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sldIdLst>
    <p:sldId id="314" r:id="rId2"/>
    <p:sldId id="1958" r:id="rId3"/>
    <p:sldId id="259" r:id="rId4"/>
    <p:sldId id="297" r:id="rId5"/>
    <p:sldId id="1820" r:id="rId6"/>
    <p:sldId id="1807" r:id="rId7"/>
    <p:sldId id="1863" r:id="rId8"/>
    <p:sldId id="1957" r:id="rId9"/>
    <p:sldId id="1962" r:id="rId10"/>
    <p:sldId id="1961" r:id="rId11"/>
    <p:sldId id="1834" r:id="rId12"/>
    <p:sldId id="1836" r:id="rId13"/>
    <p:sldId id="1888" r:id="rId14"/>
    <p:sldId id="19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DCFA0-5D93-4FBF-B0AF-840790D88B19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229CF-1A41-4943-B598-2AD4A65F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6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Bradycardia &lt;100 beats/min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Oxygen saturations &lt;90%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Explain the difference between periodic breathing </a:t>
            </a:r>
            <a:endParaRPr dirty="0"/>
          </a:p>
        </p:txBody>
      </p:sp>
      <p:sp>
        <p:nvSpPr>
          <p:cNvPr id="119" name="Google Shape;11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578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FCEA5-4EF7-4AB5-86CA-E90AF33C6853}" type="slidenum">
              <a:rPr lang="aa-ET" smtClean="0"/>
              <a:t>4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0415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80% below 34 weeks but we need to categorize the GA – to inform what we anticipate and so take measures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18C9AA-8A82-4753-85AB-306DEF46D5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948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 babies whether stable or unstable should be given loading</a:t>
            </a:r>
            <a:r>
              <a:rPr lang="en-US" baseline="0" dirty="0"/>
              <a:t> as soon as possible</a:t>
            </a:r>
            <a:endParaRPr dirty="0"/>
          </a:p>
        </p:txBody>
      </p:sp>
      <p:sp>
        <p:nvSpPr>
          <p:cNvPr id="186" name="Google Shape;18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4940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 babies whether stable or unstable should be given loading</a:t>
            </a:r>
            <a:r>
              <a:rPr lang="en-US" baseline="0" dirty="0"/>
              <a:t> as soon as possible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*For those already on a maintenance at 5mg/kg/day presenting with apnoea, increase the dose to 10mg/kg/day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*For those whose caffeine was recently discontinued restart caffeine at the previous maintenance dose</a:t>
            </a:r>
            <a:endParaRPr dirty="0"/>
          </a:p>
        </p:txBody>
      </p:sp>
      <p:sp>
        <p:nvSpPr>
          <p:cNvPr id="186" name="Google Shape;18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065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possible causes of tachycardia e.g. fever, pain, crying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229CF-1A41-4943-B598-2AD4A65FD7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6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BCF5CB-160C-0587-2411-1A3EE1F11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1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98E7D1-FB4A-7BC9-F29D-FB49C61A4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C1A7F7-87DA-CD24-24C1-9A37CF4F42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2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304860-94A0-74B7-9BB2-DB4DF5E2B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6"/>
            <a:ext cx="9144000" cy="68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8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;p23">
            <a:extLst>
              <a:ext uri="{FF2B5EF4-FFF2-40B4-BE49-F238E27FC236}">
                <a16:creationId xmlns:a16="http://schemas.microsoft.com/office/drawing/2014/main" id="{CC1830AD-F4B2-5830-9197-6398F59E561F}"/>
              </a:ext>
            </a:extLst>
          </p:cNvPr>
          <p:cNvSpPr txBox="1">
            <a:spLocks/>
          </p:cNvSpPr>
          <p:nvPr userDrawn="1"/>
        </p:nvSpPr>
        <p:spPr>
          <a:xfrm>
            <a:off x="8595592" y="6271493"/>
            <a:ext cx="631536" cy="35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26006-BAA4-C457-96AC-E59EBAC603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0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;p23">
            <a:extLst>
              <a:ext uri="{FF2B5EF4-FFF2-40B4-BE49-F238E27FC236}">
                <a16:creationId xmlns:a16="http://schemas.microsoft.com/office/drawing/2014/main" id="{8577351E-23C4-FDBB-CD43-AB6A07D0C12D}"/>
              </a:ext>
            </a:extLst>
          </p:cNvPr>
          <p:cNvSpPr txBox="1">
            <a:spLocks/>
          </p:cNvSpPr>
          <p:nvPr userDrawn="1"/>
        </p:nvSpPr>
        <p:spPr>
          <a:xfrm>
            <a:off x="8595592" y="6271493"/>
            <a:ext cx="631536" cy="35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17995-A1FD-845E-8807-6A0F3BBD43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1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09EA8-53A8-444D-A609-3336C13F8B72}" type="datetimeFigureOut">
              <a:rPr lang="aa-ET" smtClean="0"/>
              <a:t>09/30/2025</a:t>
            </a:fld>
            <a:endParaRPr lang="aa-E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F9BDF-3FAD-4D62-B684-1701AE0CF1C7}" type="slidenum">
              <a:rPr lang="aa-ET" smtClean="0"/>
              <a:t>‹#›</a:t>
            </a:fld>
            <a:endParaRPr lang="aa-ET"/>
          </a:p>
        </p:txBody>
      </p:sp>
      <p:sp>
        <p:nvSpPr>
          <p:cNvPr id="7" name="Google Shape;16;p23">
            <a:extLst>
              <a:ext uri="{FF2B5EF4-FFF2-40B4-BE49-F238E27FC236}">
                <a16:creationId xmlns:a16="http://schemas.microsoft.com/office/drawing/2014/main" id="{C772B56D-AFF6-8149-6875-211D35DB6CFC}"/>
              </a:ext>
            </a:extLst>
          </p:cNvPr>
          <p:cNvSpPr txBox="1">
            <a:spLocks/>
          </p:cNvSpPr>
          <p:nvPr userDrawn="1"/>
        </p:nvSpPr>
        <p:spPr>
          <a:xfrm>
            <a:off x="8595592" y="6271493"/>
            <a:ext cx="631536" cy="351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5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2" r:id="rId3"/>
    <p:sldLayoutId id="2147483684" r:id="rId4"/>
    <p:sldLayoutId id="2147483687" r:id="rId5"/>
    <p:sldLayoutId id="214748368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A2FF0D-EF11-EC67-5B72-74D4629E0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2912" y="2686083"/>
            <a:ext cx="4739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Apnoea of Prematurity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2912" y="3370267"/>
            <a:ext cx="158547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13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85E2C-AF25-25A7-1A63-13C02A08C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19" y="2246876"/>
            <a:ext cx="204498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2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F460B3-A0D3-79C1-4AAB-448004E0A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9" y="736755"/>
            <a:ext cx="8331962" cy="53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9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>
            <a:spLocks noGrp="1"/>
          </p:cNvSpPr>
          <p:nvPr>
            <p:ph type="title" idx="4294967295"/>
          </p:nvPr>
        </p:nvSpPr>
        <p:spPr>
          <a:xfrm>
            <a:off x="1034819" y="341518"/>
            <a:ext cx="7050088" cy="42703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Caffeine Citrate Treatment dosing</a:t>
            </a:r>
          </a:p>
        </p:txBody>
      </p:sp>
      <p:graphicFrame>
        <p:nvGraphicFramePr>
          <p:cNvPr id="189" name="Google Shape;189;p12"/>
          <p:cNvGraphicFramePr/>
          <p:nvPr>
            <p:extLst>
              <p:ext uri="{D42A27DB-BD31-4B8C-83A1-F6EECF244321}">
                <p14:modId xmlns:p14="http://schemas.microsoft.com/office/powerpoint/2010/main" val="3761478242"/>
              </p:ext>
            </p:extLst>
          </p:nvPr>
        </p:nvGraphicFramePr>
        <p:xfrm>
          <a:off x="520654" y="799237"/>
          <a:ext cx="8102691" cy="5287792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553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6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36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5243" marR="35243" marT="0" marB="0" anchor="ctr">
                    <a:solidFill>
                      <a:srgbClr val="8F4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 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5243" marR="35243" marT="0" marB="0" anchor="ctr">
                    <a:solidFill>
                      <a:srgbClr val="8F4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5243" marR="35243" marT="0" marB="0" anchor="ctr">
                    <a:solidFill>
                      <a:srgbClr val="8F4E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 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5243" marR="35243" marT="0" marB="0" anchor="ctr">
                    <a:solidFill>
                      <a:srgbClr val="8F4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786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Loading dose</a:t>
                      </a:r>
                      <a:endParaRPr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5243" marR="3524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mg/kg.</a:t>
                      </a:r>
                      <a:endParaRPr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5243" marR="35243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 route is recommended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7429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dilution required</a:t>
                      </a:r>
                    </a:p>
                    <a:p>
                      <a:pPr marL="742950" marR="0" lvl="1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Given with trophic feeds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infusion over 30min if oral is contraindicated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 ADMINISTER IM</a:t>
                      </a:r>
                      <a:endParaRPr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5243" marR="3524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43" marR="3524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629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Maintenance </a:t>
                      </a:r>
                      <a:endParaRPr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5243" marR="35243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at 5 mg/kg/day once daily 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to 10mg/kg/day in case of persistent apnoea*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43" marR="35243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 route is recommended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Give IV over 10 min if oral route is contraindicated </a:t>
                      </a:r>
                      <a:endParaRPr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5243" marR="3524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 daily 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(1</a:t>
                      </a:r>
                      <a:r>
                        <a:rPr lang="en-US" sz="1800" baseline="30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st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maintenance dose administered with next scheduled treatment)</a:t>
                      </a:r>
                      <a:endParaRPr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5243" marR="3524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94274" y="6116372"/>
            <a:ext cx="7155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04800" algn="ctr"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100"/>
            </a:pP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Dobson NR, Hunt CE. Pharmacology review: caffeine use in neonates: indications, pharmacokinetics, clinical effects, outcomes.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Neoreviews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2013;14:e540e50.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1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3123" y="572626"/>
            <a:ext cx="8337754" cy="4492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of babies on caffeine citrate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855406" y="2232075"/>
            <a:ext cx="7777316" cy="31461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Monitor vital signs:</a:t>
            </a:r>
          </a:p>
          <a:p>
            <a:pPr lvl="1"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Withhold if HR&gt; 180bpm and other causes of tachycardia have been ruled out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Observe clinical response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Adjust dose weekly based on highest weight attained 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Update corrected gestation age daily</a:t>
            </a:r>
          </a:p>
          <a:p>
            <a:pPr marL="0" indent="0">
              <a:lnSpc>
                <a:spcPct val="100000"/>
              </a:lnSpc>
              <a:spcAft>
                <a:spcPts val="45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1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8502" y="4264082"/>
            <a:ext cx="3106994" cy="56515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  <a:endParaRPr lang="x-none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767" t="22981" r="27740" b="34248"/>
          <a:stretch>
            <a:fillRect/>
          </a:stretch>
        </p:blipFill>
        <p:spPr>
          <a:xfrm>
            <a:off x="3517851" y="1880111"/>
            <a:ext cx="2108297" cy="23839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F811C9-54A8-83FF-7A27-2F60C6A41ACD}"/>
              </a:ext>
            </a:extLst>
          </p:cNvPr>
          <p:cNvSpPr txBox="1"/>
          <p:nvPr/>
        </p:nvSpPr>
        <p:spPr>
          <a:xfrm>
            <a:off x="3852690" y="1322678"/>
            <a:ext cx="241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0867E-9481-437D-8B89-4E6E4D31E7EC}"/>
              </a:ext>
            </a:extLst>
          </p:cNvPr>
          <p:cNvSpPr txBox="1"/>
          <p:nvPr/>
        </p:nvSpPr>
        <p:spPr>
          <a:xfrm>
            <a:off x="2246346" y="34290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B2DBCE-3120-E034-FFDE-0198D429FF9F}"/>
              </a:ext>
            </a:extLst>
          </p:cNvPr>
          <p:cNvSpPr txBox="1"/>
          <p:nvPr/>
        </p:nvSpPr>
        <p:spPr>
          <a:xfrm>
            <a:off x="1070361" y="2350030"/>
            <a:ext cx="7424709" cy="365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90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AOP is a diagnosis of exclusion</a:t>
            </a:r>
          </a:p>
          <a:p>
            <a:pPr marL="342900" indent="-342900">
              <a:lnSpc>
                <a:spcPct val="110000"/>
              </a:lnSpc>
              <a:spcAft>
                <a:spcPts val="90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Caffeine citrate is the drug of choice for the prevention and treatment of  AOP</a:t>
            </a:r>
          </a:p>
          <a:p>
            <a:pPr marL="342900" indent="-342900">
              <a:lnSpc>
                <a:spcPct val="110000"/>
              </a:lnSpc>
              <a:spcAft>
                <a:spcPts val="90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Newborns born &lt;34 weeks GA are at an increased risk of AOP and should be initiated on prophylactic caffeine citrate</a:t>
            </a:r>
          </a:p>
          <a:p>
            <a:pPr marL="342900" indent="-342900">
              <a:lnSpc>
                <a:spcPct val="110000"/>
              </a:lnSpc>
              <a:spcAft>
                <a:spcPts val="90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Ensure continued monitoring and follow up to 44 weeks corrected gestation 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EA2248-18FD-2E93-033A-DEB3EE464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46" y="685324"/>
            <a:ext cx="1693761" cy="155001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8CA48F-D327-C937-BD0F-C870AE296AC4}"/>
              </a:ext>
            </a:extLst>
          </p:cNvPr>
          <p:cNvCxnSpPr/>
          <p:nvPr/>
        </p:nvCxnSpPr>
        <p:spPr>
          <a:xfrm>
            <a:off x="3833026" y="1887789"/>
            <a:ext cx="2163097" cy="0"/>
          </a:xfrm>
          <a:prstGeom prst="line">
            <a:avLst/>
          </a:prstGeom>
          <a:ln w="28575">
            <a:solidFill>
              <a:srgbClr val="FA90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1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713469-1709-E82E-320D-7DD04A085CA0}"/>
              </a:ext>
            </a:extLst>
          </p:cNvPr>
          <p:cNvSpPr txBox="1"/>
          <p:nvPr/>
        </p:nvSpPr>
        <p:spPr>
          <a:xfrm>
            <a:off x="1791653" y="2955471"/>
            <a:ext cx="6048772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Definition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apnoea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prematurity (AOP)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Epidemiology of AOP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Prevention of AOP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Diagnosis and management of AOP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64594-32CD-7CBF-AD18-FC1E64E65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80" y="1229416"/>
            <a:ext cx="1659469" cy="15186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DD1B15-B780-D9A7-2BF3-68A3DC9985DB}"/>
              </a:ext>
            </a:extLst>
          </p:cNvPr>
          <p:cNvSpPr txBox="1"/>
          <p:nvPr/>
        </p:nvSpPr>
        <p:spPr>
          <a:xfrm>
            <a:off x="3842130" y="1768137"/>
            <a:ext cx="2529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C95ECA-A7D0-01A0-6C97-6C23EDA39A1F}"/>
              </a:ext>
            </a:extLst>
          </p:cNvPr>
          <p:cNvCxnSpPr/>
          <p:nvPr/>
        </p:nvCxnSpPr>
        <p:spPr>
          <a:xfrm>
            <a:off x="3716594" y="2330245"/>
            <a:ext cx="2438400" cy="0"/>
          </a:xfrm>
          <a:prstGeom prst="line">
            <a:avLst/>
          </a:prstGeom>
          <a:ln w="28575">
            <a:solidFill>
              <a:srgbClr val="FA90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14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 idx="4294967295"/>
          </p:nvPr>
        </p:nvSpPr>
        <p:spPr>
          <a:xfrm>
            <a:off x="1614487" y="588281"/>
            <a:ext cx="5915025" cy="45402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Definition of AOP</a:t>
            </a:r>
          </a:p>
        </p:txBody>
      </p:sp>
      <p:sp>
        <p:nvSpPr>
          <p:cNvPr id="123" name="Google Shape;123;p4"/>
          <p:cNvSpPr txBox="1">
            <a:spLocks noGrp="1"/>
          </p:cNvSpPr>
          <p:nvPr>
            <p:ph type="ftr" sz="quarter" idx="4294967295"/>
          </p:nvPr>
        </p:nvSpPr>
        <p:spPr>
          <a:xfrm>
            <a:off x="3375489" y="6438083"/>
            <a:ext cx="2314575" cy="196850"/>
          </a:xfrm>
        </p:spPr>
        <p:txBody>
          <a:bodyPr/>
          <a:lstStyle/>
          <a:p>
            <a:r>
              <a:rPr lang="da-DK" sz="1000" i="1" dirty="0">
                <a:latin typeface="Arial" panose="020B0604020202020204" pitchFamily="34" charset="0"/>
                <a:cs typeface="Arial" panose="020B0604020202020204" pitchFamily="34" charset="0"/>
              </a:rPr>
              <a:t>Eric C.E et al 2016 </a:t>
            </a:r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4294967295"/>
          </p:nvPr>
        </p:nvSpPr>
        <p:spPr>
          <a:xfrm>
            <a:off x="645035" y="1648553"/>
            <a:ext cx="4172772" cy="4559496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Apnoea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of Prematurity:</a:t>
            </a:r>
          </a:p>
          <a:p>
            <a:pPr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Cessation of breathing ≥ 20 seconds </a:t>
            </a:r>
          </a:p>
          <a:p>
            <a:pPr marL="342900" lvl="1" indent="0" algn="ctr">
              <a:spcAft>
                <a:spcPts val="45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pPr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shorter respiratory pause accompanied by: </a:t>
            </a:r>
          </a:p>
          <a:p>
            <a:pPr lvl="1">
              <a:spcAft>
                <a:spcPts val="45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Desaturations</a:t>
            </a:r>
          </a:p>
          <a:p>
            <a:pPr lvl="1">
              <a:spcAft>
                <a:spcPts val="45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Central cyanosis </a:t>
            </a:r>
          </a:p>
          <a:p>
            <a:pPr lvl="1">
              <a:spcAft>
                <a:spcPts val="45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Bradycardia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74890" y="2476216"/>
            <a:ext cx="2924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rgbClr val="3F3F3F"/>
              </a:buClr>
              <a:buSzPts val="28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no underlying disorders causing apnoea in an infant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&lt;37 weeks gestation</a:t>
            </a:r>
            <a:endParaRPr lang="en-US" sz="24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ft Brace 3"/>
          <p:cNvSpPr/>
          <p:nvPr/>
        </p:nvSpPr>
        <p:spPr>
          <a:xfrm rot="10800000">
            <a:off x="4329490" y="1553495"/>
            <a:ext cx="1127412" cy="4654553"/>
          </a:xfrm>
          <a:prstGeom prst="leftBrace">
            <a:avLst>
              <a:gd name="adj1" fmla="val 8333"/>
              <a:gd name="adj2" fmla="val 52202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4ED4-7BA9-DB62-8165-BB9C7BBDB722}"/>
              </a:ext>
            </a:extLst>
          </p:cNvPr>
          <p:cNvSpPr txBox="1"/>
          <p:nvPr/>
        </p:nvSpPr>
        <p:spPr>
          <a:xfrm>
            <a:off x="5574890" y="4503315"/>
            <a:ext cx="3106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It is a diagnosis of exclusion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A327B-9518-6443-24E0-E2BE07798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F1ABC-AB7F-31F7-D2FC-2EE2EFBE7C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65275" y="337273"/>
            <a:ext cx="6013450" cy="66992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causes of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Apnoea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a-ET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D9DB64-3D9A-1F86-CBC6-4BB0133A66C5}"/>
              </a:ext>
            </a:extLst>
          </p:cNvPr>
          <p:cNvSpPr txBox="1"/>
          <p:nvPr/>
        </p:nvSpPr>
        <p:spPr>
          <a:xfrm>
            <a:off x="3212285" y="6281421"/>
            <a:ext cx="3227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Royal 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Hospital Melbourne AOP guidelines  </a:t>
            </a:r>
            <a:endParaRPr lang="aa-ET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727085"/>
              </p:ext>
            </p:extLst>
          </p:nvPr>
        </p:nvGraphicFramePr>
        <p:xfrm>
          <a:off x="506018" y="1044063"/>
          <a:ext cx="8116873" cy="53525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3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6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401"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044" marR="107044" marT="53522" marB="53522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Airway : </a:t>
                      </a:r>
                    </a:p>
                  </a:txBody>
                  <a:tcPr marL="107044" marR="107044" marT="53522" marB="5352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Airway Obstruction</a:t>
                      </a:r>
                    </a:p>
                  </a:txBody>
                  <a:tcPr marL="107044" marR="107044" marT="53522" marB="5352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686"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044" marR="107044" marT="53522" marB="53522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Respiratory: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044" marR="107044" marT="53522" marB="5352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Aspiration, pulmonary hemorrhage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044" marR="107044" marT="53522" marB="5352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461"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044" marR="107044" marT="53522" marB="53522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Cardiovascular: </a:t>
                      </a:r>
                    </a:p>
                  </a:txBody>
                  <a:tcPr marL="107044" marR="107044" marT="53522" marB="5352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Anemia, Hypotension, Hypertension, Patent ductus arteriosus.</a:t>
                      </a:r>
                    </a:p>
                  </a:txBody>
                  <a:tcPr marL="107044" marR="107044" marT="53522" marB="5352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727"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044" marR="107044" marT="53522" marB="53522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Metabolic: </a:t>
                      </a:r>
                    </a:p>
                  </a:txBody>
                  <a:tcPr marL="107044" marR="107044" marT="53522" marB="5352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Hypothermia, hypoglycemia, hyperthermia, hypocalcemia, hyponatremia, hypernatremia</a:t>
                      </a:r>
                    </a:p>
                  </a:txBody>
                  <a:tcPr marL="107044" marR="107044" marT="53522" marB="5352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496"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044" marR="107044" marT="53522" marB="53522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Gastrointestinal: 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044" marR="107044" marT="53522" marB="5352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gastroesophageal reflux disease abdominal distension, intestinal perforation</a:t>
                      </a:r>
                    </a:p>
                  </a:txBody>
                  <a:tcPr marL="107044" marR="107044" marT="53522" marB="5352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252"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044" marR="107044" marT="53522" marB="53522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nervous system: </a:t>
                      </a:r>
                    </a:p>
                  </a:txBody>
                  <a:tcPr marL="107044" marR="107044" marT="53522" marB="5352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Seizures, Intraventricular hemorrhage, brain trauma, congenital malformations, hypoxic injury.</a:t>
                      </a:r>
                    </a:p>
                  </a:txBody>
                  <a:tcPr marL="107044" marR="107044" marT="53522" marB="5352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749">
                <a:tc>
                  <a:txBody>
                    <a:bodyPr/>
                    <a:lstStyle/>
                    <a:p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044" marR="107044" marT="53522" marB="53522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Pain: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044" marR="107044" marT="53522" marB="5352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or chronic pain</a:t>
                      </a:r>
                    </a:p>
                  </a:txBody>
                  <a:tcPr marL="107044" marR="107044" marT="53522" marB="5352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3002">
                <a:tc>
                  <a:txBody>
                    <a:bodyPr/>
                    <a:lstStyle/>
                    <a:p>
                      <a:endParaRPr lang="en-GB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044" marR="107044" marT="53522" marB="53522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Drugs: 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044" marR="107044" marT="53522" marB="5352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Maternal drugs, general anesthesia and sedatives e.g. phenobarbital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044" marR="107044" marT="53522" marB="5352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655"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044" marR="107044" marT="53522" marB="53522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Infections: 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044" marR="107044" marT="53522" marB="5352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Sepsis, necrotizing enterocolitis, meningitis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044" marR="107044" marT="53522" marB="5352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Rectangle 14" descr="Lungs"/>
          <p:cNvSpPr/>
          <p:nvPr/>
        </p:nvSpPr>
        <p:spPr>
          <a:xfrm>
            <a:off x="686085" y="1007198"/>
            <a:ext cx="436745" cy="438931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ectangle 16" descr="Lungs"/>
          <p:cNvSpPr/>
          <p:nvPr/>
        </p:nvSpPr>
        <p:spPr>
          <a:xfrm>
            <a:off x="702999" y="1401531"/>
            <a:ext cx="402915" cy="402915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ctangle 17" descr="Heart with Pulse"/>
          <p:cNvSpPr/>
          <p:nvPr/>
        </p:nvSpPr>
        <p:spPr>
          <a:xfrm>
            <a:off x="684340" y="1795966"/>
            <a:ext cx="438931" cy="438931"/>
          </a:xfrm>
          <a:prstGeom prst="rect">
            <a:avLst/>
          </a:prstGeom>
          <a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ectangle 18" descr="Thermometer"/>
          <p:cNvSpPr/>
          <p:nvPr/>
        </p:nvSpPr>
        <p:spPr>
          <a:xfrm>
            <a:off x="758243" y="2506829"/>
            <a:ext cx="436745" cy="422250"/>
          </a:xfrm>
          <a:prstGeom prst="rect">
            <a:avLst/>
          </a:prstGeom>
          <a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ectangle 19" descr="Stomach"/>
          <p:cNvSpPr/>
          <p:nvPr/>
        </p:nvSpPr>
        <p:spPr>
          <a:xfrm>
            <a:off x="702999" y="3096613"/>
            <a:ext cx="422664" cy="422250"/>
          </a:xfrm>
          <a:prstGeom prst="rect">
            <a:avLst/>
          </a:prstGeom>
          <a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Rectangle 20" descr="Brain"/>
          <p:cNvSpPr/>
          <p:nvPr/>
        </p:nvSpPr>
        <p:spPr>
          <a:xfrm>
            <a:off x="801322" y="4631179"/>
            <a:ext cx="429545" cy="555004"/>
          </a:xfrm>
          <a:prstGeom prst="rect">
            <a:avLst/>
          </a:prstGeom>
          <a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Rectangle 21" descr="Doctor"/>
          <p:cNvSpPr/>
          <p:nvPr/>
        </p:nvSpPr>
        <p:spPr>
          <a:xfrm>
            <a:off x="771825" y="3803086"/>
            <a:ext cx="496553" cy="504025"/>
          </a:xfrm>
          <a:prstGeom prst="rect">
            <a:avLst/>
          </a:prstGeom>
          <a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Rectangle 22" descr="Needle"/>
          <p:cNvSpPr/>
          <p:nvPr/>
        </p:nvSpPr>
        <p:spPr>
          <a:xfrm>
            <a:off x="803028" y="5171783"/>
            <a:ext cx="429545" cy="429126"/>
          </a:xfrm>
          <a:prstGeom prst="rect">
            <a:avLst/>
          </a:prstGeom>
          <a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Rectangle 23" descr="IV"/>
          <p:cNvSpPr/>
          <p:nvPr/>
        </p:nvSpPr>
        <p:spPr>
          <a:xfrm>
            <a:off x="717036" y="5697835"/>
            <a:ext cx="555548" cy="555004"/>
          </a:xfrm>
          <a:prstGeom prst="rect">
            <a:avLst/>
          </a:prstGeom>
          <a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898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8797" y="492125"/>
            <a:ext cx="6206403" cy="58896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Epidemiology of apnea of prematurity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744" y="1392396"/>
            <a:ext cx="993660" cy="95247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35765" y="1647295"/>
            <a:ext cx="6972060" cy="442674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defTabSz="514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85000"/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AOP is inversely related to gestational age and birth weight.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2DBEAD-73A0-B77F-76EF-FB7C49AAF1AB}"/>
              </a:ext>
            </a:extLst>
          </p:cNvPr>
          <p:cNvGrpSpPr/>
          <p:nvPr/>
        </p:nvGrpSpPr>
        <p:grpSpPr>
          <a:xfrm>
            <a:off x="1468797" y="2619153"/>
            <a:ext cx="1579203" cy="1561780"/>
            <a:chOff x="1624670" y="2280495"/>
            <a:chExt cx="1352069" cy="1352068"/>
          </a:xfrm>
        </p:grpSpPr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D891C8E8-6691-4F5E-94E3-C12F87AB346F}"/>
                </a:ext>
              </a:extLst>
            </p:cNvPr>
            <p:cNvSpPr/>
            <p:nvPr/>
          </p:nvSpPr>
          <p:spPr>
            <a:xfrm>
              <a:off x="1624670" y="2280495"/>
              <a:ext cx="1352069" cy="1352068"/>
            </a:xfrm>
            <a:custGeom>
              <a:avLst/>
              <a:gdLst>
                <a:gd name="connsiteX0" fmla="*/ 1097280 w 2194560"/>
                <a:gd name="connsiteY0" fmla="*/ 119717 h 2194560"/>
                <a:gd name="connsiteX1" fmla="*/ 137160 w 2194560"/>
                <a:gd name="connsiteY1" fmla="*/ 1079837 h 2194560"/>
                <a:gd name="connsiteX2" fmla="*/ 1097280 w 2194560"/>
                <a:gd name="connsiteY2" fmla="*/ 2039957 h 2194560"/>
                <a:gd name="connsiteX3" fmla="*/ 2057400 w 2194560"/>
                <a:gd name="connsiteY3" fmla="*/ 1079837 h 2194560"/>
                <a:gd name="connsiteX4" fmla="*/ 1097280 w 2194560"/>
                <a:gd name="connsiteY4" fmla="*/ 119717 h 2194560"/>
                <a:gd name="connsiteX5" fmla="*/ 1097280 w 2194560"/>
                <a:gd name="connsiteY5" fmla="*/ 0 h 2194560"/>
                <a:gd name="connsiteX6" fmla="*/ 2194560 w 2194560"/>
                <a:gd name="connsiteY6" fmla="*/ 1097280 h 2194560"/>
                <a:gd name="connsiteX7" fmla="*/ 1097280 w 2194560"/>
                <a:gd name="connsiteY7" fmla="*/ 2194560 h 2194560"/>
                <a:gd name="connsiteX8" fmla="*/ 0 w 2194560"/>
                <a:gd name="connsiteY8" fmla="*/ 1097280 h 2194560"/>
                <a:gd name="connsiteX9" fmla="*/ 1097280 w 2194560"/>
                <a:gd name="connsiteY9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4560" h="2194560">
                  <a:moveTo>
                    <a:pt x="1097280" y="119717"/>
                  </a:moveTo>
                  <a:cubicBezTo>
                    <a:pt x="567020" y="119717"/>
                    <a:pt x="137160" y="549577"/>
                    <a:pt x="137160" y="1079837"/>
                  </a:cubicBezTo>
                  <a:cubicBezTo>
                    <a:pt x="137160" y="1610097"/>
                    <a:pt x="567020" y="2039957"/>
                    <a:pt x="1097280" y="2039957"/>
                  </a:cubicBezTo>
                  <a:cubicBezTo>
                    <a:pt x="1627540" y="2039957"/>
                    <a:pt x="2057400" y="1610097"/>
                    <a:pt x="2057400" y="1079837"/>
                  </a:cubicBezTo>
                  <a:cubicBezTo>
                    <a:pt x="2057400" y="549577"/>
                    <a:pt x="1627540" y="119717"/>
                    <a:pt x="1097280" y="119717"/>
                  </a:cubicBezTo>
                  <a:close/>
                  <a:moveTo>
                    <a:pt x="1097280" y="0"/>
                  </a:moveTo>
                  <a:cubicBezTo>
                    <a:pt x="1703291" y="0"/>
                    <a:pt x="2194560" y="491269"/>
                    <a:pt x="2194560" y="1097280"/>
                  </a:cubicBezTo>
                  <a:cubicBezTo>
                    <a:pt x="2194560" y="1703291"/>
                    <a:pt x="1703291" y="2194560"/>
                    <a:pt x="1097280" y="2194560"/>
                  </a:cubicBezTo>
                  <a:cubicBezTo>
                    <a:pt x="491269" y="2194560"/>
                    <a:pt x="0" y="1703291"/>
                    <a:pt x="0" y="1097280"/>
                  </a:cubicBezTo>
                  <a:cubicBezTo>
                    <a:pt x="0" y="491269"/>
                    <a:pt x="491269" y="0"/>
                    <a:pt x="10972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B8AA35-3D50-413A-8157-F9DD8E2D919E}"/>
                </a:ext>
              </a:extLst>
            </p:cNvPr>
            <p:cNvSpPr txBox="1"/>
            <p:nvPr/>
          </p:nvSpPr>
          <p:spPr>
            <a:xfrm>
              <a:off x="1879486" y="2722536"/>
              <a:ext cx="1004653" cy="5062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514350"/>
              <a:r>
                <a:rPr lang="en-US" sz="3200" b="1" dirty="0">
                  <a:solidFill>
                    <a:prstClr val="black"/>
                  </a:solidFill>
                  <a:latin typeface="Arial"/>
                </a:rPr>
                <a:t>10%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83815" y="4255083"/>
            <a:ext cx="2125673" cy="40862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defTabSz="514350"/>
            <a:r>
              <a:rPr lang="en-US" dirty="0">
                <a:solidFill>
                  <a:prstClr val="black"/>
                </a:solidFill>
                <a:latin typeface="Arial"/>
              </a:rPr>
              <a:t>&gt;34 weeks GA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7FDAEE-AAE1-469C-8EBF-CCBC09A01CC2}"/>
              </a:ext>
            </a:extLst>
          </p:cNvPr>
          <p:cNvGrpSpPr/>
          <p:nvPr/>
        </p:nvGrpSpPr>
        <p:grpSpPr>
          <a:xfrm>
            <a:off x="6010460" y="2483896"/>
            <a:ext cx="1664740" cy="1696289"/>
            <a:chOff x="2815905" y="4023392"/>
            <a:chExt cx="1337930" cy="1337929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D891C8E8-6691-4F5E-94E3-C12F87AB346F}"/>
                </a:ext>
              </a:extLst>
            </p:cNvPr>
            <p:cNvSpPr/>
            <p:nvPr/>
          </p:nvSpPr>
          <p:spPr>
            <a:xfrm>
              <a:off x="2815905" y="4023392"/>
              <a:ext cx="1337930" cy="1337929"/>
            </a:xfrm>
            <a:custGeom>
              <a:avLst/>
              <a:gdLst>
                <a:gd name="connsiteX0" fmla="*/ 1097280 w 2194560"/>
                <a:gd name="connsiteY0" fmla="*/ 119717 h 2194560"/>
                <a:gd name="connsiteX1" fmla="*/ 137160 w 2194560"/>
                <a:gd name="connsiteY1" fmla="*/ 1079837 h 2194560"/>
                <a:gd name="connsiteX2" fmla="*/ 1097280 w 2194560"/>
                <a:gd name="connsiteY2" fmla="*/ 2039957 h 2194560"/>
                <a:gd name="connsiteX3" fmla="*/ 2057400 w 2194560"/>
                <a:gd name="connsiteY3" fmla="*/ 1079837 h 2194560"/>
                <a:gd name="connsiteX4" fmla="*/ 1097280 w 2194560"/>
                <a:gd name="connsiteY4" fmla="*/ 119717 h 2194560"/>
                <a:gd name="connsiteX5" fmla="*/ 1097280 w 2194560"/>
                <a:gd name="connsiteY5" fmla="*/ 0 h 2194560"/>
                <a:gd name="connsiteX6" fmla="*/ 2194560 w 2194560"/>
                <a:gd name="connsiteY6" fmla="*/ 1097280 h 2194560"/>
                <a:gd name="connsiteX7" fmla="*/ 1097280 w 2194560"/>
                <a:gd name="connsiteY7" fmla="*/ 2194560 h 2194560"/>
                <a:gd name="connsiteX8" fmla="*/ 0 w 2194560"/>
                <a:gd name="connsiteY8" fmla="*/ 1097280 h 2194560"/>
                <a:gd name="connsiteX9" fmla="*/ 1097280 w 2194560"/>
                <a:gd name="connsiteY9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4560" h="2194560">
                  <a:moveTo>
                    <a:pt x="1097280" y="119717"/>
                  </a:moveTo>
                  <a:cubicBezTo>
                    <a:pt x="567020" y="119717"/>
                    <a:pt x="137160" y="549577"/>
                    <a:pt x="137160" y="1079837"/>
                  </a:cubicBezTo>
                  <a:cubicBezTo>
                    <a:pt x="137160" y="1610097"/>
                    <a:pt x="567020" y="2039957"/>
                    <a:pt x="1097280" y="2039957"/>
                  </a:cubicBezTo>
                  <a:cubicBezTo>
                    <a:pt x="1627540" y="2039957"/>
                    <a:pt x="2057400" y="1610097"/>
                    <a:pt x="2057400" y="1079837"/>
                  </a:cubicBezTo>
                  <a:cubicBezTo>
                    <a:pt x="2057400" y="549577"/>
                    <a:pt x="1627540" y="119717"/>
                    <a:pt x="1097280" y="119717"/>
                  </a:cubicBezTo>
                  <a:close/>
                  <a:moveTo>
                    <a:pt x="1097280" y="0"/>
                  </a:moveTo>
                  <a:cubicBezTo>
                    <a:pt x="1703291" y="0"/>
                    <a:pt x="2194560" y="491269"/>
                    <a:pt x="2194560" y="1097280"/>
                  </a:cubicBezTo>
                  <a:cubicBezTo>
                    <a:pt x="2194560" y="1703291"/>
                    <a:pt x="1703291" y="2194560"/>
                    <a:pt x="1097280" y="2194560"/>
                  </a:cubicBezTo>
                  <a:cubicBezTo>
                    <a:pt x="491269" y="2194560"/>
                    <a:pt x="0" y="1703291"/>
                    <a:pt x="0" y="1097280"/>
                  </a:cubicBezTo>
                  <a:cubicBezTo>
                    <a:pt x="0" y="491269"/>
                    <a:pt x="491269" y="0"/>
                    <a:pt x="109728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B8AA35-3D50-413A-8157-F9DD8E2D919E}"/>
                </a:ext>
              </a:extLst>
            </p:cNvPr>
            <p:cNvSpPr txBox="1"/>
            <p:nvPr/>
          </p:nvSpPr>
          <p:spPr>
            <a:xfrm>
              <a:off x="2865347" y="4517901"/>
              <a:ext cx="1239045" cy="3641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514350"/>
              <a:r>
                <a:rPr lang="en-US" sz="2400" b="1" dirty="0">
                  <a:solidFill>
                    <a:prstClr val="black"/>
                  </a:solidFill>
                  <a:latin typeface="Arial"/>
                </a:rPr>
                <a:t>20%-85%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72820" y="4255083"/>
            <a:ext cx="2602586" cy="408623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defTabSz="514350"/>
            <a:r>
              <a:rPr lang="en-US" dirty="0">
                <a:solidFill>
                  <a:prstClr val="black"/>
                </a:solidFill>
                <a:latin typeface="Arial"/>
              </a:rPr>
              <a:t>30 weeks – 34 weeks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7FDAEE-AAE1-469C-8EBF-CCBC09A01CC2}"/>
              </a:ext>
            </a:extLst>
          </p:cNvPr>
          <p:cNvGrpSpPr/>
          <p:nvPr/>
        </p:nvGrpSpPr>
        <p:grpSpPr>
          <a:xfrm>
            <a:off x="3917680" y="3572523"/>
            <a:ext cx="1579203" cy="1590863"/>
            <a:chOff x="-558363" y="2787846"/>
            <a:chExt cx="2571182" cy="2571182"/>
          </a:xfrm>
          <a:solidFill>
            <a:srgbClr val="FF0000"/>
          </a:solidFill>
        </p:grpSpPr>
        <p:sp>
          <p:nvSpPr>
            <p:cNvPr id="16" name="Freeform: Shape 9">
              <a:extLst>
                <a:ext uri="{FF2B5EF4-FFF2-40B4-BE49-F238E27FC236}">
                  <a16:creationId xmlns:a16="http://schemas.microsoft.com/office/drawing/2014/main" id="{D891C8E8-6691-4F5E-94E3-C12F87AB346F}"/>
                </a:ext>
              </a:extLst>
            </p:cNvPr>
            <p:cNvSpPr/>
            <p:nvPr/>
          </p:nvSpPr>
          <p:spPr>
            <a:xfrm>
              <a:off x="-558363" y="2787846"/>
              <a:ext cx="2571182" cy="2571182"/>
            </a:xfrm>
            <a:custGeom>
              <a:avLst/>
              <a:gdLst>
                <a:gd name="connsiteX0" fmla="*/ 1097280 w 2194560"/>
                <a:gd name="connsiteY0" fmla="*/ 119717 h 2194560"/>
                <a:gd name="connsiteX1" fmla="*/ 137160 w 2194560"/>
                <a:gd name="connsiteY1" fmla="*/ 1079837 h 2194560"/>
                <a:gd name="connsiteX2" fmla="*/ 1097280 w 2194560"/>
                <a:gd name="connsiteY2" fmla="*/ 2039957 h 2194560"/>
                <a:gd name="connsiteX3" fmla="*/ 2057400 w 2194560"/>
                <a:gd name="connsiteY3" fmla="*/ 1079837 h 2194560"/>
                <a:gd name="connsiteX4" fmla="*/ 1097280 w 2194560"/>
                <a:gd name="connsiteY4" fmla="*/ 119717 h 2194560"/>
                <a:gd name="connsiteX5" fmla="*/ 1097280 w 2194560"/>
                <a:gd name="connsiteY5" fmla="*/ 0 h 2194560"/>
                <a:gd name="connsiteX6" fmla="*/ 2194560 w 2194560"/>
                <a:gd name="connsiteY6" fmla="*/ 1097280 h 2194560"/>
                <a:gd name="connsiteX7" fmla="*/ 1097280 w 2194560"/>
                <a:gd name="connsiteY7" fmla="*/ 2194560 h 2194560"/>
                <a:gd name="connsiteX8" fmla="*/ 0 w 2194560"/>
                <a:gd name="connsiteY8" fmla="*/ 1097280 h 2194560"/>
                <a:gd name="connsiteX9" fmla="*/ 1097280 w 2194560"/>
                <a:gd name="connsiteY9" fmla="*/ 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4560" h="2194560">
                  <a:moveTo>
                    <a:pt x="1097280" y="119717"/>
                  </a:moveTo>
                  <a:cubicBezTo>
                    <a:pt x="567020" y="119717"/>
                    <a:pt x="137160" y="549577"/>
                    <a:pt x="137160" y="1079837"/>
                  </a:cubicBezTo>
                  <a:cubicBezTo>
                    <a:pt x="137160" y="1610097"/>
                    <a:pt x="567020" y="2039957"/>
                    <a:pt x="1097280" y="2039957"/>
                  </a:cubicBezTo>
                  <a:cubicBezTo>
                    <a:pt x="1627540" y="2039957"/>
                    <a:pt x="2057400" y="1610097"/>
                    <a:pt x="2057400" y="1079837"/>
                  </a:cubicBezTo>
                  <a:cubicBezTo>
                    <a:pt x="2057400" y="549577"/>
                    <a:pt x="1627540" y="119717"/>
                    <a:pt x="1097280" y="119717"/>
                  </a:cubicBezTo>
                  <a:close/>
                  <a:moveTo>
                    <a:pt x="1097280" y="0"/>
                  </a:moveTo>
                  <a:cubicBezTo>
                    <a:pt x="1703291" y="0"/>
                    <a:pt x="2194560" y="491269"/>
                    <a:pt x="2194560" y="1097280"/>
                  </a:cubicBezTo>
                  <a:cubicBezTo>
                    <a:pt x="2194560" y="1703291"/>
                    <a:pt x="1703291" y="2194560"/>
                    <a:pt x="1097280" y="2194560"/>
                  </a:cubicBezTo>
                  <a:cubicBezTo>
                    <a:pt x="491269" y="2194560"/>
                    <a:pt x="0" y="1703291"/>
                    <a:pt x="0" y="1097280"/>
                  </a:cubicBezTo>
                  <a:cubicBezTo>
                    <a:pt x="0" y="491269"/>
                    <a:pt x="491269" y="0"/>
                    <a:pt x="10972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514350"/>
              <a:endParaRPr lang="en-US" sz="1013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B8AA35-3D50-413A-8157-F9DD8E2D919E}"/>
                </a:ext>
              </a:extLst>
            </p:cNvPr>
            <p:cNvSpPr txBox="1"/>
            <p:nvPr/>
          </p:nvSpPr>
          <p:spPr>
            <a:xfrm>
              <a:off x="-78145" y="3608353"/>
              <a:ext cx="1643078" cy="9301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514350"/>
              <a:r>
                <a:rPr lang="en-US" sz="2800" b="1" dirty="0">
                  <a:solidFill>
                    <a:prstClr val="black"/>
                  </a:solidFill>
                  <a:latin typeface="Arial"/>
                </a:rPr>
                <a:t>90%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716594" y="5243987"/>
            <a:ext cx="1877961" cy="40862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 defTabSz="514350"/>
            <a:r>
              <a:rPr lang="en-US" dirty="0">
                <a:solidFill>
                  <a:prstClr val="black"/>
                </a:solidFill>
                <a:latin typeface="Arial"/>
              </a:rPr>
              <a:t>&lt;1000 grams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7653" y="5968630"/>
            <a:ext cx="7465675" cy="40862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514350"/>
            <a:r>
              <a:rPr lang="en-US" dirty="0">
                <a:solidFill>
                  <a:srgbClr val="C00000"/>
                </a:solidFill>
                <a:latin typeface="Arial"/>
              </a:rPr>
              <a:t>Newborns born &lt;34 weeks GA are at risk for Apnea of Prematurity!</a:t>
            </a:r>
          </a:p>
        </p:txBody>
      </p:sp>
    </p:spTree>
    <p:extLst>
      <p:ext uri="{BB962C8B-B14F-4D97-AF65-F5344CB8AC3E}">
        <p14:creationId xmlns:p14="http://schemas.microsoft.com/office/powerpoint/2010/main" val="356674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9C60F-0AB5-4040-DBA8-7A8C00291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80C0-7283-F6C0-91A9-0AA47E47A3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3412" y="507964"/>
            <a:ext cx="5337175" cy="5365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Prophylactic Management</a:t>
            </a:r>
            <a:endParaRPr lang="aa-E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7D911-D885-31C8-6600-3DD50146151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14529" y="1321106"/>
            <a:ext cx="8095174" cy="492237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preterm neonates &lt;34 weeks should be started on prophylactic caffeine citrate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Given as soon as possible after birth (best within 72 hours of life)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Stop Prophylactic caffeine citrate:</a:t>
            </a:r>
          </a:p>
          <a:p>
            <a:pPr lvl="1"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34 weeks corrected gestational age</a:t>
            </a:r>
          </a:p>
          <a:p>
            <a:pPr lvl="1">
              <a:lnSpc>
                <a:spcPct val="100000"/>
              </a:lnSpc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apnoea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bradycardia or desaturation requiring intervention for approximately 48hrs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Continue monitoring the newborn for 5-7 days after stopping caffeine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F08B03-10E1-413E-A1E3-538FC5FE5A9A}"/>
              </a:ext>
            </a:extLst>
          </p:cNvPr>
          <p:cNvSpPr txBox="1"/>
          <p:nvPr/>
        </p:nvSpPr>
        <p:spPr>
          <a:xfrm>
            <a:off x="976327" y="6316699"/>
            <a:ext cx="7518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Schmidt B, Roberts RS, Davis P, Doyle LW, Barrington KJ, Ohlsson A, et al. Long-Term Effects of Caffeine Therapy for apnoea of Prematurity. N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Engl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J Med. 2007;357(19):1893–902</a:t>
            </a:r>
            <a:endParaRPr lang="aa-ET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8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>
            <a:spLocks noGrp="1"/>
          </p:cNvSpPr>
          <p:nvPr>
            <p:ph type="title" idx="4294967295"/>
          </p:nvPr>
        </p:nvSpPr>
        <p:spPr>
          <a:xfrm>
            <a:off x="1710813" y="311406"/>
            <a:ext cx="5880100" cy="469900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Prophylactic Caffeine Citrate</a:t>
            </a:r>
          </a:p>
        </p:txBody>
      </p:sp>
      <p:graphicFrame>
        <p:nvGraphicFramePr>
          <p:cNvPr id="189" name="Google Shape;189;p12"/>
          <p:cNvGraphicFramePr/>
          <p:nvPr>
            <p:extLst>
              <p:ext uri="{D42A27DB-BD31-4B8C-83A1-F6EECF244321}">
                <p14:modId xmlns:p14="http://schemas.microsoft.com/office/powerpoint/2010/main" val="3169009867"/>
              </p:ext>
            </p:extLst>
          </p:nvPr>
        </p:nvGraphicFramePr>
        <p:xfrm>
          <a:off x="481781" y="833778"/>
          <a:ext cx="8180437" cy="5260234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45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2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8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43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330" marR="32330" marT="0" marB="0" anchor="ctr">
                    <a:solidFill>
                      <a:srgbClr val="8D77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 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330" marR="32330" marT="0" marB="0" anchor="ctr">
                    <a:solidFill>
                      <a:srgbClr val="8D77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330" marR="32330" marT="0" marB="0" anchor="ctr">
                    <a:solidFill>
                      <a:srgbClr val="8D77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 </a:t>
                      </a:r>
                      <a:endParaRPr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330" marR="32330" marT="0" marB="0" anchor="ctr">
                    <a:solidFill>
                      <a:srgbClr val="8D77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8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Loading dose</a:t>
                      </a:r>
                      <a:endParaRPr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330" marR="323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mg/kg.</a:t>
                      </a:r>
                      <a:endParaRPr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330" marR="3233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Oral route is recommended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IV infusion over 30min </a:t>
                      </a:r>
                      <a:endParaRPr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 NOT </a:t>
                      </a: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administer caffeine citrate intramuscularly</a:t>
                      </a:r>
                      <a:endParaRPr sz="18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330" marR="3233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 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Administered within the first 72 hours of life.</a:t>
                      </a:r>
                      <a:endParaRPr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330" marR="3233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89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Maintenance </a:t>
                      </a:r>
                      <a:endParaRPr sz="1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330" marR="323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at 5 mg/kg/day once daily 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330" marR="3233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 route is recommended</a:t>
                      </a:r>
                      <a:endParaRPr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Give IV if oral route is contraindicated </a:t>
                      </a:r>
                      <a:endParaRPr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330" marR="3233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 daily 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1</a:t>
                      </a:r>
                      <a:r>
                        <a:rPr lang="en-US" sz="1800" baseline="30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st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maintenance dose administered with next scheduled treatment</a:t>
                      </a:r>
                      <a:endParaRPr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32330" marR="3233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92942" y="6146484"/>
            <a:ext cx="6558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04800" algn="ctr"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100"/>
            </a:pP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Dobson NR, Hunt CE. Pharmacology review: caffeine use in neonates: indications, pharmacokinetics, clinical effects, outcomes.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Neoreviews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2013;14:e540e50.</a:t>
            </a:r>
            <a:endParaRPr 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6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DB53E-ADC5-CDD8-EDE2-9B36CE151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C879F-9C90-72F7-4526-71294857D4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48813" y="361965"/>
            <a:ext cx="7246374" cy="5365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and treatment of AOP</a:t>
            </a:r>
            <a:endParaRPr lang="aa-ET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4D4BA-79A9-E694-7CD7-24882369C95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01447" y="1053992"/>
            <a:ext cx="8090369" cy="1967132"/>
          </a:xfrm>
          <a:ln w="28575">
            <a:solidFill>
              <a:srgbClr val="FA90F2"/>
            </a:solidFill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Preterm infants  should be on continuous monitoring  to allow prompt recognition and management of AOP 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Appropriate alarm limits should be set on pulse oximeters/ patient monitors.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DD60E5-D630-A609-5AA7-FB7A64FCE435}"/>
              </a:ext>
            </a:extLst>
          </p:cNvPr>
          <p:cNvSpPr/>
          <p:nvPr/>
        </p:nvSpPr>
        <p:spPr>
          <a:xfrm>
            <a:off x="3714240" y="3259684"/>
            <a:ext cx="4877576" cy="1944173"/>
          </a:xfrm>
          <a:prstGeom prst="rect">
            <a:avLst/>
          </a:prstGeom>
          <a:noFill/>
          <a:ln w="28575">
            <a:solidFill>
              <a:srgbClr val="FA90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pharmacological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Tactile stimulation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stabilization (Warmth A,B, C, D,E)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 any other causes  and manage appropriately incase present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AA3F4C-F1A0-CF87-56D1-2BA312671C8A}"/>
              </a:ext>
            </a:extLst>
          </p:cNvPr>
          <p:cNvSpPr/>
          <p:nvPr/>
        </p:nvSpPr>
        <p:spPr>
          <a:xfrm>
            <a:off x="3714243" y="5385809"/>
            <a:ext cx="4877573" cy="954381"/>
          </a:xfrm>
          <a:prstGeom prst="rect">
            <a:avLst/>
          </a:prstGeom>
          <a:noFill/>
          <a:ln w="28575">
            <a:solidFill>
              <a:srgbClr val="FA90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Caffeine citrate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0D0DC0-F146-420B-96DA-9114774B0967}"/>
              </a:ext>
            </a:extLst>
          </p:cNvPr>
          <p:cNvSpPr/>
          <p:nvPr/>
        </p:nvSpPr>
        <p:spPr>
          <a:xfrm>
            <a:off x="501447" y="4095717"/>
            <a:ext cx="2379407" cy="1384054"/>
          </a:xfrm>
          <a:prstGeom prst="rect">
            <a:avLst/>
          </a:prstGeom>
          <a:noFill/>
          <a:ln w="28575">
            <a:solidFill>
              <a:srgbClr val="FA90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of AOP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26338-6B7A-5246-202A-429AA2522F6F}"/>
              </a:ext>
            </a:extLst>
          </p:cNvPr>
          <p:cNvCxnSpPr>
            <a:cxnSpLocks/>
            <a:stCxn id="7" idx="3"/>
            <a:endCxn id="3" idx="1"/>
          </p:cNvCxnSpPr>
          <p:nvPr/>
        </p:nvCxnSpPr>
        <p:spPr>
          <a:xfrm flipV="1">
            <a:off x="2880854" y="4231771"/>
            <a:ext cx="833386" cy="555973"/>
          </a:xfrm>
          <a:prstGeom prst="line">
            <a:avLst/>
          </a:prstGeom>
          <a:ln w="28575">
            <a:solidFill>
              <a:srgbClr val="FA90F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EAABAB-E0C4-3F7F-1BCA-4DB8BC9057B9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80854" y="4787744"/>
            <a:ext cx="833386" cy="1152758"/>
          </a:xfrm>
          <a:prstGeom prst="line">
            <a:avLst/>
          </a:prstGeom>
          <a:ln w="28575">
            <a:solidFill>
              <a:srgbClr val="FA90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02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0FABD3-4E7A-E4B4-8583-4180C9A25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53" y="322489"/>
            <a:ext cx="4388374" cy="58287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80DA69-34DF-5E3F-8023-6711B053E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97" y="322488"/>
            <a:ext cx="4133024" cy="58287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6F495B-F43F-16D9-A31E-B6BE2A98E22C}"/>
              </a:ext>
            </a:extLst>
          </p:cNvPr>
          <p:cNvSpPr txBox="1"/>
          <p:nvPr/>
        </p:nvSpPr>
        <p:spPr>
          <a:xfrm>
            <a:off x="2397641" y="6151203"/>
            <a:ext cx="413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24 of the AOP guidelines</a:t>
            </a:r>
          </a:p>
        </p:txBody>
      </p:sp>
    </p:spTree>
    <p:extLst>
      <p:ext uri="{BB962C8B-B14F-4D97-AF65-F5344CB8AC3E}">
        <p14:creationId xmlns:p14="http://schemas.microsoft.com/office/powerpoint/2010/main" val="6463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</TotalTime>
  <Words>838</Words>
  <Application>Microsoft Office PowerPoint</Application>
  <PresentationFormat>On-screen Show (4:3)</PresentationFormat>
  <Paragraphs>132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Definition of AOP</vt:lpstr>
      <vt:lpstr>Other causes of Apnoea </vt:lpstr>
      <vt:lpstr>Epidemiology of apnea of prematurity</vt:lpstr>
      <vt:lpstr>Prophylactic Management</vt:lpstr>
      <vt:lpstr>Prophylactic Caffeine Citrate</vt:lpstr>
      <vt:lpstr>Diagnosis and treatment of AOP</vt:lpstr>
      <vt:lpstr>PowerPoint Presentation</vt:lpstr>
      <vt:lpstr>PowerPoint Presentation</vt:lpstr>
      <vt:lpstr>Caffeine Citrate Treatment dosing</vt:lpstr>
      <vt:lpstr>Monitoring of babies on caffeine citrate</vt:lpstr>
      <vt:lpstr>Questions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Emelda Manguro</dc:creator>
  <cp:lastModifiedBy>USER</cp:lastModifiedBy>
  <cp:revision>11</cp:revision>
  <dcterms:created xsi:type="dcterms:W3CDTF">2025-05-19T22:35:59Z</dcterms:created>
  <dcterms:modified xsi:type="dcterms:W3CDTF">2025-09-30T08:37:11Z</dcterms:modified>
</cp:coreProperties>
</file>