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2"/>
  </p:notesMasterIdLst>
  <p:sldIdLst>
    <p:sldId id="314" r:id="rId2"/>
    <p:sldId id="257" r:id="rId3"/>
    <p:sldId id="304" r:id="rId4"/>
    <p:sldId id="281" r:id="rId5"/>
    <p:sldId id="1891" r:id="rId6"/>
    <p:sldId id="312" r:id="rId7"/>
    <p:sldId id="282" r:id="rId8"/>
    <p:sldId id="292" r:id="rId9"/>
    <p:sldId id="1890" r:id="rId10"/>
    <p:sldId id="31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02B70-332C-435B-AA50-1AE7FE7FEC18}" type="datetimeFigureOut">
              <a:rPr lang="en-US" smtClean="0"/>
              <a:t>9/30/2025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597D7-2229-4187-A2B9-821A0CCD7394}" type="slidenum">
              <a:rPr lang="en-US" smtClean="0"/>
              <a:t>‹#›</a:t>
            </a:fld>
            <a:endParaRPr lang="en-US"/>
          </a:p>
        </p:txBody>
      </p:sp>
    </p:spTree>
    <p:extLst>
      <p:ext uri="{BB962C8B-B14F-4D97-AF65-F5344CB8AC3E}">
        <p14:creationId xmlns:p14="http://schemas.microsoft.com/office/powerpoint/2010/main" val="35739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Total body muscle tone is reflected in the infant's preferred posture at rest and resistance to stretch of individual muscle groups. As maturation progresses, the fetus gradually assumes increasing passive flexor tone that proceeds in a centripetal direction, with lower extremities slightly ahead of upper extremities. For example, very early in gestation only the ankles are flexed. Knees will flex as wrists just begin to flex. Hip flexion, then adduction are just ahead of elbow, then shoulder girdle flexion. The preterm infant primarily exhibits unopposed passive extensor tone, while the infant approaching term shows progressively less opposed passive flexor tone.</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815A-629D-4B87-987A-E5F03406B78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208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7C7D24-034A-B783-ABEF-3BA2CB24B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253669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85E5C5-2429-AD66-8EDB-CED1458A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65028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B69989-26F3-6694-8061-F650651BC6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415505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0CB25B-A229-DEDB-005A-93A37B4EB6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96"/>
            <a:ext cx="9144000" cy="6852608"/>
          </a:xfrm>
          <a:prstGeom prst="rect">
            <a:avLst/>
          </a:prstGeom>
        </p:spPr>
      </p:pic>
    </p:spTree>
    <p:extLst>
      <p:ext uri="{BB962C8B-B14F-4D97-AF65-F5344CB8AC3E}">
        <p14:creationId xmlns:p14="http://schemas.microsoft.com/office/powerpoint/2010/main" val="155614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4" name="Google Shape;16;p23">
            <a:extLst>
              <a:ext uri="{FF2B5EF4-FFF2-40B4-BE49-F238E27FC236}">
                <a16:creationId xmlns:a16="http://schemas.microsoft.com/office/drawing/2014/main" id="{CC1830AD-F4B2-5830-9197-6398F59E561F}"/>
              </a:ext>
            </a:extLst>
          </p:cNvPr>
          <p:cNvSpPr txBox="1">
            <a:spLocks/>
          </p:cNvSpPr>
          <p:nvPr userDrawn="1"/>
        </p:nvSpPr>
        <p:spPr>
          <a:xfrm>
            <a:off x="8381584" y="6261767"/>
            <a:ext cx="631536" cy="351127"/>
          </a:xfrm>
          <a:prstGeom prst="rect">
            <a:avLst/>
          </a:prstGeom>
          <a:noFill/>
          <a:ln>
            <a:noFill/>
          </a:ln>
        </p:spPr>
        <p:txBody>
          <a:bodyPr spcFirstLastPara="1" wrap="square" lIns="51427" tIns="25706" rIns="51427" bIns="25706"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z="750" smtClean="0">
                <a:solidFill>
                  <a:schemeClr val="tx1">
                    <a:lumMod val="50000"/>
                    <a:lumOff val="50000"/>
                  </a:schemeClr>
                </a:solidFill>
              </a:rPr>
              <a:pPr/>
              <a:t>‹#›</a:t>
            </a:fld>
            <a:endParaRPr lang="en-US" sz="788" dirty="0">
              <a:solidFill>
                <a:schemeClr val="tx1">
                  <a:lumMod val="50000"/>
                  <a:lumOff val="50000"/>
                </a:schemeClr>
              </a:solidFill>
            </a:endParaRPr>
          </a:p>
        </p:txBody>
      </p:sp>
      <p:pic>
        <p:nvPicPr>
          <p:cNvPr id="5" name="Picture 4">
            <a:extLst>
              <a:ext uri="{FF2B5EF4-FFF2-40B4-BE49-F238E27FC236}">
                <a16:creationId xmlns:a16="http://schemas.microsoft.com/office/drawing/2014/main" id="{63A55BF9-7AA5-B7C9-895B-4762A02BD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176136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892EFD-9AF6-CAD3-9937-80D4340AF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6817" cy="6858000"/>
          </a:xfrm>
          <a:prstGeom prst="rect">
            <a:avLst/>
          </a:prstGeom>
        </p:spPr>
      </p:pic>
    </p:spTree>
    <p:extLst>
      <p:ext uri="{BB962C8B-B14F-4D97-AF65-F5344CB8AC3E}">
        <p14:creationId xmlns:p14="http://schemas.microsoft.com/office/powerpoint/2010/main" val="1122612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9DE1-1EA7-4E1C-814D-8C9949E5D217}" type="datetimeFigureOut">
              <a:rPr lang="en-US" smtClean="0"/>
              <a:t>9/30/2025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9EDF6-0A4A-40B7-AF82-EE124997FE3B}" type="slidenum">
              <a:rPr lang="en-US" smtClean="0"/>
              <a:t>‹#›</a:t>
            </a:fld>
            <a:endParaRPr lang="en-US"/>
          </a:p>
        </p:txBody>
      </p:sp>
      <p:sp>
        <p:nvSpPr>
          <p:cNvPr id="7" name="Google Shape;16;p23">
            <a:extLst>
              <a:ext uri="{FF2B5EF4-FFF2-40B4-BE49-F238E27FC236}">
                <a16:creationId xmlns:a16="http://schemas.microsoft.com/office/drawing/2014/main" id="{B7B2FBC9-721A-E625-EEB7-02BC85E14C13}"/>
              </a:ext>
            </a:extLst>
          </p:cNvPr>
          <p:cNvSpPr txBox="1">
            <a:spLocks/>
          </p:cNvSpPr>
          <p:nvPr userDrawn="1"/>
        </p:nvSpPr>
        <p:spPr>
          <a:xfrm>
            <a:off x="8199582" y="6370353"/>
            <a:ext cx="631536" cy="351127"/>
          </a:xfrm>
          <a:prstGeom prst="rect">
            <a:avLst/>
          </a:prstGeom>
          <a:noFill/>
          <a:ln>
            <a:noFill/>
          </a:ln>
        </p:spPr>
        <p:txBody>
          <a:bodyPr spcFirstLastPara="1" wrap="square" lIns="51427" tIns="25706" rIns="51427" bIns="25706" anchor="ctr" anchorCtr="0">
            <a:noAutofit/>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z="675" smtClean="0">
                <a:solidFill>
                  <a:schemeClr val="tx1">
                    <a:lumMod val="50000"/>
                    <a:lumOff val="50000"/>
                  </a:schemeClr>
                </a:solidFill>
              </a:rPr>
              <a:pPr/>
              <a:t>‹#›</a:t>
            </a:fld>
            <a:endParaRPr lang="en-US" sz="1013" dirty="0">
              <a:solidFill>
                <a:schemeClr val="tx1">
                  <a:lumMod val="50000"/>
                  <a:lumOff val="50000"/>
                </a:schemeClr>
              </a:solidFill>
            </a:endParaRPr>
          </a:p>
        </p:txBody>
      </p:sp>
    </p:spTree>
    <p:extLst>
      <p:ext uri="{BB962C8B-B14F-4D97-AF65-F5344CB8AC3E}">
        <p14:creationId xmlns:p14="http://schemas.microsoft.com/office/powerpoint/2010/main" val="7379973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7" r:id="rId4"/>
    <p:sldLayoutId id="2147483692" r:id="rId5"/>
    <p:sldLayoutId id="214748369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910D03-2172-AE11-34AA-3887742CA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63391"/>
          </a:xfrm>
          <a:prstGeom prst="rect">
            <a:avLst/>
          </a:prstGeom>
        </p:spPr>
      </p:pic>
      <p:sp>
        <p:nvSpPr>
          <p:cNvPr id="3" name="TextBox 2"/>
          <p:cNvSpPr txBox="1"/>
          <p:nvPr/>
        </p:nvSpPr>
        <p:spPr>
          <a:xfrm>
            <a:off x="2411186" y="2642997"/>
            <a:ext cx="4321628" cy="646331"/>
          </a:xfrm>
          <a:prstGeom prst="rect">
            <a:avLst/>
          </a:prstGeom>
          <a:noFill/>
        </p:spPr>
        <p:txBody>
          <a:bodyPr wrap="square" rtlCol="0">
            <a:spAutoFit/>
          </a:bodyPr>
          <a:lstStyle/>
          <a:p>
            <a:r>
              <a:rPr lang="en-US" sz="3600" b="1" dirty="0">
                <a:solidFill>
                  <a:prstClr val="white"/>
                </a:solidFill>
                <a:latin typeface="Arial" panose="020B0604020202020204" pitchFamily="34" charset="0"/>
                <a:cs typeface="Arial" panose="020B0604020202020204" pitchFamily="34" charset="0"/>
              </a:rPr>
              <a:t>Ballard score</a:t>
            </a:r>
          </a:p>
        </p:txBody>
      </p:sp>
      <p:sp>
        <p:nvSpPr>
          <p:cNvPr id="10" name="TextBox 9"/>
          <p:cNvSpPr txBox="1"/>
          <p:nvPr/>
        </p:nvSpPr>
        <p:spPr>
          <a:xfrm>
            <a:off x="2192912" y="3370267"/>
            <a:ext cx="1585471" cy="248209"/>
          </a:xfrm>
          <a:prstGeom prst="rect">
            <a:avLst/>
          </a:prstGeom>
          <a:noFill/>
        </p:spPr>
        <p:txBody>
          <a:bodyPr wrap="square" rtlCol="0">
            <a:spAutoFit/>
          </a:bodyPr>
          <a:lstStyle/>
          <a:p>
            <a:endParaRPr lang="en-US" sz="1013" dirty="0">
              <a:solidFill>
                <a:prstClr val="black"/>
              </a:solidFill>
              <a:latin typeface="Calibri" panose="020F0502020204030204"/>
            </a:endParaRPr>
          </a:p>
        </p:txBody>
      </p:sp>
      <p:pic>
        <p:nvPicPr>
          <p:cNvPr id="2" name="Picture 2" descr="Scarf Sign measurement using the Ballard Score">
            <a:extLst>
              <a:ext uri="{FF2B5EF4-FFF2-40B4-BE49-F238E27FC236}">
                <a16:creationId xmlns:a16="http://schemas.microsoft.com/office/drawing/2014/main" id="{FA970361-8A1C-6901-8666-7FB40136A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56" t="741" r="-579" b="-741"/>
          <a:stretch/>
        </p:blipFill>
        <p:spPr bwMode="auto">
          <a:xfrm>
            <a:off x="5971295" y="3258309"/>
            <a:ext cx="3172705" cy="228068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2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4AEDC-33C8-836E-3B67-43177793DD4E}"/>
              </a:ext>
            </a:extLst>
          </p:cNvPr>
          <p:cNvSpPr txBox="1"/>
          <p:nvPr/>
        </p:nvSpPr>
        <p:spPr>
          <a:xfrm>
            <a:off x="4044950" y="1636844"/>
            <a:ext cx="2055371" cy="584775"/>
          </a:xfrm>
          <a:prstGeom prst="rect">
            <a:avLst/>
          </a:prstGeom>
          <a:noFill/>
        </p:spPr>
        <p:txBody>
          <a:bodyPr wrap="none" rtlCol="0">
            <a:spAutoFit/>
          </a:bodyPr>
          <a:lstStyle/>
          <a:p>
            <a:r>
              <a:rPr lang="en-US" sz="3200" b="1" dirty="0">
                <a:solidFill>
                  <a:srgbClr val="7030A0"/>
                </a:solidFill>
                <a:latin typeface="Arial" panose="020B0604020202020204" pitchFamily="34" charset="0"/>
                <a:cs typeface="Arial" panose="020B0604020202020204" pitchFamily="34" charset="0"/>
              </a:rPr>
              <a:t>Summary</a:t>
            </a:r>
          </a:p>
        </p:txBody>
      </p:sp>
      <p:sp>
        <p:nvSpPr>
          <p:cNvPr id="3" name="TextBox 2">
            <a:extLst>
              <a:ext uri="{FF2B5EF4-FFF2-40B4-BE49-F238E27FC236}">
                <a16:creationId xmlns:a16="http://schemas.microsoft.com/office/drawing/2014/main" id="{75A23F41-19F2-5CA1-A8F6-12FAB197FF5C}"/>
              </a:ext>
            </a:extLst>
          </p:cNvPr>
          <p:cNvSpPr txBox="1"/>
          <p:nvPr/>
        </p:nvSpPr>
        <p:spPr>
          <a:xfrm>
            <a:off x="1081092" y="2638896"/>
            <a:ext cx="7294828" cy="2769989"/>
          </a:xfrm>
          <a:prstGeom prst="rect">
            <a:avLst/>
          </a:prstGeom>
          <a:noFill/>
        </p:spPr>
        <p:txBody>
          <a:bodyPr wrap="square" rtlCol="0">
            <a:spAutoFit/>
          </a:bodyPr>
          <a:lstStyle/>
          <a:p>
            <a:pPr marL="342900" indent="-342900">
              <a:spcBef>
                <a:spcPts val="900"/>
              </a:spcBef>
              <a:spcAft>
                <a:spcPts val="900"/>
              </a:spcAft>
              <a:buFont typeface="Arial" panose="020B0604020202020204" pitchFamily="34" charset="0"/>
              <a:buChar char="•"/>
            </a:pPr>
            <a:r>
              <a:rPr lang="en-US" sz="2400" dirty="0">
                <a:latin typeface="Arial" panose="020B0604020202020204" pitchFamily="34" charset="0"/>
                <a:cs typeface="Arial" panose="020B0604020202020204" pitchFamily="34" charset="0"/>
              </a:rPr>
              <a:t>Gestational age assessment is key in identifying preterm newborns</a:t>
            </a:r>
          </a:p>
          <a:p>
            <a:pPr marL="342900" indent="-342900">
              <a:spcBef>
                <a:spcPts val="900"/>
              </a:spcBef>
              <a:spcAft>
                <a:spcPts val="900"/>
              </a:spcAft>
              <a:buFont typeface="Arial" panose="020B0604020202020204" pitchFamily="34" charset="0"/>
              <a:buChar char="•"/>
            </a:pPr>
            <a:r>
              <a:rPr lang="en-US" sz="2400" dirty="0">
                <a:latin typeface="Arial" panose="020B0604020202020204" pitchFamily="34" charset="0"/>
                <a:cs typeface="Arial" panose="020B0604020202020204" pitchFamily="34" charset="0"/>
              </a:rPr>
              <a:t>Ballard score is a clinical tool used to estimate the gestational age</a:t>
            </a:r>
          </a:p>
          <a:p>
            <a:pPr marL="342900" indent="-342900">
              <a:spcBef>
                <a:spcPts val="900"/>
              </a:spcBef>
              <a:spcAft>
                <a:spcPts val="900"/>
              </a:spcAft>
              <a:buFont typeface="Arial" panose="020B0604020202020204" pitchFamily="34" charset="0"/>
              <a:buChar char="•"/>
            </a:pPr>
            <a:r>
              <a:rPr lang="en-US" sz="2400" dirty="0">
                <a:latin typeface="Arial" panose="020B0604020202020204" pitchFamily="34" charset="0"/>
                <a:cs typeface="Arial" panose="020B0604020202020204" pitchFamily="34" charset="0"/>
              </a:rPr>
              <a:t>Ballard score should be done to newborns at admission to ascertain the gestational age</a:t>
            </a:r>
          </a:p>
        </p:txBody>
      </p:sp>
      <p:pic>
        <p:nvPicPr>
          <p:cNvPr id="5" name="Picture 4">
            <a:extLst>
              <a:ext uri="{FF2B5EF4-FFF2-40B4-BE49-F238E27FC236}">
                <a16:creationId xmlns:a16="http://schemas.microsoft.com/office/drawing/2014/main" id="{B2568FE3-428E-DEB2-C504-41B38855A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164" y="873266"/>
            <a:ext cx="1668786" cy="1527155"/>
          </a:xfrm>
          <a:prstGeom prst="rect">
            <a:avLst/>
          </a:prstGeom>
        </p:spPr>
      </p:pic>
      <p:cxnSp>
        <p:nvCxnSpPr>
          <p:cNvPr id="7" name="Straight Connector 6">
            <a:extLst>
              <a:ext uri="{FF2B5EF4-FFF2-40B4-BE49-F238E27FC236}">
                <a16:creationId xmlns:a16="http://schemas.microsoft.com/office/drawing/2014/main" id="{78FD2F7A-0D37-FE0F-4C59-4BEFD6B34081}"/>
              </a:ext>
            </a:extLst>
          </p:cNvPr>
          <p:cNvCxnSpPr/>
          <p:nvPr/>
        </p:nvCxnSpPr>
        <p:spPr>
          <a:xfrm>
            <a:off x="4044950" y="2221619"/>
            <a:ext cx="2055371" cy="0"/>
          </a:xfrm>
          <a:prstGeom prst="line">
            <a:avLst/>
          </a:prstGeom>
          <a:ln w="28575">
            <a:solidFill>
              <a:srgbClr val="FA8A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67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AD93-D961-5F7B-263C-86E46873E2B1}"/>
              </a:ext>
            </a:extLst>
          </p:cNvPr>
          <p:cNvSpPr>
            <a:spLocks noGrp="1"/>
          </p:cNvSpPr>
          <p:nvPr>
            <p:ph type="title" idx="4294967295"/>
          </p:nvPr>
        </p:nvSpPr>
        <p:spPr>
          <a:xfrm>
            <a:off x="3736259" y="1831362"/>
            <a:ext cx="2428568" cy="903236"/>
          </a:xfrm>
        </p:spPr>
        <p:txBody>
          <a:bodyPr>
            <a:normAutofit/>
          </a:bodyPr>
          <a:lstStyle/>
          <a:p>
            <a:r>
              <a:rPr lang="en-US" sz="3200" b="1" dirty="0">
                <a:solidFill>
                  <a:srgbClr val="7030A0"/>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99021A64-FE53-6062-35AC-37DE75FC34FB}"/>
              </a:ext>
            </a:extLst>
          </p:cNvPr>
          <p:cNvSpPr>
            <a:spLocks noGrp="1"/>
          </p:cNvSpPr>
          <p:nvPr>
            <p:ph idx="4294967295"/>
          </p:nvPr>
        </p:nvSpPr>
        <p:spPr>
          <a:xfrm>
            <a:off x="1714501" y="3202755"/>
            <a:ext cx="6275438" cy="1917854"/>
          </a:xfrm>
        </p:spPr>
        <p:txBody>
          <a:bodyPr/>
          <a:lstStyle/>
          <a:p>
            <a:r>
              <a:rPr lang="en-US" dirty="0">
                <a:latin typeface="Arial" panose="020B0604020202020204" pitchFamily="34" charset="0"/>
                <a:cs typeface="Arial" panose="020B0604020202020204" pitchFamily="34" charset="0"/>
              </a:rPr>
              <a:t>Introduction</a:t>
            </a:r>
          </a:p>
          <a:p>
            <a:r>
              <a:rPr lang="en-US" dirty="0">
                <a:latin typeface="Arial" panose="020B0604020202020204" pitchFamily="34" charset="0"/>
                <a:cs typeface="Arial" panose="020B0604020202020204" pitchFamily="34" charset="0"/>
              </a:rPr>
              <a:t>Components of the Ballard score </a:t>
            </a:r>
          </a:p>
          <a:p>
            <a:r>
              <a:rPr lang="en-US" dirty="0">
                <a:latin typeface="Arial" panose="020B0604020202020204" pitchFamily="34" charset="0"/>
                <a:cs typeface="Arial" panose="020B0604020202020204" pitchFamily="34" charset="0"/>
              </a:rPr>
              <a:t>How to interpret the total score</a:t>
            </a:r>
          </a:p>
        </p:txBody>
      </p:sp>
      <p:pic>
        <p:nvPicPr>
          <p:cNvPr id="5" name="Picture 4">
            <a:extLst>
              <a:ext uri="{FF2B5EF4-FFF2-40B4-BE49-F238E27FC236}">
                <a16:creationId xmlns:a16="http://schemas.microsoft.com/office/drawing/2014/main" id="{218C6383-B740-A9E7-53EE-301589A7C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963" y="1553498"/>
            <a:ext cx="1290638" cy="1181100"/>
          </a:xfrm>
          <a:prstGeom prst="rect">
            <a:avLst/>
          </a:prstGeom>
        </p:spPr>
      </p:pic>
      <p:cxnSp>
        <p:nvCxnSpPr>
          <p:cNvPr id="7" name="Straight Connector 6">
            <a:extLst>
              <a:ext uri="{FF2B5EF4-FFF2-40B4-BE49-F238E27FC236}">
                <a16:creationId xmlns:a16="http://schemas.microsoft.com/office/drawing/2014/main" id="{0D5CC0C0-C4C0-AE00-0FDA-E72354373ACF}"/>
              </a:ext>
            </a:extLst>
          </p:cNvPr>
          <p:cNvCxnSpPr/>
          <p:nvPr/>
        </p:nvCxnSpPr>
        <p:spPr>
          <a:xfrm>
            <a:off x="3657601" y="2517058"/>
            <a:ext cx="2389238" cy="0"/>
          </a:xfrm>
          <a:prstGeom prst="line">
            <a:avLst/>
          </a:prstGeom>
          <a:ln w="28575">
            <a:solidFill>
              <a:srgbClr val="FA8A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59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1657350" y="536805"/>
            <a:ext cx="5829300" cy="481337"/>
          </a:xfrm>
        </p:spPr>
        <p:txBody>
          <a:bodyPr>
            <a:noAutofit/>
          </a:bodyPr>
          <a:lstStyle/>
          <a:p>
            <a:pPr algn="ctr"/>
            <a:r>
              <a:rPr lang="en-US" sz="3200" b="1" dirty="0">
                <a:solidFill>
                  <a:schemeClr val="bg1"/>
                </a:solidFill>
                <a:latin typeface="Arial" panose="020B0604020202020204" pitchFamily="34" charset="0"/>
                <a:cs typeface="Arial" panose="020B0604020202020204" pitchFamily="34" charset="0"/>
              </a:rPr>
              <a:t>Introduction</a:t>
            </a:r>
          </a:p>
        </p:txBody>
      </p:sp>
      <p:sp>
        <p:nvSpPr>
          <p:cNvPr id="6" name="Content Placeholder 5"/>
          <p:cNvSpPr>
            <a:spLocks noGrp="1"/>
          </p:cNvSpPr>
          <p:nvPr>
            <p:ph type="subTitle" idx="4294967295"/>
          </p:nvPr>
        </p:nvSpPr>
        <p:spPr>
          <a:xfrm>
            <a:off x="1095081" y="1980819"/>
            <a:ext cx="7331164" cy="3790274"/>
          </a:xfrm>
        </p:spPr>
        <p:txBody>
          <a:bodyPr>
            <a:noAutofit/>
          </a:bodyPr>
          <a:lstStyle/>
          <a:p>
            <a:pPr marL="342900" indent="-342900" algn="l">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Determining the gestational age is important for the timing of newborn interventions</a:t>
            </a:r>
          </a:p>
          <a:p>
            <a:pPr marL="342900" indent="-342900" algn="l">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Gestational age assessment can be done using:</a:t>
            </a:r>
          </a:p>
          <a:p>
            <a:pPr marL="685800" lvl="1" indent="-342900" algn="l">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Last Normal Menstrual Period,</a:t>
            </a:r>
          </a:p>
          <a:p>
            <a:pPr marL="685800" lvl="1" indent="-342900" algn="l">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Obstetric Ultrasound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trimester),</a:t>
            </a:r>
          </a:p>
          <a:p>
            <a:pPr marL="685800" lvl="1" indent="-342900" algn="l">
              <a:lnSpc>
                <a:spcPct val="150000"/>
              </a:lnSpc>
              <a:buFont typeface="Wingdings" panose="05000000000000000000" pitchFamily="2" charset="2"/>
              <a:buChar char="ü"/>
            </a:pPr>
            <a:r>
              <a:rPr lang="en-US" dirty="0">
                <a:latin typeface="Arial" panose="020B0604020202020204" pitchFamily="34" charset="0"/>
                <a:cs typeface="Arial" panose="020B0604020202020204" pitchFamily="34" charset="0"/>
              </a:rPr>
              <a:t>Ballard scoring.</a:t>
            </a:r>
          </a:p>
        </p:txBody>
      </p:sp>
    </p:spTree>
    <p:extLst>
      <p:ext uri="{BB962C8B-B14F-4D97-AF65-F5344CB8AC3E}">
        <p14:creationId xmlns:p14="http://schemas.microsoft.com/office/powerpoint/2010/main" val="227305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C820-C8E3-6F9F-71FC-0C69EFB51686}"/>
              </a:ext>
            </a:extLst>
          </p:cNvPr>
          <p:cNvSpPr>
            <a:spLocks noGrp="1"/>
          </p:cNvSpPr>
          <p:nvPr>
            <p:ph type="ctrTitle" idx="4294967295"/>
          </p:nvPr>
        </p:nvSpPr>
        <p:spPr>
          <a:xfrm>
            <a:off x="2235763" y="481781"/>
            <a:ext cx="4672473" cy="675131"/>
          </a:xfrm>
        </p:spPr>
        <p:txBody>
          <a:bodyPr>
            <a:noAutofit/>
          </a:bodyPr>
          <a:lstStyle/>
          <a:p>
            <a:pPr algn="ctr"/>
            <a:r>
              <a:rPr lang="en-US" sz="3200" b="1" dirty="0">
                <a:solidFill>
                  <a:schemeClr val="bg1"/>
                </a:solidFill>
                <a:latin typeface="Arial" panose="020B0604020202020204" pitchFamily="34" charset="0"/>
                <a:cs typeface="Arial" panose="020B0604020202020204" pitchFamily="34" charset="0"/>
              </a:rPr>
              <a:t>New Ballard Score</a:t>
            </a:r>
            <a:endParaRPr lang="aa-ET" sz="32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70A3DE9-E528-1490-C9F6-6F7B895C4F4D}"/>
              </a:ext>
            </a:extLst>
          </p:cNvPr>
          <p:cNvSpPr>
            <a:spLocks noGrp="1"/>
          </p:cNvSpPr>
          <p:nvPr>
            <p:ph type="subTitle" idx="4294967295"/>
          </p:nvPr>
        </p:nvSpPr>
        <p:spPr>
          <a:xfrm>
            <a:off x="919315" y="2251586"/>
            <a:ext cx="7305367" cy="3156156"/>
          </a:xfrm>
        </p:spPr>
        <p:txBody>
          <a:bodyPr>
            <a:noAutofit/>
          </a:bodyPr>
          <a:lstStyle/>
          <a:p>
            <a:pPr marL="257175" indent="-257175" algn="l">
              <a:lnSpc>
                <a:spcPct val="100000"/>
              </a:lnSpc>
              <a:spcBef>
                <a:spcPts val="0"/>
              </a:spcBef>
              <a:spcAft>
                <a:spcPts val="675"/>
              </a:spcAft>
              <a:buFont typeface="Arial" panose="020B0604020202020204" pitchFamily="34" charset="0"/>
              <a:buChar char="•"/>
            </a:pPr>
            <a:r>
              <a:rPr lang="en-US" sz="2400" dirty="0">
                <a:latin typeface="Arial" panose="020B0604020202020204" pitchFamily="34" charset="0"/>
                <a:cs typeface="Arial" panose="020B0604020202020204" pitchFamily="34" charset="0"/>
              </a:rPr>
              <a:t>A method used to determine the gestational age</a:t>
            </a:r>
            <a:endParaRPr lang="en-US" sz="2400" b="1" dirty="0">
              <a:latin typeface="Arial" panose="020B0604020202020204" pitchFamily="34" charset="0"/>
              <a:cs typeface="Arial" panose="020B0604020202020204" pitchFamily="34" charset="0"/>
            </a:endParaRPr>
          </a:p>
          <a:p>
            <a:pPr marL="257175" indent="-257175" algn="l">
              <a:lnSpc>
                <a:spcPct val="100000"/>
              </a:lnSpc>
              <a:spcBef>
                <a:spcPts val="0"/>
              </a:spcBef>
              <a:spcAft>
                <a:spcPts val="675"/>
              </a:spcAft>
              <a:buFont typeface="Arial" panose="020B0604020202020204" pitchFamily="34" charset="0"/>
              <a:buChar char="•"/>
            </a:pPr>
            <a:r>
              <a:rPr lang="en-US" sz="2400" dirty="0">
                <a:latin typeface="Arial" panose="020B0604020202020204" pitchFamily="34" charset="0"/>
                <a:cs typeface="Arial" panose="020B0604020202020204" pitchFamily="34" charset="0"/>
              </a:rPr>
              <a:t>It assesses 6 external physical and 6 neuromuscular signs of maturity.</a:t>
            </a:r>
          </a:p>
          <a:p>
            <a:pPr marL="257175" indent="-257175" algn="l">
              <a:lnSpc>
                <a:spcPct val="100000"/>
              </a:lnSpc>
              <a:spcBef>
                <a:spcPts val="0"/>
              </a:spcBef>
              <a:spcAft>
                <a:spcPts val="675"/>
              </a:spcAft>
              <a:buFont typeface="Arial" panose="020B0604020202020204" pitchFamily="34" charset="0"/>
              <a:buChar char="•"/>
            </a:pPr>
            <a:r>
              <a:rPr lang="en-US" sz="2400" dirty="0">
                <a:latin typeface="Arial" panose="020B0604020202020204" pitchFamily="34" charset="0"/>
                <a:cs typeface="Arial" panose="020B0604020202020204" pitchFamily="34" charset="0"/>
              </a:rPr>
              <a:t>Assessment of gestational age from 20 to 44 weeks</a:t>
            </a:r>
          </a:p>
          <a:p>
            <a:pPr marL="257175" indent="-257175" algn="l">
              <a:lnSpc>
                <a:spcPct val="100000"/>
              </a:lnSpc>
              <a:spcBef>
                <a:spcPts val="0"/>
              </a:spcBef>
              <a:spcAft>
                <a:spcPts val="675"/>
              </a:spcAft>
              <a:buFont typeface="Arial" panose="020B0604020202020204" pitchFamily="34" charset="0"/>
              <a:buChar char="•"/>
            </a:pPr>
            <a:r>
              <a:rPr lang="en-US" sz="2400" dirty="0">
                <a:latin typeface="Arial" panose="020B0604020202020204" pitchFamily="34" charset="0"/>
                <a:cs typeface="Arial" panose="020B0604020202020204" pitchFamily="34" charset="0"/>
              </a:rPr>
              <a:t>Scores range from-10 to +50 </a:t>
            </a:r>
          </a:p>
          <a:p>
            <a:pPr marL="257175" indent="-257175" algn="l">
              <a:lnSpc>
                <a:spcPct val="100000"/>
              </a:lnSpc>
              <a:spcBef>
                <a:spcPts val="0"/>
              </a:spcBef>
              <a:spcAft>
                <a:spcPts val="675"/>
              </a:spcAft>
              <a:buFont typeface="Arial" panose="020B0604020202020204" pitchFamily="34" charset="0"/>
              <a:buChar char="•"/>
            </a:pPr>
            <a:r>
              <a:rPr lang="en-US" sz="2400" dirty="0">
                <a:latin typeface="Arial" panose="020B0604020202020204" pitchFamily="34" charset="0"/>
                <a:cs typeface="Arial" panose="020B0604020202020204" pitchFamily="34" charset="0"/>
              </a:rPr>
              <a:t>Done at birth (Unreliable &gt;4 days old)</a:t>
            </a:r>
          </a:p>
        </p:txBody>
      </p:sp>
    </p:spTree>
    <p:extLst>
      <p:ext uri="{BB962C8B-B14F-4D97-AF65-F5344CB8AC3E}">
        <p14:creationId xmlns:p14="http://schemas.microsoft.com/office/powerpoint/2010/main" val="67686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91CE-54FB-6543-E7EF-E0DAD0B74009}"/>
              </a:ext>
            </a:extLst>
          </p:cNvPr>
          <p:cNvSpPr>
            <a:spLocks noGrp="1"/>
          </p:cNvSpPr>
          <p:nvPr>
            <p:ph type="title" idx="4294967295"/>
          </p:nvPr>
        </p:nvSpPr>
        <p:spPr>
          <a:xfrm>
            <a:off x="1597742" y="483113"/>
            <a:ext cx="5948516" cy="637764"/>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Neuromuscular maturity</a:t>
            </a:r>
          </a:p>
        </p:txBody>
      </p:sp>
      <p:sp>
        <p:nvSpPr>
          <p:cNvPr id="3" name="Content Placeholder 2">
            <a:extLst>
              <a:ext uri="{FF2B5EF4-FFF2-40B4-BE49-F238E27FC236}">
                <a16:creationId xmlns:a16="http://schemas.microsoft.com/office/drawing/2014/main" id="{44D974BD-A7B2-CC92-D051-31623371D97F}"/>
              </a:ext>
            </a:extLst>
          </p:cNvPr>
          <p:cNvSpPr>
            <a:spLocks noGrp="1"/>
          </p:cNvSpPr>
          <p:nvPr>
            <p:ph idx="4294967295"/>
          </p:nvPr>
        </p:nvSpPr>
        <p:spPr>
          <a:xfrm>
            <a:off x="628649" y="1302467"/>
            <a:ext cx="8141725" cy="5072420"/>
          </a:xfrm>
        </p:spPr>
        <p:txBody>
          <a:bodyPr>
            <a:noAutofit/>
          </a:bodyPr>
          <a:lstStyle/>
          <a:p>
            <a:pPr>
              <a:lnSpc>
                <a:spcPct val="100000"/>
              </a:lnSpc>
            </a:pPr>
            <a:r>
              <a:rPr lang="en-US" sz="2400" dirty="0">
                <a:latin typeface="Arial" panose="020B0604020202020204" pitchFamily="34" charset="0"/>
                <a:cs typeface="Arial" panose="020B0604020202020204" pitchFamily="34" charset="0"/>
              </a:rPr>
              <a:t>Assesses the development of the CNS</a:t>
            </a:r>
          </a:p>
          <a:p>
            <a:pPr>
              <a:lnSpc>
                <a:spcPct val="100000"/>
              </a:lnSpc>
            </a:pPr>
            <a:r>
              <a:rPr lang="en-US" sz="2400" dirty="0">
                <a:latin typeface="Arial" panose="020B0604020202020204" pitchFamily="34" charset="0"/>
                <a:cs typeface="Arial" panose="020B0604020202020204" pitchFamily="34" charset="0"/>
              </a:rPr>
              <a:t>As maturation progresses, the fetus gradually assumes increasing passive flexor tone that proceeds in a centripetal direction</a:t>
            </a:r>
          </a:p>
          <a:p>
            <a:pPr>
              <a:lnSpc>
                <a:spcPct val="100000"/>
              </a:lnSpc>
            </a:pPr>
            <a:r>
              <a:rPr lang="en-US" sz="2400" dirty="0">
                <a:latin typeface="Arial" panose="020B0604020202020204" pitchFamily="34" charset="0"/>
                <a:cs typeface="Arial" panose="020B0604020202020204" pitchFamily="34" charset="0"/>
              </a:rPr>
              <a:t>Lower extremities flex slightly ahead of upper extremities</a:t>
            </a:r>
          </a:p>
          <a:p>
            <a:pPr lvl="1">
              <a:lnSpc>
                <a:spcPct val="100000"/>
              </a:lnSpc>
              <a:buFont typeface="Wingdings" panose="05000000000000000000" pitchFamily="2" charset="2"/>
              <a:buChar char="ü"/>
            </a:pPr>
            <a:r>
              <a:rPr lang="en-US" dirty="0">
                <a:latin typeface="Arial" panose="020B0604020202020204" pitchFamily="34" charset="0"/>
                <a:cs typeface="Arial" panose="020B0604020202020204" pitchFamily="34" charset="0"/>
              </a:rPr>
              <a:t>V</a:t>
            </a:r>
            <a:r>
              <a:rPr lang="en-US" b="0" i="0" kern="1200" dirty="0">
                <a:solidFill>
                  <a:schemeClr val="tx1"/>
                </a:solidFill>
                <a:effectLst/>
                <a:latin typeface="Arial" panose="020B0604020202020204" pitchFamily="34" charset="0"/>
                <a:cs typeface="Arial" panose="020B0604020202020204" pitchFamily="34" charset="0"/>
              </a:rPr>
              <a:t>ery early in gestation only the ankles are flexed. </a:t>
            </a:r>
          </a:p>
          <a:p>
            <a:pPr lvl="1">
              <a:lnSpc>
                <a:spcPct val="100000"/>
              </a:lnSpc>
              <a:buFont typeface="Wingdings" panose="05000000000000000000" pitchFamily="2" charset="2"/>
              <a:buChar char="ü"/>
            </a:pPr>
            <a:r>
              <a:rPr lang="en-US" b="0" i="0" kern="1200" dirty="0">
                <a:solidFill>
                  <a:schemeClr val="tx1"/>
                </a:solidFill>
                <a:effectLst/>
                <a:latin typeface="Arial" panose="020B0604020202020204" pitchFamily="34" charset="0"/>
                <a:cs typeface="Arial" panose="020B0604020202020204" pitchFamily="34" charset="0"/>
              </a:rPr>
              <a:t>Knees will flex as wrists just begin to flex. </a:t>
            </a:r>
          </a:p>
          <a:p>
            <a:pPr lvl="1">
              <a:lnSpc>
                <a:spcPct val="100000"/>
              </a:lnSpc>
              <a:buFont typeface="Wingdings" panose="05000000000000000000" pitchFamily="2" charset="2"/>
              <a:buChar char="ü"/>
            </a:pPr>
            <a:r>
              <a:rPr lang="en-US" b="0" i="0" kern="1200" dirty="0">
                <a:solidFill>
                  <a:schemeClr val="tx1"/>
                </a:solidFill>
                <a:effectLst/>
                <a:latin typeface="Arial" panose="020B0604020202020204" pitchFamily="34" charset="0"/>
                <a:cs typeface="Arial" panose="020B0604020202020204" pitchFamily="34" charset="0"/>
              </a:rPr>
              <a:t>Hip flexion, then adduction are just ahead of elbow, then shoulder girdle flexion. </a:t>
            </a:r>
          </a:p>
          <a:p>
            <a:pPr>
              <a:lnSpc>
                <a:spcPct val="100000"/>
              </a:lnSpc>
            </a:pPr>
            <a:r>
              <a:rPr lang="en-US" sz="2400" dirty="0">
                <a:latin typeface="Arial" panose="020B0604020202020204" pitchFamily="34" charset="0"/>
                <a:cs typeface="Arial" panose="020B0604020202020204" pitchFamily="34" charset="0"/>
              </a:rPr>
              <a:t>The preterm infant primarily exhibits unopposed passive extensor tone, while the term infant approaching term shows less opposed passive flexor tone.</a:t>
            </a:r>
          </a:p>
        </p:txBody>
      </p:sp>
    </p:spTree>
    <p:extLst>
      <p:ext uri="{BB962C8B-B14F-4D97-AF65-F5344CB8AC3E}">
        <p14:creationId xmlns:p14="http://schemas.microsoft.com/office/powerpoint/2010/main" val="293157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000" r="9368"/>
          <a:stretch/>
        </p:blipFill>
        <p:spPr>
          <a:xfrm>
            <a:off x="757083" y="952603"/>
            <a:ext cx="7580671" cy="5524539"/>
          </a:xfrm>
          <a:prstGeom prst="rect">
            <a:avLst/>
          </a:prstGeom>
        </p:spPr>
      </p:pic>
      <p:sp>
        <p:nvSpPr>
          <p:cNvPr id="3" name="TextBox 2">
            <a:extLst>
              <a:ext uri="{FF2B5EF4-FFF2-40B4-BE49-F238E27FC236}">
                <a16:creationId xmlns:a16="http://schemas.microsoft.com/office/drawing/2014/main" id="{CB4A2740-C873-47F5-DC84-BB8697C86965}"/>
              </a:ext>
            </a:extLst>
          </p:cNvPr>
          <p:cNvSpPr txBox="1"/>
          <p:nvPr/>
        </p:nvSpPr>
        <p:spPr>
          <a:xfrm>
            <a:off x="2079291" y="297153"/>
            <a:ext cx="4936253" cy="584775"/>
          </a:xfrm>
          <a:prstGeom prst="rect">
            <a:avLst/>
          </a:prstGeom>
          <a:noFill/>
        </p:spPr>
        <p:txBody>
          <a:bodyPr wrap="square" rtlCol="0">
            <a:spAutoFit/>
          </a:bodyPr>
          <a:lstStyle/>
          <a:p>
            <a:pPr algn="ctr"/>
            <a:r>
              <a:rPr lang="en-US" sz="3200" b="1" dirty="0">
                <a:solidFill>
                  <a:srgbClr val="7030A0"/>
                </a:solidFill>
                <a:latin typeface="Arial" panose="020B0604020202020204" pitchFamily="34" charset="0"/>
                <a:cs typeface="Arial" panose="020B0604020202020204" pitchFamily="34" charset="0"/>
              </a:rPr>
              <a:t>New Ballard Scores</a:t>
            </a:r>
          </a:p>
        </p:txBody>
      </p:sp>
    </p:spTree>
    <p:extLst>
      <p:ext uri="{BB962C8B-B14F-4D97-AF65-F5344CB8AC3E}">
        <p14:creationId xmlns:p14="http://schemas.microsoft.com/office/powerpoint/2010/main" val="197852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883" y="1462611"/>
            <a:ext cx="7165030" cy="4712475"/>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71580609"/>
              </p:ext>
            </p:extLst>
          </p:nvPr>
        </p:nvGraphicFramePr>
        <p:xfrm>
          <a:off x="396010" y="1081641"/>
          <a:ext cx="8358903" cy="5073688"/>
        </p:xfrm>
        <a:graphic>
          <a:graphicData uri="http://schemas.openxmlformats.org/drawingml/2006/table">
            <a:tbl>
              <a:tblPr firstRow="1" bandRow="1">
                <a:tableStyleId>{5940675A-B579-460E-94D1-54222C63F5DA}</a:tableStyleId>
              </a:tblPr>
              <a:tblGrid>
                <a:gridCol w="1250391">
                  <a:extLst>
                    <a:ext uri="{9D8B030D-6E8A-4147-A177-3AD203B41FA5}">
                      <a16:colId xmlns:a16="http://schemas.microsoft.com/office/drawing/2014/main" val="20000"/>
                    </a:ext>
                  </a:extLst>
                </a:gridCol>
                <a:gridCol w="1115609">
                  <a:extLst>
                    <a:ext uri="{9D8B030D-6E8A-4147-A177-3AD203B41FA5}">
                      <a16:colId xmlns:a16="http://schemas.microsoft.com/office/drawing/2014/main" val="20001"/>
                    </a:ext>
                  </a:extLst>
                </a:gridCol>
                <a:gridCol w="1008619">
                  <a:extLst>
                    <a:ext uri="{9D8B030D-6E8A-4147-A177-3AD203B41FA5}">
                      <a16:colId xmlns:a16="http://schemas.microsoft.com/office/drawing/2014/main" val="20002"/>
                    </a:ext>
                  </a:extLst>
                </a:gridCol>
                <a:gridCol w="1039796">
                  <a:extLst>
                    <a:ext uri="{9D8B030D-6E8A-4147-A177-3AD203B41FA5}">
                      <a16:colId xmlns:a16="http://schemas.microsoft.com/office/drawing/2014/main" val="20003"/>
                    </a:ext>
                  </a:extLst>
                </a:gridCol>
                <a:gridCol w="969019">
                  <a:extLst>
                    <a:ext uri="{9D8B030D-6E8A-4147-A177-3AD203B41FA5}">
                      <a16:colId xmlns:a16="http://schemas.microsoft.com/office/drawing/2014/main" val="20004"/>
                    </a:ext>
                  </a:extLst>
                </a:gridCol>
                <a:gridCol w="1004908">
                  <a:extLst>
                    <a:ext uri="{9D8B030D-6E8A-4147-A177-3AD203B41FA5}">
                      <a16:colId xmlns:a16="http://schemas.microsoft.com/office/drawing/2014/main" val="20005"/>
                    </a:ext>
                  </a:extLst>
                </a:gridCol>
                <a:gridCol w="951074">
                  <a:extLst>
                    <a:ext uri="{9D8B030D-6E8A-4147-A177-3AD203B41FA5}">
                      <a16:colId xmlns:a16="http://schemas.microsoft.com/office/drawing/2014/main" val="20006"/>
                    </a:ext>
                  </a:extLst>
                </a:gridCol>
                <a:gridCol w="1019487">
                  <a:extLst>
                    <a:ext uri="{9D8B030D-6E8A-4147-A177-3AD203B41FA5}">
                      <a16:colId xmlns:a16="http://schemas.microsoft.com/office/drawing/2014/main" val="20007"/>
                    </a:ext>
                  </a:extLst>
                </a:gridCol>
              </a:tblGrid>
              <a:tr h="379833">
                <a:tc>
                  <a:txBody>
                    <a:bodyPr/>
                    <a:lstStyle/>
                    <a:p>
                      <a:pPr algn="ctr"/>
                      <a:endParaRPr lang="en-GB" sz="1500" b="1" i="1" dirty="0">
                        <a:solidFill>
                          <a:srgbClr val="8F4EA0"/>
                        </a:solidFill>
                        <a:latin typeface="Arial" panose="020B0604020202020204" pitchFamily="34" charset="0"/>
                        <a:cs typeface="Arial" panose="020B0604020202020204" pitchFamily="34" charset="0"/>
                      </a:endParaRPr>
                    </a:p>
                  </a:txBody>
                  <a:tcPr marL="91307" marR="91307" marT="45654" marB="45654"/>
                </a:tc>
                <a:tc>
                  <a:txBody>
                    <a:bodyPr/>
                    <a:lstStyle/>
                    <a:p>
                      <a:pPr algn="ctr"/>
                      <a:r>
                        <a:rPr lang="en-US" sz="1500" dirty="0">
                          <a:latin typeface="Arial" panose="020B0604020202020204" pitchFamily="34" charset="0"/>
                          <a:cs typeface="Arial" panose="020B0604020202020204" pitchFamily="34" charset="0"/>
                        </a:rPr>
                        <a:t>-1</a:t>
                      </a:r>
                    </a:p>
                  </a:txBody>
                  <a:tcPr marL="91307" marR="91307" marT="45654" marB="45654"/>
                </a:tc>
                <a:tc>
                  <a:txBody>
                    <a:bodyPr/>
                    <a:lstStyle/>
                    <a:p>
                      <a:pPr algn="ctr"/>
                      <a:r>
                        <a:rPr lang="en-US" sz="1500" dirty="0">
                          <a:latin typeface="Arial" panose="020B0604020202020204" pitchFamily="34" charset="0"/>
                          <a:cs typeface="Arial" panose="020B0604020202020204" pitchFamily="34" charset="0"/>
                        </a:rPr>
                        <a:t>0</a:t>
                      </a:r>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pPr algn="ctr"/>
                      <a:r>
                        <a:rPr lang="en-US" sz="1500" dirty="0">
                          <a:latin typeface="Arial" panose="020B0604020202020204" pitchFamily="34" charset="0"/>
                          <a:cs typeface="Arial" panose="020B0604020202020204" pitchFamily="34" charset="0"/>
                        </a:rPr>
                        <a:t>1</a:t>
                      </a:r>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pPr algn="ctr"/>
                      <a:r>
                        <a:rPr lang="en-US" sz="1500" dirty="0">
                          <a:latin typeface="Arial" panose="020B0604020202020204" pitchFamily="34" charset="0"/>
                          <a:cs typeface="Arial" panose="020B0604020202020204" pitchFamily="34" charset="0"/>
                        </a:rPr>
                        <a:t>2</a:t>
                      </a:r>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pPr algn="ctr"/>
                      <a:r>
                        <a:rPr lang="en-US" sz="1500" dirty="0">
                          <a:latin typeface="Arial" panose="020B0604020202020204" pitchFamily="34" charset="0"/>
                          <a:cs typeface="Arial" panose="020B0604020202020204" pitchFamily="34" charset="0"/>
                        </a:rPr>
                        <a:t>3</a:t>
                      </a:r>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pPr algn="ctr"/>
                      <a:r>
                        <a:rPr lang="en-US" sz="1500" dirty="0">
                          <a:latin typeface="Arial" panose="020B0604020202020204" pitchFamily="34" charset="0"/>
                          <a:cs typeface="Arial" panose="020B0604020202020204" pitchFamily="34" charset="0"/>
                        </a:rPr>
                        <a:t>4</a:t>
                      </a:r>
                      <a:endParaRPr lang="en-GB" sz="1500" dirty="0">
                        <a:latin typeface="Arial" panose="020B0604020202020204" pitchFamily="34" charset="0"/>
                        <a:cs typeface="Arial" panose="020B0604020202020204" pitchFamily="34" charset="0"/>
                      </a:endParaRPr>
                    </a:p>
                  </a:txBody>
                  <a:tcPr marL="91307" marR="91307" marT="45654" marB="45654">
                    <a:lnR w="9525" cap="flat" cmpd="sng" algn="ctr">
                      <a:solidFill>
                        <a:schemeClr val="tx1"/>
                      </a:solidFill>
                      <a:prstDash val="solid"/>
                      <a:round/>
                      <a:headEnd type="none" w="med" len="med"/>
                      <a:tailEnd type="none" w="med" len="med"/>
                    </a:lnR>
                  </a:tcPr>
                </a:tc>
                <a:tc>
                  <a:txBody>
                    <a:bodyPr/>
                    <a:lstStyle/>
                    <a:p>
                      <a:pPr algn="ctr"/>
                      <a:r>
                        <a:rPr lang="en-US" sz="1500" dirty="0">
                          <a:latin typeface="Arial" panose="020B0604020202020204" pitchFamily="34" charset="0"/>
                          <a:cs typeface="Arial" panose="020B0604020202020204" pitchFamily="34" charset="0"/>
                        </a:rPr>
                        <a:t>5</a:t>
                      </a:r>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9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1" spc="26" dirty="0">
                          <a:solidFill>
                            <a:srgbClr val="8F4EA0"/>
                          </a:solidFill>
                          <a:latin typeface="Arial" panose="020B0604020202020204" pitchFamily="34" charset="0"/>
                          <a:cs typeface="Arial" panose="020B0604020202020204" pitchFamily="34" charset="0"/>
                        </a:rPr>
                        <a:t>Posture</a:t>
                      </a:r>
                      <a:endParaRPr lang="en-US" sz="1500" b="1" i="1" dirty="0">
                        <a:solidFill>
                          <a:srgbClr val="8F4EA0"/>
                        </a:solidFill>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R w="9525" cap="flat" cmpd="sng" algn="ctr">
                      <a:solidFill>
                        <a:schemeClr val="tx1"/>
                      </a:solidFill>
                      <a:prstDash val="solid"/>
                      <a:round/>
                      <a:headEnd type="none" w="med" len="med"/>
                      <a:tailEnd type="none" w="med" len="med"/>
                    </a:lnR>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7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1" spc="11" dirty="0">
                          <a:solidFill>
                            <a:srgbClr val="8F4EA0"/>
                          </a:solidFill>
                          <a:latin typeface="Arial" panose="020B0604020202020204" pitchFamily="34" charset="0"/>
                          <a:cs typeface="Arial" panose="020B0604020202020204" pitchFamily="34" charset="0"/>
                        </a:rPr>
                        <a:t>Square</a:t>
                      </a:r>
                      <a:r>
                        <a:rPr lang="en-US" sz="1500" b="1" i="1" spc="-45" dirty="0">
                          <a:solidFill>
                            <a:srgbClr val="8F4EA0"/>
                          </a:solidFill>
                          <a:latin typeface="Arial" panose="020B0604020202020204" pitchFamily="34" charset="0"/>
                          <a:cs typeface="Arial" panose="020B0604020202020204" pitchFamily="34" charset="0"/>
                        </a:rPr>
                        <a:t> </a:t>
                      </a:r>
                      <a:r>
                        <a:rPr lang="en-US" sz="1500" b="1" i="1" spc="41" dirty="0">
                          <a:solidFill>
                            <a:srgbClr val="8F4EA0"/>
                          </a:solidFill>
                          <a:latin typeface="Arial" panose="020B0604020202020204" pitchFamily="34" charset="0"/>
                          <a:cs typeface="Arial" panose="020B0604020202020204" pitchFamily="34" charset="0"/>
                        </a:rPr>
                        <a:t>Window</a:t>
                      </a:r>
                      <a:endParaRPr lang="en-US" sz="1500" b="1" i="1" dirty="0">
                        <a:solidFill>
                          <a:srgbClr val="8F4EA0"/>
                        </a:solidFill>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lnR w="9525" cap="flat" cmpd="sng" algn="ctr">
                      <a:solidFill>
                        <a:schemeClr val="tx1"/>
                      </a:solidFill>
                      <a:prstDash val="solid"/>
                      <a:round/>
                      <a:headEnd type="none" w="med" len="med"/>
                      <a:tailEnd type="none" w="med" len="med"/>
                    </a:lnR>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7933">
                <a:tc>
                  <a:txBody>
                    <a:bodyPr/>
                    <a:lstStyle/>
                    <a:p>
                      <a:pPr marL="9049" indent="0">
                        <a:spcBef>
                          <a:spcPts val="1144"/>
                        </a:spcBef>
                        <a:buNone/>
                        <a:tabLst>
                          <a:tab pos="196691" algn="l"/>
                        </a:tabLst>
                      </a:pPr>
                      <a:r>
                        <a:rPr lang="en-US" sz="1500" b="1" i="1" spc="56" dirty="0">
                          <a:solidFill>
                            <a:srgbClr val="8F4EA0"/>
                          </a:solidFill>
                          <a:latin typeface="Arial" panose="020B0604020202020204" pitchFamily="34" charset="0"/>
                          <a:cs typeface="Arial" panose="020B0604020202020204" pitchFamily="34" charset="0"/>
                        </a:rPr>
                        <a:t>Arm</a:t>
                      </a:r>
                      <a:r>
                        <a:rPr lang="en-US" sz="1500" b="1" i="1" spc="-41" dirty="0">
                          <a:solidFill>
                            <a:srgbClr val="8F4EA0"/>
                          </a:solidFill>
                          <a:latin typeface="Arial" panose="020B0604020202020204" pitchFamily="34" charset="0"/>
                          <a:cs typeface="Arial" panose="020B0604020202020204" pitchFamily="34" charset="0"/>
                        </a:rPr>
                        <a:t> </a:t>
                      </a:r>
                      <a:r>
                        <a:rPr lang="en-US" sz="1500" b="1" i="1" spc="-11" dirty="0">
                          <a:solidFill>
                            <a:srgbClr val="8F4EA0"/>
                          </a:solidFill>
                          <a:latin typeface="Arial" panose="020B0604020202020204" pitchFamily="34" charset="0"/>
                          <a:cs typeface="Arial" panose="020B0604020202020204" pitchFamily="34" charset="0"/>
                        </a:rPr>
                        <a:t>Recoil</a:t>
                      </a:r>
                      <a:endParaRPr lang="en-US" sz="1500" b="1" i="1" dirty="0">
                        <a:solidFill>
                          <a:srgbClr val="8F4EA0"/>
                        </a:solidFill>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R w="9525" cap="flat" cmpd="sng" algn="ctr">
                      <a:solidFill>
                        <a:schemeClr val="tx1"/>
                      </a:solidFill>
                      <a:prstDash val="solid"/>
                      <a:round/>
                      <a:headEnd type="none" w="med" len="med"/>
                      <a:tailEnd type="none" w="med" len="med"/>
                    </a:lnR>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3832">
                <a:tc>
                  <a:txBody>
                    <a:bodyPr/>
                    <a:lstStyle/>
                    <a:p>
                      <a:pPr marL="9049" indent="0">
                        <a:spcBef>
                          <a:spcPts val="1144"/>
                        </a:spcBef>
                        <a:buNone/>
                        <a:tabLst>
                          <a:tab pos="196691" algn="l"/>
                        </a:tabLst>
                      </a:pPr>
                      <a:r>
                        <a:rPr lang="en-US" sz="1500" b="1" i="1" spc="23" dirty="0">
                          <a:solidFill>
                            <a:srgbClr val="8F4EA0"/>
                          </a:solidFill>
                          <a:latin typeface="Arial" panose="020B0604020202020204" pitchFamily="34" charset="0"/>
                          <a:cs typeface="Arial" panose="020B0604020202020204" pitchFamily="34" charset="0"/>
                        </a:rPr>
                        <a:t>Popliteal</a:t>
                      </a:r>
                      <a:r>
                        <a:rPr lang="en-US" sz="1500" b="1" i="1" spc="-26" dirty="0">
                          <a:solidFill>
                            <a:srgbClr val="8F4EA0"/>
                          </a:solidFill>
                          <a:latin typeface="Arial" panose="020B0604020202020204" pitchFamily="34" charset="0"/>
                          <a:cs typeface="Arial" panose="020B0604020202020204" pitchFamily="34" charset="0"/>
                        </a:rPr>
                        <a:t> </a:t>
                      </a:r>
                      <a:r>
                        <a:rPr lang="en-US" sz="1500" b="1" i="1" spc="4" dirty="0">
                          <a:solidFill>
                            <a:srgbClr val="8F4EA0"/>
                          </a:solidFill>
                          <a:latin typeface="Arial" panose="020B0604020202020204" pitchFamily="34" charset="0"/>
                          <a:cs typeface="Arial" panose="020B0604020202020204" pitchFamily="34" charset="0"/>
                        </a:rPr>
                        <a:t>Angle</a:t>
                      </a:r>
                      <a:endParaRPr lang="en-US" sz="1500" b="1" i="1" dirty="0">
                        <a:solidFill>
                          <a:srgbClr val="8F4EA0"/>
                        </a:solidFill>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5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1" spc="-8" dirty="0">
                          <a:solidFill>
                            <a:srgbClr val="8F4EA0"/>
                          </a:solidFill>
                          <a:latin typeface="Arial" panose="020B0604020202020204" pitchFamily="34" charset="0"/>
                          <a:cs typeface="Arial" panose="020B0604020202020204" pitchFamily="34" charset="0"/>
                        </a:rPr>
                        <a:t>Scarf</a:t>
                      </a:r>
                      <a:r>
                        <a:rPr lang="en-US" sz="1500" b="1" i="1" spc="-38" dirty="0">
                          <a:solidFill>
                            <a:srgbClr val="8F4EA0"/>
                          </a:solidFill>
                          <a:latin typeface="Arial" panose="020B0604020202020204" pitchFamily="34" charset="0"/>
                          <a:cs typeface="Arial" panose="020B0604020202020204" pitchFamily="34" charset="0"/>
                        </a:rPr>
                        <a:t> </a:t>
                      </a:r>
                      <a:r>
                        <a:rPr lang="en-US" sz="1500" b="1" i="1" spc="-23" dirty="0">
                          <a:solidFill>
                            <a:srgbClr val="8F4EA0"/>
                          </a:solidFill>
                          <a:latin typeface="Arial" panose="020B0604020202020204" pitchFamily="34" charset="0"/>
                          <a:cs typeface="Arial" panose="020B0604020202020204" pitchFamily="34" charset="0"/>
                        </a:rPr>
                        <a:t>Sign</a:t>
                      </a:r>
                      <a:endParaRPr lang="en-US" sz="1500" b="1" i="1" dirty="0">
                        <a:solidFill>
                          <a:srgbClr val="8F4EA0"/>
                        </a:solidFill>
                        <a:latin typeface="Arial" panose="020B0604020202020204" pitchFamily="34" charset="0"/>
                        <a:cs typeface="Arial" panose="020B0604020202020204" pitchFamily="34" charset="0"/>
                      </a:endParaRPr>
                    </a:p>
                    <a:p>
                      <a:endParaRPr lang="en-GB" sz="1500" b="1" i="1" dirty="0">
                        <a:solidFill>
                          <a:srgbClr val="8F4EA0"/>
                        </a:solidFill>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R w="9525" cap="flat" cmpd="sng" algn="ctr">
                      <a:solidFill>
                        <a:schemeClr val="tx1"/>
                      </a:solidFill>
                      <a:prstDash val="solid"/>
                      <a:round/>
                      <a:headEnd type="none" w="med" len="med"/>
                      <a:tailEnd type="none" w="med" len="med"/>
                    </a:lnR>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5"/>
                  </a:ext>
                </a:extLst>
              </a:tr>
              <a:tr h="719575">
                <a:tc>
                  <a:txBody>
                    <a:bodyPr/>
                    <a:lstStyle/>
                    <a:p>
                      <a:pPr marL="9049" indent="0">
                        <a:spcBef>
                          <a:spcPts val="1144"/>
                        </a:spcBef>
                        <a:buNone/>
                        <a:tabLst>
                          <a:tab pos="196691" algn="l"/>
                        </a:tabLst>
                      </a:pPr>
                      <a:r>
                        <a:rPr lang="en-US" sz="1500" b="1" i="1" spc="11" dirty="0">
                          <a:solidFill>
                            <a:srgbClr val="8F4EA0"/>
                          </a:solidFill>
                          <a:latin typeface="Arial" panose="020B0604020202020204" pitchFamily="34" charset="0"/>
                          <a:cs typeface="Arial" panose="020B0604020202020204" pitchFamily="34" charset="0"/>
                        </a:rPr>
                        <a:t>Heel</a:t>
                      </a:r>
                      <a:r>
                        <a:rPr lang="en-US" sz="1500" b="1" i="1" spc="-30" dirty="0">
                          <a:solidFill>
                            <a:srgbClr val="8F4EA0"/>
                          </a:solidFill>
                          <a:latin typeface="Arial" panose="020B0604020202020204" pitchFamily="34" charset="0"/>
                          <a:cs typeface="Arial" panose="020B0604020202020204" pitchFamily="34" charset="0"/>
                        </a:rPr>
                        <a:t> </a:t>
                      </a:r>
                      <a:r>
                        <a:rPr lang="en-US" sz="1500" b="1" i="1" spc="79" dirty="0">
                          <a:solidFill>
                            <a:srgbClr val="8F4EA0"/>
                          </a:solidFill>
                          <a:latin typeface="Arial" panose="020B0604020202020204" pitchFamily="34" charset="0"/>
                          <a:cs typeface="Arial" panose="020B0604020202020204" pitchFamily="34" charset="0"/>
                        </a:rPr>
                        <a:t>to</a:t>
                      </a:r>
                      <a:r>
                        <a:rPr lang="en-US" sz="1500" b="1" i="1" spc="-26" dirty="0">
                          <a:solidFill>
                            <a:srgbClr val="8F4EA0"/>
                          </a:solidFill>
                          <a:latin typeface="Arial" panose="020B0604020202020204" pitchFamily="34" charset="0"/>
                          <a:cs typeface="Arial" panose="020B0604020202020204" pitchFamily="34" charset="0"/>
                        </a:rPr>
                        <a:t> </a:t>
                      </a:r>
                      <a:r>
                        <a:rPr lang="en-US" sz="1500" b="1" i="1" spc="-23" dirty="0">
                          <a:solidFill>
                            <a:srgbClr val="8F4EA0"/>
                          </a:solidFill>
                          <a:latin typeface="Arial" panose="020B0604020202020204" pitchFamily="34" charset="0"/>
                          <a:cs typeface="Arial" panose="020B0604020202020204" pitchFamily="34" charset="0"/>
                        </a:rPr>
                        <a:t>Ear</a:t>
                      </a:r>
                      <a:endParaRPr lang="en-US" sz="1500" b="1" i="1" dirty="0">
                        <a:solidFill>
                          <a:srgbClr val="8F4EA0"/>
                        </a:solidFill>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R w="9525" cap="flat" cmpd="sng" algn="ctr">
                      <a:solidFill>
                        <a:schemeClr val="tx1"/>
                      </a:solidFill>
                      <a:prstDash val="solid"/>
                      <a:round/>
                      <a:headEnd type="none" w="med" len="med"/>
                      <a:tailEnd type="none" w="med" len="med"/>
                    </a:lnR>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GB" sz="1500" dirty="0">
                        <a:latin typeface="Arial" panose="020B0604020202020204" pitchFamily="34" charset="0"/>
                        <a:cs typeface="Arial" panose="020B0604020202020204" pitchFamily="34" charset="0"/>
                      </a:endParaRPr>
                    </a:p>
                  </a:txBody>
                  <a:tcPr marL="91307" marR="91307" marT="45654" marB="45654">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object 2"/>
          <p:cNvSpPr txBox="1">
            <a:spLocks noGrp="1"/>
          </p:cNvSpPr>
          <p:nvPr>
            <p:ph type="title" idx="4294967295"/>
          </p:nvPr>
        </p:nvSpPr>
        <p:spPr>
          <a:xfrm>
            <a:off x="1877961" y="362777"/>
            <a:ext cx="5388077" cy="640274"/>
          </a:xfrm>
        </p:spPr>
        <p:txBody>
          <a:bodyPr>
            <a:noAutofit/>
          </a:bodyPr>
          <a:lstStyle/>
          <a:p>
            <a:pPr algn="ctr"/>
            <a:r>
              <a:rPr lang="en-US" sz="3200" b="1" dirty="0">
                <a:solidFill>
                  <a:srgbClr val="7030A0"/>
                </a:solidFill>
                <a:latin typeface="Arial" panose="020B0604020202020204" pitchFamily="34" charset="0"/>
                <a:cs typeface="Arial" panose="020B0604020202020204" pitchFamily="34" charset="0"/>
              </a:rPr>
              <a:t>Neuromuscular Score </a:t>
            </a:r>
          </a:p>
        </p:txBody>
      </p:sp>
    </p:spTree>
    <p:extLst>
      <p:ext uri="{BB962C8B-B14F-4D97-AF65-F5344CB8AC3E}">
        <p14:creationId xmlns:p14="http://schemas.microsoft.com/office/powerpoint/2010/main" val="472807122"/>
      </p:ext>
    </p:extLst>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833" r="-833"/>
          <a:stretch/>
        </p:blipFill>
        <p:spPr>
          <a:xfrm>
            <a:off x="393290" y="235974"/>
            <a:ext cx="8436079" cy="6381135"/>
          </a:xfrm>
          <a:prstGeom prst="rect">
            <a:avLst/>
          </a:prstGeom>
        </p:spPr>
      </p:pic>
    </p:spTree>
    <p:extLst>
      <p:ext uri="{BB962C8B-B14F-4D97-AF65-F5344CB8AC3E}">
        <p14:creationId xmlns:p14="http://schemas.microsoft.com/office/powerpoint/2010/main" val="1895004617"/>
      </p:ext>
    </p:extLst>
  </p:cSld>
  <p:clrMapOvr>
    <a:masterClrMapping/>
  </p:clrMapOvr>
  <mc:AlternateContent xmlns:mc="http://schemas.openxmlformats.org/markup-compatibility/2006" xmlns:p14="http://schemas.microsoft.com/office/powerpoint/2010/main">
    <mc:Choice Requires="p14">
      <p:transition spd="slow" p14:dur="125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67485" y="4347907"/>
            <a:ext cx="2809030" cy="565150"/>
          </a:xfrm>
        </p:spPr>
        <p:txBody>
          <a:bodyPr>
            <a:normAutofit fontScale="90000"/>
          </a:bodyPr>
          <a:lstStyle/>
          <a:p>
            <a:pPr algn="ctr"/>
            <a:r>
              <a:rPr lang="en-US" b="1" dirty="0">
                <a:solidFill>
                  <a:srgbClr val="7030A0"/>
                </a:solidFill>
                <a:latin typeface="Arial" panose="020B0604020202020204" pitchFamily="34" charset="0"/>
                <a:cs typeface="Arial" panose="020B0604020202020204" pitchFamily="34" charset="0"/>
              </a:rPr>
              <a:t>Questions </a:t>
            </a:r>
            <a:endParaRPr lang="x-none" b="1" dirty="0">
              <a:solidFill>
                <a:srgbClr val="7030A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25767" t="22981" r="27740" b="34248"/>
          <a:stretch>
            <a:fillRect/>
          </a:stretch>
        </p:blipFill>
        <p:spPr>
          <a:xfrm>
            <a:off x="3397767" y="1952818"/>
            <a:ext cx="2118130" cy="2395089"/>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TotalTime>
  <Words>367</Words>
  <Application>Microsoft Office PowerPoint</Application>
  <PresentationFormat>On-screen Show (4:3)</PresentationFormat>
  <Paragraphs>48</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1_Office Theme</vt:lpstr>
      <vt:lpstr>PowerPoint Presentation</vt:lpstr>
      <vt:lpstr>Objectives</vt:lpstr>
      <vt:lpstr>Introduction</vt:lpstr>
      <vt:lpstr>New Ballard Score</vt:lpstr>
      <vt:lpstr>Neuromuscular maturity</vt:lpstr>
      <vt:lpstr>PowerPoint Presentation</vt:lpstr>
      <vt:lpstr>Neuromuscular Score </vt:lpstr>
      <vt:lpstr>PowerPoint Presentation</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Emelda Manguro</dc:creator>
  <cp:lastModifiedBy>USER</cp:lastModifiedBy>
  <cp:revision>8</cp:revision>
  <dcterms:created xsi:type="dcterms:W3CDTF">2025-05-19T20:55:53Z</dcterms:created>
  <dcterms:modified xsi:type="dcterms:W3CDTF">2025-09-30T08:36:44Z</dcterms:modified>
</cp:coreProperties>
</file>