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64" r:id="rId2"/>
    <p:sldId id="1174" r:id="rId3"/>
    <p:sldId id="334" r:id="rId4"/>
    <p:sldId id="972" r:id="rId5"/>
    <p:sldId id="337" r:id="rId6"/>
    <p:sldId id="986" r:id="rId7"/>
    <p:sldId id="1090" r:id="rId8"/>
    <p:sldId id="31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C5ACE-EB4F-4B55-9510-248629CD781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FAA9E-9358-44CD-9AE6-7DF9DDE7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hape 108">
            <a:extLst>
              <a:ext uri="{FF2B5EF4-FFF2-40B4-BE49-F238E27FC236}">
                <a16:creationId xmlns:a16="http://schemas.microsoft.com/office/drawing/2014/main" id="{C72A928A-1C1C-4332-1756-99594BFEDCB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87395" name="Shape 109">
            <a:extLst>
              <a:ext uri="{FF2B5EF4-FFF2-40B4-BE49-F238E27FC236}">
                <a16:creationId xmlns:a16="http://schemas.microsoft.com/office/drawing/2014/main" id="{649014F6-95AC-94E7-6FF1-9AAC525C3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hape 108">
            <a:extLst>
              <a:ext uri="{FF2B5EF4-FFF2-40B4-BE49-F238E27FC236}">
                <a16:creationId xmlns:a16="http://schemas.microsoft.com/office/drawing/2014/main" id="{C355F1BF-3D77-7C6E-BBB1-51B23663D6B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92515" name="Shape 109">
            <a:extLst>
              <a:ext uri="{FF2B5EF4-FFF2-40B4-BE49-F238E27FC236}">
                <a16:creationId xmlns:a16="http://schemas.microsoft.com/office/drawing/2014/main" id="{630A7C3F-E2C3-09DE-6A33-FB0518C06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>
            <a:extLst>
              <a:ext uri="{FF2B5EF4-FFF2-40B4-BE49-F238E27FC236}">
                <a16:creationId xmlns:a16="http://schemas.microsoft.com/office/drawing/2014/main" id="{1E3BA6CB-81E3-92A6-670A-F48154757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21187" name="Notes Placeholder 2">
            <a:extLst>
              <a:ext uri="{FF2B5EF4-FFF2-40B4-BE49-F238E27FC236}">
                <a16:creationId xmlns:a16="http://schemas.microsoft.com/office/drawing/2014/main" id="{3B325215-8E8B-733E-ECC0-931C8691D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In Kenya’s paediatric guidelines, the dose for managing hypoglycemia is 5mls/kg of 10% dextrose. In newborns, this is 2.5mls/Kg.</a:t>
            </a:r>
          </a:p>
        </p:txBody>
      </p:sp>
      <p:sp>
        <p:nvSpPr>
          <p:cNvPr id="221188" name="Slide Number Placeholder 3">
            <a:extLst>
              <a:ext uri="{FF2B5EF4-FFF2-40B4-BE49-F238E27FC236}">
                <a16:creationId xmlns:a16="http://schemas.microsoft.com/office/drawing/2014/main" id="{73DCEEE7-426C-3F54-4309-A3999F1A37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D8F60D-595F-4CA1-BB48-4E11CC805ED0}" type="slidenum">
              <a:rPr lang="en-GB" altLang="en-US" sz="1200"/>
              <a:pPr/>
              <a:t>6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05E615-E0FA-BA4F-1CA4-A8CE9204B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9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6F5132-25F7-D80D-B5B9-E76F4B95F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7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391ECA-22A9-FE99-E6DF-879A8E473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5A2E4D-71FD-F890-0C9D-D4B6A28C5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0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939132-1475-41F0-E5C3-B9F2D75DCC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2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9BAFC-FCEC-455E-8C25-336FDBBEF44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6DA1-E05A-4CA9-B4D9-9857E60E6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9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72AA50-68BC-12E9-1DB5-627E26DD4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DCFF5-29EA-5CF5-BE3C-FB3DE527DB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90917" y="2438401"/>
            <a:ext cx="6105831" cy="2799363"/>
          </a:xfrm>
        </p:spPr>
        <p:txBody>
          <a:bodyPr>
            <a:normAutofit/>
          </a:bodyPr>
          <a:lstStyle/>
          <a:p>
            <a:pPr algn="l"/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Module 2: </a:t>
            </a:r>
            <a:b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Basic Life Support: </a:t>
            </a:r>
            <a:b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Infant and child</a:t>
            </a:r>
            <a:b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en-GB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(</a:t>
            </a:r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ABCs in a collapsed infant/child)</a:t>
            </a:r>
            <a:endParaRPr lang="en-K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4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9923E-CBC5-8165-8E96-C0A5D44A2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300FF3-4E21-E152-54EE-3A6511116608}"/>
              </a:ext>
            </a:extLst>
          </p:cNvPr>
          <p:cNvSpPr/>
          <p:nvPr/>
        </p:nvSpPr>
        <p:spPr>
          <a:xfrm>
            <a:off x="1081548" y="3043328"/>
            <a:ext cx="7236542" cy="1988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5143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describe the structured ABC approach to BLS for infants and children</a:t>
            </a:r>
          </a:p>
          <a:p>
            <a:pPr marL="285750" indent="-285750" defTabSz="5143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basic emergency drugs used in resuscitation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6EE752-5D2B-1FAC-9C3B-32E25ED388E5}"/>
              </a:ext>
            </a:extLst>
          </p:cNvPr>
          <p:cNvSpPr txBox="1"/>
          <p:nvPr/>
        </p:nvSpPr>
        <p:spPr>
          <a:xfrm>
            <a:off x="3696929" y="1834171"/>
            <a:ext cx="242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K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014B4-D559-0A13-703F-20689E96D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83" y="1241237"/>
            <a:ext cx="1578846" cy="15599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92F41C-C6EB-BDD7-85CD-8070AB4404AB}"/>
              </a:ext>
            </a:extLst>
          </p:cNvPr>
          <p:cNvCxnSpPr/>
          <p:nvPr/>
        </p:nvCxnSpPr>
        <p:spPr>
          <a:xfrm>
            <a:off x="3775587" y="2418735"/>
            <a:ext cx="2320413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83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11">
            <a:extLst>
              <a:ext uri="{FF2B5EF4-FFF2-40B4-BE49-F238E27FC236}">
                <a16:creationId xmlns:a16="http://schemas.microsoft.com/office/drawing/2014/main" id="{AF7EBC0F-FF31-8182-546F-6EC5E2B0DF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3559" y="310924"/>
            <a:ext cx="6011465" cy="673894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Clr>
                <a:srgbClr val="97ABBC"/>
              </a:buClr>
              <a:buFont typeface="Raleway"/>
              <a:buNone/>
              <a:defRPr/>
            </a:pP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Being prepared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50DBC9-B8A3-67E1-4678-3FFF2831D58F}"/>
              </a:ext>
            </a:extLst>
          </p:cNvPr>
          <p:cNvSpPr/>
          <p:nvPr/>
        </p:nvSpPr>
        <p:spPr bwMode="auto">
          <a:xfrm>
            <a:off x="2143698" y="1497088"/>
            <a:ext cx="1298200" cy="518032"/>
          </a:xfrm>
          <a:custGeom>
            <a:avLst/>
            <a:gdLst>
              <a:gd name="connsiteX0" fmla="*/ 0 w 6096000"/>
              <a:gd name="connsiteY0" fmla="*/ 62553 h 375312"/>
              <a:gd name="connsiteX1" fmla="*/ 62553 w 6096000"/>
              <a:gd name="connsiteY1" fmla="*/ 0 h 375312"/>
              <a:gd name="connsiteX2" fmla="*/ 6033447 w 6096000"/>
              <a:gd name="connsiteY2" fmla="*/ 0 h 375312"/>
              <a:gd name="connsiteX3" fmla="*/ 6096000 w 6096000"/>
              <a:gd name="connsiteY3" fmla="*/ 62553 h 375312"/>
              <a:gd name="connsiteX4" fmla="*/ 6096000 w 6096000"/>
              <a:gd name="connsiteY4" fmla="*/ 312759 h 375312"/>
              <a:gd name="connsiteX5" fmla="*/ 6033447 w 6096000"/>
              <a:gd name="connsiteY5" fmla="*/ 375312 h 375312"/>
              <a:gd name="connsiteX6" fmla="*/ 62553 w 6096000"/>
              <a:gd name="connsiteY6" fmla="*/ 375312 h 375312"/>
              <a:gd name="connsiteX7" fmla="*/ 0 w 6096000"/>
              <a:gd name="connsiteY7" fmla="*/ 312759 h 375312"/>
              <a:gd name="connsiteX8" fmla="*/ 0 w 6096000"/>
              <a:gd name="connsiteY8" fmla="*/ 62553 h 37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375312">
                <a:moveTo>
                  <a:pt x="0" y="62553"/>
                </a:moveTo>
                <a:cubicBezTo>
                  <a:pt x="0" y="28006"/>
                  <a:pt x="28006" y="0"/>
                  <a:pt x="62553" y="0"/>
                </a:cubicBezTo>
                <a:lnTo>
                  <a:pt x="6033447" y="0"/>
                </a:lnTo>
                <a:cubicBezTo>
                  <a:pt x="6067994" y="0"/>
                  <a:pt x="6096000" y="28006"/>
                  <a:pt x="6096000" y="62553"/>
                </a:cubicBezTo>
                <a:lnTo>
                  <a:pt x="6096000" y="312759"/>
                </a:lnTo>
                <a:cubicBezTo>
                  <a:pt x="6096000" y="347306"/>
                  <a:pt x="6067994" y="375312"/>
                  <a:pt x="6033447" y="375312"/>
                </a:cubicBezTo>
                <a:lnTo>
                  <a:pt x="62553" y="375312"/>
                </a:lnTo>
                <a:cubicBezTo>
                  <a:pt x="28006" y="375312"/>
                  <a:pt x="0" y="347306"/>
                  <a:pt x="0" y="312759"/>
                </a:cubicBezTo>
                <a:lnTo>
                  <a:pt x="0" y="6255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321" tIns="82321" rIns="82321" bIns="82321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7E027E-681D-315F-435B-6005ACE1B0E3}"/>
              </a:ext>
            </a:extLst>
          </p:cNvPr>
          <p:cNvCxnSpPr>
            <a:cxnSpLocks/>
          </p:cNvCxnSpPr>
          <p:nvPr/>
        </p:nvCxnSpPr>
        <p:spPr bwMode="auto">
          <a:xfrm flipV="1">
            <a:off x="446812" y="2446743"/>
            <a:ext cx="8235071" cy="24131"/>
          </a:xfrm>
          <a:prstGeom prst="line">
            <a:avLst/>
          </a:prstGeom>
          <a:ln w="127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6402" name="Graphic 21">
            <a:extLst>
              <a:ext uri="{FF2B5EF4-FFF2-40B4-BE49-F238E27FC236}">
                <a16:creationId xmlns:a16="http://schemas.microsoft.com/office/drawing/2014/main" id="{C9D19E26-8EC0-AE8D-52DA-4FCBC1F6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8" y="499353"/>
            <a:ext cx="2120002" cy="211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382F387-0838-68D7-57BC-B963C44094E7}"/>
              </a:ext>
            </a:extLst>
          </p:cNvPr>
          <p:cNvSpPr txBox="1"/>
          <p:nvPr/>
        </p:nvSpPr>
        <p:spPr bwMode="auto">
          <a:xfrm>
            <a:off x="4157835" y="1157946"/>
            <a:ext cx="4524048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450"/>
              </a:spcAft>
              <a:buClr>
                <a:srgbClr val="677480"/>
              </a:buClr>
              <a:buFont typeface="Lato" pitchFamily="34" charset="0"/>
              <a:buChar char="▷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Who is responsible?</a:t>
            </a:r>
          </a:p>
          <a:p>
            <a:pPr lvl="2" indent="-342900">
              <a:lnSpc>
                <a:spcPct val="90000"/>
              </a:lnSpc>
              <a:spcAft>
                <a:spcPts val="450"/>
              </a:spcAft>
              <a:buClr>
                <a:srgbClr val="677480"/>
              </a:buClr>
              <a:buFontTx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Who comprises the team? Specific roles?</a:t>
            </a:r>
          </a:p>
          <a:p>
            <a:pPr lvl="2" indent="-342900">
              <a:lnSpc>
                <a:spcPct val="90000"/>
              </a:lnSpc>
              <a:spcAft>
                <a:spcPts val="450"/>
              </a:spcAft>
              <a:buClr>
                <a:srgbClr val="677480"/>
              </a:buClr>
              <a:buFontTx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How are they alerted?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DC29AE-2EC6-D905-BF46-7319AC5C4C26}"/>
              </a:ext>
            </a:extLst>
          </p:cNvPr>
          <p:cNvSpPr/>
          <p:nvPr/>
        </p:nvSpPr>
        <p:spPr bwMode="auto">
          <a:xfrm>
            <a:off x="2143698" y="2972141"/>
            <a:ext cx="1525385" cy="360468"/>
          </a:xfrm>
          <a:custGeom>
            <a:avLst/>
            <a:gdLst>
              <a:gd name="connsiteX0" fmla="*/ 0 w 6096000"/>
              <a:gd name="connsiteY0" fmla="*/ 62553 h 375312"/>
              <a:gd name="connsiteX1" fmla="*/ 62553 w 6096000"/>
              <a:gd name="connsiteY1" fmla="*/ 0 h 375312"/>
              <a:gd name="connsiteX2" fmla="*/ 6033447 w 6096000"/>
              <a:gd name="connsiteY2" fmla="*/ 0 h 375312"/>
              <a:gd name="connsiteX3" fmla="*/ 6096000 w 6096000"/>
              <a:gd name="connsiteY3" fmla="*/ 62553 h 375312"/>
              <a:gd name="connsiteX4" fmla="*/ 6096000 w 6096000"/>
              <a:gd name="connsiteY4" fmla="*/ 312759 h 375312"/>
              <a:gd name="connsiteX5" fmla="*/ 6033447 w 6096000"/>
              <a:gd name="connsiteY5" fmla="*/ 375312 h 375312"/>
              <a:gd name="connsiteX6" fmla="*/ 62553 w 6096000"/>
              <a:gd name="connsiteY6" fmla="*/ 375312 h 375312"/>
              <a:gd name="connsiteX7" fmla="*/ 0 w 6096000"/>
              <a:gd name="connsiteY7" fmla="*/ 312759 h 375312"/>
              <a:gd name="connsiteX8" fmla="*/ 0 w 6096000"/>
              <a:gd name="connsiteY8" fmla="*/ 62553 h 37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375312">
                <a:moveTo>
                  <a:pt x="0" y="62553"/>
                </a:moveTo>
                <a:cubicBezTo>
                  <a:pt x="0" y="28006"/>
                  <a:pt x="28006" y="0"/>
                  <a:pt x="62553" y="0"/>
                </a:cubicBezTo>
                <a:lnTo>
                  <a:pt x="6033447" y="0"/>
                </a:lnTo>
                <a:cubicBezTo>
                  <a:pt x="6067994" y="0"/>
                  <a:pt x="6096000" y="28006"/>
                  <a:pt x="6096000" y="62553"/>
                </a:cubicBezTo>
                <a:lnTo>
                  <a:pt x="6096000" y="312759"/>
                </a:lnTo>
                <a:cubicBezTo>
                  <a:pt x="6096000" y="347306"/>
                  <a:pt x="6067994" y="375312"/>
                  <a:pt x="6033447" y="375312"/>
                </a:cubicBezTo>
                <a:lnTo>
                  <a:pt x="62553" y="375312"/>
                </a:lnTo>
                <a:cubicBezTo>
                  <a:pt x="28006" y="375312"/>
                  <a:pt x="0" y="347306"/>
                  <a:pt x="0" y="312759"/>
                </a:cubicBezTo>
                <a:lnTo>
                  <a:pt x="0" y="6255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321" tIns="82321" rIns="82321" bIns="82321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AA9EA-2C05-08E0-7BC1-0AD458941B12}"/>
              </a:ext>
            </a:extLst>
          </p:cNvPr>
          <p:cNvSpPr txBox="1"/>
          <p:nvPr/>
        </p:nvSpPr>
        <p:spPr bwMode="auto">
          <a:xfrm>
            <a:off x="4157834" y="2682381"/>
            <a:ext cx="4531701" cy="65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450"/>
              </a:spcAft>
              <a:buClr>
                <a:srgbClr val="677480"/>
              </a:buClr>
              <a:buFont typeface="Lato" pitchFamily="34" charset="0"/>
              <a:buChar char="▷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Where will Life Support take place?</a:t>
            </a:r>
          </a:p>
          <a:p>
            <a:pPr lvl="2" indent="-342900">
              <a:lnSpc>
                <a:spcPct val="90000"/>
              </a:lnSpc>
              <a:spcAft>
                <a:spcPts val="450"/>
              </a:spcAft>
              <a:buClr>
                <a:srgbClr val="677480"/>
              </a:buClr>
              <a:buFontTx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Special area or Bedside? </a:t>
            </a:r>
          </a:p>
        </p:txBody>
      </p:sp>
      <p:pic>
        <p:nvPicPr>
          <p:cNvPr id="186394" name="Graphic 13">
            <a:extLst>
              <a:ext uri="{FF2B5EF4-FFF2-40B4-BE49-F238E27FC236}">
                <a16:creationId xmlns:a16="http://schemas.microsoft.com/office/drawing/2014/main" id="{6A775D85-28C8-2232-3EB4-E03075C79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8" y="2183797"/>
            <a:ext cx="1701675" cy="16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8FB565-C175-E881-7971-8E70AB882875}"/>
              </a:ext>
            </a:extLst>
          </p:cNvPr>
          <p:cNvSpPr/>
          <p:nvPr/>
        </p:nvSpPr>
        <p:spPr bwMode="auto">
          <a:xfrm>
            <a:off x="2143698" y="4238811"/>
            <a:ext cx="1298200" cy="338137"/>
          </a:xfrm>
          <a:custGeom>
            <a:avLst/>
            <a:gdLst>
              <a:gd name="connsiteX0" fmla="*/ 0 w 6096000"/>
              <a:gd name="connsiteY0" fmla="*/ 62553 h 375312"/>
              <a:gd name="connsiteX1" fmla="*/ 62553 w 6096000"/>
              <a:gd name="connsiteY1" fmla="*/ 0 h 375312"/>
              <a:gd name="connsiteX2" fmla="*/ 6033447 w 6096000"/>
              <a:gd name="connsiteY2" fmla="*/ 0 h 375312"/>
              <a:gd name="connsiteX3" fmla="*/ 6096000 w 6096000"/>
              <a:gd name="connsiteY3" fmla="*/ 62553 h 375312"/>
              <a:gd name="connsiteX4" fmla="*/ 6096000 w 6096000"/>
              <a:gd name="connsiteY4" fmla="*/ 312759 h 375312"/>
              <a:gd name="connsiteX5" fmla="*/ 6033447 w 6096000"/>
              <a:gd name="connsiteY5" fmla="*/ 375312 h 375312"/>
              <a:gd name="connsiteX6" fmla="*/ 62553 w 6096000"/>
              <a:gd name="connsiteY6" fmla="*/ 375312 h 375312"/>
              <a:gd name="connsiteX7" fmla="*/ 0 w 6096000"/>
              <a:gd name="connsiteY7" fmla="*/ 312759 h 375312"/>
              <a:gd name="connsiteX8" fmla="*/ 0 w 6096000"/>
              <a:gd name="connsiteY8" fmla="*/ 62553 h 37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375312">
                <a:moveTo>
                  <a:pt x="0" y="62553"/>
                </a:moveTo>
                <a:cubicBezTo>
                  <a:pt x="0" y="28006"/>
                  <a:pt x="28006" y="0"/>
                  <a:pt x="62553" y="0"/>
                </a:cubicBezTo>
                <a:lnTo>
                  <a:pt x="6033447" y="0"/>
                </a:lnTo>
                <a:cubicBezTo>
                  <a:pt x="6067994" y="0"/>
                  <a:pt x="6096000" y="28006"/>
                  <a:pt x="6096000" y="62553"/>
                </a:cubicBezTo>
                <a:lnTo>
                  <a:pt x="6096000" y="312759"/>
                </a:lnTo>
                <a:cubicBezTo>
                  <a:pt x="6096000" y="347306"/>
                  <a:pt x="6067994" y="375312"/>
                  <a:pt x="6033447" y="375312"/>
                </a:cubicBezTo>
                <a:lnTo>
                  <a:pt x="62553" y="375312"/>
                </a:lnTo>
                <a:cubicBezTo>
                  <a:pt x="28006" y="375312"/>
                  <a:pt x="0" y="347306"/>
                  <a:pt x="0" y="312759"/>
                </a:cubicBezTo>
                <a:lnTo>
                  <a:pt x="0" y="6255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321" tIns="82321" rIns="82321" bIns="82321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17CBB89-6935-EF6D-8BD3-4E1F90D370D3}"/>
              </a:ext>
            </a:extLst>
          </p:cNvPr>
          <p:cNvSpPr/>
          <p:nvPr/>
        </p:nvSpPr>
        <p:spPr bwMode="auto">
          <a:xfrm>
            <a:off x="3650755" y="3897573"/>
            <a:ext cx="2813447" cy="1219199"/>
          </a:xfrm>
          <a:custGeom>
            <a:avLst/>
            <a:gdLst>
              <a:gd name="connsiteX0" fmla="*/ 0 w 6096000"/>
              <a:gd name="connsiteY0" fmla="*/ 0 h 1466366"/>
              <a:gd name="connsiteX1" fmla="*/ 6096000 w 6096000"/>
              <a:gd name="connsiteY1" fmla="*/ 0 h 1466366"/>
              <a:gd name="connsiteX2" fmla="*/ 6096000 w 6096000"/>
              <a:gd name="connsiteY2" fmla="*/ 1466366 h 1466366"/>
              <a:gd name="connsiteX3" fmla="*/ 0 w 6096000"/>
              <a:gd name="connsiteY3" fmla="*/ 1466366 h 1466366"/>
              <a:gd name="connsiteX4" fmla="*/ 0 w 6096000"/>
              <a:gd name="connsiteY4" fmla="*/ 0 h 146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466366">
                <a:moveTo>
                  <a:pt x="0" y="0"/>
                </a:moveTo>
                <a:lnTo>
                  <a:pt x="6096000" y="0"/>
                </a:lnTo>
                <a:lnTo>
                  <a:pt x="6096000" y="1466366"/>
                </a:lnTo>
                <a:lnTo>
                  <a:pt x="0" y="14663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5161" tIns="22860" rIns="128016" bIns="22860" spcCol="1270"/>
          <a:lstStyle/>
          <a:p>
            <a:pPr marL="0" lvl="1" defTabSz="800100">
              <a:lnSpc>
                <a:spcPct val="90000"/>
              </a:lnSpc>
              <a:spcAft>
                <a:spcPct val="20000"/>
              </a:spcAft>
              <a:defRPr/>
            </a:pPr>
            <a:endParaRPr lang="en-US" sz="1500" dirty="0"/>
          </a:p>
          <a:p>
            <a:pPr marL="0" lvl="1" defTabSz="800100">
              <a:lnSpc>
                <a:spcPct val="90000"/>
              </a:lnSpc>
              <a:spcAft>
                <a:spcPct val="20000"/>
              </a:spcAft>
              <a:defRPr/>
            </a:pPr>
            <a:endParaRPr lang="en-US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2CC7B-A16E-E09B-C5AB-9755DE50A182}"/>
              </a:ext>
            </a:extLst>
          </p:cNvPr>
          <p:cNvSpPr txBox="1"/>
          <p:nvPr/>
        </p:nvSpPr>
        <p:spPr bwMode="auto">
          <a:xfrm>
            <a:off x="4157833" y="4157367"/>
            <a:ext cx="4524049" cy="65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450"/>
              </a:spcAft>
              <a:buClr>
                <a:srgbClr val="677480"/>
              </a:buClr>
              <a:buFont typeface="Lato" pitchFamily="34" charset="0"/>
              <a:buChar char="▷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Equipment?</a:t>
            </a:r>
          </a:p>
          <a:p>
            <a:pPr marL="685800" lvl="1" indent="-342900">
              <a:lnSpc>
                <a:spcPct val="90000"/>
              </a:lnSpc>
              <a:spcAft>
                <a:spcPts val="450"/>
              </a:spcAft>
              <a:buClr>
                <a:srgbClr val="677480"/>
              </a:buClr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Responsibility?</a:t>
            </a:r>
          </a:p>
        </p:txBody>
      </p:sp>
      <p:pic>
        <p:nvPicPr>
          <p:cNvPr id="186387" name="Graphic 6">
            <a:extLst>
              <a:ext uri="{FF2B5EF4-FFF2-40B4-BE49-F238E27FC236}">
                <a16:creationId xmlns:a16="http://schemas.microsoft.com/office/drawing/2014/main" id="{98C15232-E0A2-A276-9715-FC5B62B2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8" y="3648101"/>
            <a:ext cx="1519558" cy="151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391A725-7A8D-EFAB-FE86-8CF2D0354CC7}"/>
              </a:ext>
            </a:extLst>
          </p:cNvPr>
          <p:cNvSpPr/>
          <p:nvPr/>
        </p:nvSpPr>
        <p:spPr bwMode="auto">
          <a:xfrm>
            <a:off x="2143698" y="5543832"/>
            <a:ext cx="1314428" cy="332184"/>
          </a:xfrm>
          <a:custGeom>
            <a:avLst/>
            <a:gdLst>
              <a:gd name="connsiteX0" fmla="*/ 0 w 6096000"/>
              <a:gd name="connsiteY0" fmla="*/ 62553 h 375312"/>
              <a:gd name="connsiteX1" fmla="*/ 62553 w 6096000"/>
              <a:gd name="connsiteY1" fmla="*/ 0 h 375312"/>
              <a:gd name="connsiteX2" fmla="*/ 6033447 w 6096000"/>
              <a:gd name="connsiteY2" fmla="*/ 0 h 375312"/>
              <a:gd name="connsiteX3" fmla="*/ 6096000 w 6096000"/>
              <a:gd name="connsiteY3" fmla="*/ 62553 h 375312"/>
              <a:gd name="connsiteX4" fmla="*/ 6096000 w 6096000"/>
              <a:gd name="connsiteY4" fmla="*/ 312759 h 375312"/>
              <a:gd name="connsiteX5" fmla="*/ 6033447 w 6096000"/>
              <a:gd name="connsiteY5" fmla="*/ 375312 h 375312"/>
              <a:gd name="connsiteX6" fmla="*/ 62553 w 6096000"/>
              <a:gd name="connsiteY6" fmla="*/ 375312 h 375312"/>
              <a:gd name="connsiteX7" fmla="*/ 0 w 6096000"/>
              <a:gd name="connsiteY7" fmla="*/ 312759 h 375312"/>
              <a:gd name="connsiteX8" fmla="*/ 0 w 6096000"/>
              <a:gd name="connsiteY8" fmla="*/ 62553 h 37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375312">
                <a:moveTo>
                  <a:pt x="0" y="62553"/>
                </a:moveTo>
                <a:cubicBezTo>
                  <a:pt x="0" y="28006"/>
                  <a:pt x="28006" y="0"/>
                  <a:pt x="62553" y="0"/>
                </a:cubicBezTo>
                <a:lnTo>
                  <a:pt x="6033447" y="0"/>
                </a:lnTo>
                <a:cubicBezTo>
                  <a:pt x="6067994" y="0"/>
                  <a:pt x="6096000" y="28006"/>
                  <a:pt x="6096000" y="62553"/>
                </a:cubicBezTo>
                <a:lnTo>
                  <a:pt x="6096000" y="312759"/>
                </a:lnTo>
                <a:cubicBezTo>
                  <a:pt x="6096000" y="347306"/>
                  <a:pt x="6067994" y="375312"/>
                  <a:pt x="6033447" y="375312"/>
                </a:cubicBezTo>
                <a:lnTo>
                  <a:pt x="62553" y="375312"/>
                </a:lnTo>
                <a:cubicBezTo>
                  <a:pt x="28006" y="375312"/>
                  <a:pt x="0" y="347306"/>
                  <a:pt x="0" y="312759"/>
                </a:cubicBezTo>
                <a:lnTo>
                  <a:pt x="0" y="6255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321" tIns="82321" rIns="82321" bIns="82321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0FA541-8CE5-1DC7-A944-5B697D4786A5}"/>
              </a:ext>
            </a:extLst>
          </p:cNvPr>
          <p:cNvSpPr txBox="1"/>
          <p:nvPr/>
        </p:nvSpPr>
        <p:spPr bwMode="auto">
          <a:xfrm>
            <a:off x="4157835" y="5327179"/>
            <a:ext cx="4524047" cy="904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450"/>
              </a:spcAft>
              <a:buClr>
                <a:srgbClr val="677480"/>
              </a:buClr>
              <a:buFont typeface="Lato" pitchFamily="34" charset="0"/>
              <a:buChar char="▷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Knowledge &amp; Skills/Competence (guidelines)? </a:t>
            </a:r>
          </a:p>
          <a:p>
            <a:pPr marL="685800" lvl="1" indent="-342900">
              <a:lnSpc>
                <a:spcPct val="90000"/>
              </a:lnSpc>
              <a:spcAft>
                <a:spcPts val="450"/>
              </a:spcAft>
              <a:buClr>
                <a:srgbClr val="677480"/>
              </a:buClr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Training and Orientation?</a:t>
            </a:r>
          </a:p>
        </p:txBody>
      </p:sp>
      <p:pic>
        <p:nvPicPr>
          <p:cNvPr id="186377" name="Picture 27">
            <a:extLst>
              <a:ext uri="{FF2B5EF4-FFF2-40B4-BE49-F238E27FC236}">
                <a16:creationId xmlns:a16="http://schemas.microsoft.com/office/drawing/2014/main" id="{2BC098C2-4B6A-1A2C-D858-2E2F1671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1" y="5259870"/>
            <a:ext cx="1089008" cy="104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C31501-F5D8-AB0E-C1ED-95D2F4EFEC05}"/>
              </a:ext>
            </a:extLst>
          </p:cNvPr>
          <p:cNvCxnSpPr>
            <a:cxnSpLocks/>
          </p:cNvCxnSpPr>
          <p:nvPr/>
        </p:nvCxnSpPr>
        <p:spPr bwMode="auto">
          <a:xfrm flipV="1">
            <a:off x="454464" y="3817744"/>
            <a:ext cx="8235071" cy="24131"/>
          </a:xfrm>
          <a:prstGeom prst="line">
            <a:avLst/>
          </a:prstGeom>
          <a:ln w="127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158D9A-4D3E-983A-9DF4-C702611EC463}"/>
              </a:ext>
            </a:extLst>
          </p:cNvPr>
          <p:cNvCxnSpPr>
            <a:cxnSpLocks/>
          </p:cNvCxnSpPr>
          <p:nvPr/>
        </p:nvCxnSpPr>
        <p:spPr bwMode="auto">
          <a:xfrm flipV="1">
            <a:off x="454464" y="4974851"/>
            <a:ext cx="8235071" cy="24131"/>
          </a:xfrm>
          <a:prstGeom prst="line">
            <a:avLst/>
          </a:prstGeom>
          <a:ln w="127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2FEC-0083-7123-4B87-BB7D66463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9117" y="251440"/>
            <a:ext cx="7694612" cy="6746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What are the most common causes of ‘collapse / arrest’ in children?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7" name="Text Placeholder 2">
            <a:extLst>
              <a:ext uri="{FF2B5EF4-FFF2-40B4-BE49-F238E27FC236}">
                <a16:creationId xmlns:a16="http://schemas.microsoft.com/office/drawing/2014/main" id="{11EB279F-C4A9-B540-0856-EE82322BE63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041525"/>
            <a:ext cx="6011863" cy="3621088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450"/>
              </a:spcAft>
              <a:buClr>
                <a:srgbClr val="677480"/>
              </a:buClr>
              <a:buNone/>
            </a:pPr>
            <a:r>
              <a:rPr lang="en-GB" altLang="en-US" dirty="0">
                <a:solidFill>
                  <a:srgbClr val="677480"/>
                </a:solidFill>
                <a:latin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         </a:t>
            </a: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A445C-9CCA-799C-D83F-AA361B310879}"/>
              </a:ext>
            </a:extLst>
          </p:cNvPr>
          <p:cNvSpPr/>
          <p:nvPr/>
        </p:nvSpPr>
        <p:spPr>
          <a:xfrm>
            <a:off x="4248151" y="2151460"/>
            <a:ext cx="3570685" cy="368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90474" name="Picture 8">
            <a:extLst>
              <a:ext uri="{FF2B5EF4-FFF2-40B4-BE49-F238E27FC236}">
                <a16:creationId xmlns:a16="http://schemas.microsoft.com/office/drawing/2014/main" id="{850C902F-499B-BD15-6246-7565BEAA2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95" y="1972037"/>
            <a:ext cx="1953728" cy="160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5" name="TextBox 9">
            <a:extLst>
              <a:ext uri="{FF2B5EF4-FFF2-40B4-BE49-F238E27FC236}">
                <a16:creationId xmlns:a16="http://schemas.microsoft.com/office/drawing/2014/main" id="{3FCE471F-8CCE-D464-1E33-A0A00FC1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83" y="3790252"/>
            <a:ext cx="2495329" cy="80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450"/>
              </a:spcAft>
              <a:buClr>
                <a:srgbClr val="677480"/>
              </a:buClr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  <a:sym typeface="Lato" panose="020F0502020204030203" pitchFamily="34" charset="0"/>
              </a:rPr>
              <a:t>Respiratory failure</a:t>
            </a:r>
          </a:p>
          <a:p>
            <a:pPr marL="342900" indent="-342900">
              <a:spcAft>
                <a:spcPts val="450"/>
              </a:spcAft>
              <a:buClr>
                <a:srgbClr val="677480"/>
              </a:buClr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  <a:sym typeface="Lato" panose="020F0502020204030203" pitchFamily="34" charset="0"/>
              </a:rPr>
              <a:t>Pneumonia</a:t>
            </a:r>
          </a:p>
        </p:txBody>
      </p:sp>
      <p:pic>
        <p:nvPicPr>
          <p:cNvPr id="190472" name="Graphic 15">
            <a:extLst>
              <a:ext uri="{FF2B5EF4-FFF2-40B4-BE49-F238E27FC236}">
                <a16:creationId xmlns:a16="http://schemas.microsoft.com/office/drawing/2014/main" id="{597416E6-BA44-7CD2-5032-8757C1968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11" y="1470274"/>
            <a:ext cx="2519959" cy="228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3" name="TextBox 16">
            <a:extLst>
              <a:ext uri="{FF2B5EF4-FFF2-40B4-BE49-F238E27FC236}">
                <a16:creationId xmlns:a16="http://schemas.microsoft.com/office/drawing/2014/main" id="{A502C403-101F-3BDF-4886-BED1EF376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365" y="3790252"/>
            <a:ext cx="4652215" cy="228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450"/>
              </a:spcAft>
              <a:buClr>
                <a:srgbClr val="677480"/>
              </a:buClr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  <a:sym typeface="Lato" panose="020F0502020204030203" pitchFamily="34" charset="0"/>
              </a:rPr>
              <a:t>Circulatory failure</a:t>
            </a:r>
          </a:p>
          <a:p>
            <a:pPr lvl="1">
              <a:spcAft>
                <a:spcPts val="450"/>
              </a:spcAft>
              <a:buClr>
                <a:srgbClr val="677480"/>
              </a:buClr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  <a:sym typeface="Lato" panose="020F0502020204030203" pitchFamily="34" charset="0"/>
              </a:rPr>
              <a:t>Severe anaemia</a:t>
            </a:r>
          </a:p>
          <a:p>
            <a:pPr lvl="1">
              <a:spcAft>
                <a:spcPts val="450"/>
              </a:spcAft>
              <a:buClr>
                <a:srgbClr val="677480"/>
              </a:buClr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  <a:sym typeface="Lato" panose="020F0502020204030203" pitchFamily="34" charset="0"/>
              </a:rPr>
              <a:t>Dehydration</a:t>
            </a:r>
          </a:p>
          <a:p>
            <a:pPr lvl="1">
              <a:spcAft>
                <a:spcPts val="450"/>
              </a:spcAft>
              <a:buClr>
                <a:srgbClr val="677480"/>
              </a:buClr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  <a:sym typeface="Lato" panose="020F0502020204030203" pitchFamily="34" charset="0"/>
              </a:rPr>
              <a:t>Septic shock.</a:t>
            </a:r>
          </a:p>
          <a:p>
            <a:pPr lvl="1">
              <a:spcAft>
                <a:spcPts val="450"/>
              </a:spcAft>
              <a:buClr>
                <a:srgbClr val="677480"/>
              </a:buClr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  <a:cs typeface="Arial" panose="020B0604020202020204" pitchFamily="34" charset="0"/>
                <a:sym typeface="Lato" panose="020F0502020204030203" pitchFamily="34" charset="0"/>
              </a:rPr>
              <a:t>(Pump failure – adults and children with CHD)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26BA31-CE30-BB05-DFF2-DDFE37AB7D8A}"/>
              </a:ext>
            </a:extLst>
          </p:cNvPr>
          <p:cNvCxnSpPr>
            <a:cxnSpLocks/>
          </p:cNvCxnSpPr>
          <p:nvPr/>
        </p:nvCxnSpPr>
        <p:spPr>
          <a:xfrm>
            <a:off x="3904022" y="1628211"/>
            <a:ext cx="0" cy="4447716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11">
            <a:extLst>
              <a:ext uri="{FF2B5EF4-FFF2-40B4-BE49-F238E27FC236}">
                <a16:creationId xmlns:a16="http://schemas.microsoft.com/office/drawing/2014/main" id="{6072D709-BF5E-9DA8-71AD-3CB486FF53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5475" y="381438"/>
            <a:ext cx="7893050" cy="852269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Clr>
                <a:srgbClr val="97ABBC"/>
              </a:buClr>
              <a:buFont typeface="Raleway"/>
              <a:buNone/>
              <a:defRPr/>
            </a:pP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The collapsed child - A structured approach</a:t>
            </a:r>
          </a:p>
        </p:txBody>
      </p:sp>
      <p:sp>
        <p:nvSpPr>
          <p:cNvPr id="112" name="Shape 112">
            <a:extLst>
              <a:ext uri="{FF2B5EF4-FFF2-40B4-BE49-F238E27FC236}">
                <a16:creationId xmlns:a16="http://schemas.microsoft.com/office/drawing/2014/main" id="{35C9B0C8-CCF1-6BA1-868C-E21A43DB26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05782" y="1496906"/>
            <a:ext cx="6556771" cy="5012046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  <a:buClr>
                <a:schemeClr val="tx1"/>
              </a:buClr>
              <a:buSzPct val="100000"/>
              <a:defRPr/>
            </a:pPr>
            <a:r>
              <a:rPr lang="en-US" altLang="en-US" sz="24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Safe, Stimulate, </a:t>
            </a:r>
            <a:r>
              <a:rPr lang="en-US" altLang="en-US" sz="2400" u="sng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Shout</a:t>
            </a:r>
            <a:r>
              <a:rPr lang="en-US" altLang="en-US" sz="24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, Setting</a:t>
            </a:r>
          </a:p>
          <a:p>
            <a:pPr>
              <a:spcAft>
                <a:spcPts val="900"/>
              </a:spcAft>
              <a:buClr>
                <a:schemeClr val="tx1"/>
              </a:buClr>
              <a:buSzPct val="100000"/>
              <a:defRPr/>
            </a:pPr>
            <a:r>
              <a:rPr lang="en-US" altLang="en-US" sz="2400" b="1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A</a:t>
            </a:r>
            <a:r>
              <a:rPr lang="en-US" altLang="en-US" sz="24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irway-patency, position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B</a:t>
            </a:r>
            <a:r>
              <a:rPr lang="en-US" altLang="en-US" sz="24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reathing - 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IS NOT breathing Or only gasping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 rescue breaths with Bag and Mask device, Attach 100% oxygen to BVM device</a:t>
            </a:r>
            <a:endParaRPr lang="en-US" altLang="en-US" sz="2400"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C</a:t>
            </a:r>
            <a:r>
              <a:rPr lang="en-US" altLang="en-US" sz="24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irculation -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Heart Rate &lt; 60 bpm,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 compressions to every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Ventilations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Aim for 6 – 7 cycles of 15:2 per minute (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for 2 minutes)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Reassess ABC after every two minutes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79C21C-E2D9-5896-62FF-B62787120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6" y="2719367"/>
            <a:ext cx="1108693" cy="926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E4C953-E164-5D28-11DB-DCACBB7788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848"/>
          <a:stretch/>
        </p:blipFill>
        <p:spPr>
          <a:xfrm>
            <a:off x="735840" y="1496906"/>
            <a:ext cx="1037426" cy="852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1FB7AA-78D8-8318-9FF3-97A2766DED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-58" b="16172"/>
          <a:stretch/>
        </p:blipFill>
        <p:spPr>
          <a:xfrm>
            <a:off x="748370" y="4469596"/>
            <a:ext cx="1099977" cy="9215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B144E4-C41E-0622-426A-247B2C5E1FA4}"/>
              </a:ext>
            </a:extLst>
          </p:cNvPr>
          <p:cNvCxnSpPr>
            <a:cxnSpLocks/>
          </p:cNvCxnSpPr>
          <p:nvPr/>
        </p:nvCxnSpPr>
        <p:spPr bwMode="auto">
          <a:xfrm>
            <a:off x="625475" y="4335273"/>
            <a:ext cx="7937078" cy="0"/>
          </a:xfrm>
          <a:prstGeom prst="line">
            <a:avLst/>
          </a:prstGeom>
          <a:ln w="1905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183CB3-7482-21FC-925B-0F1C49623F71}"/>
              </a:ext>
            </a:extLst>
          </p:cNvPr>
          <p:cNvCxnSpPr>
            <a:cxnSpLocks/>
          </p:cNvCxnSpPr>
          <p:nvPr/>
        </p:nvCxnSpPr>
        <p:spPr bwMode="auto">
          <a:xfrm>
            <a:off x="603461" y="2590047"/>
            <a:ext cx="7937078" cy="0"/>
          </a:xfrm>
          <a:prstGeom prst="line">
            <a:avLst/>
          </a:prstGeom>
          <a:ln w="1905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96DC-A3A0-11F9-6A56-01A5F51956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6068" y="451276"/>
            <a:ext cx="6011863" cy="6731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Drugs in Resuscitation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71852C14-B20D-3E36-7475-E0BA4FDA7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359" y="1250843"/>
            <a:ext cx="1795074" cy="168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9E3A96-3103-0BEF-06D5-345F91875D74}"/>
              </a:ext>
            </a:extLst>
          </p:cNvPr>
          <p:cNvSpPr txBox="1"/>
          <p:nvPr/>
        </p:nvSpPr>
        <p:spPr>
          <a:xfrm>
            <a:off x="1734239" y="1612490"/>
            <a:ext cx="670861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Consider IO/IV line insertion when a 3</a:t>
            </a:r>
            <a:r>
              <a:rPr lang="en-US" altLang="en-US" sz="2200" baseline="300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rd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 helper arrives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Get samples for random blood sugar, Hb and GXM.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Consider </a:t>
            </a:r>
            <a:r>
              <a:rPr lang="en-US" altLang="en-US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IO/IV Adrenaline (0.1ml/kg 1:10,000)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as rapid push plus a flush of 2-5mls normal saline</a:t>
            </a:r>
          </a:p>
          <a:p>
            <a:pPr>
              <a:buClr>
                <a:srgbClr val="677480"/>
              </a:buClr>
              <a:defRPr/>
            </a:pPr>
            <a:r>
              <a:rPr lang="en-US" altLang="en-US" sz="2200" i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     </a:t>
            </a:r>
          </a:p>
          <a:p>
            <a:pPr>
              <a:buClr>
                <a:srgbClr val="677480"/>
              </a:buClr>
              <a:defRPr/>
            </a:pPr>
            <a:r>
              <a:rPr lang="en-US" altLang="en-US" sz="2200" i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 </a:t>
            </a:r>
            <a:r>
              <a:rPr lang="en-US" altLang="en-US" sz="2200" u="sng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How to make 1:10,000 adrenaline:</a:t>
            </a:r>
          </a:p>
          <a:p>
            <a:pPr>
              <a:buClr>
                <a:srgbClr val="677480"/>
              </a:buClr>
              <a:defRPr/>
            </a:pPr>
            <a:r>
              <a:rPr lang="en-US" altLang="en-US" sz="2200" i="1" u="sng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Mix </a:t>
            </a:r>
            <a:r>
              <a:rPr lang="en-US" altLang="en-US" sz="2200" i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1 ml of 1:1,000 adrenaline </a:t>
            </a:r>
            <a:r>
              <a:rPr lang="en-US" altLang="en-US" sz="2200" i="1" u="sng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with</a:t>
            </a:r>
            <a:r>
              <a:rPr lang="en-US" altLang="en-US" sz="2200" i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 9mls of water for injection, </a:t>
            </a:r>
            <a:r>
              <a:rPr lang="en-US" altLang="en-US" sz="2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to make 10mls of adrenaline 1:10,000</a:t>
            </a:r>
          </a:p>
          <a:p>
            <a:pPr marL="205978" lvl="1">
              <a:buClr>
                <a:srgbClr val="677480"/>
              </a:buClr>
              <a:defRPr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Manage hypoglycemia with IO/IV 10%dextrose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DCF28-9C90-E4FF-D25A-18C7E4C5E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1DB67086-79B4-D44F-5E98-D2799C5B9F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8042" y="275441"/>
            <a:ext cx="6011465" cy="673894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Clr>
                <a:srgbClr val="97ABBC"/>
              </a:buClr>
              <a:buFont typeface="Raleway"/>
              <a:buNone/>
              <a:defRPr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Post-Resuscitation Care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870F73-2420-3F15-224C-D9F37BBBDA59}"/>
              </a:ext>
            </a:extLst>
          </p:cNvPr>
          <p:cNvSpPr/>
          <p:nvPr/>
        </p:nvSpPr>
        <p:spPr>
          <a:xfrm>
            <a:off x="517949" y="902357"/>
            <a:ext cx="8108102" cy="496663"/>
          </a:xfrm>
          <a:prstGeom prst="roundRect">
            <a:avLst/>
          </a:prstGeom>
          <a:solidFill>
            <a:srgbClr val="F4F9F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1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algn="ctr"/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Assess ABCDE fully with frequent reassessment  every 2 minutes</a:t>
            </a:r>
          </a:p>
          <a:p>
            <a:pPr algn="ctr"/>
            <a:endParaRPr lang="en-KE" sz="21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27A64-A77E-DC07-22FB-EE8564DF3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2" y="2372644"/>
            <a:ext cx="923169" cy="771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2E46EA-8779-4FB3-2BA1-7330012494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848"/>
          <a:stretch/>
        </p:blipFill>
        <p:spPr>
          <a:xfrm>
            <a:off x="950283" y="1510209"/>
            <a:ext cx="891367" cy="732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EA780-24CA-BB06-65A3-B231820C3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r="-58" b="16172"/>
          <a:stretch/>
        </p:blipFill>
        <p:spPr>
          <a:xfrm>
            <a:off x="855552" y="3354296"/>
            <a:ext cx="923169" cy="773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F40DFF-1B6B-5BCC-9689-D43BADF6D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3" y="4283342"/>
            <a:ext cx="843608" cy="718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067277-F9CB-7EA4-3A95-50172E368E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85" b="8947"/>
          <a:stretch/>
        </p:blipFill>
        <p:spPr>
          <a:xfrm>
            <a:off x="1059492" y="5147503"/>
            <a:ext cx="506775" cy="7184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AD73FC-D665-398F-0E03-41AF6779B9FF}"/>
              </a:ext>
            </a:extLst>
          </p:cNvPr>
          <p:cNvSpPr txBox="1"/>
          <p:nvPr/>
        </p:nvSpPr>
        <p:spPr>
          <a:xfrm>
            <a:off x="1841649" y="1698237"/>
            <a:ext cx="678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878" lvl="1" indent="-342900">
              <a:spcBef>
                <a:spcPct val="0"/>
              </a:spcBef>
              <a:buClr>
                <a:srgbClr val="677480"/>
              </a:buClr>
              <a:buFont typeface="Lato" pitchFamily="34" charset="0"/>
              <a:buChar char="▷"/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Airway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: correct positioning, consider airway adjuncts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F0A84-3DF7-F3DB-D840-A8BA285CCA1B}"/>
              </a:ext>
            </a:extLst>
          </p:cNvPr>
          <p:cNvSpPr txBox="1"/>
          <p:nvPr/>
        </p:nvSpPr>
        <p:spPr>
          <a:xfrm>
            <a:off x="1841649" y="2468131"/>
            <a:ext cx="673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878" lvl="1" indent="-342900">
              <a:spcBef>
                <a:spcPct val="0"/>
              </a:spcBef>
              <a:buClr>
                <a:srgbClr val="677480"/>
              </a:buClr>
              <a:buFont typeface="Lato" pitchFamily="34" charset="0"/>
              <a:buChar char="▷"/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Breathing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Oxygen at 10-15L/min NRM and titrate flow depending on oxygen sats. 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Target SpO2 94-98%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972B2-26E8-5557-EF71-8EE03BDB2F55}"/>
              </a:ext>
            </a:extLst>
          </p:cNvPr>
          <p:cNvSpPr txBox="1"/>
          <p:nvPr/>
        </p:nvSpPr>
        <p:spPr>
          <a:xfrm>
            <a:off x="1841649" y="3402414"/>
            <a:ext cx="675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878" lvl="1" indent="-342900">
              <a:spcBef>
                <a:spcPct val="0"/>
              </a:spcBef>
              <a:buClr>
                <a:srgbClr val="677480"/>
              </a:buClr>
              <a:buFont typeface="Lato" pitchFamily="34" charset="0"/>
              <a:buChar char="▷"/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Circulation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maintain normal blood pressure to perfuse end organs (brain, heart, kidneys)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047D7-EC1E-EBBF-A6F0-35FD55BA1004}"/>
              </a:ext>
            </a:extLst>
          </p:cNvPr>
          <p:cNvSpPr txBox="1"/>
          <p:nvPr/>
        </p:nvSpPr>
        <p:spPr>
          <a:xfrm>
            <a:off x="1841649" y="4458328"/>
            <a:ext cx="67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878" lvl="1" indent="-342900">
              <a:spcBef>
                <a:spcPct val="0"/>
              </a:spcBef>
              <a:buClr>
                <a:srgbClr val="677480"/>
              </a:buClr>
              <a:buFont typeface="Lato" pitchFamily="34" charset="0"/>
              <a:buChar char="▷"/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Disability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manage hypo/hyperglycemia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D7401-2000-2F07-1958-AB63C87BCAE6}"/>
              </a:ext>
            </a:extLst>
          </p:cNvPr>
          <p:cNvSpPr txBox="1"/>
          <p:nvPr/>
        </p:nvSpPr>
        <p:spPr>
          <a:xfrm>
            <a:off x="1841649" y="5330805"/>
            <a:ext cx="678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878" lvl="1" indent="-342900">
              <a:spcBef>
                <a:spcPct val="0"/>
              </a:spcBef>
              <a:buClr>
                <a:srgbClr val="677480"/>
              </a:buClr>
              <a:buFont typeface="Lato" pitchFamily="34" charset="0"/>
              <a:buChar char="▷"/>
              <a:defRPr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Exposure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Thermo-control, ?antibiotics ?other issues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726B79-72EC-DCF1-7ADF-046266E8A99A}"/>
              </a:ext>
            </a:extLst>
          </p:cNvPr>
          <p:cNvCxnSpPr>
            <a:cxnSpLocks/>
          </p:cNvCxnSpPr>
          <p:nvPr/>
        </p:nvCxnSpPr>
        <p:spPr>
          <a:xfrm>
            <a:off x="408606" y="2352934"/>
            <a:ext cx="8191659" cy="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C89E560A-F2EE-1EF8-B9CB-AF69CA3D127F}"/>
              </a:ext>
            </a:extLst>
          </p:cNvPr>
          <p:cNvSpPr/>
          <p:nvPr/>
        </p:nvSpPr>
        <p:spPr>
          <a:xfrm>
            <a:off x="408606" y="6091506"/>
            <a:ext cx="8331083" cy="40190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algn="ctr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Decide on admission care for definitive and supportive care</a:t>
            </a:r>
          </a:p>
          <a:p>
            <a:pPr algn="ctr"/>
            <a:endParaRPr lang="en-KE" sz="135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5336B-4C1A-C1AA-72CA-3A72F10A6365}"/>
              </a:ext>
            </a:extLst>
          </p:cNvPr>
          <p:cNvCxnSpPr>
            <a:cxnSpLocks/>
          </p:cNvCxnSpPr>
          <p:nvPr/>
        </p:nvCxnSpPr>
        <p:spPr>
          <a:xfrm>
            <a:off x="387944" y="3250126"/>
            <a:ext cx="8191659" cy="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CAC9CF-AFFF-6428-0FF1-2205EA069D80}"/>
              </a:ext>
            </a:extLst>
          </p:cNvPr>
          <p:cNvCxnSpPr>
            <a:cxnSpLocks/>
          </p:cNvCxnSpPr>
          <p:nvPr/>
        </p:nvCxnSpPr>
        <p:spPr>
          <a:xfrm>
            <a:off x="408606" y="4232293"/>
            <a:ext cx="8191659" cy="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54D667-00BB-D57D-848A-237C67F6FDE2}"/>
              </a:ext>
            </a:extLst>
          </p:cNvPr>
          <p:cNvCxnSpPr>
            <a:cxnSpLocks/>
          </p:cNvCxnSpPr>
          <p:nvPr/>
        </p:nvCxnSpPr>
        <p:spPr>
          <a:xfrm>
            <a:off x="434391" y="5109901"/>
            <a:ext cx="8191659" cy="0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1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7C50-B61E-AF1F-3CA4-FF8494F934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13570" y="1358339"/>
            <a:ext cx="2231591" cy="4968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Summary </a:t>
            </a:r>
            <a:endParaRPr lang="en-KE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DD67D-DB88-010B-B84D-1F4FF2526C0D}"/>
              </a:ext>
            </a:extLst>
          </p:cNvPr>
          <p:cNvSpPr txBox="1"/>
          <p:nvPr/>
        </p:nvSpPr>
        <p:spPr>
          <a:xfrm>
            <a:off x="1113339" y="2398400"/>
            <a:ext cx="7273577" cy="293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altLang="en-US" sz="2400" b="1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The Collapsed Infant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marL="457200" indent="-457200"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4 S- Safe, stimulate, </a:t>
            </a:r>
            <a:r>
              <a:rPr lang="en-US" altLang="en-US" sz="24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shout for help, change setting</a:t>
            </a:r>
          </a:p>
          <a:p>
            <a:pPr marL="457200" indent="-457200"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 Airway: Clear? Position?</a:t>
            </a:r>
          </a:p>
          <a:p>
            <a:pPr marL="457200" indent="-457200"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Breathing: Is BVM needed? (add oxygen to bag)</a:t>
            </a:r>
          </a:p>
          <a:p>
            <a:pPr marL="457200" indent="-457200"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Circulation: Are chest compressions needed (no signs of life)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CB8A8-60D7-67AB-3B47-99305C2ABC55}"/>
              </a:ext>
            </a:extLst>
          </p:cNvPr>
          <p:cNvSpPr txBox="1"/>
          <p:nvPr/>
        </p:nvSpPr>
        <p:spPr>
          <a:xfrm>
            <a:off x="786581" y="6007510"/>
            <a:ext cx="7600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Reassess A then B&amp;C (together) after every two minutes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946D18-5FC2-E109-2E42-C4D5066B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44" y="602638"/>
            <a:ext cx="1529685" cy="151140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8EBA7F-363E-A607-A7BB-C509EBB5306A}"/>
              </a:ext>
            </a:extLst>
          </p:cNvPr>
          <p:cNvCxnSpPr/>
          <p:nvPr/>
        </p:nvCxnSpPr>
        <p:spPr>
          <a:xfrm>
            <a:off x="3834581" y="1858297"/>
            <a:ext cx="2418735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</TotalTime>
  <Words>466</Words>
  <Application>Microsoft Office PowerPoint</Application>
  <PresentationFormat>On-screen Show (4:3)</PresentationFormat>
  <Paragraphs>65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Raleway</vt:lpstr>
      <vt:lpstr>Office Theme</vt:lpstr>
      <vt:lpstr>Module 2:  Basic Life Support:  Infant and child (ABCs in a collapsed infant/child)</vt:lpstr>
      <vt:lpstr>PowerPoint Presentation</vt:lpstr>
      <vt:lpstr>Being prepared</vt:lpstr>
      <vt:lpstr>What are the most common causes of ‘collapse / arrest’ in children?</vt:lpstr>
      <vt:lpstr>The collapsed child - A structured approach</vt:lpstr>
      <vt:lpstr>Drugs in Resuscitation</vt:lpstr>
      <vt:lpstr>Post-Resuscitation Care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Jael Mulwale</dc:creator>
  <cp:lastModifiedBy>USER</cp:lastModifiedBy>
  <cp:revision>3</cp:revision>
  <dcterms:created xsi:type="dcterms:W3CDTF">2025-05-27T09:43:18Z</dcterms:created>
  <dcterms:modified xsi:type="dcterms:W3CDTF">2025-09-30T08:44:59Z</dcterms:modified>
</cp:coreProperties>
</file>