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730" r:id="rId2"/>
    <p:sldId id="257" r:id="rId3"/>
    <p:sldId id="927" r:id="rId4"/>
    <p:sldId id="280" r:id="rId5"/>
    <p:sldId id="929" r:id="rId6"/>
    <p:sldId id="972" r:id="rId7"/>
    <p:sldId id="304" r:id="rId8"/>
    <p:sldId id="969" r:id="rId9"/>
    <p:sldId id="847" r:id="rId10"/>
    <p:sldId id="314" r:id="rId11"/>
    <p:sldId id="316" r:id="rId12"/>
    <p:sldId id="971" r:id="rId13"/>
    <p:sldId id="328" r:id="rId14"/>
    <p:sldId id="327" r:id="rId15"/>
    <p:sldId id="341" r:id="rId16"/>
    <p:sldId id="966" r:id="rId17"/>
  </p:sldIdLst>
  <p:sldSz cx="9144000" cy="6858000" type="screen4x3"/>
  <p:notesSz cx="6858000" cy="9144000"/>
  <p:defaultTextStyle>
    <a:defPPr>
      <a:defRPr lang="en-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8DF"/>
    <a:srgbClr val="FFCCFF"/>
    <a:srgbClr val="FFEB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100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35120471611701"/>
          <c:y val="3.1063380035190699E-2"/>
          <c:w val="0.81797773206302204"/>
          <c:h val="0.95558386143626395"/>
        </c:manualLayout>
      </c:layout>
      <c:doughnutChart>
        <c:varyColors val="1"/>
        <c:ser>
          <c:idx val="0"/>
          <c:order val="0"/>
          <c:tx>
            <c:strRef>
              <c:f>Sheet1!$B$1</c:f>
              <c:strCache>
                <c:ptCount val="1"/>
                <c:pt idx="0">
                  <c:v>cases</c:v>
                </c:pt>
              </c:strCache>
            </c:strRef>
          </c:tx>
          <c:dPt>
            <c:idx val="0"/>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1-0E5E-4793-9A0C-01BE6CF0CF70}"/>
              </c:ext>
            </c:extLst>
          </c:dPt>
          <c:dPt>
            <c:idx val="1"/>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3-0E5E-4793-9A0C-01BE6CF0CF70}"/>
              </c:ext>
            </c:extLst>
          </c:dPt>
          <c:cat>
            <c:numRef>
              <c:f>Sheet1!$A$2:$A$3</c:f>
              <c:numCache>
                <c:formatCode>General</c:formatCode>
                <c:ptCount val="2"/>
                <c:pt idx="0">
                  <c:v>1</c:v>
                </c:pt>
                <c:pt idx="1">
                  <c:v>2</c:v>
                </c:pt>
              </c:numCache>
            </c:numRef>
          </c:cat>
          <c:val>
            <c:numRef>
              <c:f>Sheet1!$B$2:$B$3</c:f>
              <c:numCache>
                <c:formatCode>0%</c:formatCode>
                <c:ptCount val="2"/>
                <c:pt idx="0">
                  <c:v>6.6E-3</c:v>
                </c:pt>
                <c:pt idx="1">
                  <c:v>3.3999999999999998E-3</c:v>
                </c:pt>
              </c:numCache>
            </c:numRef>
          </c:val>
          <c:extLst>
            <c:ext xmlns:c16="http://schemas.microsoft.com/office/drawing/2014/chart" uri="{C3380CC4-5D6E-409C-BE32-E72D297353CC}">
              <c16:uniqueId val="{00000004-0E5E-4793-9A0C-01BE6CF0CF7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en-US"/>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0.29197</cdr:x>
      <cdr:y>0.33013</cdr:y>
    </cdr:from>
    <cdr:to>
      <cdr:x>0.9614</cdr:x>
      <cdr:y>0.64319</cdr:y>
    </cdr:to>
    <cdr:sp macro="" textlink="">
      <cdr:nvSpPr>
        <cdr:cNvPr id="2" name="Rounded Rectangle 1"/>
        <cdr:cNvSpPr/>
      </cdr:nvSpPr>
      <cdr:spPr>
        <a:xfrm xmlns:a="http://schemas.openxmlformats.org/drawingml/2006/main">
          <a:off x="578016" y="663134"/>
          <a:ext cx="1325284" cy="628823"/>
        </a:xfrm>
        <a:prstGeom xmlns:a="http://schemas.openxmlformats.org/drawingml/2006/main" prst="roundRect">
          <a:avLst>
            <a:gd name="adj" fmla="val 38440"/>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horz" wrap="none" lIns="45720" tIns="45720" rIns="45720" bIns="45720" anchor="t" anchorCtr="0">
          <a:normAutofit/>
        </a:bodyPr>
        <a:lstStyle xmlns:a="http://schemas.openxmlformats.org/drawingml/2006/main"/>
        <a:p xmlns:a="http://schemas.openxmlformats.org/drawingml/2006/main">
          <a:r>
            <a:rPr lang="en-US" sz="2800" b="1" dirty="0">
              <a:solidFill>
                <a:schemeClr val="accent2">
                  <a:lumMod val="75000"/>
                </a:schemeClr>
              </a:solidFill>
              <a:latin typeface="Arial" panose="020B0604020202020204" pitchFamily="34" charset="0"/>
              <a:cs typeface="Arial" panose="020B0604020202020204" pitchFamily="34" charset="0"/>
            </a:rPr>
            <a:t>&lt;30%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K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06C5F9-FFC8-4D25-B51E-FFF7632BD28A}" type="datetimeFigureOut">
              <a:rPr lang="en-KE" smtClean="0"/>
              <a:t>09/30/2025</a:t>
            </a:fld>
            <a:endParaRPr lang="en-K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K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K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K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F5A517-CCA0-43FD-910C-3A3834CFA9E2}" type="slidenum">
              <a:rPr lang="en-KE" smtClean="0"/>
              <a:t>‹#›</a:t>
            </a:fld>
            <a:endParaRPr lang="en-KE"/>
          </a:p>
        </p:txBody>
      </p:sp>
    </p:spTree>
    <p:extLst>
      <p:ext uri="{BB962C8B-B14F-4D97-AF65-F5344CB8AC3E}">
        <p14:creationId xmlns:p14="http://schemas.microsoft.com/office/powerpoint/2010/main" val="3516356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xfrm>
            <a:off x="1371600" y="1143000"/>
            <a:ext cx="4114800" cy="3086100"/>
          </a:xfrm>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744590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235B7C46-B323-405D-ABA1-6027E5FE2739}"/>
              </a:ext>
            </a:extLst>
          </p:cNvPr>
          <p:cNvSpPr>
            <a:spLocks noGrp="1" noRot="1" noChangeAspect="1" noChangeArrowheads="1" noTextEdit="1"/>
          </p:cNvSpPr>
          <p:nvPr>
            <p:ph type="sldImg"/>
          </p:nvPr>
        </p:nvSpPr>
        <p:spPr>
          <a:xfrm>
            <a:off x="1371600" y="1143000"/>
            <a:ext cx="4114800" cy="3086100"/>
          </a:xfrm>
          <a:ln/>
        </p:spPr>
      </p:sp>
      <p:sp>
        <p:nvSpPr>
          <p:cNvPr id="59395" name="Notes Placeholder 2">
            <a:extLst>
              <a:ext uri="{FF2B5EF4-FFF2-40B4-BE49-F238E27FC236}">
                <a16:creationId xmlns:a16="http://schemas.microsoft.com/office/drawing/2014/main" id="{76FD2029-6092-4401-BC79-CDCCD34D7B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defTabSz="685800">
              <a:lnSpc>
                <a:spcPct val="90000"/>
              </a:lnSpc>
              <a:spcBef>
                <a:spcPts val="750"/>
              </a:spcBef>
              <a:buFontTx/>
              <a:buChar char="•"/>
            </a:pPr>
            <a:endParaRPr lang="en-GB" altLang="en-US"/>
          </a:p>
        </p:txBody>
      </p:sp>
      <p:sp>
        <p:nvSpPr>
          <p:cNvPr id="59396" name="Slide Number Placeholder 3">
            <a:extLst>
              <a:ext uri="{FF2B5EF4-FFF2-40B4-BE49-F238E27FC236}">
                <a16:creationId xmlns:a16="http://schemas.microsoft.com/office/drawing/2014/main" id="{5B6659AB-A2E7-4C85-8105-82F26D5B3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D10500-9E3D-409C-B9C1-DCF1FF9FE8C3}"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9390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470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xfrm>
            <a:off x="1371600" y="1143000"/>
            <a:ext cx="4114800" cy="3086100"/>
          </a:xfrm>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285750" defTabSz="685800">
              <a:lnSpc>
                <a:spcPct val="90000"/>
              </a:lnSpc>
              <a:spcBef>
                <a:spcPts val="750"/>
              </a:spcBef>
              <a:buFont typeface="Arial" panose="020B0604020202020204" pitchFamily="34" charset="0"/>
              <a:buChar char="•"/>
            </a:pPr>
            <a:r>
              <a:rPr lang="en-US" altLang="en-US" dirty="0"/>
              <a:t>Add the NAR and tick the danger signs in NAR</a:t>
            </a:r>
          </a:p>
          <a:p>
            <a:pPr marL="514350" indent="-285750" defTabSz="685800">
              <a:lnSpc>
                <a:spcPct val="90000"/>
              </a:lnSpc>
              <a:spcBef>
                <a:spcPts val="750"/>
              </a:spcBef>
              <a:buFont typeface="Arial" panose="020B0604020202020204" pitchFamily="34" charset="0"/>
              <a:buChar char="•"/>
            </a:pPr>
            <a:endParaRPr lang="en-GB" altLang="en-US" dirty="0"/>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211659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4986524D-9BE4-4AE1-B567-19D848820B3A}"/>
              </a:ext>
            </a:extLst>
          </p:cNvPr>
          <p:cNvSpPr>
            <a:spLocks noGrp="1" noRot="1" noChangeAspect="1" noChangeArrowheads="1" noTextEdit="1"/>
          </p:cNvSpPr>
          <p:nvPr>
            <p:ph type="sldImg"/>
          </p:nvPr>
        </p:nvSpPr>
        <p:spPr>
          <a:xfrm>
            <a:off x="1371600" y="1143000"/>
            <a:ext cx="4114800" cy="3086100"/>
          </a:xfrm>
          <a:ln/>
        </p:spPr>
      </p:sp>
      <p:sp>
        <p:nvSpPr>
          <p:cNvPr id="16387" name="Notes Placeholder 2">
            <a:extLst>
              <a:ext uri="{FF2B5EF4-FFF2-40B4-BE49-F238E27FC236}">
                <a16:creationId xmlns:a16="http://schemas.microsoft.com/office/drawing/2014/main" id="{742A3B58-7AEA-4355-BB98-C11BE6D3B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a:lnSpc>
                <a:spcPct val="90000"/>
              </a:lnSpc>
              <a:spcBef>
                <a:spcPts val="750"/>
              </a:spcBef>
              <a:buFont typeface="+mj-lt"/>
              <a:buNone/>
            </a:pPr>
            <a:endParaRPr lang="en-GB" altLang="en-US"/>
          </a:p>
        </p:txBody>
      </p:sp>
      <p:sp>
        <p:nvSpPr>
          <p:cNvPr id="16388" name="Slide Number Placeholder 3">
            <a:extLst>
              <a:ext uri="{FF2B5EF4-FFF2-40B4-BE49-F238E27FC236}">
                <a16:creationId xmlns:a16="http://schemas.microsoft.com/office/drawing/2014/main" id="{2770D2FE-BF68-4F7D-95B6-D3BB7157E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8084EB-5D07-43DC-9C70-21AE03FB7CAD}" type="slidenum">
              <a:rPr kumimoji="0" lang="en-GB"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a:sym typeface="Arial"/>
            </a:endParaRPr>
          </a:p>
        </p:txBody>
      </p:sp>
    </p:spTree>
    <p:extLst>
      <p:ext uri="{BB962C8B-B14F-4D97-AF65-F5344CB8AC3E}">
        <p14:creationId xmlns:p14="http://schemas.microsoft.com/office/powerpoint/2010/main" val="329990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ltLang="en-GB" dirty="0">
                <a:solidFill>
                  <a:srgbClr val="FF0000"/>
                </a:solidFill>
              </a:rPr>
              <a:t>put a baby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Times New Roman" panose="02020603050405020304"/>
              <a:buNone/>
            </a:pPr>
            <a:fld id="{00000000-1234-1234-1234-123412341234}" type="slidenum">
              <a:rPr lang="en-US" sz="1200" b="0" i="0" u="none" strike="noStrike" cap="none" smtClean="0">
                <a:solidFill>
                  <a:srgbClr val="000000"/>
                </a:solidFill>
                <a:latin typeface="Times New Roman" panose="02020603050405020304"/>
                <a:ea typeface="Times New Roman" panose="02020603050405020304"/>
                <a:cs typeface="Times New Roman" panose="02020603050405020304"/>
                <a:sym typeface="Times New Roman" panose="02020603050405020304"/>
              </a:rPr>
              <a:t>7</a:t>
            </a:fld>
            <a:endParaRPr lang="en-US"/>
          </a:p>
        </p:txBody>
      </p:sp>
    </p:spTree>
    <p:extLst>
      <p:ext uri="{BB962C8B-B14F-4D97-AF65-F5344CB8AC3E}">
        <p14:creationId xmlns:p14="http://schemas.microsoft.com/office/powerpoint/2010/main" val="237330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Add on birth asphyxia</a:t>
            </a:r>
          </a:p>
          <a:p>
            <a:pPr marL="0" lvl="0" indent="0" algn="l" rtl="0">
              <a:spcBef>
                <a:spcPts val="0"/>
              </a:spcBef>
              <a:spcAft>
                <a:spcPts val="0"/>
              </a:spcAft>
              <a:buNone/>
            </a:pPr>
            <a:r>
              <a:rPr lang="en-US"/>
              <a:t>Arrow insertion</a:t>
            </a:r>
          </a:p>
        </p:txBody>
      </p:sp>
      <p:sp>
        <p:nvSpPr>
          <p:cNvPr id="107" name="Google Shape;10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1371600" y="1143000"/>
            <a:ext cx="4114800" cy="3086100"/>
          </a:xfrm>
        </p:spPr>
      </p:sp>
      <p:sp>
        <p:nvSpPr>
          <p:cNvPr id="3" name="Text Placeholder 2"/>
          <p:cNvSpPr>
            <a:spLocks noGrp="1"/>
          </p:cNvSpPr>
          <p:nvPr>
            <p:ph type="body" idx="3"/>
          </p:nvPr>
        </p:nvSpPr>
        <p:spPr/>
        <p:txBody>
          <a:bodyPr/>
          <a:lstStyle/>
          <a:p>
            <a:r>
              <a:rPr lang="en-US" dirty="0"/>
              <a:t>Sharing cot and change the cot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lvl="0" indent="0" algn="l" rtl="0">
              <a:spcBef>
                <a:spcPts val="0"/>
              </a:spcBef>
              <a:spcAft>
                <a:spcPts val="0"/>
              </a:spcAft>
              <a:buSzPts val="1800"/>
              <a:buNone/>
            </a:pPr>
            <a:r>
              <a:rPr lang="en-GB" b="1" dirty="0"/>
              <a:t>CRP</a:t>
            </a:r>
          </a:p>
          <a:p>
            <a:pPr marL="457200" lvl="0" indent="-330200" algn="l" rtl="0">
              <a:spcBef>
                <a:spcPts val="0"/>
              </a:spcBef>
              <a:spcAft>
                <a:spcPts val="0"/>
              </a:spcAft>
              <a:buSzPts val="1600"/>
              <a:buChar char="●"/>
            </a:pPr>
            <a:r>
              <a:rPr lang="en-GB" sz="1200" dirty="0"/>
              <a:t>An acute phase protein produced by the liver in response to inflammatory cytokines </a:t>
            </a:r>
            <a:r>
              <a:rPr lang="en-GB" sz="1200" dirty="0" err="1"/>
              <a:t>esp</a:t>
            </a:r>
            <a:r>
              <a:rPr lang="en-GB" sz="1200" dirty="0"/>
              <a:t> IL6 produced during an infective process. </a:t>
            </a:r>
          </a:p>
          <a:p>
            <a:pPr marL="457200" lvl="0" indent="-330200" algn="l" rtl="0">
              <a:spcBef>
                <a:spcPts val="0"/>
              </a:spcBef>
              <a:spcAft>
                <a:spcPts val="0"/>
              </a:spcAft>
              <a:buSzPts val="1600"/>
              <a:buChar char="●"/>
            </a:pPr>
            <a:r>
              <a:rPr lang="en-GB" sz="1200" dirty="0"/>
              <a:t>A single value has low sensitivity especially in the early stages of infection.</a:t>
            </a:r>
          </a:p>
          <a:p>
            <a:pPr marL="457200" lvl="0" indent="-330200" algn="l" rtl="0">
              <a:spcBef>
                <a:spcPts val="0"/>
              </a:spcBef>
              <a:spcAft>
                <a:spcPts val="0"/>
              </a:spcAft>
              <a:buSzPts val="1600"/>
              <a:buChar char="●"/>
            </a:pPr>
            <a:r>
              <a:rPr lang="en-GB" sz="1200" dirty="0"/>
              <a:t>Serial determination 24-48 hrs after the onset of signs of sepsis achieves a sensitivity of 74-89% and a specificity of 74-95%</a:t>
            </a:r>
          </a:p>
          <a:p>
            <a:pPr marL="457200" lvl="0" indent="-330200" algn="l" rtl="0">
              <a:spcBef>
                <a:spcPts val="0"/>
              </a:spcBef>
              <a:spcAft>
                <a:spcPts val="0"/>
              </a:spcAft>
              <a:buSzPts val="1600"/>
              <a:buChar char="●"/>
            </a:pPr>
            <a:r>
              <a:rPr lang="en-GB" sz="1200" dirty="0"/>
              <a:t>useful for monitoring the response to treatment and guiding antibiotic therapy, though nothing replaces the clinical impression and the gold standard</a:t>
            </a:r>
          </a:p>
          <a:p>
            <a:pPr marL="457200" lvl="0" indent="-330200" algn="l" rtl="0">
              <a:spcBef>
                <a:spcPts val="0"/>
              </a:spcBef>
              <a:spcAft>
                <a:spcPts val="0"/>
              </a:spcAft>
              <a:buSzPts val="1600"/>
              <a:buChar char="●"/>
            </a:pPr>
            <a:r>
              <a:rPr lang="en-GB" sz="1200" dirty="0">
                <a:solidFill>
                  <a:schemeClr val="dk1"/>
                </a:solidFill>
                <a:latin typeface="+mn-lt"/>
                <a:ea typeface="Calibri" panose="020F0502020204030204"/>
                <a:cs typeface="Calibri" panose="020F0502020204030204"/>
                <a:sym typeface="Calibri" panose="020F0502020204030204"/>
              </a:rPr>
              <a:t>In a study of 401 </a:t>
            </a:r>
            <a:r>
              <a:rPr lang="en-GB" sz="1200" dirty="0" err="1">
                <a:solidFill>
                  <a:schemeClr val="dk1"/>
                </a:solidFill>
                <a:latin typeface="+mn-lt"/>
                <a:ea typeface="Calibri" panose="020F0502020204030204"/>
                <a:cs typeface="Calibri" panose="020F0502020204030204"/>
                <a:sym typeface="Calibri" panose="020F0502020204030204"/>
              </a:rPr>
              <a:t>newborn</a:t>
            </a:r>
            <a:r>
              <a:rPr lang="en-GB" sz="1200" dirty="0">
                <a:solidFill>
                  <a:schemeClr val="dk1"/>
                </a:solidFill>
                <a:latin typeface="+mn-lt"/>
                <a:ea typeface="Calibri" panose="020F0502020204030204"/>
                <a:cs typeface="Calibri" panose="020F0502020204030204"/>
                <a:sym typeface="Calibri" panose="020F0502020204030204"/>
              </a:rPr>
              <a:t> infants of &lt;28 days of age with suspected sepsis, CRP on adjusted analysis was independently predictive of a positive blood culture .</a:t>
            </a:r>
            <a:endParaRPr lang="en-GB" sz="1200" dirty="0">
              <a:solidFill>
                <a:schemeClr val="dk1"/>
              </a:solidFill>
            </a:endParaRPr>
          </a:p>
          <a:p>
            <a:pPr marL="457200" lvl="0" indent="-330200" algn="l" rtl="0">
              <a:spcBef>
                <a:spcPts val="0"/>
              </a:spcBef>
              <a:spcAft>
                <a:spcPts val="0"/>
              </a:spcAft>
              <a:buSzPts val="1600"/>
              <a:buChar char="●"/>
            </a:pPr>
            <a:r>
              <a:rPr lang="en-GB" sz="1200" dirty="0">
                <a:solidFill>
                  <a:schemeClr val="dk1"/>
                </a:solidFill>
                <a:latin typeface="+mn-lt"/>
                <a:ea typeface="Calibri" panose="020F0502020204030204"/>
                <a:cs typeface="Calibri" panose="020F0502020204030204"/>
                <a:sym typeface="Calibri" panose="020F0502020204030204"/>
              </a:rPr>
              <a:t> In a study of 176 </a:t>
            </a:r>
            <a:r>
              <a:rPr lang="en-GB" sz="1200" dirty="0" err="1">
                <a:solidFill>
                  <a:schemeClr val="dk1"/>
                </a:solidFill>
                <a:latin typeface="+mn-lt"/>
                <a:ea typeface="Calibri" panose="020F0502020204030204"/>
                <a:cs typeface="Calibri" panose="020F0502020204030204"/>
                <a:sym typeface="Calibri" panose="020F0502020204030204"/>
              </a:rPr>
              <a:t>newborns</a:t>
            </a:r>
            <a:r>
              <a:rPr lang="en-GB" sz="1200" dirty="0">
                <a:solidFill>
                  <a:schemeClr val="dk1"/>
                </a:solidFill>
                <a:latin typeface="+mn-lt"/>
                <a:ea typeface="Calibri" panose="020F0502020204030204"/>
                <a:cs typeface="Calibri" panose="020F0502020204030204"/>
                <a:sym typeface="Calibri" panose="020F0502020204030204"/>
              </a:rPr>
              <a:t> &gt;1,500 g, CRP was calculated to have a negative predictive value of 99% . This demonstrated the potential usefulness of this biomarker to guide early discontinuation of antimicrobial therapy in suspected early-onset neonatal bacterial infection .</a:t>
            </a:r>
            <a:endParaRPr lang="en-GB" sz="1200" dirty="0"/>
          </a:p>
          <a:p>
            <a:pPr marL="0" lvl="0" indent="0" algn="l" rtl="0">
              <a:spcBef>
                <a:spcPts val="0"/>
              </a:spcBef>
              <a:spcAft>
                <a:spcPts val="0"/>
              </a:spcAft>
              <a:buSzPts val="1800"/>
              <a:buNone/>
            </a:pPr>
            <a:endParaRPr lang="en-GB" sz="1200" dirty="0"/>
          </a:p>
          <a:p>
            <a:pPr marL="0" lvl="0" indent="0" algn="l" rtl="0">
              <a:spcBef>
                <a:spcPts val="0"/>
              </a:spcBef>
              <a:spcAft>
                <a:spcPts val="0"/>
              </a:spcAft>
              <a:buSzPts val="1800"/>
              <a:buNone/>
            </a:pPr>
            <a:r>
              <a:rPr lang="en-GB" sz="1200" b="1" dirty="0"/>
              <a:t>PROCAL</a:t>
            </a:r>
          </a:p>
          <a:p>
            <a:pPr marL="457200" lvl="0" indent="-330200" algn="l" rtl="0">
              <a:spcBef>
                <a:spcPts val="0"/>
              </a:spcBef>
              <a:spcAft>
                <a:spcPts val="0"/>
              </a:spcAft>
              <a:buSzPts val="1600"/>
              <a:buChar char="●"/>
            </a:pPr>
            <a:r>
              <a:rPr lang="en-GB" sz="1200" dirty="0"/>
              <a:t>Better sensitivity but less specificity than CRP </a:t>
            </a:r>
          </a:p>
          <a:p>
            <a:pPr marL="457200" lvl="0" indent="-330200" algn="l" rtl="0">
              <a:spcBef>
                <a:spcPts val="0"/>
              </a:spcBef>
              <a:spcAft>
                <a:spcPts val="0"/>
              </a:spcAft>
              <a:buClr>
                <a:srgbClr val="000000"/>
              </a:buClr>
              <a:buSzPts val="1600"/>
              <a:buChar char="●"/>
            </a:pPr>
            <a:r>
              <a:rPr lang="en-GB" sz="1200" dirty="0">
                <a:solidFill>
                  <a:srgbClr val="000000"/>
                </a:solidFill>
              </a:rPr>
              <a:t>Increased serum levels can be seen in non-infectious episodes such as respiratory distress syndrome, perinatal asphyxia, intracranial </a:t>
            </a:r>
            <a:r>
              <a:rPr lang="en-GB" sz="1200" dirty="0" err="1">
                <a:solidFill>
                  <a:srgbClr val="000000"/>
                </a:solidFill>
              </a:rPr>
              <a:t>hemorrhage</a:t>
            </a:r>
            <a:r>
              <a:rPr lang="en-GB" sz="1200" dirty="0">
                <a:solidFill>
                  <a:srgbClr val="000000"/>
                </a:solidFill>
              </a:rPr>
              <a:t>, hemodynamic failure, pneumothorax, resuscitation, and </a:t>
            </a:r>
            <a:r>
              <a:rPr lang="en-GB" sz="1200" dirty="0" err="1">
                <a:solidFill>
                  <a:srgbClr val="000000"/>
                </a:solidFill>
              </a:rPr>
              <a:t>fetal</a:t>
            </a:r>
            <a:r>
              <a:rPr lang="en-GB" sz="1200" dirty="0">
                <a:solidFill>
                  <a:srgbClr val="000000"/>
                </a:solidFill>
              </a:rPr>
              <a:t> distress</a:t>
            </a:r>
            <a:endParaRPr lang="en-GB" sz="1200" dirty="0"/>
          </a:p>
          <a:p>
            <a:pPr marL="457200" lvl="0" indent="-330200" algn="l" rtl="0">
              <a:spcBef>
                <a:spcPts val="0"/>
              </a:spcBef>
              <a:spcAft>
                <a:spcPts val="0"/>
              </a:spcAft>
              <a:buSzPts val="1600"/>
              <a:buFont typeface="Calibri" panose="020F0502020204030204"/>
              <a:buChar char="●"/>
            </a:pPr>
            <a:r>
              <a:rPr lang="en-GB" sz="1200" dirty="0">
                <a:latin typeface="+mn-lt"/>
                <a:ea typeface="Calibri" panose="020F0502020204030204"/>
                <a:cs typeface="Calibri" panose="020F0502020204030204"/>
                <a:sym typeface="Calibri" panose="020F0502020204030204"/>
              </a:rPr>
              <a:t>Although some studies have suggested improved sensitivity and specificity of PCT for identification of LOS , given the current evidence and the availability of tests in clinical laboratories, serial CRP measurements are commonly used in most NICUs to identify infants with LOS.</a:t>
            </a:r>
            <a:endParaRPr lang="en-GB" sz="1200" dirty="0"/>
          </a:p>
          <a:p>
            <a:pPr marL="0" lvl="0" indent="0" algn="l" rtl="0">
              <a:spcBef>
                <a:spcPts val="0"/>
              </a:spcBef>
              <a:spcAft>
                <a:spcPts val="0"/>
              </a:spcAft>
              <a:buNone/>
            </a:pPr>
            <a:endParaRPr lang="en-GB" sz="1200" dirty="0"/>
          </a:p>
          <a:p>
            <a:pPr marL="171450" lvl="0" indent="0" algn="l" rtl="0">
              <a:spcBef>
                <a:spcPts val="0"/>
              </a:spcBef>
              <a:spcAft>
                <a:spcPts val="0"/>
              </a:spcAft>
              <a:buNone/>
            </a:pPr>
            <a:r>
              <a:rPr lang="en-US" dirty="0"/>
              <a:t> Urine culture obtained by catheter or bladder tap should be included in the sepsis evaluation for infants one week of age or older. </a:t>
            </a:r>
          </a:p>
          <a:p>
            <a:pPr marL="171450" lvl="0" indent="0" algn="l" rtl="0">
              <a:spcBef>
                <a:spcPts val="0"/>
              </a:spcBef>
              <a:spcAft>
                <a:spcPts val="0"/>
              </a:spcAft>
              <a:buNone/>
            </a:pPr>
            <a:r>
              <a:rPr lang="en-US" dirty="0"/>
              <a:t>A urine culture need not be routinely performed in the evaluation of an infant ≤6 days of age, because a positive urine culture in this setting is a reflection of high-grade bacteremia rather than an isolated urinary tract infection</a:t>
            </a:r>
          </a:p>
          <a:p>
            <a:pPr marL="171450" lvl="0" indent="0" algn="l" rtl="0">
              <a:spcBef>
                <a:spcPts val="0"/>
              </a:spcBef>
              <a:spcAft>
                <a:spcPts val="0"/>
              </a:spcAft>
              <a:buSzPts val="1800"/>
              <a:buNone/>
            </a:pPr>
            <a:r>
              <a:rPr lang="en-US" b="1" dirty="0"/>
              <a:t>Leukocyte esterase</a:t>
            </a:r>
            <a:r>
              <a:rPr lang="en-US" dirty="0"/>
              <a:t> – Positive leukocyte esterase on dipstick analysis is suggestive of UTI but is nonspecific</a:t>
            </a:r>
          </a:p>
          <a:p>
            <a:pPr marL="171450" lvl="0" indent="0" algn="l" rtl="0">
              <a:spcBef>
                <a:spcPts val="0"/>
              </a:spcBef>
              <a:spcAft>
                <a:spcPts val="0"/>
              </a:spcAft>
              <a:buSzPts val="1800"/>
              <a:buNone/>
            </a:pPr>
            <a:r>
              <a:rPr lang="en-US" b="1" dirty="0"/>
              <a:t>Nitrite</a:t>
            </a:r>
            <a:r>
              <a:rPr lang="en-US" dirty="0"/>
              <a:t> – Positive nitrites on dipstick analysis indicate that UTI is likely</a:t>
            </a:r>
          </a:p>
          <a:p>
            <a:pPr marL="171450" lvl="0" indent="0" algn="l" rtl="0">
              <a:spcBef>
                <a:spcPts val="0"/>
              </a:spcBef>
              <a:spcAft>
                <a:spcPts val="0"/>
              </a:spcAft>
              <a:buSzPts val="1800"/>
              <a:buNone/>
            </a:pPr>
            <a:r>
              <a:rPr lang="en-US" b="1" dirty="0"/>
              <a:t>Standard microscopy</a:t>
            </a:r>
            <a:r>
              <a:rPr lang="en-US" dirty="0"/>
              <a:t> – In standard microscopy, a centrifuged sample of unstained urine is examined for WBCs and bacteria.</a:t>
            </a:r>
          </a:p>
          <a:p>
            <a:pPr marL="171450" lvl="0" indent="0" algn="l" rtl="0">
              <a:spcBef>
                <a:spcPts val="0"/>
              </a:spcBef>
              <a:spcAft>
                <a:spcPts val="0"/>
              </a:spcAft>
              <a:buSzPts val="1800"/>
              <a:buNone/>
            </a:pPr>
            <a:r>
              <a:rPr lang="en-US" dirty="0"/>
              <a:t>With standard microscopy, pyuria is defined as ≥5 WBC/high-power field (</a:t>
            </a:r>
            <a:r>
              <a:rPr lang="en-US" dirty="0" err="1"/>
              <a:t>hpf</a:t>
            </a:r>
            <a:r>
              <a:rPr lang="en-US" dirty="0"/>
              <a:t>) and bacteriuria as any bacteria per </a:t>
            </a:r>
            <a:r>
              <a:rPr lang="en-US" dirty="0" err="1"/>
              <a:t>hpf</a:t>
            </a:r>
            <a:r>
              <a:rPr lang="en-US" dirty="0"/>
              <a:t>.</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7B991FE-FAE1-4A78-B059-69D13FFB956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11505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eaLnBrk="1" hangingPunct="1">
              <a:buFontTx/>
              <a:buAutoNum type="arabicParenR"/>
            </a:pPr>
            <a:r>
              <a:rPr lang="en-GB" altLang="en-US" dirty="0"/>
              <a:t>Once again you will never know about meningitis unless you do an LP.</a:t>
            </a:r>
          </a:p>
          <a:p>
            <a:pPr marL="228600" indent="-228600" eaLnBrk="1" hangingPunct="1">
              <a:buFontTx/>
              <a:buAutoNum type="arabicParenR"/>
            </a:pPr>
            <a:r>
              <a:rPr lang="en-GB" altLang="en-US" dirty="0"/>
              <a:t>Clinical signs of meningitis in young infants are notoriously unreliable.</a:t>
            </a:r>
          </a:p>
          <a:p>
            <a:pPr marL="228600" indent="-228600" eaLnBrk="1" hangingPunct="1">
              <a:buFontTx/>
              <a:buAutoNum type="arabicParenR"/>
            </a:pPr>
            <a:r>
              <a:rPr lang="en-GB" altLang="en-US" dirty="0"/>
              <a:t>In a local study nearly 1 in 5 babies being treated for ‘suspected sepsis’ had meningitis.</a:t>
            </a:r>
          </a:p>
          <a:p>
            <a:pPr marL="228600" indent="-228600" eaLnBrk="1" hangingPunct="1">
              <a:buFontTx/>
              <a:buAutoNum type="arabicParenR"/>
            </a:pPr>
            <a:r>
              <a:rPr lang="en-GB" altLang="en-US" dirty="0"/>
              <a:t>Even if CSF culture is not possible simple analysis can be helpful in confirming the presence of </a:t>
            </a:r>
            <a:r>
              <a:rPr lang="en-GB" altLang="en-US" dirty="0" err="1"/>
              <a:t>meningits</a:t>
            </a:r>
            <a:r>
              <a:rPr lang="en-GB" altLang="en-US" dirty="0"/>
              <a:t>.</a:t>
            </a:r>
          </a:p>
          <a:p>
            <a:pPr marL="228600" indent="-228600" eaLnBrk="1" hangingPunct="1">
              <a:buFontTx/>
              <a:buAutoNum type="arabicParenR"/>
            </a:pPr>
            <a:r>
              <a:rPr lang="en-GB" altLang="en-US" dirty="0"/>
              <a:t>In most developed countries, even using cephalosporins, at least 2 weeks treatment for proven meningitis is recommended and many experts suggest a 3 weeks minimum course.</a:t>
            </a:r>
          </a:p>
          <a:p>
            <a:pPr marL="228600" indent="-228600" eaLnBrk="1" hangingPunct="1">
              <a:buFontTx/>
              <a:buAutoNum type="arabicParenR"/>
            </a:pPr>
            <a:r>
              <a:rPr lang="en-GB" altLang="en-US" dirty="0"/>
              <a:t>Ceftriaxone should not be used in Neonates with Jaundice</a:t>
            </a:r>
          </a:p>
          <a:p>
            <a:pPr marL="228600" indent="-228600" eaLnBrk="1" hangingPunct="1">
              <a:buFontTx/>
              <a:buAutoNum type="arabicParenR"/>
            </a:pPr>
            <a:r>
              <a:rPr lang="en-GB" altLang="en-US" dirty="0"/>
              <a:t>Treatment for a few days only in a child who makes an initial improvement and who has not had an LP but does have meningitis risks partial treatment, recurrence of the disease and serious sequelae such as hydrocephalus or death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16570E5-2E42-46E1-89ED-E8239BA942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01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2"/>
        <p:cNvGrpSpPr/>
        <p:nvPr/>
      </p:nvGrpSpPr>
      <p:grpSpPr>
        <a:xfrm>
          <a:off x="0" y="0"/>
          <a:ext cx="0" cy="0"/>
          <a:chOff x="0" y="0"/>
          <a:chExt cx="0" cy="0"/>
        </a:xfrm>
      </p:grpSpPr>
      <p:pic>
        <p:nvPicPr>
          <p:cNvPr id="4" name="Picture 3">
            <a:extLst>
              <a:ext uri="{FF2B5EF4-FFF2-40B4-BE49-F238E27FC236}">
                <a16:creationId xmlns:a16="http://schemas.microsoft.com/office/drawing/2014/main" id="{E82DAE55-E6C6-EC60-BA1B-E4F43AD45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Tree>
    <p:extLst>
      <p:ext uri="{BB962C8B-B14F-4D97-AF65-F5344CB8AC3E}">
        <p14:creationId xmlns:p14="http://schemas.microsoft.com/office/powerpoint/2010/main" val="2396255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7"/>
        <p:cNvGrpSpPr/>
        <p:nvPr/>
      </p:nvGrpSpPr>
      <p:grpSpPr>
        <a:xfrm>
          <a:off x="0" y="0"/>
          <a:ext cx="0" cy="0"/>
          <a:chOff x="0" y="0"/>
          <a:chExt cx="0" cy="0"/>
        </a:xfrm>
      </p:grpSpPr>
      <p:pic>
        <p:nvPicPr>
          <p:cNvPr id="4" name="Picture 3">
            <a:extLst>
              <a:ext uri="{FF2B5EF4-FFF2-40B4-BE49-F238E27FC236}">
                <a16:creationId xmlns:a16="http://schemas.microsoft.com/office/drawing/2014/main" id="{EA5CEDA8-BDC3-103A-666A-0980B96A95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Tree>
    <p:extLst>
      <p:ext uri="{BB962C8B-B14F-4D97-AF65-F5344CB8AC3E}">
        <p14:creationId xmlns:p14="http://schemas.microsoft.com/office/powerpoint/2010/main" val="1266910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5C1EFF67-1722-2F98-AD87-5FE768580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Tree>
    <p:extLst>
      <p:ext uri="{BB962C8B-B14F-4D97-AF65-F5344CB8AC3E}">
        <p14:creationId xmlns:p14="http://schemas.microsoft.com/office/powerpoint/2010/main" val="158619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E3F723-6806-D984-B38A-EA2FC2FA0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96"/>
            <a:ext cx="9144000" cy="6852608"/>
          </a:xfrm>
          <a:prstGeom prst="rect">
            <a:avLst/>
          </a:prstGeom>
        </p:spPr>
      </p:pic>
    </p:spTree>
    <p:extLst>
      <p:ext uri="{BB962C8B-B14F-4D97-AF65-F5344CB8AC3E}">
        <p14:creationId xmlns:p14="http://schemas.microsoft.com/office/powerpoint/2010/main" val="360962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32"/>
        <p:cNvGrpSpPr/>
        <p:nvPr/>
      </p:nvGrpSpPr>
      <p:grpSpPr>
        <a:xfrm>
          <a:off x="0" y="0"/>
          <a:ext cx="0" cy="0"/>
          <a:chOff x="0" y="0"/>
          <a:chExt cx="0" cy="0"/>
        </a:xfrm>
      </p:grpSpPr>
      <p:pic>
        <p:nvPicPr>
          <p:cNvPr id="4" name="Picture 3">
            <a:extLst>
              <a:ext uri="{FF2B5EF4-FFF2-40B4-BE49-F238E27FC236}">
                <a16:creationId xmlns:a16="http://schemas.microsoft.com/office/drawing/2014/main" id="{10E0E734-BEF1-9E82-EB19-1A33A661B9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Tree>
    <p:extLst>
      <p:ext uri="{BB962C8B-B14F-4D97-AF65-F5344CB8AC3E}">
        <p14:creationId xmlns:p14="http://schemas.microsoft.com/office/powerpoint/2010/main" val="23528867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userDrawn="1">
  <p:cSld name="Comparison">
    <p:spTree>
      <p:nvGrpSpPr>
        <p:cNvPr id="1" name="Shape 44"/>
        <p:cNvGrpSpPr/>
        <p:nvPr/>
      </p:nvGrpSpPr>
      <p:grpSpPr>
        <a:xfrm>
          <a:off x="0" y="0"/>
          <a:ext cx="0" cy="0"/>
          <a:chOff x="0" y="0"/>
          <a:chExt cx="0" cy="0"/>
        </a:xfrm>
      </p:grpSpPr>
      <p:pic>
        <p:nvPicPr>
          <p:cNvPr id="4" name="Picture 3">
            <a:extLst>
              <a:ext uri="{FF2B5EF4-FFF2-40B4-BE49-F238E27FC236}">
                <a16:creationId xmlns:a16="http://schemas.microsoft.com/office/drawing/2014/main" id="{157C059E-CEEE-BA17-76AC-EB6E45829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Tree>
    <p:extLst>
      <p:ext uri="{BB962C8B-B14F-4D97-AF65-F5344CB8AC3E}">
        <p14:creationId xmlns:p14="http://schemas.microsoft.com/office/powerpoint/2010/main" val="281340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71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201137083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758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71" r:id="rId4"/>
    <p:sldLayoutId id="2147483706" r:id="rId5"/>
    <p:sldLayoutId id="2147483707" r:id="rId6"/>
    <p:sldLayoutId id="2147483722" r:id="rId7"/>
    <p:sldLayoutId id="214748372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hyperlink" Target="https://globalhealthmedia.org/portfolio-items/inserting-an-iv/?portfolioCats=191,94,13,23,65" TargetMode="External"/><Relationship Id="rId10" Type="http://schemas.openxmlformats.org/officeDocument/2006/relationships/image" Target="../media/image16.png"/><Relationship Id="rId4" Type="http://schemas.openxmlformats.org/officeDocument/2006/relationships/hyperlink" Target="https://globalhealthmedia.org/portfolio-items/early-initiation-of-breastfeeding/?portfolioCats=191,94,13,23,65" TargetMode="Externa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228A05-5D67-5F6A-6FC6-6DBEAAAEA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 y="0"/>
            <a:ext cx="9136817" cy="6858000"/>
          </a:xfrm>
          <a:prstGeom prst="rect">
            <a:avLst/>
          </a:prstGeom>
        </p:spPr>
      </p:pic>
      <p:sp>
        <p:nvSpPr>
          <p:cNvPr id="13315" name="Title 1">
            <a:extLst>
              <a:ext uri="{FF2B5EF4-FFF2-40B4-BE49-F238E27FC236}">
                <a16:creationId xmlns:a16="http://schemas.microsoft.com/office/drawing/2014/main" id="{3A445972-38A2-4395-B85E-618C08D770CB}"/>
              </a:ext>
            </a:extLst>
          </p:cNvPr>
          <p:cNvSpPr txBox="1">
            <a:spLocks noGrp="1"/>
          </p:cNvSpPr>
          <p:nvPr>
            <p:ph type="title" idx="4294967295"/>
          </p:nvPr>
        </p:nvSpPr>
        <p:spPr>
          <a:xfrm>
            <a:off x="2630385" y="2514901"/>
            <a:ext cx="5414487" cy="1419789"/>
          </a:xfrm>
          <a:prstGeom prst="rect">
            <a:avLst/>
          </a:prstGeom>
        </p:spPr>
        <p:txBody>
          <a:bodyPr>
            <a:noAutofit/>
          </a:bodyPr>
          <a:lstStyle/>
          <a:p>
            <a:pPr>
              <a:lnSpc>
                <a:spcPct val="100000"/>
              </a:lnSpc>
              <a:spcBef>
                <a:spcPts val="600"/>
              </a:spcBef>
              <a:spcAft>
                <a:spcPts val="600"/>
              </a:spcAft>
              <a:buSzTx/>
            </a:pPr>
            <a:r>
              <a:rPr lang="en-GB" sz="3600" b="1" dirty="0">
                <a:solidFill>
                  <a:schemeClr val="bg1"/>
                </a:solidFill>
                <a:latin typeface="Arial" panose="020B0604020202020204" pitchFamily="34" charset="0"/>
                <a:cs typeface="Arial" panose="020B0604020202020204" pitchFamily="34" charset="0"/>
              </a:rPr>
              <a:t>Danger Signs and Neonatal Sepsis</a:t>
            </a:r>
            <a:endParaRPr lang="en-US" altLang="en-US" sz="36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325949" y="471087"/>
            <a:ext cx="4492101" cy="514261"/>
          </a:xfrm>
        </p:spPr>
        <p:txBody>
          <a:bodyPr>
            <a:noAutofit/>
          </a:bodyPr>
          <a:lstStyle/>
          <a:p>
            <a:pPr algn="ctr"/>
            <a:r>
              <a:rPr lang="en-US" sz="3200" b="1" dirty="0">
                <a:solidFill>
                  <a:schemeClr val="bg1"/>
                </a:solidFill>
                <a:latin typeface="Arial" panose="020B0604020202020204" pitchFamily="34" charset="0"/>
                <a:cs typeface="Arial" panose="020B0604020202020204" pitchFamily="34" charset="0"/>
              </a:rPr>
              <a:t>Lab Investigations</a:t>
            </a:r>
          </a:p>
        </p:txBody>
      </p:sp>
      <p:sp>
        <p:nvSpPr>
          <p:cNvPr id="4" name="Content Placeholder 3"/>
          <p:cNvSpPr>
            <a:spLocks noGrp="1"/>
          </p:cNvSpPr>
          <p:nvPr>
            <p:ph idx="4294967295"/>
          </p:nvPr>
        </p:nvSpPr>
        <p:spPr>
          <a:xfrm>
            <a:off x="813238" y="1121605"/>
            <a:ext cx="7806979" cy="5359094"/>
          </a:xfrm>
        </p:spPr>
        <p:txBody>
          <a:bodyPr>
            <a:noAutofit/>
          </a:bodyPr>
          <a:lstStyle/>
          <a:p>
            <a:pPr>
              <a:spcBef>
                <a:spcPts val="0"/>
              </a:spcBef>
              <a:spcAft>
                <a:spcPts val="900"/>
              </a:spcAft>
            </a:pPr>
            <a:r>
              <a:rPr lang="en-US" sz="2400" b="1" dirty="0">
                <a:latin typeface="Arial" panose="020B0604020202020204" pitchFamily="34" charset="0"/>
                <a:cs typeface="Arial" panose="020B0604020202020204" pitchFamily="34" charset="0"/>
              </a:rPr>
              <a:t>Blood culture: Gold standard </a:t>
            </a:r>
          </a:p>
          <a:p>
            <a:pPr>
              <a:spcBef>
                <a:spcPts val="0"/>
              </a:spcBef>
              <a:spcAft>
                <a:spcPts val="900"/>
              </a:spcAft>
            </a:pPr>
            <a:r>
              <a:rPr lang="en-US" sz="2400" b="1" dirty="0">
                <a:latin typeface="Arial" panose="020B0604020202020204" pitchFamily="34" charset="0"/>
                <a:cs typeface="Arial" panose="020B0604020202020204" pitchFamily="34" charset="0"/>
              </a:rPr>
              <a:t>FHG</a:t>
            </a:r>
            <a:r>
              <a:rPr lang="en-US" sz="2400" dirty="0">
                <a:latin typeface="Arial" panose="020B0604020202020204" pitchFamily="34" charset="0"/>
                <a:cs typeface="Arial" panose="020B0604020202020204" pitchFamily="34" charset="0"/>
              </a:rPr>
              <a:t>:</a:t>
            </a:r>
          </a:p>
          <a:p>
            <a:pPr lvl="1">
              <a:spcBef>
                <a:spcPts val="0"/>
              </a:spcBef>
              <a:spcAft>
                <a:spcPts val="900"/>
              </a:spcAft>
            </a:pPr>
            <a:r>
              <a:rPr lang="en-GB" dirty="0">
                <a:latin typeface="Arial" panose="020B0604020202020204" pitchFamily="34" charset="0"/>
                <a:cs typeface="Arial" panose="020B0604020202020204" pitchFamily="34" charset="0"/>
                <a:sym typeface="Arial" panose="020B0604020202020204"/>
              </a:rPr>
              <a:t>WBC &lt;5000cells/</a:t>
            </a:r>
            <a:r>
              <a:rPr lang="en-GB" dirty="0" err="1">
                <a:latin typeface="Arial" panose="020B0604020202020204" pitchFamily="34" charset="0"/>
                <a:cs typeface="Arial" panose="020B0604020202020204" pitchFamily="34" charset="0"/>
                <a:sym typeface="Arial" panose="020B0604020202020204"/>
              </a:rPr>
              <a:t>ul</a:t>
            </a:r>
            <a:r>
              <a:rPr lang="en-GB" dirty="0">
                <a:latin typeface="Arial" panose="020B0604020202020204" pitchFamily="34" charset="0"/>
                <a:cs typeface="Arial" panose="020B0604020202020204" pitchFamily="34" charset="0"/>
                <a:sym typeface="Arial" panose="020B0604020202020204"/>
              </a:rPr>
              <a:t> more informative of sepsis than &gt;20000cells/</a:t>
            </a:r>
            <a:r>
              <a:rPr lang="en-GB" dirty="0" err="1">
                <a:latin typeface="Arial" panose="020B0604020202020204" pitchFamily="34" charset="0"/>
                <a:cs typeface="Arial" panose="020B0604020202020204" pitchFamily="34" charset="0"/>
                <a:sym typeface="Arial" panose="020B0604020202020204"/>
              </a:rPr>
              <a:t>ul</a:t>
            </a:r>
            <a:endParaRPr lang="en-GB" dirty="0">
              <a:latin typeface="Arial" panose="020B0604020202020204" pitchFamily="34" charset="0"/>
              <a:cs typeface="Arial" panose="020B0604020202020204" pitchFamily="34" charset="0"/>
              <a:sym typeface="Arial" panose="020B0604020202020204"/>
            </a:endParaRPr>
          </a:p>
          <a:p>
            <a:pPr lvl="1">
              <a:spcBef>
                <a:spcPts val="0"/>
              </a:spcBef>
              <a:spcAft>
                <a:spcPts val="900"/>
              </a:spcAft>
            </a:pPr>
            <a:r>
              <a:rPr lang="en-US" dirty="0">
                <a:latin typeface="Arial" panose="020B0604020202020204" pitchFamily="34" charset="0"/>
                <a:cs typeface="Arial" panose="020B0604020202020204" pitchFamily="34" charset="0"/>
              </a:rPr>
              <a:t>Absolute Neutrophil count: Neutropenia</a:t>
            </a:r>
            <a:r>
              <a:rPr lang="en-US" dirty="0">
                <a:solidFill>
                  <a:srgbClr val="000000"/>
                </a:solidFill>
                <a:latin typeface="Arial" panose="020B0604020202020204" pitchFamily="34" charset="0"/>
                <a:cs typeface="Arial" panose="020B0604020202020204" pitchFamily="34" charset="0"/>
              </a:rPr>
              <a:t> has greater specificity</a:t>
            </a:r>
          </a:p>
          <a:p>
            <a:pPr lvl="1">
              <a:spcBef>
                <a:spcPts val="0"/>
              </a:spcBef>
              <a:spcAft>
                <a:spcPts val="900"/>
              </a:spcAft>
            </a:pPr>
            <a:r>
              <a:rPr lang="en-US" dirty="0">
                <a:solidFill>
                  <a:srgbClr val="000000"/>
                </a:solidFill>
                <a:latin typeface="Arial" panose="020B0604020202020204" pitchFamily="34" charset="0"/>
                <a:cs typeface="Arial" panose="020B0604020202020204" pitchFamily="34" charset="0"/>
                <a:sym typeface="Arial" panose="020B0604020202020204"/>
              </a:rPr>
              <a:t>Thrombocytopenia &lt;100 000 × 10</a:t>
            </a:r>
            <a:r>
              <a:rPr lang="en-US" baseline="30000" dirty="0">
                <a:solidFill>
                  <a:srgbClr val="000000"/>
                </a:solidFill>
                <a:latin typeface="Arial" panose="020B0604020202020204" pitchFamily="34" charset="0"/>
                <a:cs typeface="Arial" panose="020B0604020202020204" pitchFamily="34" charset="0"/>
                <a:sym typeface="Arial" panose="020B0604020202020204"/>
              </a:rPr>
              <a:t>9 </a:t>
            </a:r>
            <a:r>
              <a:rPr lang="en-US" dirty="0">
                <a:solidFill>
                  <a:srgbClr val="000000"/>
                </a:solidFill>
                <a:latin typeface="Arial" panose="020B0604020202020204" pitchFamily="34" charset="0"/>
                <a:cs typeface="Arial" panose="020B0604020202020204" pitchFamily="34" charset="0"/>
                <a:sym typeface="Arial" panose="020B0604020202020204"/>
              </a:rPr>
              <a:t>cells/l</a:t>
            </a:r>
            <a:endParaRPr lang="en-US" dirty="0">
              <a:solidFill>
                <a:srgbClr val="000000"/>
              </a:solidFill>
              <a:latin typeface="Arial" panose="020B0604020202020204" pitchFamily="34" charset="0"/>
              <a:ea typeface="Arial" panose="020B0604020202020204"/>
              <a:cs typeface="Arial" panose="020B0604020202020204" pitchFamily="34" charset="0"/>
              <a:sym typeface="Arial" panose="020B0604020202020204"/>
            </a:endParaRPr>
          </a:p>
          <a:p>
            <a:pPr>
              <a:spcBef>
                <a:spcPts val="0"/>
              </a:spcBef>
              <a:spcAft>
                <a:spcPts val="900"/>
              </a:spcAft>
            </a:pPr>
            <a:r>
              <a:rPr lang="en-US" sz="2400" b="1" dirty="0">
                <a:latin typeface="Arial" panose="020B0604020202020204" pitchFamily="34" charset="0"/>
                <a:cs typeface="Arial" panose="020B0604020202020204" pitchFamily="34" charset="0"/>
              </a:rPr>
              <a:t>Acute Phase reactants</a:t>
            </a:r>
            <a:r>
              <a:rPr lang="en-US" sz="2400" dirty="0">
                <a:latin typeface="Arial" panose="020B0604020202020204" pitchFamily="34" charset="0"/>
                <a:cs typeface="Arial" panose="020B0604020202020204" pitchFamily="34" charset="0"/>
              </a:rPr>
              <a:t>:</a:t>
            </a:r>
          </a:p>
          <a:p>
            <a:pPr lvl="1">
              <a:spcBef>
                <a:spcPts val="0"/>
              </a:spcBef>
              <a:spcAft>
                <a:spcPts val="900"/>
              </a:spcAft>
            </a:pPr>
            <a:r>
              <a:rPr lang="en-US" dirty="0">
                <a:latin typeface="Arial" panose="020B0604020202020204" pitchFamily="34" charset="0"/>
                <a:cs typeface="Arial" panose="020B0604020202020204" pitchFamily="34" charset="0"/>
              </a:rPr>
              <a:t>CRP</a:t>
            </a:r>
          </a:p>
          <a:p>
            <a:pPr lvl="1">
              <a:spcBef>
                <a:spcPts val="0"/>
              </a:spcBef>
              <a:spcAft>
                <a:spcPts val="900"/>
              </a:spcAft>
            </a:pPr>
            <a:r>
              <a:rPr lang="en-US" dirty="0">
                <a:latin typeface="Arial" panose="020B0604020202020204" pitchFamily="34" charset="0"/>
                <a:cs typeface="Arial" panose="020B0604020202020204" pitchFamily="34" charset="0"/>
              </a:rPr>
              <a:t>Pro-calcitonin</a:t>
            </a:r>
          </a:p>
          <a:p>
            <a:pPr>
              <a:spcBef>
                <a:spcPts val="0"/>
              </a:spcBef>
              <a:spcAft>
                <a:spcPts val="900"/>
              </a:spcAft>
            </a:pPr>
            <a:r>
              <a:rPr lang="en-US" sz="2400" b="1" dirty="0">
                <a:latin typeface="Arial" panose="020B0604020202020204" pitchFamily="34" charset="0"/>
                <a:cs typeface="Arial" panose="020B0604020202020204" pitchFamily="34" charset="0"/>
              </a:rPr>
              <a:t>Urinalysis</a:t>
            </a:r>
          </a:p>
          <a:p>
            <a:pPr>
              <a:spcBef>
                <a:spcPts val="0"/>
              </a:spcBef>
              <a:spcAft>
                <a:spcPts val="900"/>
              </a:spcAft>
            </a:pPr>
            <a:r>
              <a:rPr lang="en-US" sz="2400" b="1" dirty="0">
                <a:latin typeface="Arial" panose="020B0604020202020204" pitchFamily="34" charset="0"/>
                <a:cs typeface="Arial" panose="020B0604020202020204" pitchFamily="34" charset="0"/>
              </a:rPr>
              <a:t>Urine culture</a:t>
            </a:r>
          </a:p>
          <a:p>
            <a:pPr>
              <a:spcBef>
                <a:spcPts val="0"/>
              </a:spcBef>
              <a:spcAft>
                <a:spcPts val="900"/>
              </a:spcAft>
            </a:pPr>
            <a:r>
              <a:rPr lang="en-US" sz="2400" b="1" dirty="0">
                <a:latin typeface="Arial" panose="020B0604020202020204" pitchFamily="34" charset="0"/>
                <a:cs typeface="Arial" panose="020B0604020202020204" pitchFamily="34" charset="0"/>
              </a:rPr>
              <a:t>CSF analysis (CSF culture is gold standard)</a:t>
            </a:r>
          </a:p>
        </p:txBody>
      </p:sp>
    </p:spTree>
    <p:extLst>
      <p:ext uri="{BB962C8B-B14F-4D97-AF65-F5344CB8AC3E}">
        <p14:creationId xmlns:p14="http://schemas.microsoft.com/office/powerpoint/2010/main" val="882474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14490" y="1876153"/>
            <a:ext cx="2898164" cy="37150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defRPr/>
            </a:pPr>
            <a:endParaRPr lang="en-US" sz="1350" baseline="30000" dirty="0">
              <a:solidFill>
                <a:prstClr val="black"/>
              </a:solidFill>
              <a:latin typeface="Cambria" panose="02040503050406030204"/>
            </a:endParaRPr>
          </a:p>
          <a:p>
            <a:pPr>
              <a:defRPr/>
            </a:pPr>
            <a:endParaRPr lang="en-US" sz="1500" dirty="0">
              <a:solidFill>
                <a:prstClr val="black"/>
              </a:solidFill>
              <a:latin typeface="Cambria" panose="02040503050406030204"/>
            </a:endParaRPr>
          </a:p>
        </p:txBody>
      </p:sp>
      <p:graphicFrame>
        <p:nvGraphicFramePr>
          <p:cNvPr id="15" name="Content Placeholder 16"/>
          <p:cNvGraphicFramePr/>
          <p:nvPr>
            <p:extLst>
              <p:ext uri="{D42A27DB-BD31-4B8C-83A1-F6EECF244321}">
                <p14:modId xmlns:p14="http://schemas.microsoft.com/office/powerpoint/2010/main" val="157509870"/>
              </p:ext>
            </p:extLst>
          </p:nvPr>
        </p:nvGraphicFramePr>
        <p:xfrm>
          <a:off x="1160272" y="2793390"/>
          <a:ext cx="1979720" cy="2008683"/>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p:cNvSpPr/>
          <p:nvPr/>
        </p:nvSpPr>
        <p:spPr>
          <a:xfrm>
            <a:off x="3380915" y="3152940"/>
            <a:ext cx="4813173" cy="12637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defRPr/>
            </a:pPr>
            <a:r>
              <a:rPr lang="en-GB" sz="2400" i="1" dirty="0">
                <a:solidFill>
                  <a:prstClr val="black"/>
                </a:solidFill>
                <a:latin typeface="Arial" panose="020B0604020202020204" pitchFamily="34" charset="0"/>
                <a:cs typeface="Arial" panose="020B0604020202020204" pitchFamily="34" charset="0"/>
              </a:rPr>
              <a:t>Proven</a:t>
            </a:r>
            <a:r>
              <a:rPr lang="en-GB" altLang="en-US" sz="2400" i="1" dirty="0">
                <a:solidFill>
                  <a:prstClr val="black"/>
                </a:solidFill>
                <a:latin typeface="Arial" panose="020B0604020202020204" pitchFamily="34" charset="0"/>
                <a:cs typeface="Arial" panose="020B0604020202020204" pitchFamily="34" charset="0"/>
              </a:rPr>
              <a:t> cases in neonates have a bulging fontanelle/stiff neck/ convulsions</a:t>
            </a:r>
            <a:endParaRPr lang="en-US" sz="2400" i="1" dirty="0">
              <a:solidFill>
                <a:prstClr val="black"/>
              </a:solidFill>
              <a:latin typeface="Arial" panose="020B0604020202020204" pitchFamily="34" charset="0"/>
              <a:cs typeface="Arial" panose="020B0604020202020204" pitchFamily="34" charset="0"/>
            </a:endParaRPr>
          </a:p>
        </p:txBody>
      </p:sp>
      <p:cxnSp>
        <p:nvCxnSpPr>
          <p:cNvPr id="18" name="Straight Connector 17"/>
          <p:cNvCxnSpPr>
            <a:cxnSpLocks/>
          </p:cNvCxnSpPr>
          <p:nvPr/>
        </p:nvCxnSpPr>
        <p:spPr>
          <a:xfrm>
            <a:off x="919349" y="2886518"/>
            <a:ext cx="7423998" cy="0"/>
          </a:xfrm>
          <a:prstGeom prst="line">
            <a:avLst/>
          </a:prstGeom>
          <a:ln w="28575">
            <a:solidFill>
              <a:srgbClr val="5FA7F7"/>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9349" y="1589356"/>
            <a:ext cx="7423998" cy="1200329"/>
          </a:xfrm>
          <a:prstGeom prst="rect">
            <a:avLst/>
          </a:prstGeom>
          <a:noFill/>
        </p:spPr>
        <p:txBody>
          <a:bodyPr wrap="square" rtlCol="0">
            <a:spAutoFit/>
          </a:bodyPr>
          <a:lstStyle/>
          <a:p>
            <a:pPr marL="342900" indent="-342900">
              <a:buFont typeface="Arial" panose="020B0604020202020204" pitchFamily="34" charset="0"/>
              <a:buChar char="•"/>
              <a:defRPr/>
            </a:pPr>
            <a:r>
              <a:rPr lang="en-GB" altLang="en-US" sz="2400" dirty="0">
                <a:solidFill>
                  <a:srgbClr val="C00000"/>
                </a:solidFill>
                <a:latin typeface="Arial" panose="020B0604020202020204" pitchFamily="34" charset="0"/>
                <a:cs typeface="Arial" panose="020B0604020202020204" pitchFamily="34" charset="0"/>
              </a:rPr>
              <a:t>You will never know unless you do an LP! </a:t>
            </a:r>
          </a:p>
          <a:p>
            <a:pPr marL="342900" indent="-342900">
              <a:buFont typeface="Arial" panose="020B0604020202020204" pitchFamily="34" charset="0"/>
              <a:buChar char="•"/>
              <a:defRPr/>
            </a:pPr>
            <a:r>
              <a:rPr lang="en-GB" altLang="en-US" sz="2400" dirty="0">
                <a:solidFill>
                  <a:prstClr val="black"/>
                </a:solidFill>
                <a:latin typeface="Arial" panose="020B0604020202020204" pitchFamily="34" charset="0"/>
                <a:cs typeface="Arial" panose="020B0604020202020204" pitchFamily="34" charset="0"/>
              </a:rPr>
              <a:t>Clinical signs of meningitis in neonates are notoriously unreliable.</a:t>
            </a:r>
          </a:p>
        </p:txBody>
      </p:sp>
      <p:sp>
        <p:nvSpPr>
          <p:cNvPr id="22" name="TextBox 21"/>
          <p:cNvSpPr txBox="1"/>
          <p:nvPr/>
        </p:nvSpPr>
        <p:spPr>
          <a:xfrm>
            <a:off x="919349" y="4830472"/>
            <a:ext cx="7423998" cy="1200329"/>
          </a:xfrm>
          <a:prstGeom prst="rect">
            <a:avLst/>
          </a:prstGeom>
          <a:noFill/>
        </p:spPr>
        <p:txBody>
          <a:bodyPr wrap="square">
            <a:spAutoFit/>
          </a:bodyPr>
          <a:lstStyle/>
          <a:p>
            <a:pPr marL="342900" indent="-342900">
              <a:buClr>
                <a:srgbClr val="677480"/>
              </a:buClr>
              <a:buSzPct val="100000"/>
              <a:buFont typeface="Arial" panose="020B0604020202020204" pitchFamily="34" charset="0"/>
              <a:buChar char="•"/>
              <a:defRPr/>
            </a:pPr>
            <a:r>
              <a:rPr lang="en-GB" altLang="en-US" sz="2400" dirty="0">
                <a:solidFill>
                  <a:prstClr val="black"/>
                </a:solidFill>
                <a:latin typeface="Arial" panose="020B0604020202020204" pitchFamily="34" charset="0"/>
                <a:cs typeface="Arial" panose="020B0604020202020204" pitchFamily="34" charset="0"/>
                <a:sym typeface="Lato"/>
              </a:rPr>
              <a:t>Meningitis is common in neonatal sepsis – up to 1 in 5 babies with sepsis had Meningitis in one Kenyan study (Laving, 2003).</a:t>
            </a:r>
          </a:p>
        </p:txBody>
      </p:sp>
      <p:sp>
        <p:nvSpPr>
          <p:cNvPr id="23" name="Title 13"/>
          <p:cNvSpPr>
            <a:spLocks noGrp="1"/>
          </p:cNvSpPr>
          <p:nvPr>
            <p:ph type="title" idx="4294967295"/>
          </p:nvPr>
        </p:nvSpPr>
        <p:spPr>
          <a:xfrm>
            <a:off x="2066335" y="1110801"/>
            <a:ext cx="4672682" cy="338850"/>
          </a:xfrm>
        </p:spPr>
        <p:txBody>
          <a:bodyPr>
            <a:noAutofit/>
          </a:bodyPr>
          <a:lstStyle/>
          <a:p>
            <a:pPr algn="ctr"/>
            <a:r>
              <a:rPr lang="en-US" sz="2400" b="1" dirty="0">
                <a:solidFill>
                  <a:srgbClr val="7030A0"/>
                </a:solidFill>
                <a:latin typeface="Arial" panose="020B0604020202020204" pitchFamily="34" charset="0"/>
                <a:cs typeface="Arial" panose="020B0604020202020204" pitchFamily="34" charset="0"/>
              </a:rPr>
              <a:t>Is there meningitis?</a:t>
            </a:r>
          </a:p>
        </p:txBody>
      </p:sp>
      <p:sp>
        <p:nvSpPr>
          <p:cNvPr id="2" name="Slide Number Placeholder 1">
            <a:extLst>
              <a:ext uri="{FF2B5EF4-FFF2-40B4-BE49-F238E27FC236}">
                <a16:creationId xmlns:a16="http://schemas.microsoft.com/office/drawing/2014/main" id="{4C1E4571-5F71-A4B2-0822-289A94E04C22}"/>
              </a:ext>
            </a:extLst>
          </p:cNvPr>
          <p:cNvSpPr>
            <a:spLocks noGrp="1"/>
          </p:cNvSpPr>
          <p:nvPr>
            <p:ph type="sldNum" idx="4294967295"/>
          </p:nvPr>
        </p:nvSpPr>
        <p:spPr>
          <a:xfrm>
            <a:off x="8194088" y="6194767"/>
            <a:ext cx="506027" cy="365125"/>
          </a:xfrm>
        </p:spPr>
        <p:txBody>
          <a:bodyPr/>
          <a:lstStyle/>
          <a:p>
            <a:fld id="{00000000-1234-1234-1234-123412341234}" type="slidenum">
              <a:rPr lang="en-US" smtClean="0"/>
              <a:pPr/>
              <a:t>11</a:t>
            </a:fld>
            <a:endParaRPr lang="en-US" dirty="0"/>
          </a:p>
        </p:txBody>
      </p:sp>
      <p:sp>
        <p:nvSpPr>
          <p:cNvPr id="24" name="TextBox 23"/>
          <p:cNvSpPr txBox="1"/>
          <p:nvPr/>
        </p:nvSpPr>
        <p:spPr>
          <a:xfrm>
            <a:off x="604327" y="6144214"/>
            <a:ext cx="7989902" cy="400110"/>
          </a:xfrm>
          <a:prstGeom prst="rect">
            <a:avLst/>
          </a:prstGeom>
          <a:noFill/>
        </p:spPr>
        <p:txBody>
          <a:bodyPr wrap="square" rtlCol="0">
            <a:spAutoFit/>
          </a:bodyPr>
          <a:lstStyle/>
          <a:p>
            <a:pPr algn="ctr"/>
            <a:r>
              <a:rPr lang="en-US" sz="1000" i="1" dirty="0">
                <a:solidFill>
                  <a:schemeClr val="bg1">
                    <a:lumMod val="50000"/>
                  </a:schemeClr>
                </a:solidFill>
                <a:latin typeface="Arial" panose="020B0604020202020204" pitchFamily="34" charset="0"/>
              </a:rPr>
              <a:t>Chu SM, Hsu JF, Lee CW, et al. Neurological complications after neonatal bacteremia: the clinical characteristics, risk factors, and outcomes. </a:t>
            </a:r>
            <a:r>
              <a:rPr lang="en-US" sz="1000" i="1" dirty="0" err="1">
                <a:solidFill>
                  <a:schemeClr val="bg1">
                    <a:lumMod val="50000"/>
                  </a:schemeClr>
                </a:solidFill>
                <a:latin typeface="Arial" panose="020B0604020202020204" pitchFamily="34" charset="0"/>
              </a:rPr>
              <a:t>PLoS</a:t>
            </a:r>
            <a:r>
              <a:rPr lang="en-US" sz="1000" i="1" dirty="0">
                <a:solidFill>
                  <a:schemeClr val="bg1">
                    <a:lumMod val="50000"/>
                  </a:schemeClr>
                </a:solidFill>
                <a:latin typeface="Arial" panose="020B0604020202020204" pitchFamily="34" charset="0"/>
              </a:rPr>
              <a:t> One. 2014;9(11):e105294. Published 2014 Nov 3. doi:10.1371/journal.pone.0105294</a:t>
            </a:r>
            <a:endParaRPr lang="en-US" sz="1000" i="1" dirty="0">
              <a:solidFill>
                <a:schemeClr val="bg1">
                  <a:lumMod val="50000"/>
                </a:schemeClr>
              </a:solidFill>
            </a:endParaRPr>
          </a:p>
        </p:txBody>
      </p:sp>
      <p:sp>
        <p:nvSpPr>
          <p:cNvPr id="25" name="TextBox 24">
            <a:extLst>
              <a:ext uri="{FF2B5EF4-FFF2-40B4-BE49-F238E27FC236}">
                <a16:creationId xmlns:a16="http://schemas.microsoft.com/office/drawing/2014/main" id="{9C905B77-A9B7-9759-8632-5EC365E8882B}"/>
              </a:ext>
            </a:extLst>
          </p:cNvPr>
          <p:cNvSpPr txBox="1"/>
          <p:nvPr/>
        </p:nvSpPr>
        <p:spPr>
          <a:xfrm>
            <a:off x="3213023" y="254459"/>
            <a:ext cx="2379306" cy="584775"/>
          </a:xfrm>
          <a:prstGeom prst="rect">
            <a:avLst/>
          </a:prstGeom>
          <a:noFill/>
        </p:spPr>
        <p:txBody>
          <a:bodyPr wrap="square" rtlCol="0">
            <a:spAutoFit/>
          </a:bodyPr>
          <a:lstStyle/>
          <a:p>
            <a:pPr algn="ctr"/>
            <a:r>
              <a:rPr lang="en-CA" sz="3200" b="1" dirty="0">
                <a:solidFill>
                  <a:srgbClr val="7030A0"/>
                </a:solidFill>
                <a:latin typeface="Arial" panose="020B0604020202020204" pitchFamily="34" charset="0"/>
                <a:cs typeface="Arial" panose="020B0604020202020204" pitchFamily="34" charset="0"/>
              </a:rPr>
              <a:t>Meningitis</a:t>
            </a:r>
            <a:r>
              <a:rPr lang="en-CA" sz="2700" b="1" dirty="0">
                <a:solidFill>
                  <a:srgbClr val="7030A0"/>
                </a:solidFill>
                <a:latin typeface="Arial" panose="020B0604020202020204" pitchFamily="34" charset="0"/>
                <a:cs typeface="Arial" panose="020B0604020202020204" pitchFamily="34" charset="0"/>
              </a:rPr>
              <a:t> </a:t>
            </a:r>
          </a:p>
        </p:txBody>
      </p:sp>
      <p:cxnSp>
        <p:nvCxnSpPr>
          <p:cNvPr id="26" name="Straight Connector 25">
            <a:extLst>
              <a:ext uri="{FF2B5EF4-FFF2-40B4-BE49-F238E27FC236}">
                <a16:creationId xmlns:a16="http://schemas.microsoft.com/office/drawing/2014/main" id="{55762538-1820-DF8B-4F11-43FC4F4168F6}"/>
              </a:ext>
            </a:extLst>
          </p:cNvPr>
          <p:cNvCxnSpPr>
            <a:cxnSpLocks/>
          </p:cNvCxnSpPr>
          <p:nvPr/>
        </p:nvCxnSpPr>
        <p:spPr>
          <a:xfrm>
            <a:off x="919349" y="4756084"/>
            <a:ext cx="7423998" cy="0"/>
          </a:xfrm>
          <a:prstGeom prst="line">
            <a:avLst/>
          </a:prstGeom>
          <a:ln w="28575">
            <a:solidFill>
              <a:srgbClr val="5FA7F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347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FE1E3-6A44-4E3E-9054-21A0F4491858}"/>
              </a:ext>
            </a:extLst>
          </p:cNvPr>
          <p:cNvSpPr>
            <a:spLocks noGrp="1"/>
          </p:cNvSpPr>
          <p:nvPr>
            <p:ph type="title" idx="4294967295"/>
          </p:nvPr>
        </p:nvSpPr>
        <p:spPr>
          <a:xfrm>
            <a:off x="1507539" y="526383"/>
            <a:ext cx="6128921" cy="547559"/>
          </a:xfrm>
        </p:spPr>
        <p:txBody>
          <a:bodyPr>
            <a:normAutofit/>
          </a:bodyPr>
          <a:lstStyle/>
          <a:p>
            <a:pPr algn="ctr"/>
            <a:r>
              <a:rPr lang="en-GB" sz="3200" b="1" dirty="0">
                <a:solidFill>
                  <a:schemeClr val="bg1"/>
                </a:solidFill>
                <a:latin typeface="+mj-lt"/>
              </a:rPr>
              <a:t>Treatment of neonatal sepsis</a:t>
            </a:r>
            <a:endParaRPr lang="en-KE" sz="3200" b="1" dirty="0">
              <a:solidFill>
                <a:schemeClr val="bg1"/>
              </a:solidFill>
              <a:latin typeface="+mj-lt"/>
            </a:endParaRPr>
          </a:p>
        </p:txBody>
      </p:sp>
      <p:sp>
        <p:nvSpPr>
          <p:cNvPr id="3" name="Text Placeholder 2">
            <a:extLst>
              <a:ext uri="{FF2B5EF4-FFF2-40B4-BE49-F238E27FC236}">
                <a16:creationId xmlns:a16="http://schemas.microsoft.com/office/drawing/2014/main" id="{3A399988-612A-489F-875F-3E0C0A4EBB90}"/>
              </a:ext>
            </a:extLst>
          </p:cNvPr>
          <p:cNvSpPr>
            <a:spLocks noGrp="1"/>
          </p:cNvSpPr>
          <p:nvPr>
            <p:ph type="body" idx="4294967295"/>
          </p:nvPr>
        </p:nvSpPr>
        <p:spPr>
          <a:xfrm>
            <a:off x="469349" y="1247325"/>
            <a:ext cx="4046523" cy="534630"/>
          </a:xfrm>
          <a:ln w="28575">
            <a:solidFill>
              <a:srgbClr val="FFCCFF"/>
            </a:solidFill>
          </a:ln>
        </p:spPr>
        <p:txBody>
          <a:bodyPr>
            <a:normAutofit lnSpcReduction="10000"/>
          </a:bodyPr>
          <a:lstStyle/>
          <a:p>
            <a:pPr marL="50800" indent="0" algn="ctr">
              <a:buNone/>
            </a:pPr>
            <a:r>
              <a:rPr lang="en-US" sz="2400" b="1" dirty="0">
                <a:latin typeface="Arial" panose="020B0604020202020204" pitchFamily="34" charset="0"/>
                <a:cs typeface="Arial" panose="020B0604020202020204" pitchFamily="34" charset="0"/>
              </a:rPr>
              <a:t>Choice of antibiotic</a:t>
            </a:r>
            <a:endParaRPr lang="en-KE" sz="2400" b="1" dirty="0"/>
          </a:p>
        </p:txBody>
      </p:sp>
      <p:sp>
        <p:nvSpPr>
          <p:cNvPr id="5" name="Text Placeholder 4">
            <a:extLst>
              <a:ext uri="{FF2B5EF4-FFF2-40B4-BE49-F238E27FC236}">
                <a16:creationId xmlns:a16="http://schemas.microsoft.com/office/drawing/2014/main" id="{4F0D7CBC-320F-409A-B810-E63A76E1EA1F}"/>
              </a:ext>
            </a:extLst>
          </p:cNvPr>
          <p:cNvSpPr>
            <a:spLocks noGrp="1"/>
          </p:cNvSpPr>
          <p:nvPr>
            <p:ph type="body" idx="4294967295"/>
          </p:nvPr>
        </p:nvSpPr>
        <p:spPr>
          <a:xfrm>
            <a:off x="4963603" y="1247030"/>
            <a:ext cx="3887787" cy="534631"/>
          </a:xfrm>
          <a:ln w="28575">
            <a:solidFill>
              <a:srgbClr val="FFCCFF"/>
            </a:solidFill>
          </a:ln>
        </p:spPr>
        <p:txBody>
          <a:bodyPr>
            <a:normAutofit lnSpcReduction="10000"/>
          </a:bodyPr>
          <a:lstStyle/>
          <a:p>
            <a:pPr marL="50800" indent="0" algn="ctr">
              <a:buNone/>
            </a:pPr>
            <a:r>
              <a:rPr lang="en-GB" sz="2400" b="1" dirty="0">
                <a:latin typeface="+mj-lt"/>
              </a:rPr>
              <a:t>Empiric treatment</a:t>
            </a:r>
            <a:endParaRPr lang="en-KE" sz="2400" b="1" dirty="0">
              <a:latin typeface="+mj-lt"/>
            </a:endParaRPr>
          </a:p>
        </p:txBody>
      </p:sp>
      <p:sp>
        <p:nvSpPr>
          <p:cNvPr id="6" name="Text Placeholder 5">
            <a:extLst>
              <a:ext uri="{FF2B5EF4-FFF2-40B4-BE49-F238E27FC236}">
                <a16:creationId xmlns:a16="http://schemas.microsoft.com/office/drawing/2014/main" id="{638B0D0F-9390-4371-8565-1A27A43DD3B0}"/>
              </a:ext>
            </a:extLst>
          </p:cNvPr>
          <p:cNvSpPr>
            <a:spLocks noGrp="1"/>
          </p:cNvSpPr>
          <p:nvPr>
            <p:ph type="body" idx="4294967295"/>
          </p:nvPr>
        </p:nvSpPr>
        <p:spPr>
          <a:xfrm>
            <a:off x="4963603" y="1802167"/>
            <a:ext cx="3887787" cy="4529451"/>
          </a:xfrm>
          <a:solidFill>
            <a:srgbClr val="FFCCFF"/>
          </a:solidFill>
        </p:spPr>
        <p:txBody>
          <a:bodyPr>
            <a:noAutofit/>
          </a:bodyPr>
          <a:lstStyle/>
          <a:p>
            <a:pPr marL="428625">
              <a:lnSpc>
                <a:spcPct val="100000"/>
              </a:lnSpc>
              <a:spcBef>
                <a:spcPts val="600"/>
              </a:spcBef>
              <a:spcAft>
                <a:spcPts val="600"/>
              </a:spcAft>
              <a:buFont typeface="Arial" panose="020B0604020202020204" pitchFamily="34" charset="0"/>
              <a:buChar char="•"/>
              <a:defRPr/>
            </a:pPr>
            <a:r>
              <a:rPr lang="en-US" sz="2400" dirty="0">
                <a:latin typeface="Arial" panose="020B0604020202020204" pitchFamily="34" charset="0"/>
                <a:cs typeface="Arial" panose="020B0604020202020204" pitchFamily="34" charset="0"/>
              </a:rPr>
              <a:t>IV </a:t>
            </a:r>
            <a:r>
              <a:rPr lang="en-US" sz="2400" b="1" dirty="0">
                <a:latin typeface="Arial" panose="020B0604020202020204" pitchFamily="34" charset="0"/>
                <a:cs typeface="Arial" panose="020B0604020202020204" pitchFamily="34" charset="0"/>
              </a:rPr>
              <a:t>Benzyl penicillin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gentamicin</a:t>
            </a:r>
          </a:p>
          <a:p>
            <a:pPr marL="428625">
              <a:lnSpc>
                <a:spcPct val="100000"/>
              </a:lnSpc>
              <a:spcBef>
                <a:spcPts val="600"/>
              </a:spcBef>
              <a:spcAft>
                <a:spcPts val="600"/>
              </a:spcAft>
              <a:buFont typeface="Arial" panose="020B0604020202020204" pitchFamily="34" charset="0"/>
              <a:buChar char="•"/>
              <a:defRPr/>
            </a:pPr>
            <a:r>
              <a:rPr lang="en-US" sz="2400" dirty="0">
                <a:latin typeface="Arial" panose="020B0604020202020204" pitchFamily="34" charset="0"/>
                <a:cs typeface="Arial" panose="020B0604020202020204" pitchFamily="34" charset="0"/>
              </a:rPr>
              <a:t>If staph infection is suspected (presence of many Pustules, Abscess or Omphalitis) use IV Flucloxacillin and Gentamicin</a:t>
            </a:r>
          </a:p>
          <a:p>
            <a:pPr marL="428625">
              <a:lnSpc>
                <a:spcPct val="100000"/>
              </a:lnSpc>
              <a:spcBef>
                <a:spcPts val="600"/>
              </a:spcBef>
              <a:spcAft>
                <a:spcPts val="600"/>
              </a:spcAft>
              <a:buFont typeface="Arial" panose="020B0604020202020204" pitchFamily="34" charset="0"/>
              <a:buChar char="•"/>
              <a:defRPr/>
            </a:pPr>
            <a:r>
              <a:rPr lang="en-US" sz="2400" dirty="0">
                <a:latin typeface="Arial" panose="020B0604020202020204" pitchFamily="34" charset="0"/>
                <a:cs typeface="Arial" panose="020B0604020202020204" pitchFamily="34" charset="0"/>
              </a:rPr>
              <a:t>In case of surgical NEC (Bell stages 3&amp;4) add IV Metronidazole</a:t>
            </a:r>
          </a:p>
        </p:txBody>
      </p:sp>
      <p:sp>
        <p:nvSpPr>
          <p:cNvPr id="7" name="Slide Number Placeholder 6">
            <a:extLst>
              <a:ext uri="{FF2B5EF4-FFF2-40B4-BE49-F238E27FC236}">
                <a16:creationId xmlns:a16="http://schemas.microsoft.com/office/drawing/2014/main" id="{8052DDE3-5BA2-40BA-830A-113CAD9CE493}"/>
              </a:ext>
            </a:extLst>
          </p:cNvPr>
          <p:cNvSpPr>
            <a:spLocks noGrp="1"/>
          </p:cNvSpPr>
          <p:nvPr>
            <p:ph type="sldNum" idx="4294967295"/>
          </p:nvPr>
        </p:nvSpPr>
        <p:spPr>
          <a:xfrm>
            <a:off x="6747522" y="6324579"/>
            <a:ext cx="2057400" cy="365125"/>
          </a:xfrm>
        </p:spPr>
        <p:txBody>
          <a:bodyPr/>
          <a:lstStyle/>
          <a:p>
            <a:fld id="{00000000-1234-1234-1234-123412341234}" type="slidenum">
              <a:rPr lang="en-US" smtClean="0"/>
              <a:pPr/>
              <a:t>12</a:t>
            </a:fld>
            <a:endParaRPr lang="en-US"/>
          </a:p>
        </p:txBody>
      </p:sp>
      <p:sp>
        <p:nvSpPr>
          <p:cNvPr id="11" name="TextBox 10">
            <a:extLst>
              <a:ext uri="{FF2B5EF4-FFF2-40B4-BE49-F238E27FC236}">
                <a16:creationId xmlns:a16="http://schemas.microsoft.com/office/drawing/2014/main" id="{5E0AA2EF-A3A7-40B0-8AEE-126EEFD43C4A}"/>
              </a:ext>
            </a:extLst>
          </p:cNvPr>
          <p:cNvSpPr txBox="1"/>
          <p:nvPr/>
        </p:nvSpPr>
        <p:spPr>
          <a:xfrm>
            <a:off x="469349" y="1799695"/>
            <a:ext cx="4046523" cy="415498"/>
          </a:xfrm>
          <a:prstGeom prst="rect">
            <a:avLst/>
          </a:prstGeom>
          <a:solidFill>
            <a:srgbClr val="7030A0"/>
          </a:solidFill>
        </p:spPr>
        <p:txBody>
          <a:bodyPr wrap="square" rtlCol="0">
            <a:spAutoFit/>
          </a:bodyPr>
          <a:lstStyle/>
          <a:p>
            <a:r>
              <a:rPr lang="en-US" sz="2100" b="1" kern="0" dirty="0">
                <a:solidFill>
                  <a:schemeClr val="bg1"/>
                </a:solidFill>
                <a:latin typeface="Arial" panose="020B0604020202020204" pitchFamily="34" charset="0"/>
                <a:cs typeface="Arial" panose="020B0604020202020204" pitchFamily="34" charset="0"/>
                <a:sym typeface="Arial"/>
              </a:rPr>
              <a:t>2 Considerations to make:</a:t>
            </a:r>
            <a:endParaRPr lang="en-KE" sz="2100" dirty="0">
              <a:solidFill>
                <a:schemeClr val="bg1"/>
              </a:solidFill>
            </a:endParaRPr>
          </a:p>
        </p:txBody>
      </p:sp>
      <p:sp>
        <p:nvSpPr>
          <p:cNvPr id="12" name="Rectangle: Rounded Corners 11">
            <a:extLst>
              <a:ext uri="{FF2B5EF4-FFF2-40B4-BE49-F238E27FC236}">
                <a16:creationId xmlns:a16="http://schemas.microsoft.com/office/drawing/2014/main" id="{3914DC8E-1D37-4E4F-A4B1-3D0985C89DD4}"/>
              </a:ext>
            </a:extLst>
          </p:cNvPr>
          <p:cNvSpPr/>
          <p:nvPr/>
        </p:nvSpPr>
        <p:spPr>
          <a:xfrm>
            <a:off x="1888004" y="2966613"/>
            <a:ext cx="2593525" cy="1049325"/>
          </a:xfrm>
          <a:prstGeom prst="roundRect">
            <a:avLst/>
          </a:prstGeom>
          <a:solidFill>
            <a:schemeClr val="accent6">
              <a:lumMod val="60000"/>
              <a:lumOff val="40000"/>
            </a:schemeClr>
          </a:solidFill>
          <a:ln>
            <a:noFill/>
          </a:ln>
          <a:effectLst>
            <a:outerShdw blurRad="76200" dir="18900000" sy="23000" kx="-1200000" algn="bl" rotWithShape="0">
              <a:prstClr val="black">
                <a:alpha val="2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lIns="111443" tIns="111443" rIns="111443" bIns="111443" spcCol="1270" anchor="ctr"/>
          <a:lstStyle/>
          <a:p>
            <a:pPr algn="ctr" defTabSz="1300163">
              <a:lnSpc>
                <a:spcPct val="90000"/>
              </a:lnSpc>
              <a:spcAft>
                <a:spcPct val="35000"/>
              </a:spcAft>
              <a:buClr>
                <a:srgbClr val="000000"/>
              </a:buClr>
              <a:defRPr/>
            </a:pPr>
            <a:r>
              <a:rPr lang="en-US" sz="2100" b="1" kern="0" dirty="0">
                <a:solidFill>
                  <a:srgbClr val="000000"/>
                </a:solidFill>
                <a:latin typeface="Arial" panose="020B0604020202020204" pitchFamily="34" charset="0"/>
                <a:cs typeface="Arial" panose="020B0604020202020204" pitchFamily="34" charset="0"/>
                <a:sym typeface="Arial"/>
              </a:rPr>
              <a:t>Likely organisms</a:t>
            </a:r>
          </a:p>
        </p:txBody>
      </p:sp>
      <p:sp>
        <p:nvSpPr>
          <p:cNvPr id="13" name="Rectangle: Rounded Corners 12">
            <a:extLst>
              <a:ext uri="{FF2B5EF4-FFF2-40B4-BE49-F238E27FC236}">
                <a16:creationId xmlns:a16="http://schemas.microsoft.com/office/drawing/2014/main" id="{B223275B-4494-4416-8249-CC490ABA4AC4}"/>
              </a:ext>
            </a:extLst>
          </p:cNvPr>
          <p:cNvSpPr/>
          <p:nvPr/>
        </p:nvSpPr>
        <p:spPr>
          <a:xfrm>
            <a:off x="1888003" y="4466916"/>
            <a:ext cx="2593525" cy="1143759"/>
          </a:xfrm>
          <a:prstGeom prst="roundRect">
            <a:avLst/>
          </a:prstGeom>
          <a:solidFill>
            <a:schemeClr val="accent6">
              <a:lumMod val="60000"/>
              <a:lumOff val="40000"/>
            </a:schemeClr>
          </a:solidFill>
          <a:ln>
            <a:noFill/>
          </a:ln>
          <a:effectLst>
            <a:outerShdw blurRad="76200" dir="18900000" sy="23000" kx="-1200000" algn="bl" rotWithShape="0">
              <a:prstClr val="black">
                <a:alpha val="20000"/>
              </a:prstClr>
            </a:outerShdw>
          </a:effectLst>
        </p:spPr>
        <p:style>
          <a:lnRef idx="2">
            <a:schemeClr val="accent1"/>
          </a:lnRef>
          <a:fillRef idx="1">
            <a:schemeClr val="lt1"/>
          </a:fillRef>
          <a:effectRef idx="0">
            <a:schemeClr val="accent1"/>
          </a:effectRef>
          <a:fontRef idx="minor">
            <a:schemeClr val="dk1">
              <a:hueOff val="0"/>
              <a:satOff val="0"/>
              <a:lumOff val="0"/>
              <a:alphaOff val="0"/>
            </a:schemeClr>
          </a:fontRef>
        </p:style>
        <p:txBody>
          <a:bodyPr lIns="111443" tIns="111443" rIns="111443" bIns="111443" spcCol="1270" anchor="ctr"/>
          <a:lstStyle/>
          <a:p>
            <a:pPr algn="ctr" defTabSz="1300163">
              <a:lnSpc>
                <a:spcPct val="90000"/>
              </a:lnSpc>
              <a:spcAft>
                <a:spcPct val="35000"/>
              </a:spcAft>
              <a:buClr>
                <a:srgbClr val="000000"/>
              </a:buClr>
              <a:defRPr/>
            </a:pPr>
            <a:r>
              <a:rPr lang="en-US" sz="2100" b="1" kern="0" dirty="0">
                <a:solidFill>
                  <a:srgbClr val="FFFFFF"/>
                </a:solidFill>
                <a:latin typeface="Arial"/>
                <a:sym typeface="Arial"/>
              </a:rPr>
              <a:t>  </a:t>
            </a:r>
            <a:r>
              <a:rPr lang="en-US" sz="2100" b="1" kern="0" dirty="0">
                <a:solidFill>
                  <a:srgbClr val="000000"/>
                </a:solidFill>
                <a:latin typeface="Arial"/>
                <a:sym typeface="Arial"/>
              </a:rPr>
              <a:t>Antimicrobial resistance patterns</a:t>
            </a:r>
          </a:p>
        </p:txBody>
      </p:sp>
      <p:pic>
        <p:nvPicPr>
          <p:cNvPr id="14" name="Picture 4" descr="Bacteria Icon 2063653">
            <a:extLst>
              <a:ext uri="{FF2B5EF4-FFF2-40B4-BE49-F238E27FC236}">
                <a16:creationId xmlns:a16="http://schemas.microsoft.com/office/drawing/2014/main" id="{05FFAF2C-143A-4F4E-8885-D42487B8BB4C}"/>
              </a:ext>
            </a:extLst>
          </p:cNvPr>
          <p:cNvPicPr>
            <a:picLocks noChangeAspect="1" noChangeArrowheads="1"/>
          </p:cNvPicPr>
          <p:nvPr/>
        </p:nvPicPr>
        <p:blipFill>
          <a:blip r:embed="rId2">
            <a:duotone>
              <a:schemeClr val="accent6">
                <a:shade val="45000"/>
                <a:satMod val="135000"/>
              </a:schemeClr>
              <a:prstClr val="white"/>
            </a:duotone>
          </a:blip>
          <a:srcRect/>
          <a:stretch>
            <a:fillRect/>
          </a:stretch>
        </p:blipFill>
        <p:spPr bwMode="auto">
          <a:xfrm>
            <a:off x="991072" y="3111220"/>
            <a:ext cx="829716" cy="829716"/>
          </a:xfrm>
          <a:prstGeom prst="rect">
            <a:avLst/>
          </a:prstGeom>
          <a:noFill/>
        </p:spPr>
      </p:pic>
      <p:pic>
        <p:nvPicPr>
          <p:cNvPr id="15" name="Picture 14">
            <a:extLst>
              <a:ext uri="{FF2B5EF4-FFF2-40B4-BE49-F238E27FC236}">
                <a16:creationId xmlns:a16="http://schemas.microsoft.com/office/drawing/2014/main" id="{CA241577-2778-4346-A0E2-3267888E5279}"/>
              </a:ext>
            </a:extLst>
          </p:cNvPr>
          <p:cNvPicPr>
            <a:picLocks noChangeAspect="1"/>
          </p:cNvPicPr>
          <p:nvPr/>
        </p:nvPicPr>
        <p:blipFill>
          <a:blip r:embed="rId3"/>
          <a:stretch>
            <a:fillRect/>
          </a:stretch>
        </p:blipFill>
        <p:spPr>
          <a:xfrm>
            <a:off x="991073" y="4693006"/>
            <a:ext cx="800876" cy="800876"/>
          </a:xfrm>
          <a:prstGeom prst="rect">
            <a:avLst/>
          </a:prstGeom>
        </p:spPr>
      </p:pic>
      <p:pic>
        <p:nvPicPr>
          <p:cNvPr id="16" name="Picture 15" descr="One Finger Icon 1033782">
            <a:extLst>
              <a:ext uri="{FF2B5EF4-FFF2-40B4-BE49-F238E27FC236}">
                <a16:creationId xmlns:a16="http://schemas.microsoft.com/office/drawing/2014/main" id="{396E5FBE-D4DC-422A-8C9A-392616B5EA71}"/>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a:off x="211630" y="3006550"/>
            <a:ext cx="989146" cy="1009387"/>
          </a:xfrm>
          <a:prstGeom prst="rect">
            <a:avLst/>
          </a:prstGeom>
          <a:noFill/>
        </p:spPr>
      </p:pic>
      <p:pic>
        <p:nvPicPr>
          <p:cNvPr id="17" name="Picture 16">
            <a:extLst>
              <a:ext uri="{FF2B5EF4-FFF2-40B4-BE49-F238E27FC236}">
                <a16:creationId xmlns:a16="http://schemas.microsoft.com/office/drawing/2014/main" id="{47234FAF-7FFB-4A80-93AD-45AE111C0180}"/>
              </a:ext>
            </a:extLst>
          </p:cNvPr>
          <p:cNvPicPr>
            <a:picLocks noChangeAspect="1"/>
          </p:cNvPicPr>
          <p:nvPr/>
        </p:nvPicPr>
        <p:blipFill>
          <a:blip r:embed="rId5"/>
          <a:stretch>
            <a:fillRect/>
          </a:stretch>
        </p:blipFill>
        <p:spPr>
          <a:xfrm>
            <a:off x="286331" y="4576213"/>
            <a:ext cx="917669" cy="917669"/>
          </a:xfrm>
          <a:prstGeom prst="rect">
            <a:avLst/>
          </a:prstGeom>
        </p:spPr>
      </p:pic>
    </p:spTree>
    <p:extLst>
      <p:ext uri="{BB962C8B-B14F-4D97-AF65-F5344CB8AC3E}">
        <p14:creationId xmlns:p14="http://schemas.microsoft.com/office/powerpoint/2010/main" val="1225221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26645" y="408371"/>
            <a:ext cx="4444667" cy="647039"/>
          </a:xfrm>
        </p:spPr>
        <p:txBody>
          <a:bodyPr>
            <a:noAutofit/>
          </a:bodyPr>
          <a:lstStyle/>
          <a:p>
            <a:pPr algn="ctr"/>
            <a:r>
              <a:rPr lang="en-US" sz="3600" b="1" dirty="0">
                <a:solidFill>
                  <a:schemeClr val="bg1"/>
                </a:solidFill>
                <a:latin typeface="Arial" panose="020B0604020202020204" pitchFamily="34" charset="0"/>
                <a:cs typeface="Arial" panose="020B0604020202020204" pitchFamily="34" charset="0"/>
              </a:rPr>
              <a:t>Management </a:t>
            </a:r>
            <a:r>
              <a:rPr lang="en-US" sz="3600" b="1" dirty="0" err="1">
                <a:solidFill>
                  <a:schemeClr val="bg1"/>
                </a:solidFill>
                <a:latin typeface="Arial" panose="020B0604020202020204" pitchFamily="34" charset="0"/>
                <a:cs typeface="Arial" panose="020B0604020202020204" pitchFamily="34" charset="0"/>
              </a:rPr>
              <a:t>ctd</a:t>
            </a:r>
            <a:r>
              <a:rPr lang="en-US" sz="3600" b="1" dirty="0">
                <a:solidFill>
                  <a:schemeClr val="bg1"/>
                </a:solidFill>
                <a:latin typeface="Arial" panose="020B0604020202020204" pitchFamily="34" charset="0"/>
                <a:cs typeface="Arial" panose="020B0604020202020204" pitchFamily="34" charset="0"/>
              </a:rPr>
              <a:t>…</a:t>
            </a:r>
          </a:p>
        </p:txBody>
      </p:sp>
      <p:sp>
        <p:nvSpPr>
          <p:cNvPr id="3" name="Content Placeholder 2"/>
          <p:cNvSpPr>
            <a:spLocks noGrp="1"/>
          </p:cNvSpPr>
          <p:nvPr>
            <p:ph idx="4294967295"/>
          </p:nvPr>
        </p:nvSpPr>
        <p:spPr>
          <a:xfrm>
            <a:off x="657210" y="1377483"/>
            <a:ext cx="4625004" cy="5072146"/>
          </a:xfrm>
        </p:spPr>
        <p:txBody>
          <a:bodyPr>
            <a:noAutofit/>
          </a:bodyPr>
          <a:lstStyle/>
          <a:p>
            <a:pPr marL="0" indent="0">
              <a:buNone/>
            </a:pPr>
            <a:r>
              <a:rPr lang="en-US" sz="2400" b="1" dirty="0">
                <a:latin typeface="Arial" panose="020B0604020202020204" pitchFamily="34" charset="0"/>
                <a:cs typeface="Arial" panose="020B0604020202020204" pitchFamily="34" charset="0"/>
              </a:rPr>
              <a:t>Supportive care</a:t>
            </a:r>
          </a:p>
          <a:p>
            <a:r>
              <a:rPr lang="en-GB" sz="2400" dirty="0">
                <a:latin typeface="Arial" panose="020B0604020202020204" pitchFamily="34" charset="0"/>
                <a:cs typeface="Arial" panose="020B0604020202020204" pitchFamily="34" charset="0"/>
              </a:rPr>
              <a:t>Oxygen therapy as required</a:t>
            </a:r>
          </a:p>
          <a:p>
            <a:r>
              <a:rPr lang="en-GB" sz="2400" dirty="0">
                <a:latin typeface="Arial" panose="020B0604020202020204" pitchFamily="34" charset="0"/>
                <a:cs typeface="Arial" panose="020B0604020202020204" pitchFamily="34" charset="0"/>
              </a:rPr>
              <a:t>Maintaining warm chain, </a:t>
            </a:r>
          </a:p>
          <a:p>
            <a:r>
              <a:rPr lang="en-GB" sz="2400" dirty="0">
                <a:latin typeface="Arial" panose="020B0604020202020204" pitchFamily="34" charset="0"/>
                <a:cs typeface="Arial" panose="020B0604020202020204" pitchFamily="34" charset="0"/>
              </a:rPr>
              <a:t>Controlling hyperthermia, </a:t>
            </a:r>
          </a:p>
          <a:p>
            <a:r>
              <a:rPr lang="en-GB" sz="2400" dirty="0">
                <a:latin typeface="Arial" panose="020B0604020202020204" pitchFamily="34" charset="0"/>
                <a:cs typeface="Arial" panose="020B0604020202020204" pitchFamily="34" charset="0"/>
              </a:rPr>
              <a:t>Feeding</a:t>
            </a:r>
          </a:p>
          <a:p>
            <a:r>
              <a:rPr lang="en-GB" sz="2400" dirty="0">
                <a:latin typeface="Arial" panose="020B0604020202020204" pitchFamily="34" charset="0"/>
                <a:cs typeface="Arial" panose="020B0604020202020204" pitchFamily="34" charset="0"/>
              </a:rPr>
              <a:t>Vital signs monitoring</a:t>
            </a:r>
          </a:p>
          <a:p>
            <a:r>
              <a:rPr lang="en-GB" sz="2400" dirty="0">
                <a:latin typeface="Arial" panose="020B0604020202020204" pitchFamily="34" charset="0"/>
                <a:cs typeface="Arial" panose="020B0604020202020204" pitchFamily="34" charset="0"/>
              </a:rPr>
              <a:t>IFCDC</a:t>
            </a:r>
          </a:p>
          <a:p>
            <a:r>
              <a:rPr lang="en-GB" sz="2400" dirty="0">
                <a:latin typeface="Arial" panose="020B0604020202020204" pitchFamily="34" charset="0"/>
                <a:cs typeface="Arial" panose="020B0604020202020204" pitchFamily="34" charset="0"/>
              </a:rPr>
              <a:t>Use of blood products when indicated</a:t>
            </a:r>
          </a:p>
          <a:p>
            <a:r>
              <a:rPr lang="en-GB" sz="2400" dirty="0">
                <a:latin typeface="Arial" panose="020B0604020202020204" pitchFamily="34" charset="0"/>
                <a:cs typeface="Arial" panose="020B0604020202020204" pitchFamily="34" charset="0"/>
              </a:rPr>
              <a:t>Isolate culture positive neonates</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46" t="1254" r="1553" b="7963"/>
          <a:stretch/>
        </p:blipFill>
        <p:spPr>
          <a:xfrm>
            <a:off x="5508640" y="2247736"/>
            <a:ext cx="2978150" cy="3015944"/>
          </a:xfrm>
          <a:prstGeom prst="rect">
            <a:avLst/>
          </a:prstGeom>
        </p:spPr>
      </p:pic>
    </p:spTree>
    <p:extLst>
      <p:ext uri="{BB962C8B-B14F-4D97-AF65-F5344CB8AC3E}">
        <p14:creationId xmlns:p14="http://schemas.microsoft.com/office/powerpoint/2010/main" val="2544996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p:nvPr/>
        </p:nvSpPr>
        <p:spPr>
          <a:xfrm>
            <a:off x="1548553" y="298199"/>
            <a:ext cx="6046894" cy="600161"/>
          </a:xfrm>
          <a:prstGeom prst="rect">
            <a:avLst/>
          </a:prstGeom>
          <a:noFill/>
          <a:ln>
            <a:noFill/>
          </a:ln>
        </p:spPr>
        <p:txBody>
          <a:bodyPr lIns="68569" tIns="68569" rIns="68569" bIns="68569" anchor="b"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97ABBC"/>
              </a:buClr>
              <a:buSzPct val="100000"/>
              <a:buFont typeface="Raleway"/>
              <a:buNone/>
              <a:defRPr sz="3600" b="0" i="0" u="none" strike="noStrike" cap="none">
                <a:solidFill>
                  <a:srgbClr val="97ABBC"/>
                </a:solidFill>
                <a:latin typeface="Raleway"/>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pPr algn="ctr"/>
            <a:r>
              <a:rPr lang="en-US" sz="3200" b="1" kern="0" dirty="0">
                <a:solidFill>
                  <a:srgbClr val="7030A0"/>
                </a:solidFill>
                <a:latin typeface="Arial" panose="020B0604020202020204" pitchFamily="34" charset="0"/>
                <a:cs typeface="Arial" panose="020B0604020202020204" pitchFamily="34" charset="0"/>
              </a:rPr>
              <a:t>When to switch antibiotics?</a:t>
            </a:r>
            <a:endParaRPr lang="en-US" sz="3200" kern="0" dirty="0">
              <a:solidFill>
                <a:srgbClr val="7030A0"/>
              </a:solidFill>
              <a:latin typeface="Arial" panose="020B0604020202020204" pitchFamily="34" charset="0"/>
              <a:cs typeface="Arial" panose="020B0604020202020204" pitchFamily="34" charset="0"/>
            </a:endParaRPr>
          </a:p>
        </p:txBody>
      </p:sp>
      <p:sp>
        <p:nvSpPr>
          <p:cNvPr id="17" name="TextBox 16"/>
          <p:cNvSpPr txBox="1"/>
          <p:nvPr/>
        </p:nvSpPr>
        <p:spPr>
          <a:xfrm>
            <a:off x="580894" y="1280556"/>
            <a:ext cx="3569700" cy="524328"/>
          </a:xfrm>
          <a:prstGeom prst="round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lIns="68580" tIns="0" bIns="68580" anchor="ctr" anchorCtr="0">
            <a:spAutoFit/>
          </a:bodyPr>
          <a:lstStyle/>
          <a:p>
            <a:pPr algn="ctr">
              <a:lnSpc>
                <a:spcPct val="150000"/>
              </a:lnSpc>
              <a:spcBef>
                <a:spcPct val="0"/>
              </a:spcBef>
              <a:defRPr/>
            </a:pPr>
            <a:r>
              <a:rPr lang="en-GB" altLang="en-US" sz="2000" kern="0" dirty="0">
                <a:solidFill>
                  <a:srgbClr val="000000"/>
                </a:solidFill>
                <a:latin typeface="Arial" panose="020B0604020202020204" pitchFamily="34" charset="0"/>
                <a:cs typeface="Arial" panose="020B0604020202020204" pitchFamily="34" charset="0"/>
                <a:sym typeface="Arial"/>
              </a:rPr>
              <a:t>Critically sick New born </a:t>
            </a:r>
          </a:p>
        </p:txBody>
      </p:sp>
      <p:sp>
        <p:nvSpPr>
          <p:cNvPr id="18" name="TextBox 17"/>
          <p:cNvSpPr txBox="1"/>
          <p:nvPr/>
        </p:nvSpPr>
        <p:spPr>
          <a:xfrm>
            <a:off x="564999" y="2460927"/>
            <a:ext cx="3569700" cy="1123712"/>
          </a:xfrm>
          <a:prstGeom prst="round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buClr>
                <a:srgbClr val="677480"/>
              </a:buClr>
              <a:buSzPct val="100000"/>
              <a:defRPr/>
            </a:pPr>
            <a:r>
              <a:rPr lang="en-GB" sz="2000" kern="0" dirty="0">
                <a:solidFill>
                  <a:srgbClr val="000000"/>
                </a:solidFill>
                <a:latin typeface="Arial" panose="020B0604020202020204" pitchFamily="34" charset="0"/>
                <a:cs typeface="Arial" panose="020B0604020202020204" pitchFamily="34" charset="0"/>
                <a:sym typeface="Lato"/>
              </a:rPr>
              <a:t>Neonatal sepsis (NOT Critically sick) completely well after 48hrs </a:t>
            </a:r>
          </a:p>
        </p:txBody>
      </p:sp>
      <p:sp>
        <p:nvSpPr>
          <p:cNvPr id="19" name="TextBox 18"/>
          <p:cNvSpPr txBox="1"/>
          <p:nvPr/>
        </p:nvSpPr>
        <p:spPr>
          <a:xfrm>
            <a:off x="580895" y="4069687"/>
            <a:ext cx="3518408" cy="1464231"/>
          </a:xfrm>
          <a:prstGeom prst="round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spcBef>
                <a:spcPct val="50000"/>
              </a:spcBef>
              <a:defRPr/>
            </a:pPr>
            <a:r>
              <a:rPr lang="en-GB" sz="2000" kern="0" dirty="0">
                <a:solidFill>
                  <a:srgbClr val="000000"/>
                </a:solidFill>
                <a:latin typeface="Arial" panose="020B0604020202020204" pitchFamily="34" charset="0"/>
                <a:cs typeface="Arial" panose="020B0604020202020204" pitchFamily="34" charset="0"/>
                <a:sym typeface="Arial"/>
              </a:rPr>
              <a:t>If a neonate does not improve </a:t>
            </a:r>
            <a:r>
              <a:rPr lang="en-GB" sz="2000" kern="0" dirty="0">
                <a:solidFill>
                  <a:srgbClr val="FF0000"/>
                </a:solidFill>
                <a:latin typeface="Arial" panose="020B0604020202020204" pitchFamily="34" charset="0"/>
                <a:cs typeface="Arial" panose="020B0604020202020204" pitchFamily="34" charset="0"/>
                <a:sym typeface="Arial"/>
              </a:rPr>
              <a:t>in 2–3 days</a:t>
            </a:r>
            <a:r>
              <a:rPr lang="en-GB" sz="2000" kern="0" dirty="0">
                <a:solidFill>
                  <a:srgbClr val="000000"/>
                </a:solidFill>
                <a:latin typeface="Arial" panose="020B0604020202020204" pitchFamily="34" charset="0"/>
                <a:cs typeface="Arial" panose="020B0604020202020204" pitchFamily="34" charset="0"/>
                <a:sym typeface="Arial"/>
              </a:rPr>
              <a:t>, antibiotic treatment should be changed</a:t>
            </a:r>
            <a:endParaRPr lang="en-GB" altLang="en-US" sz="2000" kern="0" dirty="0">
              <a:solidFill>
                <a:srgbClr val="000000"/>
              </a:solidFill>
              <a:latin typeface="Arial" panose="020B0604020202020204" pitchFamily="34" charset="0"/>
              <a:cs typeface="Arial" panose="020B0604020202020204" pitchFamily="34" charset="0"/>
              <a:sym typeface="Arial"/>
            </a:endParaRPr>
          </a:p>
        </p:txBody>
      </p:sp>
      <p:cxnSp>
        <p:nvCxnSpPr>
          <p:cNvPr id="20" name="Straight Arrow Connector 19"/>
          <p:cNvCxnSpPr>
            <a:cxnSpLocks/>
          </p:cNvCxnSpPr>
          <p:nvPr/>
        </p:nvCxnSpPr>
        <p:spPr>
          <a:xfrm flipV="1">
            <a:off x="4163490" y="1588518"/>
            <a:ext cx="1418886" cy="1069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163490" y="3171823"/>
            <a:ext cx="1418887"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19" idx="3"/>
          </p:cNvCxnSpPr>
          <p:nvPr/>
        </p:nvCxnSpPr>
        <p:spPr>
          <a:xfrm>
            <a:off x="4099303" y="4801803"/>
            <a:ext cx="1483073" cy="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50229" y="2706840"/>
            <a:ext cx="894165" cy="461665"/>
          </a:xfrm>
          <a:prstGeom prst="rect">
            <a:avLst/>
          </a:prstGeom>
          <a:noFill/>
        </p:spPr>
        <p:txBody>
          <a:bodyPr wrap="square" rtlCol="0">
            <a:spAutoFit/>
          </a:bodyPr>
          <a:lstStyle/>
          <a:p>
            <a:pPr>
              <a:buClr>
                <a:srgbClr val="000000"/>
              </a:buClr>
            </a:pPr>
            <a:r>
              <a:rPr lang="en-US" sz="2400" b="1" kern="0" dirty="0">
                <a:solidFill>
                  <a:srgbClr val="000000"/>
                </a:solidFill>
                <a:latin typeface="Arial" panose="020B0604020202020204" pitchFamily="34" charset="0"/>
                <a:cs typeface="Arial" panose="020B0604020202020204" pitchFamily="34" charset="0"/>
                <a:sym typeface="Arial"/>
              </a:rPr>
              <a:t>Yes </a:t>
            </a:r>
          </a:p>
        </p:txBody>
      </p:sp>
      <p:sp>
        <p:nvSpPr>
          <p:cNvPr id="25" name="TextBox 24"/>
          <p:cNvSpPr txBox="1"/>
          <p:nvPr/>
        </p:nvSpPr>
        <p:spPr>
          <a:xfrm>
            <a:off x="4465537" y="4327596"/>
            <a:ext cx="894165" cy="461665"/>
          </a:xfrm>
          <a:prstGeom prst="rect">
            <a:avLst/>
          </a:prstGeom>
          <a:noFill/>
        </p:spPr>
        <p:txBody>
          <a:bodyPr wrap="square" rtlCol="0">
            <a:spAutoFit/>
          </a:bodyPr>
          <a:lstStyle/>
          <a:p>
            <a:pPr>
              <a:buClr>
                <a:srgbClr val="000000"/>
              </a:buClr>
            </a:pPr>
            <a:r>
              <a:rPr lang="en-US" sz="2400" b="1" kern="0" dirty="0">
                <a:solidFill>
                  <a:srgbClr val="000000"/>
                </a:solidFill>
                <a:latin typeface="Arial" panose="020B0604020202020204" pitchFamily="34" charset="0"/>
                <a:cs typeface="Arial" panose="020B0604020202020204" pitchFamily="34" charset="0"/>
                <a:sym typeface="Arial"/>
              </a:rPr>
              <a:t>Yes</a:t>
            </a:r>
            <a:r>
              <a:rPr lang="en-US" sz="2400" b="1" kern="0" dirty="0">
                <a:solidFill>
                  <a:srgbClr val="000000"/>
                </a:solidFill>
                <a:latin typeface="Arial"/>
                <a:cs typeface="Arial"/>
                <a:sym typeface="Arial"/>
              </a:rPr>
              <a:t> </a:t>
            </a:r>
          </a:p>
        </p:txBody>
      </p:sp>
      <p:sp>
        <p:nvSpPr>
          <p:cNvPr id="26" name="Rectangle 25"/>
          <p:cNvSpPr/>
          <p:nvPr/>
        </p:nvSpPr>
        <p:spPr>
          <a:xfrm>
            <a:off x="5582376" y="1098133"/>
            <a:ext cx="2996625" cy="13627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000" kern="0" dirty="0">
                <a:solidFill>
                  <a:srgbClr val="000000"/>
                </a:solidFill>
                <a:latin typeface="Arial" panose="020B0604020202020204" pitchFamily="34" charset="0"/>
                <a:cs typeface="Arial" panose="020B0604020202020204" pitchFamily="34" charset="0"/>
                <a:sym typeface="Arial"/>
              </a:rPr>
              <a:t>Minimum 7 days, injectable penicillin and gentamicin</a:t>
            </a:r>
          </a:p>
        </p:txBody>
      </p:sp>
      <p:sp>
        <p:nvSpPr>
          <p:cNvPr id="27" name="Rectangle 26"/>
          <p:cNvSpPr/>
          <p:nvPr/>
        </p:nvSpPr>
        <p:spPr>
          <a:xfrm>
            <a:off x="5582376" y="2696900"/>
            <a:ext cx="2996625" cy="13627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000" kern="0" dirty="0">
                <a:solidFill>
                  <a:srgbClr val="000000"/>
                </a:solidFill>
                <a:latin typeface="Arial" panose="020B0604020202020204" pitchFamily="34" charset="0"/>
                <a:cs typeface="Arial" panose="020B0604020202020204" pitchFamily="34" charset="0"/>
                <a:sym typeface="Arial"/>
              </a:rPr>
              <a:t>Change to oral amoxicillin 50mg/kg/dose</a:t>
            </a:r>
          </a:p>
        </p:txBody>
      </p:sp>
      <p:sp>
        <p:nvSpPr>
          <p:cNvPr id="28" name="Rectangle 27"/>
          <p:cNvSpPr/>
          <p:nvPr/>
        </p:nvSpPr>
        <p:spPr>
          <a:xfrm>
            <a:off x="5582376" y="4290146"/>
            <a:ext cx="2996625" cy="13421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GB" sz="2000" kern="0" dirty="0">
                <a:solidFill>
                  <a:srgbClr val="000000"/>
                </a:solidFill>
                <a:latin typeface="Arial" panose="020B0604020202020204" pitchFamily="34" charset="0"/>
                <a:cs typeface="Arial" panose="020B0604020202020204" pitchFamily="34" charset="0"/>
                <a:sym typeface="Arial"/>
              </a:rPr>
              <a:t>Consider 3</a:t>
            </a:r>
            <a:r>
              <a:rPr lang="en-GB" sz="2000" kern="0" baseline="30000" dirty="0">
                <a:solidFill>
                  <a:srgbClr val="000000"/>
                </a:solidFill>
                <a:latin typeface="Arial" panose="020B0604020202020204" pitchFamily="34" charset="0"/>
                <a:cs typeface="Arial" panose="020B0604020202020204" pitchFamily="34" charset="0"/>
                <a:sym typeface="Arial"/>
              </a:rPr>
              <a:t>rd</a:t>
            </a:r>
            <a:r>
              <a:rPr lang="en-GB" sz="2000" kern="0" dirty="0">
                <a:solidFill>
                  <a:srgbClr val="000000"/>
                </a:solidFill>
                <a:latin typeface="Arial" panose="020B0604020202020204" pitchFamily="34" charset="0"/>
                <a:cs typeface="Arial" panose="020B0604020202020204" pitchFamily="34" charset="0"/>
                <a:sym typeface="Arial"/>
              </a:rPr>
              <a:t> generation cephalosporins e.g. ceftazidime, cefotaxime</a:t>
            </a:r>
            <a:endParaRPr lang="en-US" sz="2000" kern="0" dirty="0">
              <a:solidFill>
                <a:srgbClr val="000000"/>
              </a:solidFill>
              <a:latin typeface="Arial" panose="020B0604020202020204" pitchFamily="34" charset="0"/>
              <a:cs typeface="Arial" panose="020B0604020202020204" pitchFamily="34" charset="0"/>
              <a:sym typeface="Arial"/>
            </a:endParaRPr>
          </a:p>
        </p:txBody>
      </p:sp>
      <p:sp>
        <p:nvSpPr>
          <p:cNvPr id="29" name="TextBox 28"/>
          <p:cNvSpPr txBox="1"/>
          <p:nvPr/>
        </p:nvSpPr>
        <p:spPr>
          <a:xfrm>
            <a:off x="4424559" y="1162553"/>
            <a:ext cx="894165" cy="461665"/>
          </a:xfrm>
          <a:prstGeom prst="rect">
            <a:avLst/>
          </a:prstGeom>
          <a:noFill/>
        </p:spPr>
        <p:txBody>
          <a:bodyPr wrap="square" rtlCol="0">
            <a:spAutoFit/>
          </a:bodyPr>
          <a:lstStyle/>
          <a:p>
            <a:pPr>
              <a:buClr>
                <a:srgbClr val="000000"/>
              </a:buClr>
            </a:pPr>
            <a:r>
              <a:rPr lang="en-US" sz="2400" b="1" kern="0" dirty="0">
                <a:solidFill>
                  <a:srgbClr val="000000"/>
                </a:solidFill>
                <a:latin typeface="Arial" panose="020B0604020202020204" pitchFamily="34" charset="0"/>
                <a:cs typeface="Arial" panose="020B0604020202020204" pitchFamily="34" charset="0"/>
                <a:sym typeface="Arial"/>
              </a:rPr>
              <a:t>Yes </a:t>
            </a:r>
          </a:p>
        </p:txBody>
      </p:sp>
      <p:sp>
        <p:nvSpPr>
          <p:cNvPr id="30" name="TextBox 29"/>
          <p:cNvSpPr txBox="1"/>
          <p:nvPr/>
        </p:nvSpPr>
        <p:spPr>
          <a:xfrm>
            <a:off x="662867" y="5954686"/>
            <a:ext cx="7794594" cy="461665"/>
          </a:xfrm>
          <a:prstGeom prst="rect">
            <a:avLst/>
          </a:prstGeom>
          <a:noFill/>
        </p:spPr>
        <p:txBody>
          <a:bodyPr wrap="square" rtlCol="0">
            <a:spAutoFit/>
          </a:bodyPr>
          <a:lstStyle/>
          <a:p>
            <a:pPr algn="ctr">
              <a:spcBef>
                <a:spcPct val="50000"/>
              </a:spcBef>
              <a:defRPr/>
            </a:pPr>
            <a:r>
              <a:rPr lang="en-GB" sz="2400" b="1" kern="0" dirty="0">
                <a:solidFill>
                  <a:srgbClr val="FF0000"/>
                </a:solidFill>
                <a:latin typeface="Arial" panose="020B0604020202020204" pitchFamily="34" charset="0"/>
                <a:cs typeface="Arial" panose="020B0604020202020204" pitchFamily="34" charset="0"/>
                <a:sym typeface="Arial"/>
              </a:rPr>
              <a:t>CULTURES (BLOOD, URINE, CSF) MUST BE DONE</a:t>
            </a:r>
            <a:endParaRPr lang="en-GB" altLang="en-US" sz="2400" b="1" kern="0" dirty="0">
              <a:solidFill>
                <a:srgbClr val="FF0000"/>
              </a:solidFill>
              <a:latin typeface="Arial" panose="020B0604020202020204" pitchFamily="34" charset="0"/>
              <a:cs typeface="Arial" panose="020B0604020202020204" pitchFamily="34" charset="0"/>
              <a:sym typeface="Arial"/>
            </a:endParaRPr>
          </a:p>
        </p:txBody>
      </p:sp>
      <p:sp>
        <p:nvSpPr>
          <p:cNvPr id="2" name="Slide Number Placeholder 1">
            <a:extLst>
              <a:ext uri="{FF2B5EF4-FFF2-40B4-BE49-F238E27FC236}">
                <a16:creationId xmlns:a16="http://schemas.microsoft.com/office/drawing/2014/main" id="{BAE06EEB-A5D1-9793-5FB5-6197718FDEA5}"/>
              </a:ext>
            </a:extLst>
          </p:cNvPr>
          <p:cNvSpPr>
            <a:spLocks noGrp="1"/>
          </p:cNvSpPr>
          <p:nvPr>
            <p:ph type="sldNum" idx="4294967295"/>
          </p:nvPr>
        </p:nvSpPr>
        <p:spPr>
          <a:xfrm>
            <a:off x="6635158" y="6173789"/>
            <a:ext cx="2057400" cy="365125"/>
          </a:xfrm>
        </p:spPr>
        <p:txBody>
          <a:bodyPr/>
          <a:lstStyle/>
          <a:p>
            <a:pPr>
              <a:buClr>
                <a:srgbClr val="000000"/>
              </a:buClr>
            </a:pPr>
            <a:fld id="{00000000-1234-1234-1234-123412341234}" type="slidenum">
              <a:rPr lang="en-US" kern="0"/>
              <a:pPr>
                <a:buClr>
                  <a:srgbClr val="000000"/>
                </a:buClr>
              </a:pPr>
              <a:t>14</a:t>
            </a:fld>
            <a:endParaRPr lang="en-US" kern="0"/>
          </a:p>
        </p:txBody>
      </p:sp>
    </p:spTree>
    <p:extLst>
      <p:ext uri="{BB962C8B-B14F-4D97-AF65-F5344CB8AC3E}">
        <p14:creationId xmlns:p14="http://schemas.microsoft.com/office/powerpoint/2010/main" val="4145822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6F3559-1273-3E4D-9D91-F0D790E22C01}"/>
              </a:ext>
            </a:extLst>
          </p:cNvPr>
          <p:cNvSpPr txBox="1">
            <a:spLocks/>
          </p:cNvSpPr>
          <p:nvPr/>
        </p:nvSpPr>
        <p:spPr>
          <a:xfrm>
            <a:off x="3183752" y="4350058"/>
            <a:ext cx="2776495" cy="559100"/>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buClr>
                <a:srgbClr val="000000"/>
              </a:buClr>
            </a:pPr>
            <a:r>
              <a:rPr lang="en-US" sz="3200" b="1" dirty="0">
                <a:solidFill>
                  <a:srgbClr val="7030A0"/>
                </a:solidFill>
                <a:latin typeface="Arial" panose="020B0604020202020204" pitchFamily="34" charset="0"/>
                <a:cs typeface="Arial" panose="020B0604020202020204" pitchFamily="34" charset="0"/>
                <a:sym typeface="Arial"/>
              </a:rPr>
              <a:t>Questions?</a:t>
            </a:r>
          </a:p>
        </p:txBody>
      </p:sp>
      <p:sp>
        <p:nvSpPr>
          <p:cNvPr id="7" name="TextBox 6">
            <a:extLst>
              <a:ext uri="{FF2B5EF4-FFF2-40B4-BE49-F238E27FC236}">
                <a16:creationId xmlns:a16="http://schemas.microsoft.com/office/drawing/2014/main" id="{44874AD6-A07C-25E4-27A8-3D4485F23D71}"/>
              </a:ext>
            </a:extLst>
          </p:cNvPr>
          <p:cNvSpPr txBox="1"/>
          <p:nvPr/>
        </p:nvSpPr>
        <p:spPr>
          <a:xfrm>
            <a:off x="3710866" y="1816849"/>
            <a:ext cx="1722268" cy="2862322"/>
          </a:xfrm>
          <a:prstGeom prst="rect">
            <a:avLst/>
          </a:prstGeom>
          <a:noFill/>
        </p:spPr>
        <p:txBody>
          <a:bodyPr wrap="square" rtlCol="0">
            <a:spAutoFit/>
          </a:bodyPr>
          <a:lstStyle/>
          <a:p>
            <a:pPr>
              <a:buClr>
                <a:srgbClr val="000000"/>
              </a:buClr>
            </a:pPr>
            <a:r>
              <a:rPr lang="en-US" sz="18000" b="1" kern="0" dirty="0">
                <a:solidFill>
                  <a:srgbClr val="FFFFFF"/>
                </a:solidFill>
                <a:latin typeface="Arial" panose="020B0604020202020204" pitchFamily="34" charset="0"/>
                <a:cs typeface="Arial" panose="020B0604020202020204" pitchFamily="34" charset="0"/>
                <a:sym typeface="Arial"/>
              </a:rPr>
              <a:t>?</a:t>
            </a:r>
          </a:p>
        </p:txBody>
      </p:sp>
      <p:sp>
        <p:nvSpPr>
          <p:cNvPr id="2" name="Slide Number Placeholder 1">
            <a:extLst>
              <a:ext uri="{FF2B5EF4-FFF2-40B4-BE49-F238E27FC236}">
                <a16:creationId xmlns:a16="http://schemas.microsoft.com/office/drawing/2014/main" id="{BB572150-E7BE-7C4C-4C22-8A7A11E046F4}"/>
              </a:ext>
            </a:extLst>
          </p:cNvPr>
          <p:cNvSpPr>
            <a:spLocks noGrp="1"/>
          </p:cNvSpPr>
          <p:nvPr>
            <p:ph type="sldNum" idx="4294967295"/>
          </p:nvPr>
        </p:nvSpPr>
        <p:spPr>
          <a:xfrm>
            <a:off x="7086600" y="6356350"/>
            <a:ext cx="2057400" cy="365125"/>
          </a:xfrm>
        </p:spPr>
        <p:txBody>
          <a:bodyPr/>
          <a:lstStyle/>
          <a:p>
            <a:pPr>
              <a:buClr>
                <a:srgbClr val="000000"/>
              </a:buClr>
            </a:pPr>
            <a:fld id="{00000000-1234-1234-1234-123412341234}" type="slidenum">
              <a:rPr lang="en-US" kern="0"/>
              <a:pPr>
                <a:buClr>
                  <a:srgbClr val="000000"/>
                </a:buClr>
              </a:pPr>
              <a:t>15</a:t>
            </a:fld>
            <a:endParaRPr lang="en-US" kern="0"/>
          </a:p>
        </p:txBody>
      </p:sp>
    </p:spTree>
    <p:extLst>
      <p:ext uri="{BB962C8B-B14F-4D97-AF65-F5344CB8AC3E}">
        <p14:creationId xmlns:p14="http://schemas.microsoft.com/office/powerpoint/2010/main" val="3068013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0658959-67AA-41F8-AE69-11FDDCFDF899}"/>
              </a:ext>
            </a:extLst>
          </p:cNvPr>
          <p:cNvSpPr txBox="1">
            <a:spLocks noGrp="1" noChangeArrowheads="1"/>
          </p:cNvSpPr>
          <p:nvPr>
            <p:ph type="title" idx="4294967295"/>
          </p:nvPr>
        </p:nvSpPr>
        <p:spPr>
          <a:xfrm>
            <a:off x="3492192" y="1543898"/>
            <a:ext cx="2471737" cy="538162"/>
          </a:xfrm>
          <a:prstGeom prst="rect">
            <a:avLst/>
          </a:prstGeom>
        </p:spPr>
        <p:txBody>
          <a:bodyPr>
            <a:normAutofit/>
          </a:bodyPr>
          <a:lstStyle/>
          <a:p>
            <a:pPr algn="ctr">
              <a:spcBef>
                <a:spcPct val="0"/>
              </a:spcBef>
            </a:pPr>
            <a:r>
              <a:rPr lang="en-GB" altLang="en-US" sz="2700" b="1" dirty="0">
                <a:solidFill>
                  <a:srgbClr val="7030A0"/>
                </a:solidFill>
                <a:latin typeface="Arial" panose="020B0604020202020204" pitchFamily="34" charset="0"/>
                <a:cs typeface="Arial" panose="020B0604020202020204" pitchFamily="34" charset="0"/>
              </a:rPr>
              <a:t>Summary</a:t>
            </a:r>
          </a:p>
        </p:txBody>
      </p:sp>
      <p:sp>
        <p:nvSpPr>
          <p:cNvPr id="6" name="Rectangle 5">
            <a:extLst>
              <a:ext uri="{FF2B5EF4-FFF2-40B4-BE49-F238E27FC236}">
                <a16:creationId xmlns:a16="http://schemas.microsoft.com/office/drawing/2014/main" id="{53D82D4F-ED95-4710-AF5C-57BA436CB47A}"/>
              </a:ext>
            </a:extLst>
          </p:cNvPr>
          <p:cNvSpPr/>
          <p:nvPr/>
        </p:nvSpPr>
        <p:spPr>
          <a:xfrm>
            <a:off x="1003177" y="2474042"/>
            <a:ext cx="7492753" cy="3393237"/>
          </a:xfrm>
          <a:prstGeom prst="rect">
            <a:avLst/>
          </a:prstGeom>
        </p:spPr>
        <p:txBody>
          <a:bodyPr wrap="square">
            <a:spAutoFit/>
          </a:bodyPr>
          <a:lstStyle/>
          <a:p>
            <a:pPr marL="342900" indent="-342900" eaLnBrk="0" fontAlgn="base" hangingPunct="0">
              <a:spcBef>
                <a:spcPct val="0"/>
              </a:spcBef>
              <a:spcAft>
                <a:spcPts val="900"/>
              </a:spcAft>
              <a:buFont typeface="Arial" panose="020B0604020202020204" pitchFamily="34" charset="0"/>
              <a:buChar char="•"/>
            </a:pPr>
            <a:r>
              <a:rPr lang="en-US" sz="2400" dirty="0"/>
              <a:t>It is important to recognize key danger signs and other signs of illness that will help guide basic treatment in 80-90% of newborns admitted.</a:t>
            </a:r>
          </a:p>
          <a:p>
            <a:pPr marL="342900" indent="-342900" eaLnBrk="0" fontAlgn="base" hangingPunct="0">
              <a:spcBef>
                <a:spcPct val="0"/>
              </a:spcBef>
              <a:spcAft>
                <a:spcPts val="900"/>
              </a:spcAft>
              <a:buFont typeface="Arial" panose="020B0604020202020204" pitchFamily="34" charset="0"/>
              <a:buChar char="•"/>
            </a:pPr>
            <a:r>
              <a:rPr lang="en-US" sz="2400" dirty="0"/>
              <a:t>Neonatal sepsis is the third cause of neonatal mortality</a:t>
            </a:r>
          </a:p>
          <a:p>
            <a:pPr marL="342900" indent="-342900" eaLnBrk="0" fontAlgn="base" hangingPunct="0">
              <a:spcBef>
                <a:spcPct val="0"/>
              </a:spcBef>
              <a:spcAft>
                <a:spcPts val="900"/>
              </a:spcAft>
              <a:buFont typeface="Arial" panose="020B0604020202020204" pitchFamily="34" charset="0"/>
              <a:buChar char="•"/>
            </a:pPr>
            <a:r>
              <a:rPr lang="en-US" sz="2400" dirty="0"/>
              <a:t>Judicious use of antibiotics is important </a:t>
            </a:r>
          </a:p>
          <a:p>
            <a:pPr marL="342900" indent="-342900" eaLnBrk="0" fontAlgn="base" hangingPunct="0">
              <a:spcBef>
                <a:spcPct val="0"/>
              </a:spcBef>
              <a:spcAft>
                <a:spcPts val="900"/>
              </a:spcAft>
              <a:buFont typeface="Arial" panose="020B0604020202020204" pitchFamily="34" charset="0"/>
              <a:buChar char="•"/>
            </a:pPr>
            <a:r>
              <a:rPr lang="en-US" sz="2400" dirty="0"/>
              <a:t>Remember documentation: What is not documented is assumed not done!</a:t>
            </a:r>
          </a:p>
        </p:txBody>
      </p:sp>
      <p:sp>
        <p:nvSpPr>
          <p:cNvPr id="3" name="Slide Number Placeholder 2">
            <a:extLst>
              <a:ext uri="{FF2B5EF4-FFF2-40B4-BE49-F238E27FC236}">
                <a16:creationId xmlns:a16="http://schemas.microsoft.com/office/drawing/2014/main" id="{468C8C35-E979-0627-34C0-6316211B9214}"/>
              </a:ext>
            </a:extLst>
          </p:cNvPr>
          <p:cNvSpPr txBox="1">
            <a:spLocks/>
          </p:cNvSpPr>
          <p:nvPr/>
        </p:nvSpPr>
        <p:spPr>
          <a:xfrm>
            <a:off x="8377763" y="6366344"/>
            <a:ext cx="464128" cy="20045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z="750">
                <a:solidFill>
                  <a:schemeClr val="bg1">
                    <a:lumMod val="50000"/>
                  </a:schemeClr>
                </a:solidFill>
              </a:rPr>
              <a:pPr/>
              <a:t>16</a:t>
            </a:fld>
            <a:endParaRPr lang="en-US" sz="750" dirty="0">
              <a:solidFill>
                <a:schemeClr val="bg1">
                  <a:lumMod val="50000"/>
                </a:schemeClr>
              </a:solidFill>
            </a:endParaRPr>
          </a:p>
        </p:txBody>
      </p:sp>
      <p:pic>
        <p:nvPicPr>
          <p:cNvPr id="5" name="Picture 4">
            <a:extLst>
              <a:ext uri="{FF2B5EF4-FFF2-40B4-BE49-F238E27FC236}">
                <a16:creationId xmlns:a16="http://schemas.microsoft.com/office/drawing/2014/main" id="{F5354FD6-1448-A0C5-53CD-6A2AC9CBE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1451" y="804290"/>
            <a:ext cx="1504953" cy="1377226"/>
          </a:xfrm>
          <a:prstGeom prst="rect">
            <a:avLst/>
          </a:prstGeom>
        </p:spPr>
      </p:pic>
      <p:cxnSp>
        <p:nvCxnSpPr>
          <p:cNvPr id="8" name="Straight Connector 7">
            <a:extLst>
              <a:ext uri="{FF2B5EF4-FFF2-40B4-BE49-F238E27FC236}">
                <a16:creationId xmlns:a16="http://schemas.microsoft.com/office/drawing/2014/main" id="{DF115896-C9BC-E8C5-1AE8-21B029AF46E8}"/>
              </a:ext>
            </a:extLst>
          </p:cNvPr>
          <p:cNvCxnSpPr>
            <a:cxnSpLocks/>
          </p:cNvCxnSpPr>
          <p:nvPr/>
        </p:nvCxnSpPr>
        <p:spPr>
          <a:xfrm>
            <a:off x="3648722" y="2019915"/>
            <a:ext cx="2130641" cy="0"/>
          </a:xfrm>
          <a:prstGeom prst="line">
            <a:avLst/>
          </a:prstGeom>
          <a:ln w="28575">
            <a:solidFill>
              <a:srgbClr val="F488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37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93773" y="1545792"/>
            <a:ext cx="3476481" cy="552450"/>
          </a:xfrm>
        </p:spPr>
        <p:txBody>
          <a:bodyPr>
            <a:noAutofit/>
          </a:bodyPr>
          <a:lstStyle/>
          <a:p>
            <a:pPr algn="ctr"/>
            <a:r>
              <a:rPr lang="en-US" sz="3200" b="1" dirty="0">
                <a:solidFill>
                  <a:srgbClr val="7030A0"/>
                </a:solidFill>
                <a:latin typeface="Arial" panose="020B0604020202020204" pitchFamily="34" charset="0"/>
                <a:cs typeface="Arial" panose="020B0604020202020204" pitchFamily="34" charset="0"/>
              </a:rPr>
              <a:t>Objectives</a:t>
            </a:r>
          </a:p>
        </p:txBody>
      </p:sp>
      <p:sp>
        <p:nvSpPr>
          <p:cNvPr id="3" name="Content Placeholder 2"/>
          <p:cNvSpPr>
            <a:spLocks noGrp="1"/>
          </p:cNvSpPr>
          <p:nvPr>
            <p:ph type="body" idx="4294967295"/>
          </p:nvPr>
        </p:nvSpPr>
        <p:spPr>
          <a:xfrm>
            <a:off x="1784638" y="2888613"/>
            <a:ext cx="5574723" cy="1924482"/>
          </a:xfrm>
        </p:spPr>
        <p:txBody>
          <a:bodyPr>
            <a:normAutofit/>
          </a:bodyPr>
          <a:lstStyle/>
          <a:p>
            <a:pPr marL="514350" indent="-514350">
              <a:lnSpc>
                <a:spcPct val="100000"/>
              </a:lnSpc>
              <a:spcBef>
                <a:spcPts val="0"/>
              </a:spcBef>
              <a:spcAft>
                <a:spcPts val="900"/>
              </a:spcAft>
              <a:buFont typeface="+mj-lt"/>
              <a:buAutoNum type="arabicPeriod"/>
            </a:pPr>
            <a:r>
              <a:rPr lang="en-US" sz="2400" dirty="0">
                <a:latin typeface="+mj-lt"/>
              </a:rPr>
              <a:t>Recognize and respond to danger signs in the neonate</a:t>
            </a:r>
          </a:p>
          <a:p>
            <a:pPr marL="514350" indent="-514350">
              <a:lnSpc>
                <a:spcPct val="100000"/>
              </a:lnSpc>
              <a:spcBef>
                <a:spcPts val="600"/>
              </a:spcBef>
              <a:spcAft>
                <a:spcPts val="600"/>
              </a:spcAft>
              <a:buFont typeface="+mj-lt"/>
              <a:buAutoNum type="arabicPeriod"/>
            </a:pPr>
            <a:r>
              <a:rPr lang="en-US" sz="2400" dirty="0">
                <a:latin typeface="+mj-lt"/>
                <a:cs typeface="Arial" panose="020B0604020202020204" pitchFamily="34" charset="0"/>
              </a:rPr>
              <a:t>Discuss neonatal sepsis and management</a:t>
            </a:r>
          </a:p>
        </p:txBody>
      </p:sp>
      <p:pic>
        <p:nvPicPr>
          <p:cNvPr id="5" name="Picture 4">
            <a:extLst>
              <a:ext uri="{FF2B5EF4-FFF2-40B4-BE49-F238E27FC236}">
                <a16:creationId xmlns:a16="http://schemas.microsoft.com/office/drawing/2014/main" id="{73E145E3-850E-DC0F-88DA-C259B1178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4088" y="1133636"/>
            <a:ext cx="1467357" cy="1342821"/>
          </a:xfrm>
          <a:prstGeom prst="rect">
            <a:avLst/>
          </a:prstGeom>
        </p:spPr>
      </p:pic>
      <p:cxnSp>
        <p:nvCxnSpPr>
          <p:cNvPr id="7" name="Straight Connector 6">
            <a:extLst>
              <a:ext uri="{FF2B5EF4-FFF2-40B4-BE49-F238E27FC236}">
                <a16:creationId xmlns:a16="http://schemas.microsoft.com/office/drawing/2014/main" id="{4E93AD1F-4552-B613-594B-DEE0608C7F79}"/>
              </a:ext>
            </a:extLst>
          </p:cNvPr>
          <p:cNvCxnSpPr/>
          <p:nvPr/>
        </p:nvCxnSpPr>
        <p:spPr>
          <a:xfrm>
            <a:off x="3814618" y="2096655"/>
            <a:ext cx="2558473" cy="0"/>
          </a:xfrm>
          <a:prstGeom prst="line">
            <a:avLst/>
          </a:prstGeom>
          <a:ln w="28575">
            <a:solidFill>
              <a:srgbClr val="F488D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3FECA9F-0D5F-4C7C-BD81-6E60E30D6F00}"/>
              </a:ext>
            </a:extLst>
          </p:cNvPr>
          <p:cNvSpPr txBox="1">
            <a:spLocks noGrp="1" noChangeArrowheads="1"/>
          </p:cNvSpPr>
          <p:nvPr>
            <p:ph type="title" idx="4294967295"/>
          </p:nvPr>
        </p:nvSpPr>
        <p:spPr>
          <a:xfrm>
            <a:off x="676175" y="439343"/>
            <a:ext cx="7791649" cy="696912"/>
          </a:xfrm>
          <a:prstGeom prst="rect">
            <a:avLst/>
          </a:prstGeom>
        </p:spPr>
        <p:txBody>
          <a:bodyPr>
            <a:noAutofit/>
          </a:bodyPr>
          <a:lstStyle/>
          <a:p>
            <a:pPr algn="ctr">
              <a:spcBef>
                <a:spcPct val="0"/>
              </a:spcBef>
            </a:pPr>
            <a:r>
              <a:rPr lang="en-GB" altLang="en-US" sz="3200" b="1" dirty="0">
                <a:solidFill>
                  <a:schemeClr val="bg1"/>
                </a:solidFill>
                <a:latin typeface="Arial" panose="020B0604020202020204" pitchFamily="34" charset="0"/>
                <a:cs typeface="Arial" panose="020B0604020202020204" pitchFamily="34" charset="0"/>
              </a:rPr>
              <a:t>Introduction to new-born danger signs</a:t>
            </a:r>
          </a:p>
        </p:txBody>
      </p:sp>
      <p:sp>
        <p:nvSpPr>
          <p:cNvPr id="4" name="Rectangle 3">
            <a:extLst>
              <a:ext uri="{FF2B5EF4-FFF2-40B4-BE49-F238E27FC236}">
                <a16:creationId xmlns:a16="http://schemas.microsoft.com/office/drawing/2014/main" id="{18E2D1D0-7F13-4317-8087-8F105A6CA0B2}"/>
              </a:ext>
            </a:extLst>
          </p:cNvPr>
          <p:cNvSpPr/>
          <p:nvPr/>
        </p:nvSpPr>
        <p:spPr>
          <a:xfrm>
            <a:off x="1521619" y="1701404"/>
            <a:ext cx="6244829" cy="456535"/>
          </a:xfrm>
          <a:prstGeom prst="rect">
            <a:avLst/>
          </a:prstGeom>
        </p:spPr>
        <p:txBody>
          <a:bodyPr>
            <a:spAutoFit/>
          </a:bodyPr>
          <a:lstStyle/>
          <a:p>
            <a:pPr marL="257175" indent="-257175" eaLnBrk="0" fontAlgn="base" hangingPunct="0">
              <a:lnSpc>
                <a:spcPct val="150000"/>
              </a:lnSpc>
              <a:spcAft>
                <a:spcPct val="0"/>
              </a:spcAft>
              <a:buFont typeface="Arial" panose="020B0604020202020204" pitchFamily="34" charset="0"/>
              <a:buChar char="•"/>
              <a:defRPr/>
            </a:pPr>
            <a:endParaRPr lang="en-US" kern="0" dirty="0">
              <a:solidFill>
                <a:srgbClr val="000000"/>
              </a:solidFill>
              <a:latin typeface="Arial"/>
              <a:cs typeface="Arial"/>
              <a:sym typeface="Arial" panose="020B0604020202020204" pitchFamily="34" charset="0"/>
            </a:endParaRPr>
          </a:p>
        </p:txBody>
      </p:sp>
      <p:sp>
        <p:nvSpPr>
          <p:cNvPr id="2" name="Rectangle 1">
            <a:extLst>
              <a:ext uri="{FF2B5EF4-FFF2-40B4-BE49-F238E27FC236}">
                <a16:creationId xmlns:a16="http://schemas.microsoft.com/office/drawing/2014/main" id="{47903D5B-503C-44B5-BF97-FD884217746A}"/>
              </a:ext>
            </a:extLst>
          </p:cNvPr>
          <p:cNvSpPr/>
          <p:nvPr/>
        </p:nvSpPr>
        <p:spPr>
          <a:xfrm>
            <a:off x="497899" y="1815122"/>
            <a:ext cx="3700289" cy="4742695"/>
          </a:xfrm>
          <a:prstGeom prst="rect">
            <a:avLst/>
          </a:prstGeom>
          <a:noFill/>
          <a:ln w="28575">
            <a:solidFill>
              <a:srgbClr val="FFCCFF"/>
            </a:solidFill>
          </a:ln>
        </p:spPr>
        <p:txBody>
          <a:bodyPr wrap="square">
            <a:noAutofit/>
          </a:bodyPr>
          <a:lstStyle/>
          <a:p>
            <a:pPr marL="257175" indent="-257175" eaLnBrk="0" fontAlgn="base" hangingPunct="0">
              <a:spcBef>
                <a:spcPts val="900"/>
              </a:spcBef>
              <a:spcAft>
                <a:spcPts val="900"/>
              </a:spcAft>
              <a:buFont typeface="Arial" panose="020B0604020202020204" pitchFamily="34" charset="0"/>
              <a:buChar char="•"/>
            </a:pPr>
            <a:r>
              <a:rPr lang="en-US" sz="2400" dirty="0"/>
              <a:t>These are evidence based signs that indicate an increased risk of morbidity and  mortality</a:t>
            </a:r>
          </a:p>
          <a:p>
            <a:pPr marL="257175" indent="-257175" eaLnBrk="0" fontAlgn="base" hangingPunct="0">
              <a:spcBef>
                <a:spcPts val="900"/>
              </a:spcBef>
              <a:spcAft>
                <a:spcPts val="900"/>
              </a:spcAft>
              <a:buFont typeface="Arial" panose="020B0604020202020204" pitchFamily="34" charset="0"/>
              <a:buChar char="•"/>
            </a:pPr>
            <a:r>
              <a:rPr lang="en-US" sz="2400" dirty="0"/>
              <a:t>They require prompt medical intervention </a:t>
            </a:r>
          </a:p>
          <a:p>
            <a:pPr marL="257175" indent="-257175" eaLnBrk="0" fontAlgn="base" hangingPunct="0">
              <a:spcBef>
                <a:spcPts val="900"/>
              </a:spcBef>
              <a:spcAft>
                <a:spcPts val="900"/>
              </a:spcAft>
              <a:buFont typeface="Arial" panose="020B0604020202020204" pitchFamily="34" charset="0"/>
              <a:buChar char="•"/>
            </a:pPr>
            <a:r>
              <a:rPr lang="en-US" sz="2400" dirty="0"/>
              <a:t>Are included in the national guidelines</a:t>
            </a:r>
          </a:p>
        </p:txBody>
      </p:sp>
      <p:sp>
        <p:nvSpPr>
          <p:cNvPr id="3" name="Rectangle 2">
            <a:extLst>
              <a:ext uri="{FF2B5EF4-FFF2-40B4-BE49-F238E27FC236}">
                <a16:creationId xmlns:a16="http://schemas.microsoft.com/office/drawing/2014/main" id="{87455411-C04A-49E6-A6CC-2CD6687D7247}"/>
              </a:ext>
            </a:extLst>
          </p:cNvPr>
          <p:cNvSpPr/>
          <p:nvPr/>
        </p:nvSpPr>
        <p:spPr>
          <a:xfrm>
            <a:off x="4341413" y="1815123"/>
            <a:ext cx="4448755" cy="4742695"/>
          </a:xfrm>
          <a:prstGeom prst="rect">
            <a:avLst/>
          </a:prstGeom>
          <a:ln>
            <a:solidFill>
              <a:srgbClr val="FFCCFF"/>
            </a:solidFill>
          </a:ln>
        </p:spPr>
        <p:style>
          <a:lnRef idx="2">
            <a:schemeClr val="accent6"/>
          </a:lnRef>
          <a:fillRef idx="1">
            <a:schemeClr val="lt1"/>
          </a:fillRef>
          <a:effectRef idx="0">
            <a:schemeClr val="accent6"/>
          </a:effectRef>
          <a:fontRef idx="minor">
            <a:schemeClr val="dk1"/>
          </a:fontRef>
        </p:style>
        <p:txBody>
          <a:bodyPr rtlCol="0" anchor="ctr"/>
          <a:lstStyle/>
          <a:p>
            <a:pPr eaLnBrk="0" fontAlgn="base" hangingPunct="0">
              <a:spcBef>
                <a:spcPct val="0"/>
              </a:spcBef>
              <a:spcAft>
                <a:spcPts val="900"/>
              </a:spcAft>
            </a:pPr>
            <a:r>
              <a:rPr lang="en-US" sz="2400" dirty="0"/>
              <a:t>They are:</a:t>
            </a:r>
          </a:p>
          <a:p>
            <a:pPr marL="257175" indent="-257175" eaLnBrk="0" fontAlgn="base" hangingPunct="0">
              <a:spcBef>
                <a:spcPct val="0"/>
              </a:spcBef>
              <a:spcAft>
                <a:spcPts val="900"/>
              </a:spcAft>
              <a:buFont typeface="Arial" panose="020B0604020202020204" pitchFamily="34" charset="0"/>
              <a:buChar char="•"/>
            </a:pPr>
            <a:r>
              <a:rPr lang="en-US" sz="2400" dirty="0"/>
              <a:t>Observed commonly in common illnesses</a:t>
            </a:r>
          </a:p>
          <a:p>
            <a:pPr marL="257175" indent="-257175" eaLnBrk="0" fontAlgn="base" hangingPunct="0">
              <a:spcBef>
                <a:spcPct val="0"/>
              </a:spcBef>
              <a:spcAft>
                <a:spcPts val="900"/>
              </a:spcAft>
              <a:buFont typeface="Arial" panose="020B0604020202020204" pitchFamily="34" charset="0"/>
              <a:buChar char="•"/>
            </a:pPr>
            <a:r>
              <a:rPr lang="en-US" sz="2400" dirty="0"/>
              <a:t>Help in the assessment of the nature and severity of illness</a:t>
            </a:r>
          </a:p>
          <a:p>
            <a:pPr marL="257175" indent="-257175" eaLnBrk="0" fontAlgn="base" hangingPunct="0">
              <a:spcBef>
                <a:spcPct val="0"/>
              </a:spcBef>
              <a:spcAft>
                <a:spcPts val="900"/>
              </a:spcAft>
              <a:buFont typeface="Arial" panose="020B0604020202020204" pitchFamily="34" charset="0"/>
              <a:buChar char="•"/>
            </a:pPr>
            <a:r>
              <a:rPr lang="en-US" sz="2400" dirty="0"/>
              <a:t>Indicate risk of death</a:t>
            </a:r>
          </a:p>
          <a:p>
            <a:pPr marL="257175" indent="-257175" eaLnBrk="0" fontAlgn="base" hangingPunct="0">
              <a:spcBef>
                <a:spcPct val="0"/>
              </a:spcBef>
              <a:spcAft>
                <a:spcPts val="900"/>
              </a:spcAft>
              <a:buFont typeface="Arial" panose="020B0604020202020204" pitchFamily="34" charset="0"/>
              <a:buChar char="•"/>
            </a:pPr>
            <a:r>
              <a:rPr lang="en-US" sz="2400" dirty="0"/>
              <a:t>Useful for monitoring progress</a:t>
            </a:r>
          </a:p>
          <a:p>
            <a:pPr marL="257175" indent="-257175" eaLnBrk="0" fontAlgn="base" hangingPunct="0">
              <a:spcBef>
                <a:spcPct val="0"/>
              </a:spcBef>
              <a:spcAft>
                <a:spcPts val="900"/>
              </a:spcAft>
              <a:buFont typeface="Arial" panose="020B0604020202020204" pitchFamily="34" charset="0"/>
              <a:buChar char="•"/>
            </a:pPr>
            <a:r>
              <a:rPr lang="en-US" sz="2400" dirty="0"/>
              <a:t>Easy for everyone to observe and learn</a:t>
            </a:r>
          </a:p>
        </p:txBody>
      </p:sp>
      <p:sp>
        <p:nvSpPr>
          <p:cNvPr id="5" name="Rectangle 4">
            <a:extLst>
              <a:ext uri="{FF2B5EF4-FFF2-40B4-BE49-F238E27FC236}">
                <a16:creationId xmlns:a16="http://schemas.microsoft.com/office/drawing/2014/main" id="{84005BCC-26E7-45C4-8850-0635FC3830C0}"/>
              </a:ext>
            </a:extLst>
          </p:cNvPr>
          <p:cNvSpPr/>
          <p:nvPr/>
        </p:nvSpPr>
        <p:spPr>
          <a:xfrm>
            <a:off x="497899" y="1222438"/>
            <a:ext cx="3707296" cy="592685"/>
          </a:xfrm>
          <a:prstGeom prst="rect">
            <a:avLst/>
          </a:prstGeom>
          <a:solidFill>
            <a:srgbClr val="F488DF"/>
          </a:solidFill>
          <a:ln>
            <a:noFill/>
          </a:ln>
        </p:spPr>
        <p:style>
          <a:lnRef idx="2">
            <a:schemeClr val="accent6"/>
          </a:lnRef>
          <a:fillRef idx="1">
            <a:schemeClr val="lt1"/>
          </a:fillRef>
          <a:effectRef idx="0">
            <a:schemeClr val="accent6"/>
          </a:effectRef>
          <a:fontRef idx="minor">
            <a:schemeClr val="dk1"/>
          </a:fontRef>
        </p:style>
        <p:txBody>
          <a:bodyPr rtlCol="0" anchor="ctr" anchorCtr="0"/>
          <a:lstStyle/>
          <a:p>
            <a:pPr algn="ctr"/>
            <a:r>
              <a:rPr lang="en-GB" sz="2100" b="1" dirty="0">
                <a:solidFill>
                  <a:schemeClr val="bg1"/>
                </a:solidFill>
              </a:rPr>
              <a:t>What are danger signs?</a:t>
            </a:r>
            <a:endParaRPr lang="en-KE" sz="2100" b="1" dirty="0">
              <a:solidFill>
                <a:schemeClr val="bg1"/>
              </a:solidFill>
            </a:endParaRPr>
          </a:p>
        </p:txBody>
      </p:sp>
      <p:sp>
        <p:nvSpPr>
          <p:cNvPr id="6" name="TextBox 5">
            <a:extLst>
              <a:ext uri="{FF2B5EF4-FFF2-40B4-BE49-F238E27FC236}">
                <a16:creationId xmlns:a16="http://schemas.microsoft.com/office/drawing/2014/main" id="{172E0693-2F7A-4188-AC75-7FE55B832EE6}"/>
              </a:ext>
            </a:extLst>
          </p:cNvPr>
          <p:cNvSpPr txBox="1"/>
          <p:nvPr/>
        </p:nvSpPr>
        <p:spPr>
          <a:xfrm>
            <a:off x="4341413" y="1237541"/>
            <a:ext cx="4448755" cy="577582"/>
          </a:xfrm>
          <a:prstGeom prst="rect">
            <a:avLst/>
          </a:prstGeom>
          <a:solidFill>
            <a:srgbClr val="F488DF"/>
          </a:solidFill>
          <a:ln>
            <a:noFill/>
          </a:ln>
        </p:spPr>
        <p:txBody>
          <a:bodyPr wrap="square" rtlCol="0" anchor="ctr" anchorCtr="0">
            <a:noAutofit/>
          </a:bodyPr>
          <a:lstStyle/>
          <a:p>
            <a:r>
              <a:rPr lang="en-GB" sz="2100" b="1" dirty="0">
                <a:solidFill>
                  <a:schemeClr val="bg1"/>
                </a:solidFill>
              </a:rPr>
              <a:t>Why these signs and symptoms?</a:t>
            </a:r>
            <a:endParaRPr lang="en-KE" sz="2100" b="1" dirty="0">
              <a:solidFill>
                <a:schemeClr val="bg1"/>
              </a:solidFill>
            </a:endParaRPr>
          </a:p>
        </p:txBody>
      </p:sp>
    </p:spTree>
    <p:extLst>
      <p:ext uri="{BB962C8B-B14F-4D97-AF65-F5344CB8AC3E}">
        <p14:creationId xmlns:p14="http://schemas.microsoft.com/office/powerpoint/2010/main" val="2912186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idx="4294967295"/>
          </p:nvPr>
        </p:nvSpPr>
        <p:spPr>
          <a:xfrm>
            <a:off x="1485900" y="263093"/>
            <a:ext cx="6172200" cy="622300"/>
          </a:xfrm>
          <a:prstGeom prst="rect">
            <a:avLst/>
          </a:prstGeom>
          <a:noFill/>
          <a:ln>
            <a:noFill/>
          </a:ln>
        </p:spPr>
        <p:txBody>
          <a:bodyPr spcFirstLastPara="1" wrap="square" lIns="68569" tIns="34275" rIns="68569" bIns="34275" anchor="ctr" anchorCtr="0">
            <a:normAutofit/>
          </a:bodyPr>
          <a:lstStyle/>
          <a:p>
            <a:pPr algn="ctr">
              <a:buClr>
                <a:schemeClr val="dk2"/>
              </a:buClr>
              <a:buSzPts val="4000"/>
            </a:pPr>
            <a:r>
              <a:rPr lang="en-US" sz="3000" b="1" dirty="0">
                <a:solidFill>
                  <a:srgbClr val="7030A0"/>
                </a:solidFill>
                <a:latin typeface="+mj-lt"/>
              </a:rPr>
              <a:t>Danger signs in Newborns</a:t>
            </a:r>
            <a:endParaRPr sz="3000" b="1" dirty="0">
              <a:solidFill>
                <a:srgbClr val="7030A0"/>
              </a:solidFill>
              <a:latin typeface="+mj-lt"/>
            </a:endParaRPr>
          </a:p>
        </p:txBody>
      </p:sp>
      <p:sp>
        <p:nvSpPr>
          <p:cNvPr id="224" name="Google Shape;224;p32"/>
          <p:cNvSpPr txBox="1">
            <a:spLocks noGrp="1"/>
          </p:cNvSpPr>
          <p:nvPr>
            <p:ph type="body" idx="4294967295"/>
          </p:nvPr>
        </p:nvSpPr>
        <p:spPr>
          <a:xfrm>
            <a:off x="0" y="2057400"/>
            <a:ext cx="6172200" cy="3657600"/>
          </a:xfrm>
          <a:prstGeom prst="rect">
            <a:avLst/>
          </a:prstGeom>
          <a:noFill/>
          <a:ln>
            <a:noFill/>
          </a:ln>
        </p:spPr>
        <p:txBody>
          <a:bodyPr spcFirstLastPara="1" wrap="square" lIns="68569" tIns="34275" rIns="68569" bIns="34275" anchor="t" anchorCtr="0">
            <a:noAutofit/>
          </a:bodyPr>
          <a:lstStyle/>
          <a:p>
            <a:pPr marL="136922" indent="-39767">
              <a:spcBef>
                <a:spcPts val="360"/>
              </a:spcBef>
              <a:buClr>
                <a:schemeClr val="accent1"/>
              </a:buClr>
              <a:buSzPts val="2040"/>
            </a:pPr>
            <a:endParaRPr sz="1800" dirty="0">
              <a:solidFill>
                <a:schemeClr val="dk1"/>
              </a:solidFill>
            </a:endParaRPr>
          </a:p>
          <a:p>
            <a:pPr marL="136922" indent="-39767">
              <a:spcBef>
                <a:spcPts val="360"/>
              </a:spcBef>
              <a:buClr>
                <a:schemeClr val="accent1"/>
              </a:buClr>
              <a:buSzPts val="2040"/>
            </a:pPr>
            <a:endParaRPr sz="1800" dirty="0">
              <a:solidFill>
                <a:schemeClr val="dk1"/>
              </a:solidFill>
            </a:endParaRPr>
          </a:p>
        </p:txBody>
      </p:sp>
      <p:pic>
        <p:nvPicPr>
          <p:cNvPr id="3" name="Danger signs in newborns - for health care work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7282" y="796636"/>
            <a:ext cx="8449435" cy="5264727"/>
          </a:xfrm>
          <a:prstGeom prst="rect">
            <a:avLst/>
          </a:prstGeom>
        </p:spPr>
      </p:pic>
    </p:spTree>
    <p:extLst>
      <p:ext uri="{BB962C8B-B14F-4D97-AF65-F5344CB8AC3E}">
        <p14:creationId xmlns:p14="http://schemas.microsoft.com/office/powerpoint/2010/main" val="1715348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3FECA9F-0D5F-4C7C-BD81-6E60E30D6F00}"/>
              </a:ext>
            </a:extLst>
          </p:cNvPr>
          <p:cNvSpPr txBox="1">
            <a:spLocks noGrp="1" noChangeArrowheads="1"/>
          </p:cNvSpPr>
          <p:nvPr>
            <p:ph type="title" idx="4294967295"/>
          </p:nvPr>
        </p:nvSpPr>
        <p:spPr>
          <a:xfrm>
            <a:off x="1269085" y="456479"/>
            <a:ext cx="7182187" cy="506412"/>
          </a:xfrm>
          <a:prstGeom prst="rect">
            <a:avLst/>
          </a:prstGeom>
        </p:spPr>
        <p:txBody>
          <a:bodyPr>
            <a:noAutofit/>
          </a:bodyPr>
          <a:lstStyle/>
          <a:p>
            <a:pPr algn="ctr">
              <a:spcBef>
                <a:spcPct val="0"/>
              </a:spcBef>
            </a:pPr>
            <a:r>
              <a:rPr lang="en-US" sz="3200" b="1" dirty="0">
                <a:solidFill>
                  <a:schemeClr val="bg1"/>
                </a:solidFill>
                <a:latin typeface="+mj-lt"/>
              </a:rPr>
              <a:t>Other Danger signs in Newborns</a:t>
            </a:r>
            <a:endParaRPr lang="en-GB" altLang="en-US" sz="3200" b="1" dirty="0">
              <a:solidFill>
                <a:schemeClr val="bg1"/>
              </a:solidFill>
              <a:latin typeface="+mj-lt"/>
              <a:cs typeface="Arial" panose="020B0604020202020204" pitchFamily="34" charset="0"/>
            </a:endParaRPr>
          </a:p>
        </p:txBody>
      </p:sp>
      <p:sp>
        <p:nvSpPr>
          <p:cNvPr id="2" name="Rectangle 1">
            <a:extLst>
              <a:ext uri="{FF2B5EF4-FFF2-40B4-BE49-F238E27FC236}">
                <a16:creationId xmlns:a16="http://schemas.microsoft.com/office/drawing/2014/main" id="{47903D5B-503C-44B5-BF97-FD884217746A}"/>
              </a:ext>
            </a:extLst>
          </p:cNvPr>
          <p:cNvSpPr/>
          <p:nvPr/>
        </p:nvSpPr>
        <p:spPr>
          <a:xfrm>
            <a:off x="691252" y="1469773"/>
            <a:ext cx="3880747" cy="4820191"/>
          </a:xfrm>
          <a:prstGeom prst="rect">
            <a:avLst/>
          </a:prstGeom>
          <a:solidFill>
            <a:srgbClr val="FFCCFF"/>
          </a:solidFill>
        </p:spPr>
        <p:txBody>
          <a:bodyPr wrap="square">
            <a:noAutofit/>
          </a:bodyPr>
          <a:lstStyle/>
          <a:p>
            <a:pPr marL="342900" indent="-342900" eaLnBrk="0" fontAlgn="base" hangingPunct="0">
              <a:lnSpc>
                <a:spcPct val="150000"/>
              </a:lnSpc>
              <a:spcBef>
                <a:spcPct val="0"/>
              </a:spcBef>
              <a:spcAft>
                <a:spcPct val="0"/>
              </a:spcAft>
              <a:buFont typeface="Arial" panose="020B0604020202020204" pitchFamily="34" charset="0"/>
              <a:buChar char="•"/>
            </a:pPr>
            <a:r>
              <a:rPr lang="en-US" sz="2400" dirty="0">
                <a:solidFill>
                  <a:srgbClr val="000000"/>
                </a:solidFill>
                <a:latin typeface="Arial"/>
                <a:cs typeface="Arial"/>
                <a:sym typeface="Arial"/>
              </a:rPr>
              <a:t>Poor feeding</a:t>
            </a:r>
          </a:p>
          <a:p>
            <a:pPr marL="342900" indent="-342900" eaLnBrk="0" fontAlgn="base" hangingPunct="0">
              <a:lnSpc>
                <a:spcPct val="150000"/>
              </a:lnSpc>
              <a:spcBef>
                <a:spcPct val="0"/>
              </a:spcBef>
              <a:spcAft>
                <a:spcPct val="0"/>
              </a:spcAft>
              <a:buFont typeface="Arial" panose="020B0604020202020204" pitchFamily="34" charset="0"/>
              <a:buChar char="•"/>
            </a:pPr>
            <a:r>
              <a:rPr lang="en-US" sz="2400" dirty="0">
                <a:solidFill>
                  <a:srgbClr val="000000"/>
                </a:solidFill>
                <a:latin typeface="Arial"/>
                <a:cs typeface="Arial"/>
                <a:sym typeface="Arial"/>
              </a:rPr>
              <a:t>Fast breathing</a:t>
            </a:r>
          </a:p>
          <a:p>
            <a:pPr marL="342900" indent="-342900" eaLnBrk="0" fontAlgn="base" hangingPunct="0">
              <a:lnSpc>
                <a:spcPct val="150000"/>
              </a:lnSpc>
              <a:spcBef>
                <a:spcPct val="0"/>
              </a:spcBef>
              <a:spcAft>
                <a:spcPct val="0"/>
              </a:spcAft>
              <a:buFont typeface="Arial" panose="020B0604020202020204" pitchFamily="34" charset="0"/>
              <a:buChar char="•"/>
            </a:pPr>
            <a:r>
              <a:rPr lang="en-US" sz="2400" dirty="0">
                <a:solidFill>
                  <a:srgbClr val="000000"/>
                </a:solidFill>
                <a:latin typeface="Arial"/>
                <a:cs typeface="Arial"/>
                <a:sym typeface="Arial"/>
              </a:rPr>
              <a:t>Chest indrawing</a:t>
            </a:r>
          </a:p>
          <a:p>
            <a:pPr marL="342900" indent="-342900" eaLnBrk="0" fontAlgn="base" hangingPunct="0">
              <a:lnSpc>
                <a:spcPct val="150000"/>
              </a:lnSpc>
              <a:spcBef>
                <a:spcPct val="0"/>
              </a:spcBef>
              <a:spcAft>
                <a:spcPct val="0"/>
              </a:spcAft>
              <a:buFont typeface="Arial" panose="020B0604020202020204" pitchFamily="34" charset="0"/>
              <a:buChar char="•"/>
            </a:pPr>
            <a:r>
              <a:rPr lang="en-US" sz="2400" dirty="0">
                <a:solidFill>
                  <a:srgbClr val="000000"/>
                </a:solidFill>
                <a:latin typeface="Arial"/>
                <a:cs typeface="Arial"/>
                <a:sym typeface="Arial"/>
              </a:rPr>
              <a:t>Jaundice</a:t>
            </a:r>
          </a:p>
          <a:p>
            <a:pPr marL="342900" indent="-342900" eaLnBrk="0" fontAlgn="base" hangingPunct="0">
              <a:lnSpc>
                <a:spcPct val="150000"/>
              </a:lnSpc>
              <a:spcBef>
                <a:spcPct val="0"/>
              </a:spcBef>
              <a:spcAft>
                <a:spcPct val="0"/>
              </a:spcAft>
              <a:buFont typeface="Arial" panose="020B0604020202020204" pitchFamily="34" charset="0"/>
              <a:buChar char="•"/>
            </a:pPr>
            <a:r>
              <a:rPr lang="en-US" sz="2400" dirty="0">
                <a:solidFill>
                  <a:srgbClr val="000000"/>
                </a:solidFill>
                <a:latin typeface="Arial"/>
                <a:cs typeface="Arial"/>
                <a:sym typeface="Arial"/>
              </a:rPr>
              <a:t>Lethargy/no movement</a:t>
            </a:r>
          </a:p>
          <a:p>
            <a:pPr marL="342900" indent="-342900" eaLnBrk="0" fontAlgn="base" hangingPunct="0">
              <a:lnSpc>
                <a:spcPct val="150000"/>
              </a:lnSpc>
              <a:spcBef>
                <a:spcPct val="0"/>
              </a:spcBef>
              <a:spcAft>
                <a:spcPct val="0"/>
              </a:spcAft>
              <a:buFont typeface="Arial" panose="020B0604020202020204" pitchFamily="34" charset="0"/>
              <a:buChar char="•"/>
            </a:pPr>
            <a:r>
              <a:rPr lang="en-US" sz="2400" dirty="0">
                <a:solidFill>
                  <a:srgbClr val="000000"/>
                </a:solidFill>
                <a:latin typeface="Arial"/>
                <a:cs typeface="Arial"/>
                <a:sym typeface="Arial"/>
              </a:rPr>
              <a:t>Convulsions</a:t>
            </a:r>
          </a:p>
          <a:p>
            <a:pPr marL="342900" indent="-342900" eaLnBrk="0" fontAlgn="base" hangingPunct="0">
              <a:lnSpc>
                <a:spcPct val="150000"/>
              </a:lnSpc>
              <a:spcBef>
                <a:spcPct val="0"/>
              </a:spcBef>
              <a:spcAft>
                <a:spcPct val="0"/>
              </a:spcAft>
              <a:buFont typeface="Arial" panose="020B0604020202020204" pitchFamily="34" charset="0"/>
              <a:buChar char="•"/>
            </a:pPr>
            <a:r>
              <a:rPr lang="en-US" sz="2400" dirty="0">
                <a:solidFill>
                  <a:srgbClr val="000000"/>
                </a:solidFill>
                <a:latin typeface="Arial"/>
                <a:cs typeface="Arial"/>
                <a:sym typeface="Arial"/>
              </a:rPr>
              <a:t>Hypothermia</a:t>
            </a:r>
          </a:p>
          <a:p>
            <a:pPr marL="342900" indent="-342900" eaLnBrk="0" fontAlgn="base" hangingPunct="0">
              <a:lnSpc>
                <a:spcPct val="150000"/>
              </a:lnSpc>
              <a:spcBef>
                <a:spcPct val="0"/>
              </a:spcBef>
              <a:spcAft>
                <a:spcPct val="0"/>
              </a:spcAft>
              <a:buFont typeface="Arial" panose="020B0604020202020204" pitchFamily="34" charset="0"/>
              <a:buChar char="•"/>
            </a:pPr>
            <a:r>
              <a:rPr lang="en-US" sz="2400" dirty="0">
                <a:solidFill>
                  <a:srgbClr val="000000"/>
                </a:solidFill>
                <a:latin typeface="Arial"/>
                <a:cs typeface="Arial"/>
                <a:sym typeface="Arial"/>
              </a:rPr>
              <a:t>Fever</a:t>
            </a:r>
          </a:p>
        </p:txBody>
      </p:sp>
      <p:sp>
        <p:nvSpPr>
          <p:cNvPr id="3" name="Rectangle 2">
            <a:extLst>
              <a:ext uri="{FF2B5EF4-FFF2-40B4-BE49-F238E27FC236}">
                <a16:creationId xmlns:a16="http://schemas.microsoft.com/office/drawing/2014/main" id="{E962D762-47BA-4C20-A5F8-4545109DD778}"/>
              </a:ext>
            </a:extLst>
          </p:cNvPr>
          <p:cNvSpPr/>
          <p:nvPr/>
        </p:nvSpPr>
        <p:spPr>
          <a:xfrm>
            <a:off x="4860178" y="1767250"/>
            <a:ext cx="3880746" cy="3901837"/>
          </a:xfrm>
          <a:prstGeom prst="rect">
            <a:avLst/>
          </a:prstGeom>
        </p:spPr>
        <p:txBody>
          <a:bodyPr wrap="square">
            <a:spAutoFit/>
          </a:bodyPr>
          <a:lstStyle/>
          <a:p>
            <a:pPr>
              <a:lnSpc>
                <a:spcPct val="150000"/>
              </a:lnSpc>
              <a:buClr>
                <a:srgbClr val="000000"/>
              </a:buClr>
            </a:pPr>
            <a:r>
              <a:rPr lang="en-US" sz="2400" b="1" kern="0" dirty="0">
                <a:solidFill>
                  <a:srgbClr val="000000"/>
                </a:solidFill>
                <a:latin typeface="Arial"/>
                <a:cs typeface="Arial"/>
                <a:sym typeface="Arial"/>
              </a:rPr>
              <a:t>Other </a:t>
            </a:r>
            <a:r>
              <a:rPr lang="en-US" sz="2400" b="1" kern="0" dirty="0">
                <a:solidFill>
                  <a:srgbClr val="000000"/>
                </a:solidFill>
                <a:cs typeface="Arial"/>
                <a:sym typeface="Arial"/>
              </a:rPr>
              <a:t>Common </a:t>
            </a:r>
            <a:r>
              <a:rPr lang="en-US" sz="2400" b="1" kern="0" dirty="0">
                <a:solidFill>
                  <a:srgbClr val="000000"/>
                </a:solidFill>
                <a:latin typeface="Arial"/>
                <a:cs typeface="Arial"/>
                <a:sym typeface="Arial"/>
              </a:rPr>
              <a:t>Signs </a:t>
            </a:r>
          </a:p>
          <a:p>
            <a:pPr marL="342900" indent="-342900">
              <a:lnSpc>
                <a:spcPct val="150000"/>
              </a:lnSpc>
              <a:buClr>
                <a:srgbClr val="000000"/>
              </a:buClr>
              <a:buFont typeface="Arial" panose="020B0604020202020204" pitchFamily="34" charset="0"/>
              <a:buChar char="•"/>
            </a:pPr>
            <a:r>
              <a:rPr lang="en-US" sz="2400" kern="0" dirty="0">
                <a:solidFill>
                  <a:srgbClr val="000000"/>
                </a:solidFill>
                <a:latin typeface="Arial"/>
                <a:cs typeface="Arial"/>
                <a:sym typeface="Arial"/>
              </a:rPr>
              <a:t>Vomits everything</a:t>
            </a:r>
          </a:p>
          <a:p>
            <a:pPr marL="342900" indent="-342900">
              <a:lnSpc>
                <a:spcPct val="150000"/>
              </a:lnSpc>
              <a:buClr>
                <a:srgbClr val="000000"/>
              </a:buClr>
              <a:buFont typeface="Arial" panose="020B0604020202020204" pitchFamily="34" charset="0"/>
              <a:buChar char="•"/>
            </a:pPr>
            <a:r>
              <a:rPr lang="en-US" sz="2400" kern="0" dirty="0">
                <a:solidFill>
                  <a:srgbClr val="000000"/>
                </a:solidFill>
                <a:latin typeface="Arial"/>
                <a:cs typeface="Arial"/>
                <a:sym typeface="Arial"/>
              </a:rPr>
              <a:t>Irritable or inconsolable</a:t>
            </a:r>
          </a:p>
          <a:p>
            <a:pPr marL="342900" indent="-342900">
              <a:lnSpc>
                <a:spcPct val="150000"/>
              </a:lnSpc>
              <a:buClr>
                <a:srgbClr val="000000"/>
              </a:buClr>
              <a:buFont typeface="Arial" panose="020B0604020202020204" pitchFamily="34" charset="0"/>
              <a:buChar char="•"/>
            </a:pPr>
            <a:r>
              <a:rPr lang="en-US" sz="2400" kern="0" dirty="0" err="1">
                <a:solidFill>
                  <a:srgbClr val="000000"/>
                </a:solidFill>
                <a:latin typeface="Arial"/>
                <a:cs typeface="Arial"/>
                <a:sym typeface="Arial"/>
              </a:rPr>
              <a:t>Apnoea</a:t>
            </a:r>
            <a:r>
              <a:rPr lang="en-US" sz="2400" kern="0" dirty="0">
                <a:solidFill>
                  <a:srgbClr val="000000"/>
                </a:solidFill>
                <a:latin typeface="Arial"/>
                <a:cs typeface="Arial"/>
                <a:sym typeface="Arial"/>
              </a:rPr>
              <a:t> </a:t>
            </a:r>
          </a:p>
          <a:p>
            <a:pPr marL="342900" indent="-342900">
              <a:lnSpc>
                <a:spcPct val="150000"/>
              </a:lnSpc>
              <a:buClr>
                <a:srgbClr val="000000"/>
              </a:buClr>
              <a:buFont typeface="Arial" panose="020B0604020202020204" pitchFamily="34" charset="0"/>
              <a:buChar char="•"/>
            </a:pPr>
            <a:r>
              <a:rPr lang="en-US" sz="2400" kern="0" dirty="0">
                <a:solidFill>
                  <a:srgbClr val="000000"/>
                </a:solidFill>
                <a:latin typeface="Arial"/>
                <a:cs typeface="Arial"/>
                <a:sym typeface="Arial"/>
              </a:rPr>
              <a:t>Pus and cellulitis at the umbilicus</a:t>
            </a:r>
          </a:p>
          <a:p>
            <a:pPr marL="342900" indent="-342900">
              <a:lnSpc>
                <a:spcPct val="150000"/>
              </a:lnSpc>
              <a:buClr>
                <a:srgbClr val="000000"/>
              </a:buClr>
              <a:buFont typeface="Arial" panose="020B0604020202020204" pitchFamily="34" charset="0"/>
              <a:buChar char="•"/>
            </a:pPr>
            <a:r>
              <a:rPr lang="en-US" sz="2400" kern="0" dirty="0">
                <a:solidFill>
                  <a:srgbClr val="000000"/>
                </a:solidFill>
                <a:latin typeface="Arial"/>
                <a:cs typeface="Arial"/>
                <a:sym typeface="Arial"/>
              </a:rPr>
              <a:t>Skin pustules</a:t>
            </a:r>
          </a:p>
        </p:txBody>
      </p:sp>
    </p:spTree>
    <p:extLst>
      <p:ext uri="{BB962C8B-B14F-4D97-AF65-F5344CB8AC3E}">
        <p14:creationId xmlns:p14="http://schemas.microsoft.com/office/powerpoint/2010/main" val="220733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C3FECA9F-0D5F-4C7C-BD81-6E60E30D6F00}"/>
              </a:ext>
            </a:extLst>
          </p:cNvPr>
          <p:cNvSpPr txBox="1">
            <a:spLocks noGrp="1" noChangeArrowheads="1"/>
          </p:cNvSpPr>
          <p:nvPr>
            <p:ph type="title" idx="4294967295"/>
          </p:nvPr>
        </p:nvSpPr>
        <p:spPr>
          <a:xfrm>
            <a:off x="1183085" y="439342"/>
            <a:ext cx="6583363" cy="696912"/>
          </a:xfrm>
          <a:prstGeom prst="rect">
            <a:avLst/>
          </a:prstGeom>
        </p:spPr>
        <p:txBody>
          <a:bodyPr>
            <a:normAutofit/>
          </a:bodyPr>
          <a:lstStyle/>
          <a:p>
            <a:pPr algn="ctr">
              <a:spcBef>
                <a:spcPct val="0"/>
              </a:spcBef>
            </a:pPr>
            <a:r>
              <a:rPr lang="en-GB" altLang="en-US" sz="3000" b="1" dirty="0">
                <a:solidFill>
                  <a:schemeClr val="bg1"/>
                </a:solidFill>
                <a:latin typeface="Arial" panose="020B0604020202020204" pitchFamily="34" charset="0"/>
                <a:cs typeface="Arial" panose="020B0604020202020204" pitchFamily="34" charset="0"/>
              </a:rPr>
              <a:t>Please note:</a:t>
            </a:r>
          </a:p>
        </p:txBody>
      </p:sp>
      <p:sp>
        <p:nvSpPr>
          <p:cNvPr id="7" name="Rectangle 6">
            <a:extLst>
              <a:ext uri="{FF2B5EF4-FFF2-40B4-BE49-F238E27FC236}">
                <a16:creationId xmlns:a16="http://schemas.microsoft.com/office/drawing/2014/main" id="{24F5C91E-7244-4989-8982-1DD30AA4F572}"/>
              </a:ext>
            </a:extLst>
          </p:cNvPr>
          <p:cNvSpPr/>
          <p:nvPr/>
        </p:nvSpPr>
        <p:spPr>
          <a:xfrm>
            <a:off x="1183085" y="1690253"/>
            <a:ext cx="7028042" cy="4405131"/>
          </a:xfrm>
          <a:prstGeom prst="rect">
            <a:avLst/>
          </a:prstGeom>
          <a:ln w="28575">
            <a:solidFill>
              <a:srgbClr val="FFCCFF"/>
            </a:solidFill>
          </a:ln>
        </p:spPr>
        <p:style>
          <a:lnRef idx="2">
            <a:schemeClr val="accent6"/>
          </a:lnRef>
          <a:fillRef idx="1">
            <a:schemeClr val="lt1"/>
          </a:fillRef>
          <a:effectRef idx="0">
            <a:schemeClr val="accent6"/>
          </a:effectRef>
          <a:fontRef idx="minor">
            <a:schemeClr val="dk1"/>
          </a:fontRef>
        </p:style>
        <p:txBody>
          <a:bodyPr rtlCol="0" anchor="ctr"/>
          <a:lstStyle/>
          <a:p>
            <a:pPr marL="257175" indent="-257175">
              <a:buFont typeface="Arial" panose="020B0604020202020204" pitchFamily="34" charset="0"/>
              <a:buChar char="•"/>
            </a:pPr>
            <a:r>
              <a:rPr lang="en-GB" sz="2800" dirty="0"/>
              <a:t>A neonate presenting with any danger signs should be handled as an emergency</a:t>
            </a:r>
          </a:p>
          <a:p>
            <a:pPr marL="257175" indent="-257175">
              <a:buFont typeface="Arial" panose="020B0604020202020204" pitchFamily="34" charset="0"/>
              <a:buChar char="•"/>
            </a:pPr>
            <a:endParaRPr lang="en-GB" sz="2800" dirty="0"/>
          </a:p>
          <a:p>
            <a:pPr marL="257175" indent="-257175">
              <a:buFont typeface="Arial" panose="020B0604020202020204" pitchFamily="34" charset="0"/>
              <a:buChar char="•"/>
            </a:pPr>
            <a:r>
              <a:rPr lang="en-GB" sz="2800" dirty="0"/>
              <a:t>Check and correct the ABCDE before going through the routine admission process  </a:t>
            </a:r>
            <a:endParaRPr lang="en-KE" sz="2800" dirty="0"/>
          </a:p>
        </p:txBody>
      </p:sp>
    </p:spTree>
    <p:extLst>
      <p:ext uri="{BB962C8B-B14F-4D97-AF65-F5344CB8AC3E}">
        <p14:creationId xmlns:p14="http://schemas.microsoft.com/office/powerpoint/2010/main" val="131272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26D25BD6-BCA1-7172-3198-D960BCDAB4BB}"/>
              </a:ext>
            </a:extLst>
          </p:cNvPr>
          <p:cNvSpPr>
            <a:spLocks noGrp="1"/>
          </p:cNvSpPr>
          <p:nvPr>
            <p:ph type="title" idx="4294967295"/>
          </p:nvPr>
        </p:nvSpPr>
        <p:spPr>
          <a:xfrm>
            <a:off x="1689894" y="349527"/>
            <a:ext cx="5764212" cy="493713"/>
          </a:xfrm>
        </p:spPr>
        <p:txBody>
          <a:bodyPr>
            <a:noAutofit/>
          </a:bodyPr>
          <a:lstStyle/>
          <a:p>
            <a:pPr algn="ctr"/>
            <a:r>
              <a:rPr lang="en-US" sz="3200" b="1" dirty="0">
                <a:solidFill>
                  <a:srgbClr val="7030A0"/>
                </a:solidFill>
                <a:latin typeface="Arial" panose="020B0604020202020204" pitchFamily="34" charset="0"/>
                <a:cs typeface="Arial" panose="020B0604020202020204" pitchFamily="34" charset="0"/>
              </a:rPr>
              <a:t>Neonatal sepsis: Definitions </a:t>
            </a:r>
          </a:p>
        </p:txBody>
      </p:sp>
      <p:sp>
        <p:nvSpPr>
          <p:cNvPr id="2" name="Slide Number Placeholder 1">
            <a:extLst>
              <a:ext uri="{FF2B5EF4-FFF2-40B4-BE49-F238E27FC236}">
                <a16:creationId xmlns:a16="http://schemas.microsoft.com/office/drawing/2014/main" id="{CA3D982D-6562-6051-ACBB-59E17FA214DE}"/>
              </a:ext>
            </a:extLst>
          </p:cNvPr>
          <p:cNvSpPr>
            <a:spLocks noGrp="1"/>
          </p:cNvSpPr>
          <p:nvPr>
            <p:ph type="sldNum" idx="4294967295"/>
          </p:nvPr>
        </p:nvSpPr>
        <p:spPr>
          <a:xfrm>
            <a:off x="6592184" y="6169302"/>
            <a:ext cx="2057400" cy="365125"/>
          </a:xfrm>
        </p:spPr>
        <p:txBody>
          <a:bodyPr/>
          <a:lstStyle/>
          <a:p>
            <a:fld id="{00000000-1234-1234-1234-123412341234}" type="slidenum">
              <a:rPr lang="en-US" smtClean="0"/>
              <a:pPr/>
              <a:t>7</a:t>
            </a:fld>
            <a:endParaRPr lang="en-US"/>
          </a:p>
        </p:txBody>
      </p:sp>
      <p:sp>
        <p:nvSpPr>
          <p:cNvPr id="2048" name="TextBox 2047">
            <a:extLst>
              <a:ext uri="{FF2B5EF4-FFF2-40B4-BE49-F238E27FC236}">
                <a16:creationId xmlns:a16="http://schemas.microsoft.com/office/drawing/2014/main" id="{FA6F3866-6D09-A009-EFE2-FC7C20CAC695}"/>
              </a:ext>
            </a:extLst>
          </p:cNvPr>
          <p:cNvSpPr txBox="1"/>
          <p:nvPr/>
        </p:nvSpPr>
        <p:spPr>
          <a:xfrm>
            <a:off x="1529494" y="6289702"/>
            <a:ext cx="6270031" cy="246221"/>
          </a:xfrm>
          <a:prstGeom prst="rect">
            <a:avLst/>
          </a:prstGeom>
          <a:noFill/>
        </p:spPr>
        <p:txBody>
          <a:bodyPr wrap="square">
            <a:spAutoFit/>
          </a:bodyPr>
          <a:lstStyle/>
          <a:p>
            <a:pPr algn="ctr"/>
            <a:r>
              <a:rPr lang="en-US" sz="1000" dirty="0">
                <a:solidFill>
                  <a:schemeClr val="bg1">
                    <a:lumMod val="50000"/>
                  </a:schemeClr>
                </a:solidFill>
                <a:latin typeface="BlinkMacSystemFont"/>
              </a:rPr>
              <a:t>Simonsen KA, Anderson-Berry AL, </a:t>
            </a:r>
            <a:r>
              <a:rPr lang="en-US" sz="1000" dirty="0" err="1">
                <a:solidFill>
                  <a:schemeClr val="bg1">
                    <a:lumMod val="50000"/>
                  </a:schemeClr>
                </a:solidFill>
                <a:latin typeface="BlinkMacSystemFont"/>
              </a:rPr>
              <a:t>Delair</a:t>
            </a:r>
            <a:r>
              <a:rPr lang="en-US" sz="1000" dirty="0">
                <a:solidFill>
                  <a:schemeClr val="bg1">
                    <a:lumMod val="50000"/>
                  </a:schemeClr>
                </a:solidFill>
                <a:latin typeface="BlinkMacSystemFont"/>
              </a:rPr>
              <a:t> SF, Davies HD. Early-onset neonatal sepsis. Clin Microbiol Rev. 2014 Jan;27</a:t>
            </a:r>
            <a:endParaRPr lang="en-US" sz="1000" dirty="0">
              <a:solidFill>
                <a:schemeClr val="bg1">
                  <a:lumMod val="50000"/>
                </a:schemeClr>
              </a:solidFill>
            </a:endParaRPr>
          </a:p>
        </p:txBody>
      </p:sp>
      <p:sp>
        <p:nvSpPr>
          <p:cNvPr id="52" name="TextBox 51">
            <a:extLst>
              <a:ext uri="{FF2B5EF4-FFF2-40B4-BE49-F238E27FC236}">
                <a16:creationId xmlns:a16="http://schemas.microsoft.com/office/drawing/2014/main" id="{D58DE2A2-F977-D924-2DC1-7AECF81762EE}"/>
              </a:ext>
            </a:extLst>
          </p:cNvPr>
          <p:cNvSpPr txBox="1"/>
          <p:nvPr/>
        </p:nvSpPr>
        <p:spPr>
          <a:xfrm>
            <a:off x="4839855" y="1090077"/>
            <a:ext cx="3342143" cy="1323439"/>
          </a:xfrm>
          <a:prstGeom prst="rect">
            <a:avLst/>
          </a:prstGeom>
          <a:noFill/>
        </p:spPr>
        <p:txBody>
          <a:bodyPr wrap="square">
            <a:spAutoFit/>
          </a:bodyPr>
          <a:lstStyle/>
          <a:p>
            <a:r>
              <a:rPr lang="en-US" sz="2000" dirty="0">
                <a:solidFill>
                  <a:srgbClr val="333333"/>
                </a:solidFill>
                <a:latin typeface="Arial" panose="020B0604020202020204" pitchFamily="34" charset="0"/>
                <a:cs typeface="Arial" panose="020B0604020202020204" pitchFamily="34" charset="0"/>
              </a:rPr>
              <a:t>Neonatal sepsis is </a:t>
            </a:r>
            <a:r>
              <a:rPr lang="en-US" sz="2000" dirty="0">
                <a:latin typeface="Arial" panose="020B0604020202020204" pitchFamily="34" charset="0"/>
                <a:cs typeface="Arial" panose="020B0604020202020204" pitchFamily="34" charset="0"/>
              </a:rPr>
              <a:t>a </a:t>
            </a:r>
            <a:r>
              <a:rPr lang="en-US" sz="2000" b="1" dirty="0">
                <a:latin typeface="Arial" panose="020B0604020202020204" pitchFamily="34" charset="0"/>
                <a:cs typeface="Arial" panose="020B0604020202020204" pitchFamily="34" charset="0"/>
              </a:rPr>
              <a:t>systemic infection </a:t>
            </a:r>
            <a:r>
              <a:rPr lang="en-US" sz="2000" dirty="0">
                <a:solidFill>
                  <a:srgbClr val="333333"/>
                </a:solidFill>
                <a:latin typeface="Arial" panose="020B0604020202020204" pitchFamily="34" charset="0"/>
                <a:cs typeface="Arial" panose="020B0604020202020204" pitchFamily="34" charset="0"/>
              </a:rPr>
              <a:t>occurring in the neonatal period</a:t>
            </a:r>
            <a:endParaRPr lang="en-US" sz="200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F47F0A64-CD82-5B53-2DE2-1DD63578EDFD}"/>
              </a:ext>
            </a:extLst>
          </p:cNvPr>
          <p:cNvSpPr txBox="1"/>
          <p:nvPr/>
        </p:nvSpPr>
        <p:spPr>
          <a:xfrm>
            <a:off x="4839855" y="2721114"/>
            <a:ext cx="3809729" cy="707886"/>
          </a:xfrm>
          <a:prstGeom prst="rect">
            <a:avLst/>
          </a:prstGeom>
          <a:noFill/>
        </p:spPr>
        <p:txBody>
          <a:bodyPr wrap="square">
            <a:spAutoFit/>
          </a:bodyPr>
          <a:lstStyle/>
          <a:p>
            <a:pPr algn="l"/>
            <a:r>
              <a:rPr lang="en-US" sz="2000" dirty="0">
                <a:solidFill>
                  <a:srgbClr val="333333"/>
                </a:solidFill>
                <a:latin typeface="Arial" panose="020B0604020202020204" pitchFamily="34" charset="0"/>
                <a:cs typeface="Arial" panose="020B0604020202020204" pitchFamily="34" charset="0"/>
              </a:rPr>
              <a:t>It is the </a:t>
            </a:r>
            <a:r>
              <a:rPr lang="en-US" sz="2000" b="1" dirty="0">
                <a:solidFill>
                  <a:srgbClr val="333333"/>
                </a:solidFill>
                <a:latin typeface="Arial" panose="020B0604020202020204" pitchFamily="34" charset="0"/>
                <a:cs typeface="Arial" panose="020B0604020202020204" pitchFamily="34" charset="0"/>
              </a:rPr>
              <a:t>3</a:t>
            </a:r>
            <a:r>
              <a:rPr lang="en-US" sz="2000" b="1" baseline="30000" dirty="0">
                <a:solidFill>
                  <a:srgbClr val="333333"/>
                </a:solidFill>
                <a:latin typeface="Arial" panose="020B0604020202020204" pitchFamily="34" charset="0"/>
                <a:cs typeface="Arial" panose="020B0604020202020204" pitchFamily="34" charset="0"/>
              </a:rPr>
              <a:t>rd</a:t>
            </a:r>
            <a:r>
              <a:rPr lang="en-US" sz="2000" dirty="0">
                <a:solidFill>
                  <a:srgbClr val="333333"/>
                </a:solidFill>
                <a:latin typeface="Arial" panose="020B0604020202020204" pitchFamily="34" charset="0"/>
                <a:cs typeface="Arial" panose="020B0604020202020204" pitchFamily="34" charset="0"/>
              </a:rPr>
              <a:t> cause of morbidity and mortality in newborns </a:t>
            </a:r>
            <a:endParaRPr lang="en-US" sz="2000" dirty="0">
              <a:latin typeface="Arial" panose="020B0604020202020204" pitchFamily="34"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2A47B60C-5D57-C011-AD60-594C11C2EE26}"/>
              </a:ext>
            </a:extLst>
          </p:cNvPr>
          <p:cNvSpPr/>
          <p:nvPr/>
        </p:nvSpPr>
        <p:spPr>
          <a:xfrm>
            <a:off x="1781135" y="3982062"/>
            <a:ext cx="3058720" cy="831527"/>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Early onset neonatal sepsis</a:t>
            </a:r>
          </a:p>
        </p:txBody>
      </p:sp>
      <p:sp>
        <p:nvSpPr>
          <p:cNvPr id="58" name="Rectangle: Rounded Corners 57">
            <a:extLst>
              <a:ext uri="{FF2B5EF4-FFF2-40B4-BE49-F238E27FC236}">
                <a16:creationId xmlns:a16="http://schemas.microsoft.com/office/drawing/2014/main" id="{0F0381C9-86EC-D3ED-5425-86783DA40BEC}"/>
              </a:ext>
            </a:extLst>
          </p:cNvPr>
          <p:cNvSpPr/>
          <p:nvPr/>
        </p:nvSpPr>
        <p:spPr>
          <a:xfrm>
            <a:off x="1775075" y="5236763"/>
            <a:ext cx="3058720" cy="831527"/>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latin typeface="Arial" panose="020B0604020202020204" pitchFamily="34" charset="0"/>
                <a:cs typeface="Arial" panose="020B0604020202020204" pitchFamily="34" charset="0"/>
              </a:rPr>
              <a:t>Late onset neonatal sepsis</a:t>
            </a:r>
          </a:p>
        </p:txBody>
      </p:sp>
      <p:cxnSp>
        <p:nvCxnSpPr>
          <p:cNvPr id="59" name="Straight Connector 58">
            <a:extLst>
              <a:ext uri="{FF2B5EF4-FFF2-40B4-BE49-F238E27FC236}">
                <a16:creationId xmlns:a16="http://schemas.microsoft.com/office/drawing/2014/main" id="{47D0F436-2234-E3BD-06CC-819C8CCB633B}"/>
              </a:ext>
            </a:extLst>
          </p:cNvPr>
          <p:cNvCxnSpPr>
            <a:cxnSpLocks/>
          </p:cNvCxnSpPr>
          <p:nvPr/>
        </p:nvCxnSpPr>
        <p:spPr>
          <a:xfrm flipH="1">
            <a:off x="1256640" y="4397823"/>
            <a:ext cx="5295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6287E3B-C186-2127-A793-87F1BFC1571C}"/>
              </a:ext>
            </a:extLst>
          </p:cNvPr>
          <p:cNvCxnSpPr>
            <a:cxnSpLocks/>
          </p:cNvCxnSpPr>
          <p:nvPr/>
        </p:nvCxnSpPr>
        <p:spPr>
          <a:xfrm flipV="1">
            <a:off x="1256640" y="4397825"/>
            <a:ext cx="0" cy="1248502"/>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F46408F-0A96-2D29-324B-8428EED6D0F6}"/>
              </a:ext>
            </a:extLst>
          </p:cNvPr>
          <p:cNvCxnSpPr>
            <a:cxnSpLocks/>
            <a:stCxn id="58" idx="1"/>
          </p:cNvCxnSpPr>
          <p:nvPr/>
        </p:nvCxnSpPr>
        <p:spPr>
          <a:xfrm flipH="1">
            <a:off x="1256641" y="5652526"/>
            <a:ext cx="518435"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62" name="TextBox 61">
            <a:extLst>
              <a:ext uri="{FF2B5EF4-FFF2-40B4-BE49-F238E27FC236}">
                <a16:creationId xmlns:a16="http://schemas.microsoft.com/office/drawing/2014/main" id="{13F9AE62-8AD9-CD71-F628-43BFF201F135}"/>
              </a:ext>
            </a:extLst>
          </p:cNvPr>
          <p:cNvSpPr txBox="1"/>
          <p:nvPr/>
        </p:nvSpPr>
        <p:spPr>
          <a:xfrm>
            <a:off x="5029922" y="4198986"/>
            <a:ext cx="3429593" cy="400110"/>
          </a:xfrm>
          <a:prstGeom prst="rect">
            <a:avLst/>
          </a:prstGeom>
          <a:noFill/>
        </p:spPr>
        <p:txBody>
          <a:bodyPr wrap="square">
            <a:spAutoFit/>
          </a:bodyPr>
          <a:lstStyle/>
          <a:p>
            <a:r>
              <a:rPr lang="en-US" sz="2000" dirty="0">
                <a:solidFill>
                  <a:srgbClr val="000000"/>
                </a:solidFill>
                <a:latin typeface="Arial" panose="020B0604020202020204" pitchFamily="34" charset="0"/>
                <a:cs typeface="Arial" panose="020B0604020202020204" pitchFamily="34" charset="0"/>
              </a:rPr>
              <a:t>Sepsis occurring at </a:t>
            </a:r>
            <a:r>
              <a:rPr lang="en-US" sz="2000" b="1" dirty="0">
                <a:latin typeface="Arial" panose="020B0604020202020204" pitchFamily="34" charset="0"/>
                <a:cs typeface="Arial" panose="020B0604020202020204" pitchFamily="34" charset="0"/>
              </a:rPr>
              <a:t>≤72 </a:t>
            </a:r>
            <a:r>
              <a:rPr lang="en-US" sz="2000" b="1" dirty="0" err="1">
                <a:latin typeface="Arial" panose="020B0604020202020204" pitchFamily="34" charset="0"/>
                <a:cs typeface="Arial" panose="020B0604020202020204" pitchFamily="34" charset="0"/>
              </a:rPr>
              <a:t>hrs</a:t>
            </a:r>
            <a:endParaRPr lang="en-US" sz="2000" b="1"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7B0E341A-3EDD-BCE8-BEE5-79CFE10F32AF}"/>
              </a:ext>
            </a:extLst>
          </p:cNvPr>
          <p:cNvSpPr txBox="1"/>
          <p:nvPr/>
        </p:nvSpPr>
        <p:spPr>
          <a:xfrm>
            <a:off x="5029922" y="5458431"/>
            <a:ext cx="3163233" cy="400110"/>
          </a:xfrm>
          <a:prstGeom prst="rect">
            <a:avLst/>
          </a:prstGeom>
          <a:noFill/>
        </p:spPr>
        <p:txBody>
          <a:bodyPr wrap="square">
            <a:spAutoFit/>
          </a:bodyPr>
          <a:lstStyle/>
          <a:p>
            <a:r>
              <a:rPr lang="en-US" sz="2000" dirty="0">
                <a:solidFill>
                  <a:srgbClr val="000000"/>
                </a:solidFill>
                <a:latin typeface="Arial" panose="020B0604020202020204" pitchFamily="34" charset="0"/>
                <a:cs typeface="Arial" panose="020B0604020202020204" pitchFamily="34" charset="0"/>
              </a:rPr>
              <a:t>Occurring </a:t>
            </a:r>
            <a:r>
              <a:rPr lang="en-US" sz="2000" b="1" dirty="0">
                <a:latin typeface="Arial" panose="020B0604020202020204" pitchFamily="34" charset="0"/>
                <a:cs typeface="Arial" panose="020B0604020202020204" pitchFamily="34" charset="0"/>
              </a:rPr>
              <a:t>&gt; 72 </a:t>
            </a:r>
            <a:r>
              <a:rPr lang="en-US" sz="2000" b="1" dirty="0" err="1">
                <a:latin typeface="Arial" panose="020B0604020202020204" pitchFamily="34" charset="0"/>
                <a:cs typeface="Arial" panose="020B0604020202020204" pitchFamily="34" charset="0"/>
              </a:rPr>
              <a:t>hrs</a:t>
            </a:r>
            <a:endParaRPr lang="en-US" sz="20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5DE7CD2-68F7-F096-E114-ACEC3F0A5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278" y="1014979"/>
            <a:ext cx="3464231" cy="2494232"/>
          </a:xfrm>
          <a:prstGeom prst="rect">
            <a:avLst/>
          </a:prstGeom>
        </p:spPr>
      </p:pic>
    </p:spTree>
    <p:extLst>
      <p:ext uri="{BB962C8B-B14F-4D97-AF65-F5344CB8AC3E}">
        <p14:creationId xmlns:p14="http://schemas.microsoft.com/office/powerpoint/2010/main" val="1165668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4" name="Google Shape;129;p3"/>
          <p:cNvSpPr txBox="1"/>
          <p:nvPr/>
        </p:nvSpPr>
        <p:spPr>
          <a:xfrm>
            <a:off x="1469646" y="279306"/>
            <a:ext cx="6367782" cy="561662"/>
          </a:xfrm>
          <a:prstGeom prst="rect">
            <a:avLst/>
          </a:prstGeom>
          <a:noFill/>
          <a:ln>
            <a:noFill/>
          </a:ln>
        </p:spPr>
        <p:txBody>
          <a:bodyPr spcFirstLastPara="1" wrap="square" lIns="68569" tIns="34275" rIns="68569" bIns="34275" anchor="t" anchorCtr="0">
            <a:spAutoFit/>
          </a:bodyPr>
          <a:lstStyle/>
          <a:p>
            <a:pPr algn="ctr">
              <a:buClr>
                <a:schemeClr val="accent1"/>
              </a:buClr>
              <a:buSzPts val="3200"/>
            </a:pPr>
            <a:r>
              <a:rPr lang="en-US" sz="3200" b="1" dirty="0">
                <a:solidFill>
                  <a:srgbClr val="7030A0"/>
                </a:solidFill>
                <a:latin typeface="Arial" panose="020B0604020202020204"/>
                <a:ea typeface="Arial" panose="020B0604020202020204"/>
                <a:cs typeface="Arial" panose="020B0604020202020204"/>
                <a:sym typeface="Arial" panose="020B0604020202020204"/>
              </a:rPr>
              <a:t>Neonatal risk factors for sepsis </a:t>
            </a:r>
            <a:endParaRPr sz="1600" dirty="0">
              <a:solidFill>
                <a:srgbClr val="7030A0"/>
              </a:solidFill>
            </a:endParaRPr>
          </a:p>
        </p:txBody>
      </p:sp>
      <p:sp>
        <p:nvSpPr>
          <p:cNvPr id="25" name="Google Shape;130;p3"/>
          <p:cNvSpPr txBox="1"/>
          <p:nvPr/>
        </p:nvSpPr>
        <p:spPr>
          <a:xfrm>
            <a:off x="406400" y="6206326"/>
            <a:ext cx="7850907" cy="376996"/>
          </a:xfrm>
          <a:prstGeom prst="rect">
            <a:avLst/>
          </a:prstGeom>
          <a:noFill/>
          <a:ln>
            <a:noFill/>
          </a:ln>
        </p:spPr>
        <p:txBody>
          <a:bodyPr spcFirstLastPara="1" wrap="square" lIns="68569" tIns="34275" rIns="68569" bIns="34275" anchor="t" anchorCtr="0">
            <a:spAutoFit/>
          </a:bodyPr>
          <a:lstStyle/>
          <a:p>
            <a:pPr algn="ctr">
              <a:buClr>
                <a:srgbClr val="212121"/>
              </a:buClr>
              <a:buSzPts val="1000"/>
            </a:pPr>
            <a:r>
              <a:rPr lang="en-US" sz="1000" i="1" dirty="0">
                <a:solidFill>
                  <a:schemeClr val="bg1">
                    <a:lumMod val="50000"/>
                  </a:schemeClr>
                </a:solidFill>
                <a:latin typeface="Arial" panose="020B0604020202020204"/>
                <a:ea typeface="Arial" panose="020B0604020202020204"/>
                <a:cs typeface="Arial" panose="020B0604020202020204"/>
                <a:sym typeface="Arial" panose="020B0604020202020204"/>
              </a:rPr>
              <a:t>Downey LC, Smith PB, Benjamin DK Jr. Risk factors and prevention of late-onset sepsis in premature infants. Early Hum Dev. 2010 Jul;86 Suppl 1(Suppl 1):7-12.</a:t>
            </a:r>
          </a:p>
        </p:txBody>
      </p:sp>
      <p:sp>
        <p:nvSpPr>
          <p:cNvPr id="4" name="Google Shape;109;p3"/>
          <p:cNvSpPr/>
          <p:nvPr/>
        </p:nvSpPr>
        <p:spPr>
          <a:xfrm>
            <a:off x="406400" y="1080480"/>
            <a:ext cx="1868601" cy="995984"/>
          </a:xfrm>
          <a:prstGeom prst="roundRect">
            <a:avLst>
              <a:gd name="adj" fmla="val 16667"/>
            </a:avLst>
          </a:prstGeom>
          <a:solidFill>
            <a:srgbClr val="FFCCFF"/>
          </a:solidFill>
          <a:ln>
            <a:solidFill>
              <a:srgbClr val="7030A0"/>
            </a:solidFill>
          </a:ln>
        </p:spPr>
        <p:txBody>
          <a:bodyPr spcFirstLastPara="1" wrap="square" lIns="68569" tIns="34275" rIns="68569" bIns="34275" anchor="t" anchorCtr="0">
            <a:spAutoFit/>
          </a:bodyPr>
          <a:lstStyle/>
          <a:p>
            <a:pPr algn="ctr">
              <a:buClr>
                <a:srgbClr val="000000"/>
              </a:buClr>
              <a:buSzPts val="1600"/>
            </a:pPr>
            <a:r>
              <a:rPr lang="en-US" b="1" dirty="0">
                <a:solidFill>
                  <a:srgbClr val="000000"/>
                </a:solidFill>
                <a:latin typeface="Arial" panose="020B0604020202020204"/>
                <a:ea typeface="Arial" panose="020B0604020202020204"/>
                <a:cs typeface="Arial" panose="020B0604020202020204"/>
                <a:sym typeface="Arial" panose="020B0604020202020204"/>
              </a:rPr>
              <a:t>Prematurity or low birth weight</a:t>
            </a:r>
          </a:p>
        </p:txBody>
      </p:sp>
      <p:sp>
        <p:nvSpPr>
          <p:cNvPr id="5" name="Google Shape;110;p3"/>
          <p:cNvSpPr/>
          <p:nvPr/>
        </p:nvSpPr>
        <p:spPr>
          <a:xfrm>
            <a:off x="4595091" y="5742013"/>
            <a:ext cx="2161514" cy="383050"/>
          </a:xfrm>
          <a:prstGeom prst="roundRect">
            <a:avLst>
              <a:gd name="adj" fmla="val 16667"/>
            </a:avLst>
          </a:prstGeom>
          <a:solidFill>
            <a:schemeClr val="accent2"/>
          </a:solidFill>
          <a:ln w="44450" cap="flat" cmpd="sng">
            <a:solidFill>
              <a:schemeClr val="lt1"/>
            </a:solidFill>
            <a:prstDash val="solid"/>
            <a:miter lim="800000"/>
            <a:headEnd type="none" w="sm" len="sm"/>
            <a:tailEnd type="none" w="sm" len="sm"/>
          </a:ln>
        </p:spPr>
        <p:txBody>
          <a:bodyPr spcFirstLastPara="1" wrap="square" lIns="68569" tIns="34275" rIns="68569" bIns="34275" anchor="t" anchorCtr="0">
            <a:spAutoFit/>
          </a:bodyPr>
          <a:lstStyle/>
          <a:p>
            <a:pPr algn="ctr">
              <a:buClr>
                <a:srgbClr val="FFFFFF"/>
              </a:buClr>
              <a:buSzPts val="2000"/>
            </a:pPr>
            <a:r>
              <a:rPr lang="en-US" b="1" dirty="0">
                <a:solidFill>
                  <a:srgbClr val="FFFFFF"/>
                </a:solidFill>
                <a:latin typeface="Arial" panose="020B0604020202020204"/>
                <a:ea typeface="Arial" panose="020B0604020202020204"/>
                <a:cs typeface="Arial" panose="020B0604020202020204"/>
                <a:sym typeface="Arial" panose="020B0604020202020204"/>
              </a:rPr>
              <a:t>Neonatal Sepsis</a:t>
            </a:r>
          </a:p>
        </p:txBody>
      </p:sp>
      <p:sp>
        <p:nvSpPr>
          <p:cNvPr id="6" name="Google Shape;111;p3"/>
          <p:cNvSpPr/>
          <p:nvPr/>
        </p:nvSpPr>
        <p:spPr>
          <a:xfrm>
            <a:off x="4405445" y="2808433"/>
            <a:ext cx="2438209" cy="995984"/>
          </a:xfrm>
          <a:prstGeom prst="roundRect">
            <a:avLst>
              <a:gd name="adj" fmla="val 16667"/>
            </a:avLst>
          </a:prstGeom>
          <a:solidFill>
            <a:srgbClr val="FFEBFF"/>
          </a:solidFill>
          <a:ln>
            <a:noFill/>
          </a:ln>
        </p:spPr>
        <p:txBody>
          <a:bodyPr spcFirstLastPara="1" wrap="square" lIns="68569" tIns="34275" rIns="68569" bIns="34275" anchor="t" anchorCtr="0">
            <a:spAutoFit/>
          </a:bodyPr>
          <a:lstStyle/>
          <a:p>
            <a:pPr algn="ctr">
              <a:buClr>
                <a:schemeClr val="dk1"/>
              </a:buClr>
              <a:buSzPts val="1600"/>
            </a:pPr>
            <a:r>
              <a:rPr lang="en-US" b="1" dirty="0">
                <a:solidFill>
                  <a:schemeClr val="dk1"/>
                </a:solidFill>
                <a:latin typeface="Arial" panose="020B0604020202020204"/>
                <a:ea typeface="Arial" panose="020B0604020202020204"/>
                <a:cs typeface="Arial" panose="020B0604020202020204"/>
                <a:sym typeface="Arial" panose="020B0604020202020204"/>
              </a:rPr>
              <a:t>Direct introduction of microbes to the neonate</a:t>
            </a:r>
          </a:p>
        </p:txBody>
      </p:sp>
      <p:sp>
        <p:nvSpPr>
          <p:cNvPr id="7" name="Google Shape;112;p3"/>
          <p:cNvSpPr/>
          <p:nvPr/>
        </p:nvSpPr>
        <p:spPr>
          <a:xfrm>
            <a:off x="644135" y="4335560"/>
            <a:ext cx="3170033" cy="1302451"/>
          </a:xfrm>
          <a:prstGeom prst="roundRect">
            <a:avLst>
              <a:gd name="adj" fmla="val 16667"/>
            </a:avLst>
          </a:prstGeom>
          <a:solidFill>
            <a:srgbClr val="F0E8F8"/>
          </a:solidFill>
          <a:ln>
            <a:noFill/>
          </a:ln>
        </p:spPr>
        <p:txBody>
          <a:bodyPr spcFirstLastPara="1" wrap="square" lIns="68569" tIns="34275" rIns="68569" bIns="34275" anchor="t" anchorCtr="0">
            <a:spAutoFit/>
          </a:bodyPr>
          <a:lstStyle/>
          <a:p>
            <a:pPr algn="ctr">
              <a:buClr>
                <a:schemeClr val="dk1"/>
              </a:buClr>
              <a:buSzPts val="1600"/>
            </a:pPr>
            <a:r>
              <a:rPr lang="en-US" b="1" dirty="0">
                <a:solidFill>
                  <a:schemeClr val="dk1"/>
                </a:solidFill>
                <a:latin typeface="Arial" panose="020B0604020202020204"/>
                <a:ea typeface="Arial" panose="020B0604020202020204"/>
                <a:cs typeface="Arial" panose="020B0604020202020204"/>
                <a:sym typeface="Arial" panose="020B0604020202020204"/>
              </a:rPr>
              <a:t>Vertical transmission of maternal bacteria from lower genital tract to uterus</a:t>
            </a:r>
          </a:p>
        </p:txBody>
      </p:sp>
      <p:sp>
        <p:nvSpPr>
          <p:cNvPr id="8" name="Google Shape;113;p3"/>
          <p:cNvSpPr/>
          <p:nvPr/>
        </p:nvSpPr>
        <p:spPr>
          <a:xfrm>
            <a:off x="7054010" y="3072355"/>
            <a:ext cx="1476486" cy="689517"/>
          </a:xfrm>
          <a:prstGeom prst="roundRect">
            <a:avLst>
              <a:gd name="adj" fmla="val 16667"/>
            </a:avLst>
          </a:prstGeom>
          <a:solidFill>
            <a:srgbClr val="FFEBFF"/>
          </a:solidFill>
          <a:ln>
            <a:noFill/>
          </a:ln>
        </p:spPr>
        <p:txBody>
          <a:bodyPr spcFirstLastPara="1" wrap="square" lIns="68569" tIns="34275" rIns="68569" bIns="34275" anchor="t" anchorCtr="0">
            <a:spAutoFit/>
          </a:bodyPr>
          <a:lstStyle/>
          <a:p>
            <a:pPr algn="ctr">
              <a:buClr>
                <a:srgbClr val="000000"/>
              </a:buClr>
              <a:buSzPts val="1600"/>
            </a:pPr>
            <a:r>
              <a:rPr lang="en-US" b="1" dirty="0">
                <a:solidFill>
                  <a:srgbClr val="000000"/>
                </a:solidFill>
                <a:latin typeface="Arial" panose="020B0604020202020204"/>
                <a:ea typeface="Arial" panose="020B0604020202020204"/>
                <a:cs typeface="Arial" panose="020B0604020202020204"/>
                <a:sym typeface="Arial" panose="020B0604020202020204"/>
              </a:rPr>
              <a:t>Birth asphyxia</a:t>
            </a:r>
          </a:p>
        </p:txBody>
      </p:sp>
      <p:sp>
        <p:nvSpPr>
          <p:cNvPr id="9" name="Google Shape;114;p3"/>
          <p:cNvSpPr/>
          <p:nvPr/>
        </p:nvSpPr>
        <p:spPr>
          <a:xfrm>
            <a:off x="2413088" y="1113642"/>
            <a:ext cx="1868601" cy="995984"/>
          </a:xfrm>
          <a:prstGeom prst="roundRect">
            <a:avLst>
              <a:gd name="adj" fmla="val 16667"/>
            </a:avLst>
          </a:prstGeom>
          <a:solidFill>
            <a:srgbClr val="FFCCFF"/>
          </a:solidFill>
          <a:ln>
            <a:solidFill>
              <a:srgbClr val="7030A0"/>
            </a:solidFill>
          </a:ln>
        </p:spPr>
        <p:txBody>
          <a:bodyPr spcFirstLastPara="1" wrap="square" lIns="68569" tIns="34275" rIns="68569" bIns="34275" anchor="t" anchorCtr="0">
            <a:spAutoFit/>
          </a:bodyPr>
          <a:lstStyle/>
          <a:p>
            <a:pPr algn="ctr">
              <a:buClr>
                <a:srgbClr val="000000"/>
              </a:buClr>
              <a:buSzPts val="1600"/>
            </a:pPr>
            <a:r>
              <a:rPr lang="en-US" b="1" dirty="0">
                <a:solidFill>
                  <a:srgbClr val="000000"/>
                </a:solidFill>
                <a:latin typeface="Arial" panose="020B0604020202020204"/>
                <a:ea typeface="Arial" panose="020B0604020202020204"/>
                <a:cs typeface="Arial" panose="020B0604020202020204"/>
                <a:sym typeface="Arial" panose="020B0604020202020204"/>
              </a:rPr>
              <a:t>Congenital anomaly that disrupts skin</a:t>
            </a:r>
          </a:p>
        </p:txBody>
      </p:sp>
      <p:sp>
        <p:nvSpPr>
          <p:cNvPr id="10" name="Google Shape;115;p3"/>
          <p:cNvSpPr/>
          <p:nvPr/>
        </p:nvSpPr>
        <p:spPr>
          <a:xfrm>
            <a:off x="609731" y="2848793"/>
            <a:ext cx="1705872" cy="995984"/>
          </a:xfrm>
          <a:prstGeom prst="roundRect">
            <a:avLst>
              <a:gd name="adj" fmla="val 16667"/>
            </a:avLst>
          </a:prstGeom>
          <a:solidFill>
            <a:srgbClr val="FFEBFF"/>
          </a:solidFill>
          <a:ln>
            <a:noFill/>
          </a:ln>
        </p:spPr>
        <p:txBody>
          <a:bodyPr spcFirstLastPara="1" wrap="square" lIns="68569" tIns="34275" rIns="68569" bIns="34275" anchor="t" anchorCtr="0">
            <a:spAutoFit/>
          </a:bodyPr>
          <a:lstStyle/>
          <a:p>
            <a:pPr algn="ctr">
              <a:buClr>
                <a:schemeClr val="dk1"/>
              </a:buClr>
              <a:buSzPts val="1600"/>
            </a:pPr>
            <a:r>
              <a:rPr lang="en-US" b="1" dirty="0">
                <a:solidFill>
                  <a:schemeClr val="dk1"/>
                </a:solidFill>
                <a:latin typeface="Arial" panose="020B0604020202020204"/>
                <a:ea typeface="Arial" panose="020B0604020202020204"/>
                <a:cs typeface="Arial" panose="020B0604020202020204"/>
                <a:sym typeface="Arial" panose="020B0604020202020204"/>
              </a:rPr>
              <a:t>Underdeveloped immune system</a:t>
            </a:r>
          </a:p>
        </p:txBody>
      </p:sp>
      <p:sp>
        <p:nvSpPr>
          <p:cNvPr id="11" name="Google Shape;116;p3"/>
          <p:cNvSpPr/>
          <p:nvPr/>
        </p:nvSpPr>
        <p:spPr>
          <a:xfrm>
            <a:off x="4506339" y="1127910"/>
            <a:ext cx="1489166" cy="689517"/>
          </a:xfrm>
          <a:prstGeom prst="roundRect">
            <a:avLst>
              <a:gd name="adj" fmla="val 16667"/>
            </a:avLst>
          </a:prstGeom>
          <a:solidFill>
            <a:srgbClr val="FFCCFF"/>
          </a:solidFill>
          <a:ln>
            <a:solidFill>
              <a:srgbClr val="7030A0"/>
            </a:solidFill>
          </a:ln>
        </p:spPr>
        <p:txBody>
          <a:bodyPr spcFirstLastPara="1" wrap="square" lIns="68569" tIns="34275" rIns="68569" bIns="34275" anchor="t" anchorCtr="0">
            <a:spAutoFit/>
          </a:bodyPr>
          <a:lstStyle/>
          <a:p>
            <a:pPr algn="ctr">
              <a:buClr>
                <a:srgbClr val="000000"/>
              </a:buClr>
              <a:buSzPts val="1600"/>
            </a:pPr>
            <a:r>
              <a:rPr lang="en-US" b="1" dirty="0">
                <a:solidFill>
                  <a:srgbClr val="000000"/>
                </a:solidFill>
                <a:latin typeface="Arial" panose="020B0604020202020204"/>
                <a:ea typeface="Arial" panose="020B0604020202020204"/>
                <a:cs typeface="Arial" panose="020B0604020202020204"/>
                <a:sym typeface="Arial" panose="020B0604020202020204"/>
              </a:rPr>
              <a:t>Invasive procedures</a:t>
            </a:r>
          </a:p>
        </p:txBody>
      </p:sp>
      <p:cxnSp>
        <p:nvCxnSpPr>
          <p:cNvPr id="12" name="Google Shape;117;p3"/>
          <p:cNvCxnSpPr>
            <a:cxnSpLocks/>
            <a:stCxn id="4" idx="2"/>
          </p:cNvCxnSpPr>
          <p:nvPr/>
        </p:nvCxnSpPr>
        <p:spPr>
          <a:xfrm>
            <a:off x="1340701" y="2076464"/>
            <a:ext cx="0" cy="926612"/>
          </a:xfrm>
          <a:prstGeom prst="straightConnector1">
            <a:avLst/>
          </a:prstGeom>
          <a:noFill/>
          <a:ln w="38100" cap="flat" cmpd="sng">
            <a:solidFill>
              <a:srgbClr val="7030A0"/>
            </a:solidFill>
            <a:prstDash val="solid"/>
            <a:miter lim="800000"/>
            <a:headEnd type="none" w="med" len="med"/>
            <a:tailEnd type="triangle" w="med" len="med"/>
          </a:ln>
        </p:spPr>
      </p:cxnSp>
      <p:cxnSp>
        <p:nvCxnSpPr>
          <p:cNvPr id="13" name="Google Shape;118;p3"/>
          <p:cNvCxnSpPr>
            <a:cxnSpLocks/>
            <a:endCxn id="20" idx="0"/>
          </p:cNvCxnSpPr>
          <p:nvPr/>
        </p:nvCxnSpPr>
        <p:spPr>
          <a:xfrm flipH="1">
            <a:off x="3340282" y="2109626"/>
            <a:ext cx="7106" cy="627956"/>
          </a:xfrm>
          <a:prstGeom prst="straightConnector1">
            <a:avLst/>
          </a:prstGeom>
          <a:noFill/>
          <a:ln w="38100" cap="flat" cmpd="sng">
            <a:solidFill>
              <a:srgbClr val="7030A0"/>
            </a:solidFill>
            <a:prstDash val="solid"/>
            <a:miter lim="800000"/>
            <a:headEnd type="none" w="med" len="med"/>
            <a:tailEnd type="triangle" w="med" len="med"/>
          </a:ln>
        </p:spPr>
      </p:cxnSp>
      <p:cxnSp>
        <p:nvCxnSpPr>
          <p:cNvPr id="15" name="Google Shape;119;p3"/>
          <p:cNvCxnSpPr>
            <a:cxnSpLocks/>
          </p:cNvCxnSpPr>
          <p:nvPr/>
        </p:nvCxnSpPr>
        <p:spPr>
          <a:xfrm>
            <a:off x="1340700" y="3844777"/>
            <a:ext cx="0" cy="490782"/>
          </a:xfrm>
          <a:prstGeom prst="straightConnector1">
            <a:avLst/>
          </a:prstGeom>
          <a:noFill/>
          <a:ln w="38100" cap="flat" cmpd="sng">
            <a:solidFill>
              <a:srgbClr val="7030A0"/>
            </a:solidFill>
            <a:prstDash val="solid"/>
            <a:miter lim="800000"/>
            <a:headEnd type="none" w="med" len="med"/>
            <a:tailEnd type="triangle" w="med" len="med"/>
          </a:ln>
        </p:spPr>
      </p:cxnSp>
      <p:cxnSp>
        <p:nvCxnSpPr>
          <p:cNvPr id="16" name="Google Shape;120;p3"/>
          <p:cNvCxnSpPr>
            <a:cxnSpLocks/>
            <a:endCxn id="5" idx="1"/>
          </p:cNvCxnSpPr>
          <p:nvPr/>
        </p:nvCxnSpPr>
        <p:spPr>
          <a:xfrm>
            <a:off x="2229151" y="5933538"/>
            <a:ext cx="2365940" cy="0"/>
          </a:xfrm>
          <a:prstGeom prst="straightConnector1">
            <a:avLst/>
          </a:prstGeom>
          <a:noFill/>
          <a:ln w="38100" cap="flat" cmpd="sng">
            <a:solidFill>
              <a:srgbClr val="7030A0"/>
            </a:solidFill>
            <a:prstDash val="solid"/>
            <a:miter lim="800000"/>
            <a:headEnd type="none" w="med" len="med"/>
            <a:tailEnd type="triangle" w="med" len="med"/>
          </a:ln>
        </p:spPr>
      </p:cxnSp>
      <p:cxnSp>
        <p:nvCxnSpPr>
          <p:cNvPr id="17" name="Google Shape;121;p3"/>
          <p:cNvCxnSpPr>
            <a:cxnSpLocks/>
          </p:cNvCxnSpPr>
          <p:nvPr/>
        </p:nvCxnSpPr>
        <p:spPr>
          <a:xfrm flipH="1">
            <a:off x="6746212" y="5933538"/>
            <a:ext cx="1119515" cy="0"/>
          </a:xfrm>
          <a:prstGeom prst="straightConnector1">
            <a:avLst/>
          </a:prstGeom>
          <a:noFill/>
          <a:ln w="38100" cap="flat" cmpd="sng">
            <a:solidFill>
              <a:srgbClr val="7030A0"/>
            </a:solidFill>
            <a:prstDash val="solid"/>
            <a:miter lim="800000"/>
            <a:headEnd type="none" w="med" len="med"/>
            <a:tailEnd type="triangle" w="med" len="med"/>
          </a:ln>
        </p:spPr>
      </p:cxnSp>
      <p:cxnSp>
        <p:nvCxnSpPr>
          <p:cNvPr id="18" name="Google Shape;122;p3"/>
          <p:cNvCxnSpPr>
            <a:cxnSpLocks/>
            <a:stCxn id="11" idx="2"/>
          </p:cNvCxnSpPr>
          <p:nvPr/>
        </p:nvCxnSpPr>
        <p:spPr>
          <a:xfrm>
            <a:off x="5250922" y="1817427"/>
            <a:ext cx="9398" cy="991005"/>
          </a:xfrm>
          <a:prstGeom prst="straightConnector1">
            <a:avLst/>
          </a:prstGeom>
          <a:noFill/>
          <a:ln w="38100" cap="flat" cmpd="sng">
            <a:solidFill>
              <a:srgbClr val="7030A0"/>
            </a:solidFill>
            <a:prstDash val="solid"/>
            <a:miter lim="800000"/>
            <a:headEnd type="none" w="med" len="med"/>
            <a:tailEnd type="triangle" w="med" len="med"/>
          </a:ln>
        </p:spPr>
      </p:cxnSp>
      <p:cxnSp>
        <p:nvCxnSpPr>
          <p:cNvPr id="19" name="Google Shape;123;p3"/>
          <p:cNvCxnSpPr>
            <a:cxnSpLocks/>
          </p:cNvCxnSpPr>
          <p:nvPr/>
        </p:nvCxnSpPr>
        <p:spPr>
          <a:xfrm>
            <a:off x="5518833" y="3813653"/>
            <a:ext cx="0" cy="1925673"/>
          </a:xfrm>
          <a:prstGeom prst="straightConnector1">
            <a:avLst/>
          </a:prstGeom>
          <a:noFill/>
          <a:ln w="38100" cap="flat" cmpd="sng">
            <a:solidFill>
              <a:srgbClr val="7030A0"/>
            </a:solidFill>
            <a:prstDash val="solid"/>
            <a:miter lim="800000"/>
            <a:headEnd type="none" w="med" len="med"/>
            <a:tailEnd type="triangle" w="med" len="med"/>
          </a:ln>
        </p:spPr>
      </p:cxnSp>
      <p:sp>
        <p:nvSpPr>
          <p:cNvPr id="20" name="Google Shape;124;p3"/>
          <p:cNvSpPr/>
          <p:nvPr/>
        </p:nvSpPr>
        <p:spPr>
          <a:xfrm>
            <a:off x="2487345" y="2737582"/>
            <a:ext cx="1705873" cy="1302451"/>
          </a:xfrm>
          <a:prstGeom prst="roundRect">
            <a:avLst>
              <a:gd name="adj" fmla="val 16667"/>
            </a:avLst>
          </a:prstGeom>
          <a:solidFill>
            <a:srgbClr val="FFEBFF"/>
          </a:solidFill>
          <a:ln>
            <a:noFill/>
          </a:ln>
        </p:spPr>
        <p:txBody>
          <a:bodyPr spcFirstLastPara="1" wrap="square" lIns="68569" tIns="34275" rIns="68569" bIns="34275" anchor="t" anchorCtr="0">
            <a:spAutoFit/>
          </a:bodyPr>
          <a:lstStyle/>
          <a:p>
            <a:pPr algn="ctr">
              <a:buClr>
                <a:schemeClr val="dk1"/>
              </a:buClr>
              <a:buSzPts val="1600"/>
            </a:pPr>
            <a:r>
              <a:rPr lang="en-US" b="1" dirty="0">
                <a:solidFill>
                  <a:schemeClr val="dk1"/>
                </a:solidFill>
                <a:latin typeface="Arial" panose="020B0604020202020204"/>
                <a:ea typeface="Arial" panose="020B0604020202020204"/>
                <a:cs typeface="Arial" panose="020B0604020202020204"/>
                <a:sym typeface="Arial" panose="020B0604020202020204"/>
              </a:rPr>
              <a:t>Disruption of neonatal immune defenses</a:t>
            </a:r>
          </a:p>
        </p:txBody>
      </p:sp>
      <p:cxnSp>
        <p:nvCxnSpPr>
          <p:cNvPr id="21" name="Google Shape;125;p3"/>
          <p:cNvCxnSpPr>
            <a:cxnSpLocks/>
            <a:stCxn id="20" idx="2"/>
          </p:cNvCxnSpPr>
          <p:nvPr/>
        </p:nvCxnSpPr>
        <p:spPr>
          <a:xfrm flipH="1">
            <a:off x="3340281" y="4040033"/>
            <a:ext cx="1" cy="295528"/>
          </a:xfrm>
          <a:prstGeom prst="straightConnector1">
            <a:avLst/>
          </a:prstGeom>
          <a:noFill/>
          <a:ln w="38100" cap="flat" cmpd="sng">
            <a:solidFill>
              <a:srgbClr val="7030A0"/>
            </a:solidFill>
            <a:prstDash val="solid"/>
            <a:miter lim="800000"/>
            <a:headEnd type="none" w="med" len="med"/>
            <a:tailEnd type="triangle" w="med" len="med"/>
          </a:ln>
        </p:spPr>
      </p:cxnSp>
      <p:cxnSp>
        <p:nvCxnSpPr>
          <p:cNvPr id="22" name="Google Shape;126;p3"/>
          <p:cNvCxnSpPr>
            <a:cxnSpLocks/>
            <a:stCxn id="7" idx="2"/>
          </p:cNvCxnSpPr>
          <p:nvPr/>
        </p:nvCxnSpPr>
        <p:spPr>
          <a:xfrm flipH="1">
            <a:off x="2229151" y="5638011"/>
            <a:ext cx="1" cy="295527"/>
          </a:xfrm>
          <a:prstGeom prst="straightConnector1">
            <a:avLst/>
          </a:prstGeom>
          <a:noFill/>
          <a:ln w="38100" cap="flat" cmpd="sng">
            <a:solidFill>
              <a:srgbClr val="7030A0"/>
            </a:solidFill>
            <a:prstDash val="solid"/>
            <a:miter lim="800000"/>
            <a:headEnd type="none" w="med" len="med"/>
            <a:tailEnd type="none" w="med" len="med"/>
          </a:ln>
        </p:spPr>
      </p:cxnSp>
      <p:cxnSp>
        <p:nvCxnSpPr>
          <p:cNvPr id="26" name="Google Shape;122;p3">
            <a:extLst>
              <a:ext uri="{FF2B5EF4-FFF2-40B4-BE49-F238E27FC236}">
                <a16:creationId xmlns:a16="http://schemas.microsoft.com/office/drawing/2014/main" id="{8A2B192C-4F87-F650-D3C1-57E6ABB4C280}"/>
              </a:ext>
            </a:extLst>
          </p:cNvPr>
          <p:cNvCxnSpPr>
            <a:cxnSpLocks/>
          </p:cNvCxnSpPr>
          <p:nvPr/>
        </p:nvCxnSpPr>
        <p:spPr>
          <a:xfrm>
            <a:off x="6455610" y="2423604"/>
            <a:ext cx="0" cy="384829"/>
          </a:xfrm>
          <a:prstGeom prst="straightConnector1">
            <a:avLst/>
          </a:prstGeom>
          <a:noFill/>
          <a:ln w="38100" cap="flat" cmpd="sng">
            <a:solidFill>
              <a:srgbClr val="7030A0"/>
            </a:solidFill>
            <a:prstDash val="solid"/>
            <a:miter lim="800000"/>
            <a:headEnd type="none" w="med" len="med"/>
            <a:tailEnd type="triangle" w="med" len="med"/>
          </a:ln>
        </p:spPr>
      </p:cxnSp>
      <p:cxnSp>
        <p:nvCxnSpPr>
          <p:cNvPr id="27" name="Google Shape;126;p3">
            <a:extLst>
              <a:ext uri="{FF2B5EF4-FFF2-40B4-BE49-F238E27FC236}">
                <a16:creationId xmlns:a16="http://schemas.microsoft.com/office/drawing/2014/main" id="{093E4C0E-734E-517A-3244-11E13D9FBD72}"/>
              </a:ext>
            </a:extLst>
          </p:cNvPr>
          <p:cNvCxnSpPr>
            <a:cxnSpLocks/>
          </p:cNvCxnSpPr>
          <p:nvPr/>
        </p:nvCxnSpPr>
        <p:spPr>
          <a:xfrm>
            <a:off x="7865727" y="3780125"/>
            <a:ext cx="0" cy="2153413"/>
          </a:xfrm>
          <a:prstGeom prst="straightConnector1">
            <a:avLst/>
          </a:prstGeom>
          <a:noFill/>
          <a:ln w="38100" cap="flat" cmpd="sng">
            <a:solidFill>
              <a:srgbClr val="7030A0"/>
            </a:solidFill>
            <a:prstDash val="solid"/>
            <a:miter lim="800000"/>
            <a:headEnd type="none" w="med" len="med"/>
            <a:tailEnd type="none" w="med" len="med"/>
          </a:ln>
        </p:spPr>
      </p:cxnSp>
      <p:sp>
        <p:nvSpPr>
          <p:cNvPr id="2" name="Slide Number Placeholder 1">
            <a:extLst>
              <a:ext uri="{FF2B5EF4-FFF2-40B4-BE49-F238E27FC236}">
                <a16:creationId xmlns:a16="http://schemas.microsoft.com/office/drawing/2014/main" id="{F14E2231-7565-2323-E1F9-5D038B212343}"/>
              </a:ext>
            </a:extLst>
          </p:cNvPr>
          <p:cNvSpPr>
            <a:spLocks noGrp="1"/>
          </p:cNvSpPr>
          <p:nvPr>
            <p:ph type="sldNum" idx="4294967295"/>
          </p:nvPr>
        </p:nvSpPr>
        <p:spPr>
          <a:xfrm>
            <a:off x="8257307" y="6266577"/>
            <a:ext cx="516732" cy="256494"/>
          </a:xfrm>
        </p:spPr>
        <p:txBody>
          <a:bodyPr/>
          <a:lstStyle/>
          <a:p>
            <a:fld id="{00000000-1234-1234-1234-123412341234}" type="slidenum">
              <a:rPr lang="en-US" smtClean="0"/>
              <a:pPr/>
              <a:t>8</a:t>
            </a:fld>
            <a:endParaRPr lang="en-US" dirty="0"/>
          </a:p>
        </p:txBody>
      </p:sp>
      <p:sp>
        <p:nvSpPr>
          <p:cNvPr id="45" name="Rectangle: Rounded Corners 44">
            <a:extLst>
              <a:ext uri="{FF2B5EF4-FFF2-40B4-BE49-F238E27FC236}">
                <a16:creationId xmlns:a16="http://schemas.microsoft.com/office/drawing/2014/main" id="{FB316F28-7324-82C3-2BD8-5E85FB8C016D}"/>
              </a:ext>
            </a:extLst>
          </p:cNvPr>
          <p:cNvSpPr/>
          <p:nvPr/>
        </p:nvSpPr>
        <p:spPr>
          <a:xfrm>
            <a:off x="6105797" y="1126487"/>
            <a:ext cx="2428811" cy="1324866"/>
          </a:xfrm>
          <a:prstGeom prst="roundRect">
            <a:avLst>
              <a:gd name="adj" fmla="val 5512"/>
            </a:avLst>
          </a:prstGeom>
          <a:solidFill>
            <a:srgbClr val="FFCCFF"/>
          </a:solidFill>
          <a:ln w="952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chemeClr val="lt1"/>
              </a:buClr>
              <a:buSzPts val="1600"/>
            </a:pPr>
            <a:r>
              <a:rPr lang="en-US" b="1" dirty="0">
                <a:solidFill>
                  <a:schemeClr val="tx1"/>
                </a:solidFill>
                <a:ea typeface="Arial" panose="020B0604020202020204"/>
                <a:cs typeface="Arial" panose="020B0604020202020204"/>
                <a:sym typeface="Arial" panose="020B0604020202020204"/>
              </a:rPr>
              <a:t>Direct exposure to infectious agents in hospital or in the community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E4135F1-8ED2-7CC1-DE05-0BFBD69D0ED1}"/>
              </a:ext>
            </a:extLst>
          </p:cNvPr>
          <p:cNvPicPr>
            <a:picLocks noChangeAspect="1"/>
          </p:cNvPicPr>
          <p:nvPr/>
        </p:nvPicPr>
        <p:blipFill>
          <a:blip r:embed="rId3"/>
          <a:stretch>
            <a:fillRect/>
          </a:stretch>
        </p:blipFill>
        <p:spPr>
          <a:xfrm>
            <a:off x="7008659" y="1195488"/>
            <a:ext cx="1274538" cy="1115111"/>
          </a:xfrm>
          <a:prstGeom prst="rect">
            <a:avLst/>
          </a:prstGeom>
        </p:spPr>
      </p:pic>
      <p:sp>
        <p:nvSpPr>
          <p:cNvPr id="2" name="Title 1"/>
          <p:cNvSpPr>
            <a:spLocks noGrp="1"/>
          </p:cNvSpPr>
          <p:nvPr>
            <p:ph type="title" idx="4294967295"/>
          </p:nvPr>
        </p:nvSpPr>
        <p:spPr>
          <a:xfrm>
            <a:off x="2024035" y="331659"/>
            <a:ext cx="5345113" cy="517525"/>
          </a:xfrm>
        </p:spPr>
        <p:txBody>
          <a:bodyPr>
            <a:noAutofit/>
          </a:bodyPr>
          <a:lstStyle/>
          <a:p>
            <a:pPr algn="ctr">
              <a:defRPr/>
            </a:pPr>
            <a:r>
              <a:rPr lang="en-US" sz="2700" b="1" dirty="0">
                <a:solidFill>
                  <a:srgbClr val="7030A0"/>
                </a:solidFill>
                <a:latin typeface="Arial" panose="020B0604020202020204" pitchFamily="34" charset="0"/>
                <a:cs typeface="Arial" panose="020B0604020202020204" pitchFamily="34" charset="0"/>
              </a:rPr>
              <a:t>Prevention of neonatal sepsis</a:t>
            </a:r>
            <a:endParaRPr lang="x-none" sz="2700" dirty="0">
              <a:solidFill>
                <a:srgbClr val="7030A0"/>
              </a:solidFill>
              <a:latin typeface="Arial" panose="020B0604020202020204" pitchFamily="34" charset="0"/>
              <a:cs typeface="Arial" panose="020B0604020202020204" pitchFamily="34" charset="0"/>
            </a:endParaRPr>
          </a:p>
        </p:txBody>
      </p:sp>
      <p:sp>
        <p:nvSpPr>
          <p:cNvPr id="34" name="TextBox 33"/>
          <p:cNvSpPr txBox="1"/>
          <p:nvPr/>
        </p:nvSpPr>
        <p:spPr>
          <a:xfrm>
            <a:off x="96666" y="6126842"/>
            <a:ext cx="4574629" cy="400110"/>
          </a:xfrm>
          <a:prstGeom prst="rect">
            <a:avLst/>
          </a:prstGeom>
          <a:noFill/>
        </p:spPr>
        <p:txBody>
          <a:bodyPr wrap="square">
            <a:spAutoFit/>
          </a:bodyPr>
          <a:lstStyle/>
          <a:p>
            <a:pPr algn="ctr">
              <a:buClr>
                <a:srgbClr val="000000"/>
              </a:buClr>
            </a:pPr>
            <a:r>
              <a:rPr lang="en-US" sz="1000" kern="0" dirty="0">
                <a:solidFill>
                  <a:srgbClr val="000000"/>
                </a:solidFill>
                <a:latin typeface="Arial"/>
                <a:cs typeface="Arial"/>
                <a:sym typeface="Arial"/>
                <a:hlinkClick r:id="rId4"/>
              </a:rPr>
              <a:t>https://globalhealthmedia.org/portfolio-items/early-initiation-of-breastfeeding/?portfolioCats=191%2C94%2C13%2C23%2C65</a:t>
            </a:r>
            <a:r>
              <a:rPr lang="en-US" sz="1000" kern="0" dirty="0">
                <a:solidFill>
                  <a:srgbClr val="000000"/>
                </a:solidFill>
                <a:latin typeface="Arial"/>
                <a:cs typeface="Arial"/>
                <a:sym typeface="Arial"/>
              </a:rPr>
              <a:t> </a:t>
            </a:r>
          </a:p>
        </p:txBody>
      </p:sp>
      <p:sp>
        <p:nvSpPr>
          <p:cNvPr id="37" name="TextBox 36"/>
          <p:cNvSpPr txBox="1"/>
          <p:nvPr/>
        </p:nvSpPr>
        <p:spPr>
          <a:xfrm>
            <a:off x="4892504" y="6126231"/>
            <a:ext cx="3781742" cy="400110"/>
          </a:xfrm>
          <a:prstGeom prst="rect">
            <a:avLst/>
          </a:prstGeom>
          <a:noFill/>
        </p:spPr>
        <p:txBody>
          <a:bodyPr wrap="square">
            <a:spAutoFit/>
          </a:bodyPr>
          <a:lstStyle/>
          <a:p>
            <a:pPr algn="ctr">
              <a:buClr>
                <a:srgbClr val="000000"/>
              </a:buClr>
            </a:pPr>
            <a:r>
              <a:rPr lang="en-US" sz="1000" kern="0" dirty="0">
                <a:solidFill>
                  <a:srgbClr val="000000"/>
                </a:solidFill>
                <a:latin typeface="Arial"/>
                <a:cs typeface="Arial"/>
                <a:sym typeface="Arial"/>
                <a:hlinkClick r:id="rId5"/>
              </a:rPr>
              <a:t>https://globalhealthmedia.org/portfolio-items/inserting-an-iv/?portfolioCats=191%2C94%2C13%2C23%2C65</a:t>
            </a:r>
            <a:r>
              <a:rPr lang="en-US" sz="1000" kern="0" dirty="0">
                <a:solidFill>
                  <a:srgbClr val="000000"/>
                </a:solidFill>
                <a:latin typeface="Arial"/>
                <a:cs typeface="Arial"/>
                <a:sym typeface="Arial"/>
              </a:rPr>
              <a:t> </a:t>
            </a:r>
          </a:p>
        </p:txBody>
      </p:sp>
      <p:sp>
        <p:nvSpPr>
          <p:cNvPr id="15" name="Oval 14"/>
          <p:cNvSpPr/>
          <p:nvPr/>
        </p:nvSpPr>
        <p:spPr>
          <a:xfrm>
            <a:off x="559384" y="955523"/>
            <a:ext cx="1483625" cy="1488968"/>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a:buClr>
                <a:srgbClr val="000000"/>
              </a:buClr>
              <a:defRPr/>
            </a:pPr>
            <a:endParaRPr lang="x-none" sz="1050" kern="0" dirty="0">
              <a:solidFill>
                <a:srgbClr val="000000"/>
              </a:solidFill>
              <a:latin typeface="Arial"/>
              <a:sym typeface="Arial"/>
            </a:endParaRPr>
          </a:p>
        </p:txBody>
      </p:sp>
      <p:sp>
        <p:nvSpPr>
          <p:cNvPr id="9" name="Rectangle: Rounded Corners 8"/>
          <p:cNvSpPr/>
          <p:nvPr/>
        </p:nvSpPr>
        <p:spPr>
          <a:xfrm>
            <a:off x="4648220" y="4784491"/>
            <a:ext cx="1876705" cy="833802"/>
          </a:xfrm>
          <a:prstGeom prst="roundRect">
            <a:avLst/>
          </a:prstGeom>
          <a:solidFill>
            <a:srgbClr val="BCE2FC"/>
          </a:solidFill>
        </p:spPr>
        <p:style>
          <a:lnRef idx="2">
            <a:schemeClr val="accent5"/>
          </a:lnRef>
          <a:fillRef idx="1">
            <a:schemeClr val="lt1"/>
          </a:fillRef>
          <a:effectRef idx="0">
            <a:schemeClr val="accent5"/>
          </a:effectRef>
          <a:fontRef idx="minor">
            <a:schemeClr val="dk1"/>
          </a:fontRef>
        </p:style>
        <p:txBody>
          <a:bodyPr anchor="ctr"/>
          <a:lstStyle/>
          <a:p>
            <a:pPr algn="ctr">
              <a:buClr>
                <a:srgbClr val="000000"/>
              </a:buClr>
              <a:defRPr/>
            </a:pPr>
            <a:r>
              <a:rPr lang="en-US" kern="0" dirty="0">
                <a:solidFill>
                  <a:prstClr val="black"/>
                </a:solidFill>
                <a:latin typeface="Arial" panose="020B0604020202020204" pitchFamily="34" charset="0"/>
                <a:cs typeface="Arial" panose="020B0604020202020204" pitchFamily="34" charset="0"/>
                <a:sym typeface="Arial"/>
              </a:rPr>
              <a:t>Ventilation in NBU</a:t>
            </a:r>
            <a:endParaRPr lang="x-none" kern="0" dirty="0">
              <a:solidFill>
                <a:prstClr val="white"/>
              </a:solidFill>
              <a:latin typeface="Arial" panose="020B0604020202020204" pitchFamily="34" charset="0"/>
              <a:cs typeface="Arial" panose="020B0604020202020204" pitchFamily="34" charset="0"/>
              <a:sym typeface="Arial"/>
            </a:endParaRPr>
          </a:p>
        </p:txBody>
      </p:sp>
      <p:sp>
        <p:nvSpPr>
          <p:cNvPr id="10" name="Rectangle: Rounded Corners 9"/>
          <p:cNvSpPr/>
          <p:nvPr/>
        </p:nvSpPr>
        <p:spPr>
          <a:xfrm>
            <a:off x="6670137" y="4788249"/>
            <a:ext cx="2031817" cy="912122"/>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anchor="ctr"/>
          <a:lstStyle/>
          <a:p>
            <a:pPr algn="ctr">
              <a:buClr>
                <a:srgbClr val="000000"/>
              </a:buClr>
              <a:defRPr/>
            </a:pPr>
            <a:r>
              <a:rPr lang="en-US" kern="0" dirty="0">
                <a:solidFill>
                  <a:prstClr val="black"/>
                </a:solidFill>
                <a:latin typeface="Arial" panose="020B0604020202020204" pitchFamily="34" charset="0"/>
                <a:cs typeface="Arial" panose="020B0604020202020204" pitchFamily="34" charset="0"/>
                <a:sym typeface="Arial"/>
              </a:rPr>
              <a:t>Skin preparation in sterile procedure</a:t>
            </a:r>
            <a:endParaRPr lang="x-none" kern="0" dirty="0">
              <a:solidFill>
                <a:prstClr val="white"/>
              </a:solidFill>
              <a:latin typeface="Arial" panose="020B0604020202020204" pitchFamily="34" charset="0"/>
              <a:cs typeface="Arial" panose="020B0604020202020204" pitchFamily="34" charset="0"/>
              <a:sym typeface="Arial"/>
            </a:endParaRPr>
          </a:p>
        </p:txBody>
      </p:sp>
      <p:sp>
        <p:nvSpPr>
          <p:cNvPr id="11" name="Rectangle: Rounded Corners 10"/>
          <p:cNvSpPr/>
          <p:nvPr/>
        </p:nvSpPr>
        <p:spPr>
          <a:xfrm>
            <a:off x="2385346" y="4788249"/>
            <a:ext cx="2109895" cy="1257432"/>
          </a:xfrm>
          <a:prstGeom prst="roundRect">
            <a:avLst/>
          </a:prstGeom>
          <a:solidFill>
            <a:schemeClr val="accent4">
              <a:lumMod val="60000"/>
              <a:lumOff val="40000"/>
            </a:schemeClr>
          </a:solidFill>
        </p:spPr>
        <p:style>
          <a:lnRef idx="2">
            <a:schemeClr val="accent4"/>
          </a:lnRef>
          <a:fillRef idx="1">
            <a:schemeClr val="lt1"/>
          </a:fillRef>
          <a:effectRef idx="0">
            <a:schemeClr val="accent4"/>
          </a:effectRef>
          <a:fontRef idx="minor">
            <a:schemeClr val="dk1"/>
          </a:fontRef>
        </p:style>
        <p:txBody>
          <a:bodyPr anchor="ctr"/>
          <a:lstStyle/>
          <a:p>
            <a:pPr algn="ctr">
              <a:buClr>
                <a:srgbClr val="000000"/>
              </a:buClr>
              <a:defRPr/>
            </a:pPr>
            <a:r>
              <a:rPr lang="en-US" kern="0" dirty="0">
                <a:solidFill>
                  <a:prstClr val="black"/>
                </a:solidFill>
                <a:latin typeface="Arial" panose="020B0604020202020204" pitchFamily="34" charset="0"/>
                <a:cs typeface="Arial" panose="020B0604020202020204" pitchFamily="34" charset="0"/>
                <a:sym typeface="Arial"/>
              </a:rPr>
              <a:t>Recommended cot distancing, AVOID sharing cots</a:t>
            </a:r>
          </a:p>
        </p:txBody>
      </p:sp>
      <p:sp>
        <p:nvSpPr>
          <p:cNvPr id="91146" name="Rectangle: Rounded Corners 11"/>
          <p:cNvSpPr>
            <a:spLocks noChangeArrowheads="1"/>
          </p:cNvSpPr>
          <p:nvPr/>
        </p:nvSpPr>
        <p:spPr bwMode="auto">
          <a:xfrm>
            <a:off x="383940" y="4780538"/>
            <a:ext cx="1847887" cy="896417"/>
          </a:xfrm>
          <a:prstGeom prst="roundRect">
            <a:avLst>
              <a:gd name="adj" fmla="val 16667"/>
            </a:avLst>
          </a:prstGeom>
          <a:solidFill>
            <a:schemeClr val="bg1">
              <a:lumMod val="75000"/>
            </a:schemeClr>
          </a:solidFill>
        </p:spPr>
        <p:style>
          <a:lnRef idx="2">
            <a:schemeClr val="accent3"/>
          </a:lnRef>
          <a:fillRef idx="1">
            <a:schemeClr val="lt1"/>
          </a:fillRef>
          <a:effectRef idx="0">
            <a:schemeClr val="accent3"/>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buClr>
                <a:srgbClr val="000000"/>
              </a:buClr>
              <a:buNone/>
            </a:pPr>
            <a:r>
              <a:rPr lang="en-US" altLang="en-US" sz="1800" kern="0" dirty="0">
                <a:solidFill>
                  <a:srgbClr val="000000"/>
                </a:solidFill>
                <a:cs typeface="Arial" panose="020B0604020202020204" pitchFamily="34" charset="0"/>
                <a:sym typeface="Arial"/>
              </a:rPr>
              <a:t> Early initiation of breastfeeding </a:t>
            </a:r>
          </a:p>
        </p:txBody>
      </p:sp>
      <p:pic>
        <p:nvPicPr>
          <p:cNvPr id="4098" name="Picture 2" descr="handwashing Icon 3645263"/>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r="-8982" b="-11465"/>
          <a:stretch>
            <a:fillRect/>
          </a:stretch>
        </p:blipFill>
        <p:spPr bwMode="auto">
          <a:xfrm>
            <a:off x="611998" y="1123236"/>
            <a:ext cx="1195312" cy="133848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59826" y="3316260"/>
            <a:ext cx="1335902" cy="1356918"/>
            <a:chOff x="477838" y="3568699"/>
            <a:chExt cx="1463040" cy="1463040"/>
          </a:xfrm>
        </p:grpSpPr>
        <p:sp>
          <p:nvSpPr>
            <p:cNvPr id="19" name="Oval 18"/>
            <p:cNvSpPr/>
            <p:nvPr/>
          </p:nvSpPr>
          <p:spPr>
            <a:xfrm>
              <a:off x="477838" y="3568699"/>
              <a:ext cx="1463040" cy="1463040"/>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buClr>
                  <a:srgbClr val="000000"/>
                </a:buClr>
                <a:defRPr/>
              </a:pPr>
              <a:endParaRPr lang="x-none" sz="1050" kern="0">
                <a:solidFill>
                  <a:srgbClr val="000000"/>
                </a:solidFill>
                <a:latin typeface="Arial"/>
                <a:sym typeface="Arial"/>
              </a:endParaRPr>
            </a:p>
          </p:txBody>
        </p:sp>
        <p:pic>
          <p:nvPicPr>
            <p:cNvPr id="30" name="Picture 27" descr="Breastfeeding Icon 2735"/>
            <p:cNvPicPr>
              <a:picLocks noChangeAspect="1" noChangeArrowheads="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5395" y="3753854"/>
              <a:ext cx="1241734" cy="1092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757370" y="3306600"/>
            <a:ext cx="1390817" cy="1386021"/>
            <a:chOff x="2808288" y="3538220"/>
            <a:chExt cx="1463040" cy="1527175"/>
          </a:xfrm>
        </p:grpSpPr>
        <p:sp>
          <p:nvSpPr>
            <p:cNvPr id="16" name="Oval 15"/>
            <p:cNvSpPr/>
            <p:nvPr/>
          </p:nvSpPr>
          <p:spPr>
            <a:xfrm>
              <a:off x="2808288" y="3570288"/>
              <a:ext cx="1463040" cy="1463040"/>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000000"/>
                </a:buClr>
                <a:defRPr/>
              </a:pPr>
              <a:endParaRPr lang="x-none" sz="1050" kern="0" dirty="0">
                <a:solidFill>
                  <a:srgbClr val="FFFFFF"/>
                </a:solidFill>
                <a:latin typeface="Arial"/>
                <a:sym typeface="Arial"/>
              </a:endParaRPr>
            </a:p>
          </p:txBody>
        </p:sp>
        <p:pic>
          <p:nvPicPr>
            <p:cNvPr id="4100" name="Picture 4" descr="baby cot Icon 880581"/>
            <p:cNvPicPr>
              <a:picLocks noChangeAspect="1" noChangeArrowheads="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9553" y="3538220"/>
              <a:ext cx="1047751" cy="15271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4874206" y="3352839"/>
            <a:ext cx="1390817" cy="1349442"/>
            <a:chOff x="5016500" y="3486150"/>
            <a:chExt cx="1463040" cy="1463040"/>
          </a:xfrm>
        </p:grpSpPr>
        <p:sp>
          <p:nvSpPr>
            <p:cNvPr id="17" name="Oval 16"/>
            <p:cNvSpPr/>
            <p:nvPr/>
          </p:nvSpPr>
          <p:spPr>
            <a:xfrm>
              <a:off x="5016500" y="3486150"/>
              <a:ext cx="1463040" cy="1463040"/>
            </a:xfrm>
            <a:prstGeom prst="ellipse">
              <a:avLst/>
            </a:prstGeom>
          </p:spPr>
          <p:style>
            <a:lnRef idx="2">
              <a:schemeClr val="accent5"/>
            </a:lnRef>
            <a:fillRef idx="1">
              <a:schemeClr val="lt1"/>
            </a:fillRef>
            <a:effectRef idx="0">
              <a:schemeClr val="accent5"/>
            </a:effectRef>
            <a:fontRef idx="minor">
              <a:schemeClr val="dk1"/>
            </a:fontRef>
          </p:style>
          <p:txBody>
            <a:bodyPr anchor="ctr"/>
            <a:lstStyle/>
            <a:p>
              <a:pPr algn="ctr">
                <a:buClr>
                  <a:srgbClr val="000000"/>
                </a:buClr>
                <a:defRPr/>
              </a:pPr>
              <a:endParaRPr lang="x-none" sz="1050" kern="0">
                <a:solidFill>
                  <a:srgbClr val="000000"/>
                </a:solidFill>
                <a:latin typeface="Arial"/>
                <a:sym typeface="Arial"/>
              </a:endParaRPr>
            </a:p>
          </p:txBody>
        </p:sp>
        <p:pic>
          <p:nvPicPr>
            <p:cNvPr id="4102" name="Picture 6" descr="ventilation Icon 2815400"/>
            <p:cNvPicPr>
              <a:picLocks noChangeAspect="1" noChangeArrowheads="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6988" y="3582873"/>
              <a:ext cx="1211484" cy="13020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937382" y="3316260"/>
            <a:ext cx="1390817" cy="1349443"/>
            <a:chOff x="7435057" y="3479801"/>
            <a:chExt cx="1463040" cy="1463040"/>
          </a:xfrm>
        </p:grpSpPr>
        <p:sp>
          <p:nvSpPr>
            <p:cNvPr id="18" name="Oval 17"/>
            <p:cNvSpPr/>
            <p:nvPr/>
          </p:nvSpPr>
          <p:spPr>
            <a:xfrm>
              <a:off x="7435057" y="3479801"/>
              <a:ext cx="1463040" cy="1463040"/>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a:buClr>
                  <a:srgbClr val="000000"/>
                </a:buClr>
                <a:defRPr/>
              </a:pPr>
              <a:endParaRPr lang="x-none" sz="1050" kern="0">
                <a:solidFill>
                  <a:srgbClr val="000000"/>
                </a:solidFill>
                <a:latin typeface="Arial"/>
                <a:sym typeface="Arial"/>
              </a:endParaRPr>
            </a:p>
          </p:txBody>
        </p:sp>
        <p:pic>
          <p:nvPicPr>
            <p:cNvPr id="4104" name="Picture 8" descr="Clean Icon 1626824"/>
            <p:cNvPicPr>
              <a:picLocks noChangeAspect="1" noChangeArrowheads="1"/>
            </p:cNvPicPr>
            <p:nvPr/>
          </p:nvPicPr>
          <p:blipFill>
            <a:blip r:embed="rId10">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37474" y="3712051"/>
              <a:ext cx="1111425" cy="998537"/>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11"/>
          <a:stretch>
            <a:fillRect/>
          </a:stretch>
        </p:blipFill>
        <p:spPr>
          <a:xfrm>
            <a:off x="4193642" y="955523"/>
            <a:ext cx="1483624" cy="1495595"/>
          </a:xfrm>
          <a:prstGeom prst="rect">
            <a:avLst/>
          </a:prstGeom>
        </p:spPr>
      </p:pic>
      <p:pic>
        <p:nvPicPr>
          <p:cNvPr id="35" name="Picture 34"/>
          <p:cNvPicPr>
            <a:picLocks noChangeAspect="1"/>
          </p:cNvPicPr>
          <p:nvPr/>
        </p:nvPicPr>
        <p:blipFill>
          <a:blip r:embed="rId12" cstate="print">
            <a:duotone>
              <a:schemeClr val="accent1">
                <a:shade val="45000"/>
                <a:satMod val="135000"/>
              </a:schemeClr>
              <a:prstClr val="white"/>
            </a:duotone>
          </a:blip>
          <a:stretch>
            <a:fillRect/>
          </a:stretch>
        </p:blipFill>
        <p:spPr>
          <a:xfrm>
            <a:off x="4328044" y="1169117"/>
            <a:ext cx="1151210" cy="942388"/>
          </a:xfrm>
          <a:prstGeom prst="rect">
            <a:avLst/>
          </a:prstGeom>
        </p:spPr>
      </p:pic>
      <p:sp>
        <p:nvSpPr>
          <p:cNvPr id="36" name="Rectangle: Rounded Corners 12"/>
          <p:cNvSpPr>
            <a:spLocks noChangeArrowheads="1"/>
          </p:cNvSpPr>
          <p:nvPr/>
        </p:nvSpPr>
        <p:spPr bwMode="auto">
          <a:xfrm>
            <a:off x="3319127" y="2533090"/>
            <a:ext cx="3072437" cy="725130"/>
          </a:xfrm>
          <a:prstGeom prst="roundRect">
            <a:avLst>
              <a:gd name="adj" fmla="val 16667"/>
            </a:avLst>
          </a:prstGeom>
          <a:solidFill>
            <a:srgbClr val="89D2F7"/>
          </a:solidFill>
        </p:spPr>
        <p:style>
          <a:lnRef idx="2">
            <a:schemeClr val="accent1"/>
          </a:lnRef>
          <a:fillRef idx="1">
            <a:schemeClr val="lt1"/>
          </a:fillRef>
          <a:effectRef idx="0">
            <a:schemeClr val="accent1"/>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Clr>
                <a:srgbClr val="000000"/>
              </a:buClr>
              <a:buNone/>
            </a:pPr>
            <a:r>
              <a:rPr lang="en-US" altLang="en-US" sz="1800" kern="0" dirty="0">
                <a:solidFill>
                  <a:srgbClr val="000000"/>
                </a:solidFill>
                <a:cs typeface="Arial" panose="020B0604020202020204" pitchFamily="34" charset="0"/>
                <a:sym typeface="Arial"/>
              </a:rPr>
              <a:t>Pre-emptive antibiotics and short hospital stay  </a:t>
            </a:r>
          </a:p>
        </p:txBody>
      </p:sp>
      <p:sp>
        <p:nvSpPr>
          <p:cNvPr id="24" name="Oval 23"/>
          <p:cNvSpPr/>
          <p:nvPr/>
        </p:nvSpPr>
        <p:spPr>
          <a:xfrm>
            <a:off x="1726023" y="958209"/>
            <a:ext cx="1483625" cy="1488968"/>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a:buClr>
                <a:srgbClr val="000000"/>
              </a:buClr>
              <a:defRPr/>
            </a:pPr>
            <a:endParaRPr lang="x-none" sz="1050" kern="0">
              <a:solidFill>
                <a:srgbClr val="000000"/>
              </a:solidFill>
              <a:latin typeface="Arial"/>
              <a:sym typeface="Arial"/>
            </a:endParaRPr>
          </a:p>
        </p:txBody>
      </p:sp>
      <p:sp>
        <p:nvSpPr>
          <p:cNvPr id="12" name="Oval 11">
            <a:extLst>
              <a:ext uri="{FF2B5EF4-FFF2-40B4-BE49-F238E27FC236}">
                <a16:creationId xmlns:a16="http://schemas.microsoft.com/office/drawing/2014/main" id="{E1058248-7D34-8552-702B-499EA6435B8A}"/>
              </a:ext>
            </a:extLst>
          </p:cNvPr>
          <p:cNvSpPr/>
          <p:nvPr/>
        </p:nvSpPr>
        <p:spPr>
          <a:xfrm>
            <a:off x="6843905" y="975594"/>
            <a:ext cx="1592809" cy="1495595"/>
          </a:xfrm>
          <a:prstGeom prst="ellipse">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050" kern="0">
              <a:solidFill>
                <a:srgbClr val="FFFFFF"/>
              </a:solidFill>
              <a:latin typeface="Arial"/>
              <a:sym typeface="Arial"/>
            </a:endParaRPr>
          </a:p>
        </p:txBody>
      </p:sp>
      <p:sp>
        <p:nvSpPr>
          <p:cNvPr id="22" name="Rectangle: Rounded Corners 21">
            <a:extLst>
              <a:ext uri="{FF2B5EF4-FFF2-40B4-BE49-F238E27FC236}">
                <a16:creationId xmlns:a16="http://schemas.microsoft.com/office/drawing/2014/main" id="{78D3D11B-D4D4-B0DC-5E62-699E6AF91AAB}"/>
              </a:ext>
            </a:extLst>
          </p:cNvPr>
          <p:cNvSpPr/>
          <p:nvPr/>
        </p:nvSpPr>
        <p:spPr>
          <a:xfrm>
            <a:off x="6670137" y="2541457"/>
            <a:ext cx="2004109" cy="502508"/>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anchor="ctr"/>
          <a:lstStyle/>
          <a:p>
            <a:pPr algn="ctr">
              <a:buClr>
                <a:srgbClr val="000000"/>
              </a:buClr>
              <a:defRPr/>
            </a:pPr>
            <a:r>
              <a:rPr lang="en-US" kern="0" dirty="0">
                <a:solidFill>
                  <a:prstClr val="black"/>
                </a:solidFill>
                <a:latin typeface="Arial" panose="020B0604020202020204" pitchFamily="34" charset="0"/>
                <a:cs typeface="Arial" panose="020B0604020202020204" pitchFamily="34" charset="0"/>
                <a:sym typeface="Arial"/>
              </a:rPr>
              <a:t>Cord care </a:t>
            </a:r>
            <a:endParaRPr lang="x-none" kern="0" dirty="0">
              <a:solidFill>
                <a:prstClr val="white"/>
              </a:solidFill>
              <a:latin typeface="Arial" panose="020B0604020202020204" pitchFamily="34" charset="0"/>
              <a:cs typeface="Arial" panose="020B0604020202020204" pitchFamily="34" charset="0"/>
              <a:sym typeface="Arial"/>
            </a:endParaRPr>
          </a:p>
        </p:txBody>
      </p:sp>
      <p:sp>
        <p:nvSpPr>
          <p:cNvPr id="91147" name="Rectangle: Rounded Corners 12"/>
          <p:cNvSpPr>
            <a:spLocks noChangeArrowheads="1"/>
          </p:cNvSpPr>
          <p:nvPr/>
        </p:nvSpPr>
        <p:spPr bwMode="auto">
          <a:xfrm>
            <a:off x="481342" y="2553740"/>
            <a:ext cx="2728306" cy="500962"/>
          </a:xfrm>
          <a:prstGeom prst="roundRect">
            <a:avLst>
              <a:gd name="adj" fmla="val 16667"/>
            </a:avLst>
          </a:prstGeom>
          <a:solidFill>
            <a:srgbClr val="FF9933"/>
          </a:solidFill>
        </p:spPr>
        <p:style>
          <a:lnRef idx="2">
            <a:schemeClr val="accent2"/>
          </a:lnRef>
          <a:fillRef idx="1">
            <a:schemeClr val="lt1"/>
          </a:fillRef>
          <a:effectRef idx="0">
            <a:schemeClr val="accent2"/>
          </a:effectRef>
          <a:fontRef idx="minor">
            <a:schemeClr val="dk1"/>
          </a:fontRef>
        </p:style>
        <p:txBody>
          <a:bodyPr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a:lnSpc>
                <a:spcPct val="100000"/>
              </a:lnSpc>
              <a:spcBef>
                <a:spcPct val="0"/>
              </a:spcBef>
              <a:buClr>
                <a:srgbClr val="000000"/>
              </a:buClr>
              <a:buNone/>
            </a:pPr>
            <a:r>
              <a:rPr lang="en-US" altLang="en-US" sz="1800" kern="0" dirty="0">
                <a:solidFill>
                  <a:srgbClr val="000000"/>
                </a:solidFill>
                <a:cs typeface="Arial" panose="020B0604020202020204" pitchFamily="34" charset="0"/>
                <a:sym typeface="Arial"/>
              </a:rPr>
              <a:t>Hand washing </a:t>
            </a:r>
          </a:p>
        </p:txBody>
      </p:sp>
      <p:pic>
        <p:nvPicPr>
          <p:cNvPr id="8194" name="Picture 2" descr="Hand Wash Icon 2032454"/>
          <p:cNvPicPr>
            <a:picLocks noChangeAspect="1" noChangeArrowheads="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845523" y="1156116"/>
            <a:ext cx="1147716" cy="111357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9D328C00-E9C7-7045-3150-1AAED8995A90}"/>
              </a:ext>
            </a:extLst>
          </p:cNvPr>
          <p:cNvCxnSpPr>
            <a:cxnSpLocks/>
            <a:stCxn id="19" idx="6"/>
            <a:endCxn id="16" idx="2"/>
          </p:cNvCxnSpPr>
          <p:nvPr/>
        </p:nvCxnSpPr>
        <p:spPr>
          <a:xfrm>
            <a:off x="1995728" y="3994719"/>
            <a:ext cx="761642" cy="48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8DEAE74-91F5-2B15-70AD-E33E304D4855}"/>
              </a:ext>
            </a:extLst>
          </p:cNvPr>
          <p:cNvCxnSpPr>
            <a:cxnSpLocks/>
          </p:cNvCxnSpPr>
          <p:nvPr/>
        </p:nvCxnSpPr>
        <p:spPr>
          <a:xfrm flipV="1">
            <a:off x="4170086" y="3990980"/>
            <a:ext cx="680201" cy="863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F66367-7691-5F80-237E-25957601D4E9}"/>
              </a:ext>
            </a:extLst>
          </p:cNvPr>
          <p:cNvCxnSpPr>
            <a:cxnSpLocks/>
            <a:endCxn id="18" idx="2"/>
          </p:cNvCxnSpPr>
          <p:nvPr/>
        </p:nvCxnSpPr>
        <p:spPr>
          <a:xfrm>
            <a:off x="6263805" y="3990980"/>
            <a:ext cx="673577" cy="2"/>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633</TotalTime>
  <Words>1343</Words>
  <Application>Microsoft Office PowerPoint</Application>
  <PresentationFormat>On-screen Show (4:3)</PresentationFormat>
  <Paragraphs>168</Paragraphs>
  <Slides>16</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BlinkMacSystemFont</vt:lpstr>
      <vt:lpstr>Calibri</vt:lpstr>
      <vt:lpstr>Cambria</vt:lpstr>
      <vt:lpstr>Times New Roman</vt:lpstr>
      <vt:lpstr>1_Office Theme</vt:lpstr>
      <vt:lpstr>Danger Signs and Neonatal Sepsis</vt:lpstr>
      <vt:lpstr>Objectives</vt:lpstr>
      <vt:lpstr>Introduction to new-born danger signs</vt:lpstr>
      <vt:lpstr>Danger signs in Newborns</vt:lpstr>
      <vt:lpstr>Other Danger signs in Newborns</vt:lpstr>
      <vt:lpstr>Please note:</vt:lpstr>
      <vt:lpstr>Neonatal sepsis: Definitions </vt:lpstr>
      <vt:lpstr>PowerPoint Presentation</vt:lpstr>
      <vt:lpstr>Prevention of neonatal sepsis</vt:lpstr>
      <vt:lpstr>Lab Investigations</vt:lpstr>
      <vt:lpstr>Is there meningitis?</vt:lpstr>
      <vt:lpstr>Treatment of neonatal sepsis</vt:lpstr>
      <vt:lpstr>Management ctd…</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LECTURETTE ON DANGER SIGNS AND NEONATAL SEPSIS</dc:title>
  <dc:creator>Roselyne Malangachi</dc:creator>
  <cp:lastModifiedBy>USER</cp:lastModifiedBy>
  <cp:revision>22</cp:revision>
  <dcterms:created xsi:type="dcterms:W3CDTF">2025-04-24T01:49:18Z</dcterms:created>
  <dcterms:modified xsi:type="dcterms:W3CDTF">2025-09-30T08:28:05Z</dcterms:modified>
</cp:coreProperties>
</file>