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1185" r:id="rId2"/>
    <p:sldId id="1186" r:id="rId3"/>
    <p:sldId id="1187" r:id="rId4"/>
    <p:sldId id="301" r:id="rId5"/>
    <p:sldId id="1188" r:id="rId6"/>
    <p:sldId id="1189" r:id="rId7"/>
    <p:sldId id="271" r:id="rId8"/>
    <p:sldId id="272" r:id="rId9"/>
    <p:sldId id="1190" r:id="rId10"/>
    <p:sldId id="306" r:id="rId11"/>
    <p:sldId id="275" r:id="rId12"/>
    <p:sldId id="307" r:id="rId13"/>
    <p:sldId id="277" r:id="rId14"/>
    <p:sldId id="302" r:id="rId15"/>
    <p:sldId id="303" r:id="rId16"/>
    <p:sldId id="280" r:id="rId17"/>
    <p:sldId id="283" r:id="rId18"/>
    <p:sldId id="300" r:id="rId19"/>
    <p:sldId id="294" r:id="rId20"/>
    <p:sldId id="308" r:id="rId21"/>
    <p:sldId id="290" r:id="rId22"/>
    <p:sldId id="292" r:id="rId23"/>
    <p:sldId id="1191" r:id="rId24"/>
    <p:sldId id="309" r:id="rId25"/>
    <p:sldId id="310" r:id="rId26"/>
    <p:sldId id="266" r:id="rId27"/>
    <p:sldId id="267" r:id="rId28"/>
    <p:sldId id="1192" r:id="rId29"/>
    <p:sldId id="257" r:id="rId30"/>
    <p:sldId id="1193" r:id="rId31"/>
    <p:sldId id="1194" r:id="rId32"/>
    <p:sldId id="1195" r:id="rId33"/>
    <p:sldId id="1196" r:id="rId34"/>
    <p:sldId id="1197" r:id="rId35"/>
    <p:sldId id="1198" r:id="rId36"/>
    <p:sldId id="1199" r:id="rId37"/>
    <p:sldId id="270" r:id="rId38"/>
    <p:sldId id="1200" r:id="rId39"/>
    <p:sldId id="1201" r:id="rId40"/>
    <p:sldId id="1202" r:id="rId41"/>
    <p:sldId id="1203" r:id="rId42"/>
    <p:sldId id="273" r:id="rId43"/>
    <p:sldId id="1204" r:id="rId44"/>
    <p:sldId id="1205" r:id="rId45"/>
    <p:sldId id="1206" r:id="rId46"/>
    <p:sldId id="1207" r:id="rId47"/>
    <p:sldId id="1208" r:id="rId48"/>
    <p:sldId id="1209" r:id="rId49"/>
    <p:sldId id="1210" r:id="rId50"/>
    <p:sldId id="1211" r:id="rId51"/>
    <p:sldId id="1212" r:id="rId52"/>
    <p:sldId id="1213" r:id="rId53"/>
    <p:sldId id="1214" r:id="rId54"/>
    <p:sldId id="1215" r:id="rId55"/>
    <p:sldId id="1216" r:id="rId56"/>
    <p:sldId id="1217" r:id="rId57"/>
    <p:sldId id="1218" r:id="rId58"/>
    <p:sldId id="1219" r:id="rId59"/>
    <p:sldId id="1220" r:id="rId60"/>
    <p:sldId id="274" r:id="rId61"/>
    <p:sldId id="1221" r:id="rId62"/>
    <p:sldId id="276" r:id="rId63"/>
    <p:sldId id="1222" r:id="rId64"/>
    <p:sldId id="278" r:id="rId65"/>
    <p:sldId id="279" r:id="rId66"/>
    <p:sldId id="1430" r:id="rId67"/>
    <p:sldId id="1470" r:id="rId68"/>
    <p:sldId id="1471" r:id="rId69"/>
    <p:sldId id="1387" r:id="rId70"/>
    <p:sldId id="1388" r:id="rId71"/>
    <p:sldId id="1389" r:id="rId72"/>
    <p:sldId id="1390" r:id="rId73"/>
    <p:sldId id="983" r:id="rId74"/>
    <p:sldId id="985" r:id="rId75"/>
    <p:sldId id="1472" r:id="rId76"/>
    <p:sldId id="1391" r:id="rId77"/>
    <p:sldId id="989" r:id="rId78"/>
    <p:sldId id="1469" r:id="rId79"/>
    <p:sldId id="1467" r:id="rId80"/>
    <p:sldId id="1392" r:id="rId81"/>
    <p:sldId id="336" r:id="rId82"/>
    <p:sldId id="1232" r:id="rId83"/>
    <p:sldId id="1233" r:id="rId84"/>
    <p:sldId id="1234" r:id="rId85"/>
    <p:sldId id="1235" r:id="rId86"/>
    <p:sldId id="344" r:id="rId87"/>
    <p:sldId id="1236" r:id="rId88"/>
    <p:sldId id="346" r:id="rId89"/>
    <p:sldId id="353" r:id="rId90"/>
    <p:sldId id="354" r:id="rId91"/>
    <p:sldId id="355" r:id="rId92"/>
    <p:sldId id="1237" r:id="rId93"/>
    <p:sldId id="1238" r:id="rId94"/>
    <p:sldId id="1070" r:id="rId95"/>
    <p:sldId id="1239" r:id="rId96"/>
    <p:sldId id="356" r:id="rId97"/>
    <p:sldId id="359" r:id="rId98"/>
    <p:sldId id="1240" r:id="rId99"/>
    <p:sldId id="1072" r:id="rId100"/>
    <p:sldId id="1076" r:id="rId101"/>
    <p:sldId id="1077" r:id="rId102"/>
    <p:sldId id="1078" r:id="rId103"/>
    <p:sldId id="1079" r:id="rId104"/>
    <p:sldId id="1080" r:id="rId105"/>
    <p:sldId id="1081" r:id="rId106"/>
    <p:sldId id="1241" r:id="rId107"/>
    <p:sldId id="1242" r:id="rId108"/>
    <p:sldId id="358" r:id="rId109"/>
    <p:sldId id="1243" r:id="rId110"/>
    <p:sldId id="1244" r:id="rId111"/>
    <p:sldId id="1083" r:id="rId112"/>
    <p:sldId id="1245" r:id="rId113"/>
    <p:sldId id="1084" r:id="rId114"/>
    <p:sldId id="1085" r:id="rId115"/>
    <p:sldId id="1086" r:id="rId116"/>
    <p:sldId id="1246" r:id="rId117"/>
    <p:sldId id="1247" r:id="rId118"/>
    <p:sldId id="1248" r:id="rId119"/>
    <p:sldId id="959" r:id="rId120"/>
    <p:sldId id="362" r:id="rId121"/>
    <p:sldId id="363" r:id="rId122"/>
    <p:sldId id="1249" r:id="rId123"/>
    <p:sldId id="1250" r:id="rId124"/>
    <p:sldId id="1251" r:id="rId125"/>
    <p:sldId id="1252" r:id="rId126"/>
    <p:sldId id="1253" r:id="rId127"/>
    <p:sldId id="1254" r:id="rId128"/>
    <p:sldId id="962" r:id="rId129"/>
    <p:sldId id="1255" r:id="rId130"/>
    <p:sldId id="1256" r:id="rId131"/>
    <p:sldId id="1257" r:id="rId132"/>
    <p:sldId id="1258" r:id="rId133"/>
    <p:sldId id="1259"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_rels/data4.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DCFFF-8CD7-4BFC-BFB2-F744284EF8B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KE"/>
        </a:p>
      </dgm:t>
    </dgm:pt>
    <dgm:pt modelId="{A700417E-7CC6-4B6A-A218-A8633FE5BF25}">
      <dgm:prSet phldrT="[Text]" custT="1"/>
      <dgm:spPr/>
      <dgm:t>
        <a:bodyPr/>
        <a:lstStyle/>
        <a:p>
          <a:r>
            <a:rPr lang="fr-FR" sz="2100" dirty="0">
              <a:latin typeface="Tahoma" panose="020B0604030504040204" pitchFamily="34" charset="0"/>
              <a:ea typeface="Tahoma" panose="020B0604030504040204" pitchFamily="34" charset="0"/>
              <a:cs typeface="Tahoma" panose="020B0604030504040204" pitchFamily="34" charset="0"/>
            </a:rPr>
            <a:t>Life support (</a:t>
          </a:r>
          <a:r>
            <a:rPr lang="fr-FR" sz="2100" b="1" dirty="0">
              <a:latin typeface="Tahoma" panose="020B0604030504040204" pitchFamily="34" charset="0"/>
              <a:ea typeface="Tahoma" panose="020B0604030504040204" pitchFamily="34" charset="0"/>
              <a:cs typeface="Tahoma" panose="020B0604030504040204" pitchFamily="34" charset="0"/>
            </a:rPr>
            <a:t>ABC)</a:t>
          </a:r>
          <a:endParaRPr lang="en-KE" sz="2100" dirty="0">
            <a:latin typeface="Tahoma" panose="020B0604030504040204" pitchFamily="34" charset="0"/>
            <a:ea typeface="Tahoma" panose="020B0604030504040204" pitchFamily="34" charset="0"/>
            <a:cs typeface="Tahoma" panose="020B0604030504040204" pitchFamily="34" charset="0"/>
          </a:endParaRPr>
        </a:p>
      </dgm:t>
    </dgm:pt>
    <dgm:pt modelId="{8D2160F8-EB54-4287-90C4-92478042A232}" type="parTrans" cxnId="{59C505E2-E80F-45C5-AB39-9496EF70BB3B}">
      <dgm:prSet/>
      <dgm:spPr/>
      <dgm:t>
        <a:bodyPr/>
        <a:lstStyle/>
        <a:p>
          <a:endParaRPr lang="en-KE"/>
        </a:p>
      </dgm:t>
    </dgm:pt>
    <dgm:pt modelId="{FF2414BC-AD51-451E-B376-213FD0B3EE62}" type="sibTrans" cxnId="{59C505E2-E80F-45C5-AB39-9496EF70BB3B}">
      <dgm:prSet/>
      <dgm:spPr/>
      <dgm:t>
        <a:bodyPr/>
        <a:lstStyle/>
        <a:p>
          <a:endParaRPr lang="en-KE"/>
        </a:p>
      </dgm:t>
    </dgm:pt>
    <dgm:pt modelId="{B5CE2F94-F846-43B3-B203-3EA885C10F60}">
      <dgm:prSet phldrT="[Text]" custT="1"/>
      <dgm:spPr/>
      <dgm:t>
        <a:bodyPr/>
        <a:lstStyle/>
        <a:p>
          <a:r>
            <a:rPr lang="fr-FR" sz="2100" b="1" dirty="0">
              <a:latin typeface="Tahoma" panose="020B0604030504040204" pitchFamily="34" charset="0"/>
              <a:ea typeface="Tahoma" panose="020B0604030504040204" pitchFamily="34" charset="0"/>
              <a:cs typeface="Tahoma" panose="020B0604030504040204" pitchFamily="34" charset="0"/>
            </a:rPr>
            <a:t>Airway</a:t>
          </a:r>
          <a:r>
            <a:rPr lang="fr-FR" sz="2100" dirty="0">
              <a:latin typeface="Tahoma" panose="020B0604030504040204" pitchFamily="34" charset="0"/>
              <a:ea typeface="Tahoma" panose="020B0604030504040204" pitchFamily="34" charset="0"/>
              <a:cs typeface="Tahoma" panose="020B0604030504040204" pitchFamily="34" charset="0"/>
            </a:rPr>
            <a:t>: </a:t>
          </a:r>
          <a:r>
            <a:rPr lang="en-US" sz="2100" dirty="0">
              <a:latin typeface="Tahoma" panose="020B0604030504040204" pitchFamily="34" charset="0"/>
              <a:ea typeface="Tahoma" panose="020B0604030504040204" pitchFamily="34" charset="0"/>
              <a:cs typeface="Tahoma" panose="020B0604030504040204" pitchFamily="34" charset="0"/>
            </a:rPr>
            <a:t>check airway patency/ position airway</a:t>
          </a:r>
          <a:endParaRPr lang="en-KE" sz="2100" dirty="0">
            <a:latin typeface="Tahoma" panose="020B0604030504040204" pitchFamily="34" charset="0"/>
            <a:ea typeface="Tahoma" panose="020B0604030504040204" pitchFamily="34" charset="0"/>
            <a:cs typeface="Tahoma" panose="020B0604030504040204" pitchFamily="34" charset="0"/>
          </a:endParaRPr>
        </a:p>
      </dgm:t>
    </dgm:pt>
    <dgm:pt modelId="{CD1B3AF3-18A9-40CA-9A54-2CDF4444641C}" type="parTrans" cxnId="{F967BC50-0124-406A-9E01-2054580ADB73}">
      <dgm:prSet/>
      <dgm:spPr/>
      <dgm:t>
        <a:bodyPr/>
        <a:lstStyle/>
        <a:p>
          <a:endParaRPr lang="en-KE"/>
        </a:p>
      </dgm:t>
    </dgm:pt>
    <dgm:pt modelId="{81F42E1A-1F7E-4408-A99E-DEB47B844E90}" type="sibTrans" cxnId="{F967BC50-0124-406A-9E01-2054580ADB73}">
      <dgm:prSet/>
      <dgm:spPr/>
      <dgm:t>
        <a:bodyPr/>
        <a:lstStyle/>
        <a:p>
          <a:endParaRPr lang="en-KE"/>
        </a:p>
      </dgm:t>
    </dgm:pt>
    <dgm:pt modelId="{855E086B-5586-474C-AF8B-71270B824A65}">
      <dgm:prSet phldrT="[Text]" custT="1"/>
      <dgm:spPr/>
      <dgm:t>
        <a:bodyPr/>
        <a:lstStyle/>
        <a:p>
          <a:r>
            <a:rPr lang="en-US" sz="2100" dirty="0">
              <a:latin typeface="Tahoma" panose="020B0604030504040204" pitchFamily="34" charset="0"/>
              <a:ea typeface="Tahoma" panose="020B0604030504040204" pitchFamily="34" charset="0"/>
              <a:cs typeface="Tahoma" panose="020B0604030504040204" pitchFamily="34" charset="0"/>
            </a:rPr>
            <a:t>If in shock, Give fluid (0.9% Saline or Ringers Lactate) at </a:t>
          </a:r>
          <a:r>
            <a:rPr lang="en-US" sz="2100" b="1" dirty="0">
              <a:latin typeface="Tahoma" panose="020B0604030504040204" pitchFamily="34" charset="0"/>
              <a:ea typeface="Tahoma" panose="020B0604030504040204" pitchFamily="34" charset="0"/>
              <a:cs typeface="Tahoma" panose="020B0604030504040204" pitchFamily="34" charset="0"/>
            </a:rPr>
            <a:t>20ml/kg over 15 </a:t>
          </a:r>
          <a:r>
            <a:rPr lang="en-US" sz="2100" dirty="0">
              <a:latin typeface="Tahoma" panose="020B0604030504040204" pitchFamily="34" charset="0"/>
              <a:ea typeface="Tahoma" panose="020B0604030504040204" pitchFamily="34" charset="0"/>
              <a:cs typeface="Tahoma" panose="020B0604030504040204" pitchFamily="34" charset="0"/>
            </a:rPr>
            <a:t>minutes, repeat boluses </a:t>
          </a:r>
          <a:r>
            <a:rPr lang="en-US" sz="2100" dirty="0" err="1">
              <a:latin typeface="Tahoma" panose="020B0604030504040204" pitchFamily="34" charset="0"/>
              <a:ea typeface="Tahoma" panose="020B0604030504040204" pitchFamily="34" charset="0"/>
              <a:cs typeface="Tahoma" panose="020B0604030504040204" pitchFamily="34" charset="0"/>
            </a:rPr>
            <a:t>upto</a:t>
          </a:r>
          <a:r>
            <a:rPr lang="en-US" sz="2100" b="1" dirty="0">
              <a:latin typeface="Tahoma" panose="020B0604030504040204" pitchFamily="34" charset="0"/>
              <a:ea typeface="Tahoma" panose="020B0604030504040204" pitchFamily="34" charset="0"/>
              <a:cs typeface="Tahoma" panose="020B0604030504040204" pitchFamily="34" charset="0"/>
            </a:rPr>
            <a:t> maximum of 40ml/kg (2 boluses).</a:t>
          </a:r>
          <a:endParaRPr lang="en-KE" sz="2100" dirty="0">
            <a:latin typeface="Tahoma" panose="020B0604030504040204" pitchFamily="34" charset="0"/>
            <a:ea typeface="Tahoma" panose="020B0604030504040204" pitchFamily="34" charset="0"/>
            <a:cs typeface="Tahoma" panose="020B0604030504040204" pitchFamily="34" charset="0"/>
          </a:endParaRPr>
        </a:p>
      </dgm:t>
    </dgm:pt>
    <dgm:pt modelId="{B4971B0D-91FA-4AA2-95AA-A2D1D50B5DDB}" type="parTrans" cxnId="{75C02D1F-A0B6-429E-829F-191764F23409}">
      <dgm:prSet/>
      <dgm:spPr/>
      <dgm:t>
        <a:bodyPr/>
        <a:lstStyle/>
        <a:p>
          <a:endParaRPr lang="en-KE"/>
        </a:p>
      </dgm:t>
    </dgm:pt>
    <dgm:pt modelId="{99E9187D-B1AD-4278-826A-E69A953B7857}" type="sibTrans" cxnId="{75C02D1F-A0B6-429E-829F-191764F23409}">
      <dgm:prSet/>
      <dgm:spPr/>
      <dgm:t>
        <a:bodyPr/>
        <a:lstStyle/>
        <a:p>
          <a:endParaRPr lang="en-KE"/>
        </a:p>
      </dgm:t>
    </dgm:pt>
    <dgm:pt modelId="{1EDC3A1E-265D-4652-BCEB-C58A8F2679D1}">
      <dgm:prSet custT="1"/>
      <dgm:spPr/>
      <dgm:t>
        <a:bodyPr/>
        <a:lstStyle/>
        <a:p>
          <a:r>
            <a:rPr lang="fr-FR" sz="2100" b="1" dirty="0">
              <a:latin typeface="Tahoma" panose="020B0604030504040204" pitchFamily="34" charset="0"/>
              <a:ea typeface="Tahoma" panose="020B0604030504040204" pitchFamily="34" charset="0"/>
              <a:cs typeface="Tahoma" panose="020B0604030504040204" pitchFamily="34" charset="0"/>
            </a:rPr>
            <a:t>Breathing</a:t>
          </a:r>
          <a:r>
            <a:rPr lang="fr-FR" sz="2100" dirty="0">
              <a:latin typeface="Tahoma" panose="020B0604030504040204" pitchFamily="34" charset="0"/>
              <a:ea typeface="Tahoma" panose="020B0604030504040204" pitchFamily="34" charset="0"/>
              <a:cs typeface="Tahoma" panose="020B0604030504040204" pitchFamily="34" charset="0"/>
            </a:rPr>
            <a:t>: </a:t>
          </a:r>
          <a:r>
            <a:rPr lang="en-US" sz="2100" dirty="0">
              <a:latin typeface="Tahoma" panose="020B0604030504040204" pitchFamily="34" charset="0"/>
              <a:ea typeface="Tahoma" panose="020B0604030504040204" pitchFamily="34" charset="0"/>
              <a:cs typeface="Tahoma" panose="020B0604030504040204" pitchFamily="34" charset="0"/>
            </a:rPr>
            <a:t>Give oxygen to children with impaired circulation and/or shock.</a:t>
          </a:r>
          <a:endParaRPr lang="fr-FR" sz="2100" dirty="0">
            <a:latin typeface="Tahoma" panose="020B0604030504040204" pitchFamily="34" charset="0"/>
            <a:ea typeface="Tahoma" panose="020B0604030504040204" pitchFamily="34" charset="0"/>
            <a:cs typeface="Tahoma" panose="020B0604030504040204" pitchFamily="34" charset="0"/>
          </a:endParaRPr>
        </a:p>
      </dgm:t>
    </dgm:pt>
    <dgm:pt modelId="{C7CAAC8D-7E89-4F77-BC2A-30C1078C0447}" type="parTrans" cxnId="{8CFDA78B-9F74-4DD0-A986-18CAD20D8CDE}">
      <dgm:prSet/>
      <dgm:spPr/>
      <dgm:t>
        <a:bodyPr/>
        <a:lstStyle/>
        <a:p>
          <a:endParaRPr lang="en-KE"/>
        </a:p>
      </dgm:t>
    </dgm:pt>
    <dgm:pt modelId="{336F0283-6683-4E11-93D9-297BEB839DAA}" type="sibTrans" cxnId="{8CFDA78B-9F74-4DD0-A986-18CAD20D8CDE}">
      <dgm:prSet/>
      <dgm:spPr/>
      <dgm:t>
        <a:bodyPr/>
        <a:lstStyle/>
        <a:p>
          <a:endParaRPr lang="en-KE"/>
        </a:p>
      </dgm:t>
    </dgm:pt>
    <dgm:pt modelId="{9548CB72-1ECA-4D8A-A404-162F126EC517}">
      <dgm:prSet custT="1"/>
      <dgm:spPr/>
      <dgm:t>
        <a:bodyPr/>
        <a:lstStyle/>
        <a:p>
          <a:r>
            <a:rPr lang="fr-FR" sz="2100" b="1" dirty="0">
              <a:latin typeface="Tahoma" panose="020B0604030504040204" pitchFamily="34" charset="0"/>
              <a:ea typeface="Tahoma" panose="020B0604030504040204" pitchFamily="34" charset="0"/>
              <a:cs typeface="Tahoma" panose="020B0604030504040204" pitchFamily="34" charset="0"/>
            </a:rPr>
            <a:t>Circulation</a:t>
          </a:r>
          <a:r>
            <a:rPr lang="fr-FR" sz="2100" dirty="0">
              <a:latin typeface="Tahoma" panose="020B0604030504040204" pitchFamily="34" charset="0"/>
              <a:ea typeface="Tahoma" panose="020B0604030504040204" pitchFamily="34" charset="0"/>
              <a:cs typeface="Tahoma" panose="020B0604030504040204" pitchFamily="34" charset="0"/>
            </a:rPr>
            <a:t>: </a:t>
          </a:r>
          <a:r>
            <a:rPr lang="en-US" sz="2100" dirty="0">
              <a:latin typeface="Tahoma" panose="020B0604030504040204" pitchFamily="34" charset="0"/>
              <a:ea typeface="Tahoma" panose="020B0604030504040204" pitchFamily="34" charset="0"/>
              <a:cs typeface="Tahoma" panose="020B0604030504040204" pitchFamily="34" charset="0"/>
            </a:rPr>
            <a:t>Assess for shock/ dehydration and Insert 2 IV cannula as you draw blood samples. If no intravenous access, insert an intra-osseous line.</a:t>
          </a:r>
          <a:endParaRPr lang="en-ZA" sz="2100" dirty="0">
            <a:latin typeface="Tahoma" panose="020B0604030504040204" pitchFamily="34" charset="0"/>
            <a:ea typeface="Tahoma" panose="020B0604030504040204" pitchFamily="34" charset="0"/>
            <a:cs typeface="Tahoma" panose="020B0604030504040204" pitchFamily="34" charset="0"/>
          </a:endParaRPr>
        </a:p>
      </dgm:t>
    </dgm:pt>
    <dgm:pt modelId="{D36F36CC-7661-4B2B-9543-F68A0398621C}" type="parTrans" cxnId="{D762202B-1C72-4C6E-AEF1-B14BECF7FCED}">
      <dgm:prSet/>
      <dgm:spPr/>
      <dgm:t>
        <a:bodyPr/>
        <a:lstStyle/>
        <a:p>
          <a:endParaRPr lang="en-KE"/>
        </a:p>
      </dgm:t>
    </dgm:pt>
    <dgm:pt modelId="{7F6CE742-850C-46F8-BE16-2409C9A1DF59}" type="sibTrans" cxnId="{D762202B-1C72-4C6E-AEF1-B14BECF7FCED}">
      <dgm:prSet/>
      <dgm:spPr/>
      <dgm:t>
        <a:bodyPr/>
        <a:lstStyle/>
        <a:p>
          <a:endParaRPr lang="en-KE"/>
        </a:p>
      </dgm:t>
    </dgm:pt>
    <dgm:pt modelId="{335DCC16-2586-4519-AD07-25FA534E0FAA}">
      <dgm:prSet phldrT="[Text]" custT="1"/>
      <dgm:spPr/>
      <dgm:t>
        <a:bodyPr/>
        <a:lstStyle/>
        <a:p>
          <a:endParaRPr lang="en-KE" sz="2100" dirty="0">
            <a:solidFill>
              <a:srgbClr val="FF0000"/>
            </a:solidFill>
            <a:latin typeface="Tahoma" panose="020B0604030504040204" pitchFamily="34" charset="0"/>
            <a:ea typeface="Tahoma" panose="020B0604030504040204" pitchFamily="34" charset="0"/>
            <a:cs typeface="Tahoma" panose="020B0604030504040204" pitchFamily="34" charset="0"/>
          </a:endParaRPr>
        </a:p>
      </dgm:t>
    </dgm:pt>
    <dgm:pt modelId="{8EA2C74D-95E7-48C0-ADFE-46EB7C232306}" type="parTrans" cxnId="{AA3BA8D1-EBE7-4325-BA13-69BB9CF42AC8}">
      <dgm:prSet/>
      <dgm:spPr/>
      <dgm:t>
        <a:bodyPr/>
        <a:lstStyle/>
        <a:p>
          <a:endParaRPr lang="en-KE"/>
        </a:p>
      </dgm:t>
    </dgm:pt>
    <dgm:pt modelId="{0C69ABD8-35B2-44AB-99A4-6FF72582B6DC}" type="sibTrans" cxnId="{AA3BA8D1-EBE7-4325-BA13-69BB9CF42AC8}">
      <dgm:prSet/>
      <dgm:spPr/>
      <dgm:t>
        <a:bodyPr/>
        <a:lstStyle/>
        <a:p>
          <a:endParaRPr lang="en-KE"/>
        </a:p>
      </dgm:t>
    </dgm:pt>
    <dgm:pt modelId="{383A5B9D-E723-4ECC-A8CA-FD03CC83A243}">
      <dgm:prSet phldrT="[Text]" custT="1"/>
      <dgm:spPr/>
      <dgm:t>
        <a:bodyPr/>
        <a:lstStyle/>
        <a:p>
          <a:r>
            <a:rPr lang="en-US" sz="2100" dirty="0">
              <a:latin typeface="Tahoma" panose="020B0604030504040204" pitchFamily="34" charset="0"/>
              <a:ea typeface="Tahoma" panose="020B0604030504040204" pitchFamily="34" charset="0"/>
              <a:cs typeface="Tahoma" panose="020B0604030504040204" pitchFamily="34" charset="0"/>
            </a:rPr>
            <a:t>If not in shock give </a:t>
          </a:r>
          <a:r>
            <a:rPr lang="en-US" sz="2100" b="1" dirty="0">
              <a:latin typeface="Tahoma" panose="020B0604030504040204" pitchFamily="34" charset="0"/>
              <a:ea typeface="Tahoma" panose="020B0604030504040204" pitchFamily="34" charset="0"/>
              <a:cs typeface="Tahoma" panose="020B0604030504040204" pitchFamily="34" charset="0"/>
            </a:rPr>
            <a:t>10-20 </a:t>
          </a:r>
          <a:r>
            <a:rPr lang="en-US" sz="2100" b="1" dirty="0" err="1">
              <a:latin typeface="Tahoma" panose="020B0604030504040204" pitchFamily="34" charset="0"/>
              <a:ea typeface="Tahoma" panose="020B0604030504040204" pitchFamily="34" charset="0"/>
              <a:cs typeface="Tahoma" panose="020B0604030504040204" pitchFamily="34" charset="0"/>
            </a:rPr>
            <a:t>mls</a:t>
          </a:r>
          <a:r>
            <a:rPr lang="en-US" sz="2100" b="1" dirty="0">
              <a:latin typeface="Tahoma" panose="020B0604030504040204" pitchFamily="34" charset="0"/>
              <a:ea typeface="Tahoma" panose="020B0604030504040204" pitchFamily="34" charset="0"/>
              <a:cs typeface="Tahoma" panose="020B0604030504040204" pitchFamily="34" charset="0"/>
            </a:rPr>
            <a:t>/kg </a:t>
          </a:r>
          <a:r>
            <a:rPr lang="en-US" sz="2100" dirty="0">
              <a:latin typeface="Tahoma" panose="020B0604030504040204" pitchFamily="34" charset="0"/>
              <a:ea typeface="Tahoma" panose="020B0604030504040204" pitchFamily="34" charset="0"/>
              <a:cs typeface="Tahoma" panose="020B0604030504040204" pitchFamily="34" charset="0"/>
            </a:rPr>
            <a:t>(0.9% Saline or Ringers Lactate)</a:t>
          </a:r>
          <a:r>
            <a:rPr lang="en-US" sz="2100" b="1" dirty="0">
              <a:latin typeface="Tahoma" panose="020B0604030504040204" pitchFamily="34" charset="0"/>
              <a:ea typeface="Tahoma" panose="020B0604030504040204" pitchFamily="34" charset="0"/>
              <a:cs typeface="Tahoma" panose="020B0604030504040204" pitchFamily="34" charset="0"/>
            </a:rPr>
            <a:t> over 1 hour</a:t>
          </a:r>
          <a:r>
            <a:rPr lang="en-US" sz="2100" dirty="0">
              <a:latin typeface="Tahoma" panose="020B0604030504040204" pitchFamily="34" charset="0"/>
              <a:ea typeface="Tahoma" panose="020B0604030504040204" pitchFamily="34" charset="0"/>
              <a:cs typeface="Tahoma" panose="020B0604030504040204" pitchFamily="34" charset="0"/>
            </a:rPr>
            <a:t>. </a:t>
          </a:r>
          <a:endParaRPr lang="en-KE" sz="2100" dirty="0">
            <a:latin typeface="Tahoma" panose="020B0604030504040204" pitchFamily="34" charset="0"/>
            <a:ea typeface="Tahoma" panose="020B0604030504040204" pitchFamily="34" charset="0"/>
            <a:cs typeface="Tahoma" panose="020B0604030504040204" pitchFamily="34" charset="0"/>
          </a:endParaRPr>
        </a:p>
      </dgm:t>
    </dgm:pt>
    <dgm:pt modelId="{132D0E83-2F21-41B5-B24E-F62B6BD8331C}" type="parTrans" cxnId="{FB064823-955E-4366-864C-B2C231FE4516}">
      <dgm:prSet/>
      <dgm:spPr/>
      <dgm:t>
        <a:bodyPr/>
        <a:lstStyle/>
        <a:p>
          <a:endParaRPr lang="en-KE"/>
        </a:p>
      </dgm:t>
    </dgm:pt>
    <dgm:pt modelId="{7BC712A3-AB90-437F-8ACF-03E3918BA017}" type="sibTrans" cxnId="{FB064823-955E-4366-864C-B2C231FE4516}">
      <dgm:prSet/>
      <dgm:spPr/>
      <dgm:t>
        <a:bodyPr/>
        <a:lstStyle/>
        <a:p>
          <a:endParaRPr lang="en-KE"/>
        </a:p>
      </dgm:t>
    </dgm:pt>
    <dgm:pt modelId="{1EDB2855-9237-46B7-9B92-B695B8A673B2}" type="pres">
      <dgm:prSet presAssocID="{825DCFFF-8CD7-4BFC-BFB2-F744284EF8B9}" presName="vert0" presStyleCnt="0">
        <dgm:presLayoutVars>
          <dgm:dir/>
          <dgm:animOne val="branch"/>
          <dgm:animLvl val="lvl"/>
        </dgm:presLayoutVars>
      </dgm:prSet>
      <dgm:spPr/>
    </dgm:pt>
    <dgm:pt modelId="{344CE82A-997B-4EB9-AFE4-881D173F50B6}" type="pres">
      <dgm:prSet presAssocID="{A700417E-7CC6-4B6A-A218-A8633FE5BF25}" presName="thickLine" presStyleLbl="alignNode1" presStyleIdx="0" presStyleCnt="1"/>
      <dgm:spPr/>
    </dgm:pt>
    <dgm:pt modelId="{0921E3C2-06F4-40DC-9013-6EDA0067DC4B}" type="pres">
      <dgm:prSet presAssocID="{A700417E-7CC6-4B6A-A218-A8633FE5BF25}" presName="horz1" presStyleCnt="0"/>
      <dgm:spPr/>
    </dgm:pt>
    <dgm:pt modelId="{D2146D64-B3C2-4642-AA23-4EF51EDD02C8}" type="pres">
      <dgm:prSet presAssocID="{A700417E-7CC6-4B6A-A218-A8633FE5BF25}" presName="tx1" presStyleLbl="revTx" presStyleIdx="0" presStyleCnt="7"/>
      <dgm:spPr/>
    </dgm:pt>
    <dgm:pt modelId="{232F08F1-4605-4CBC-8010-1BB0016F15D8}" type="pres">
      <dgm:prSet presAssocID="{A700417E-7CC6-4B6A-A218-A8633FE5BF25}" presName="vert1" presStyleCnt="0"/>
      <dgm:spPr/>
    </dgm:pt>
    <dgm:pt modelId="{7D6A1808-6560-4F84-8207-918CC4A45169}" type="pres">
      <dgm:prSet presAssocID="{B5CE2F94-F846-43B3-B203-3EA885C10F60}" presName="vertSpace2a" presStyleCnt="0"/>
      <dgm:spPr/>
    </dgm:pt>
    <dgm:pt modelId="{8BC2F235-DB90-4C29-A07C-406B3E388E03}" type="pres">
      <dgm:prSet presAssocID="{B5CE2F94-F846-43B3-B203-3EA885C10F60}" presName="horz2" presStyleCnt="0"/>
      <dgm:spPr/>
    </dgm:pt>
    <dgm:pt modelId="{F4BEA203-3EF5-4CD9-8B59-9E8ECF93F635}" type="pres">
      <dgm:prSet presAssocID="{B5CE2F94-F846-43B3-B203-3EA885C10F60}" presName="horzSpace2" presStyleCnt="0"/>
      <dgm:spPr/>
    </dgm:pt>
    <dgm:pt modelId="{54782FBC-6DB3-407F-876F-659B44BE1A68}" type="pres">
      <dgm:prSet presAssocID="{B5CE2F94-F846-43B3-B203-3EA885C10F60}" presName="tx2" presStyleLbl="revTx" presStyleIdx="1" presStyleCnt="7"/>
      <dgm:spPr/>
    </dgm:pt>
    <dgm:pt modelId="{56F43D7F-1353-4E01-B745-2301D5C95716}" type="pres">
      <dgm:prSet presAssocID="{B5CE2F94-F846-43B3-B203-3EA885C10F60}" presName="vert2" presStyleCnt="0"/>
      <dgm:spPr/>
    </dgm:pt>
    <dgm:pt modelId="{51F34EA7-3D15-4FCA-AF3E-9BF63334EF9E}" type="pres">
      <dgm:prSet presAssocID="{B5CE2F94-F846-43B3-B203-3EA885C10F60}" presName="thinLine2b" presStyleLbl="callout" presStyleIdx="0" presStyleCnt="6"/>
      <dgm:spPr/>
    </dgm:pt>
    <dgm:pt modelId="{53934EBC-F411-480B-BCB9-0B73A93AB819}" type="pres">
      <dgm:prSet presAssocID="{B5CE2F94-F846-43B3-B203-3EA885C10F60}" presName="vertSpace2b" presStyleCnt="0"/>
      <dgm:spPr/>
    </dgm:pt>
    <dgm:pt modelId="{3DEFB225-5008-49F2-B1E4-DB65D60DE61D}" type="pres">
      <dgm:prSet presAssocID="{1EDC3A1E-265D-4652-BCEB-C58A8F2679D1}" presName="horz2" presStyleCnt="0"/>
      <dgm:spPr/>
    </dgm:pt>
    <dgm:pt modelId="{2FE8470E-0B9D-494B-BE7D-BB510A44AE18}" type="pres">
      <dgm:prSet presAssocID="{1EDC3A1E-265D-4652-BCEB-C58A8F2679D1}" presName="horzSpace2" presStyleCnt="0"/>
      <dgm:spPr/>
    </dgm:pt>
    <dgm:pt modelId="{D5F0D4BB-3F57-4BF2-A7F7-6C6D06D24B11}" type="pres">
      <dgm:prSet presAssocID="{1EDC3A1E-265D-4652-BCEB-C58A8F2679D1}" presName="tx2" presStyleLbl="revTx" presStyleIdx="2" presStyleCnt="7"/>
      <dgm:spPr/>
    </dgm:pt>
    <dgm:pt modelId="{F7A7FD72-A909-4EDC-92B7-FEB64802187B}" type="pres">
      <dgm:prSet presAssocID="{1EDC3A1E-265D-4652-BCEB-C58A8F2679D1}" presName="vert2" presStyleCnt="0"/>
      <dgm:spPr/>
    </dgm:pt>
    <dgm:pt modelId="{2A412312-16A1-4551-8A02-916C5C9E7C51}" type="pres">
      <dgm:prSet presAssocID="{1EDC3A1E-265D-4652-BCEB-C58A8F2679D1}" presName="thinLine2b" presStyleLbl="callout" presStyleIdx="1" presStyleCnt="6" custLinFactY="-80009" custLinFactNeighborY="-100000"/>
      <dgm:spPr/>
    </dgm:pt>
    <dgm:pt modelId="{B6BDCF8B-4223-498D-B998-7AAD58BFEBB6}" type="pres">
      <dgm:prSet presAssocID="{1EDC3A1E-265D-4652-BCEB-C58A8F2679D1}" presName="vertSpace2b" presStyleCnt="0"/>
      <dgm:spPr/>
    </dgm:pt>
    <dgm:pt modelId="{F7E40F91-70C7-4AB7-967F-5A6DD071E836}" type="pres">
      <dgm:prSet presAssocID="{9548CB72-1ECA-4D8A-A404-162F126EC517}" presName="horz2" presStyleCnt="0"/>
      <dgm:spPr/>
    </dgm:pt>
    <dgm:pt modelId="{138FC4E4-08E9-4BDE-ACCE-422A79279490}" type="pres">
      <dgm:prSet presAssocID="{9548CB72-1ECA-4D8A-A404-162F126EC517}" presName="horzSpace2" presStyleCnt="0"/>
      <dgm:spPr/>
    </dgm:pt>
    <dgm:pt modelId="{83BF5296-5893-460D-90EC-75A115350754}" type="pres">
      <dgm:prSet presAssocID="{9548CB72-1ECA-4D8A-A404-162F126EC517}" presName="tx2" presStyleLbl="revTx" presStyleIdx="3" presStyleCnt="7" custLinFactNeighborY="-1658"/>
      <dgm:spPr/>
    </dgm:pt>
    <dgm:pt modelId="{10039CA8-3C6D-401E-94A8-B65C7706F5E2}" type="pres">
      <dgm:prSet presAssocID="{9548CB72-1ECA-4D8A-A404-162F126EC517}" presName="vert2" presStyleCnt="0"/>
      <dgm:spPr/>
    </dgm:pt>
    <dgm:pt modelId="{E1D320CA-138F-49EB-9089-0B71C79ABEBF}" type="pres">
      <dgm:prSet presAssocID="{9548CB72-1ECA-4D8A-A404-162F126EC517}" presName="thinLine2b" presStyleLbl="callout" presStyleIdx="2" presStyleCnt="6" custLinFactY="100000" custLinFactNeighborY="149881"/>
      <dgm:spPr/>
    </dgm:pt>
    <dgm:pt modelId="{71A672A2-D90E-41B0-BEFA-D74165726B84}" type="pres">
      <dgm:prSet presAssocID="{9548CB72-1ECA-4D8A-A404-162F126EC517}" presName="vertSpace2b" presStyleCnt="0"/>
      <dgm:spPr/>
    </dgm:pt>
    <dgm:pt modelId="{A7E9A969-3E4C-4E7A-87D5-6068905D587E}" type="pres">
      <dgm:prSet presAssocID="{855E086B-5586-474C-AF8B-71270B824A65}" presName="horz2" presStyleCnt="0"/>
      <dgm:spPr/>
    </dgm:pt>
    <dgm:pt modelId="{E1D7644F-1EC5-4091-B4DC-AEA353B63810}" type="pres">
      <dgm:prSet presAssocID="{855E086B-5586-474C-AF8B-71270B824A65}" presName="horzSpace2" presStyleCnt="0"/>
      <dgm:spPr/>
    </dgm:pt>
    <dgm:pt modelId="{1E21E48A-3264-4807-A0C9-F0FE5EFBC2F5}" type="pres">
      <dgm:prSet presAssocID="{855E086B-5586-474C-AF8B-71270B824A65}" presName="tx2" presStyleLbl="revTx" presStyleIdx="4" presStyleCnt="7" custLinFactNeighborY="1659"/>
      <dgm:spPr/>
    </dgm:pt>
    <dgm:pt modelId="{EE92160C-099C-4550-92E0-BE2BD5B9BD78}" type="pres">
      <dgm:prSet presAssocID="{855E086B-5586-474C-AF8B-71270B824A65}" presName="vert2" presStyleCnt="0"/>
      <dgm:spPr/>
    </dgm:pt>
    <dgm:pt modelId="{2EC11C6D-C780-47C5-9C3F-7653AB7A7421}" type="pres">
      <dgm:prSet presAssocID="{855E086B-5586-474C-AF8B-71270B824A65}" presName="thinLine2b" presStyleLbl="callout" presStyleIdx="3" presStyleCnt="6" custLinFactY="100000" custLinFactNeighborY="183043"/>
      <dgm:spPr/>
    </dgm:pt>
    <dgm:pt modelId="{19823137-A35C-4169-A9CB-2A4344CDE3DF}" type="pres">
      <dgm:prSet presAssocID="{855E086B-5586-474C-AF8B-71270B824A65}" presName="vertSpace2b" presStyleCnt="0"/>
      <dgm:spPr/>
    </dgm:pt>
    <dgm:pt modelId="{8E66EA6D-E6D4-4CBE-B48A-7B98E2547C43}" type="pres">
      <dgm:prSet presAssocID="{383A5B9D-E723-4ECC-A8CA-FD03CC83A243}" presName="horz2" presStyleCnt="0"/>
      <dgm:spPr/>
    </dgm:pt>
    <dgm:pt modelId="{6A80E32B-92A0-48A5-819F-5672090EFB78}" type="pres">
      <dgm:prSet presAssocID="{383A5B9D-E723-4ECC-A8CA-FD03CC83A243}" presName="horzSpace2" presStyleCnt="0"/>
      <dgm:spPr/>
    </dgm:pt>
    <dgm:pt modelId="{7ECBACFB-45C9-467A-9955-93971A696A40}" type="pres">
      <dgm:prSet presAssocID="{383A5B9D-E723-4ECC-A8CA-FD03CC83A243}" presName="tx2" presStyleLbl="revTx" presStyleIdx="5" presStyleCnt="7" custLinFactNeighborY="14922"/>
      <dgm:spPr/>
    </dgm:pt>
    <dgm:pt modelId="{E1DDF11C-E3E9-4B8D-A9A5-58F579897412}" type="pres">
      <dgm:prSet presAssocID="{383A5B9D-E723-4ECC-A8CA-FD03CC83A243}" presName="vert2" presStyleCnt="0"/>
      <dgm:spPr/>
    </dgm:pt>
    <dgm:pt modelId="{5A64DEEF-AF3D-4F27-9BDF-C232F2E794AC}" type="pres">
      <dgm:prSet presAssocID="{383A5B9D-E723-4ECC-A8CA-FD03CC83A243}" presName="thinLine2b" presStyleLbl="callout" presStyleIdx="4" presStyleCnt="6"/>
      <dgm:spPr/>
    </dgm:pt>
    <dgm:pt modelId="{B100E204-3CAD-4794-9604-017E2AD01759}" type="pres">
      <dgm:prSet presAssocID="{383A5B9D-E723-4ECC-A8CA-FD03CC83A243}" presName="vertSpace2b" presStyleCnt="0"/>
      <dgm:spPr/>
    </dgm:pt>
    <dgm:pt modelId="{01AFEB89-059A-44F7-A868-82AD8DC46D35}" type="pres">
      <dgm:prSet presAssocID="{335DCC16-2586-4519-AD07-25FA534E0FAA}" presName="horz2" presStyleCnt="0"/>
      <dgm:spPr/>
    </dgm:pt>
    <dgm:pt modelId="{C7502806-A5CB-405C-A5B6-EDA01EB440B4}" type="pres">
      <dgm:prSet presAssocID="{335DCC16-2586-4519-AD07-25FA534E0FAA}" presName="horzSpace2" presStyleCnt="0"/>
      <dgm:spPr/>
    </dgm:pt>
    <dgm:pt modelId="{4A7478D8-CB7D-48DE-AEE0-E3CF684AD7B6}" type="pres">
      <dgm:prSet presAssocID="{335DCC16-2586-4519-AD07-25FA534E0FAA}" presName="tx2" presStyleLbl="revTx" presStyleIdx="6" presStyleCnt="7"/>
      <dgm:spPr/>
    </dgm:pt>
    <dgm:pt modelId="{E5421B1D-B80E-4152-8FF5-2A482F2CDA42}" type="pres">
      <dgm:prSet presAssocID="{335DCC16-2586-4519-AD07-25FA534E0FAA}" presName="vert2" presStyleCnt="0"/>
      <dgm:spPr/>
    </dgm:pt>
    <dgm:pt modelId="{F16BB187-F16A-44EB-8610-6862B6CDCFAC}" type="pres">
      <dgm:prSet presAssocID="{335DCC16-2586-4519-AD07-25FA534E0FAA}" presName="thinLine2b" presStyleLbl="callout" presStyleIdx="5" presStyleCnt="6"/>
      <dgm:spPr/>
    </dgm:pt>
    <dgm:pt modelId="{141221A6-CCE3-4581-A38E-05566231D812}" type="pres">
      <dgm:prSet presAssocID="{335DCC16-2586-4519-AD07-25FA534E0FAA}" presName="vertSpace2b" presStyleCnt="0"/>
      <dgm:spPr/>
    </dgm:pt>
  </dgm:ptLst>
  <dgm:cxnLst>
    <dgm:cxn modelId="{F8B4DC0A-24D7-44CF-BFF5-8D4FD36673DA}" type="presOf" srcId="{855E086B-5586-474C-AF8B-71270B824A65}" destId="{1E21E48A-3264-4807-A0C9-F0FE5EFBC2F5}" srcOrd="0" destOrd="0" presId="urn:microsoft.com/office/officeart/2008/layout/LinedList"/>
    <dgm:cxn modelId="{C843D117-D562-4AAE-B5A6-4724424EF944}" type="presOf" srcId="{383A5B9D-E723-4ECC-A8CA-FD03CC83A243}" destId="{7ECBACFB-45C9-467A-9955-93971A696A40}" srcOrd="0" destOrd="0" presId="urn:microsoft.com/office/officeart/2008/layout/LinedList"/>
    <dgm:cxn modelId="{D7CE021A-A1A6-4683-9B12-3FA89AA9E627}" type="presOf" srcId="{1EDC3A1E-265D-4652-BCEB-C58A8F2679D1}" destId="{D5F0D4BB-3F57-4BF2-A7F7-6C6D06D24B11}" srcOrd="0" destOrd="0" presId="urn:microsoft.com/office/officeart/2008/layout/LinedList"/>
    <dgm:cxn modelId="{75C02D1F-A0B6-429E-829F-191764F23409}" srcId="{A700417E-7CC6-4B6A-A218-A8633FE5BF25}" destId="{855E086B-5586-474C-AF8B-71270B824A65}" srcOrd="3" destOrd="0" parTransId="{B4971B0D-91FA-4AA2-95AA-A2D1D50B5DDB}" sibTransId="{99E9187D-B1AD-4278-826A-E69A953B7857}"/>
    <dgm:cxn modelId="{FB064823-955E-4366-864C-B2C231FE4516}" srcId="{A700417E-7CC6-4B6A-A218-A8633FE5BF25}" destId="{383A5B9D-E723-4ECC-A8CA-FD03CC83A243}" srcOrd="4" destOrd="0" parTransId="{132D0E83-2F21-41B5-B24E-F62B6BD8331C}" sibTransId="{7BC712A3-AB90-437F-8ACF-03E3918BA017}"/>
    <dgm:cxn modelId="{D762202B-1C72-4C6E-AEF1-B14BECF7FCED}" srcId="{A700417E-7CC6-4B6A-A218-A8633FE5BF25}" destId="{9548CB72-1ECA-4D8A-A404-162F126EC517}" srcOrd="2" destOrd="0" parTransId="{D36F36CC-7661-4B2B-9543-F68A0398621C}" sibTransId="{7F6CE742-850C-46F8-BE16-2409C9A1DF59}"/>
    <dgm:cxn modelId="{0A355A35-C1F3-4A4A-8332-795712419B5D}" type="presOf" srcId="{825DCFFF-8CD7-4BFC-BFB2-F744284EF8B9}" destId="{1EDB2855-9237-46B7-9B92-B695B8A673B2}" srcOrd="0" destOrd="0" presId="urn:microsoft.com/office/officeart/2008/layout/LinedList"/>
    <dgm:cxn modelId="{F967BC50-0124-406A-9E01-2054580ADB73}" srcId="{A700417E-7CC6-4B6A-A218-A8633FE5BF25}" destId="{B5CE2F94-F846-43B3-B203-3EA885C10F60}" srcOrd="0" destOrd="0" parTransId="{CD1B3AF3-18A9-40CA-9A54-2CDF4444641C}" sibTransId="{81F42E1A-1F7E-4408-A99E-DEB47B844E90}"/>
    <dgm:cxn modelId="{1E507088-34F3-44DD-B639-24B8E5539F99}" type="presOf" srcId="{9548CB72-1ECA-4D8A-A404-162F126EC517}" destId="{83BF5296-5893-460D-90EC-75A115350754}" srcOrd="0" destOrd="0" presId="urn:microsoft.com/office/officeart/2008/layout/LinedList"/>
    <dgm:cxn modelId="{8CFDA78B-9F74-4DD0-A986-18CAD20D8CDE}" srcId="{A700417E-7CC6-4B6A-A218-A8633FE5BF25}" destId="{1EDC3A1E-265D-4652-BCEB-C58A8F2679D1}" srcOrd="1" destOrd="0" parTransId="{C7CAAC8D-7E89-4F77-BC2A-30C1078C0447}" sibTransId="{336F0283-6683-4E11-93D9-297BEB839DAA}"/>
    <dgm:cxn modelId="{241038C2-CD4E-4F89-BDEC-1D0D7601C4A1}" type="presOf" srcId="{B5CE2F94-F846-43B3-B203-3EA885C10F60}" destId="{54782FBC-6DB3-407F-876F-659B44BE1A68}" srcOrd="0" destOrd="0" presId="urn:microsoft.com/office/officeart/2008/layout/LinedList"/>
    <dgm:cxn modelId="{AA3BA8D1-EBE7-4325-BA13-69BB9CF42AC8}" srcId="{A700417E-7CC6-4B6A-A218-A8633FE5BF25}" destId="{335DCC16-2586-4519-AD07-25FA534E0FAA}" srcOrd="5" destOrd="0" parTransId="{8EA2C74D-95E7-48C0-ADFE-46EB7C232306}" sibTransId="{0C69ABD8-35B2-44AB-99A4-6FF72582B6DC}"/>
    <dgm:cxn modelId="{59C505E2-E80F-45C5-AB39-9496EF70BB3B}" srcId="{825DCFFF-8CD7-4BFC-BFB2-F744284EF8B9}" destId="{A700417E-7CC6-4B6A-A218-A8633FE5BF25}" srcOrd="0" destOrd="0" parTransId="{8D2160F8-EB54-4287-90C4-92478042A232}" sibTransId="{FF2414BC-AD51-451E-B376-213FD0B3EE62}"/>
    <dgm:cxn modelId="{2C7373EA-236A-4131-9A9A-A3CC8E3B51A5}" type="presOf" srcId="{A700417E-7CC6-4B6A-A218-A8633FE5BF25}" destId="{D2146D64-B3C2-4642-AA23-4EF51EDD02C8}" srcOrd="0" destOrd="0" presId="urn:microsoft.com/office/officeart/2008/layout/LinedList"/>
    <dgm:cxn modelId="{E11BA9F9-1A77-4ED4-9524-86AAE14132FA}" type="presOf" srcId="{335DCC16-2586-4519-AD07-25FA534E0FAA}" destId="{4A7478D8-CB7D-48DE-AEE0-E3CF684AD7B6}" srcOrd="0" destOrd="0" presId="urn:microsoft.com/office/officeart/2008/layout/LinedList"/>
    <dgm:cxn modelId="{1D9BC72A-0609-4D86-A718-066351E0D769}" type="presParOf" srcId="{1EDB2855-9237-46B7-9B92-B695B8A673B2}" destId="{344CE82A-997B-4EB9-AFE4-881D173F50B6}" srcOrd="0" destOrd="0" presId="urn:microsoft.com/office/officeart/2008/layout/LinedList"/>
    <dgm:cxn modelId="{AA74538E-B48B-4B12-9D51-D9DEEA352F3B}" type="presParOf" srcId="{1EDB2855-9237-46B7-9B92-B695B8A673B2}" destId="{0921E3C2-06F4-40DC-9013-6EDA0067DC4B}" srcOrd="1" destOrd="0" presId="urn:microsoft.com/office/officeart/2008/layout/LinedList"/>
    <dgm:cxn modelId="{B6A096EC-F91E-4924-981D-DD763255BEEC}" type="presParOf" srcId="{0921E3C2-06F4-40DC-9013-6EDA0067DC4B}" destId="{D2146D64-B3C2-4642-AA23-4EF51EDD02C8}" srcOrd="0" destOrd="0" presId="urn:microsoft.com/office/officeart/2008/layout/LinedList"/>
    <dgm:cxn modelId="{D449488E-9DD2-40E7-B991-33668F67ECC9}" type="presParOf" srcId="{0921E3C2-06F4-40DC-9013-6EDA0067DC4B}" destId="{232F08F1-4605-4CBC-8010-1BB0016F15D8}" srcOrd="1" destOrd="0" presId="urn:microsoft.com/office/officeart/2008/layout/LinedList"/>
    <dgm:cxn modelId="{2037887E-F3E3-4B20-968F-5E1AE318DCBB}" type="presParOf" srcId="{232F08F1-4605-4CBC-8010-1BB0016F15D8}" destId="{7D6A1808-6560-4F84-8207-918CC4A45169}" srcOrd="0" destOrd="0" presId="urn:microsoft.com/office/officeart/2008/layout/LinedList"/>
    <dgm:cxn modelId="{60DC39A0-B835-4EB8-9939-869A3482A9EF}" type="presParOf" srcId="{232F08F1-4605-4CBC-8010-1BB0016F15D8}" destId="{8BC2F235-DB90-4C29-A07C-406B3E388E03}" srcOrd="1" destOrd="0" presId="urn:microsoft.com/office/officeart/2008/layout/LinedList"/>
    <dgm:cxn modelId="{BF6E93FD-B441-422F-98E4-066F801ABEC7}" type="presParOf" srcId="{8BC2F235-DB90-4C29-A07C-406B3E388E03}" destId="{F4BEA203-3EF5-4CD9-8B59-9E8ECF93F635}" srcOrd="0" destOrd="0" presId="urn:microsoft.com/office/officeart/2008/layout/LinedList"/>
    <dgm:cxn modelId="{E7AFD844-9082-4C3C-B44C-399A0FFACAF8}" type="presParOf" srcId="{8BC2F235-DB90-4C29-A07C-406B3E388E03}" destId="{54782FBC-6DB3-407F-876F-659B44BE1A68}" srcOrd="1" destOrd="0" presId="urn:microsoft.com/office/officeart/2008/layout/LinedList"/>
    <dgm:cxn modelId="{711855F5-C749-4C2C-B209-570DCC7A3CC0}" type="presParOf" srcId="{8BC2F235-DB90-4C29-A07C-406B3E388E03}" destId="{56F43D7F-1353-4E01-B745-2301D5C95716}" srcOrd="2" destOrd="0" presId="urn:microsoft.com/office/officeart/2008/layout/LinedList"/>
    <dgm:cxn modelId="{AF7CFEE4-0756-41AF-B3E5-22A67C79D7F9}" type="presParOf" srcId="{232F08F1-4605-4CBC-8010-1BB0016F15D8}" destId="{51F34EA7-3D15-4FCA-AF3E-9BF63334EF9E}" srcOrd="2" destOrd="0" presId="urn:microsoft.com/office/officeart/2008/layout/LinedList"/>
    <dgm:cxn modelId="{CC71B236-3442-4DBB-B6E2-728A8020ED24}" type="presParOf" srcId="{232F08F1-4605-4CBC-8010-1BB0016F15D8}" destId="{53934EBC-F411-480B-BCB9-0B73A93AB819}" srcOrd="3" destOrd="0" presId="urn:microsoft.com/office/officeart/2008/layout/LinedList"/>
    <dgm:cxn modelId="{5C49740B-54B8-4C0B-A8A7-FE0A475E44AC}" type="presParOf" srcId="{232F08F1-4605-4CBC-8010-1BB0016F15D8}" destId="{3DEFB225-5008-49F2-B1E4-DB65D60DE61D}" srcOrd="4" destOrd="0" presId="urn:microsoft.com/office/officeart/2008/layout/LinedList"/>
    <dgm:cxn modelId="{A51B2A0D-0C7E-4C43-B869-17003BDE54C6}" type="presParOf" srcId="{3DEFB225-5008-49F2-B1E4-DB65D60DE61D}" destId="{2FE8470E-0B9D-494B-BE7D-BB510A44AE18}" srcOrd="0" destOrd="0" presId="urn:microsoft.com/office/officeart/2008/layout/LinedList"/>
    <dgm:cxn modelId="{441C3252-2E38-404D-9B07-052B993B710A}" type="presParOf" srcId="{3DEFB225-5008-49F2-B1E4-DB65D60DE61D}" destId="{D5F0D4BB-3F57-4BF2-A7F7-6C6D06D24B11}" srcOrd="1" destOrd="0" presId="urn:microsoft.com/office/officeart/2008/layout/LinedList"/>
    <dgm:cxn modelId="{8962792B-61C0-4EEF-B05F-29B40C3309BC}" type="presParOf" srcId="{3DEFB225-5008-49F2-B1E4-DB65D60DE61D}" destId="{F7A7FD72-A909-4EDC-92B7-FEB64802187B}" srcOrd="2" destOrd="0" presId="urn:microsoft.com/office/officeart/2008/layout/LinedList"/>
    <dgm:cxn modelId="{3104B963-2582-45D5-8F53-C1258E7E2089}" type="presParOf" srcId="{232F08F1-4605-4CBC-8010-1BB0016F15D8}" destId="{2A412312-16A1-4551-8A02-916C5C9E7C51}" srcOrd="5" destOrd="0" presId="urn:microsoft.com/office/officeart/2008/layout/LinedList"/>
    <dgm:cxn modelId="{A51FE12A-4513-4283-9192-5C40526823F1}" type="presParOf" srcId="{232F08F1-4605-4CBC-8010-1BB0016F15D8}" destId="{B6BDCF8B-4223-498D-B998-7AAD58BFEBB6}" srcOrd="6" destOrd="0" presId="urn:microsoft.com/office/officeart/2008/layout/LinedList"/>
    <dgm:cxn modelId="{7D4CDCE0-9226-4E67-A6C8-5F7D595C4C68}" type="presParOf" srcId="{232F08F1-4605-4CBC-8010-1BB0016F15D8}" destId="{F7E40F91-70C7-4AB7-967F-5A6DD071E836}" srcOrd="7" destOrd="0" presId="urn:microsoft.com/office/officeart/2008/layout/LinedList"/>
    <dgm:cxn modelId="{210DF9F0-7024-4B4E-B525-45C963750561}" type="presParOf" srcId="{F7E40F91-70C7-4AB7-967F-5A6DD071E836}" destId="{138FC4E4-08E9-4BDE-ACCE-422A79279490}" srcOrd="0" destOrd="0" presId="urn:microsoft.com/office/officeart/2008/layout/LinedList"/>
    <dgm:cxn modelId="{B9CDE3F9-0B80-46E3-8D07-4FEC57135C12}" type="presParOf" srcId="{F7E40F91-70C7-4AB7-967F-5A6DD071E836}" destId="{83BF5296-5893-460D-90EC-75A115350754}" srcOrd="1" destOrd="0" presId="urn:microsoft.com/office/officeart/2008/layout/LinedList"/>
    <dgm:cxn modelId="{9E047ED3-0669-4759-96E3-4CDF5E38BF07}" type="presParOf" srcId="{F7E40F91-70C7-4AB7-967F-5A6DD071E836}" destId="{10039CA8-3C6D-401E-94A8-B65C7706F5E2}" srcOrd="2" destOrd="0" presId="urn:microsoft.com/office/officeart/2008/layout/LinedList"/>
    <dgm:cxn modelId="{D429FBD5-CE99-4B5A-B69D-23F58AC0055C}" type="presParOf" srcId="{232F08F1-4605-4CBC-8010-1BB0016F15D8}" destId="{E1D320CA-138F-49EB-9089-0B71C79ABEBF}" srcOrd="8" destOrd="0" presId="urn:microsoft.com/office/officeart/2008/layout/LinedList"/>
    <dgm:cxn modelId="{0ADB2526-D92A-45BD-B9C2-D83202828552}" type="presParOf" srcId="{232F08F1-4605-4CBC-8010-1BB0016F15D8}" destId="{71A672A2-D90E-41B0-BEFA-D74165726B84}" srcOrd="9" destOrd="0" presId="urn:microsoft.com/office/officeart/2008/layout/LinedList"/>
    <dgm:cxn modelId="{A1523322-10D2-4024-9476-7B540289D56A}" type="presParOf" srcId="{232F08F1-4605-4CBC-8010-1BB0016F15D8}" destId="{A7E9A969-3E4C-4E7A-87D5-6068905D587E}" srcOrd="10" destOrd="0" presId="urn:microsoft.com/office/officeart/2008/layout/LinedList"/>
    <dgm:cxn modelId="{463DF109-53E1-47AA-9616-584EDDB0D719}" type="presParOf" srcId="{A7E9A969-3E4C-4E7A-87D5-6068905D587E}" destId="{E1D7644F-1EC5-4091-B4DC-AEA353B63810}" srcOrd="0" destOrd="0" presId="urn:microsoft.com/office/officeart/2008/layout/LinedList"/>
    <dgm:cxn modelId="{64652AEC-D305-4960-A711-1555C7F6F35F}" type="presParOf" srcId="{A7E9A969-3E4C-4E7A-87D5-6068905D587E}" destId="{1E21E48A-3264-4807-A0C9-F0FE5EFBC2F5}" srcOrd="1" destOrd="0" presId="urn:microsoft.com/office/officeart/2008/layout/LinedList"/>
    <dgm:cxn modelId="{8CFA90AE-C31D-42F6-A7A8-F79E19907658}" type="presParOf" srcId="{A7E9A969-3E4C-4E7A-87D5-6068905D587E}" destId="{EE92160C-099C-4550-92E0-BE2BD5B9BD78}" srcOrd="2" destOrd="0" presId="urn:microsoft.com/office/officeart/2008/layout/LinedList"/>
    <dgm:cxn modelId="{128CD635-726D-4448-BC7B-B449392C1138}" type="presParOf" srcId="{232F08F1-4605-4CBC-8010-1BB0016F15D8}" destId="{2EC11C6D-C780-47C5-9C3F-7653AB7A7421}" srcOrd="11" destOrd="0" presId="urn:microsoft.com/office/officeart/2008/layout/LinedList"/>
    <dgm:cxn modelId="{FD9281D0-E990-4E38-BED4-844C3E7EC2B1}" type="presParOf" srcId="{232F08F1-4605-4CBC-8010-1BB0016F15D8}" destId="{19823137-A35C-4169-A9CB-2A4344CDE3DF}" srcOrd="12" destOrd="0" presId="urn:microsoft.com/office/officeart/2008/layout/LinedList"/>
    <dgm:cxn modelId="{6C96F219-345A-442A-A607-80F11FDF5D39}" type="presParOf" srcId="{232F08F1-4605-4CBC-8010-1BB0016F15D8}" destId="{8E66EA6D-E6D4-4CBE-B48A-7B98E2547C43}" srcOrd="13" destOrd="0" presId="urn:microsoft.com/office/officeart/2008/layout/LinedList"/>
    <dgm:cxn modelId="{5E4A10A4-A183-4936-A5E8-8C8DF23F12BA}" type="presParOf" srcId="{8E66EA6D-E6D4-4CBE-B48A-7B98E2547C43}" destId="{6A80E32B-92A0-48A5-819F-5672090EFB78}" srcOrd="0" destOrd="0" presId="urn:microsoft.com/office/officeart/2008/layout/LinedList"/>
    <dgm:cxn modelId="{32A8AEC9-C827-44DD-9067-EC6CB655CCD0}" type="presParOf" srcId="{8E66EA6D-E6D4-4CBE-B48A-7B98E2547C43}" destId="{7ECBACFB-45C9-467A-9955-93971A696A40}" srcOrd="1" destOrd="0" presId="urn:microsoft.com/office/officeart/2008/layout/LinedList"/>
    <dgm:cxn modelId="{F477057F-0C1D-450E-A655-DF537071F009}" type="presParOf" srcId="{8E66EA6D-E6D4-4CBE-B48A-7B98E2547C43}" destId="{E1DDF11C-E3E9-4B8D-A9A5-58F579897412}" srcOrd="2" destOrd="0" presId="urn:microsoft.com/office/officeart/2008/layout/LinedList"/>
    <dgm:cxn modelId="{078A8C4A-8DEE-445F-B3D2-5E81231FA612}" type="presParOf" srcId="{232F08F1-4605-4CBC-8010-1BB0016F15D8}" destId="{5A64DEEF-AF3D-4F27-9BDF-C232F2E794AC}" srcOrd="14" destOrd="0" presId="urn:microsoft.com/office/officeart/2008/layout/LinedList"/>
    <dgm:cxn modelId="{DB8A0E88-0BAD-4782-B5C6-1C03443F6E8A}" type="presParOf" srcId="{232F08F1-4605-4CBC-8010-1BB0016F15D8}" destId="{B100E204-3CAD-4794-9604-017E2AD01759}" srcOrd="15" destOrd="0" presId="urn:microsoft.com/office/officeart/2008/layout/LinedList"/>
    <dgm:cxn modelId="{EAEE4179-042B-4477-8B4C-56094E53CBF3}" type="presParOf" srcId="{232F08F1-4605-4CBC-8010-1BB0016F15D8}" destId="{01AFEB89-059A-44F7-A868-82AD8DC46D35}" srcOrd="16" destOrd="0" presId="urn:microsoft.com/office/officeart/2008/layout/LinedList"/>
    <dgm:cxn modelId="{7B20EBA4-2BC9-4DDC-8907-EF53E92C018C}" type="presParOf" srcId="{01AFEB89-059A-44F7-A868-82AD8DC46D35}" destId="{C7502806-A5CB-405C-A5B6-EDA01EB440B4}" srcOrd="0" destOrd="0" presId="urn:microsoft.com/office/officeart/2008/layout/LinedList"/>
    <dgm:cxn modelId="{A31D469D-63CE-4DA6-8992-F66A8B954B83}" type="presParOf" srcId="{01AFEB89-059A-44F7-A868-82AD8DC46D35}" destId="{4A7478D8-CB7D-48DE-AEE0-E3CF684AD7B6}" srcOrd="1" destOrd="0" presId="urn:microsoft.com/office/officeart/2008/layout/LinedList"/>
    <dgm:cxn modelId="{A79F8CEB-67AF-4109-83F8-69AABC73A9A2}" type="presParOf" srcId="{01AFEB89-059A-44F7-A868-82AD8DC46D35}" destId="{E5421B1D-B80E-4152-8FF5-2A482F2CDA42}" srcOrd="2" destOrd="0" presId="urn:microsoft.com/office/officeart/2008/layout/LinedList"/>
    <dgm:cxn modelId="{38AC3DFE-88A8-4B86-9F86-9814EB69AA84}" type="presParOf" srcId="{232F08F1-4605-4CBC-8010-1BB0016F15D8}" destId="{F16BB187-F16A-44EB-8610-6862B6CDCFAC}" srcOrd="17" destOrd="0" presId="urn:microsoft.com/office/officeart/2008/layout/LinedList"/>
    <dgm:cxn modelId="{04C8784D-EABB-402D-9BE4-F36F1559F2F5}" type="presParOf" srcId="{232F08F1-4605-4CBC-8010-1BB0016F15D8}" destId="{141221A6-CCE3-4581-A38E-05566231D812}"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129237-6639-4719-8D12-7F425017FD97}"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n-KE"/>
        </a:p>
      </dgm:t>
    </dgm:pt>
    <dgm:pt modelId="{162C3140-C68C-4126-8E39-DC876D2076CF}">
      <dgm:prSet phldrT="[Text]" custT="1"/>
      <dgm:spPr/>
      <dgm:t>
        <a:bodyPr/>
        <a:lstStyle/>
        <a:p>
          <a:r>
            <a:rPr lang="en-US" sz="2000" dirty="0">
              <a:latin typeface="Tahoma" panose="020B0604030504040204" pitchFamily="34" charset="0"/>
              <a:ea typeface="Tahoma" panose="020B0604030504040204" pitchFamily="34" charset="0"/>
              <a:cs typeface="Tahoma" panose="020B0604030504040204" pitchFamily="34" charset="0"/>
            </a:rPr>
            <a:t>Calculate fluid Requirement over 48 hours (0.9% saline/ ringers lactate)</a:t>
          </a:r>
          <a:endParaRPr lang="en-ZA" sz="2000" dirty="0">
            <a:latin typeface="Calibri" pitchFamily="34" charset="0"/>
          </a:endParaRPr>
        </a:p>
        <a:p>
          <a:r>
            <a:rPr lang="en-US" sz="2000" u="sng" dirty="0">
              <a:latin typeface="Tahoma" panose="020B0604030504040204" pitchFamily="34" charset="0"/>
              <a:ea typeface="Tahoma" panose="020B0604030504040204" pitchFamily="34" charset="0"/>
              <a:cs typeface="Tahoma" panose="020B0604030504040204" pitchFamily="34" charset="0"/>
            </a:rPr>
            <a:t>Maintenance fluid over 48 </a:t>
          </a:r>
          <a:r>
            <a:rPr lang="en-US" sz="2000" u="sng" dirty="0" err="1">
              <a:latin typeface="Tahoma" panose="020B0604030504040204" pitchFamily="34" charset="0"/>
              <a:ea typeface="Tahoma" panose="020B0604030504040204" pitchFamily="34" charset="0"/>
              <a:cs typeface="Tahoma" panose="020B0604030504040204" pitchFamily="34" charset="0"/>
            </a:rPr>
            <a:t>hrs</a:t>
          </a:r>
          <a:r>
            <a:rPr lang="en-US" sz="2000" u="sng" dirty="0">
              <a:latin typeface="Tahoma" panose="020B0604030504040204" pitchFamily="34" charset="0"/>
              <a:ea typeface="Tahoma" panose="020B0604030504040204" pitchFamily="34" charset="0"/>
              <a:cs typeface="Tahoma" panose="020B0604030504040204" pitchFamily="34" charset="0"/>
            </a:rPr>
            <a:t> + Deficit </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48 </a:t>
          </a:r>
          <a:r>
            <a:rPr lang="en-US" sz="2000" dirty="0" err="1">
              <a:latin typeface="Tahoma" panose="020B0604030504040204" pitchFamily="34" charset="0"/>
              <a:ea typeface="Tahoma" panose="020B0604030504040204" pitchFamily="34" charset="0"/>
              <a:cs typeface="Tahoma" panose="020B0604030504040204" pitchFamily="34" charset="0"/>
            </a:rPr>
            <a:t>hrs</a:t>
          </a:r>
          <a:r>
            <a:rPr lang="en-US" sz="2000" dirty="0">
              <a:latin typeface="Tahoma" panose="020B0604030504040204" pitchFamily="34" charset="0"/>
              <a:ea typeface="Tahoma" panose="020B0604030504040204" pitchFamily="34" charset="0"/>
              <a:cs typeface="Tahoma" panose="020B0604030504040204" pitchFamily="34" charset="0"/>
            </a:rPr>
            <a:t>  (Time taken for rehydration)</a:t>
          </a:r>
          <a:endParaRPr lang="en-KE" sz="2000" dirty="0">
            <a:solidFill>
              <a:srgbClr val="FF0000"/>
            </a:solidFill>
          </a:endParaRPr>
        </a:p>
      </dgm:t>
    </dgm:pt>
    <dgm:pt modelId="{168E2127-0D1F-4112-A475-E1702B1B8D6C}" type="parTrans" cxnId="{7F22A400-E587-4DB8-B01C-11558A731F5C}">
      <dgm:prSet/>
      <dgm:spPr/>
      <dgm:t>
        <a:bodyPr/>
        <a:lstStyle/>
        <a:p>
          <a:endParaRPr lang="en-KE"/>
        </a:p>
      </dgm:t>
    </dgm:pt>
    <dgm:pt modelId="{486976B0-69C3-4376-B8A3-7C667719ECC2}" type="sibTrans" cxnId="{7F22A400-E587-4DB8-B01C-11558A731F5C}">
      <dgm:prSet/>
      <dgm:spPr>
        <a:solidFill>
          <a:srgbClr val="002060">
            <a:alpha val="90000"/>
          </a:srgbClr>
        </a:solidFill>
      </dgm:spPr>
      <dgm:t>
        <a:bodyPr/>
        <a:lstStyle/>
        <a:p>
          <a:endParaRPr lang="en-KE"/>
        </a:p>
      </dgm:t>
    </dgm:pt>
    <dgm:pt modelId="{364766FC-0801-4100-9D86-ECDA71D8F3C1}">
      <dgm:prSet custT="1"/>
      <dgm:spPr/>
      <dgm:t>
        <a:bodyPr/>
        <a:lstStyle/>
        <a:p>
          <a:r>
            <a:rPr lang="en-US" sz="2000" b="1"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To prevent hypoglycemia</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a:t>
          </a:r>
        </a:p>
        <a:p>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Once the blood glucose is </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less than 17 </a:t>
          </a:r>
          <a:r>
            <a:rPr lang="en-US" sz="2000" dirty="0" err="1">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mmol</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/L, </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use </a:t>
          </a:r>
          <a:r>
            <a:rPr lang="en-US" sz="2000" dirty="0">
              <a:latin typeface="Tahoma" panose="020B0604030504040204" pitchFamily="34" charset="0"/>
              <a:ea typeface="Tahoma" panose="020B0604030504040204" pitchFamily="34" charset="0"/>
              <a:cs typeface="Tahoma" panose="020B0604030504040204" pitchFamily="34" charset="0"/>
            </a:rPr>
            <a:t>0.9% sodium chloride</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 in 5% dextrose</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a:t>
          </a:r>
          <a:endParaRPr lang="en-US" sz="2000" dirty="0">
            <a:latin typeface="Tahoma" panose="020B0604030504040204" pitchFamily="34" charset="0"/>
            <a:ea typeface="Tahoma" panose="020B0604030504040204" pitchFamily="34" charset="0"/>
            <a:cs typeface="Tahoma" panose="020B0604030504040204" pitchFamily="34" charset="0"/>
          </a:endParaRPr>
        </a:p>
        <a:p>
          <a:pPr rtl="0"/>
          <a:endParaRPr lang="en-US" sz="2000" dirty="0">
            <a:latin typeface="Tahoma" panose="020B0604030504040204" pitchFamily="34" charset="0"/>
            <a:ea typeface="Tahoma" panose="020B0604030504040204" pitchFamily="34" charset="0"/>
            <a:cs typeface="Tahoma" panose="020B0604030504040204" pitchFamily="34" charset="0"/>
          </a:endParaRPr>
        </a:p>
        <a:p>
          <a:pPr rtl="0"/>
          <a:r>
            <a:rPr lang="en-US" sz="2000" dirty="0">
              <a:latin typeface="Tahoma" panose="020B0604030504040204" pitchFamily="34" charset="0"/>
              <a:ea typeface="Tahoma" panose="020B0604030504040204" pitchFamily="34" charset="0"/>
              <a:cs typeface="Tahoma" panose="020B0604030504040204" pitchFamily="34" charset="0"/>
            </a:rPr>
            <a:t>Once the blood glucose is &lt;10mmol/L, use 0.9% sodium chloride in 10% dextrose.</a:t>
          </a:r>
          <a:endParaRPr lang="en-ZA" sz="2000" dirty="0">
            <a:latin typeface="Calibri" pitchFamily="34" charset="0"/>
          </a:endParaRPr>
        </a:p>
      </dgm:t>
    </dgm:pt>
    <dgm:pt modelId="{36BD097A-D9A4-4592-8BA4-569AD39564B8}" type="parTrans" cxnId="{A23F574E-8A44-4FDC-8E7C-5D4E3F7E3043}">
      <dgm:prSet/>
      <dgm:spPr/>
      <dgm:t>
        <a:bodyPr/>
        <a:lstStyle/>
        <a:p>
          <a:endParaRPr lang="en-KE"/>
        </a:p>
      </dgm:t>
    </dgm:pt>
    <dgm:pt modelId="{3834A018-DB40-4093-B2B4-3AD165990447}" type="sibTrans" cxnId="{A23F574E-8A44-4FDC-8E7C-5D4E3F7E3043}">
      <dgm:prSet/>
      <dgm:spPr/>
      <dgm:t>
        <a:bodyPr/>
        <a:lstStyle/>
        <a:p>
          <a:endParaRPr lang="en-KE"/>
        </a:p>
      </dgm:t>
    </dgm:pt>
    <dgm:pt modelId="{4A9FF340-045E-4D3C-8E36-E45A7982E61A}" type="pres">
      <dgm:prSet presAssocID="{8C129237-6639-4719-8D12-7F425017FD97}" presName="outerComposite" presStyleCnt="0">
        <dgm:presLayoutVars>
          <dgm:chMax val="5"/>
          <dgm:dir/>
          <dgm:resizeHandles val="exact"/>
        </dgm:presLayoutVars>
      </dgm:prSet>
      <dgm:spPr/>
    </dgm:pt>
    <dgm:pt modelId="{028EBC68-01E9-438D-B8B1-7362B0208894}" type="pres">
      <dgm:prSet presAssocID="{8C129237-6639-4719-8D12-7F425017FD97}" presName="dummyMaxCanvas" presStyleCnt="0">
        <dgm:presLayoutVars/>
      </dgm:prSet>
      <dgm:spPr/>
    </dgm:pt>
    <dgm:pt modelId="{72A190B7-5832-4457-A250-C22D39093155}" type="pres">
      <dgm:prSet presAssocID="{8C129237-6639-4719-8D12-7F425017FD97}" presName="TwoNodes_1" presStyleLbl="node1" presStyleIdx="0" presStyleCnt="2" custScaleX="117647" custScaleY="98220">
        <dgm:presLayoutVars>
          <dgm:bulletEnabled val="1"/>
        </dgm:presLayoutVars>
      </dgm:prSet>
      <dgm:spPr/>
    </dgm:pt>
    <dgm:pt modelId="{A1E971C9-0CAC-489C-A1BB-D807285B1EEF}" type="pres">
      <dgm:prSet presAssocID="{8C129237-6639-4719-8D12-7F425017FD97}" presName="TwoNodes_2" presStyleLbl="node1" presStyleIdx="1" presStyleCnt="2" custScaleX="111730" custScaleY="103559" custLinFactNeighborX="-8120" custLinFactNeighborY="36293">
        <dgm:presLayoutVars>
          <dgm:bulletEnabled val="1"/>
        </dgm:presLayoutVars>
      </dgm:prSet>
      <dgm:spPr/>
    </dgm:pt>
    <dgm:pt modelId="{F384B360-5881-4EC2-B6D9-76A1804C9FA2}" type="pres">
      <dgm:prSet presAssocID="{8C129237-6639-4719-8D12-7F425017FD97}" presName="TwoConn_1-2" presStyleLbl="fgAccFollowNode1" presStyleIdx="0" presStyleCnt="1" custScaleX="52378" custScaleY="100000">
        <dgm:presLayoutVars>
          <dgm:bulletEnabled val="1"/>
        </dgm:presLayoutVars>
      </dgm:prSet>
      <dgm:spPr/>
    </dgm:pt>
    <dgm:pt modelId="{A3609408-7BA9-499D-979F-FC44E8D9E120}" type="pres">
      <dgm:prSet presAssocID="{8C129237-6639-4719-8D12-7F425017FD97}" presName="TwoNodes_1_text" presStyleLbl="node1" presStyleIdx="1" presStyleCnt="2">
        <dgm:presLayoutVars>
          <dgm:bulletEnabled val="1"/>
        </dgm:presLayoutVars>
      </dgm:prSet>
      <dgm:spPr/>
    </dgm:pt>
    <dgm:pt modelId="{FD5DDBF3-46EE-487D-AFEA-80D4629D2F07}" type="pres">
      <dgm:prSet presAssocID="{8C129237-6639-4719-8D12-7F425017FD97}" presName="TwoNodes_2_text" presStyleLbl="node1" presStyleIdx="1" presStyleCnt="2">
        <dgm:presLayoutVars>
          <dgm:bulletEnabled val="1"/>
        </dgm:presLayoutVars>
      </dgm:prSet>
      <dgm:spPr/>
    </dgm:pt>
  </dgm:ptLst>
  <dgm:cxnLst>
    <dgm:cxn modelId="{7F22A400-E587-4DB8-B01C-11558A731F5C}" srcId="{8C129237-6639-4719-8D12-7F425017FD97}" destId="{162C3140-C68C-4126-8E39-DC876D2076CF}" srcOrd="0" destOrd="0" parTransId="{168E2127-0D1F-4112-A475-E1702B1B8D6C}" sibTransId="{486976B0-69C3-4376-B8A3-7C667719ECC2}"/>
    <dgm:cxn modelId="{FE77601D-BC04-45E3-B80E-4D725BA5D0D3}" type="presOf" srcId="{162C3140-C68C-4126-8E39-DC876D2076CF}" destId="{A3609408-7BA9-499D-979F-FC44E8D9E120}" srcOrd="1" destOrd="0" presId="urn:microsoft.com/office/officeart/2005/8/layout/vProcess5"/>
    <dgm:cxn modelId="{D8B0A02A-3FC5-40F7-A55B-409869732723}" type="presOf" srcId="{162C3140-C68C-4126-8E39-DC876D2076CF}" destId="{72A190B7-5832-4457-A250-C22D39093155}" srcOrd="0" destOrd="0" presId="urn:microsoft.com/office/officeart/2005/8/layout/vProcess5"/>
    <dgm:cxn modelId="{A23F574E-8A44-4FDC-8E7C-5D4E3F7E3043}" srcId="{8C129237-6639-4719-8D12-7F425017FD97}" destId="{364766FC-0801-4100-9D86-ECDA71D8F3C1}" srcOrd="1" destOrd="0" parTransId="{36BD097A-D9A4-4592-8BA4-569AD39564B8}" sibTransId="{3834A018-DB40-4093-B2B4-3AD165990447}"/>
    <dgm:cxn modelId="{74F8A355-A0BE-4209-A2F9-7D9ABE5553A7}" type="presOf" srcId="{486976B0-69C3-4376-B8A3-7C667719ECC2}" destId="{F384B360-5881-4EC2-B6D9-76A1804C9FA2}" srcOrd="0" destOrd="0" presId="urn:microsoft.com/office/officeart/2005/8/layout/vProcess5"/>
    <dgm:cxn modelId="{BD3B56A9-4D6F-4653-9BE1-1E4C3EC1C4AE}" type="presOf" srcId="{8C129237-6639-4719-8D12-7F425017FD97}" destId="{4A9FF340-045E-4D3C-8E36-E45A7982E61A}" srcOrd="0" destOrd="0" presId="urn:microsoft.com/office/officeart/2005/8/layout/vProcess5"/>
    <dgm:cxn modelId="{FD01E8BE-6A3F-4FC0-9001-4EB0CC9C146C}" type="presOf" srcId="{364766FC-0801-4100-9D86-ECDA71D8F3C1}" destId="{A1E971C9-0CAC-489C-A1BB-D807285B1EEF}" srcOrd="0" destOrd="0" presId="urn:microsoft.com/office/officeart/2005/8/layout/vProcess5"/>
    <dgm:cxn modelId="{C88472DF-4EEE-439E-A5FD-4A4EBFBB3EBE}" type="presOf" srcId="{364766FC-0801-4100-9D86-ECDA71D8F3C1}" destId="{FD5DDBF3-46EE-487D-AFEA-80D4629D2F07}" srcOrd="1" destOrd="0" presId="urn:microsoft.com/office/officeart/2005/8/layout/vProcess5"/>
    <dgm:cxn modelId="{E55E1556-8CAE-42B3-99CE-CA1D6DCA7375}" type="presParOf" srcId="{4A9FF340-045E-4D3C-8E36-E45A7982E61A}" destId="{028EBC68-01E9-438D-B8B1-7362B0208894}" srcOrd="0" destOrd="0" presId="urn:microsoft.com/office/officeart/2005/8/layout/vProcess5"/>
    <dgm:cxn modelId="{7995A8FC-0242-4555-8ECD-B651EE845F77}" type="presParOf" srcId="{4A9FF340-045E-4D3C-8E36-E45A7982E61A}" destId="{72A190B7-5832-4457-A250-C22D39093155}" srcOrd="1" destOrd="0" presId="urn:microsoft.com/office/officeart/2005/8/layout/vProcess5"/>
    <dgm:cxn modelId="{59C6A72D-650E-4427-BAFE-3A6FC1ADE4CF}" type="presParOf" srcId="{4A9FF340-045E-4D3C-8E36-E45A7982E61A}" destId="{A1E971C9-0CAC-489C-A1BB-D807285B1EEF}" srcOrd="2" destOrd="0" presId="urn:microsoft.com/office/officeart/2005/8/layout/vProcess5"/>
    <dgm:cxn modelId="{AD7DAF0B-66F2-4C8A-8D0C-546A092A18EC}" type="presParOf" srcId="{4A9FF340-045E-4D3C-8E36-E45A7982E61A}" destId="{F384B360-5881-4EC2-B6D9-76A1804C9FA2}" srcOrd="3" destOrd="0" presId="urn:microsoft.com/office/officeart/2005/8/layout/vProcess5"/>
    <dgm:cxn modelId="{623165CF-2063-488E-A962-3AB74825FCD3}" type="presParOf" srcId="{4A9FF340-045E-4D3C-8E36-E45A7982E61A}" destId="{A3609408-7BA9-499D-979F-FC44E8D9E120}" srcOrd="4" destOrd="0" presId="urn:microsoft.com/office/officeart/2005/8/layout/vProcess5"/>
    <dgm:cxn modelId="{A0F5BB17-29C7-41AA-9FE4-FD65EC3D174E}" type="presParOf" srcId="{4A9FF340-045E-4D3C-8E36-E45A7982E61A}" destId="{FD5DDBF3-46EE-487D-AFEA-80D4629D2F07}"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69EA2A-0631-446F-ADCC-D3B8816292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KE"/>
        </a:p>
      </dgm:t>
    </dgm:pt>
    <dgm:pt modelId="{6632ECE4-BABD-4469-9939-3E6D657E1AA4}">
      <dgm:prSet phldrT="[Text]" phldr="1"/>
      <dgm:spPr/>
      <dgm:t>
        <a:bodyPr/>
        <a:lstStyle/>
        <a:p>
          <a:endParaRPr lang="en-KE" dirty="0">
            <a:latin typeface="Arial" panose="020B0604020202020204" pitchFamily="34" charset="0"/>
            <a:cs typeface="Arial" panose="020B0604020202020204" pitchFamily="34" charset="0"/>
          </a:endParaRPr>
        </a:p>
      </dgm:t>
    </dgm:pt>
    <dgm:pt modelId="{0801C80D-57A6-44D1-B0BD-6A88975C2821}" type="parTrans" cxnId="{AFF98621-5A3A-476C-9F42-28167D10E047}">
      <dgm:prSet/>
      <dgm:spPr/>
      <dgm:t>
        <a:bodyPr/>
        <a:lstStyle/>
        <a:p>
          <a:endParaRPr lang="en-KE"/>
        </a:p>
      </dgm:t>
    </dgm:pt>
    <dgm:pt modelId="{31A53EC9-0B40-41E9-8371-3F36B4849F2B}" type="sibTrans" cxnId="{AFF98621-5A3A-476C-9F42-28167D10E047}">
      <dgm:prSet/>
      <dgm:spPr/>
      <dgm:t>
        <a:bodyPr/>
        <a:lstStyle/>
        <a:p>
          <a:endParaRPr lang="en-KE"/>
        </a:p>
      </dgm:t>
    </dgm:pt>
    <dgm:pt modelId="{425C2BDB-28BF-4636-B2C7-AE38F98E9D46}">
      <dgm:prSet phldrT="[Text]" custT="1"/>
      <dgm:spPr/>
      <dgm:t>
        <a:bodyPr/>
        <a:lstStyle/>
        <a:p>
          <a:r>
            <a:rPr lang="en-GB" altLang="en-US" sz="2400" dirty="0">
              <a:latin typeface="Arial" panose="020B0604020202020204" pitchFamily="34" charset="0"/>
              <a:ea typeface="Calibri" panose="020F0502020204030204" pitchFamily="34" charset="0"/>
              <a:cs typeface="Arial" panose="020B0604020202020204" pitchFamily="34" charset="0"/>
            </a:rPr>
            <a:t>Overall goals </a:t>
          </a:r>
          <a:endParaRPr lang="en-KE" sz="2400" b="1" dirty="0">
            <a:latin typeface="Arial" panose="020B0604020202020204" pitchFamily="34" charset="0"/>
            <a:ea typeface="Calibri" panose="020F0502020204030204" pitchFamily="34" charset="0"/>
            <a:cs typeface="Arial" panose="020B0604020202020204" pitchFamily="34" charset="0"/>
          </a:endParaRPr>
        </a:p>
      </dgm:t>
    </dgm:pt>
    <dgm:pt modelId="{116421AD-BE59-40B0-87FF-566051E6CF84}" type="parTrans" cxnId="{8C1DEEB8-35E8-4C5E-A819-C583496DED8F}">
      <dgm:prSet/>
      <dgm:spPr/>
      <dgm:t>
        <a:bodyPr/>
        <a:lstStyle/>
        <a:p>
          <a:endParaRPr lang="en-KE"/>
        </a:p>
      </dgm:t>
    </dgm:pt>
    <dgm:pt modelId="{AF320993-1510-472A-9558-A502D3932542}" type="sibTrans" cxnId="{8C1DEEB8-35E8-4C5E-A819-C583496DED8F}">
      <dgm:prSet/>
      <dgm:spPr/>
      <dgm:t>
        <a:bodyPr/>
        <a:lstStyle/>
        <a:p>
          <a:endParaRPr lang="en-KE"/>
        </a:p>
      </dgm:t>
    </dgm:pt>
    <dgm:pt modelId="{7D9B3EC1-B83F-4D79-BA59-2604131D7FD2}">
      <dgm:prSet phldrT="[Text]" custT="1"/>
      <dgm:spPr/>
      <dgm:t>
        <a:bodyPr/>
        <a:lstStyle/>
        <a:p>
          <a:pPr>
            <a:buFont typeface="Arial" panose="020B0604020202020204" pitchFamily="34" charset="0"/>
            <a:buNone/>
          </a:pP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Individualized management plan</a:t>
          </a:r>
          <a:endParaRPr lang="en-KE" sz="2400" dirty="0">
            <a:solidFill>
              <a:schemeClr val="tx1"/>
            </a:solidFill>
            <a:latin typeface="Arial" panose="020B0604020202020204" pitchFamily="34" charset="0"/>
            <a:ea typeface="Calibri" panose="020F0502020204030204" pitchFamily="34" charset="0"/>
            <a:cs typeface="Arial" panose="020B0604020202020204" pitchFamily="34" charset="0"/>
          </a:endParaRPr>
        </a:p>
      </dgm:t>
    </dgm:pt>
    <dgm:pt modelId="{0C1C4A63-AB50-4C26-A8DC-7503BF3D8D7D}" type="sibTrans" cxnId="{2AA5FAF4-6096-4D26-A25E-6421E3B8E784}">
      <dgm:prSet/>
      <dgm:spPr/>
      <dgm:t>
        <a:bodyPr/>
        <a:lstStyle/>
        <a:p>
          <a:endParaRPr lang="en-KE"/>
        </a:p>
      </dgm:t>
    </dgm:pt>
    <dgm:pt modelId="{844B09C7-47E8-4ADE-953B-C7CA83DE35BB}" type="parTrans" cxnId="{2AA5FAF4-6096-4D26-A25E-6421E3B8E784}">
      <dgm:prSet/>
      <dgm:spPr/>
      <dgm:t>
        <a:bodyPr/>
        <a:lstStyle/>
        <a:p>
          <a:endParaRPr lang="en-KE"/>
        </a:p>
      </dgm:t>
    </dgm:pt>
    <dgm:pt modelId="{929FF4E3-E301-4846-AD29-9F8E410FA149}">
      <dgm:prSet custT="1"/>
      <dgm:spPr/>
      <dgm:t>
        <a:bodyPr/>
        <a:lstStyle/>
        <a:p>
          <a:pPr>
            <a:buFont typeface="Arial" panose="020B0604020202020204" pitchFamily="34" charset="0"/>
            <a:buNone/>
          </a:pPr>
          <a:r>
            <a:rPr lang="en-GB" altLang="en-US" sz="2400" dirty="0">
              <a:solidFill>
                <a:schemeClr val="tx1"/>
              </a:solidFill>
              <a:latin typeface="Arial" panose="020B0604020202020204" pitchFamily="34" charset="0"/>
              <a:ea typeface="Calibri" panose="020F0502020204030204" pitchFamily="34" charset="0"/>
              <a:cs typeface="Arial" panose="020B0604020202020204" pitchFamily="34" charset="0"/>
            </a:rPr>
            <a:t>Access to multidisciplinary diabetes expertise </a:t>
          </a:r>
          <a:endParaRPr lang="en-US" sz="2400" dirty="0">
            <a:solidFill>
              <a:schemeClr val="tx1"/>
            </a:solidFill>
            <a:latin typeface="Arial" panose="020B0604020202020204" pitchFamily="34" charset="0"/>
            <a:ea typeface="Calibri" panose="020F0502020204030204" pitchFamily="34" charset="0"/>
            <a:cs typeface="Arial" panose="020B0604020202020204" pitchFamily="34" charset="0"/>
            <a:sym typeface="Symbol" pitchFamily="18" charset="2"/>
          </a:endParaRPr>
        </a:p>
      </dgm:t>
    </dgm:pt>
    <dgm:pt modelId="{00D4B7F6-7C02-4714-9B7A-0EED8B4DF364}" type="sibTrans" cxnId="{F64E560E-C892-4B79-8061-1C3EB16870D9}">
      <dgm:prSet/>
      <dgm:spPr/>
      <dgm:t>
        <a:bodyPr/>
        <a:lstStyle/>
        <a:p>
          <a:endParaRPr lang="en-KE"/>
        </a:p>
      </dgm:t>
    </dgm:pt>
    <dgm:pt modelId="{B93ACBCA-0501-449D-9FBF-89C8A8BF9F90}" type="parTrans" cxnId="{F64E560E-C892-4B79-8061-1C3EB16870D9}">
      <dgm:prSet/>
      <dgm:spPr/>
      <dgm:t>
        <a:bodyPr/>
        <a:lstStyle/>
        <a:p>
          <a:endParaRPr lang="en-KE"/>
        </a:p>
      </dgm:t>
    </dgm:pt>
    <dgm:pt modelId="{ED1C3F9A-C815-47E0-83DF-DD6CB081E1CE}" type="pres">
      <dgm:prSet presAssocID="{5269EA2A-0631-446F-ADCC-D3B881629220}" presName="vert0" presStyleCnt="0">
        <dgm:presLayoutVars>
          <dgm:dir/>
          <dgm:animOne val="branch"/>
          <dgm:animLvl val="lvl"/>
        </dgm:presLayoutVars>
      </dgm:prSet>
      <dgm:spPr/>
    </dgm:pt>
    <dgm:pt modelId="{FE364F34-7D72-4876-812B-C83641DA2F8C}" type="pres">
      <dgm:prSet presAssocID="{6632ECE4-BABD-4469-9939-3E6D657E1AA4}" presName="thickLine" presStyleLbl="alignNode1" presStyleIdx="0" presStyleCnt="1"/>
      <dgm:spPr/>
    </dgm:pt>
    <dgm:pt modelId="{E4A29882-35CF-4DA7-9E3F-C75F1F7034FC}" type="pres">
      <dgm:prSet presAssocID="{6632ECE4-BABD-4469-9939-3E6D657E1AA4}" presName="horz1" presStyleCnt="0"/>
      <dgm:spPr/>
    </dgm:pt>
    <dgm:pt modelId="{1322D1CD-3F5C-4E6B-A2CD-C01E05BFE7B9}" type="pres">
      <dgm:prSet presAssocID="{6632ECE4-BABD-4469-9939-3E6D657E1AA4}" presName="tx1" presStyleLbl="revTx" presStyleIdx="0" presStyleCnt="4"/>
      <dgm:spPr/>
    </dgm:pt>
    <dgm:pt modelId="{76922E1A-A512-45B0-9CE1-CDC2F2F025F4}" type="pres">
      <dgm:prSet presAssocID="{6632ECE4-BABD-4469-9939-3E6D657E1AA4}" presName="vert1" presStyleCnt="0"/>
      <dgm:spPr/>
    </dgm:pt>
    <dgm:pt modelId="{29E01168-69E6-42A6-9579-1844F80D4C56}" type="pres">
      <dgm:prSet presAssocID="{425C2BDB-28BF-4636-B2C7-AE38F98E9D46}" presName="vertSpace2a" presStyleCnt="0"/>
      <dgm:spPr/>
    </dgm:pt>
    <dgm:pt modelId="{5A39923A-FA4E-4551-924D-3336470E35AF}" type="pres">
      <dgm:prSet presAssocID="{425C2BDB-28BF-4636-B2C7-AE38F98E9D46}" presName="horz2" presStyleCnt="0"/>
      <dgm:spPr/>
    </dgm:pt>
    <dgm:pt modelId="{1B009DFF-57A9-4AE6-B29E-094D8B662C59}" type="pres">
      <dgm:prSet presAssocID="{425C2BDB-28BF-4636-B2C7-AE38F98E9D46}" presName="horzSpace2" presStyleCnt="0"/>
      <dgm:spPr/>
    </dgm:pt>
    <dgm:pt modelId="{50802605-FE0F-4FDD-A5C7-F6B839598BB2}" type="pres">
      <dgm:prSet presAssocID="{425C2BDB-28BF-4636-B2C7-AE38F98E9D46}" presName="tx2" presStyleLbl="revTx" presStyleIdx="1" presStyleCnt="4"/>
      <dgm:spPr/>
    </dgm:pt>
    <dgm:pt modelId="{FB8E8004-53F9-4826-B677-37F96392A1A4}" type="pres">
      <dgm:prSet presAssocID="{425C2BDB-28BF-4636-B2C7-AE38F98E9D46}" presName="vert2" presStyleCnt="0"/>
      <dgm:spPr/>
    </dgm:pt>
    <dgm:pt modelId="{858850B2-62FB-4F06-BACA-0152C792FAB7}" type="pres">
      <dgm:prSet presAssocID="{425C2BDB-28BF-4636-B2C7-AE38F98E9D46}" presName="thinLine2b" presStyleLbl="callout" presStyleIdx="0" presStyleCnt="3"/>
      <dgm:spPr/>
    </dgm:pt>
    <dgm:pt modelId="{582A0E7D-3B78-4271-B52B-1E7B2E50DC76}" type="pres">
      <dgm:prSet presAssocID="{425C2BDB-28BF-4636-B2C7-AE38F98E9D46}" presName="vertSpace2b" presStyleCnt="0"/>
      <dgm:spPr/>
    </dgm:pt>
    <dgm:pt modelId="{B7B2FD3B-E62D-4741-ABA1-6E1FE5B90A62}" type="pres">
      <dgm:prSet presAssocID="{7D9B3EC1-B83F-4D79-BA59-2604131D7FD2}" presName="horz2" presStyleCnt="0"/>
      <dgm:spPr/>
    </dgm:pt>
    <dgm:pt modelId="{24BBE759-968A-4618-9346-EFA1E1FD5ACA}" type="pres">
      <dgm:prSet presAssocID="{7D9B3EC1-B83F-4D79-BA59-2604131D7FD2}" presName="horzSpace2" presStyleCnt="0"/>
      <dgm:spPr/>
    </dgm:pt>
    <dgm:pt modelId="{38D8089A-8610-48F5-AB57-1D19BD00CECF}" type="pres">
      <dgm:prSet presAssocID="{7D9B3EC1-B83F-4D79-BA59-2604131D7FD2}" presName="tx2" presStyleLbl="revTx" presStyleIdx="2" presStyleCnt="4"/>
      <dgm:spPr/>
    </dgm:pt>
    <dgm:pt modelId="{3CF975E4-776C-4BE4-AE84-CD5D9BA0427F}" type="pres">
      <dgm:prSet presAssocID="{7D9B3EC1-B83F-4D79-BA59-2604131D7FD2}" presName="vert2" presStyleCnt="0"/>
      <dgm:spPr/>
    </dgm:pt>
    <dgm:pt modelId="{5D2EC019-43FA-4C14-BEB7-1A42CF864515}" type="pres">
      <dgm:prSet presAssocID="{7D9B3EC1-B83F-4D79-BA59-2604131D7FD2}" presName="thinLine2b" presStyleLbl="callout" presStyleIdx="1" presStyleCnt="3"/>
      <dgm:spPr/>
    </dgm:pt>
    <dgm:pt modelId="{B8274A69-1FA5-4ED3-A7BE-A7431929896C}" type="pres">
      <dgm:prSet presAssocID="{7D9B3EC1-B83F-4D79-BA59-2604131D7FD2}" presName="vertSpace2b" presStyleCnt="0"/>
      <dgm:spPr/>
    </dgm:pt>
    <dgm:pt modelId="{83FFD8CB-94A0-4CE3-9766-0BCF63C2FA3C}" type="pres">
      <dgm:prSet presAssocID="{929FF4E3-E301-4846-AD29-9F8E410FA149}" presName="horz2" presStyleCnt="0"/>
      <dgm:spPr/>
    </dgm:pt>
    <dgm:pt modelId="{5B3AFE84-F86C-4520-905D-FED1CC816700}" type="pres">
      <dgm:prSet presAssocID="{929FF4E3-E301-4846-AD29-9F8E410FA149}" presName="horzSpace2" presStyleCnt="0"/>
      <dgm:spPr/>
    </dgm:pt>
    <dgm:pt modelId="{5F75C337-B3BB-48CA-98AF-653562540354}" type="pres">
      <dgm:prSet presAssocID="{929FF4E3-E301-4846-AD29-9F8E410FA149}" presName="tx2" presStyleLbl="revTx" presStyleIdx="3" presStyleCnt="4"/>
      <dgm:spPr/>
    </dgm:pt>
    <dgm:pt modelId="{C66DDF33-CC7D-4775-BB39-4B3E84C39AE1}" type="pres">
      <dgm:prSet presAssocID="{929FF4E3-E301-4846-AD29-9F8E410FA149}" presName="vert2" presStyleCnt="0"/>
      <dgm:spPr/>
    </dgm:pt>
    <dgm:pt modelId="{5B69ECFF-3AE1-45B5-B709-F24076C09884}" type="pres">
      <dgm:prSet presAssocID="{929FF4E3-E301-4846-AD29-9F8E410FA149}" presName="thinLine2b" presStyleLbl="callout" presStyleIdx="2" presStyleCnt="3"/>
      <dgm:spPr/>
    </dgm:pt>
    <dgm:pt modelId="{BF0FD684-0D3F-45B1-84B9-CE9FE2061C88}" type="pres">
      <dgm:prSet presAssocID="{929FF4E3-E301-4846-AD29-9F8E410FA149}" presName="vertSpace2b" presStyleCnt="0"/>
      <dgm:spPr/>
    </dgm:pt>
  </dgm:ptLst>
  <dgm:cxnLst>
    <dgm:cxn modelId="{F64E560E-C892-4B79-8061-1C3EB16870D9}" srcId="{6632ECE4-BABD-4469-9939-3E6D657E1AA4}" destId="{929FF4E3-E301-4846-AD29-9F8E410FA149}" srcOrd="2" destOrd="0" parTransId="{B93ACBCA-0501-449D-9FBF-89C8A8BF9F90}" sibTransId="{00D4B7F6-7C02-4714-9B7A-0EED8B4DF364}"/>
    <dgm:cxn modelId="{AFF98621-5A3A-476C-9F42-28167D10E047}" srcId="{5269EA2A-0631-446F-ADCC-D3B881629220}" destId="{6632ECE4-BABD-4469-9939-3E6D657E1AA4}" srcOrd="0" destOrd="0" parTransId="{0801C80D-57A6-44D1-B0BD-6A88975C2821}" sibTransId="{31A53EC9-0B40-41E9-8371-3F36B4849F2B}"/>
    <dgm:cxn modelId="{CA54F332-4DB2-4CC3-B478-7DD95100CE2F}" type="presOf" srcId="{7D9B3EC1-B83F-4D79-BA59-2604131D7FD2}" destId="{38D8089A-8610-48F5-AB57-1D19BD00CECF}" srcOrd="0" destOrd="0" presId="urn:microsoft.com/office/officeart/2008/layout/LinedList"/>
    <dgm:cxn modelId="{4A67AF70-23C5-40DD-9D7B-FCAD0883B7FB}" type="presOf" srcId="{6632ECE4-BABD-4469-9939-3E6D657E1AA4}" destId="{1322D1CD-3F5C-4E6B-A2CD-C01E05BFE7B9}" srcOrd="0" destOrd="0" presId="urn:microsoft.com/office/officeart/2008/layout/LinedList"/>
    <dgm:cxn modelId="{8C1DEEB8-35E8-4C5E-A819-C583496DED8F}" srcId="{6632ECE4-BABD-4469-9939-3E6D657E1AA4}" destId="{425C2BDB-28BF-4636-B2C7-AE38F98E9D46}" srcOrd="0" destOrd="0" parTransId="{116421AD-BE59-40B0-87FF-566051E6CF84}" sibTransId="{AF320993-1510-472A-9558-A502D3932542}"/>
    <dgm:cxn modelId="{D9EB9DD1-2857-44C6-BE6E-1BA33790C068}" type="presOf" srcId="{425C2BDB-28BF-4636-B2C7-AE38F98E9D46}" destId="{50802605-FE0F-4FDD-A5C7-F6B839598BB2}" srcOrd="0" destOrd="0" presId="urn:microsoft.com/office/officeart/2008/layout/LinedList"/>
    <dgm:cxn modelId="{B5095ED7-6F16-4145-969D-A2BCFE418ADB}" type="presOf" srcId="{929FF4E3-E301-4846-AD29-9F8E410FA149}" destId="{5F75C337-B3BB-48CA-98AF-653562540354}" srcOrd="0" destOrd="0" presId="urn:microsoft.com/office/officeart/2008/layout/LinedList"/>
    <dgm:cxn modelId="{0A63A9D8-2219-46EE-8EFA-3BDC1E3CA4BD}" type="presOf" srcId="{5269EA2A-0631-446F-ADCC-D3B881629220}" destId="{ED1C3F9A-C815-47E0-83DF-DD6CB081E1CE}" srcOrd="0" destOrd="0" presId="urn:microsoft.com/office/officeart/2008/layout/LinedList"/>
    <dgm:cxn modelId="{2AA5FAF4-6096-4D26-A25E-6421E3B8E784}" srcId="{6632ECE4-BABD-4469-9939-3E6D657E1AA4}" destId="{7D9B3EC1-B83F-4D79-BA59-2604131D7FD2}" srcOrd="1" destOrd="0" parTransId="{844B09C7-47E8-4ADE-953B-C7CA83DE35BB}" sibTransId="{0C1C4A63-AB50-4C26-A8DC-7503BF3D8D7D}"/>
    <dgm:cxn modelId="{77657AFB-1C93-4479-8964-C581F2F24057}" type="presParOf" srcId="{ED1C3F9A-C815-47E0-83DF-DD6CB081E1CE}" destId="{FE364F34-7D72-4876-812B-C83641DA2F8C}" srcOrd="0" destOrd="0" presId="urn:microsoft.com/office/officeart/2008/layout/LinedList"/>
    <dgm:cxn modelId="{FC6C0DEF-2BB9-40A1-9EAC-92703C49D61B}" type="presParOf" srcId="{ED1C3F9A-C815-47E0-83DF-DD6CB081E1CE}" destId="{E4A29882-35CF-4DA7-9E3F-C75F1F7034FC}" srcOrd="1" destOrd="0" presId="urn:microsoft.com/office/officeart/2008/layout/LinedList"/>
    <dgm:cxn modelId="{A0EF958D-1D5B-44D3-9921-C1224A43651D}" type="presParOf" srcId="{E4A29882-35CF-4DA7-9E3F-C75F1F7034FC}" destId="{1322D1CD-3F5C-4E6B-A2CD-C01E05BFE7B9}" srcOrd="0" destOrd="0" presId="urn:microsoft.com/office/officeart/2008/layout/LinedList"/>
    <dgm:cxn modelId="{0590326F-DBC3-4532-82D9-86151BBE4CA7}" type="presParOf" srcId="{E4A29882-35CF-4DA7-9E3F-C75F1F7034FC}" destId="{76922E1A-A512-45B0-9CE1-CDC2F2F025F4}" srcOrd="1" destOrd="0" presId="urn:microsoft.com/office/officeart/2008/layout/LinedList"/>
    <dgm:cxn modelId="{352770AD-8989-4421-8BAA-35F046D3C1C0}" type="presParOf" srcId="{76922E1A-A512-45B0-9CE1-CDC2F2F025F4}" destId="{29E01168-69E6-42A6-9579-1844F80D4C56}" srcOrd="0" destOrd="0" presId="urn:microsoft.com/office/officeart/2008/layout/LinedList"/>
    <dgm:cxn modelId="{0835BCB3-2B75-47A4-9C38-6DB54CF28C30}" type="presParOf" srcId="{76922E1A-A512-45B0-9CE1-CDC2F2F025F4}" destId="{5A39923A-FA4E-4551-924D-3336470E35AF}" srcOrd="1" destOrd="0" presId="urn:microsoft.com/office/officeart/2008/layout/LinedList"/>
    <dgm:cxn modelId="{E17A109E-251E-4A40-8048-82F240EFBCD8}" type="presParOf" srcId="{5A39923A-FA4E-4551-924D-3336470E35AF}" destId="{1B009DFF-57A9-4AE6-B29E-094D8B662C59}" srcOrd="0" destOrd="0" presId="urn:microsoft.com/office/officeart/2008/layout/LinedList"/>
    <dgm:cxn modelId="{E0D90F36-83F8-4C5D-A995-8F6228BD79D5}" type="presParOf" srcId="{5A39923A-FA4E-4551-924D-3336470E35AF}" destId="{50802605-FE0F-4FDD-A5C7-F6B839598BB2}" srcOrd="1" destOrd="0" presId="urn:microsoft.com/office/officeart/2008/layout/LinedList"/>
    <dgm:cxn modelId="{366B0FED-F310-440A-B376-1A109E429EBA}" type="presParOf" srcId="{5A39923A-FA4E-4551-924D-3336470E35AF}" destId="{FB8E8004-53F9-4826-B677-37F96392A1A4}" srcOrd="2" destOrd="0" presId="urn:microsoft.com/office/officeart/2008/layout/LinedList"/>
    <dgm:cxn modelId="{60956374-1CCF-4733-B166-ABDB82D09AD4}" type="presParOf" srcId="{76922E1A-A512-45B0-9CE1-CDC2F2F025F4}" destId="{858850B2-62FB-4F06-BACA-0152C792FAB7}" srcOrd="2" destOrd="0" presId="urn:microsoft.com/office/officeart/2008/layout/LinedList"/>
    <dgm:cxn modelId="{6595690B-A48A-4A56-9905-BE0ADA680377}" type="presParOf" srcId="{76922E1A-A512-45B0-9CE1-CDC2F2F025F4}" destId="{582A0E7D-3B78-4271-B52B-1E7B2E50DC76}" srcOrd="3" destOrd="0" presId="urn:microsoft.com/office/officeart/2008/layout/LinedList"/>
    <dgm:cxn modelId="{D27B9FCE-CACB-49E2-B350-6673CE3968F4}" type="presParOf" srcId="{76922E1A-A512-45B0-9CE1-CDC2F2F025F4}" destId="{B7B2FD3B-E62D-4741-ABA1-6E1FE5B90A62}" srcOrd="4" destOrd="0" presId="urn:microsoft.com/office/officeart/2008/layout/LinedList"/>
    <dgm:cxn modelId="{78735447-827E-40F2-8578-E4B681F0D776}" type="presParOf" srcId="{B7B2FD3B-E62D-4741-ABA1-6E1FE5B90A62}" destId="{24BBE759-968A-4618-9346-EFA1E1FD5ACA}" srcOrd="0" destOrd="0" presId="urn:microsoft.com/office/officeart/2008/layout/LinedList"/>
    <dgm:cxn modelId="{5BBFE2C3-8B35-4E3E-BB30-5017BC4A6379}" type="presParOf" srcId="{B7B2FD3B-E62D-4741-ABA1-6E1FE5B90A62}" destId="{38D8089A-8610-48F5-AB57-1D19BD00CECF}" srcOrd="1" destOrd="0" presId="urn:microsoft.com/office/officeart/2008/layout/LinedList"/>
    <dgm:cxn modelId="{061C56D0-CD62-42AB-974F-CD539E68A5E0}" type="presParOf" srcId="{B7B2FD3B-E62D-4741-ABA1-6E1FE5B90A62}" destId="{3CF975E4-776C-4BE4-AE84-CD5D9BA0427F}" srcOrd="2" destOrd="0" presId="urn:microsoft.com/office/officeart/2008/layout/LinedList"/>
    <dgm:cxn modelId="{0A66F464-D843-4BE4-B970-8B49864B8E37}" type="presParOf" srcId="{76922E1A-A512-45B0-9CE1-CDC2F2F025F4}" destId="{5D2EC019-43FA-4C14-BEB7-1A42CF864515}" srcOrd="5" destOrd="0" presId="urn:microsoft.com/office/officeart/2008/layout/LinedList"/>
    <dgm:cxn modelId="{A0D17E9D-BBB7-446C-8B6C-166AE49C15A4}" type="presParOf" srcId="{76922E1A-A512-45B0-9CE1-CDC2F2F025F4}" destId="{B8274A69-1FA5-4ED3-A7BE-A7431929896C}" srcOrd="6" destOrd="0" presId="urn:microsoft.com/office/officeart/2008/layout/LinedList"/>
    <dgm:cxn modelId="{5426A65D-3168-49D4-B127-DB9F7388AF72}" type="presParOf" srcId="{76922E1A-A512-45B0-9CE1-CDC2F2F025F4}" destId="{83FFD8CB-94A0-4CE3-9766-0BCF63C2FA3C}" srcOrd="7" destOrd="0" presId="urn:microsoft.com/office/officeart/2008/layout/LinedList"/>
    <dgm:cxn modelId="{BDDD7A69-FCA2-46E4-80E5-2FAFACF4ACED}" type="presParOf" srcId="{83FFD8CB-94A0-4CE3-9766-0BCF63C2FA3C}" destId="{5B3AFE84-F86C-4520-905D-FED1CC816700}" srcOrd="0" destOrd="0" presId="urn:microsoft.com/office/officeart/2008/layout/LinedList"/>
    <dgm:cxn modelId="{56861A75-41F4-4030-A039-D430438C0BA8}" type="presParOf" srcId="{83FFD8CB-94A0-4CE3-9766-0BCF63C2FA3C}" destId="{5F75C337-B3BB-48CA-98AF-653562540354}" srcOrd="1" destOrd="0" presId="urn:microsoft.com/office/officeart/2008/layout/LinedList"/>
    <dgm:cxn modelId="{ADA3F594-6DE2-48EA-B165-E85EE5F87826}" type="presParOf" srcId="{83FFD8CB-94A0-4CE3-9766-0BCF63C2FA3C}" destId="{C66DDF33-CC7D-4775-BB39-4B3E84C39AE1}" srcOrd="2" destOrd="0" presId="urn:microsoft.com/office/officeart/2008/layout/LinedList"/>
    <dgm:cxn modelId="{B8A008AF-A5FA-44A4-8F0F-445A18FE075C}" type="presParOf" srcId="{76922E1A-A512-45B0-9CE1-CDC2F2F025F4}" destId="{5B69ECFF-3AE1-45B5-B709-F24076C09884}" srcOrd="8" destOrd="0" presId="urn:microsoft.com/office/officeart/2008/layout/LinedList"/>
    <dgm:cxn modelId="{037066FC-4569-4624-8989-9F32316FE416}" type="presParOf" srcId="{76922E1A-A512-45B0-9CE1-CDC2F2F025F4}" destId="{BF0FD684-0D3F-45B1-84B9-CE9FE2061C88}" srcOrd="9"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EC67C0-7B07-4074-9DAD-F32E262AC1A9}"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3D0A0D62-EA4C-4FD0-BA11-2893294C9DBD}">
      <dgm:prSet phldrT="[Text]" phldr="1" custT="1"/>
      <dgm:spPr>
        <a:blipFill rotWithShape="0">
          <a:blip xmlns:r="http://schemas.openxmlformats.org/officeDocument/2006/relationships" r:embed="rId1">
            <a:alphaModFix/>
          </a:blip>
          <a:srcRect/>
          <a:stretch>
            <a:fillRect/>
          </a:stretch>
        </a:blipFill>
        <a:ln>
          <a:solidFill>
            <a:srgbClr val="FFFF00"/>
          </a:solidFill>
        </a:ln>
        <a:effectLst>
          <a:glow rad="127000">
            <a:srgbClr val="FFFF00"/>
          </a:glow>
        </a:effectLst>
      </dgm:spPr>
      <dgm:t>
        <a:bodyPr/>
        <a:lstStyle/>
        <a:p>
          <a:endParaRPr lang="en-US" sz="1400" b="1" dirty="0">
            <a:solidFill>
              <a:schemeClr val="tx1"/>
            </a:solidFill>
          </a:endParaRPr>
        </a:p>
      </dgm:t>
    </dgm:pt>
    <dgm:pt modelId="{89E561E9-3978-42CF-B261-2975EADBA48F}" type="parTrans" cxnId="{A67015FA-035B-4017-B3BC-1A21B5D1ADA0}">
      <dgm:prSet/>
      <dgm:spPr/>
      <dgm:t>
        <a:bodyPr/>
        <a:lstStyle/>
        <a:p>
          <a:endParaRPr lang="en-US"/>
        </a:p>
      </dgm:t>
    </dgm:pt>
    <dgm:pt modelId="{50603A49-8816-4664-BB00-7FD27BCBF386}" type="sibTrans" cxnId="{A67015FA-035B-4017-B3BC-1A21B5D1ADA0}">
      <dgm:prSet/>
      <dgm:spPr/>
      <dgm:t>
        <a:bodyPr/>
        <a:lstStyle/>
        <a:p>
          <a:endParaRPr lang="en-US"/>
        </a:p>
      </dgm:t>
    </dgm:pt>
    <dgm:pt modelId="{4AC34BB5-0900-4A39-B856-F9A7327CAEAF}">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Good quality of life</a:t>
          </a:r>
        </a:p>
      </dgm:t>
    </dgm:pt>
    <dgm:pt modelId="{19CC81A9-DBBB-4D2A-853B-5F5DF49EB5C2}" type="parTrans" cxnId="{98BC2BAD-8EEB-49CE-A769-E677548B7E45}">
      <dgm:prSet/>
      <dgm:spPr/>
      <dgm:t>
        <a:bodyPr/>
        <a:lstStyle/>
        <a:p>
          <a:endParaRPr lang="en-US"/>
        </a:p>
      </dgm:t>
    </dgm:pt>
    <dgm:pt modelId="{BF3EB36A-C1E3-4DE0-8666-E7717DCD3000}" type="sibTrans" cxnId="{98BC2BAD-8EEB-49CE-A769-E677548B7E45}">
      <dgm:prSet/>
      <dgm:spPr/>
      <dgm:t>
        <a:bodyPr/>
        <a:lstStyle/>
        <a:p>
          <a:endParaRPr lang="en-US"/>
        </a:p>
      </dgm:t>
    </dgm:pt>
    <dgm:pt modelId="{5CB1AC97-9EE7-4EA1-8786-491B245B4EB7}">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Normal growth and development</a:t>
          </a:r>
        </a:p>
      </dgm:t>
    </dgm:pt>
    <dgm:pt modelId="{F5505ACA-1CD2-44B8-94A5-0117E720AB18}" type="parTrans" cxnId="{E26D2018-C0A5-48F0-A93F-EB55C139CD13}">
      <dgm:prSet/>
      <dgm:spPr/>
      <dgm:t>
        <a:bodyPr/>
        <a:lstStyle/>
        <a:p>
          <a:endParaRPr lang="en-US"/>
        </a:p>
      </dgm:t>
    </dgm:pt>
    <dgm:pt modelId="{6C29E18E-9AED-45EF-8D13-1386BEEF0915}" type="sibTrans" cxnId="{E26D2018-C0A5-48F0-A93F-EB55C139CD13}">
      <dgm:prSet/>
      <dgm:spPr/>
      <dgm:t>
        <a:bodyPr/>
        <a:lstStyle/>
        <a:p>
          <a:endParaRPr lang="en-US"/>
        </a:p>
      </dgm:t>
    </dgm:pt>
    <dgm:pt modelId="{FBDF7700-B75F-4E3B-815F-3376925D5B6B}">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Avoidance of complications</a:t>
          </a:r>
        </a:p>
      </dgm:t>
    </dgm:pt>
    <dgm:pt modelId="{8AC57AC2-A85C-4813-BDEF-B4755943EAA8}" type="parTrans" cxnId="{8371F5F2-703D-476B-A274-A7CF6E91583D}">
      <dgm:prSet/>
      <dgm:spPr/>
      <dgm:t>
        <a:bodyPr/>
        <a:lstStyle/>
        <a:p>
          <a:endParaRPr lang="en-US"/>
        </a:p>
      </dgm:t>
    </dgm:pt>
    <dgm:pt modelId="{AD3F8832-0579-4080-9632-633743B234FA}" type="sibTrans" cxnId="{8371F5F2-703D-476B-A274-A7CF6E91583D}">
      <dgm:prSet/>
      <dgm:spPr/>
      <dgm:t>
        <a:bodyPr/>
        <a:lstStyle/>
        <a:p>
          <a:endParaRPr lang="en-US"/>
        </a:p>
      </dgm:t>
    </dgm:pt>
    <dgm:pt modelId="{650C06BF-F681-4FA2-A4BA-38E915F3EF93}">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Good glycemia</a:t>
          </a:r>
        </a:p>
      </dgm:t>
    </dgm:pt>
    <dgm:pt modelId="{1067DE0A-F882-4099-8306-FF3CA042710B}" type="parTrans" cxnId="{9E05575B-037B-4315-81FB-ECC886889F2C}">
      <dgm:prSet/>
      <dgm:spPr/>
      <dgm:t>
        <a:bodyPr/>
        <a:lstStyle/>
        <a:p>
          <a:endParaRPr lang="en-US"/>
        </a:p>
      </dgm:t>
    </dgm:pt>
    <dgm:pt modelId="{497D51F9-B488-4569-95D7-1C5B081D025F}" type="sibTrans" cxnId="{9E05575B-037B-4315-81FB-ECC886889F2C}">
      <dgm:prSet/>
      <dgm:spPr/>
      <dgm:t>
        <a:bodyPr/>
        <a:lstStyle/>
        <a:p>
          <a:endParaRPr lang="en-US"/>
        </a:p>
      </dgm:t>
    </dgm:pt>
    <dgm:pt modelId="{69BAC9F5-8F70-48D0-9030-2C1B99A5B8DC}">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Psychosocial adaptation and function</a:t>
          </a:r>
        </a:p>
      </dgm:t>
    </dgm:pt>
    <dgm:pt modelId="{BB85110A-4011-4C32-99C1-A8116E7E6377}" type="parTrans" cxnId="{15354D5F-7374-4C1C-B015-8A1E8F117746}">
      <dgm:prSet/>
      <dgm:spPr/>
      <dgm:t>
        <a:bodyPr/>
        <a:lstStyle/>
        <a:p>
          <a:endParaRPr lang="en-US"/>
        </a:p>
      </dgm:t>
    </dgm:pt>
    <dgm:pt modelId="{26D4B1AF-A97E-48FC-9A2D-25FF9319E0A8}" type="sibTrans" cxnId="{15354D5F-7374-4C1C-B015-8A1E8F117746}">
      <dgm:prSet/>
      <dgm:spPr/>
      <dgm:t>
        <a:bodyPr/>
        <a:lstStyle/>
        <a:p>
          <a:endParaRPr lang="en-US"/>
        </a:p>
      </dgm:t>
    </dgm:pt>
    <dgm:pt modelId="{C8A695F2-07A5-4E46-945C-8A45553BDEF9}">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Early detection of comorbidities</a:t>
          </a:r>
        </a:p>
      </dgm:t>
    </dgm:pt>
    <dgm:pt modelId="{83D64619-EC4B-4979-8A18-674A7BE2CD22}" type="parTrans" cxnId="{8FF697FB-84AA-4B16-9CBA-4992D2E454DB}">
      <dgm:prSet/>
      <dgm:spPr/>
      <dgm:t>
        <a:bodyPr/>
        <a:lstStyle/>
        <a:p>
          <a:endParaRPr lang="en-US"/>
        </a:p>
      </dgm:t>
    </dgm:pt>
    <dgm:pt modelId="{844F8A58-9385-4C0C-85F2-6486454BCF80}" type="sibTrans" cxnId="{8FF697FB-84AA-4B16-9CBA-4992D2E454DB}">
      <dgm:prSet/>
      <dgm:spPr/>
      <dgm:t>
        <a:bodyPr/>
        <a:lstStyle/>
        <a:p>
          <a:endParaRPr lang="en-US"/>
        </a:p>
      </dgm:t>
    </dgm:pt>
    <dgm:pt modelId="{1FBAE14C-674F-4A12-AF81-C308382D1C3A}" type="pres">
      <dgm:prSet presAssocID="{A8EC67C0-7B07-4074-9DAD-F32E262AC1A9}" presName="Name0" presStyleCnt="0">
        <dgm:presLayoutVars>
          <dgm:chMax val="1"/>
          <dgm:chPref val="1"/>
          <dgm:dir/>
          <dgm:animOne val="branch"/>
          <dgm:animLvl val="lvl"/>
        </dgm:presLayoutVars>
      </dgm:prSet>
      <dgm:spPr/>
    </dgm:pt>
    <dgm:pt modelId="{49F28B93-A7D4-435E-B2AE-B056AE15835B}" type="pres">
      <dgm:prSet presAssocID="{3D0A0D62-EA4C-4FD0-BA11-2893294C9DBD}" presName="singleCycle" presStyleCnt="0"/>
      <dgm:spPr/>
    </dgm:pt>
    <dgm:pt modelId="{11C9BC34-2DBD-4722-A257-0B59B2C8F03D}" type="pres">
      <dgm:prSet presAssocID="{3D0A0D62-EA4C-4FD0-BA11-2893294C9DBD}" presName="singleCenter" presStyleLbl="node1" presStyleIdx="0" presStyleCnt="7" custScaleX="76024" custScaleY="78415">
        <dgm:presLayoutVars>
          <dgm:chMax val="7"/>
          <dgm:chPref val="7"/>
        </dgm:presLayoutVars>
      </dgm:prSet>
      <dgm:spPr>
        <a:prstGeom prst="flowChartConnector">
          <a:avLst/>
        </a:prstGeom>
      </dgm:spPr>
    </dgm:pt>
    <dgm:pt modelId="{162B66C4-C4FB-427C-B602-FCE47C6918EA}" type="pres">
      <dgm:prSet presAssocID="{19CC81A9-DBBB-4D2A-853B-5F5DF49EB5C2}" presName="Name56" presStyleLbl="parChTrans1D2" presStyleIdx="0" presStyleCnt="6"/>
      <dgm:spPr/>
    </dgm:pt>
    <dgm:pt modelId="{7FC0E37C-7FC6-4C94-8773-D572763FBA82}" type="pres">
      <dgm:prSet presAssocID="{4AC34BB5-0900-4A39-B856-F9A7327CAEAF}" presName="text0" presStyleLbl="node1" presStyleIdx="1" presStyleCnt="7" custScaleX="151205" custScaleY="123189">
        <dgm:presLayoutVars>
          <dgm:bulletEnabled val="1"/>
        </dgm:presLayoutVars>
      </dgm:prSet>
      <dgm:spPr/>
    </dgm:pt>
    <dgm:pt modelId="{8C5C5F45-2897-4A33-9FA6-A1D9ECC784FF}" type="pres">
      <dgm:prSet presAssocID="{1067DE0A-F882-4099-8306-FF3CA042710B}" presName="Name56" presStyleLbl="parChTrans1D2" presStyleIdx="1" presStyleCnt="6"/>
      <dgm:spPr/>
    </dgm:pt>
    <dgm:pt modelId="{9D58A1FB-5324-453E-ADDA-F3E0464BB000}" type="pres">
      <dgm:prSet presAssocID="{650C06BF-F681-4FA2-A4BA-38E915F3EF93}" presName="text0" presStyleLbl="node1" presStyleIdx="2" presStyleCnt="7" custScaleX="151205" custScaleY="123189">
        <dgm:presLayoutVars>
          <dgm:bulletEnabled val="1"/>
        </dgm:presLayoutVars>
      </dgm:prSet>
      <dgm:spPr/>
    </dgm:pt>
    <dgm:pt modelId="{C398C574-62BD-4FFC-9D6E-83145A5F60E6}" type="pres">
      <dgm:prSet presAssocID="{F5505ACA-1CD2-44B8-94A5-0117E720AB18}" presName="Name56" presStyleLbl="parChTrans1D2" presStyleIdx="2" presStyleCnt="6"/>
      <dgm:spPr/>
    </dgm:pt>
    <dgm:pt modelId="{021DE5D9-A3A1-4911-8FE2-9F3B4EE8F5B1}" type="pres">
      <dgm:prSet presAssocID="{5CB1AC97-9EE7-4EA1-8786-491B245B4EB7}" presName="text0" presStyleLbl="node1" presStyleIdx="3" presStyleCnt="7" custScaleX="151205" custScaleY="123189">
        <dgm:presLayoutVars>
          <dgm:bulletEnabled val="1"/>
        </dgm:presLayoutVars>
      </dgm:prSet>
      <dgm:spPr/>
    </dgm:pt>
    <dgm:pt modelId="{8A847309-877E-4217-9A17-60BAE6367EE0}" type="pres">
      <dgm:prSet presAssocID="{BB85110A-4011-4C32-99C1-A8116E7E6377}" presName="Name56" presStyleLbl="parChTrans1D2" presStyleIdx="3" presStyleCnt="6"/>
      <dgm:spPr/>
    </dgm:pt>
    <dgm:pt modelId="{8828D752-00CB-4ADB-A867-D24D6456DB92}" type="pres">
      <dgm:prSet presAssocID="{69BAC9F5-8F70-48D0-9030-2C1B99A5B8DC}" presName="text0" presStyleLbl="node1" presStyleIdx="4" presStyleCnt="7" custScaleX="166051" custScaleY="123189">
        <dgm:presLayoutVars>
          <dgm:bulletEnabled val="1"/>
        </dgm:presLayoutVars>
      </dgm:prSet>
      <dgm:spPr/>
    </dgm:pt>
    <dgm:pt modelId="{9E26602A-F0CD-4921-BBBE-6330AF80508E}" type="pres">
      <dgm:prSet presAssocID="{83D64619-EC4B-4979-8A18-674A7BE2CD22}" presName="Name56" presStyleLbl="parChTrans1D2" presStyleIdx="4" presStyleCnt="6"/>
      <dgm:spPr/>
    </dgm:pt>
    <dgm:pt modelId="{269B38A7-43D8-4E13-BFC1-D436A24DAF42}" type="pres">
      <dgm:prSet presAssocID="{C8A695F2-07A5-4E46-945C-8A45553BDEF9}" presName="text0" presStyleLbl="node1" presStyleIdx="5" presStyleCnt="7" custScaleX="162275" custScaleY="123189">
        <dgm:presLayoutVars>
          <dgm:bulletEnabled val="1"/>
        </dgm:presLayoutVars>
      </dgm:prSet>
      <dgm:spPr/>
    </dgm:pt>
    <dgm:pt modelId="{201B079A-14CC-407E-81CE-15228D47A09F}" type="pres">
      <dgm:prSet presAssocID="{8AC57AC2-A85C-4813-BDEF-B4755943EAA8}" presName="Name56" presStyleLbl="parChTrans1D2" presStyleIdx="5" presStyleCnt="6"/>
      <dgm:spPr/>
    </dgm:pt>
    <dgm:pt modelId="{E4C42519-9399-44F7-BBDB-8352D5E757F4}" type="pres">
      <dgm:prSet presAssocID="{FBDF7700-B75F-4E3B-815F-3376925D5B6B}" presName="text0" presStyleLbl="node1" presStyleIdx="6" presStyleCnt="7" custScaleX="167810" custScaleY="123189">
        <dgm:presLayoutVars>
          <dgm:bulletEnabled val="1"/>
        </dgm:presLayoutVars>
      </dgm:prSet>
      <dgm:spPr/>
    </dgm:pt>
  </dgm:ptLst>
  <dgm:cxnLst>
    <dgm:cxn modelId="{E26D2018-C0A5-48F0-A93F-EB55C139CD13}" srcId="{3D0A0D62-EA4C-4FD0-BA11-2893294C9DBD}" destId="{5CB1AC97-9EE7-4EA1-8786-491B245B4EB7}" srcOrd="2" destOrd="0" parTransId="{F5505ACA-1CD2-44B8-94A5-0117E720AB18}" sibTransId="{6C29E18E-9AED-45EF-8D13-1386BEEF0915}"/>
    <dgm:cxn modelId="{F667AC1D-77EE-4E0E-93A2-DD3285049CB0}" type="presOf" srcId="{1067DE0A-F882-4099-8306-FF3CA042710B}" destId="{8C5C5F45-2897-4A33-9FA6-A1D9ECC784FF}" srcOrd="0" destOrd="0" presId="urn:microsoft.com/office/officeart/2008/layout/RadialCluster"/>
    <dgm:cxn modelId="{D7B53F1F-F72D-46FA-85F5-5BA8D0D69A66}" type="presOf" srcId="{C8A695F2-07A5-4E46-945C-8A45553BDEF9}" destId="{269B38A7-43D8-4E13-BFC1-D436A24DAF42}" srcOrd="0" destOrd="0" presId="urn:microsoft.com/office/officeart/2008/layout/RadialCluster"/>
    <dgm:cxn modelId="{BDFB132C-83A1-487B-A3DD-80EC45C550AD}" type="presOf" srcId="{19CC81A9-DBBB-4D2A-853B-5F5DF49EB5C2}" destId="{162B66C4-C4FB-427C-B602-FCE47C6918EA}" srcOrd="0" destOrd="0" presId="urn:microsoft.com/office/officeart/2008/layout/RadialCluster"/>
    <dgm:cxn modelId="{D4469833-1986-4C5C-8D34-1DAB40CEA5A2}" type="presOf" srcId="{FBDF7700-B75F-4E3B-815F-3376925D5B6B}" destId="{E4C42519-9399-44F7-BBDB-8352D5E757F4}" srcOrd="0" destOrd="0" presId="urn:microsoft.com/office/officeart/2008/layout/RadialCluster"/>
    <dgm:cxn modelId="{9E05575B-037B-4315-81FB-ECC886889F2C}" srcId="{3D0A0D62-EA4C-4FD0-BA11-2893294C9DBD}" destId="{650C06BF-F681-4FA2-A4BA-38E915F3EF93}" srcOrd="1" destOrd="0" parTransId="{1067DE0A-F882-4099-8306-FF3CA042710B}" sibTransId="{497D51F9-B488-4569-95D7-1C5B081D025F}"/>
    <dgm:cxn modelId="{15354D5F-7374-4C1C-B015-8A1E8F117746}" srcId="{3D0A0D62-EA4C-4FD0-BA11-2893294C9DBD}" destId="{69BAC9F5-8F70-48D0-9030-2C1B99A5B8DC}" srcOrd="3" destOrd="0" parTransId="{BB85110A-4011-4C32-99C1-A8116E7E6377}" sibTransId="{26D4B1AF-A97E-48FC-9A2D-25FF9319E0A8}"/>
    <dgm:cxn modelId="{608B2650-C0BA-4FFD-9A73-76F59D049D0A}" type="presOf" srcId="{83D64619-EC4B-4979-8A18-674A7BE2CD22}" destId="{9E26602A-F0CD-4921-BBBE-6330AF80508E}" srcOrd="0" destOrd="0" presId="urn:microsoft.com/office/officeart/2008/layout/RadialCluster"/>
    <dgm:cxn modelId="{9662FB51-9408-4A76-A4F7-13A80BCF765F}" type="presOf" srcId="{650C06BF-F681-4FA2-A4BA-38E915F3EF93}" destId="{9D58A1FB-5324-453E-ADDA-F3E0464BB000}" srcOrd="0" destOrd="0" presId="urn:microsoft.com/office/officeart/2008/layout/RadialCluster"/>
    <dgm:cxn modelId="{E6CADA77-52EC-49B9-A95D-B5B19002B2B2}" type="presOf" srcId="{5CB1AC97-9EE7-4EA1-8786-491B245B4EB7}" destId="{021DE5D9-A3A1-4911-8FE2-9F3B4EE8F5B1}" srcOrd="0" destOrd="0" presId="urn:microsoft.com/office/officeart/2008/layout/RadialCluster"/>
    <dgm:cxn modelId="{98BC2BAD-8EEB-49CE-A769-E677548B7E45}" srcId="{3D0A0D62-EA4C-4FD0-BA11-2893294C9DBD}" destId="{4AC34BB5-0900-4A39-B856-F9A7327CAEAF}" srcOrd="0" destOrd="0" parTransId="{19CC81A9-DBBB-4D2A-853B-5F5DF49EB5C2}" sibTransId="{BF3EB36A-C1E3-4DE0-8666-E7717DCD3000}"/>
    <dgm:cxn modelId="{A03820B8-D25B-4D56-8ECC-7566C2AFBBE0}" type="presOf" srcId="{69BAC9F5-8F70-48D0-9030-2C1B99A5B8DC}" destId="{8828D752-00CB-4ADB-A867-D24D6456DB92}" srcOrd="0" destOrd="0" presId="urn:microsoft.com/office/officeart/2008/layout/RadialCluster"/>
    <dgm:cxn modelId="{2D4F62CB-D476-41FD-B82D-1C854BE229A2}" type="presOf" srcId="{F5505ACA-1CD2-44B8-94A5-0117E720AB18}" destId="{C398C574-62BD-4FFC-9D6E-83145A5F60E6}" srcOrd="0" destOrd="0" presId="urn:microsoft.com/office/officeart/2008/layout/RadialCluster"/>
    <dgm:cxn modelId="{1FDBDBDB-8AFD-43F1-A904-7A9043BD1233}" type="presOf" srcId="{A8EC67C0-7B07-4074-9DAD-F32E262AC1A9}" destId="{1FBAE14C-674F-4A12-AF81-C308382D1C3A}" srcOrd="0" destOrd="0" presId="urn:microsoft.com/office/officeart/2008/layout/RadialCluster"/>
    <dgm:cxn modelId="{C15DB9DE-8030-4655-994F-54ED5F1B4661}" type="presOf" srcId="{8AC57AC2-A85C-4813-BDEF-B4755943EAA8}" destId="{201B079A-14CC-407E-81CE-15228D47A09F}" srcOrd="0" destOrd="0" presId="urn:microsoft.com/office/officeart/2008/layout/RadialCluster"/>
    <dgm:cxn modelId="{CFA41EE4-C392-4893-A8DF-0A123DDDCDFA}" type="presOf" srcId="{3D0A0D62-EA4C-4FD0-BA11-2893294C9DBD}" destId="{11C9BC34-2DBD-4722-A257-0B59B2C8F03D}" srcOrd="0" destOrd="0" presId="urn:microsoft.com/office/officeart/2008/layout/RadialCluster"/>
    <dgm:cxn modelId="{091825EE-551C-4E7A-A273-186BCBF64123}" type="presOf" srcId="{BB85110A-4011-4C32-99C1-A8116E7E6377}" destId="{8A847309-877E-4217-9A17-60BAE6367EE0}" srcOrd="0" destOrd="0" presId="urn:microsoft.com/office/officeart/2008/layout/RadialCluster"/>
    <dgm:cxn modelId="{471825EF-A26A-46E4-895B-5D87D5419058}" type="presOf" srcId="{4AC34BB5-0900-4A39-B856-F9A7327CAEAF}" destId="{7FC0E37C-7FC6-4C94-8773-D572763FBA82}" srcOrd="0" destOrd="0" presId="urn:microsoft.com/office/officeart/2008/layout/RadialCluster"/>
    <dgm:cxn modelId="{8371F5F2-703D-476B-A274-A7CF6E91583D}" srcId="{3D0A0D62-EA4C-4FD0-BA11-2893294C9DBD}" destId="{FBDF7700-B75F-4E3B-815F-3376925D5B6B}" srcOrd="5" destOrd="0" parTransId="{8AC57AC2-A85C-4813-BDEF-B4755943EAA8}" sibTransId="{AD3F8832-0579-4080-9632-633743B234FA}"/>
    <dgm:cxn modelId="{A67015FA-035B-4017-B3BC-1A21B5D1ADA0}" srcId="{A8EC67C0-7B07-4074-9DAD-F32E262AC1A9}" destId="{3D0A0D62-EA4C-4FD0-BA11-2893294C9DBD}" srcOrd="0" destOrd="0" parTransId="{89E561E9-3978-42CF-B261-2975EADBA48F}" sibTransId="{50603A49-8816-4664-BB00-7FD27BCBF386}"/>
    <dgm:cxn modelId="{8FF697FB-84AA-4B16-9CBA-4992D2E454DB}" srcId="{3D0A0D62-EA4C-4FD0-BA11-2893294C9DBD}" destId="{C8A695F2-07A5-4E46-945C-8A45553BDEF9}" srcOrd="4" destOrd="0" parTransId="{83D64619-EC4B-4979-8A18-674A7BE2CD22}" sibTransId="{844F8A58-9385-4C0C-85F2-6486454BCF80}"/>
    <dgm:cxn modelId="{1787E699-57A8-4501-83C4-840C19A9E470}" type="presParOf" srcId="{1FBAE14C-674F-4A12-AF81-C308382D1C3A}" destId="{49F28B93-A7D4-435E-B2AE-B056AE15835B}" srcOrd="0" destOrd="0" presId="urn:microsoft.com/office/officeart/2008/layout/RadialCluster"/>
    <dgm:cxn modelId="{238ED121-213E-4922-90F0-F6D2B7011EE3}" type="presParOf" srcId="{49F28B93-A7D4-435E-B2AE-B056AE15835B}" destId="{11C9BC34-2DBD-4722-A257-0B59B2C8F03D}" srcOrd="0" destOrd="0" presId="urn:microsoft.com/office/officeart/2008/layout/RadialCluster"/>
    <dgm:cxn modelId="{EDD5C503-C7D8-41CF-B492-2D47B0D85D89}" type="presParOf" srcId="{49F28B93-A7D4-435E-B2AE-B056AE15835B}" destId="{162B66C4-C4FB-427C-B602-FCE47C6918EA}" srcOrd="1" destOrd="0" presId="urn:microsoft.com/office/officeart/2008/layout/RadialCluster"/>
    <dgm:cxn modelId="{30CB17E3-D321-437F-82D1-58C0F29A823C}" type="presParOf" srcId="{49F28B93-A7D4-435E-B2AE-B056AE15835B}" destId="{7FC0E37C-7FC6-4C94-8773-D572763FBA82}" srcOrd="2" destOrd="0" presId="urn:microsoft.com/office/officeart/2008/layout/RadialCluster"/>
    <dgm:cxn modelId="{48A7AB21-781C-49B2-BE39-BE93BF479340}" type="presParOf" srcId="{49F28B93-A7D4-435E-B2AE-B056AE15835B}" destId="{8C5C5F45-2897-4A33-9FA6-A1D9ECC784FF}" srcOrd="3" destOrd="0" presId="urn:microsoft.com/office/officeart/2008/layout/RadialCluster"/>
    <dgm:cxn modelId="{8F5856B7-06B0-4218-8029-9D8FC3F34769}" type="presParOf" srcId="{49F28B93-A7D4-435E-B2AE-B056AE15835B}" destId="{9D58A1FB-5324-453E-ADDA-F3E0464BB000}" srcOrd="4" destOrd="0" presId="urn:microsoft.com/office/officeart/2008/layout/RadialCluster"/>
    <dgm:cxn modelId="{0D4CD2F6-A6C7-48B8-951E-477984A4C240}" type="presParOf" srcId="{49F28B93-A7D4-435E-B2AE-B056AE15835B}" destId="{C398C574-62BD-4FFC-9D6E-83145A5F60E6}" srcOrd="5" destOrd="0" presId="urn:microsoft.com/office/officeart/2008/layout/RadialCluster"/>
    <dgm:cxn modelId="{4D4991C6-1AC5-48A6-A2D8-DF1B3FFB71E4}" type="presParOf" srcId="{49F28B93-A7D4-435E-B2AE-B056AE15835B}" destId="{021DE5D9-A3A1-4911-8FE2-9F3B4EE8F5B1}" srcOrd="6" destOrd="0" presId="urn:microsoft.com/office/officeart/2008/layout/RadialCluster"/>
    <dgm:cxn modelId="{7720DE6C-DAC2-4543-AE8C-49AFDD06DC50}" type="presParOf" srcId="{49F28B93-A7D4-435E-B2AE-B056AE15835B}" destId="{8A847309-877E-4217-9A17-60BAE6367EE0}" srcOrd="7" destOrd="0" presId="urn:microsoft.com/office/officeart/2008/layout/RadialCluster"/>
    <dgm:cxn modelId="{A513D1A3-3C03-425C-91D3-3D262C793B64}" type="presParOf" srcId="{49F28B93-A7D4-435E-B2AE-B056AE15835B}" destId="{8828D752-00CB-4ADB-A867-D24D6456DB92}" srcOrd="8" destOrd="0" presId="urn:microsoft.com/office/officeart/2008/layout/RadialCluster"/>
    <dgm:cxn modelId="{664FD148-773A-4E9E-9BDC-886D2403236C}" type="presParOf" srcId="{49F28B93-A7D4-435E-B2AE-B056AE15835B}" destId="{9E26602A-F0CD-4921-BBBE-6330AF80508E}" srcOrd="9" destOrd="0" presId="urn:microsoft.com/office/officeart/2008/layout/RadialCluster"/>
    <dgm:cxn modelId="{42462645-DDDE-4FFA-BB7B-1C04F0EEF649}" type="presParOf" srcId="{49F28B93-A7D4-435E-B2AE-B056AE15835B}" destId="{269B38A7-43D8-4E13-BFC1-D436A24DAF42}" srcOrd="10" destOrd="0" presId="urn:microsoft.com/office/officeart/2008/layout/RadialCluster"/>
    <dgm:cxn modelId="{542FF09B-583A-424B-8DD6-B6A59E8C119B}" type="presParOf" srcId="{49F28B93-A7D4-435E-B2AE-B056AE15835B}" destId="{201B079A-14CC-407E-81CE-15228D47A09F}" srcOrd="11" destOrd="0" presId="urn:microsoft.com/office/officeart/2008/layout/RadialCluster"/>
    <dgm:cxn modelId="{6BE157BA-8FAE-4923-A156-F3AC5547F3A9}" type="presParOf" srcId="{49F28B93-A7D4-435E-B2AE-B056AE15835B}" destId="{E4C42519-9399-44F7-BBDB-8352D5E757F4}"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E4DB36-D01E-4978-8DBF-2C8EDEE6670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A124D4AA-2007-4DF0-9E03-75C7C5964322}">
      <dgm:prSet phldrT="[Text]" custT="1"/>
      <dgm:spPr>
        <a:xfrm>
          <a:off x="1517710" y="905291"/>
          <a:ext cx="1880748" cy="1855194"/>
        </a:xfrm>
        <a:prstGeom prst="ellipse">
          <a:avLst/>
        </a:prstGeom>
        <a:solidFill>
          <a:schemeClr val="bg1">
            <a:alpha val="50000"/>
          </a:schemeClr>
        </a:solidFill>
        <a:ln w="12700" cap="flat" cmpd="sng" algn="ctr">
          <a:solidFill>
            <a:srgbClr val="0070C0"/>
          </a:solidFill>
          <a:prstDash val="solid"/>
          <a:miter lim="800000"/>
        </a:ln>
        <a:effectLst/>
      </dgm:spPr>
      <dgm:t>
        <a:bodyPr/>
        <a:lstStyle/>
        <a:p>
          <a:pPr>
            <a:buNone/>
          </a:pPr>
          <a:r>
            <a:rPr lang="en-US" sz="1600" b="1" dirty="0">
              <a:solidFill>
                <a:sysClr val="windowText" lastClr="000000"/>
              </a:solidFill>
              <a:latin typeface="Verdana" panose="020B0604030504040204" pitchFamily="34" charset="0"/>
              <a:ea typeface="Verdana" panose="020B0604030504040204" pitchFamily="34" charset="0"/>
              <a:cs typeface="+mn-cs"/>
            </a:rPr>
            <a:t>Young person with type 1 diabetes and family</a:t>
          </a:r>
        </a:p>
      </dgm:t>
    </dgm:pt>
    <dgm:pt modelId="{EA9D4AA7-B21A-4CC6-8239-C742CEC297FD}" type="parTrans" cxnId="{A6C3CA8F-0F5D-4A9C-9B4A-8E6E6893BC92}">
      <dgm:prSet/>
      <dgm:spPr/>
      <dgm:t>
        <a:bodyPr/>
        <a:lstStyle/>
        <a:p>
          <a:endParaRPr lang="en-US"/>
        </a:p>
      </dgm:t>
    </dgm:pt>
    <dgm:pt modelId="{88660576-64D0-47CD-A4E9-1BAEF8A36E55}" type="sibTrans" cxnId="{A6C3CA8F-0F5D-4A9C-9B4A-8E6E6893BC92}">
      <dgm:prSet/>
      <dgm:spPr/>
      <dgm:t>
        <a:bodyPr/>
        <a:lstStyle/>
        <a:p>
          <a:endParaRPr lang="en-US"/>
        </a:p>
      </dgm:t>
    </dgm:pt>
    <dgm:pt modelId="{54799740-65EC-4B57-9355-37F07CAF4579}">
      <dgm:prSet phldrT="[Text]" custT="1"/>
      <dgm:spPr>
        <a:xfrm>
          <a:off x="1958974" y="32901"/>
          <a:ext cx="998221" cy="998221"/>
        </a:xfrm>
        <a:prstGeom prst="ellipse">
          <a:avLst/>
        </a:prstGeom>
        <a:solidFill>
          <a:schemeClr val="accent6">
            <a:lumMod val="60000"/>
            <a:lumOff val="4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Primary Healthcare Provider (</a:t>
          </a:r>
          <a:r>
            <a:rPr lang="en-US" sz="1100" b="1" dirty="0" err="1">
              <a:solidFill>
                <a:sysClr val="windowText" lastClr="000000"/>
              </a:solidFill>
              <a:latin typeface="Calibri" panose="020F0502020204030204"/>
              <a:ea typeface="+mn-ea"/>
              <a:cs typeface="+mn-cs"/>
            </a:rPr>
            <a:t>Paediatrician</a:t>
          </a:r>
          <a:r>
            <a:rPr lang="en-US" sz="1100" b="1" dirty="0">
              <a:solidFill>
                <a:sysClr val="windowText" lastClr="000000"/>
              </a:solidFill>
              <a:latin typeface="Calibri" panose="020F0502020204030204"/>
              <a:ea typeface="+mn-ea"/>
              <a:cs typeface="+mn-cs"/>
            </a:rPr>
            <a:t>, Trained Medical Officer, Trained Clinical Officer)</a:t>
          </a:r>
        </a:p>
      </dgm:t>
    </dgm:pt>
    <dgm:pt modelId="{6B2EC648-587B-4B20-B739-614678D5D906}" type="parTrans" cxnId="{36B81D0C-9176-4BEA-8FA9-4BEFBF4F3BC8}">
      <dgm:prSet/>
      <dgm:spPr/>
      <dgm:t>
        <a:bodyPr/>
        <a:lstStyle/>
        <a:p>
          <a:endParaRPr lang="en-US"/>
        </a:p>
      </dgm:t>
    </dgm:pt>
    <dgm:pt modelId="{82D6824B-1288-41FA-8DDD-E3CF2A608467}" type="sibTrans" cxnId="{36B81D0C-9176-4BEA-8FA9-4BEFBF4F3BC8}">
      <dgm:prSet/>
      <dgm:spPr/>
      <dgm:t>
        <a:bodyPr/>
        <a:lstStyle/>
        <a:p>
          <a:endParaRPr lang="en-US"/>
        </a:p>
      </dgm:t>
    </dgm:pt>
    <dgm:pt modelId="{0D6B9B89-2DA9-4596-92C2-1363E07CE25D}">
      <dgm:prSet phldrT="[Text]" custT="1"/>
      <dgm:spPr>
        <a:xfrm>
          <a:off x="2976040" y="522694"/>
          <a:ext cx="998221" cy="998221"/>
        </a:xfrm>
        <a:prstGeom prst="ellipse">
          <a:avLst/>
        </a:prstGeom>
        <a:solidFill>
          <a:schemeClr val="accent5">
            <a:lumMod val="60000"/>
            <a:lumOff val="4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Trained additional caregivers </a:t>
          </a:r>
          <a:r>
            <a:rPr lang="en-US" sz="1100" b="1" dirty="0" err="1">
              <a:solidFill>
                <a:sysClr val="windowText" lastClr="000000"/>
              </a:solidFill>
              <a:latin typeface="Calibri" panose="020F0502020204030204"/>
              <a:ea typeface="+mn-ea"/>
              <a:cs typeface="+mn-cs"/>
            </a:rPr>
            <a:t>e.g</a:t>
          </a:r>
          <a:r>
            <a:rPr lang="en-US" sz="1100" b="1" dirty="0">
              <a:solidFill>
                <a:sysClr val="windowText" lastClr="000000"/>
              </a:solidFill>
              <a:latin typeface="Calibri" panose="020F0502020204030204"/>
              <a:ea typeface="+mn-ea"/>
              <a:cs typeface="+mn-cs"/>
            </a:rPr>
            <a:t> peer support group team leaders</a:t>
          </a:r>
        </a:p>
      </dgm:t>
    </dgm:pt>
    <dgm:pt modelId="{BFDD2BF5-FFB9-485F-974B-3ED4D8D2FD3A}" type="parTrans" cxnId="{F20CFB9E-0470-4588-B6A2-E640F8EF81D1}">
      <dgm:prSet/>
      <dgm:spPr/>
      <dgm:t>
        <a:bodyPr/>
        <a:lstStyle/>
        <a:p>
          <a:endParaRPr lang="en-US"/>
        </a:p>
      </dgm:t>
    </dgm:pt>
    <dgm:pt modelId="{464BE71C-0E09-4FDE-9523-3E22DF9CAAE6}" type="sibTrans" cxnId="{F20CFB9E-0470-4588-B6A2-E640F8EF81D1}">
      <dgm:prSet/>
      <dgm:spPr/>
      <dgm:t>
        <a:bodyPr/>
        <a:lstStyle/>
        <a:p>
          <a:endParaRPr lang="en-US"/>
        </a:p>
      </dgm:t>
    </dgm:pt>
    <dgm:pt modelId="{3BBAD9BF-3558-4C8F-A636-E8D8D617B051}">
      <dgm:prSet phldrT="[Text]" custT="1"/>
      <dgm:spPr>
        <a:xfrm>
          <a:off x="3227235" y="1623250"/>
          <a:ext cx="998221" cy="998221"/>
        </a:xfrm>
        <a:prstGeom prst="ellipse">
          <a:avLst/>
        </a:prstGeom>
        <a:solidFill>
          <a:schemeClr val="accent4">
            <a:lumMod val="60000"/>
            <a:lumOff val="4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err="1">
              <a:solidFill>
                <a:sysClr val="windowText" lastClr="000000"/>
              </a:solidFill>
              <a:latin typeface="Calibri" panose="020F0502020204030204"/>
              <a:ea typeface="+mn-ea"/>
              <a:cs typeface="+mn-cs"/>
            </a:rPr>
            <a:t>Paediatric</a:t>
          </a:r>
          <a:r>
            <a:rPr lang="en-US" sz="1100" b="1" dirty="0">
              <a:solidFill>
                <a:sysClr val="windowText" lastClr="000000"/>
              </a:solidFill>
              <a:latin typeface="Calibri" panose="020F0502020204030204"/>
              <a:ea typeface="+mn-ea"/>
              <a:cs typeface="+mn-cs"/>
            </a:rPr>
            <a:t> Diabetes Medical Provider </a:t>
          </a:r>
          <a:r>
            <a:rPr lang="en-US" sz="1100" b="1" dirty="0" err="1">
              <a:solidFill>
                <a:sysClr val="windowText" lastClr="000000"/>
              </a:solidFill>
              <a:latin typeface="Calibri" panose="020F0502020204030204"/>
              <a:ea typeface="+mn-ea"/>
              <a:cs typeface="+mn-cs"/>
            </a:rPr>
            <a:t>e.g</a:t>
          </a:r>
          <a:r>
            <a:rPr lang="en-US" sz="1100" b="1" dirty="0">
              <a:solidFill>
                <a:sysClr val="windowText" lastClr="000000"/>
              </a:solidFill>
              <a:latin typeface="Calibri" panose="020F0502020204030204"/>
              <a:ea typeface="+mn-ea"/>
              <a:cs typeface="+mn-cs"/>
            </a:rPr>
            <a:t> endocrinologist</a:t>
          </a:r>
        </a:p>
      </dgm:t>
    </dgm:pt>
    <dgm:pt modelId="{EF5DC1A0-9BF5-47DB-A06D-305AB757C707}" type="parTrans" cxnId="{5BF27031-091F-410C-AB1D-DDA59F84CBF7}">
      <dgm:prSet/>
      <dgm:spPr/>
      <dgm:t>
        <a:bodyPr/>
        <a:lstStyle/>
        <a:p>
          <a:endParaRPr lang="en-US"/>
        </a:p>
      </dgm:t>
    </dgm:pt>
    <dgm:pt modelId="{5A01A745-C53F-4FCA-97B8-63D462F2D6EE}" type="sibTrans" cxnId="{5BF27031-091F-410C-AB1D-DDA59F84CBF7}">
      <dgm:prSet/>
      <dgm:spPr/>
      <dgm:t>
        <a:bodyPr/>
        <a:lstStyle/>
        <a:p>
          <a:endParaRPr lang="en-US"/>
        </a:p>
      </dgm:t>
    </dgm:pt>
    <dgm:pt modelId="{ACE659E3-CEA8-46E9-853D-7B63E1A432F7}">
      <dgm:prSet phldrT="[Text]" custT="1"/>
      <dgm:spPr>
        <a:xfrm>
          <a:off x="2523403" y="2505827"/>
          <a:ext cx="998221" cy="998221"/>
        </a:xfrm>
        <a:prstGeom prst="ellipse">
          <a:avLst/>
        </a:prstGeom>
        <a:solidFill>
          <a:schemeClr val="accent3">
            <a:lumMod val="60000"/>
            <a:lumOff val="4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Diabetes Educator, Nurse Specialist, Dietician</a:t>
          </a:r>
        </a:p>
      </dgm:t>
    </dgm:pt>
    <dgm:pt modelId="{B9528998-7521-4F8A-9D1D-7A40F8448A9F}" type="parTrans" cxnId="{0E9C4B05-32BB-40F7-AC30-FA46BC006BE5}">
      <dgm:prSet/>
      <dgm:spPr/>
      <dgm:t>
        <a:bodyPr/>
        <a:lstStyle/>
        <a:p>
          <a:endParaRPr lang="en-US"/>
        </a:p>
      </dgm:t>
    </dgm:pt>
    <dgm:pt modelId="{3EEFE3CC-F38D-4EDB-8911-9D07FFC93F9D}" type="sibTrans" cxnId="{0E9C4B05-32BB-40F7-AC30-FA46BC006BE5}">
      <dgm:prSet/>
      <dgm:spPr/>
      <dgm:t>
        <a:bodyPr/>
        <a:lstStyle/>
        <a:p>
          <a:endParaRPr lang="en-US"/>
        </a:p>
      </dgm:t>
    </dgm:pt>
    <dgm:pt modelId="{9949D55F-5253-4BDF-9507-1AF33A952D81}">
      <dgm:prSet phldrT="[Text]" custT="1"/>
      <dgm:spPr>
        <a:xfrm>
          <a:off x="941907" y="522694"/>
          <a:ext cx="998221" cy="998221"/>
        </a:xfrm>
        <a:prstGeom prst="ellipse">
          <a:avLst/>
        </a:prstGeom>
        <a:solidFill>
          <a:srgbClr val="FFFF89">
            <a:alpha val="49804"/>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Daycare and School support from nurses, teachers, coaches</a:t>
          </a:r>
        </a:p>
      </dgm:t>
    </dgm:pt>
    <dgm:pt modelId="{2274F0F2-D153-4D35-8EF5-85B146D7864E}" type="parTrans" cxnId="{C8755D0D-4667-46F4-AD82-D1AA839489DC}">
      <dgm:prSet/>
      <dgm:spPr/>
      <dgm:t>
        <a:bodyPr/>
        <a:lstStyle/>
        <a:p>
          <a:endParaRPr lang="en-US"/>
        </a:p>
      </dgm:t>
    </dgm:pt>
    <dgm:pt modelId="{C6B85710-F642-4B0E-A202-AABD16F89CA4}" type="sibTrans" cxnId="{C8755D0D-4667-46F4-AD82-D1AA839489DC}">
      <dgm:prSet/>
      <dgm:spPr/>
      <dgm:t>
        <a:bodyPr/>
        <a:lstStyle/>
        <a:p>
          <a:endParaRPr lang="en-US"/>
        </a:p>
      </dgm:t>
    </dgm:pt>
    <dgm:pt modelId="{470DCA15-F1BA-4219-B395-520C46800E34}">
      <dgm:prSet phldrT="[Text]" custT="1"/>
      <dgm:spPr>
        <a:xfrm>
          <a:off x="690713" y="1623250"/>
          <a:ext cx="998221" cy="998221"/>
        </a:xfrm>
        <a:prstGeom prst="ellipse">
          <a:avLst/>
        </a:prstGeom>
        <a:solidFill>
          <a:schemeClr val="tx2">
            <a:lumMod val="5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Psychologist and/or Social Worker</a:t>
          </a:r>
        </a:p>
      </dgm:t>
    </dgm:pt>
    <dgm:pt modelId="{B59EA92B-398E-4743-83B7-17682684AE6B}" type="parTrans" cxnId="{A0483410-F933-4119-83FA-1E6FFA3F868E}">
      <dgm:prSet/>
      <dgm:spPr/>
      <dgm:t>
        <a:bodyPr/>
        <a:lstStyle/>
        <a:p>
          <a:endParaRPr lang="en-US"/>
        </a:p>
      </dgm:t>
    </dgm:pt>
    <dgm:pt modelId="{D992364F-C12D-469F-977C-80EEAEA875D5}" type="sibTrans" cxnId="{A0483410-F933-4119-83FA-1E6FFA3F868E}">
      <dgm:prSet/>
      <dgm:spPr/>
      <dgm:t>
        <a:bodyPr/>
        <a:lstStyle/>
        <a:p>
          <a:endParaRPr lang="en-US"/>
        </a:p>
      </dgm:t>
    </dgm:pt>
    <dgm:pt modelId="{9AB80932-7090-4119-B2F3-C18EFBD873A9}">
      <dgm:prSet phldrT="[Text]" custT="1"/>
      <dgm:spPr>
        <a:xfrm>
          <a:off x="1394545" y="2505827"/>
          <a:ext cx="998221" cy="998221"/>
        </a:xfrm>
        <a:prstGeom prst="ellipse">
          <a:avLst/>
        </a:prstGeom>
        <a:solidFill>
          <a:schemeClr val="accent2">
            <a:lumMod val="60000"/>
            <a:lumOff val="4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Diabetes Technology Support</a:t>
          </a:r>
        </a:p>
      </dgm:t>
    </dgm:pt>
    <dgm:pt modelId="{7090F93C-11E4-49F6-ADFA-15F3F64BEB5A}" type="parTrans" cxnId="{A192CC76-3562-4E92-A891-7BFAADF40B28}">
      <dgm:prSet/>
      <dgm:spPr/>
      <dgm:t>
        <a:bodyPr/>
        <a:lstStyle/>
        <a:p>
          <a:endParaRPr lang="en-US"/>
        </a:p>
      </dgm:t>
    </dgm:pt>
    <dgm:pt modelId="{36529BB2-3913-416C-82D7-B312974AC767}" type="sibTrans" cxnId="{A192CC76-3562-4E92-A891-7BFAADF40B28}">
      <dgm:prSet/>
      <dgm:spPr/>
      <dgm:t>
        <a:bodyPr/>
        <a:lstStyle/>
        <a:p>
          <a:endParaRPr lang="en-US"/>
        </a:p>
      </dgm:t>
    </dgm:pt>
    <dgm:pt modelId="{5795AA15-0E75-4144-BED0-74C03B6F9DFD}" type="pres">
      <dgm:prSet presAssocID="{7AE4DB36-D01E-4978-8DBF-2C8EDEE6670F}" presName="composite" presStyleCnt="0">
        <dgm:presLayoutVars>
          <dgm:chMax val="1"/>
          <dgm:dir/>
          <dgm:resizeHandles val="exact"/>
        </dgm:presLayoutVars>
      </dgm:prSet>
      <dgm:spPr/>
    </dgm:pt>
    <dgm:pt modelId="{5A7B21DC-B650-420E-B154-9A1163B74668}" type="pres">
      <dgm:prSet presAssocID="{7AE4DB36-D01E-4978-8DBF-2C8EDEE6670F}" presName="radial" presStyleCnt="0">
        <dgm:presLayoutVars>
          <dgm:animLvl val="ctr"/>
        </dgm:presLayoutVars>
      </dgm:prSet>
      <dgm:spPr/>
    </dgm:pt>
    <dgm:pt modelId="{2D7077E8-42A7-4119-9BC1-556E0A81289B}" type="pres">
      <dgm:prSet presAssocID="{A124D4AA-2007-4DF0-9E03-75C7C5964322}" presName="centerShape" presStyleLbl="vennNode1" presStyleIdx="0" presStyleCnt="8" custScaleX="87970" custScaleY="81604"/>
      <dgm:spPr/>
    </dgm:pt>
    <dgm:pt modelId="{66679B65-39F1-42F6-A142-02F86394369C}" type="pres">
      <dgm:prSet presAssocID="{54799740-65EC-4B57-9355-37F07CAF4579}" presName="node" presStyleLbl="vennNode1" presStyleIdx="1" presStyleCnt="8" custScaleX="112985" custScaleY="108281">
        <dgm:presLayoutVars>
          <dgm:bulletEnabled val="1"/>
        </dgm:presLayoutVars>
      </dgm:prSet>
      <dgm:spPr/>
    </dgm:pt>
    <dgm:pt modelId="{7FB98656-2101-44D1-AC7B-50774B2DD690}" type="pres">
      <dgm:prSet presAssocID="{0D6B9B89-2DA9-4596-92C2-1363E07CE25D}" presName="node" presStyleLbl="vennNode1" presStyleIdx="2" presStyleCnt="8" custScaleX="112985" custScaleY="108281">
        <dgm:presLayoutVars>
          <dgm:bulletEnabled val="1"/>
        </dgm:presLayoutVars>
      </dgm:prSet>
      <dgm:spPr/>
    </dgm:pt>
    <dgm:pt modelId="{52B3BE90-CB67-4C42-A9F9-6937D9382DE5}" type="pres">
      <dgm:prSet presAssocID="{3BBAD9BF-3558-4C8F-A636-E8D8D617B051}" presName="node" presStyleLbl="vennNode1" presStyleIdx="3" presStyleCnt="8" custScaleX="112985" custScaleY="108281">
        <dgm:presLayoutVars>
          <dgm:bulletEnabled val="1"/>
        </dgm:presLayoutVars>
      </dgm:prSet>
      <dgm:spPr/>
    </dgm:pt>
    <dgm:pt modelId="{77C57CD1-6C89-469F-8BD4-0BB80948FE6C}" type="pres">
      <dgm:prSet presAssocID="{ACE659E3-CEA8-46E9-853D-7B63E1A432F7}" presName="node" presStyleLbl="vennNode1" presStyleIdx="4" presStyleCnt="8" custScaleX="112985" custScaleY="108281">
        <dgm:presLayoutVars>
          <dgm:bulletEnabled val="1"/>
        </dgm:presLayoutVars>
      </dgm:prSet>
      <dgm:spPr/>
    </dgm:pt>
    <dgm:pt modelId="{087B79B6-3CD7-459E-B70D-C901CE2471D6}" type="pres">
      <dgm:prSet presAssocID="{9AB80932-7090-4119-B2F3-C18EFBD873A9}" presName="node" presStyleLbl="vennNode1" presStyleIdx="5" presStyleCnt="8" custScaleX="112985" custScaleY="108281">
        <dgm:presLayoutVars>
          <dgm:bulletEnabled val="1"/>
        </dgm:presLayoutVars>
      </dgm:prSet>
      <dgm:spPr/>
    </dgm:pt>
    <dgm:pt modelId="{1AA26B1D-ABE2-4169-8527-C6A6DE6ACC3E}" type="pres">
      <dgm:prSet presAssocID="{470DCA15-F1BA-4219-B395-520C46800E34}" presName="node" presStyleLbl="vennNode1" presStyleIdx="6" presStyleCnt="8" custScaleX="112985" custScaleY="108281">
        <dgm:presLayoutVars>
          <dgm:bulletEnabled val="1"/>
        </dgm:presLayoutVars>
      </dgm:prSet>
      <dgm:spPr/>
    </dgm:pt>
    <dgm:pt modelId="{85FFF6B0-3D9F-4D27-BAC8-10F2C3B011ED}" type="pres">
      <dgm:prSet presAssocID="{9949D55F-5253-4BDF-9507-1AF33A952D81}" presName="node" presStyleLbl="vennNode1" presStyleIdx="7" presStyleCnt="8" custScaleX="112985" custScaleY="108281">
        <dgm:presLayoutVars>
          <dgm:bulletEnabled val="1"/>
        </dgm:presLayoutVars>
      </dgm:prSet>
      <dgm:spPr/>
    </dgm:pt>
  </dgm:ptLst>
  <dgm:cxnLst>
    <dgm:cxn modelId="{0E9C4B05-32BB-40F7-AC30-FA46BC006BE5}" srcId="{A124D4AA-2007-4DF0-9E03-75C7C5964322}" destId="{ACE659E3-CEA8-46E9-853D-7B63E1A432F7}" srcOrd="3" destOrd="0" parTransId="{B9528998-7521-4F8A-9D1D-7A40F8448A9F}" sibTransId="{3EEFE3CC-F38D-4EDB-8911-9D07FFC93F9D}"/>
    <dgm:cxn modelId="{36B81D0C-9176-4BEA-8FA9-4BEFBF4F3BC8}" srcId="{A124D4AA-2007-4DF0-9E03-75C7C5964322}" destId="{54799740-65EC-4B57-9355-37F07CAF4579}" srcOrd="0" destOrd="0" parTransId="{6B2EC648-587B-4B20-B739-614678D5D906}" sibTransId="{82D6824B-1288-41FA-8DDD-E3CF2A608467}"/>
    <dgm:cxn modelId="{C8755D0D-4667-46F4-AD82-D1AA839489DC}" srcId="{A124D4AA-2007-4DF0-9E03-75C7C5964322}" destId="{9949D55F-5253-4BDF-9507-1AF33A952D81}" srcOrd="6" destOrd="0" parTransId="{2274F0F2-D153-4D35-8EF5-85B146D7864E}" sibTransId="{C6B85710-F642-4B0E-A202-AABD16F89CA4}"/>
    <dgm:cxn modelId="{A0483410-F933-4119-83FA-1E6FFA3F868E}" srcId="{A124D4AA-2007-4DF0-9E03-75C7C5964322}" destId="{470DCA15-F1BA-4219-B395-520C46800E34}" srcOrd="5" destOrd="0" parTransId="{B59EA92B-398E-4743-83B7-17682684AE6B}" sibTransId="{D992364F-C12D-469F-977C-80EEAEA875D5}"/>
    <dgm:cxn modelId="{CE56E214-8B3E-48E9-A4A2-9879D270FD32}" type="presOf" srcId="{54799740-65EC-4B57-9355-37F07CAF4579}" destId="{66679B65-39F1-42F6-A142-02F86394369C}" srcOrd="0" destOrd="0" presId="urn:microsoft.com/office/officeart/2005/8/layout/radial3"/>
    <dgm:cxn modelId="{42DE221E-79A9-4490-AFF6-C5BC563D6269}" type="presOf" srcId="{9949D55F-5253-4BDF-9507-1AF33A952D81}" destId="{85FFF6B0-3D9F-4D27-BAC8-10F2C3B011ED}" srcOrd="0" destOrd="0" presId="urn:microsoft.com/office/officeart/2005/8/layout/radial3"/>
    <dgm:cxn modelId="{5BF27031-091F-410C-AB1D-DDA59F84CBF7}" srcId="{A124D4AA-2007-4DF0-9E03-75C7C5964322}" destId="{3BBAD9BF-3558-4C8F-A636-E8D8D617B051}" srcOrd="2" destOrd="0" parTransId="{EF5DC1A0-9BF5-47DB-A06D-305AB757C707}" sibTransId="{5A01A745-C53F-4FCA-97B8-63D462F2D6EE}"/>
    <dgm:cxn modelId="{369DA833-5621-4031-93C7-8F144F8AF2FD}" type="presOf" srcId="{3BBAD9BF-3558-4C8F-A636-E8D8D617B051}" destId="{52B3BE90-CB67-4C42-A9F9-6937D9382DE5}" srcOrd="0" destOrd="0" presId="urn:microsoft.com/office/officeart/2005/8/layout/radial3"/>
    <dgm:cxn modelId="{8F9DD645-D02D-449B-BCED-A802DF29B6A0}" type="presOf" srcId="{7AE4DB36-D01E-4978-8DBF-2C8EDEE6670F}" destId="{5795AA15-0E75-4144-BED0-74C03B6F9DFD}" srcOrd="0" destOrd="0" presId="urn:microsoft.com/office/officeart/2005/8/layout/radial3"/>
    <dgm:cxn modelId="{A192CC76-3562-4E92-A891-7BFAADF40B28}" srcId="{A124D4AA-2007-4DF0-9E03-75C7C5964322}" destId="{9AB80932-7090-4119-B2F3-C18EFBD873A9}" srcOrd="4" destOrd="0" parTransId="{7090F93C-11E4-49F6-ADFA-15F3F64BEB5A}" sibTransId="{36529BB2-3913-416C-82D7-B312974AC767}"/>
    <dgm:cxn modelId="{84497C8C-EFCF-4844-94C4-AE8116CCB5B0}" type="presOf" srcId="{ACE659E3-CEA8-46E9-853D-7B63E1A432F7}" destId="{77C57CD1-6C89-469F-8BD4-0BB80948FE6C}" srcOrd="0" destOrd="0" presId="urn:microsoft.com/office/officeart/2005/8/layout/radial3"/>
    <dgm:cxn modelId="{A6C3CA8F-0F5D-4A9C-9B4A-8E6E6893BC92}" srcId="{7AE4DB36-D01E-4978-8DBF-2C8EDEE6670F}" destId="{A124D4AA-2007-4DF0-9E03-75C7C5964322}" srcOrd="0" destOrd="0" parTransId="{EA9D4AA7-B21A-4CC6-8239-C742CEC297FD}" sibTransId="{88660576-64D0-47CD-A4E9-1BAEF8A36E55}"/>
    <dgm:cxn modelId="{F3736696-635E-4736-B696-3627B9352F4F}" type="presOf" srcId="{0D6B9B89-2DA9-4596-92C2-1363E07CE25D}" destId="{7FB98656-2101-44D1-AC7B-50774B2DD690}" srcOrd="0" destOrd="0" presId="urn:microsoft.com/office/officeart/2005/8/layout/radial3"/>
    <dgm:cxn modelId="{F20CFB9E-0470-4588-B6A2-E640F8EF81D1}" srcId="{A124D4AA-2007-4DF0-9E03-75C7C5964322}" destId="{0D6B9B89-2DA9-4596-92C2-1363E07CE25D}" srcOrd="1" destOrd="0" parTransId="{BFDD2BF5-FFB9-485F-974B-3ED4D8D2FD3A}" sibTransId="{464BE71C-0E09-4FDE-9523-3E22DF9CAAE6}"/>
    <dgm:cxn modelId="{56E72FA2-289C-4898-B718-DF5504028DAE}" type="presOf" srcId="{470DCA15-F1BA-4219-B395-520C46800E34}" destId="{1AA26B1D-ABE2-4169-8527-C6A6DE6ACC3E}" srcOrd="0" destOrd="0" presId="urn:microsoft.com/office/officeart/2005/8/layout/radial3"/>
    <dgm:cxn modelId="{BC6349AD-6E0E-42C7-ADC5-7A6080C83450}" type="presOf" srcId="{9AB80932-7090-4119-B2F3-C18EFBD873A9}" destId="{087B79B6-3CD7-459E-B70D-C901CE2471D6}" srcOrd="0" destOrd="0" presId="urn:microsoft.com/office/officeart/2005/8/layout/radial3"/>
    <dgm:cxn modelId="{168951B4-EE9C-4F93-9B88-20875F06C792}" type="presOf" srcId="{A124D4AA-2007-4DF0-9E03-75C7C5964322}" destId="{2D7077E8-42A7-4119-9BC1-556E0A81289B}" srcOrd="0" destOrd="0" presId="urn:microsoft.com/office/officeart/2005/8/layout/radial3"/>
    <dgm:cxn modelId="{F8354066-E42C-4F32-AA16-EBD444A66C4F}" type="presParOf" srcId="{5795AA15-0E75-4144-BED0-74C03B6F9DFD}" destId="{5A7B21DC-B650-420E-B154-9A1163B74668}" srcOrd="0" destOrd="0" presId="urn:microsoft.com/office/officeart/2005/8/layout/radial3"/>
    <dgm:cxn modelId="{4B8EE8F8-AB05-4DEB-B30D-F545D1E13B25}" type="presParOf" srcId="{5A7B21DC-B650-420E-B154-9A1163B74668}" destId="{2D7077E8-42A7-4119-9BC1-556E0A81289B}" srcOrd="0" destOrd="0" presId="urn:microsoft.com/office/officeart/2005/8/layout/radial3"/>
    <dgm:cxn modelId="{B77E56FC-51A7-42C8-B90C-26B12EEB6A34}" type="presParOf" srcId="{5A7B21DC-B650-420E-B154-9A1163B74668}" destId="{66679B65-39F1-42F6-A142-02F86394369C}" srcOrd="1" destOrd="0" presId="urn:microsoft.com/office/officeart/2005/8/layout/radial3"/>
    <dgm:cxn modelId="{4825CE8C-B231-4010-86B7-6DCF978EC362}" type="presParOf" srcId="{5A7B21DC-B650-420E-B154-9A1163B74668}" destId="{7FB98656-2101-44D1-AC7B-50774B2DD690}" srcOrd="2" destOrd="0" presId="urn:microsoft.com/office/officeart/2005/8/layout/radial3"/>
    <dgm:cxn modelId="{D18EFB66-2B46-4304-A9C0-150EAEA8DEF4}" type="presParOf" srcId="{5A7B21DC-B650-420E-B154-9A1163B74668}" destId="{52B3BE90-CB67-4C42-A9F9-6937D9382DE5}" srcOrd="3" destOrd="0" presId="urn:microsoft.com/office/officeart/2005/8/layout/radial3"/>
    <dgm:cxn modelId="{97B21087-C20B-43AB-A2F6-01046AD8D33E}" type="presParOf" srcId="{5A7B21DC-B650-420E-B154-9A1163B74668}" destId="{77C57CD1-6C89-469F-8BD4-0BB80948FE6C}" srcOrd="4" destOrd="0" presId="urn:microsoft.com/office/officeart/2005/8/layout/radial3"/>
    <dgm:cxn modelId="{5EC25FA8-FF37-454F-80C9-D4A9C67CBC07}" type="presParOf" srcId="{5A7B21DC-B650-420E-B154-9A1163B74668}" destId="{087B79B6-3CD7-459E-B70D-C901CE2471D6}" srcOrd="5" destOrd="0" presId="urn:microsoft.com/office/officeart/2005/8/layout/radial3"/>
    <dgm:cxn modelId="{4A708A11-1C9C-43D3-9B02-86A1693F3230}" type="presParOf" srcId="{5A7B21DC-B650-420E-B154-9A1163B74668}" destId="{1AA26B1D-ABE2-4169-8527-C6A6DE6ACC3E}" srcOrd="6" destOrd="0" presId="urn:microsoft.com/office/officeart/2005/8/layout/radial3"/>
    <dgm:cxn modelId="{20B8F474-B716-40A3-B4A8-1B1FA7F88AF0}" type="presParOf" srcId="{5A7B21DC-B650-420E-B154-9A1163B74668}" destId="{85FFF6B0-3D9F-4D27-BAC8-10F2C3B011ED}"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A20B4E-E9C7-4A84-823B-ABE0EE581F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KE"/>
        </a:p>
      </dgm:t>
    </dgm:pt>
    <dgm:pt modelId="{12D17DE5-CA9F-434C-B3FC-E440385EBB19}">
      <dgm:prSet phldrT="[Text]"/>
      <dgm:spPr>
        <a:solidFill>
          <a:schemeClr val="bg1"/>
        </a:solidFill>
      </dgm:spPr>
      <dgm:t>
        <a:bodyPr/>
        <a:lstStyle/>
        <a:p>
          <a:r>
            <a:rPr lang="en-US" dirty="0">
              <a:solidFill>
                <a:srgbClr val="002060"/>
              </a:solidFill>
              <a:latin typeface="Arial" panose="020B0604020202020204" pitchFamily="34" charset="0"/>
              <a:cs typeface="Arial" panose="020B0604020202020204" pitchFamily="34" charset="0"/>
            </a:rPr>
            <a:t>Intercurrent health problems</a:t>
          </a:r>
          <a:endParaRPr lang="en-KE" dirty="0">
            <a:solidFill>
              <a:srgbClr val="002060"/>
            </a:solidFill>
            <a:latin typeface="Arial" panose="020B0604020202020204" pitchFamily="34" charset="0"/>
            <a:ea typeface="Calibri" panose="020F0502020204030204" pitchFamily="34" charset="0"/>
            <a:cs typeface="Arial" panose="020B0604020202020204" pitchFamily="34" charset="0"/>
          </a:endParaRPr>
        </a:p>
      </dgm:t>
    </dgm:pt>
    <dgm:pt modelId="{37E0E0C6-42F6-40A0-B7FD-3A04C543DEA4}" type="parTrans" cxnId="{CA7CB8E3-6DDB-402A-BA6F-2D3CB8E64910}">
      <dgm:prSet/>
      <dgm:spPr/>
      <dgm:t>
        <a:bodyPr/>
        <a:lstStyle/>
        <a:p>
          <a:endParaRPr lang="en-KE"/>
        </a:p>
      </dgm:t>
    </dgm:pt>
    <dgm:pt modelId="{D625635D-16B4-4B88-872E-9680D941BAD4}" type="sibTrans" cxnId="{CA7CB8E3-6DDB-402A-BA6F-2D3CB8E64910}">
      <dgm:prSet/>
      <dgm:spPr/>
      <dgm:t>
        <a:bodyPr/>
        <a:lstStyle/>
        <a:p>
          <a:endParaRPr lang="en-KE"/>
        </a:p>
      </dgm:t>
    </dgm:pt>
    <dgm:pt modelId="{76BC22F3-6FBC-4D8C-8829-9BD3C8ADEC56}">
      <dgm:prSet/>
      <dgm:spPr>
        <a:solidFill>
          <a:schemeClr val="bg1"/>
        </a:solidFill>
      </dgm:spPr>
      <dgm:t>
        <a:bodyPr/>
        <a:lstStyle/>
        <a:p>
          <a:r>
            <a:rPr lang="en-US" dirty="0">
              <a:solidFill>
                <a:srgbClr val="002060"/>
              </a:solidFill>
              <a:latin typeface="Arial" panose="020B0604020202020204" pitchFamily="34" charset="0"/>
              <a:cs typeface="Arial" panose="020B0604020202020204" pitchFamily="34" charset="0"/>
            </a:rPr>
            <a:t>Review of all medications and supplements</a:t>
          </a:r>
        </a:p>
      </dgm:t>
    </dgm:pt>
    <dgm:pt modelId="{9660AF10-949B-4DDF-8818-E003CC94C7D7}" type="parTrans" cxnId="{82AD0A54-2A1C-48E0-ABF1-929B8F9D4EEF}">
      <dgm:prSet/>
      <dgm:spPr/>
      <dgm:t>
        <a:bodyPr/>
        <a:lstStyle/>
        <a:p>
          <a:endParaRPr lang="en-US"/>
        </a:p>
      </dgm:t>
    </dgm:pt>
    <dgm:pt modelId="{5701957C-46B4-4D50-A3B7-5FF98B3AF8D2}" type="sibTrans" cxnId="{82AD0A54-2A1C-48E0-ABF1-929B8F9D4EEF}">
      <dgm:prSet/>
      <dgm:spPr/>
      <dgm:t>
        <a:bodyPr/>
        <a:lstStyle/>
        <a:p>
          <a:endParaRPr lang="en-US"/>
        </a:p>
      </dgm:t>
    </dgm:pt>
    <dgm:pt modelId="{BA2E205F-E721-4549-8516-53D3AFCDFCF9}">
      <dgm:prSet/>
      <dgm:spPr>
        <a:solidFill>
          <a:schemeClr val="bg1"/>
        </a:solidFill>
      </dgm:spPr>
      <dgm:t>
        <a:bodyPr/>
        <a:lstStyle/>
        <a:p>
          <a:r>
            <a:rPr lang="en-US" dirty="0">
              <a:solidFill>
                <a:srgbClr val="002060"/>
              </a:solidFill>
              <a:latin typeface="Arial" panose="020B0604020202020204" pitchFamily="34" charset="0"/>
              <a:cs typeface="Arial" panose="020B0604020202020204" pitchFamily="34" charset="0"/>
            </a:rPr>
            <a:t>Assessment for autoimmune comorbidities (e.g. thyroid, adrenal, vitiligo)</a:t>
          </a:r>
        </a:p>
      </dgm:t>
    </dgm:pt>
    <dgm:pt modelId="{05FB8CA9-01F3-49FD-A23F-22B7C2740750}" type="parTrans" cxnId="{9F4B3C27-6B60-412E-BD37-D181CFD02620}">
      <dgm:prSet/>
      <dgm:spPr/>
      <dgm:t>
        <a:bodyPr/>
        <a:lstStyle/>
        <a:p>
          <a:endParaRPr lang="en-US"/>
        </a:p>
      </dgm:t>
    </dgm:pt>
    <dgm:pt modelId="{A994D1D3-D026-4899-B975-F6CE5CED3CFD}" type="sibTrans" cxnId="{9F4B3C27-6B60-412E-BD37-D181CFD02620}">
      <dgm:prSet/>
      <dgm:spPr/>
      <dgm:t>
        <a:bodyPr/>
        <a:lstStyle/>
        <a:p>
          <a:endParaRPr lang="en-US"/>
        </a:p>
      </dgm:t>
    </dgm:pt>
    <dgm:pt modelId="{90D6BEC1-5912-4258-9630-FF2056B8475A}">
      <dgm:prSet/>
      <dgm:spPr>
        <a:solidFill>
          <a:schemeClr val="bg1"/>
        </a:solidFill>
      </dgm:spPr>
      <dgm:t>
        <a:bodyPr/>
        <a:lstStyle/>
        <a:p>
          <a:r>
            <a:rPr lang="en-US" dirty="0">
              <a:solidFill>
                <a:srgbClr val="002060"/>
              </a:solidFill>
              <a:latin typeface="Arial" panose="020B0604020202020204" pitchFamily="34" charset="0"/>
              <a:cs typeface="Arial" panose="020B0604020202020204" pitchFamily="34" charset="0"/>
            </a:rPr>
            <a:t>Assess for disordered eating </a:t>
          </a:r>
          <a:r>
            <a:rPr lang="en-US" dirty="0" err="1">
              <a:solidFill>
                <a:srgbClr val="002060"/>
              </a:solidFill>
              <a:latin typeface="Arial" panose="020B0604020202020204" pitchFamily="34" charset="0"/>
              <a:cs typeface="Arial" panose="020B0604020202020204" pitchFamily="34" charset="0"/>
            </a:rPr>
            <a:t>behaviours</a:t>
          </a:r>
          <a:endParaRPr lang="en-US" dirty="0">
            <a:solidFill>
              <a:srgbClr val="002060"/>
            </a:solidFill>
            <a:latin typeface="Arial" panose="020B0604020202020204" pitchFamily="34" charset="0"/>
            <a:cs typeface="Arial" panose="020B0604020202020204" pitchFamily="34" charset="0"/>
          </a:endParaRPr>
        </a:p>
      </dgm:t>
    </dgm:pt>
    <dgm:pt modelId="{EDD03E4D-5243-4EB2-814F-163C5BD2B94D}" type="parTrans" cxnId="{612C3D32-00B6-4FE5-92BB-35176C584FA7}">
      <dgm:prSet/>
      <dgm:spPr/>
      <dgm:t>
        <a:bodyPr/>
        <a:lstStyle/>
        <a:p>
          <a:endParaRPr lang="en-US"/>
        </a:p>
      </dgm:t>
    </dgm:pt>
    <dgm:pt modelId="{2195FF03-1BC1-49B7-B17A-9B87F9F309EA}" type="sibTrans" cxnId="{612C3D32-00B6-4FE5-92BB-35176C584FA7}">
      <dgm:prSet/>
      <dgm:spPr/>
      <dgm:t>
        <a:bodyPr/>
        <a:lstStyle/>
        <a:p>
          <a:endParaRPr lang="en-US"/>
        </a:p>
      </dgm:t>
    </dgm:pt>
    <dgm:pt modelId="{C3237684-3CA2-4CAB-B442-217A2E211545}">
      <dgm:prSet/>
      <dgm:spPr>
        <a:solidFill>
          <a:schemeClr val="bg1"/>
        </a:solidFill>
      </dgm:spPr>
      <dgm:t>
        <a:bodyPr/>
        <a:lstStyle/>
        <a:p>
          <a:r>
            <a:rPr lang="en-US" dirty="0">
              <a:solidFill>
                <a:srgbClr val="002060"/>
              </a:solidFill>
              <a:latin typeface="Arial" panose="020B0604020202020204" pitchFamily="34" charset="0"/>
              <a:cs typeface="Arial" panose="020B0604020202020204" pitchFamily="34" charset="0"/>
            </a:rPr>
            <a:t>Development, education, leisure, sports, psychosocial status</a:t>
          </a:r>
        </a:p>
      </dgm:t>
    </dgm:pt>
    <dgm:pt modelId="{9B0B1AE4-4A8A-44F9-ADCB-4F44B2D7330A}" type="parTrans" cxnId="{49077852-F72A-41CD-A7E3-506F265FDE67}">
      <dgm:prSet/>
      <dgm:spPr/>
      <dgm:t>
        <a:bodyPr/>
        <a:lstStyle/>
        <a:p>
          <a:endParaRPr lang="en-US"/>
        </a:p>
      </dgm:t>
    </dgm:pt>
    <dgm:pt modelId="{21D4B322-96DE-4DA5-8DB9-0F5EA47AA0BD}" type="sibTrans" cxnId="{49077852-F72A-41CD-A7E3-506F265FDE67}">
      <dgm:prSet/>
      <dgm:spPr/>
      <dgm:t>
        <a:bodyPr/>
        <a:lstStyle/>
        <a:p>
          <a:endParaRPr lang="en-US"/>
        </a:p>
      </dgm:t>
    </dgm:pt>
    <dgm:pt modelId="{86B1D6CF-6F61-4055-93F6-CA73D5BF748F}" type="pres">
      <dgm:prSet presAssocID="{75A20B4E-E9C7-4A84-823B-ABE0EE581F85}" presName="Name0" presStyleCnt="0">
        <dgm:presLayoutVars>
          <dgm:chMax val="7"/>
          <dgm:chPref val="7"/>
          <dgm:dir/>
        </dgm:presLayoutVars>
      </dgm:prSet>
      <dgm:spPr/>
    </dgm:pt>
    <dgm:pt modelId="{7504898B-9E67-4A18-8DF0-900E715E225B}" type="pres">
      <dgm:prSet presAssocID="{75A20B4E-E9C7-4A84-823B-ABE0EE581F85}" presName="Name1" presStyleCnt="0"/>
      <dgm:spPr/>
    </dgm:pt>
    <dgm:pt modelId="{899F08B4-8A16-42F3-87F9-77DB2A4CFD13}" type="pres">
      <dgm:prSet presAssocID="{75A20B4E-E9C7-4A84-823B-ABE0EE581F85}" presName="cycle" presStyleCnt="0"/>
      <dgm:spPr/>
    </dgm:pt>
    <dgm:pt modelId="{2CE5F68B-B693-4003-991B-E1D9CC98F0E1}" type="pres">
      <dgm:prSet presAssocID="{75A20B4E-E9C7-4A84-823B-ABE0EE581F85}" presName="srcNode" presStyleLbl="node1" presStyleIdx="0" presStyleCnt="5"/>
      <dgm:spPr/>
    </dgm:pt>
    <dgm:pt modelId="{A03D7C47-D948-4E28-BE65-E085C5C9A966}" type="pres">
      <dgm:prSet presAssocID="{75A20B4E-E9C7-4A84-823B-ABE0EE581F85}" presName="conn" presStyleLbl="parChTrans1D2" presStyleIdx="0" presStyleCnt="1"/>
      <dgm:spPr/>
    </dgm:pt>
    <dgm:pt modelId="{33B383B3-AE45-4F8B-80AC-A8CF65CBED3D}" type="pres">
      <dgm:prSet presAssocID="{75A20B4E-E9C7-4A84-823B-ABE0EE581F85}" presName="extraNode" presStyleLbl="node1" presStyleIdx="0" presStyleCnt="5"/>
      <dgm:spPr/>
    </dgm:pt>
    <dgm:pt modelId="{C72E5238-04CA-4C15-A09C-5D81F2FAC45B}" type="pres">
      <dgm:prSet presAssocID="{75A20B4E-E9C7-4A84-823B-ABE0EE581F85}" presName="dstNode" presStyleLbl="node1" presStyleIdx="0" presStyleCnt="5"/>
      <dgm:spPr/>
    </dgm:pt>
    <dgm:pt modelId="{4E855E8B-51D0-4D0C-B877-2F8FD5561400}" type="pres">
      <dgm:prSet presAssocID="{12D17DE5-CA9F-434C-B3FC-E440385EBB19}" presName="text_1" presStyleLbl="node1" presStyleIdx="0" presStyleCnt="5">
        <dgm:presLayoutVars>
          <dgm:bulletEnabled val="1"/>
        </dgm:presLayoutVars>
      </dgm:prSet>
      <dgm:spPr/>
    </dgm:pt>
    <dgm:pt modelId="{C8798F36-195D-4B26-9E62-8ECDDF1F8D80}" type="pres">
      <dgm:prSet presAssocID="{12D17DE5-CA9F-434C-B3FC-E440385EBB19}" presName="accent_1" presStyleCnt="0"/>
      <dgm:spPr/>
    </dgm:pt>
    <dgm:pt modelId="{55FAF2CA-3664-4E7A-B9BE-DC45B0C6F415}" type="pres">
      <dgm:prSet presAssocID="{12D17DE5-CA9F-434C-B3FC-E440385EBB19}" presName="accentRepeatNode" presStyleLbl="solidFgAcc1" presStyleIdx="0" presStyleCnt="5"/>
      <dgm:spPr>
        <a:ln>
          <a:solidFill>
            <a:schemeClr val="accent1">
              <a:lumMod val="75000"/>
            </a:schemeClr>
          </a:solidFill>
        </a:ln>
      </dgm:spPr>
    </dgm:pt>
    <dgm:pt modelId="{63AC314F-C9DD-41FD-A247-1E7A99F52D76}" type="pres">
      <dgm:prSet presAssocID="{76BC22F3-6FBC-4D8C-8829-9BD3C8ADEC56}" presName="text_2" presStyleLbl="node1" presStyleIdx="1" presStyleCnt="5">
        <dgm:presLayoutVars>
          <dgm:bulletEnabled val="1"/>
        </dgm:presLayoutVars>
      </dgm:prSet>
      <dgm:spPr/>
    </dgm:pt>
    <dgm:pt modelId="{D5CEA2E0-1D6A-44E2-AA19-0166FC958DDC}" type="pres">
      <dgm:prSet presAssocID="{76BC22F3-6FBC-4D8C-8829-9BD3C8ADEC56}" presName="accent_2" presStyleCnt="0"/>
      <dgm:spPr/>
    </dgm:pt>
    <dgm:pt modelId="{E09DCD42-F882-4DD8-880B-CAD6E34B506D}" type="pres">
      <dgm:prSet presAssocID="{76BC22F3-6FBC-4D8C-8829-9BD3C8ADEC56}" presName="accentRepeatNode" presStyleLbl="solidFgAcc1" presStyleIdx="1" presStyleCnt="5"/>
      <dgm:spPr/>
    </dgm:pt>
    <dgm:pt modelId="{49CDE8E5-1FF9-488F-826E-4B8D185002D6}" type="pres">
      <dgm:prSet presAssocID="{BA2E205F-E721-4549-8516-53D3AFCDFCF9}" presName="text_3" presStyleLbl="node1" presStyleIdx="2" presStyleCnt="5">
        <dgm:presLayoutVars>
          <dgm:bulletEnabled val="1"/>
        </dgm:presLayoutVars>
      </dgm:prSet>
      <dgm:spPr/>
    </dgm:pt>
    <dgm:pt modelId="{C0D71B0E-F424-4DEF-B0AB-08CC4176E8AD}" type="pres">
      <dgm:prSet presAssocID="{BA2E205F-E721-4549-8516-53D3AFCDFCF9}" presName="accent_3" presStyleCnt="0"/>
      <dgm:spPr/>
    </dgm:pt>
    <dgm:pt modelId="{6477DB09-00CC-4DCF-B565-0BE462C748E9}" type="pres">
      <dgm:prSet presAssocID="{BA2E205F-E721-4549-8516-53D3AFCDFCF9}" presName="accentRepeatNode" presStyleLbl="solidFgAcc1" presStyleIdx="2" presStyleCnt="5"/>
      <dgm:spPr/>
    </dgm:pt>
    <dgm:pt modelId="{7C59BBC7-D793-471E-BCBF-20BB58A37E65}" type="pres">
      <dgm:prSet presAssocID="{90D6BEC1-5912-4258-9630-FF2056B8475A}" presName="text_4" presStyleLbl="node1" presStyleIdx="3" presStyleCnt="5">
        <dgm:presLayoutVars>
          <dgm:bulletEnabled val="1"/>
        </dgm:presLayoutVars>
      </dgm:prSet>
      <dgm:spPr/>
    </dgm:pt>
    <dgm:pt modelId="{DBDAC031-C9B5-456A-A668-01CE9E7E6341}" type="pres">
      <dgm:prSet presAssocID="{90D6BEC1-5912-4258-9630-FF2056B8475A}" presName="accent_4" presStyleCnt="0"/>
      <dgm:spPr/>
    </dgm:pt>
    <dgm:pt modelId="{E409B305-3D52-4592-8D5D-23CB54CFBAD5}" type="pres">
      <dgm:prSet presAssocID="{90D6BEC1-5912-4258-9630-FF2056B8475A}" presName="accentRepeatNode" presStyleLbl="solidFgAcc1" presStyleIdx="3" presStyleCnt="5"/>
      <dgm:spPr/>
    </dgm:pt>
    <dgm:pt modelId="{537EE371-2E6D-4F06-B3ED-871CA12BC54D}" type="pres">
      <dgm:prSet presAssocID="{C3237684-3CA2-4CAB-B442-217A2E211545}" presName="text_5" presStyleLbl="node1" presStyleIdx="4" presStyleCnt="5">
        <dgm:presLayoutVars>
          <dgm:bulletEnabled val="1"/>
        </dgm:presLayoutVars>
      </dgm:prSet>
      <dgm:spPr/>
    </dgm:pt>
    <dgm:pt modelId="{E16F2088-A6CD-47C9-977D-0B25D50B01FD}" type="pres">
      <dgm:prSet presAssocID="{C3237684-3CA2-4CAB-B442-217A2E211545}" presName="accent_5" presStyleCnt="0"/>
      <dgm:spPr/>
    </dgm:pt>
    <dgm:pt modelId="{55F10105-C6E3-4730-95E4-B93D8FECAB07}" type="pres">
      <dgm:prSet presAssocID="{C3237684-3CA2-4CAB-B442-217A2E211545}" presName="accentRepeatNode" presStyleLbl="solidFgAcc1" presStyleIdx="4" presStyleCnt="5"/>
      <dgm:spPr/>
    </dgm:pt>
  </dgm:ptLst>
  <dgm:cxnLst>
    <dgm:cxn modelId="{61E5DD20-F4FA-497C-A218-22DD0EF53AA9}" type="presOf" srcId="{C3237684-3CA2-4CAB-B442-217A2E211545}" destId="{537EE371-2E6D-4F06-B3ED-871CA12BC54D}" srcOrd="0" destOrd="0" presId="urn:microsoft.com/office/officeart/2008/layout/VerticalCurvedList"/>
    <dgm:cxn modelId="{C8CCFA23-73F7-426E-A02C-774DB22A6E7A}" type="presOf" srcId="{BA2E205F-E721-4549-8516-53D3AFCDFCF9}" destId="{49CDE8E5-1FF9-488F-826E-4B8D185002D6}" srcOrd="0" destOrd="0" presId="urn:microsoft.com/office/officeart/2008/layout/VerticalCurvedList"/>
    <dgm:cxn modelId="{9F4B3C27-6B60-412E-BD37-D181CFD02620}" srcId="{75A20B4E-E9C7-4A84-823B-ABE0EE581F85}" destId="{BA2E205F-E721-4549-8516-53D3AFCDFCF9}" srcOrd="2" destOrd="0" parTransId="{05FB8CA9-01F3-49FD-A23F-22B7C2740750}" sibTransId="{A994D1D3-D026-4899-B975-F6CE5CED3CFD}"/>
    <dgm:cxn modelId="{612C3D32-00B6-4FE5-92BB-35176C584FA7}" srcId="{75A20B4E-E9C7-4A84-823B-ABE0EE581F85}" destId="{90D6BEC1-5912-4258-9630-FF2056B8475A}" srcOrd="3" destOrd="0" parTransId="{EDD03E4D-5243-4EB2-814F-163C5BD2B94D}" sibTransId="{2195FF03-1BC1-49B7-B17A-9B87F9F309EA}"/>
    <dgm:cxn modelId="{49077852-F72A-41CD-A7E3-506F265FDE67}" srcId="{75A20B4E-E9C7-4A84-823B-ABE0EE581F85}" destId="{C3237684-3CA2-4CAB-B442-217A2E211545}" srcOrd="4" destOrd="0" parTransId="{9B0B1AE4-4A8A-44F9-ADCB-4F44B2D7330A}" sibTransId="{21D4B322-96DE-4DA5-8DB9-0F5EA47AA0BD}"/>
    <dgm:cxn modelId="{82AD0A54-2A1C-48E0-ABF1-929B8F9D4EEF}" srcId="{75A20B4E-E9C7-4A84-823B-ABE0EE581F85}" destId="{76BC22F3-6FBC-4D8C-8829-9BD3C8ADEC56}" srcOrd="1" destOrd="0" parTransId="{9660AF10-949B-4DDF-8818-E003CC94C7D7}" sibTransId="{5701957C-46B4-4D50-A3B7-5FF98B3AF8D2}"/>
    <dgm:cxn modelId="{E768427E-8A3B-4F36-9B69-392A99C22282}" type="presOf" srcId="{D625635D-16B4-4B88-872E-9680D941BAD4}" destId="{A03D7C47-D948-4E28-BE65-E085C5C9A966}" srcOrd="0" destOrd="0" presId="urn:microsoft.com/office/officeart/2008/layout/VerticalCurvedList"/>
    <dgm:cxn modelId="{8D8F8687-A4B2-48F9-8CA3-118C1A62F50C}" type="presOf" srcId="{90D6BEC1-5912-4258-9630-FF2056B8475A}" destId="{7C59BBC7-D793-471E-BCBF-20BB58A37E65}" srcOrd="0" destOrd="0" presId="urn:microsoft.com/office/officeart/2008/layout/VerticalCurvedList"/>
    <dgm:cxn modelId="{B3D4619D-9168-4887-8A6A-57D3D9A3C456}" type="presOf" srcId="{12D17DE5-CA9F-434C-B3FC-E440385EBB19}" destId="{4E855E8B-51D0-4D0C-B877-2F8FD5561400}" srcOrd="0" destOrd="0" presId="urn:microsoft.com/office/officeart/2008/layout/VerticalCurvedList"/>
    <dgm:cxn modelId="{C04BE1A5-B4E2-4065-A9BA-502AD11C6893}" type="presOf" srcId="{76BC22F3-6FBC-4D8C-8829-9BD3C8ADEC56}" destId="{63AC314F-C9DD-41FD-A247-1E7A99F52D76}" srcOrd="0" destOrd="0" presId="urn:microsoft.com/office/officeart/2008/layout/VerticalCurvedList"/>
    <dgm:cxn modelId="{D7DA56B5-65F2-4B26-A48F-05014A93CA0D}" type="presOf" srcId="{75A20B4E-E9C7-4A84-823B-ABE0EE581F85}" destId="{86B1D6CF-6F61-4055-93F6-CA73D5BF748F}" srcOrd="0" destOrd="0" presId="urn:microsoft.com/office/officeart/2008/layout/VerticalCurvedList"/>
    <dgm:cxn modelId="{CA7CB8E3-6DDB-402A-BA6F-2D3CB8E64910}" srcId="{75A20B4E-E9C7-4A84-823B-ABE0EE581F85}" destId="{12D17DE5-CA9F-434C-B3FC-E440385EBB19}" srcOrd="0" destOrd="0" parTransId="{37E0E0C6-42F6-40A0-B7FD-3A04C543DEA4}" sibTransId="{D625635D-16B4-4B88-872E-9680D941BAD4}"/>
    <dgm:cxn modelId="{E57528ED-E025-4008-BC44-B45D1A91CCE9}" type="presParOf" srcId="{86B1D6CF-6F61-4055-93F6-CA73D5BF748F}" destId="{7504898B-9E67-4A18-8DF0-900E715E225B}" srcOrd="0" destOrd="0" presId="urn:microsoft.com/office/officeart/2008/layout/VerticalCurvedList"/>
    <dgm:cxn modelId="{B55DE63A-42BB-4C27-AF0F-3271C97E39BA}" type="presParOf" srcId="{7504898B-9E67-4A18-8DF0-900E715E225B}" destId="{899F08B4-8A16-42F3-87F9-77DB2A4CFD13}" srcOrd="0" destOrd="0" presId="urn:microsoft.com/office/officeart/2008/layout/VerticalCurvedList"/>
    <dgm:cxn modelId="{0E1E3DCB-D4EE-4188-8AB0-42BB7258D4B0}" type="presParOf" srcId="{899F08B4-8A16-42F3-87F9-77DB2A4CFD13}" destId="{2CE5F68B-B693-4003-991B-E1D9CC98F0E1}" srcOrd="0" destOrd="0" presId="urn:microsoft.com/office/officeart/2008/layout/VerticalCurvedList"/>
    <dgm:cxn modelId="{5A788A26-D1B5-4CD8-9D9A-889067F13298}" type="presParOf" srcId="{899F08B4-8A16-42F3-87F9-77DB2A4CFD13}" destId="{A03D7C47-D948-4E28-BE65-E085C5C9A966}" srcOrd="1" destOrd="0" presId="urn:microsoft.com/office/officeart/2008/layout/VerticalCurvedList"/>
    <dgm:cxn modelId="{8FB261B4-2653-47E0-9AFC-376840858CEA}" type="presParOf" srcId="{899F08B4-8A16-42F3-87F9-77DB2A4CFD13}" destId="{33B383B3-AE45-4F8B-80AC-A8CF65CBED3D}" srcOrd="2" destOrd="0" presId="urn:microsoft.com/office/officeart/2008/layout/VerticalCurvedList"/>
    <dgm:cxn modelId="{B5C079A3-0FC3-4976-A8BA-EA17D9BEDE9A}" type="presParOf" srcId="{899F08B4-8A16-42F3-87F9-77DB2A4CFD13}" destId="{C72E5238-04CA-4C15-A09C-5D81F2FAC45B}" srcOrd="3" destOrd="0" presId="urn:microsoft.com/office/officeart/2008/layout/VerticalCurvedList"/>
    <dgm:cxn modelId="{CF5F41AD-2B86-457E-AA59-389D971BA30C}" type="presParOf" srcId="{7504898B-9E67-4A18-8DF0-900E715E225B}" destId="{4E855E8B-51D0-4D0C-B877-2F8FD5561400}" srcOrd="1" destOrd="0" presId="urn:microsoft.com/office/officeart/2008/layout/VerticalCurvedList"/>
    <dgm:cxn modelId="{E0BD0B58-AEC9-4DBF-B257-4B563378FDF2}" type="presParOf" srcId="{7504898B-9E67-4A18-8DF0-900E715E225B}" destId="{C8798F36-195D-4B26-9E62-8ECDDF1F8D80}" srcOrd="2" destOrd="0" presId="urn:microsoft.com/office/officeart/2008/layout/VerticalCurvedList"/>
    <dgm:cxn modelId="{F5B53746-A65D-45E0-B146-C38D6BC9A8AA}" type="presParOf" srcId="{C8798F36-195D-4B26-9E62-8ECDDF1F8D80}" destId="{55FAF2CA-3664-4E7A-B9BE-DC45B0C6F415}" srcOrd="0" destOrd="0" presId="urn:microsoft.com/office/officeart/2008/layout/VerticalCurvedList"/>
    <dgm:cxn modelId="{2354C463-9611-425C-A4EB-208E217EC8ED}" type="presParOf" srcId="{7504898B-9E67-4A18-8DF0-900E715E225B}" destId="{63AC314F-C9DD-41FD-A247-1E7A99F52D76}" srcOrd="3" destOrd="0" presId="urn:microsoft.com/office/officeart/2008/layout/VerticalCurvedList"/>
    <dgm:cxn modelId="{E9F55D78-D4C4-4826-A13B-73D4E389483C}" type="presParOf" srcId="{7504898B-9E67-4A18-8DF0-900E715E225B}" destId="{D5CEA2E0-1D6A-44E2-AA19-0166FC958DDC}" srcOrd="4" destOrd="0" presId="urn:microsoft.com/office/officeart/2008/layout/VerticalCurvedList"/>
    <dgm:cxn modelId="{E1782EFB-FACE-405E-9BD3-4B155BDD25BD}" type="presParOf" srcId="{D5CEA2E0-1D6A-44E2-AA19-0166FC958DDC}" destId="{E09DCD42-F882-4DD8-880B-CAD6E34B506D}" srcOrd="0" destOrd="0" presId="urn:microsoft.com/office/officeart/2008/layout/VerticalCurvedList"/>
    <dgm:cxn modelId="{71621A54-D992-4BFE-89CF-73EB566933E7}" type="presParOf" srcId="{7504898B-9E67-4A18-8DF0-900E715E225B}" destId="{49CDE8E5-1FF9-488F-826E-4B8D185002D6}" srcOrd="5" destOrd="0" presId="urn:microsoft.com/office/officeart/2008/layout/VerticalCurvedList"/>
    <dgm:cxn modelId="{22890AF3-21CD-4BEF-907A-38874B98710C}" type="presParOf" srcId="{7504898B-9E67-4A18-8DF0-900E715E225B}" destId="{C0D71B0E-F424-4DEF-B0AB-08CC4176E8AD}" srcOrd="6" destOrd="0" presId="urn:microsoft.com/office/officeart/2008/layout/VerticalCurvedList"/>
    <dgm:cxn modelId="{B1649334-144D-44E1-8512-D6E9343FFDA3}" type="presParOf" srcId="{C0D71B0E-F424-4DEF-B0AB-08CC4176E8AD}" destId="{6477DB09-00CC-4DCF-B565-0BE462C748E9}" srcOrd="0" destOrd="0" presId="urn:microsoft.com/office/officeart/2008/layout/VerticalCurvedList"/>
    <dgm:cxn modelId="{A6C009C0-24FE-46CE-82B3-5C4A562F5F9C}" type="presParOf" srcId="{7504898B-9E67-4A18-8DF0-900E715E225B}" destId="{7C59BBC7-D793-471E-BCBF-20BB58A37E65}" srcOrd="7" destOrd="0" presId="urn:microsoft.com/office/officeart/2008/layout/VerticalCurvedList"/>
    <dgm:cxn modelId="{08CFD745-0DBF-45EC-A62B-53ADEEB231FC}" type="presParOf" srcId="{7504898B-9E67-4A18-8DF0-900E715E225B}" destId="{DBDAC031-C9B5-456A-A668-01CE9E7E6341}" srcOrd="8" destOrd="0" presId="urn:microsoft.com/office/officeart/2008/layout/VerticalCurvedList"/>
    <dgm:cxn modelId="{462E8AB0-BB84-4AB0-805D-7ED5BE3E13FC}" type="presParOf" srcId="{DBDAC031-C9B5-456A-A668-01CE9E7E6341}" destId="{E409B305-3D52-4592-8D5D-23CB54CFBAD5}" srcOrd="0" destOrd="0" presId="urn:microsoft.com/office/officeart/2008/layout/VerticalCurvedList"/>
    <dgm:cxn modelId="{05B6BE57-5547-4D7A-986F-561823D9087C}" type="presParOf" srcId="{7504898B-9E67-4A18-8DF0-900E715E225B}" destId="{537EE371-2E6D-4F06-B3ED-871CA12BC54D}" srcOrd="9" destOrd="0" presId="urn:microsoft.com/office/officeart/2008/layout/VerticalCurvedList"/>
    <dgm:cxn modelId="{E6C3BD57-0DB0-4837-BC46-5021C5E2A29B}" type="presParOf" srcId="{7504898B-9E67-4A18-8DF0-900E715E225B}" destId="{E16F2088-A6CD-47C9-977D-0B25D50B01FD}" srcOrd="10" destOrd="0" presId="urn:microsoft.com/office/officeart/2008/layout/VerticalCurvedList"/>
    <dgm:cxn modelId="{719632C3-1E5A-4F71-ABD0-7C1768C4BAC4}" type="presParOf" srcId="{E16F2088-A6CD-47C9-977D-0B25D50B01FD}" destId="{55F10105-C6E3-4730-95E4-B93D8FECAB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67BC41-C694-456C-9E07-4D0EA5AD708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F6AB7D0-749A-4742-9399-BD3F52A9BC2A}">
      <dgm:prSet/>
      <dgm:spPr/>
      <dgm:t>
        <a:bodyPr/>
        <a:lstStyle/>
        <a:p>
          <a:pPr rtl="0"/>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3</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Teaspoons (15</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of glucose  </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4EE51907-34B5-4028-AD15-203F3D673112}" type="parTrans" cxnId="{960DF636-AE6F-4F79-891E-B6F4F6447274}">
      <dgm:prSet/>
      <dgm:spPr/>
      <dgm:t>
        <a:bodyPr/>
        <a:lstStyle/>
        <a:p>
          <a:endParaRPr lang="en-US"/>
        </a:p>
      </dgm:t>
    </dgm:pt>
    <dgm:pt modelId="{2A199813-E88B-40F2-906F-6A2261A93816}" type="sibTrans" cxnId="{960DF636-AE6F-4F79-891E-B6F4F6447274}">
      <dgm:prSet/>
      <dgm:spPr/>
      <dgm:t>
        <a:bodyPr/>
        <a:lstStyle/>
        <a:p>
          <a:endParaRPr lang="en-US"/>
        </a:p>
      </dgm:t>
    </dgm:pt>
    <dgm:pt modelId="{9A861D88-37F9-4428-ACB8-75C0C25BDB3F}">
      <dgm:prSet/>
      <dgm:spPr/>
      <dgm:t>
        <a:bodyPr/>
        <a:lstStyle/>
        <a:p>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3</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 Tea</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s</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poons</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(15</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 of </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extLst>
                <a:ext uri="http://customooxmlschemas.google.com/">
                  <go:slidesCustomData xmlns:r="http://schemas.openxmlformats.org/officeDocument/2006/relationships" xmlns:p="http://schemas.openxmlformats.org/presentationml/2006/main"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lc="http://schemas.openxmlformats.org/drawingml/2006/lockedCanvas" textRoundtripDataId="13"/>
                </a:ext>
              </a:extLst>
            </a:rPr>
            <a:t>h</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r="http://schemas.openxmlformats.org/officeDocument/2006/relationships" xmlns:p="http://schemas.openxmlformats.org/presentationml/2006/main"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lc="http://schemas.openxmlformats.org/drawingml/2006/lockedCanvas" textRoundtripDataId="14"/>
                </a:ext>
              </a:extLst>
            </a:rPr>
            <a:t>oney </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6DE17A4A-66A5-4A00-A847-2696D5CB7320}" type="parTrans" cxnId="{4FE68061-C70C-4210-A0BC-922431C2DD4E}">
      <dgm:prSet/>
      <dgm:spPr/>
      <dgm:t>
        <a:bodyPr/>
        <a:lstStyle/>
        <a:p>
          <a:endParaRPr lang="en-US"/>
        </a:p>
      </dgm:t>
    </dgm:pt>
    <dgm:pt modelId="{C0A875FF-196C-4D90-B153-FC875A2CB8D3}" type="sibTrans" cxnId="{4FE68061-C70C-4210-A0BC-922431C2DD4E}">
      <dgm:prSet/>
      <dgm:spPr/>
      <dgm:t>
        <a:bodyPr/>
        <a:lstStyle/>
        <a:p>
          <a:endParaRPr lang="en-US"/>
        </a:p>
      </dgm:t>
    </dgm:pt>
    <dgm:pt modelId="{6B9D013C-DB09-4790-8B77-63A5F2158295}">
      <dgm:prSet/>
      <dgm:spPr/>
      <dgm:t>
        <a:bodyPr/>
        <a:lstStyle/>
        <a:p>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½ glass </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(120ml) </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of fruit juice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6DFBD82-EF13-4DFC-B905-5471B5DF9C19}" type="parTrans" cxnId="{CD5902E2-77BD-4586-B15E-7344E399B9BE}">
      <dgm:prSet/>
      <dgm:spPr/>
      <dgm:t>
        <a:bodyPr/>
        <a:lstStyle/>
        <a:p>
          <a:endParaRPr lang="en-US"/>
        </a:p>
      </dgm:t>
    </dgm:pt>
    <dgm:pt modelId="{0D638C53-5EA7-4043-9FAC-14C9EF9271D7}" type="sibTrans" cxnId="{CD5902E2-77BD-4586-B15E-7344E399B9BE}">
      <dgm:prSet/>
      <dgm:spPr/>
      <dgm:t>
        <a:bodyPr/>
        <a:lstStyle/>
        <a:p>
          <a:endParaRPr lang="en-US"/>
        </a:p>
      </dgm:t>
    </dgm:pt>
    <dgm:pt modelId="{204919A8-FCB4-44C4-81CA-2E5DCED73503}">
      <dgm:prSet/>
      <dgm:spPr/>
      <dgm:t>
        <a:bodyPr/>
        <a:lstStyle/>
        <a:p>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½ glass of regular soda</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2EB6BBAC-E935-4A03-9BC3-2AE7E0952329}" type="parTrans" cxnId="{B0C0D078-BEE8-4488-970A-A9F5BE35D54E}">
      <dgm:prSet/>
      <dgm:spPr/>
      <dgm:t>
        <a:bodyPr/>
        <a:lstStyle/>
        <a:p>
          <a:endParaRPr lang="en-US"/>
        </a:p>
      </dgm:t>
    </dgm:pt>
    <dgm:pt modelId="{1153D61B-08C8-4E5B-A052-1C6CC4F2A8C0}" type="sibTrans" cxnId="{B0C0D078-BEE8-4488-970A-A9F5BE35D54E}">
      <dgm:prSet/>
      <dgm:spPr/>
      <dgm:t>
        <a:bodyPr/>
        <a:lstStyle/>
        <a:p>
          <a:endParaRPr lang="en-US"/>
        </a:p>
      </dgm:t>
    </dgm:pt>
    <dgm:pt modelId="{9CD1F39C-3A18-4E48-8C9B-A17FEB6FF5C6}">
      <dgm:prSet/>
      <dgm:spPr/>
      <dgm:t>
        <a:bodyPr/>
        <a:lstStyle/>
        <a:p>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3 </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Teaspoons</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(15</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 </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of </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s</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ugar</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8681F2F5-4272-4E74-8A12-199A0A088CBF}" type="parTrans" cxnId="{4A1C1098-9AF9-4821-8DAF-BC56D8C7F2B1}">
      <dgm:prSet/>
      <dgm:spPr/>
      <dgm:t>
        <a:bodyPr/>
        <a:lstStyle/>
        <a:p>
          <a:endParaRPr lang="en-US"/>
        </a:p>
      </dgm:t>
    </dgm:pt>
    <dgm:pt modelId="{70FF650E-9B08-420D-8229-E493BD129B9E}" type="sibTrans" cxnId="{4A1C1098-9AF9-4821-8DAF-BC56D8C7F2B1}">
      <dgm:prSet/>
      <dgm:spPr/>
      <dgm:t>
        <a:bodyPr/>
        <a:lstStyle/>
        <a:p>
          <a:endParaRPr lang="en-US"/>
        </a:p>
      </dgm:t>
    </dgm:pt>
    <dgm:pt modelId="{F8EA944F-745D-4AE2-A954-BB66289CD3F4}">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3 glucose tablets (</a:t>
          </a:r>
          <a:r>
            <a:rPr lang="en-US" dirty="0" err="1">
              <a:latin typeface="Calibri" panose="020F0502020204030204" pitchFamily="34" charset="0"/>
              <a:ea typeface="Calibri" panose="020F0502020204030204" pitchFamily="34" charset="0"/>
              <a:cs typeface="Calibri" panose="020F0502020204030204" pitchFamily="34" charset="0"/>
            </a:rPr>
            <a:t>Patco</a:t>
          </a:r>
          <a:r>
            <a:rPr lang="en-US" dirty="0">
              <a:latin typeface="Calibri" panose="020F0502020204030204" pitchFamily="34" charset="0"/>
              <a:ea typeface="Calibri" panose="020F0502020204030204" pitchFamily="34" charset="0"/>
              <a:cs typeface="Calibri" panose="020F0502020204030204" pitchFamily="34" charset="0"/>
            </a:rPr>
            <a:t> sweets)</a:t>
          </a:r>
        </a:p>
      </dgm:t>
    </dgm:pt>
    <dgm:pt modelId="{1061B324-2C6E-4F74-96E7-C5287451403C}" type="parTrans" cxnId="{E8C86CB4-2015-4588-953E-11402D6DFB94}">
      <dgm:prSet/>
      <dgm:spPr/>
      <dgm:t>
        <a:bodyPr/>
        <a:lstStyle/>
        <a:p>
          <a:endParaRPr lang="en-US"/>
        </a:p>
      </dgm:t>
    </dgm:pt>
    <dgm:pt modelId="{1C27D0EF-D804-4FE9-94FB-98258B09AA16}" type="sibTrans" cxnId="{E8C86CB4-2015-4588-953E-11402D6DFB94}">
      <dgm:prSet/>
      <dgm:spPr/>
      <dgm:t>
        <a:bodyPr/>
        <a:lstStyle/>
        <a:p>
          <a:endParaRPr lang="en-US"/>
        </a:p>
      </dgm:t>
    </dgm:pt>
    <dgm:pt modelId="{689EF17D-3F3A-4C03-81A6-3A554495C8AC}" type="pres">
      <dgm:prSet presAssocID="{1567BC41-C694-456C-9E07-4D0EA5AD7083}" presName="diagram" presStyleCnt="0">
        <dgm:presLayoutVars>
          <dgm:dir/>
          <dgm:resizeHandles val="exact"/>
        </dgm:presLayoutVars>
      </dgm:prSet>
      <dgm:spPr/>
    </dgm:pt>
    <dgm:pt modelId="{11453E87-16AC-45EF-8503-B65D81267701}" type="pres">
      <dgm:prSet presAssocID="{0F6AB7D0-749A-4742-9399-BD3F52A9BC2A}" presName="node" presStyleLbl="node1" presStyleIdx="0" presStyleCnt="6">
        <dgm:presLayoutVars>
          <dgm:bulletEnabled val="1"/>
        </dgm:presLayoutVars>
      </dgm:prSet>
      <dgm:spPr/>
    </dgm:pt>
    <dgm:pt modelId="{D6908FEE-3740-456A-8FCF-991C310CB4BA}" type="pres">
      <dgm:prSet presAssocID="{2A199813-E88B-40F2-906F-6A2261A93816}" presName="sibTrans" presStyleCnt="0"/>
      <dgm:spPr/>
    </dgm:pt>
    <dgm:pt modelId="{CC901A23-A5CD-49EE-8CF5-4CC47D2835CA}" type="pres">
      <dgm:prSet presAssocID="{9A861D88-37F9-4428-ACB8-75C0C25BDB3F}" presName="node" presStyleLbl="node1" presStyleIdx="1" presStyleCnt="6">
        <dgm:presLayoutVars>
          <dgm:bulletEnabled val="1"/>
        </dgm:presLayoutVars>
      </dgm:prSet>
      <dgm:spPr/>
    </dgm:pt>
    <dgm:pt modelId="{232CCD86-C608-428F-8080-EE0DAF61E757}" type="pres">
      <dgm:prSet presAssocID="{C0A875FF-196C-4D90-B153-FC875A2CB8D3}" presName="sibTrans" presStyleCnt="0"/>
      <dgm:spPr/>
    </dgm:pt>
    <dgm:pt modelId="{6B1996C1-9B97-42AA-977C-93E8798FAE73}" type="pres">
      <dgm:prSet presAssocID="{6B9D013C-DB09-4790-8B77-63A5F2158295}" presName="node" presStyleLbl="node1" presStyleIdx="2" presStyleCnt="6">
        <dgm:presLayoutVars>
          <dgm:bulletEnabled val="1"/>
        </dgm:presLayoutVars>
      </dgm:prSet>
      <dgm:spPr/>
    </dgm:pt>
    <dgm:pt modelId="{FECFA59A-40B2-4C2A-BD06-EB983DC57BD5}" type="pres">
      <dgm:prSet presAssocID="{0D638C53-5EA7-4043-9FAC-14C9EF9271D7}" presName="sibTrans" presStyleCnt="0"/>
      <dgm:spPr/>
    </dgm:pt>
    <dgm:pt modelId="{05FA5066-0914-4D1F-B121-CCF100989A86}" type="pres">
      <dgm:prSet presAssocID="{204919A8-FCB4-44C4-81CA-2E5DCED73503}" presName="node" presStyleLbl="node1" presStyleIdx="3" presStyleCnt="6">
        <dgm:presLayoutVars>
          <dgm:bulletEnabled val="1"/>
        </dgm:presLayoutVars>
      </dgm:prSet>
      <dgm:spPr/>
    </dgm:pt>
    <dgm:pt modelId="{B74ADB41-DC2B-49F0-A394-21A95FE9D77C}" type="pres">
      <dgm:prSet presAssocID="{1153D61B-08C8-4E5B-A052-1C6CC4F2A8C0}" presName="sibTrans" presStyleCnt="0"/>
      <dgm:spPr/>
    </dgm:pt>
    <dgm:pt modelId="{D0F88EE5-708F-4E92-8741-7401D7E4FEDB}" type="pres">
      <dgm:prSet presAssocID="{9CD1F39C-3A18-4E48-8C9B-A17FEB6FF5C6}" presName="node" presStyleLbl="node1" presStyleIdx="4" presStyleCnt="6">
        <dgm:presLayoutVars>
          <dgm:bulletEnabled val="1"/>
        </dgm:presLayoutVars>
      </dgm:prSet>
      <dgm:spPr/>
    </dgm:pt>
    <dgm:pt modelId="{AB83712F-FA7A-4D7B-BA86-0FC3240E7DBE}" type="pres">
      <dgm:prSet presAssocID="{70FF650E-9B08-420D-8229-E493BD129B9E}" presName="sibTrans" presStyleCnt="0"/>
      <dgm:spPr/>
    </dgm:pt>
    <dgm:pt modelId="{E86E548F-FB41-4E72-92FD-9BB6CFA65AFE}" type="pres">
      <dgm:prSet presAssocID="{F8EA944F-745D-4AE2-A954-BB66289CD3F4}" presName="node" presStyleLbl="node1" presStyleIdx="5" presStyleCnt="6">
        <dgm:presLayoutVars>
          <dgm:bulletEnabled val="1"/>
        </dgm:presLayoutVars>
      </dgm:prSet>
      <dgm:spPr/>
    </dgm:pt>
  </dgm:ptLst>
  <dgm:cxnLst>
    <dgm:cxn modelId="{D157531F-CD52-44A8-9D8D-18787AC49866}" type="presOf" srcId="{1567BC41-C694-456C-9E07-4D0EA5AD7083}" destId="{689EF17D-3F3A-4C03-81A6-3A554495C8AC}" srcOrd="0" destOrd="0" presId="urn:microsoft.com/office/officeart/2005/8/layout/default"/>
    <dgm:cxn modelId="{960DF636-AE6F-4F79-891E-B6F4F6447274}" srcId="{1567BC41-C694-456C-9E07-4D0EA5AD7083}" destId="{0F6AB7D0-749A-4742-9399-BD3F52A9BC2A}" srcOrd="0" destOrd="0" parTransId="{4EE51907-34B5-4028-AD15-203F3D673112}" sibTransId="{2A199813-E88B-40F2-906F-6A2261A93816}"/>
    <dgm:cxn modelId="{459E605B-228E-4E86-910F-0B1AB468C06B}" type="presOf" srcId="{6B9D013C-DB09-4790-8B77-63A5F2158295}" destId="{6B1996C1-9B97-42AA-977C-93E8798FAE73}" srcOrd="0" destOrd="0" presId="urn:microsoft.com/office/officeart/2005/8/layout/default"/>
    <dgm:cxn modelId="{4FE68061-C70C-4210-A0BC-922431C2DD4E}" srcId="{1567BC41-C694-456C-9E07-4D0EA5AD7083}" destId="{9A861D88-37F9-4428-ACB8-75C0C25BDB3F}" srcOrd="1" destOrd="0" parTransId="{6DE17A4A-66A5-4A00-A847-2696D5CB7320}" sibTransId="{C0A875FF-196C-4D90-B153-FC875A2CB8D3}"/>
    <dgm:cxn modelId="{D442FE69-5FB3-45BF-860D-67C45BD2B248}" type="presOf" srcId="{9CD1F39C-3A18-4E48-8C9B-A17FEB6FF5C6}" destId="{D0F88EE5-708F-4E92-8741-7401D7E4FEDB}" srcOrd="0" destOrd="0" presId="urn:microsoft.com/office/officeart/2005/8/layout/default"/>
    <dgm:cxn modelId="{B1E78777-347A-4368-8CAD-0E9D3741809A}" type="presOf" srcId="{204919A8-FCB4-44C4-81CA-2E5DCED73503}" destId="{05FA5066-0914-4D1F-B121-CCF100989A86}" srcOrd="0" destOrd="0" presId="urn:microsoft.com/office/officeart/2005/8/layout/default"/>
    <dgm:cxn modelId="{B0C0D078-BEE8-4488-970A-A9F5BE35D54E}" srcId="{1567BC41-C694-456C-9E07-4D0EA5AD7083}" destId="{204919A8-FCB4-44C4-81CA-2E5DCED73503}" srcOrd="3" destOrd="0" parTransId="{2EB6BBAC-E935-4A03-9BC3-2AE7E0952329}" sibTransId="{1153D61B-08C8-4E5B-A052-1C6CC4F2A8C0}"/>
    <dgm:cxn modelId="{FB4CBC7F-F34D-4321-8C96-8E21BB5D178D}" type="presOf" srcId="{0F6AB7D0-749A-4742-9399-BD3F52A9BC2A}" destId="{11453E87-16AC-45EF-8503-B65D81267701}" srcOrd="0" destOrd="0" presId="urn:microsoft.com/office/officeart/2005/8/layout/default"/>
    <dgm:cxn modelId="{4A1C1098-9AF9-4821-8DAF-BC56D8C7F2B1}" srcId="{1567BC41-C694-456C-9E07-4D0EA5AD7083}" destId="{9CD1F39C-3A18-4E48-8C9B-A17FEB6FF5C6}" srcOrd="4" destOrd="0" parTransId="{8681F2F5-4272-4E74-8A12-199A0A088CBF}" sibTransId="{70FF650E-9B08-420D-8229-E493BD129B9E}"/>
    <dgm:cxn modelId="{E8C86CB4-2015-4588-953E-11402D6DFB94}" srcId="{1567BC41-C694-456C-9E07-4D0EA5AD7083}" destId="{F8EA944F-745D-4AE2-A954-BB66289CD3F4}" srcOrd="5" destOrd="0" parTransId="{1061B324-2C6E-4F74-96E7-C5287451403C}" sibTransId="{1C27D0EF-D804-4FE9-94FB-98258B09AA16}"/>
    <dgm:cxn modelId="{FA1EBFC6-22DB-49D3-A97D-4FA1C00317E6}" type="presOf" srcId="{F8EA944F-745D-4AE2-A954-BB66289CD3F4}" destId="{E86E548F-FB41-4E72-92FD-9BB6CFA65AFE}" srcOrd="0" destOrd="0" presId="urn:microsoft.com/office/officeart/2005/8/layout/default"/>
    <dgm:cxn modelId="{814F88DE-EC44-469B-A5A6-0B0B750E0ADB}" type="presOf" srcId="{9A861D88-37F9-4428-ACB8-75C0C25BDB3F}" destId="{CC901A23-A5CD-49EE-8CF5-4CC47D2835CA}" srcOrd="0" destOrd="0" presId="urn:microsoft.com/office/officeart/2005/8/layout/default"/>
    <dgm:cxn modelId="{CD5902E2-77BD-4586-B15E-7344E399B9BE}" srcId="{1567BC41-C694-456C-9E07-4D0EA5AD7083}" destId="{6B9D013C-DB09-4790-8B77-63A5F2158295}" srcOrd="2" destOrd="0" parTransId="{36DFBD82-EF13-4DFC-B905-5471B5DF9C19}" sibTransId="{0D638C53-5EA7-4043-9FAC-14C9EF9271D7}"/>
    <dgm:cxn modelId="{9E10A4BE-288D-4C11-808F-0720824D3F3A}" type="presParOf" srcId="{689EF17D-3F3A-4C03-81A6-3A554495C8AC}" destId="{11453E87-16AC-45EF-8503-B65D81267701}" srcOrd="0" destOrd="0" presId="urn:microsoft.com/office/officeart/2005/8/layout/default"/>
    <dgm:cxn modelId="{BCDA2443-B080-41CA-9B9E-6A99E08392A2}" type="presParOf" srcId="{689EF17D-3F3A-4C03-81A6-3A554495C8AC}" destId="{D6908FEE-3740-456A-8FCF-991C310CB4BA}" srcOrd="1" destOrd="0" presId="urn:microsoft.com/office/officeart/2005/8/layout/default"/>
    <dgm:cxn modelId="{FB7E0995-7794-4FB6-AD3D-85E1F99C9E1E}" type="presParOf" srcId="{689EF17D-3F3A-4C03-81A6-3A554495C8AC}" destId="{CC901A23-A5CD-49EE-8CF5-4CC47D2835CA}" srcOrd="2" destOrd="0" presId="urn:microsoft.com/office/officeart/2005/8/layout/default"/>
    <dgm:cxn modelId="{CC47E60A-4AF5-473E-B29C-4B90BA36E4F0}" type="presParOf" srcId="{689EF17D-3F3A-4C03-81A6-3A554495C8AC}" destId="{232CCD86-C608-428F-8080-EE0DAF61E757}" srcOrd="3" destOrd="0" presId="urn:microsoft.com/office/officeart/2005/8/layout/default"/>
    <dgm:cxn modelId="{629B5A73-C5B8-484C-B241-7BC108685592}" type="presParOf" srcId="{689EF17D-3F3A-4C03-81A6-3A554495C8AC}" destId="{6B1996C1-9B97-42AA-977C-93E8798FAE73}" srcOrd="4" destOrd="0" presId="urn:microsoft.com/office/officeart/2005/8/layout/default"/>
    <dgm:cxn modelId="{395B81B5-0334-4F42-979A-6B908FBB2FB2}" type="presParOf" srcId="{689EF17D-3F3A-4C03-81A6-3A554495C8AC}" destId="{FECFA59A-40B2-4C2A-BD06-EB983DC57BD5}" srcOrd="5" destOrd="0" presId="urn:microsoft.com/office/officeart/2005/8/layout/default"/>
    <dgm:cxn modelId="{439013AC-3C45-4C84-A9DA-A2ABE3F9156C}" type="presParOf" srcId="{689EF17D-3F3A-4C03-81A6-3A554495C8AC}" destId="{05FA5066-0914-4D1F-B121-CCF100989A86}" srcOrd="6" destOrd="0" presId="urn:microsoft.com/office/officeart/2005/8/layout/default"/>
    <dgm:cxn modelId="{99190115-7444-409C-9CF7-E84E79705138}" type="presParOf" srcId="{689EF17D-3F3A-4C03-81A6-3A554495C8AC}" destId="{B74ADB41-DC2B-49F0-A394-21A95FE9D77C}" srcOrd="7" destOrd="0" presId="urn:microsoft.com/office/officeart/2005/8/layout/default"/>
    <dgm:cxn modelId="{190B2FDE-9E22-4225-899B-DFEA520B08D0}" type="presParOf" srcId="{689EF17D-3F3A-4C03-81A6-3A554495C8AC}" destId="{D0F88EE5-708F-4E92-8741-7401D7E4FEDB}" srcOrd="8" destOrd="0" presId="urn:microsoft.com/office/officeart/2005/8/layout/default"/>
    <dgm:cxn modelId="{90EF8EF0-8457-417A-91D9-E8C1DDF45520}" type="presParOf" srcId="{689EF17D-3F3A-4C03-81A6-3A554495C8AC}" destId="{AB83712F-FA7A-4D7B-BA86-0FC3240E7DBE}" srcOrd="9" destOrd="0" presId="urn:microsoft.com/office/officeart/2005/8/layout/default"/>
    <dgm:cxn modelId="{710D864A-FBB4-4E60-8037-5D6F4F08A874}" type="presParOf" srcId="{689EF17D-3F3A-4C03-81A6-3A554495C8AC}" destId="{E86E548F-FB41-4E72-92FD-9BB6CFA65AF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56EEFD-09FB-4975-AD0C-7B8BA1A3DD5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6139BF0-84E3-45A2-A229-7F97C3BA69B1}">
      <dgm:prSet/>
      <dgm:spPr/>
      <dgm:t>
        <a:bodyPr/>
        <a:lstStyle/>
        <a:p>
          <a:r>
            <a:rPr lang="en-US"/>
            <a:t>1 slice of bread</a:t>
          </a:r>
        </a:p>
      </dgm:t>
    </dgm:pt>
    <dgm:pt modelId="{DEEE1B23-DAE9-4056-AC22-B76B1AECA171}" type="parTrans" cxnId="{8792D67D-9FD4-47EB-88CA-EA44DFAD9FF6}">
      <dgm:prSet/>
      <dgm:spPr/>
      <dgm:t>
        <a:bodyPr/>
        <a:lstStyle/>
        <a:p>
          <a:endParaRPr lang="en-US"/>
        </a:p>
      </dgm:t>
    </dgm:pt>
    <dgm:pt modelId="{15870364-295B-4FB6-8A0F-0C0C046BDF0A}" type="sibTrans" cxnId="{8792D67D-9FD4-47EB-88CA-EA44DFAD9FF6}">
      <dgm:prSet/>
      <dgm:spPr/>
      <dgm:t>
        <a:bodyPr/>
        <a:lstStyle/>
        <a:p>
          <a:endParaRPr lang="en-US"/>
        </a:p>
      </dgm:t>
    </dgm:pt>
    <dgm:pt modelId="{9AA00C49-EB1F-4160-A4E3-4F44FF395387}">
      <dgm:prSet/>
      <dgm:spPr/>
      <dgm:t>
        <a:bodyPr/>
        <a:lstStyle/>
        <a:p>
          <a:r>
            <a:rPr lang="en-US" dirty="0"/>
            <a:t>1 cup of milk (250ml)</a:t>
          </a:r>
        </a:p>
      </dgm:t>
    </dgm:pt>
    <dgm:pt modelId="{7DD9216F-18FA-4205-87A7-37ADFD406E3A}" type="parTrans" cxnId="{9BA9D1E9-9DE7-40FB-8002-BF9478F3BEB7}">
      <dgm:prSet/>
      <dgm:spPr/>
      <dgm:t>
        <a:bodyPr/>
        <a:lstStyle/>
        <a:p>
          <a:endParaRPr lang="en-US"/>
        </a:p>
      </dgm:t>
    </dgm:pt>
    <dgm:pt modelId="{386B0102-B8A8-488E-B96D-CFD33AC5FBBC}" type="sibTrans" cxnId="{9BA9D1E9-9DE7-40FB-8002-BF9478F3BEB7}">
      <dgm:prSet/>
      <dgm:spPr/>
      <dgm:t>
        <a:bodyPr/>
        <a:lstStyle/>
        <a:p>
          <a:endParaRPr lang="en-US"/>
        </a:p>
      </dgm:t>
    </dgm:pt>
    <dgm:pt modelId="{B48D9FA5-8BB7-4696-8C38-57EF800D8CF8}">
      <dgm:prSet/>
      <dgm:spPr/>
      <dgm:t>
        <a:bodyPr/>
        <a:lstStyle/>
        <a:p>
          <a:r>
            <a:rPr lang="en-US" dirty="0"/>
            <a:t>1 small banana or half a normal size banana</a:t>
          </a:r>
        </a:p>
      </dgm:t>
    </dgm:pt>
    <dgm:pt modelId="{A6D9AA0C-789E-4C06-9602-CCA399BBE71E}" type="parTrans" cxnId="{5923B577-D112-4233-A846-1CF53ED9FA87}">
      <dgm:prSet/>
      <dgm:spPr/>
      <dgm:t>
        <a:bodyPr/>
        <a:lstStyle/>
        <a:p>
          <a:endParaRPr lang="en-US"/>
        </a:p>
      </dgm:t>
    </dgm:pt>
    <dgm:pt modelId="{6FAAA040-1F3A-44A7-B951-8DA6F08B29CE}" type="sibTrans" cxnId="{5923B577-D112-4233-A846-1CF53ED9FA87}">
      <dgm:prSet/>
      <dgm:spPr/>
      <dgm:t>
        <a:bodyPr/>
        <a:lstStyle/>
        <a:p>
          <a:endParaRPr lang="en-US"/>
        </a:p>
      </dgm:t>
    </dgm:pt>
    <dgm:pt modelId="{E847715C-6B6D-4C14-A2EB-028A9D23DE80}">
      <dgm:prSet/>
      <dgm:spPr/>
      <dgm:t>
        <a:bodyPr/>
        <a:lstStyle/>
        <a:p>
          <a:r>
            <a:rPr lang="en-US"/>
            <a:t>1 small orange</a:t>
          </a:r>
        </a:p>
      </dgm:t>
    </dgm:pt>
    <dgm:pt modelId="{F2D27E26-DA7B-4403-B723-DAC6CD4DA378}" type="parTrans" cxnId="{D891F133-EE56-44CC-B27C-041FB632D44F}">
      <dgm:prSet/>
      <dgm:spPr/>
      <dgm:t>
        <a:bodyPr/>
        <a:lstStyle/>
        <a:p>
          <a:endParaRPr lang="en-US"/>
        </a:p>
      </dgm:t>
    </dgm:pt>
    <dgm:pt modelId="{64E76046-A08A-4D9D-B63B-35B1820173EF}" type="sibTrans" cxnId="{D891F133-EE56-44CC-B27C-041FB632D44F}">
      <dgm:prSet/>
      <dgm:spPr/>
      <dgm:t>
        <a:bodyPr/>
        <a:lstStyle/>
        <a:p>
          <a:endParaRPr lang="en-US"/>
        </a:p>
      </dgm:t>
    </dgm:pt>
    <dgm:pt modelId="{951123C3-91EB-4571-98C0-6604B58926AD}">
      <dgm:prSet/>
      <dgm:spPr>
        <a:solidFill>
          <a:srgbClr val="FFC000"/>
        </a:solidFill>
      </dgm:spPr>
      <dgm:t>
        <a:bodyPr/>
        <a:lstStyle/>
        <a:p>
          <a:r>
            <a:rPr lang="en-US" dirty="0"/>
            <a:t>1 small apple </a:t>
          </a:r>
        </a:p>
      </dgm:t>
    </dgm:pt>
    <dgm:pt modelId="{3944497B-7930-4F10-8657-392CBFCC0DDC}" type="parTrans" cxnId="{637AA99C-51D3-45DE-9B3E-608DAA95451D}">
      <dgm:prSet/>
      <dgm:spPr/>
      <dgm:t>
        <a:bodyPr/>
        <a:lstStyle/>
        <a:p>
          <a:endParaRPr lang="en-US"/>
        </a:p>
      </dgm:t>
    </dgm:pt>
    <dgm:pt modelId="{7CC97E17-B294-439B-BFB3-17A837FDACED}" type="sibTrans" cxnId="{637AA99C-51D3-45DE-9B3E-608DAA95451D}">
      <dgm:prSet/>
      <dgm:spPr/>
      <dgm:t>
        <a:bodyPr/>
        <a:lstStyle/>
        <a:p>
          <a:endParaRPr lang="en-US"/>
        </a:p>
      </dgm:t>
    </dgm:pt>
    <dgm:pt modelId="{4AB5882C-18E7-4931-8330-2CDCF4F9D797}">
      <dgm:prSet/>
      <dgm:spPr/>
      <dgm:t>
        <a:bodyPr/>
        <a:lstStyle/>
        <a:p>
          <a:r>
            <a:rPr lang="en-US"/>
            <a:t>1 cup of watermelon </a:t>
          </a:r>
        </a:p>
      </dgm:t>
    </dgm:pt>
    <dgm:pt modelId="{178264C6-EEB1-40A8-A8DA-380B9ED7745D}" type="parTrans" cxnId="{4CDF5443-9ED5-4B67-8D1C-C92420B86355}">
      <dgm:prSet/>
      <dgm:spPr/>
      <dgm:t>
        <a:bodyPr/>
        <a:lstStyle/>
        <a:p>
          <a:endParaRPr lang="en-US"/>
        </a:p>
      </dgm:t>
    </dgm:pt>
    <dgm:pt modelId="{701754F9-B9C5-48D5-85AB-39160B31AD49}" type="sibTrans" cxnId="{4CDF5443-9ED5-4B67-8D1C-C92420B86355}">
      <dgm:prSet/>
      <dgm:spPr/>
      <dgm:t>
        <a:bodyPr/>
        <a:lstStyle/>
        <a:p>
          <a:endParaRPr lang="en-US"/>
        </a:p>
      </dgm:t>
    </dgm:pt>
    <dgm:pt modelId="{62231B8F-D584-4366-BE35-78B002C20F09}" type="pres">
      <dgm:prSet presAssocID="{8456EEFD-09FB-4975-AD0C-7B8BA1A3DD57}" presName="linear" presStyleCnt="0">
        <dgm:presLayoutVars>
          <dgm:animLvl val="lvl"/>
          <dgm:resizeHandles val="exact"/>
        </dgm:presLayoutVars>
      </dgm:prSet>
      <dgm:spPr/>
    </dgm:pt>
    <dgm:pt modelId="{0A06DFAE-5E50-4C2E-97BE-DA91B5312A2A}" type="pres">
      <dgm:prSet presAssocID="{C6139BF0-84E3-45A2-A229-7F97C3BA69B1}" presName="parentText" presStyleLbl="node1" presStyleIdx="0" presStyleCnt="6">
        <dgm:presLayoutVars>
          <dgm:chMax val="0"/>
          <dgm:bulletEnabled val="1"/>
        </dgm:presLayoutVars>
      </dgm:prSet>
      <dgm:spPr/>
    </dgm:pt>
    <dgm:pt modelId="{C1F0A3E8-2133-4E1C-8ABA-C7E91E0B3403}" type="pres">
      <dgm:prSet presAssocID="{15870364-295B-4FB6-8A0F-0C0C046BDF0A}" presName="spacer" presStyleCnt="0"/>
      <dgm:spPr/>
    </dgm:pt>
    <dgm:pt modelId="{104B5892-485A-4F07-A0AD-B450369B0ADA}" type="pres">
      <dgm:prSet presAssocID="{9AA00C49-EB1F-4160-A4E3-4F44FF395387}" presName="parentText" presStyleLbl="node1" presStyleIdx="1" presStyleCnt="6">
        <dgm:presLayoutVars>
          <dgm:chMax val="0"/>
          <dgm:bulletEnabled val="1"/>
        </dgm:presLayoutVars>
      </dgm:prSet>
      <dgm:spPr/>
    </dgm:pt>
    <dgm:pt modelId="{23C156B2-0A01-42A4-B2BB-B7516DC564AF}" type="pres">
      <dgm:prSet presAssocID="{386B0102-B8A8-488E-B96D-CFD33AC5FBBC}" presName="spacer" presStyleCnt="0"/>
      <dgm:spPr/>
    </dgm:pt>
    <dgm:pt modelId="{42CBB071-6387-400E-90F9-40C2EE0C3FBE}" type="pres">
      <dgm:prSet presAssocID="{B48D9FA5-8BB7-4696-8C38-57EF800D8CF8}" presName="parentText" presStyleLbl="node1" presStyleIdx="2" presStyleCnt="6">
        <dgm:presLayoutVars>
          <dgm:chMax val="0"/>
          <dgm:bulletEnabled val="1"/>
        </dgm:presLayoutVars>
      </dgm:prSet>
      <dgm:spPr/>
    </dgm:pt>
    <dgm:pt modelId="{59AD5CD0-3D8D-45C7-AA96-5FBBE86E59EE}" type="pres">
      <dgm:prSet presAssocID="{6FAAA040-1F3A-44A7-B951-8DA6F08B29CE}" presName="spacer" presStyleCnt="0"/>
      <dgm:spPr/>
    </dgm:pt>
    <dgm:pt modelId="{BE82EEC0-97EA-4CF3-BFAE-078E39D93949}" type="pres">
      <dgm:prSet presAssocID="{E847715C-6B6D-4C14-A2EB-028A9D23DE80}" presName="parentText" presStyleLbl="node1" presStyleIdx="3" presStyleCnt="6">
        <dgm:presLayoutVars>
          <dgm:chMax val="0"/>
          <dgm:bulletEnabled val="1"/>
        </dgm:presLayoutVars>
      </dgm:prSet>
      <dgm:spPr/>
    </dgm:pt>
    <dgm:pt modelId="{DFCDBAF8-CBAF-4C54-A880-CE560E6C2E9A}" type="pres">
      <dgm:prSet presAssocID="{64E76046-A08A-4D9D-B63B-35B1820173EF}" presName="spacer" presStyleCnt="0"/>
      <dgm:spPr/>
    </dgm:pt>
    <dgm:pt modelId="{F1E17EA0-3B4A-49F8-BF7C-9039A6746BB0}" type="pres">
      <dgm:prSet presAssocID="{951123C3-91EB-4571-98C0-6604B58926AD}" presName="parentText" presStyleLbl="node1" presStyleIdx="4" presStyleCnt="6">
        <dgm:presLayoutVars>
          <dgm:chMax val="0"/>
          <dgm:bulletEnabled val="1"/>
        </dgm:presLayoutVars>
      </dgm:prSet>
      <dgm:spPr/>
    </dgm:pt>
    <dgm:pt modelId="{FD1DE96C-9BA1-4F49-9372-3E24E4355B0F}" type="pres">
      <dgm:prSet presAssocID="{7CC97E17-B294-439B-BFB3-17A837FDACED}" presName="spacer" presStyleCnt="0"/>
      <dgm:spPr/>
    </dgm:pt>
    <dgm:pt modelId="{60C0DA61-A52F-4C12-8EC8-DC3CE1B4EA17}" type="pres">
      <dgm:prSet presAssocID="{4AB5882C-18E7-4931-8330-2CDCF4F9D797}" presName="parentText" presStyleLbl="node1" presStyleIdx="5" presStyleCnt="6">
        <dgm:presLayoutVars>
          <dgm:chMax val="0"/>
          <dgm:bulletEnabled val="1"/>
        </dgm:presLayoutVars>
      </dgm:prSet>
      <dgm:spPr/>
    </dgm:pt>
  </dgm:ptLst>
  <dgm:cxnLst>
    <dgm:cxn modelId="{90DDA911-5B81-4466-A459-B57CD8CBD72C}" type="presOf" srcId="{8456EEFD-09FB-4975-AD0C-7B8BA1A3DD57}" destId="{62231B8F-D584-4366-BE35-78B002C20F09}" srcOrd="0" destOrd="0" presId="urn:microsoft.com/office/officeart/2005/8/layout/vList2"/>
    <dgm:cxn modelId="{A75D3914-A3A0-44EA-AF98-962A26B3E889}" type="presOf" srcId="{E847715C-6B6D-4C14-A2EB-028A9D23DE80}" destId="{BE82EEC0-97EA-4CF3-BFAE-078E39D93949}" srcOrd="0" destOrd="0" presId="urn:microsoft.com/office/officeart/2005/8/layout/vList2"/>
    <dgm:cxn modelId="{9030C623-F241-4587-BE8D-0CB53ED4AFAA}" type="presOf" srcId="{9AA00C49-EB1F-4160-A4E3-4F44FF395387}" destId="{104B5892-485A-4F07-A0AD-B450369B0ADA}" srcOrd="0" destOrd="0" presId="urn:microsoft.com/office/officeart/2005/8/layout/vList2"/>
    <dgm:cxn modelId="{0DF65B28-C6FF-41F0-A3D2-D8D30E3D24CE}" type="presOf" srcId="{4AB5882C-18E7-4931-8330-2CDCF4F9D797}" destId="{60C0DA61-A52F-4C12-8EC8-DC3CE1B4EA17}" srcOrd="0" destOrd="0" presId="urn:microsoft.com/office/officeart/2005/8/layout/vList2"/>
    <dgm:cxn modelId="{D891F133-EE56-44CC-B27C-041FB632D44F}" srcId="{8456EEFD-09FB-4975-AD0C-7B8BA1A3DD57}" destId="{E847715C-6B6D-4C14-A2EB-028A9D23DE80}" srcOrd="3" destOrd="0" parTransId="{F2D27E26-DA7B-4403-B723-DAC6CD4DA378}" sibTransId="{64E76046-A08A-4D9D-B63B-35B1820173EF}"/>
    <dgm:cxn modelId="{1007CE62-B7E9-40B2-9161-FCC4EBB9FC11}" type="presOf" srcId="{C6139BF0-84E3-45A2-A229-7F97C3BA69B1}" destId="{0A06DFAE-5E50-4C2E-97BE-DA91B5312A2A}" srcOrd="0" destOrd="0" presId="urn:microsoft.com/office/officeart/2005/8/layout/vList2"/>
    <dgm:cxn modelId="{4CDF5443-9ED5-4B67-8D1C-C92420B86355}" srcId="{8456EEFD-09FB-4975-AD0C-7B8BA1A3DD57}" destId="{4AB5882C-18E7-4931-8330-2CDCF4F9D797}" srcOrd="5" destOrd="0" parTransId="{178264C6-EEB1-40A8-A8DA-380B9ED7745D}" sibTransId="{701754F9-B9C5-48D5-85AB-39160B31AD49}"/>
    <dgm:cxn modelId="{5923B577-D112-4233-A846-1CF53ED9FA87}" srcId="{8456EEFD-09FB-4975-AD0C-7B8BA1A3DD57}" destId="{B48D9FA5-8BB7-4696-8C38-57EF800D8CF8}" srcOrd="2" destOrd="0" parTransId="{A6D9AA0C-789E-4C06-9602-CCA399BBE71E}" sibTransId="{6FAAA040-1F3A-44A7-B951-8DA6F08B29CE}"/>
    <dgm:cxn modelId="{CE355B79-07ED-440D-A9B2-018580F84DCB}" type="presOf" srcId="{951123C3-91EB-4571-98C0-6604B58926AD}" destId="{F1E17EA0-3B4A-49F8-BF7C-9039A6746BB0}" srcOrd="0" destOrd="0" presId="urn:microsoft.com/office/officeart/2005/8/layout/vList2"/>
    <dgm:cxn modelId="{8792D67D-9FD4-47EB-88CA-EA44DFAD9FF6}" srcId="{8456EEFD-09FB-4975-AD0C-7B8BA1A3DD57}" destId="{C6139BF0-84E3-45A2-A229-7F97C3BA69B1}" srcOrd="0" destOrd="0" parTransId="{DEEE1B23-DAE9-4056-AC22-B76B1AECA171}" sibTransId="{15870364-295B-4FB6-8A0F-0C0C046BDF0A}"/>
    <dgm:cxn modelId="{637AA99C-51D3-45DE-9B3E-608DAA95451D}" srcId="{8456EEFD-09FB-4975-AD0C-7B8BA1A3DD57}" destId="{951123C3-91EB-4571-98C0-6604B58926AD}" srcOrd="4" destOrd="0" parTransId="{3944497B-7930-4F10-8657-392CBFCC0DDC}" sibTransId="{7CC97E17-B294-439B-BFB3-17A837FDACED}"/>
    <dgm:cxn modelId="{9BA9D1E9-9DE7-40FB-8002-BF9478F3BEB7}" srcId="{8456EEFD-09FB-4975-AD0C-7B8BA1A3DD57}" destId="{9AA00C49-EB1F-4160-A4E3-4F44FF395387}" srcOrd="1" destOrd="0" parTransId="{7DD9216F-18FA-4205-87A7-37ADFD406E3A}" sibTransId="{386B0102-B8A8-488E-B96D-CFD33AC5FBBC}"/>
    <dgm:cxn modelId="{BE1A8BF7-B544-4D33-827B-96CE3750B49C}" type="presOf" srcId="{B48D9FA5-8BB7-4696-8C38-57EF800D8CF8}" destId="{42CBB071-6387-400E-90F9-40C2EE0C3FBE}" srcOrd="0" destOrd="0" presId="urn:microsoft.com/office/officeart/2005/8/layout/vList2"/>
    <dgm:cxn modelId="{C9B216A3-2983-48E3-A053-BB668F306116}" type="presParOf" srcId="{62231B8F-D584-4366-BE35-78B002C20F09}" destId="{0A06DFAE-5E50-4C2E-97BE-DA91B5312A2A}" srcOrd="0" destOrd="0" presId="urn:microsoft.com/office/officeart/2005/8/layout/vList2"/>
    <dgm:cxn modelId="{0EF6E133-97DE-4DB8-84E0-913BD67D4DC1}" type="presParOf" srcId="{62231B8F-D584-4366-BE35-78B002C20F09}" destId="{C1F0A3E8-2133-4E1C-8ABA-C7E91E0B3403}" srcOrd="1" destOrd="0" presId="urn:microsoft.com/office/officeart/2005/8/layout/vList2"/>
    <dgm:cxn modelId="{5BF20041-6C72-4573-90FA-59BD5C1F4853}" type="presParOf" srcId="{62231B8F-D584-4366-BE35-78B002C20F09}" destId="{104B5892-485A-4F07-A0AD-B450369B0ADA}" srcOrd="2" destOrd="0" presId="urn:microsoft.com/office/officeart/2005/8/layout/vList2"/>
    <dgm:cxn modelId="{4AF27431-EBED-45CA-8DD8-16C559B555AA}" type="presParOf" srcId="{62231B8F-D584-4366-BE35-78B002C20F09}" destId="{23C156B2-0A01-42A4-B2BB-B7516DC564AF}" srcOrd="3" destOrd="0" presId="urn:microsoft.com/office/officeart/2005/8/layout/vList2"/>
    <dgm:cxn modelId="{8FBC4C62-1217-4A2F-B430-8CCB786EF03D}" type="presParOf" srcId="{62231B8F-D584-4366-BE35-78B002C20F09}" destId="{42CBB071-6387-400E-90F9-40C2EE0C3FBE}" srcOrd="4" destOrd="0" presId="urn:microsoft.com/office/officeart/2005/8/layout/vList2"/>
    <dgm:cxn modelId="{B3E9B305-E10C-4282-9A26-11B8C818251C}" type="presParOf" srcId="{62231B8F-D584-4366-BE35-78B002C20F09}" destId="{59AD5CD0-3D8D-45C7-AA96-5FBBE86E59EE}" srcOrd="5" destOrd="0" presId="urn:microsoft.com/office/officeart/2005/8/layout/vList2"/>
    <dgm:cxn modelId="{69F9C090-B36A-45C3-83FE-AE1B8C55C55B}" type="presParOf" srcId="{62231B8F-D584-4366-BE35-78B002C20F09}" destId="{BE82EEC0-97EA-4CF3-BFAE-078E39D93949}" srcOrd="6" destOrd="0" presId="urn:microsoft.com/office/officeart/2005/8/layout/vList2"/>
    <dgm:cxn modelId="{63DE2ADE-0367-461D-B6F5-E88AB3ECB009}" type="presParOf" srcId="{62231B8F-D584-4366-BE35-78B002C20F09}" destId="{DFCDBAF8-CBAF-4C54-A880-CE560E6C2E9A}" srcOrd="7" destOrd="0" presId="urn:microsoft.com/office/officeart/2005/8/layout/vList2"/>
    <dgm:cxn modelId="{0CA41363-20DB-4BD8-BDB1-747D1EB65D41}" type="presParOf" srcId="{62231B8F-D584-4366-BE35-78B002C20F09}" destId="{F1E17EA0-3B4A-49F8-BF7C-9039A6746BB0}" srcOrd="8" destOrd="0" presId="urn:microsoft.com/office/officeart/2005/8/layout/vList2"/>
    <dgm:cxn modelId="{993B0614-9CF6-4E14-AEBF-1EA1CBD75827}" type="presParOf" srcId="{62231B8F-D584-4366-BE35-78B002C20F09}" destId="{FD1DE96C-9BA1-4F49-9372-3E24E4355B0F}" srcOrd="9" destOrd="0" presId="urn:microsoft.com/office/officeart/2005/8/layout/vList2"/>
    <dgm:cxn modelId="{B1922E6D-B6EB-43B1-B974-79869E365F6D}" type="presParOf" srcId="{62231B8F-D584-4366-BE35-78B002C20F09}" destId="{60C0DA61-A52F-4C12-8EC8-DC3CE1B4EA1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E82A-997B-4EB9-AFE4-881D173F50B6}">
      <dsp:nvSpPr>
        <dsp:cNvPr id="0" name=""/>
        <dsp:cNvSpPr/>
      </dsp:nvSpPr>
      <dsp:spPr>
        <a:xfrm>
          <a:off x="0" y="2716"/>
          <a:ext cx="98842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146D64-B3C2-4642-AA23-4EF51EDD02C8}">
      <dsp:nvSpPr>
        <dsp:cNvPr id="0" name=""/>
        <dsp:cNvSpPr/>
      </dsp:nvSpPr>
      <dsp:spPr>
        <a:xfrm>
          <a:off x="0" y="2716"/>
          <a:ext cx="1976845" cy="55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r-FR" sz="2100" kern="1200" dirty="0">
              <a:latin typeface="Tahoma" panose="020B0604030504040204" pitchFamily="34" charset="0"/>
              <a:ea typeface="Tahoma" panose="020B0604030504040204" pitchFamily="34" charset="0"/>
              <a:cs typeface="Tahoma" panose="020B0604030504040204" pitchFamily="34" charset="0"/>
            </a:rPr>
            <a:t>Life support (</a:t>
          </a:r>
          <a:r>
            <a:rPr lang="fr-FR" sz="2100" b="1" kern="1200" dirty="0">
              <a:latin typeface="Tahoma" panose="020B0604030504040204" pitchFamily="34" charset="0"/>
              <a:ea typeface="Tahoma" panose="020B0604030504040204" pitchFamily="34" charset="0"/>
              <a:cs typeface="Tahoma" panose="020B0604030504040204" pitchFamily="34" charset="0"/>
            </a:rPr>
            <a:t>ABC)</a:t>
          </a:r>
          <a:endParaRPr lang="en-KE" sz="2100" kern="1200" dirty="0">
            <a:latin typeface="Tahoma" panose="020B0604030504040204" pitchFamily="34" charset="0"/>
            <a:ea typeface="Tahoma" panose="020B0604030504040204" pitchFamily="34" charset="0"/>
            <a:cs typeface="Tahoma" panose="020B0604030504040204" pitchFamily="34" charset="0"/>
          </a:endParaRPr>
        </a:p>
      </dsp:txBody>
      <dsp:txXfrm>
        <a:off x="0" y="2716"/>
        <a:ext cx="1976845" cy="5558776"/>
      </dsp:txXfrm>
    </dsp:sp>
    <dsp:sp modelId="{54782FBC-6DB3-407F-876F-659B44BE1A68}">
      <dsp:nvSpPr>
        <dsp:cNvPr id="0" name=""/>
        <dsp:cNvSpPr/>
      </dsp:nvSpPr>
      <dsp:spPr>
        <a:xfrm>
          <a:off x="2125109" y="46484"/>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r-FR" sz="2100" b="1" kern="1200" dirty="0">
              <a:latin typeface="Tahoma" panose="020B0604030504040204" pitchFamily="34" charset="0"/>
              <a:ea typeface="Tahoma" panose="020B0604030504040204" pitchFamily="34" charset="0"/>
              <a:cs typeface="Tahoma" panose="020B0604030504040204" pitchFamily="34" charset="0"/>
            </a:rPr>
            <a:t>Airway</a:t>
          </a:r>
          <a:r>
            <a:rPr lang="fr-FR" sz="2100" kern="1200" dirty="0">
              <a:latin typeface="Tahoma" panose="020B0604030504040204" pitchFamily="34" charset="0"/>
              <a:ea typeface="Tahoma" panose="020B0604030504040204" pitchFamily="34" charset="0"/>
              <a:cs typeface="Tahoma" panose="020B0604030504040204" pitchFamily="34" charset="0"/>
            </a:rPr>
            <a:t>: </a:t>
          </a:r>
          <a:r>
            <a:rPr lang="en-US" sz="2100" kern="1200" dirty="0">
              <a:latin typeface="Tahoma" panose="020B0604030504040204" pitchFamily="34" charset="0"/>
              <a:ea typeface="Tahoma" panose="020B0604030504040204" pitchFamily="34" charset="0"/>
              <a:cs typeface="Tahoma" panose="020B0604030504040204" pitchFamily="34" charset="0"/>
            </a:rPr>
            <a:t>check airway patency/ position airway</a:t>
          </a:r>
          <a:endParaRPr lang="en-KE" sz="2100" kern="1200" dirty="0">
            <a:latin typeface="Tahoma" panose="020B0604030504040204" pitchFamily="34" charset="0"/>
            <a:ea typeface="Tahoma" panose="020B0604030504040204" pitchFamily="34" charset="0"/>
            <a:cs typeface="Tahoma" panose="020B0604030504040204" pitchFamily="34" charset="0"/>
          </a:endParaRPr>
        </a:p>
      </dsp:txBody>
      <dsp:txXfrm>
        <a:off x="2125109" y="46484"/>
        <a:ext cx="7759119" cy="875344"/>
      </dsp:txXfrm>
    </dsp:sp>
    <dsp:sp modelId="{51F34EA7-3D15-4FCA-AF3E-9BF63334EF9E}">
      <dsp:nvSpPr>
        <dsp:cNvPr id="0" name=""/>
        <dsp:cNvSpPr/>
      </dsp:nvSpPr>
      <dsp:spPr>
        <a:xfrm>
          <a:off x="1976845" y="921828"/>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F0D4BB-3F57-4BF2-A7F7-6C6D06D24B11}">
      <dsp:nvSpPr>
        <dsp:cNvPr id="0" name=""/>
        <dsp:cNvSpPr/>
      </dsp:nvSpPr>
      <dsp:spPr>
        <a:xfrm>
          <a:off x="2125109" y="965595"/>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r-FR" sz="2100" b="1" kern="1200" dirty="0">
              <a:latin typeface="Tahoma" panose="020B0604030504040204" pitchFamily="34" charset="0"/>
              <a:ea typeface="Tahoma" panose="020B0604030504040204" pitchFamily="34" charset="0"/>
              <a:cs typeface="Tahoma" panose="020B0604030504040204" pitchFamily="34" charset="0"/>
            </a:rPr>
            <a:t>Breathing</a:t>
          </a:r>
          <a:r>
            <a:rPr lang="fr-FR" sz="2100" kern="1200" dirty="0">
              <a:latin typeface="Tahoma" panose="020B0604030504040204" pitchFamily="34" charset="0"/>
              <a:ea typeface="Tahoma" panose="020B0604030504040204" pitchFamily="34" charset="0"/>
              <a:cs typeface="Tahoma" panose="020B0604030504040204" pitchFamily="34" charset="0"/>
            </a:rPr>
            <a:t>: </a:t>
          </a:r>
          <a:r>
            <a:rPr lang="en-US" sz="2100" kern="1200" dirty="0">
              <a:latin typeface="Tahoma" panose="020B0604030504040204" pitchFamily="34" charset="0"/>
              <a:ea typeface="Tahoma" panose="020B0604030504040204" pitchFamily="34" charset="0"/>
              <a:cs typeface="Tahoma" panose="020B0604030504040204" pitchFamily="34" charset="0"/>
            </a:rPr>
            <a:t>Give oxygen to children with impaired circulation and/or shock.</a:t>
          </a:r>
          <a:endParaRPr lang="fr-FR" sz="2100" kern="1200" dirty="0">
            <a:latin typeface="Tahoma" panose="020B0604030504040204" pitchFamily="34" charset="0"/>
            <a:ea typeface="Tahoma" panose="020B0604030504040204" pitchFamily="34" charset="0"/>
            <a:cs typeface="Tahoma" panose="020B0604030504040204" pitchFamily="34" charset="0"/>
          </a:endParaRPr>
        </a:p>
      </dsp:txBody>
      <dsp:txXfrm>
        <a:off x="2125109" y="965595"/>
        <a:ext cx="7759119" cy="875344"/>
      </dsp:txXfrm>
    </dsp:sp>
    <dsp:sp modelId="{2A412312-16A1-4551-8A02-916C5C9E7C51}">
      <dsp:nvSpPr>
        <dsp:cNvPr id="0" name=""/>
        <dsp:cNvSpPr/>
      </dsp:nvSpPr>
      <dsp:spPr>
        <a:xfrm>
          <a:off x="1976845" y="1768369"/>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BF5296-5893-460D-90EC-75A115350754}">
      <dsp:nvSpPr>
        <dsp:cNvPr id="0" name=""/>
        <dsp:cNvSpPr/>
      </dsp:nvSpPr>
      <dsp:spPr>
        <a:xfrm>
          <a:off x="2125109" y="1870194"/>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r-FR" sz="2100" b="1" kern="1200" dirty="0">
              <a:latin typeface="Tahoma" panose="020B0604030504040204" pitchFamily="34" charset="0"/>
              <a:ea typeface="Tahoma" panose="020B0604030504040204" pitchFamily="34" charset="0"/>
              <a:cs typeface="Tahoma" panose="020B0604030504040204" pitchFamily="34" charset="0"/>
            </a:rPr>
            <a:t>Circulation</a:t>
          </a:r>
          <a:r>
            <a:rPr lang="fr-FR" sz="2100" kern="1200" dirty="0">
              <a:latin typeface="Tahoma" panose="020B0604030504040204" pitchFamily="34" charset="0"/>
              <a:ea typeface="Tahoma" panose="020B0604030504040204" pitchFamily="34" charset="0"/>
              <a:cs typeface="Tahoma" panose="020B0604030504040204" pitchFamily="34" charset="0"/>
            </a:rPr>
            <a:t>: </a:t>
          </a:r>
          <a:r>
            <a:rPr lang="en-US" sz="2100" kern="1200" dirty="0">
              <a:latin typeface="Tahoma" panose="020B0604030504040204" pitchFamily="34" charset="0"/>
              <a:ea typeface="Tahoma" panose="020B0604030504040204" pitchFamily="34" charset="0"/>
              <a:cs typeface="Tahoma" panose="020B0604030504040204" pitchFamily="34" charset="0"/>
            </a:rPr>
            <a:t>Assess for shock/ dehydration and Insert 2 IV cannula as you draw blood samples. If no intravenous access, insert an intra-osseous line.</a:t>
          </a:r>
          <a:endParaRPr lang="en-ZA" sz="2100" kern="1200" dirty="0">
            <a:latin typeface="Tahoma" panose="020B0604030504040204" pitchFamily="34" charset="0"/>
            <a:ea typeface="Tahoma" panose="020B0604030504040204" pitchFamily="34" charset="0"/>
            <a:cs typeface="Tahoma" panose="020B0604030504040204" pitchFamily="34" charset="0"/>
          </a:endParaRPr>
        </a:p>
      </dsp:txBody>
      <dsp:txXfrm>
        <a:off x="2125109" y="1870194"/>
        <a:ext cx="7759119" cy="875344"/>
      </dsp:txXfrm>
    </dsp:sp>
    <dsp:sp modelId="{E1D320CA-138F-49EB-9089-0B71C79ABEBF}">
      <dsp:nvSpPr>
        <dsp:cNvPr id="0" name=""/>
        <dsp:cNvSpPr/>
      </dsp:nvSpPr>
      <dsp:spPr>
        <a:xfrm>
          <a:off x="1976845" y="2861650"/>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1E48A-3264-4807-A0C9-F0FE5EFBC2F5}">
      <dsp:nvSpPr>
        <dsp:cNvPr id="0" name=""/>
        <dsp:cNvSpPr/>
      </dsp:nvSpPr>
      <dsp:spPr>
        <a:xfrm>
          <a:off x="2125109" y="2818340"/>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Tahoma" panose="020B0604030504040204" pitchFamily="34" charset="0"/>
              <a:ea typeface="Tahoma" panose="020B0604030504040204" pitchFamily="34" charset="0"/>
              <a:cs typeface="Tahoma" panose="020B0604030504040204" pitchFamily="34" charset="0"/>
            </a:rPr>
            <a:t>If in shock, Give fluid (0.9% Saline or Ringers Lactate) at </a:t>
          </a:r>
          <a:r>
            <a:rPr lang="en-US" sz="2100" b="1" kern="1200" dirty="0">
              <a:latin typeface="Tahoma" panose="020B0604030504040204" pitchFamily="34" charset="0"/>
              <a:ea typeface="Tahoma" panose="020B0604030504040204" pitchFamily="34" charset="0"/>
              <a:cs typeface="Tahoma" panose="020B0604030504040204" pitchFamily="34" charset="0"/>
            </a:rPr>
            <a:t>20ml/kg over 15 </a:t>
          </a:r>
          <a:r>
            <a:rPr lang="en-US" sz="2100" kern="1200" dirty="0">
              <a:latin typeface="Tahoma" panose="020B0604030504040204" pitchFamily="34" charset="0"/>
              <a:ea typeface="Tahoma" panose="020B0604030504040204" pitchFamily="34" charset="0"/>
              <a:cs typeface="Tahoma" panose="020B0604030504040204" pitchFamily="34" charset="0"/>
            </a:rPr>
            <a:t>minutes, repeat boluses </a:t>
          </a:r>
          <a:r>
            <a:rPr lang="en-US" sz="2100" kern="1200" dirty="0" err="1">
              <a:latin typeface="Tahoma" panose="020B0604030504040204" pitchFamily="34" charset="0"/>
              <a:ea typeface="Tahoma" panose="020B0604030504040204" pitchFamily="34" charset="0"/>
              <a:cs typeface="Tahoma" panose="020B0604030504040204" pitchFamily="34" charset="0"/>
            </a:rPr>
            <a:t>upto</a:t>
          </a:r>
          <a:r>
            <a:rPr lang="en-US" sz="2100" b="1" kern="1200" dirty="0">
              <a:latin typeface="Tahoma" panose="020B0604030504040204" pitchFamily="34" charset="0"/>
              <a:ea typeface="Tahoma" panose="020B0604030504040204" pitchFamily="34" charset="0"/>
              <a:cs typeface="Tahoma" panose="020B0604030504040204" pitchFamily="34" charset="0"/>
            </a:rPr>
            <a:t> maximum of 40ml/kg (2 boluses).</a:t>
          </a:r>
          <a:endParaRPr lang="en-KE" sz="2100" kern="1200" dirty="0">
            <a:latin typeface="Tahoma" panose="020B0604030504040204" pitchFamily="34" charset="0"/>
            <a:ea typeface="Tahoma" panose="020B0604030504040204" pitchFamily="34" charset="0"/>
            <a:cs typeface="Tahoma" panose="020B0604030504040204" pitchFamily="34" charset="0"/>
          </a:endParaRPr>
        </a:p>
      </dsp:txBody>
      <dsp:txXfrm>
        <a:off x="2125109" y="2818340"/>
        <a:ext cx="7759119" cy="875344"/>
      </dsp:txXfrm>
    </dsp:sp>
    <dsp:sp modelId="{2EC11C6D-C780-47C5-9C3F-7653AB7A7421}">
      <dsp:nvSpPr>
        <dsp:cNvPr id="0" name=""/>
        <dsp:cNvSpPr/>
      </dsp:nvSpPr>
      <dsp:spPr>
        <a:xfrm>
          <a:off x="1976845" y="3795276"/>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CBACFB-45C9-467A-9955-93971A696A40}">
      <dsp:nvSpPr>
        <dsp:cNvPr id="0" name=""/>
        <dsp:cNvSpPr/>
      </dsp:nvSpPr>
      <dsp:spPr>
        <a:xfrm>
          <a:off x="2125109" y="3853549"/>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Tahoma" panose="020B0604030504040204" pitchFamily="34" charset="0"/>
              <a:ea typeface="Tahoma" panose="020B0604030504040204" pitchFamily="34" charset="0"/>
              <a:cs typeface="Tahoma" panose="020B0604030504040204" pitchFamily="34" charset="0"/>
            </a:rPr>
            <a:t>If not in shock give </a:t>
          </a:r>
          <a:r>
            <a:rPr lang="en-US" sz="2100" b="1" kern="1200" dirty="0">
              <a:latin typeface="Tahoma" panose="020B0604030504040204" pitchFamily="34" charset="0"/>
              <a:ea typeface="Tahoma" panose="020B0604030504040204" pitchFamily="34" charset="0"/>
              <a:cs typeface="Tahoma" panose="020B0604030504040204" pitchFamily="34" charset="0"/>
            </a:rPr>
            <a:t>10-20 </a:t>
          </a:r>
          <a:r>
            <a:rPr lang="en-US" sz="2100" b="1" kern="1200" dirty="0" err="1">
              <a:latin typeface="Tahoma" panose="020B0604030504040204" pitchFamily="34" charset="0"/>
              <a:ea typeface="Tahoma" panose="020B0604030504040204" pitchFamily="34" charset="0"/>
              <a:cs typeface="Tahoma" panose="020B0604030504040204" pitchFamily="34" charset="0"/>
            </a:rPr>
            <a:t>mls</a:t>
          </a:r>
          <a:r>
            <a:rPr lang="en-US" sz="2100" b="1" kern="1200" dirty="0">
              <a:latin typeface="Tahoma" panose="020B0604030504040204" pitchFamily="34" charset="0"/>
              <a:ea typeface="Tahoma" panose="020B0604030504040204" pitchFamily="34" charset="0"/>
              <a:cs typeface="Tahoma" panose="020B0604030504040204" pitchFamily="34" charset="0"/>
            </a:rPr>
            <a:t>/kg </a:t>
          </a:r>
          <a:r>
            <a:rPr lang="en-US" sz="2100" kern="1200" dirty="0">
              <a:latin typeface="Tahoma" panose="020B0604030504040204" pitchFamily="34" charset="0"/>
              <a:ea typeface="Tahoma" panose="020B0604030504040204" pitchFamily="34" charset="0"/>
              <a:cs typeface="Tahoma" panose="020B0604030504040204" pitchFamily="34" charset="0"/>
            </a:rPr>
            <a:t>(0.9% Saline or Ringers Lactate)</a:t>
          </a:r>
          <a:r>
            <a:rPr lang="en-US" sz="2100" b="1" kern="1200" dirty="0">
              <a:latin typeface="Tahoma" panose="020B0604030504040204" pitchFamily="34" charset="0"/>
              <a:ea typeface="Tahoma" panose="020B0604030504040204" pitchFamily="34" charset="0"/>
              <a:cs typeface="Tahoma" panose="020B0604030504040204" pitchFamily="34" charset="0"/>
            </a:rPr>
            <a:t> over 1 hour</a:t>
          </a:r>
          <a:r>
            <a:rPr lang="en-US" sz="2100" kern="1200" dirty="0">
              <a:latin typeface="Tahoma" panose="020B0604030504040204" pitchFamily="34" charset="0"/>
              <a:ea typeface="Tahoma" panose="020B0604030504040204" pitchFamily="34" charset="0"/>
              <a:cs typeface="Tahoma" panose="020B0604030504040204" pitchFamily="34" charset="0"/>
            </a:rPr>
            <a:t>. </a:t>
          </a:r>
          <a:endParaRPr lang="en-KE" sz="2100" kern="1200" dirty="0">
            <a:latin typeface="Tahoma" panose="020B0604030504040204" pitchFamily="34" charset="0"/>
            <a:ea typeface="Tahoma" panose="020B0604030504040204" pitchFamily="34" charset="0"/>
            <a:cs typeface="Tahoma" panose="020B0604030504040204" pitchFamily="34" charset="0"/>
          </a:endParaRPr>
        </a:p>
      </dsp:txBody>
      <dsp:txXfrm>
        <a:off x="2125109" y="3853549"/>
        <a:ext cx="7759119" cy="875344"/>
      </dsp:txXfrm>
    </dsp:sp>
    <dsp:sp modelId="{5A64DEEF-AF3D-4F27-9BDF-C232F2E794AC}">
      <dsp:nvSpPr>
        <dsp:cNvPr id="0" name=""/>
        <dsp:cNvSpPr/>
      </dsp:nvSpPr>
      <dsp:spPr>
        <a:xfrm>
          <a:off x="1976845" y="4598274"/>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7478D8-CB7D-48DE-AEE0-E3CF684AD7B6}">
      <dsp:nvSpPr>
        <dsp:cNvPr id="0" name=""/>
        <dsp:cNvSpPr/>
      </dsp:nvSpPr>
      <dsp:spPr>
        <a:xfrm>
          <a:off x="2125109" y="4642042"/>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endParaRPr lang="en-KE" sz="2100"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dsp:txBody>
      <dsp:txXfrm>
        <a:off x="2125109" y="4642042"/>
        <a:ext cx="7759119" cy="875344"/>
      </dsp:txXfrm>
    </dsp:sp>
    <dsp:sp modelId="{F16BB187-F16A-44EB-8610-6862B6CDCFAC}">
      <dsp:nvSpPr>
        <dsp:cNvPr id="0" name=""/>
        <dsp:cNvSpPr/>
      </dsp:nvSpPr>
      <dsp:spPr>
        <a:xfrm>
          <a:off x="1976845" y="5517386"/>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190B7-5832-4457-A250-C22D39093155}">
      <dsp:nvSpPr>
        <dsp:cNvPr id="0" name=""/>
        <dsp:cNvSpPr/>
      </dsp:nvSpPr>
      <dsp:spPr>
        <a:xfrm>
          <a:off x="-616244" y="5"/>
          <a:ext cx="9871581" cy="203562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ahoma" panose="020B0604030504040204" pitchFamily="34" charset="0"/>
              <a:ea typeface="Tahoma" panose="020B0604030504040204" pitchFamily="34" charset="0"/>
              <a:cs typeface="Tahoma" panose="020B0604030504040204" pitchFamily="34" charset="0"/>
            </a:rPr>
            <a:t>Calculate fluid Requirement over 48 hours (0.9% saline/ ringers lactate)</a:t>
          </a:r>
          <a:endParaRPr lang="en-ZA" sz="2000" kern="1200" dirty="0">
            <a:latin typeface="Calibri" pitchFamily="34" charset="0"/>
          </a:endParaRPr>
        </a:p>
        <a:p>
          <a:pPr marL="0" lvl="0" indent="0" algn="l" defTabSz="889000">
            <a:lnSpc>
              <a:spcPct val="90000"/>
            </a:lnSpc>
            <a:spcBef>
              <a:spcPct val="0"/>
            </a:spcBef>
            <a:spcAft>
              <a:spcPct val="35000"/>
            </a:spcAft>
            <a:buNone/>
          </a:pPr>
          <a:r>
            <a:rPr lang="en-US" sz="2000" u="sng" kern="1200" dirty="0">
              <a:latin typeface="Tahoma" panose="020B0604030504040204" pitchFamily="34" charset="0"/>
              <a:ea typeface="Tahoma" panose="020B0604030504040204" pitchFamily="34" charset="0"/>
              <a:cs typeface="Tahoma" panose="020B0604030504040204" pitchFamily="34" charset="0"/>
            </a:rPr>
            <a:t>Maintenance fluid over 48 </a:t>
          </a:r>
          <a:r>
            <a:rPr lang="en-US" sz="2000" u="sng" kern="1200" dirty="0" err="1">
              <a:latin typeface="Tahoma" panose="020B0604030504040204" pitchFamily="34" charset="0"/>
              <a:ea typeface="Tahoma" panose="020B0604030504040204" pitchFamily="34" charset="0"/>
              <a:cs typeface="Tahoma" panose="020B0604030504040204" pitchFamily="34" charset="0"/>
            </a:rPr>
            <a:t>hrs</a:t>
          </a:r>
          <a:r>
            <a:rPr lang="en-US" sz="2000" u="sng" kern="1200" dirty="0">
              <a:latin typeface="Tahoma" panose="020B0604030504040204" pitchFamily="34" charset="0"/>
              <a:ea typeface="Tahoma" panose="020B0604030504040204" pitchFamily="34" charset="0"/>
              <a:cs typeface="Tahoma" panose="020B0604030504040204" pitchFamily="34" charset="0"/>
            </a:rPr>
            <a:t> + Deficit </a:t>
          </a:r>
          <a:endParaRPr lang="en-US" sz="2000" kern="1200" dirty="0">
            <a:latin typeface="Tahoma" panose="020B0604030504040204" pitchFamily="34" charset="0"/>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r>
            <a:rPr lang="en-US" sz="2000" kern="1200" dirty="0">
              <a:latin typeface="Tahoma" panose="020B0604030504040204" pitchFamily="34" charset="0"/>
              <a:ea typeface="Tahoma" panose="020B0604030504040204" pitchFamily="34" charset="0"/>
              <a:cs typeface="Tahoma" panose="020B0604030504040204" pitchFamily="34" charset="0"/>
            </a:rPr>
            <a:t>48 </a:t>
          </a:r>
          <a:r>
            <a:rPr lang="en-US" sz="2000" kern="1200" dirty="0" err="1">
              <a:latin typeface="Tahoma" panose="020B0604030504040204" pitchFamily="34" charset="0"/>
              <a:ea typeface="Tahoma" panose="020B0604030504040204" pitchFamily="34" charset="0"/>
              <a:cs typeface="Tahoma" panose="020B0604030504040204" pitchFamily="34" charset="0"/>
            </a:rPr>
            <a:t>hrs</a:t>
          </a:r>
          <a:r>
            <a:rPr lang="en-US" sz="2000" kern="1200" dirty="0">
              <a:latin typeface="Tahoma" panose="020B0604030504040204" pitchFamily="34" charset="0"/>
              <a:ea typeface="Tahoma" panose="020B0604030504040204" pitchFamily="34" charset="0"/>
              <a:cs typeface="Tahoma" panose="020B0604030504040204" pitchFamily="34" charset="0"/>
            </a:rPr>
            <a:t>  (Time taken for rehydration)</a:t>
          </a:r>
          <a:endParaRPr lang="en-KE" sz="2000" kern="1200" dirty="0">
            <a:solidFill>
              <a:srgbClr val="FF0000"/>
            </a:solidFill>
          </a:endParaRPr>
        </a:p>
      </dsp:txBody>
      <dsp:txXfrm>
        <a:off x="-556623" y="59626"/>
        <a:ext cx="7375046" cy="1916379"/>
      </dsp:txXfrm>
    </dsp:sp>
    <dsp:sp modelId="{A1E971C9-0CAC-489C-A1BB-D807285B1EEF}">
      <dsp:nvSpPr>
        <dsp:cNvPr id="0" name=""/>
        <dsp:cNvSpPr/>
      </dsp:nvSpPr>
      <dsp:spPr>
        <a:xfrm>
          <a:off x="431399" y="2477750"/>
          <a:ext cx="9375094" cy="214627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To prevent hypoglycemia</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a:t>
          </a:r>
        </a:p>
        <a:p>
          <a:pPr marL="0" lvl="0" indent="0" algn="l" defTabSz="889000">
            <a:lnSpc>
              <a:spcPct val="90000"/>
            </a:lnSpc>
            <a:spcBef>
              <a:spcPct val="0"/>
            </a:spcBef>
            <a:spcAft>
              <a:spcPct val="35000"/>
            </a:spcAft>
            <a:buNone/>
          </a:pP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Once the blood glucose is </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less than 17 </a:t>
          </a:r>
          <a:r>
            <a:rPr lang="en-US" sz="2000" kern="1200" dirty="0" err="1">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mmol</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/L, </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use </a:t>
          </a:r>
          <a:r>
            <a:rPr lang="en-US" sz="2000" kern="1200" dirty="0">
              <a:latin typeface="Tahoma" panose="020B0604030504040204" pitchFamily="34" charset="0"/>
              <a:ea typeface="Tahoma" panose="020B0604030504040204" pitchFamily="34" charset="0"/>
              <a:cs typeface="Tahoma" panose="020B0604030504040204" pitchFamily="34" charset="0"/>
            </a:rPr>
            <a:t>0.9% sodium chloride</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 in 5% dextrose</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p="http://schemas.openxmlformats.org/presentationml/2006/main" xmlns:r="http://schemas.openxmlformats.org/officeDocument/2006/relationships" textRoundtripDataId="1"/>
                </a:ext>
              </a:extLst>
            </a:rPr>
            <a:t>.</a:t>
          </a:r>
          <a:endParaRPr lang="en-US" sz="2000" kern="1200" dirty="0">
            <a:latin typeface="Tahoma" panose="020B0604030504040204" pitchFamily="34" charset="0"/>
            <a:ea typeface="Tahoma" panose="020B0604030504040204" pitchFamily="34" charset="0"/>
            <a:cs typeface="Tahoma" panose="020B0604030504040204" pitchFamily="34" charset="0"/>
          </a:endParaRPr>
        </a:p>
        <a:p>
          <a:pPr marL="0" lvl="0" indent="0" algn="l" defTabSz="889000" rtl="0">
            <a:lnSpc>
              <a:spcPct val="90000"/>
            </a:lnSpc>
            <a:spcBef>
              <a:spcPct val="0"/>
            </a:spcBef>
            <a:spcAft>
              <a:spcPct val="35000"/>
            </a:spcAft>
            <a:buNone/>
          </a:pPr>
          <a:endParaRPr lang="en-US" sz="2000" kern="1200" dirty="0">
            <a:latin typeface="Tahoma" panose="020B0604030504040204" pitchFamily="34" charset="0"/>
            <a:ea typeface="Tahoma" panose="020B0604030504040204" pitchFamily="34" charset="0"/>
            <a:cs typeface="Tahoma" panose="020B0604030504040204" pitchFamily="34" charset="0"/>
          </a:endParaRPr>
        </a:p>
        <a:p>
          <a:pPr marL="0" lvl="0" indent="0" algn="l" defTabSz="889000" rtl="0">
            <a:lnSpc>
              <a:spcPct val="90000"/>
            </a:lnSpc>
            <a:spcBef>
              <a:spcPct val="0"/>
            </a:spcBef>
            <a:spcAft>
              <a:spcPct val="35000"/>
            </a:spcAft>
            <a:buNone/>
          </a:pPr>
          <a:r>
            <a:rPr lang="en-US" sz="2000" kern="1200" dirty="0">
              <a:latin typeface="Tahoma" panose="020B0604030504040204" pitchFamily="34" charset="0"/>
              <a:ea typeface="Tahoma" panose="020B0604030504040204" pitchFamily="34" charset="0"/>
              <a:cs typeface="Tahoma" panose="020B0604030504040204" pitchFamily="34" charset="0"/>
            </a:rPr>
            <a:t>Once the blood glucose is &lt;10mmol/L, use 0.9% sodium chloride in 10% dextrose.</a:t>
          </a:r>
          <a:endParaRPr lang="en-ZA" sz="2000" kern="1200" dirty="0">
            <a:latin typeface="Calibri" pitchFamily="34" charset="0"/>
          </a:endParaRPr>
        </a:p>
      </dsp:txBody>
      <dsp:txXfrm>
        <a:off x="494261" y="2540612"/>
        <a:ext cx="6089790" cy="2020549"/>
      </dsp:txXfrm>
    </dsp:sp>
    <dsp:sp modelId="{F384B360-5881-4EC2-B6D9-76A1804C9FA2}">
      <dsp:nvSpPr>
        <dsp:cNvPr id="0" name=""/>
        <dsp:cNvSpPr/>
      </dsp:nvSpPr>
      <dsp:spPr>
        <a:xfrm>
          <a:off x="7488602" y="1610784"/>
          <a:ext cx="705601" cy="1347133"/>
        </a:xfrm>
        <a:prstGeom prst="downArrow">
          <a:avLst>
            <a:gd name="adj1" fmla="val 55000"/>
            <a:gd name="adj2" fmla="val 45000"/>
          </a:avLst>
        </a:prstGeom>
        <a:solidFill>
          <a:srgbClr val="002060">
            <a:alpha val="90000"/>
          </a:srgb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KE" sz="3600" kern="1200"/>
        </a:p>
      </dsp:txBody>
      <dsp:txXfrm>
        <a:off x="7647362" y="1610784"/>
        <a:ext cx="388081" cy="11724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64F34-7D72-4876-812B-C83641DA2F8C}">
      <dsp:nvSpPr>
        <dsp:cNvPr id="0" name=""/>
        <dsp:cNvSpPr/>
      </dsp:nvSpPr>
      <dsp:spPr>
        <a:xfrm>
          <a:off x="0" y="0"/>
          <a:ext cx="8839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22D1CD-3F5C-4E6B-A2CD-C01E05BFE7B9}">
      <dsp:nvSpPr>
        <dsp:cNvPr id="0" name=""/>
        <dsp:cNvSpPr/>
      </dsp:nvSpPr>
      <dsp:spPr>
        <a:xfrm>
          <a:off x="0" y="0"/>
          <a:ext cx="1767840" cy="414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KE" sz="4600" kern="1200" dirty="0">
            <a:latin typeface="Arial" panose="020B0604020202020204" pitchFamily="34" charset="0"/>
            <a:cs typeface="Arial" panose="020B0604020202020204" pitchFamily="34" charset="0"/>
          </a:endParaRPr>
        </a:p>
      </dsp:txBody>
      <dsp:txXfrm>
        <a:off x="0" y="0"/>
        <a:ext cx="1767840" cy="4148016"/>
      </dsp:txXfrm>
    </dsp:sp>
    <dsp:sp modelId="{50802605-FE0F-4FDD-A5C7-F6B839598BB2}">
      <dsp:nvSpPr>
        <dsp:cNvPr id="0" name=""/>
        <dsp:cNvSpPr/>
      </dsp:nvSpPr>
      <dsp:spPr>
        <a:xfrm>
          <a:off x="1900428" y="64812"/>
          <a:ext cx="6938772" cy="12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altLang="en-US" sz="2400" kern="1200" dirty="0">
              <a:latin typeface="Arial" panose="020B0604020202020204" pitchFamily="34" charset="0"/>
              <a:ea typeface="Calibri" panose="020F0502020204030204" pitchFamily="34" charset="0"/>
              <a:cs typeface="Arial" panose="020B0604020202020204" pitchFamily="34" charset="0"/>
            </a:rPr>
            <a:t>Overall goals </a:t>
          </a:r>
          <a:endParaRPr lang="en-KE" sz="2400" b="1" kern="1200" dirty="0">
            <a:latin typeface="Arial" panose="020B0604020202020204" pitchFamily="34" charset="0"/>
            <a:ea typeface="Calibri" panose="020F0502020204030204" pitchFamily="34" charset="0"/>
            <a:cs typeface="Arial" panose="020B0604020202020204" pitchFamily="34" charset="0"/>
          </a:endParaRPr>
        </a:p>
      </dsp:txBody>
      <dsp:txXfrm>
        <a:off x="1900428" y="64812"/>
        <a:ext cx="6938772" cy="1296255"/>
      </dsp:txXfrm>
    </dsp:sp>
    <dsp:sp modelId="{858850B2-62FB-4F06-BACA-0152C792FAB7}">
      <dsp:nvSpPr>
        <dsp:cNvPr id="0" name=""/>
        <dsp:cNvSpPr/>
      </dsp:nvSpPr>
      <dsp:spPr>
        <a:xfrm>
          <a:off x="1767839" y="1361067"/>
          <a:ext cx="7071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D8089A-8610-48F5-AB57-1D19BD00CECF}">
      <dsp:nvSpPr>
        <dsp:cNvPr id="0" name=""/>
        <dsp:cNvSpPr/>
      </dsp:nvSpPr>
      <dsp:spPr>
        <a:xfrm>
          <a:off x="1900428" y="1425880"/>
          <a:ext cx="6938772" cy="12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solidFill>
                <a:schemeClr val="tx1"/>
              </a:solidFill>
              <a:latin typeface="Arial" panose="020B0604020202020204" pitchFamily="34" charset="0"/>
              <a:ea typeface="Calibri" panose="020F0502020204030204" pitchFamily="34" charset="0"/>
              <a:cs typeface="Arial" panose="020B0604020202020204" pitchFamily="34" charset="0"/>
            </a:rPr>
            <a:t>Individualized management plan</a:t>
          </a:r>
          <a:endParaRPr lang="en-KE" sz="2400"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dsp:txBody>
      <dsp:txXfrm>
        <a:off x="1900428" y="1425880"/>
        <a:ext cx="6938772" cy="1296255"/>
      </dsp:txXfrm>
    </dsp:sp>
    <dsp:sp modelId="{5D2EC019-43FA-4C14-BEB7-1A42CF864515}">
      <dsp:nvSpPr>
        <dsp:cNvPr id="0" name=""/>
        <dsp:cNvSpPr/>
      </dsp:nvSpPr>
      <dsp:spPr>
        <a:xfrm>
          <a:off x="1767839" y="2722135"/>
          <a:ext cx="7071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5C337-B3BB-48CA-98AF-653562540354}">
      <dsp:nvSpPr>
        <dsp:cNvPr id="0" name=""/>
        <dsp:cNvSpPr/>
      </dsp:nvSpPr>
      <dsp:spPr>
        <a:xfrm>
          <a:off x="1900428" y="2786948"/>
          <a:ext cx="6938772" cy="12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altLang="en-US" sz="2400" kern="1200" dirty="0">
              <a:solidFill>
                <a:schemeClr val="tx1"/>
              </a:solidFill>
              <a:latin typeface="Arial" panose="020B0604020202020204" pitchFamily="34" charset="0"/>
              <a:ea typeface="Calibri" panose="020F0502020204030204" pitchFamily="34" charset="0"/>
              <a:cs typeface="Arial" panose="020B0604020202020204" pitchFamily="34" charset="0"/>
            </a:rPr>
            <a:t>Access to multidisciplinary diabetes expertise </a:t>
          </a:r>
          <a:endParaRPr lang="en-US" sz="2400" kern="1200" dirty="0">
            <a:solidFill>
              <a:schemeClr val="tx1"/>
            </a:solidFill>
            <a:latin typeface="Arial" panose="020B0604020202020204" pitchFamily="34" charset="0"/>
            <a:ea typeface="Calibri" panose="020F0502020204030204" pitchFamily="34" charset="0"/>
            <a:cs typeface="Arial" panose="020B0604020202020204" pitchFamily="34" charset="0"/>
            <a:sym typeface="Symbol" pitchFamily="18" charset="2"/>
          </a:endParaRPr>
        </a:p>
      </dsp:txBody>
      <dsp:txXfrm>
        <a:off x="1900428" y="2786948"/>
        <a:ext cx="6938772" cy="1296255"/>
      </dsp:txXfrm>
    </dsp:sp>
    <dsp:sp modelId="{5B69ECFF-3AE1-45B5-B709-F24076C09884}">
      <dsp:nvSpPr>
        <dsp:cNvPr id="0" name=""/>
        <dsp:cNvSpPr/>
      </dsp:nvSpPr>
      <dsp:spPr>
        <a:xfrm>
          <a:off x="1767839" y="4083203"/>
          <a:ext cx="7071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9BC34-2DBD-4722-A257-0B59B2C8F03D}">
      <dsp:nvSpPr>
        <dsp:cNvPr id="0" name=""/>
        <dsp:cNvSpPr/>
      </dsp:nvSpPr>
      <dsp:spPr>
        <a:xfrm>
          <a:off x="3663265" y="1632602"/>
          <a:ext cx="973778" cy="1004403"/>
        </a:xfrm>
        <a:prstGeom prst="flowChartConnector">
          <a:avLst/>
        </a:prstGeom>
        <a:blipFill rotWithShape="0">
          <a:blip xmlns:r="http://schemas.openxmlformats.org/officeDocument/2006/relationships" r:embed="rId1">
            <a:alphaModFix/>
          </a:blip>
          <a:srcRect/>
          <a:stretch>
            <a:fillRect/>
          </a:stretch>
        </a:blipFill>
        <a:ln w="12700" cap="flat" cmpd="sng" algn="ctr">
          <a:solidFill>
            <a:srgbClr val="FFFF00"/>
          </a:solidFill>
          <a:prstDash val="solid"/>
          <a:miter lim="800000"/>
        </a:ln>
        <a:effectLst>
          <a:glow rad="127000">
            <a:srgbClr val="FFFF00"/>
          </a:glow>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tx1"/>
            </a:solidFill>
          </a:endParaRPr>
        </a:p>
      </dsp:txBody>
      <dsp:txXfrm>
        <a:off x="3805871" y="1779693"/>
        <a:ext cx="688566" cy="710221"/>
      </dsp:txXfrm>
    </dsp:sp>
    <dsp:sp modelId="{162B66C4-C4FB-427C-B602-FCE47C6918EA}">
      <dsp:nvSpPr>
        <dsp:cNvPr id="0" name=""/>
        <dsp:cNvSpPr/>
      </dsp:nvSpPr>
      <dsp:spPr>
        <a:xfrm rot="16200000">
          <a:off x="3812883" y="1295331"/>
          <a:ext cx="674540" cy="0"/>
        </a:xfrm>
        <a:custGeom>
          <a:avLst/>
          <a:gdLst/>
          <a:ahLst/>
          <a:cxnLst/>
          <a:rect l="0" t="0" r="0" b="0"/>
          <a:pathLst>
            <a:path>
              <a:moveTo>
                <a:pt x="0" y="0"/>
              </a:moveTo>
              <a:lnTo>
                <a:pt x="67454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C0E37C-7FC6-4C94-8773-D572763FBA82}">
      <dsp:nvSpPr>
        <dsp:cNvPr id="0" name=""/>
        <dsp:cNvSpPr/>
      </dsp:nvSpPr>
      <dsp:spPr>
        <a:xfrm>
          <a:off x="3501340" y="-99136"/>
          <a:ext cx="1297628"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Good quality of life</a:t>
          </a:r>
        </a:p>
      </dsp:txBody>
      <dsp:txXfrm>
        <a:off x="3552948" y="-47528"/>
        <a:ext cx="1194412" cy="953981"/>
      </dsp:txXfrm>
    </dsp:sp>
    <dsp:sp modelId="{8C5C5F45-2897-4A33-9FA6-A1D9ECC784FF}">
      <dsp:nvSpPr>
        <dsp:cNvPr id="0" name=""/>
        <dsp:cNvSpPr/>
      </dsp:nvSpPr>
      <dsp:spPr>
        <a:xfrm rot="19800000">
          <a:off x="4610653" y="1755212"/>
          <a:ext cx="393944" cy="0"/>
        </a:xfrm>
        <a:custGeom>
          <a:avLst/>
          <a:gdLst/>
          <a:ahLst/>
          <a:cxnLst/>
          <a:rect l="0" t="0" r="0" b="0"/>
          <a:pathLst>
            <a:path>
              <a:moveTo>
                <a:pt x="0" y="0"/>
              </a:moveTo>
              <a:lnTo>
                <a:pt x="39394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58A1FB-5324-453E-ADDA-F3E0464BB000}">
      <dsp:nvSpPr>
        <dsp:cNvPr id="0" name=""/>
        <dsp:cNvSpPr/>
      </dsp:nvSpPr>
      <dsp:spPr>
        <a:xfrm>
          <a:off x="4978209" y="753534"/>
          <a:ext cx="1297628"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Good glycemia</a:t>
          </a:r>
        </a:p>
      </dsp:txBody>
      <dsp:txXfrm>
        <a:off x="5029817" y="805142"/>
        <a:ext cx="1194412" cy="953981"/>
      </dsp:txXfrm>
    </dsp:sp>
    <dsp:sp modelId="{C398C574-62BD-4FFC-9D6E-83145A5F60E6}">
      <dsp:nvSpPr>
        <dsp:cNvPr id="0" name=""/>
        <dsp:cNvSpPr/>
      </dsp:nvSpPr>
      <dsp:spPr>
        <a:xfrm rot="1800000">
          <a:off x="4610653" y="2514395"/>
          <a:ext cx="393944" cy="0"/>
        </a:xfrm>
        <a:custGeom>
          <a:avLst/>
          <a:gdLst/>
          <a:ahLst/>
          <a:cxnLst/>
          <a:rect l="0" t="0" r="0" b="0"/>
          <a:pathLst>
            <a:path>
              <a:moveTo>
                <a:pt x="0" y="0"/>
              </a:moveTo>
              <a:lnTo>
                <a:pt x="39394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1DE5D9-A3A1-4911-8FE2-9F3B4EE8F5B1}">
      <dsp:nvSpPr>
        <dsp:cNvPr id="0" name=""/>
        <dsp:cNvSpPr/>
      </dsp:nvSpPr>
      <dsp:spPr>
        <a:xfrm>
          <a:off x="4978209" y="2458876"/>
          <a:ext cx="1297628"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Normal growth and development</a:t>
          </a:r>
        </a:p>
      </dsp:txBody>
      <dsp:txXfrm>
        <a:off x="5029817" y="2510484"/>
        <a:ext cx="1194412" cy="953981"/>
      </dsp:txXfrm>
    </dsp:sp>
    <dsp:sp modelId="{8A847309-877E-4217-9A17-60BAE6367EE0}">
      <dsp:nvSpPr>
        <dsp:cNvPr id="0" name=""/>
        <dsp:cNvSpPr/>
      </dsp:nvSpPr>
      <dsp:spPr>
        <a:xfrm rot="5400000">
          <a:off x="3812883" y="2974276"/>
          <a:ext cx="674540" cy="0"/>
        </a:xfrm>
        <a:custGeom>
          <a:avLst/>
          <a:gdLst/>
          <a:ahLst/>
          <a:cxnLst/>
          <a:rect l="0" t="0" r="0" b="0"/>
          <a:pathLst>
            <a:path>
              <a:moveTo>
                <a:pt x="0" y="0"/>
              </a:moveTo>
              <a:lnTo>
                <a:pt x="67454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28D752-00CB-4ADB-A867-D24D6456DB92}">
      <dsp:nvSpPr>
        <dsp:cNvPr id="0" name=""/>
        <dsp:cNvSpPr/>
      </dsp:nvSpPr>
      <dsp:spPr>
        <a:xfrm>
          <a:off x="3437636" y="3311546"/>
          <a:ext cx="1425035"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Psychosocial adaptation and function</a:t>
          </a:r>
        </a:p>
      </dsp:txBody>
      <dsp:txXfrm>
        <a:off x="3489244" y="3363154"/>
        <a:ext cx="1321819" cy="953981"/>
      </dsp:txXfrm>
    </dsp:sp>
    <dsp:sp modelId="{9E26602A-F0CD-4921-BBBE-6330AF80508E}">
      <dsp:nvSpPr>
        <dsp:cNvPr id="0" name=""/>
        <dsp:cNvSpPr/>
      </dsp:nvSpPr>
      <dsp:spPr>
        <a:xfrm rot="9000000">
          <a:off x="3346884" y="2500683"/>
          <a:ext cx="339095" cy="0"/>
        </a:xfrm>
        <a:custGeom>
          <a:avLst/>
          <a:gdLst/>
          <a:ahLst/>
          <a:cxnLst/>
          <a:rect l="0" t="0" r="0" b="0"/>
          <a:pathLst>
            <a:path>
              <a:moveTo>
                <a:pt x="0" y="0"/>
              </a:moveTo>
              <a:lnTo>
                <a:pt x="33909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9B38A7-43D8-4E13-BFC1-D436A24DAF42}">
      <dsp:nvSpPr>
        <dsp:cNvPr id="0" name=""/>
        <dsp:cNvSpPr/>
      </dsp:nvSpPr>
      <dsp:spPr>
        <a:xfrm>
          <a:off x="1976970" y="2458876"/>
          <a:ext cx="1392629"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Early detection of comorbidities</a:t>
          </a:r>
        </a:p>
      </dsp:txBody>
      <dsp:txXfrm>
        <a:off x="2028578" y="2510484"/>
        <a:ext cx="1289413" cy="953981"/>
      </dsp:txXfrm>
    </dsp:sp>
    <dsp:sp modelId="{201B079A-14CC-407E-81CE-15228D47A09F}">
      <dsp:nvSpPr>
        <dsp:cNvPr id="0" name=""/>
        <dsp:cNvSpPr/>
      </dsp:nvSpPr>
      <dsp:spPr>
        <a:xfrm rot="12600000">
          <a:off x="3372472" y="1775780"/>
          <a:ext cx="311670" cy="0"/>
        </a:xfrm>
        <a:custGeom>
          <a:avLst/>
          <a:gdLst/>
          <a:ahLst/>
          <a:cxnLst/>
          <a:rect l="0" t="0" r="0" b="0"/>
          <a:pathLst>
            <a:path>
              <a:moveTo>
                <a:pt x="0" y="0"/>
              </a:moveTo>
              <a:lnTo>
                <a:pt x="31167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C42519-9399-44F7-BBDB-8352D5E757F4}">
      <dsp:nvSpPr>
        <dsp:cNvPr id="0" name=""/>
        <dsp:cNvSpPr/>
      </dsp:nvSpPr>
      <dsp:spPr>
        <a:xfrm>
          <a:off x="1953219" y="753534"/>
          <a:ext cx="1440130"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Avoidance of complications</a:t>
          </a:r>
        </a:p>
      </dsp:txBody>
      <dsp:txXfrm>
        <a:off x="2004827" y="805142"/>
        <a:ext cx="1336914" cy="9539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077E8-42A7-4119-9BC1-556E0A81289B}">
      <dsp:nvSpPr>
        <dsp:cNvPr id="0" name=""/>
        <dsp:cNvSpPr/>
      </dsp:nvSpPr>
      <dsp:spPr>
        <a:xfrm>
          <a:off x="3322009" y="1257864"/>
          <a:ext cx="2169449" cy="2012456"/>
        </a:xfrm>
        <a:prstGeom prst="ellipse">
          <a:avLst/>
        </a:prstGeom>
        <a:solidFill>
          <a:schemeClr val="bg1">
            <a:alpha val="5000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latin typeface="Verdana" panose="020B0604030504040204" pitchFamily="34" charset="0"/>
              <a:ea typeface="Verdana" panose="020B0604030504040204" pitchFamily="34" charset="0"/>
              <a:cs typeface="+mn-cs"/>
            </a:rPr>
            <a:t>Young person with type 1 diabetes and family</a:t>
          </a:r>
        </a:p>
      </dsp:txBody>
      <dsp:txXfrm>
        <a:off x="3639717" y="1552581"/>
        <a:ext cx="1534033" cy="1423022"/>
      </dsp:txXfrm>
    </dsp:sp>
    <dsp:sp modelId="{66679B65-39F1-42F6-A142-02F86394369C}">
      <dsp:nvSpPr>
        <dsp:cNvPr id="0" name=""/>
        <dsp:cNvSpPr/>
      </dsp:nvSpPr>
      <dsp:spPr>
        <a:xfrm>
          <a:off x="3710146" y="-10413"/>
          <a:ext cx="1393175" cy="1335172"/>
        </a:xfrm>
        <a:prstGeom prst="ellipse">
          <a:avLst/>
        </a:prstGeom>
        <a:solidFill>
          <a:schemeClr val="accent6">
            <a:lumMod val="60000"/>
            <a:lumOff val="4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Primary Healthcare Provider (</a:t>
          </a:r>
          <a:r>
            <a:rPr lang="en-US" sz="1100" b="1" kern="1200" dirty="0" err="1">
              <a:solidFill>
                <a:sysClr val="windowText" lastClr="000000"/>
              </a:solidFill>
              <a:latin typeface="Calibri" panose="020F0502020204030204"/>
              <a:ea typeface="+mn-ea"/>
              <a:cs typeface="+mn-cs"/>
            </a:rPr>
            <a:t>Paediatrician</a:t>
          </a:r>
          <a:r>
            <a:rPr lang="en-US" sz="1100" b="1" kern="1200" dirty="0">
              <a:solidFill>
                <a:sysClr val="windowText" lastClr="000000"/>
              </a:solidFill>
              <a:latin typeface="Calibri" panose="020F0502020204030204"/>
              <a:ea typeface="+mn-ea"/>
              <a:cs typeface="+mn-cs"/>
            </a:rPr>
            <a:t>, Trained Medical Officer, Trained Clinical Officer)</a:t>
          </a:r>
        </a:p>
      </dsp:txBody>
      <dsp:txXfrm>
        <a:off x="3914172" y="185118"/>
        <a:ext cx="985123" cy="944110"/>
      </dsp:txXfrm>
    </dsp:sp>
    <dsp:sp modelId="{7FB98656-2101-44D1-AC7B-50774B2DD690}">
      <dsp:nvSpPr>
        <dsp:cNvPr id="0" name=""/>
        <dsp:cNvSpPr/>
      </dsp:nvSpPr>
      <dsp:spPr>
        <a:xfrm>
          <a:off x="4966487" y="594608"/>
          <a:ext cx="1393175" cy="1335172"/>
        </a:xfrm>
        <a:prstGeom prst="ellipse">
          <a:avLst/>
        </a:prstGeom>
        <a:solidFill>
          <a:schemeClr val="accent5">
            <a:lumMod val="60000"/>
            <a:lumOff val="4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Trained additional caregivers </a:t>
          </a:r>
          <a:r>
            <a:rPr lang="en-US" sz="1100" b="1" kern="1200" dirty="0" err="1">
              <a:solidFill>
                <a:sysClr val="windowText" lastClr="000000"/>
              </a:solidFill>
              <a:latin typeface="Calibri" panose="020F0502020204030204"/>
              <a:ea typeface="+mn-ea"/>
              <a:cs typeface="+mn-cs"/>
            </a:rPr>
            <a:t>e.g</a:t>
          </a:r>
          <a:r>
            <a:rPr lang="en-US" sz="1100" b="1" kern="1200" dirty="0">
              <a:solidFill>
                <a:sysClr val="windowText" lastClr="000000"/>
              </a:solidFill>
              <a:latin typeface="Calibri" panose="020F0502020204030204"/>
              <a:ea typeface="+mn-ea"/>
              <a:cs typeface="+mn-cs"/>
            </a:rPr>
            <a:t> peer support group team leaders</a:t>
          </a:r>
        </a:p>
      </dsp:txBody>
      <dsp:txXfrm>
        <a:off x="5170513" y="790139"/>
        <a:ext cx="985123" cy="944110"/>
      </dsp:txXfrm>
    </dsp:sp>
    <dsp:sp modelId="{52B3BE90-CB67-4C42-A9F9-6937D9382DE5}">
      <dsp:nvSpPr>
        <dsp:cNvPr id="0" name=""/>
        <dsp:cNvSpPr/>
      </dsp:nvSpPr>
      <dsp:spPr>
        <a:xfrm>
          <a:off x="5276778" y="1954080"/>
          <a:ext cx="1393175" cy="1335172"/>
        </a:xfrm>
        <a:prstGeom prst="ellipse">
          <a:avLst/>
        </a:prstGeom>
        <a:solidFill>
          <a:schemeClr val="accent4">
            <a:lumMod val="60000"/>
            <a:lumOff val="4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ysClr val="windowText" lastClr="000000"/>
              </a:solidFill>
              <a:latin typeface="Calibri" panose="020F0502020204030204"/>
              <a:ea typeface="+mn-ea"/>
              <a:cs typeface="+mn-cs"/>
            </a:rPr>
            <a:t>Paediatric</a:t>
          </a:r>
          <a:r>
            <a:rPr lang="en-US" sz="1100" b="1" kern="1200" dirty="0">
              <a:solidFill>
                <a:sysClr val="windowText" lastClr="000000"/>
              </a:solidFill>
              <a:latin typeface="Calibri" panose="020F0502020204030204"/>
              <a:ea typeface="+mn-ea"/>
              <a:cs typeface="+mn-cs"/>
            </a:rPr>
            <a:t> Diabetes Medical Provider </a:t>
          </a:r>
          <a:r>
            <a:rPr lang="en-US" sz="1100" b="1" kern="1200" dirty="0" err="1">
              <a:solidFill>
                <a:sysClr val="windowText" lastClr="000000"/>
              </a:solidFill>
              <a:latin typeface="Calibri" panose="020F0502020204030204"/>
              <a:ea typeface="+mn-ea"/>
              <a:cs typeface="+mn-cs"/>
            </a:rPr>
            <a:t>e.g</a:t>
          </a:r>
          <a:r>
            <a:rPr lang="en-US" sz="1100" b="1" kern="1200" dirty="0">
              <a:solidFill>
                <a:sysClr val="windowText" lastClr="000000"/>
              </a:solidFill>
              <a:latin typeface="Calibri" panose="020F0502020204030204"/>
              <a:ea typeface="+mn-ea"/>
              <a:cs typeface="+mn-cs"/>
            </a:rPr>
            <a:t> endocrinologist</a:t>
          </a:r>
        </a:p>
      </dsp:txBody>
      <dsp:txXfrm>
        <a:off x="5480804" y="2149611"/>
        <a:ext cx="985123" cy="944110"/>
      </dsp:txXfrm>
    </dsp:sp>
    <dsp:sp modelId="{77C57CD1-6C89-469F-8BD4-0BB80948FE6C}">
      <dsp:nvSpPr>
        <dsp:cNvPr id="0" name=""/>
        <dsp:cNvSpPr/>
      </dsp:nvSpPr>
      <dsp:spPr>
        <a:xfrm>
          <a:off x="4407363" y="3044292"/>
          <a:ext cx="1393175" cy="1335172"/>
        </a:xfrm>
        <a:prstGeom prst="ellipse">
          <a:avLst/>
        </a:prstGeom>
        <a:solidFill>
          <a:schemeClr val="accent3">
            <a:lumMod val="60000"/>
            <a:lumOff val="4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Diabetes Educator, Nurse Specialist, Dietician</a:t>
          </a:r>
        </a:p>
      </dsp:txBody>
      <dsp:txXfrm>
        <a:off x="4611389" y="3239823"/>
        <a:ext cx="985123" cy="944110"/>
      </dsp:txXfrm>
    </dsp:sp>
    <dsp:sp modelId="{087B79B6-3CD7-459E-B70D-C901CE2471D6}">
      <dsp:nvSpPr>
        <dsp:cNvPr id="0" name=""/>
        <dsp:cNvSpPr/>
      </dsp:nvSpPr>
      <dsp:spPr>
        <a:xfrm>
          <a:off x="3012930" y="3044292"/>
          <a:ext cx="1393175" cy="1335172"/>
        </a:xfrm>
        <a:prstGeom prst="ellipse">
          <a:avLst/>
        </a:prstGeom>
        <a:solidFill>
          <a:schemeClr val="accent2">
            <a:lumMod val="60000"/>
            <a:lumOff val="4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Diabetes Technology Support</a:t>
          </a:r>
        </a:p>
      </dsp:txBody>
      <dsp:txXfrm>
        <a:off x="3216956" y="3239823"/>
        <a:ext cx="985123" cy="944110"/>
      </dsp:txXfrm>
    </dsp:sp>
    <dsp:sp modelId="{1AA26B1D-ABE2-4169-8527-C6A6DE6ACC3E}">
      <dsp:nvSpPr>
        <dsp:cNvPr id="0" name=""/>
        <dsp:cNvSpPr/>
      </dsp:nvSpPr>
      <dsp:spPr>
        <a:xfrm>
          <a:off x="2143515" y="1954080"/>
          <a:ext cx="1393175" cy="1335172"/>
        </a:xfrm>
        <a:prstGeom prst="ellipse">
          <a:avLst/>
        </a:prstGeom>
        <a:solidFill>
          <a:schemeClr val="tx2">
            <a:lumMod val="5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Psychologist and/or Social Worker</a:t>
          </a:r>
        </a:p>
      </dsp:txBody>
      <dsp:txXfrm>
        <a:off x="2347541" y="2149611"/>
        <a:ext cx="985123" cy="944110"/>
      </dsp:txXfrm>
    </dsp:sp>
    <dsp:sp modelId="{85FFF6B0-3D9F-4D27-BAC8-10F2C3B011ED}">
      <dsp:nvSpPr>
        <dsp:cNvPr id="0" name=""/>
        <dsp:cNvSpPr/>
      </dsp:nvSpPr>
      <dsp:spPr>
        <a:xfrm>
          <a:off x="2453805" y="594608"/>
          <a:ext cx="1393175" cy="1335172"/>
        </a:xfrm>
        <a:prstGeom prst="ellipse">
          <a:avLst/>
        </a:prstGeom>
        <a:solidFill>
          <a:srgbClr val="FFFF89">
            <a:alpha val="49804"/>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Daycare and School support from nurses, teachers, coaches</a:t>
          </a:r>
        </a:p>
      </dsp:txBody>
      <dsp:txXfrm>
        <a:off x="2657831" y="790139"/>
        <a:ext cx="985123" cy="9441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D7C47-D948-4E28-BE65-E085C5C9A966}">
      <dsp:nvSpPr>
        <dsp:cNvPr id="0" name=""/>
        <dsp:cNvSpPr/>
      </dsp:nvSpPr>
      <dsp:spPr>
        <a:xfrm>
          <a:off x="-4336075" y="-665145"/>
          <a:ext cx="5166021" cy="5166021"/>
        </a:xfrm>
        <a:prstGeom prst="blockArc">
          <a:avLst>
            <a:gd name="adj1" fmla="val 18900000"/>
            <a:gd name="adj2" fmla="val 2700000"/>
            <a:gd name="adj3" fmla="val 4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855E8B-51D0-4D0C-B877-2F8FD5561400}">
      <dsp:nvSpPr>
        <dsp:cNvPr id="0" name=""/>
        <dsp:cNvSpPr/>
      </dsp:nvSpPr>
      <dsp:spPr>
        <a:xfrm>
          <a:off x="363444" y="239656"/>
          <a:ext cx="7966974" cy="479619"/>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69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Arial" panose="020B0604020202020204" pitchFamily="34" charset="0"/>
              <a:cs typeface="Arial" panose="020B0604020202020204" pitchFamily="34" charset="0"/>
            </a:rPr>
            <a:t>Intercurrent health problems</a:t>
          </a:r>
          <a:endParaRPr lang="en-KE" sz="1700" kern="1200" dirty="0">
            <a:solidFill>
              <a:srgbClr val="002060"/>
            </a:solidFill>
            <a:latin typeface="Arial" panose="020B0604020202020204" pitchFamily="34" charset="0"/>
            <a:ea typeface="Calibri" panose="020F0502020204030204" pitchFamily="34" charset="0"/>
            <a:cs typeface="Arial" panose="020B0604020202020204" pitchFamily="34" charset="0"/>
          </a:endParaRPr>
        </a:p>
      </dsp:txBody>
      <dsp:txXfrm>
        <a:off x="363444" y="239656"/>
        <a:ext cx="7966974" cy="479619"/>
      </dsp:txXfrm>
    </dsp:sp>
    <dsp:sp modelId="{55FAF2CA-3664-4E7A-B9BE-DC45B0C6F415}">
      <dsp:nvSpPr>
        <dsp:cNvPr id="0" name=""/>
        <dsp:cNvSpPr/>
      </dsp:nvSpPr>
      <dsp:spPr>
        <a:xfrm>
          <a:off x="63682" y="179703"/>
          <a:ext cx="599524" cy="599524"/>
        </a:xfrm>
        <a:prstGeom prst="ellipse">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63AC314F-C9DD-41FD-A247-1E7A99F52D76}">
      <dsp:nvSpPr>
        <dsp:cNvPr id="0" name=""/>
        <dsp:cNvSpPr/>
      </dsp:nvSpPr>
      <dsp:spPr>
        <a:xfrm>
          <a:off x="707126" y="958855"/>
          <a:ext cx="7623292" cy="479619"/>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69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Arial" panose="020B0604020202020204" pitchFamily="34" charset="0"/>
              <a:cs typeface="Arial" panose="020B0604020202020204" pitchFamily="34" charset="0"/>
            </a:rPr>
            <a:t>Review of all medications and supplements</a:t>
          </a:r>
        </a:p>
      </dsp:txBody>
      <dsp:txXfrm>
        <a:off x="707126" y="958855"/>
        <a:ext cx="7623292" cy="479619"/>
      </dsp:txXfrm>
    </dsp:sp>
    <dsp:sp modelId="{E09DCD42-F882-4DD8-880B-CAD6E34B506D}">
      <dsp:nvSpPr>
        <dsp:cNvPr id="0" name=""/>
        <dsp:cNvSpPr/>
      </dsp:nvSpPr>
      <dsp:spPr>
        <a:xfrm>
          <a:off x="407363" y="898903"/>
          <a:ext cx="599524" cy="5995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CDE8E5-1FF9-488F-826E-4B8D185002D6}">
      <dsp:nvSpPr>
        <dsp:cNvPr id="0" name=""/>
        <dsp:cNvSpPr/>
      </dsp:nvSpPr>
      <dsp:spPr>
        <a:xfrm>
          <a:off x="812608" y="1678055"/>
          <a:ext cx="7517810" cy="479619"/>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69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Arial" panose="020B0604020202020204" pitchFamily="34" charset="0"/>
              <a:cs typeface="Arial" panose="020B0604020202020204" pitchFamily="34" charset="0"/>
            </a:rPr>
            <a:t>Assessment for autoimmune comorbidities (e.g. thyroid, adrenal, vitiligo)</a:t>
          </a:r>
        </a:p>
      </dsp:txBody>
      <dsp:txXfrm>
        <a:off x="812608" y="1678055"/>
        <a:ext cx="7517810" cy="479619"/>
      </dsp:txXfrm>
    </dsp:sp>
    <dsp:sp modelId="{6477DB09-00CC-4DCF-B565-0BE462C748E9}">
      <dsp:nvSpPr>
        <dsp:cNvPr id="0" name=""/>
        <dsp:cNvSpPr/>
      </dsp:nvSpPr>
      <dsp:spPr>
        <a:xfrm>
          <a:off x="512846" y="1618102"/>
          <a:ext cx="599524" cy="5995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59BBC7-D793-471E-BCBF-20BB58A37E65}">
      <dsp:nvSpPr>
        <dsp:cNvPr id="0" name=""/>
        <dsp:cNvSpPr/>
      </dsp:nvSpPr>
      <dsp:spPr>
        <a:xfrm>
          <a:off x="707126" y="2397254"/>
          <a:ext cx="7623292" cy="479619"/>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69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Arial" panose="020B0604020202020204" pitchFamily="34" charset="0"/>
              <a:cs typeface="Arial" panose="020B0604020202020204" pitchFamily="34" charset="0"/>
            </a:rPr>
            <a:t>Assess for disordered eating </a:t>
          </a:r>
          <a:r>
            <a:rPr lang="en-US" sz="1700" kern="1200" dirty="0" err="1">
              <a:solidFill>
                <a:srgbClr val="002060"/>
              </a:solidFill>
              <a:latin typeface="Arial" panose="020B0604020202020204" pitchFamily="34" charset="0"/>
              <a:cs typeface="Arial" panose="020B0604020202020204" pitchFamily="34" charset="0"/>
            </a:rPr>
            <a:t>behaviours</a:t>
          </a:r>
          <a:endParaRPr lang="en-US" sz="1700" kern="1200" dirty="0">
            <a:solidFill>
              <a:srgbClr val="002060"/>
            </a:solidFill>
            <a:latin typeface="Arial" panose="020B0604020202020204" pitchFamily="34" charset="0"/>
            <a:cs typeface="Arial" panose="020B0604020202020204" pitchFamily="34" charset="0"/>
          </a:endParaRPr>
        </a:p>
      </dsp:txBody>
      <dsp:txXfrm>
        <a:off x="707126" y="2397254"/>
        <a:ext cx="7623292" cy="479619"/>
      </dsp:txXfrm>
    </dsp:sp>
    <dsp:sp modelId="{E409B305-3D52-4592-8D5D-23CB54CFBAD5}">
      <dsp:nvSpPr>
        <dsp:cNvPr id="0" name=""/>
        <dsp:cNvSpPr/>
      </dsp:nvSpPr>
      <dsp:spPr>
        <a:xfrm>
          <a:off x="407363" y="2337302"/>
          <a:ext cx="599524" cy="5995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7EE371-2E6D-4F06-B3ED-871CA12BC54D}">
      <dsp:nvSpPr>
        <dsp:cNvPr id="0" name=""/>
        <dsp:cNvSpPr/>
      </dsp:nvSpPr>
      <dsp:spPr>
        <a:xfrm>
          <a:off x="363444" y="3116453"/>
          <a:ext cx="7966974" cy="479619"/>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69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Arial" panose="020B0604020202020204" pitchFamily="34" charset="0"/>
              <a:cs typeface="Arial" panose="020B0604020202020204" pitchFamily="34" charset="0"/>
            </a:rPr>
            <a:t>Development, education, leisure, sports, psychosocial status</a:t>
          </a:r>
        </a:p>
      </dsp:txBody>
      <dsp:txXfrm>
        <a:off x="363444" y="3116453"/>
        <a:ext cx="7966974" cy="479619"/>
      </dsp:txXfrm>
    </dsp:sp>
    <dsp:sp modelId="{55F10105-C6E3-4730-95E4-B93D8FECAB07}">
      <dsp:nvSpPr>
        <dsp:cNvPr id="0" name=""/>
        <dsp:cNvSpPr/>
      </dsp:nvSpPr>
      <dsp:spPr>
        <a:xfrm>
          <a:off x="63682" y="3056501"/>
          <a:ext cx="599524" cy="5995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53E87-16AC-45EF-8503-B65D81267701}">
      <dsp:nvSpPr>
        <dsp:cNvPr id="0" name=""/>
        <dsp:cNvSpPr/>
      </dsp:nvSpPr>
      <dsp:spPr>
        <a:xfrm>
          <a:off x="0" y="235360"/>
          <a:ext cx="2408404" cy="144504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3</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Teaspoons (15</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of glucose  </a:t>
          </a:r>
          <a:endParaRPr lang="en-US" sz="2900" kern="1200" dirty="0">
            <a:latin typeface="Calibri" panose="020F0502020204030204" pitchFamily="34" charset="0"/>
            <a:ea typeface="Calibri" panose="020F0502020204030204" pitchFamily="34" charset="0"/>
            <a:cs typeface="Calibri" panose="020F0502020204030204" pitchFamily="34" charset="0"/>
          </a:endParaRPr>
        </a:p>
      </dsp:txBody>
      <dsp:txXfrm>
        <a:off x="0" y="235360"/>
        <a:ext cx="2408404" cy="1445042"/>
      </dsp:txXfrm>
    </dsp:sp>
    <dsp:sp modelId="{CC901A23-A5CD-49EE-8CF5-4CC47D2835CA}">
      <dsp:nvSpPr>
        <dsp:cNvPr id="0" name=""/>
        <dsp:cNvSpPr/>
      </dsp:nvSpPr>
      <dsp:spPr>
        <a:xfrm>
          <a:off x="2649245" y="235360"/>
          <a:ext cx="2408404" cy="1445042"/>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3</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 Tea</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s</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poons</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(15</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 of </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extLst>
                <a:ext uri="http://customooxmlschemas.google.com/">
                  <go:slidesCustomData xmlns:r="http://schemas.openxmlformats.org/officeDocument/2006/relationships" xmlns:p="http://schemas.openxmlformats.org/presentationml/2006/main"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lc="http://schemas.openxmlformats.org/drawingml/2006/lockedCanvas" textRoundtripDataId="13"/>
                </a:ext>
              </a:extLst>
            </a:rPr>
            <a:t>h</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r="http://schemas.openxmlformats.org/officeDocument/2006/relationships" xmlns:p="http://schemas.openxmlformats.org/presentationml/2006/main"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c="http://schemas.openxmlformats.org/drawingml/2006/chart" xmlns:mv="urn:schemas-microsoft-com:mac:vml" xmlns:mc="http://schemas.openxmlformats.org/markup-compatibility/2006" xmlns="" xmlns:lc="http://schemas.openxmlformats.org/drawingml/2006/lockedCanvas" textRoundtripDataId="14"/>
                </a:ext>
              </a:extLst>
            </a:rPr>
            <a:t>oney </a:t>
          </a:r>
          <a:endParaRPr lang="en-US" sz="2900" kern="1200" dirty="0">
            <a:latin typeface="Calibri" panose="020F0502020204030204" pitchFamily="34" charset="0"/>
            <a:ea typeface="Calibri" panose="020F0502020204030204" pitchFamily="34" charset="0"/>
            <a:cs typeface="Calibri" panose="020F0502020204030204" pitchFamily="34" charset="0"/>
          </a:endParaRPr>
        </a:p>
      </dsp:txBody>
      <dsp:txXfrm>
        <a:off x="2649245" y="235360"/>
        <a:ext cx="2408404" cy="1445042"/>
      </dsp:txXfrm>
    </dsp:sp>
    <dsp:sp modelId="{6B1996C1-9B97-42AA-977C-93E8798FAE73}">
      <dsp:nvSpPr>
        <dsp:cNvPr id="0" name=""/>
        <dsp:cNvSpPr/>
      </dsp:nvSpPr>
      <dsp:spPr>
        <a:xfrm>
          <a:off x="5298490" y="235360"/>
          <a:ext cx="2408404" cy="1445042"/>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½ glass </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(120ml) </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of fruit juice</a:t>
          </a:r>
          <a:endParaRPr lang="en-US" sz="2900" kern="1200" dirty="0">
            <a:latin typeface="Calibri" panose="020F0502020204030204" pitchFamily="34" charset="0"/>
            <a:ea typeface="Calibri" panose="020F0502020204030204" pitchFamily="34" charset="0"/>
            <a:cs typeface="Calibri" panose="020F0502020204030204" pitchFamily="34" charset="0"/>
          </a:endParaRPr>
        </a:p>
      </dsp:txBody>
      <dsp:txXfrm>
        <a:off x="5298490" y="235360"/>
        <a:ext cx="2408404" cy="1445042"/>
      </dsp:txXfrm>
    </dsp:sp>
    <dsp:sp modelId="{05FA5066-0914-4D1F-B121-CCF100989A86}">
      <dsp:nvSpPr>
        <dsp:cNvPr id="0" name=""/>
        <dsp:cNvSpPr/>
      </dsp:nvSpPr>
      <dsp:spPr>
        <a:xfrm>
          <a:off x="0" y="1921243"/>
          <a:ext cx="2408404" cy="1445042"/>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½ glass of regular soda</a:t>
          </a:r>
          <a:endParaRPr lang="en-US" sz="2900" kern="1200" dirty="0">
            <a:latin typeface="Calibri" panose="020F0502020204030204" pitchFamily="34" charset="0"/>
            <a:ea typeface="Calibri" panose="020F0502020204030204" pitchFamily="34" charset="0"/>
            <a:cs typeface="Calibri" panose="020F0502020204030204" pitchFamily="34" charset="0"/>
          </a:endParaRPr>
        </a:p>
      </dsp:txBody>
      <dsp:txXfrm>
        <a:off x="0" y="1921243"/>
        <a:ext cx="2408404" cy="1445042"/>
      </dsp:txXfrm>
    </dsp:sp>
    <dsp:sp modelId="{D0F88EE5-708F-4E92-8741-7401D7E4FEDB}">
      <dsp:nvSpPr>
        <dsp:cNvPr id="0" name=""/>
        <dsp:cNvSpPr/>
      </dsp:nvSpPr>
      <dsp:spPr>
        <a:xfrm>
          <a:off x="2649245" y="1921243"/>
          <a:ext cx="2408404" cy="1445042"/>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3 </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Teaspoons</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(15</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 </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of </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s</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ugar</a:t>
          </a:r>
          <a:endParaRPr lang="en-US" sz="2900" kern="1200" dirty="0">
            <a:latin typeface="Calibri" panose="020F0502020204030204" pitchFamily="34" charset="0"/>
            <a:ea typeface="Calibri" panose="020F0502020204030204" pitchFamily="34" charset="0"/>
            <a:cs typeface="Calibri" panose="020F0502020204030204" pitchFamily="34" charset="0"/>
          </a:endParaRPr>
        </a:p>
      </dsp:txBody>
      <dsp:txXfrm>
        <a:off x="2649245" y="1921243"/>
        <a:ext cx="2408404" cy="1445042"/>
      </dsp:txXfrm>
    </dsp:sp>
    <dsp:sp modelId="{E86E548F-FB41-4E72-92FD-9BB6CFA65AFE}">
      <dsp:nvSpPr>
        <dsp:cNvPr id="0" name=""/>
        <dsp:cNvSpPr/>
      </dsp:nvSpPr>
      <dsp:spPr>
        <a:xfrm>
          <a:off x="5298490" y="1921243"/>
          <a:ext cx="2408404" cy="1445042"/>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ea typeface="Calibri" panose="020F0502020204030204" pitchFamily="34" charset="0"/>
              <a:cs typeface="Calibri" panose="020F0502020204030204" pitchFamily="34" charset="0"/>
            </a:rPr>
            <a:t>3 glucose tablets (</a:t>
          </a:r>
          <a:r>
            <a:rPr lang="en-US" sz="2900" kern="1200" dirty="0" err="1">
              <a:latin typeface="Calibri" panose="020F0502020204030204" pitchFamily="34" charset="0"/>
              <a:ea typeface="Calibri" panose="020F0502020204030204" pitchFamily="34" charset="0"/>
              <a:cs typeface="Calibri" panose="020F0502020204030204" pitchFamily="34" charset="0"/>
            </a:rPr>
            <a:t>Patco</a:t>
          </a:r>
          <a:r>
            <a:rPr lang="en-US" sz="2900" kern="1200" dirty="0">
              <a:latin typeface="Calibri" panose="020F0502020204030204" pitchFamily="34" charset="0"/>
              <a:ea typeface="Calibri" panose="020F0502020204030204" pitchFamily="34" charset="0"/>
              <a:cs typeface="Calibri" panose="020F0502020204030204" pitchFamily="34" charset="0"/>
            </a:rPr>
            <a:t> sweets)</a:t>
          </a:r>
        </a:p>
      </dsp:txBody>
      <dsp:txXfrm>
        <a:off x="5298490" y="1921243"/>
        <a:ext cx="2408404" cy="14450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6DFAE-5E50-4C2E-97BE-DA91B5312A2A}">
      <dsp:nvSpPr>
        <dsp:cNvPr id="0" name=""/>
        <dsp:cNvSpPr/>
      </dsp:nvSpPr>
      <dsp:spPr>
        <a:xfrm>
          <a:off x="0" y="77964"/>
          <a:ext cx="5304906" cy="5036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1 slice of bread</a:t>
          </a:r>
        </a:p>
      </dsp:txBody>
      <dsp:txXfrm>
        <a:off x="24588" y="102552"/>
        <a:ext cx="5255730" cy="454509"/>
      </dsp:txXfrm>
    </dsp:sp>
    <dsp:sp modelId="{104B5892-485A-4F07-A0AD-B450369B0ADA}">
      <dsp:nvSpPr>
        <dsp:cNvPr id="0" name=""/>
        <dsp:cNvSpPr/>
      </dsp:nvSpPr>
      <dsp:spPr>
        <a:xfrm>
          <a:off x="0" y="642129"/>
          <a:ext cx="5304906" cy="50368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1 cup of milk (250ml)</a:t>
          </a:r>
        </a:p>
      </dsp:txBody>
      <dsp:txXfrm>
        <a:off x="24588" y="666717"/>
        <a:ext cx="5255730" cy="454509"/>
      </dsp:txXfrm>
    </dsp:sp>
    <dsp:sp modelId="{42CBB071-6387-400E-90F9-40C2EE0C3FBE}">
      <dsp:nvSpPr>
        <dsp:cNvPr id="0" name=""/>
        <dsp:cNvSpPr/>
      </dsp:nvSpPr>
      <dsp:spPr>
        <a:xfrm>
          <a:off x="0" y="1206294"/>
          <a:ext cx="5304906" cy="50368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1 small banana or half a normal size banana</a:t>
          </a:r>
        </a:p>
      </dsp:txBody>
      <dsp:txXfrm>
        <a:off x="24588" y="1230882"/>
        <a:ext cx="5255730" cy="454509"/>
      </dsp:txXfrm>
    </dsp:sp>
    <dsp:sp modelId="{BE82EEC0-97EA-4CF3-BFAE-078E39D93949}">
      <dsp:nvSpPr>
        <dsp:cNvPr id="0" name=""/>
        <dsp:cNvSpPr/>
      </dsp:nvSpPr>
      <dsp:spPr>
        <a:xfrm>
          <a:off x="0" y="1770458"/>
          <a:ext cx="5304906" cy="50368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1 small orange</a:t>
          </a:r>
        </a:p>
      </dsp:txBody>
      <dsp:txXfrm>
        <a:off x="24588" y="1795046"/>
        <a:ext cx="5255730" cy="454509"/>
      </dsp:txXfrm>
    </dsp:sp>
    <dsp:sp modelId="{F1E17EA0-3B4A-49F8-BF7C-9039A6746BB0}">
      <dsp:nvSpPr>
        <dsp:cNvPr id="0" name=""/>
        <dsp:cNvSpPr/>
      </dsp:nvSpPr>
      <dsp:spPr>
        <a:xfrm>
          <a:off x="0" y="2334623"/>
          <a:ext cx="5304906" cy="50368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1 small apple </a:t>
          </a:r>
        </a:p>
      </dsp:txBody>
      <dsp:txXfrm>
        <a:off x="24588" y="2359211"/>
        <a:ext cx="5255730" cy="454509"/>
      </dsp:txXfrm>
    </dsp:sp>
    <dsp:sp modelId="{60C0DA61-A52F-4C12-8EC8-DC3CE1B4EA17}">
      <dsp:nvSpPr>
        <dsp:cNvPr id="0" name=""/>
        <dsp:cNvSpPr/>
      </dsp:nvSpPr>
      <dsp:spPr>
        <a:xfrm>
          <a:off x="0" y="2898789"/>
          <a:ext cx="5304906" cy="5036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1 cup of watermelon </a:t>
          </a:r>
        </a:p>
      </dsp:txBody>
      <dsp:txXfrm>
        <a:off x="24588" y="2923377"/>
        <a:ext cx="5255730" cy="45450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C83A9-C3D3-4210-9264-67E16ADFEF54}"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7EA74-E3D7-4F24-ABF2-F849935CB692}" type="slidenum">
              <a:rPr lang="en-US" smtClean="0"/>
              <a:t>‹#›</a:t>
            </a:fld>
            <a:endParaRPr lang="en-US"/>
          </a:p>
        </p:txBody>
      </p:sp>
    </p:spTree>
    <p:extLst>
      <p:ext uri="{BB962C8B-B14F-4D97-AF65-F5344CB8AC3E}">
        <p14:creationId xmlns:p14="http://schemas.microsoft.com/office/powerpoint/2010/main" val="2442013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8" name="Google Shape;298;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048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24" name="Google Shape;424;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69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6F69A-B340-47D8-B456-833A2705D25D}"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44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patients in shock,</a:t>
            </a:r>
            <a:r>
              <a:rPr lang="en-US" baseline="0" dirty="0"/>
              <a:t> always assume 10% dehydration. If in doubt of percentage dehydration, always assume 10 % dehydration.</a:t>
            </a:r>
          </a:p>
          <a:p>
            <a:endParaRPr lang="en-US" baseline="0" dirty="0"/>
          </a:p>
          <a:p>
            <a:r>
              <a:rPr lang="en-US" baseline="0" dirty="0"/>
              <a:t>This is  because most children in our setting are more likely to present late with shock or severe dehydration</a:t>
            </a:r>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6F69A-B340-47D8-B456-833A2705D25D}"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201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3525" indent="-263525">
              <a:lnSpc>
                <a:spcPct val="100000"/>
              </a:lnSpc>
              <a:spcBef>
                <a:spcPts val="560"/>
              </a:spcBef>
              <a:buSzPts val="2800"/>
            </a:pPr>
            <a:r>
              <a:rPr lang="en-US" sz="1200" dirty="0">
                <a:latin typeface="Tahoma" panose="020B0604030504040204" pitchFamily="34" charset="0"/>
                <a:ea typeface="Tahoma" panose="020B0604030504040204" pitchFamily="34" charset="0"/>
                <a:cs typeface="Tahoma" panose="020B0604030504040204" pitchFamily="34" charset="0"/>
              </a:rPr>
              <a:t>Reassess clinical hydration regularly.</a:t>
            </a:r>
          </a:p>
          <a:p>
            <a:pPr marL="263525" indent="-85725">
              <a:lnSpc>
                <a:spcPct val="100000"/>
              </a:lnSpc>
              <a:spcBef>
                <a:spcPts val="560"/>
              </a:spcBef>
              <a:buSzPts val="2800"/>
              <a:buNone/>
            </a:pPr>
            <a:endParaRPr lang="en-US" sz="1200" dirty="0">
              <a:latin typeface="Tahoma" panose="020B0604030504040204" pitchFamily="34" charset="0"/>
              <a:ea typeface="Tahoma" panose="020B0604030504040204" pitchFamily="34" charset="0"/>
              <a:cs typeface="Tahoma" panose="020B0604030504040204" pitchFamily="34" charset="0"/>
            </a:endParaRPr>
          </a:p>
          <a:p>
            <a:pPr marL="263525" indent="-85725">
              <a:lnSpc>
                <a:spcPct val="20000"/>
              </a:lnSpc>
              <a:spcBef>
                <a:spcPts val="560"/>
              </a:spcBef>
              <a:buSzPts val="2800"/>
              <a:buNone/>
            </a:pPr>
            <a:endParaRPr lang="en-US" sz="1200" dirty="0">
              <a:latin typeface="Tahoma" panose="020B0604030504040204" pitchFamily="34" charset="0"/>
              <a:ea typeface="Tahoma" panose="020B0604030504040204" pitchFamily="34" charset="0"/>
              <a:cs typeface="Tahoma" panose="020B0604030504040204" pitchFamily="34" charset="0"/>
            </a:endParaRPr>
          </a:p>
          <a:p>
            <a:pPr marL="263525" indent="-263525">
              <a:lnSpc>
                <a:spcPct val="100000"/>
              </a:lnSpc>
              <a:spcBef>
                <a:spcPts val="560"/>
              </a:spcBef>
              <a:buSzPts val="2800"/>
            </a:pP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
                  </a:ext>
                </a:extLst>
              </a:rPr>
              <a:t>Once the blood glucose is </a:t>
            </a: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
                  </a:ext>
                </a:extLst>
              </a:rPr>
              <a:t>less than 17 </a:t>
            </a:r>
            <a:r>
              <a:rPr lang="en-US" sz="1200" dirty="0" err="1">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
                  </a:ext>
                </a:extLst>
              </a:rPr>
              <a:t>mmol</a:t>
            </a: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
                  </a:ext>
                </a:extLst>
              </a:rPr>
              <a:t>/L, </a:t>
            </a: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
                  </a:ext>
                </a:extLst>
              </a:rPr>
              <a:t>use </a:t>
            </a:r>
            <a:r>
              <a:rPr lang="en-US" sz="1200" dirty="0">
                <a:latin typeface="Tahoma" panose="020B0604030504040204" pitchFamily="34" charset="0"/>
                <a:ea typeface="Tahoma" panose="020B0604030504040204" pitchFamily="34" charset="0"/>
                <a:cs typeface="Tahoma" panose="020B0604030504040204" pitchFamily="34" charset="0"/>
              </a:rPr>
              <a:t>0.9% sodium chloride</a:t>
            </a: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
                  </a:ext>
                </a:extLst>
              </a:rPr>
              <a:t> in 5% dextrose</a:t>
            </a: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
                  </a:ext>
                </a:extLst>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63525" indent="-85725">
              <a:lnSpc>
                <a:spcPct val="100000"/>
              </a:lnSpc>
              <a:spcBef>
                <a:spcPts val="560"/>
              </a:spcBef>
              <a:buSzPts val="2800"/>
              <a:buNone/>
            </a:pPr>
            <a:endParaRPr lang="en-US" sz="1200" dirty="0">
              <a:latin typeface="Tahoma" panose="020B0604030504040204" pitchFamily="34" charset="0"/>
              <a:ea typeface="Tahoma" panose="020B0604030504040204" pitchFamily="34" charset="0"/>
              <a:cs typeface="Tahoma" panose="020B0604030504040204" pitchFamily="34" charset="0"/>
            </a:endParaRPr>
          </a:p>
          <a:p>
            <a:pPr marL="263525" indent="-263525">
              <a:lnSpc>
                <a:spcPct val="100000"/>
              </a:lnSpc>
              <a:spcBef>
                <a:spcPts val="560"/>
              </a:spcBef>
              <a:buSzPts val="2800"/>
            </a:pPr>
            <a:r>
              <a:rPr lang="en-US" sz="1200" dirty="0">
                <a:latin typeface="Tahoma" panose="020B0604030504040204" pitchFamily="34" charset="0"/>
                <a:ea typeface="Tahoma" panose="020B0604030504040204" pitchFamily="34" charset="0"/>
                <a:cs typeface="Tahoma" panose="020B0604030504040204" pitchFamily="34" charset="0"/>
              </a:rPr>
              <a:t>Once the blood glucose is &lt;10mmol/L, use 0.9% sodium chloride in 10% dextrose.</a:t>
            </a:r>
          </a:p>
          <a:p>
            <a:pPr marL="0" indent="0">
              <a:lnSpc>
                <a:spcPct val="100000"/>
              </a:lnSpc>
              <a:spcBef>
                <a:spcPts val="560"/>
              </a:spcBef>
              <a:buSzPts val="2800"/>
              <a:buNone/>
            </a:pPr>
            <a:endParaRPr lang="en-US" sz="1200" dirty="0">
              <a:latin typeface="Tahoma" panose="020B0604030504040204" pitchFamily="34" charset="0"/>
              <a:ea typeface="Tahoma" panose="020B0604030504040204" pitchFamily="34" charset="0"/>
              <a:cs typeface="Tahoma" panose="020B0604030504040204" pitchFamily="34" charset="0"/>
            </a:endParaRPr>
          </a:p>
          <a:p>
            <a:pPr marL="263525" indent="-263525">
              <a:lnSpc>
                <a:spcPct val="100000"/>
              </a:lnSpc>
              <a:spcBef>
                <a:spcPts val="560"/>
              </a:spcBef>
              <a:buSzPts val="2800"/>
            </a:pPr>
            <a:r>
              <a:rPr lang="en-US" sz="1200" dirty="0">
                <a:latin typeface="Tahoma" panose="020B0604030504040204" pitchFamily="34" charset="0"/>
                <a:ea typeface="Tahoma" panose="020B0604030504040204" pitchFamily="34" charset="0"/>
                <a:cs typeface="Tahoma" panose="020B0604030504040204" pitchFamily="34" charset="0"/>
              </a:rPr>
              <a:t>This prevents hypoglycemia</a:t>
            </a:r>
          </a:p>
          <a:p>
            <a:endParaRPr lang="en-US" dirty="0"/>
          </a:p>
          <a:p>
            <a:endParaRPr lang="en-US" dirty="0"/>
          </a:p>
          <a:p>
            <a:r>
              <a:rPr lang="en-US" dirty="0"/>
              <a:t>In a </a:t>
            </a:r>
            <a:r>
              <a:rPr lang="en-US" dirty="0" err="1"/>
              <a:t>soluset</a:t>
            </a:r>
            <a:r>
              <a:rPr lang="en-US" dirty="0"/>
              <a:t>, 1</a:t>
            </a:r>
            <a:r>
              <a:rPr lang="en-US" baseline="0" dirty="0"/>
              <a:t> ml = 60 drops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1069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17</a:t>
            </a:fld>
            <a:endParaRPr sz="1200" b="0" i="0" u="none" strike="noStrike" cap="none">
              <a:solidFill>
                <a:schemeClr val="dk1"/>
              </a:solidFill>
              <a:latin typeface="Times"/>
              <a:ea typeface="Times"/>
              <a:cs typeface="Times"/>
              <a:sym typeface="Times"/>
            </a:endParaRPr>
          </a:p>
        </p:txBody>
      </p:sp>
      <p:sp>
        <p:nvSpPr>
          <p:cNvPr id="363" name="Google Shape;363;p68:notes"/>
          <p:cNvSpPr>
            <a:spLocks noGrp="1" noRot="1" noChangeAspect="1"/>
          </p:cNvSpPr>
          <p:nvPr>
            <p:ph type="sldImg" idx="2"/>
          </p:nvPr>
        </p:nvSpPr>
        <p:spPr>
          <a:xfrm>
            <a:off x="-47625" y="728663"/>
            <a:ext cx="7002463" cy="39401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4" name="Google Shape;364;p68:notes"/>
          <p:cNvSpPr txBox="1">
            <a:spLocks noGrp="1"/>
          </p:cNvSpPr>
          <p:nvPr>
            <p:ph type="body" idx="1"/>
          </p:nvPr>
        </p:nvSpPr>
        <p:spPr>
          <a:xfrm>
            <a:off x="860425" y="4983163"/>
            <a:ext cx="5199063" cy="3435350"/>
          </a:xfrm>
          <a:prstGeom prst="rect">
            <a:avLst/>
          </a:prstGeom>
          <a:noFill/>
          <a:ln>
            <a:noFill/>
          </a:ln>
        </p:spPr>
        <p:txBody>
          <a:bodyPr spcFirstLastPara="1" wrap="square" lIns="0" tIns="0" rIns="0" bIns="0" anchor="t" anchorCtr="0">
            <a:noAutofit/>
          </a:bodyPr>
          <a:lstStyle/>
          <a:p>
            <a:pPr lvl="0"/>
            <a:r>
              <a:rPr lang="en-US" sz="2400" dirty="0">
                <a:latin typeface="Tahoma" panose="020B0604030504040204" pitchFamily="34" charset="0"/>
                <a:ea typeface="Tahoma" panose="020B0604030504040204" pitchFamily="34" charset="0"/>
                <a:cs typeface="Tahoma" panose="020B0604030504040204" pitchFamily="34" charset="0"/>
              </a:rPr>
              <a:t>Plasma glucose concentration should fall at a rate of &lt;5mmol/L/h. </a:t>
            </a:r>
          </a:p>
          <a:p>
            <a:pPr marL="50800" lv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r>
              <a:rPr lang="en-US" sz="2400" dirty="0">
                <a:latin typeface="Tahoma" panose="020B0604030504040204" pitchFamily="34" charset="0"/>
                <a:ea typeface="Tahoma" panose="020B0604030504040204" pitchFamily="34" charset="0"/>
                <a:cs typeface="Tahoma" panose="020B0604030504040204" pitchFamily="34" charset="0"/>
              </a:rPr>
              <a:t>If the rate of fall is very fast (&gt; 5mmol/L/h, change to 0.9% sodium chloride in 5% dextrose (DNS). </a:t>
            </a:r>
          </a:p>
          <a:p>
            <a:pPr marL="533400" lvl="1"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r>
              <a:rPr lang="en-US" sz="2400" dirty="0">
                <a:latin typeface="Tahoma" panose="020B0604030504040204" pitchFamily="34" charset="0"/>
                <a:ea typeface="Tahoma" panose="020B0604030504040204" pitchFamily="34" charset="0"/>
                <a:cs typeface="Tahoma" panose="020B0604030504040204" pitchFamily="34" charset="0"/>
              </a:rPr>
              <a:t>Can increase dextrose concentration up to 12.5% if using peripheral line.</a:t>
            </a:r>
          </a:p>
        </p:txBody>
      </p:sp>
      <p:sp>
        <p:nvSpPr>
          <p:cNvPr id="365" name="Google Shape;365;p68:notes"/>
          <p:cNvSpPr txBox="1"/>
          <p:nvPr/>
        </p:nvSpPr>
        <p:spPr>
          <a:xfrm>
            <a:off x="4381500" y="0"/>
            <a:ext cx="1668463" cy="21907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fld id="{00000000-1234-1234-1234-123412341234}" type="slidenum">
              <a:rPr lang="en-US" sz="900" b="0" i="0" u="none" strike="noStrike" cap="none">
                <a:solidFill>
                  <a:schemeClr val="hlink"/>
                </a:solidFill>
                <a:latin typeface="Verdana"/>
                <a:ea typeface="Verdana"/>
                <a:cs typeface="Verdana"/>
                <a:sym typeface="Verdana"/>
              </a:rPr>
              <a:t>17</a:t>
            </a:fld>
            <a:endParaRPr sz="900" b="0" i="0" u="none" strike="noStrike" cap="none">
              <a:solidFill>
                <a:schemeClr val="hlink"/>
              </a:solidFill>
              <a:latin typeface="Verdana"/>
              <a:ea typeface="Verdana"/>
              <a:cs typeface="Verdana"/>
              <a:sym typeface="Verdana"/>
            </a:endParaRPr>
          </a:p>
        </p:txBody>
      </p:sp>
    </p:spTree>
    <p:extLst>
      <p:ext uri="{BB962C8B-B14F-4D97-AF65-F5344CB8AC3E}">
        <p14:creationId xmlns:p14="http://schemas.microsoft.com/office/powerpoint/2010/main" val="2520943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18</a:t>
            </a:fld>
            <a:endParaRPr sz="1200" b="0" i="0" u="none" strike="noStrike" cap="none">
              <a:solidFill>
                <a:schemeClr val="dk1"/>
              </a:solidFill>
              <a:latin typeface="Times"/>
              <a:ea typeface="Times"/>
              <a:cs typeface="Times"/>
              <a:sym typeface="Times"/>
            </a:endParaRPr>
          </a:p>
        </p:txBody>
      </p:sp>
      <p:sp>
        <p:nvSpPr>
          <p:cNvPr id="363" name="Google Shape;363;p68:notes"/>
          <p:cNvSpPr>
            <a:spLocks noGrp="1" noRot="1" noChangeAspect="1"/>
          </p:cNvSpPr>
          <p:nvPr>
            <p:ph type="sldImg" idx="2"/>
          </p:nvPr>
        </p:nvSpPr>
        <p:spPr>
          <a:xfrm>
            <a:off x="-47625" y="728663"/>
            <a:ext cx="7002463" cy="39401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4" name="Google Shape;364;p68:notes"/>
          <p:cNvSpPr txBox="1">
            <a:spLocks noGrp="1"/>
          </p:cNvSpPr>
          <p:nvPr>
            <p:ph type="body" idx="1"/>
          </p:nvPr>
        </p:nvSpPr>
        <p:spPr>
          <a:xfrm>
            <a:off x="860425" y="4983163"/>
            <a:ext cx="5199063" cy="34353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360"/>
              </a:spcBef>
              <a:spcAft>
                <a:spcPts val="0"/>
              </a:spcAft>
              <a:buSzPts val="1400"/>
              <a:buNone/>
            </a:pPr>
            <a:r>
              <a:rPr lang="en-US" dirty="0"/>
              <a:t>Insulin given as a bolus increases the risk of cerebral edema</a:t>
            </a:r>
            <a:endParaRPr dirty="0"/>
          </a:p>
        </p:txBody>
      </p:sp>
      <p:sp>
        <p:nvSpPr>
          <p:cNvPr id="365" name="Google Shape;365;p68:notes"/>
          <p:cNvSpPr txBox="1"/>
          <p:nvPr/>
        </p:nvSpPr>
        <p:spPr>
          <a:xfrm>
            <a:off x="4381500" y="0"/>
            <a:ext cx="1668463" cy="21907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fld id="{00000000-1234-1234-1234-123412341234}" type="slidenum">
              <a:rPr lang="en-US" sz="900" b="0" i="0" u="none" strike="noStrike" cap="none">
                <a:solidFill>
                  <a:schemeClr val="hlink"/>
                </a:solidFill>
                <a:latin typeface="Verdana"/>
                <a:ea typeface="Verdana"/>
                <a:cs typeface="Verdana"/>
                <a:sym typeface="Verdana"/>
              </a:rPr>
              <a:t>18</a:t>
            </a:fld>
            <a:endParaRPr sz="900" b="0" i="0" u="none" strike="noStrike" cap="none">
              <a:solidFill>
                <a:schemeClr val="hlink"/>
              </a:solidFill>
              <a:latin typeface="Verdana"/>
              <a:ea typeface="Verdana"/>
              <a:cs typeface="Verdana"/>
              <a:sym typeface="Verdana"/>
            </a:endParaRPr>
          </a:p>
        </p:txBody>
      </p:sp>
    </p:spTree>
    <p:extLst>
      <p:ext uri="{BB962C8B-B14F-4D97-AF65-F5344CB8AC3E}">
        <p14:creationId xmlns:p14="http://schemas.microsoft.com/office/powerpoint/2010/main" val="3256236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620DAD-0320-4A1F-87DC-E4C1199BF8F2}"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1927426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5" name="Google Shape;525;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1922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22</a:t>
            </a:fld>
            <a:endParaRPr sz="1200" b="0" i="0" u="none" strike="noStrike" cap="none">
              <a:solidFill>
                <a:schemeClr val="dk1"/>
              </a:solidFill>
              <a:latin typeface="Times"/>
              <a:ea typeface="Times"/>
              <a:cs typeface="Times"/>
              <a:sym typeface="Times"/>
            </a:endParaRPr>
          </a:p>
        </p:txBody>
      </p:sp>
      <p:sp>
        <p:nvSpPr>
          <p:cNvPr id="537" name="Google Shape;537;p87:notes"/>
          <p:cNvSpPr>
            <a:spLocks noGrp="1" noRot="1" noChangeAspect="1"/>
          </p:cNvSpPr>
          <p:nvPr>
            <p:ph type="sldImg" idx="2"/>
          </p:nvPr>
        </p:nvSpPr>
        <p:spPr>
          <a:xfrm>
            <a:off x="-47625" y="728663"/>
            <a:ext cx="7002463" cy="39401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8" name="Google Shape;538;p87:notes"/>
          <p:cNvSpPr txBox="1">
            <a:spLocks noGrp="1"/>
          </p:cNvSpPr>
          <p:nvPr>
            <p:ph type="body" idx="1"/>
          </p:nvPr>
        </p:nvSpPr>
        <p:spPr>
          <a:xfrm>
            <a:off x="860425" y="4983163"/>
            <a:ext cx="5199063" cy="34353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360"/>
              </a:spcBef>
              <a:spcAft>
                <a:spcPts val="0"/>
              </a:spcAft>
              <a:buSzPts val="1400"/>
              <a:buNone/>
            </a:pPr>
            <a:r>
              <a:rPr lang="en-US" dirty="0"/>
              <a:t>What can you do if cerebral </a:t>
            </a:r>
            <a:r>
              <a:rPr lang="en-US" dirty="0" err="1"/>
              <a:t>oedema</a:t>
            </a:r>
            <a:r>
              <a:rPr lang="en-US" dirty="0"/>
              <a:t> is suspected?</a:t>
            </a:r>
            <a:endParaRPr dirty="0"/>
          </a:p>
          <a:p>
            <a:pPr marL="457200" lvl="0" indent="-228600" algn="l" rtl="0">
              <a:lnSpc>
                <a:spcPct val="100000"/>
              </a:lnSpc>
              <a:spcBef>
                <a:spcPts val="360"/>
              </a:spcBef>
              <a:spcAft>
                <a:spcPts val="0"/>
              </a:spcAft>
              <a:buSzPts val="1400"/>
              <a:buNone/>
            </a:pPr>
            <a:r>
              <a:rPr lang="en-US" dirty="0"/>
              <a:t>First check the blood glucose to exclude </a:t>
            </a:r>
            <a:r>
              <a:rPr lang="en-US" dirty="0" err="1"/>
              <a:t>hypoglycaemia</a:t>
            </a:r>
            <a:r>
              <a:rPr lang="en-US" dirty="0"/>
              <a:t> as a cause of the change in clinical state.</a:t>
            </a:r>
            <a:endParaRPr dirty="0"/>
          </a:p>
          <a:p>
            <a:pPr marL="457200" lvl="0" indent="-228600" algn="l" rtl="0">
              <a:lnSpc>
                <a:spcPct val="100000"/>
              </a:lnSpc>
              <a:spcBef>
                <a:spcPts val="360"/>
              </a:spcBef>
              <a:spcAft>
                <a:spcPts val="0"/>
              </a:spcAft>
              <a:buSzPts val="1400"/>
              <a:buNone/>
            </a:pPr>
            <a:r>
              <a:rPr lang="en-US" dirty="0"/>
              <a:t>Reduce the rate of fluid administration by one-third. </a:t>
            </a:r>
            <a:endParaRPr dirty="0"/>
          </a:p>
          <a:p>
            <a:pPr marL="457200" lvl="0" indent="-228600" algn="l" rtl="0">
              <a:lnSpc>
                <a:spcPct val="100000"/>
              </a:lnSpc>
              <a:spcBef>
                <a:spcPts val="360"/>
              </a:spcBef>
              <a:spcAft>
                <a:spcPts val="0"/>
              </a:spcAft>
              <a:buSzPts val="1400"/>
              <a:buNone/>
            </a:pPr>
            <a:r>
              <a:rPr lang="en-US" dirty="0"/>
              <a:t>Give mannitol 0.5-1 g/kg IV over 20 minutes and repeat if there is no initial response in 30 minutes to 2 hours. </a:t>
            </a:r>
            <a:endParaRPr dirty="0"/>
          </a:p>
          <a:p>
            <a:pPr marL="457200" lvl="0" indent="-228600" algn="l" rtl="0">
              <a:lnSpc>
                <a:spcPct val="100000"/>
              </a:lnSpc>
              <a:spcBef>
                <a:spcPts val="360"/>
              </a:spcBef>
              <a:spcAft>
                <a:spcPts val="0"/>
              </a:spcAft>
              <a:buSzPts val="1400"/>
              <a:buNone/>
            </a:pPr>
            <a:r>
              <a:rPr lang="en-US" dirty="0"/>
              <a:t>Hypertonic saline (3%), 5 ml/kg over 30 minutes, may be an alternative to mannitol, especially if there is no initial response to mannitol. </a:t>
            </a:r>
            <a:endParaRPr dirty="0"/>
          </a:p>
          <a:p>
            <a:pPr marL="457200" lvl="0" indent="-228600" algn="l" rtl="0">
              <a:lnSpc>
                <a:spcPct val="100000"/>
              </a:lnSpc>
              <a:spcBef>
                <a:spcPts val="360"/>
              </a:spcBef>
              <a:spcAft>
                <a:spcPts val="0"/>
              </a:spcAft>
              <a:buSzPts val="1400"/>
              <a:buNone/>
            </a:pPr>
            <a:r>
              <a:rPr lang="en-US" dirty="0"/>
              <a:t>Elevate the head of the bed. </a:t>
            </a:r>
          </a:p>
          <a:p>
            <a:pPr marL="457200" lvl="0" indent="-228600" algn="l" rtl="0">
              <a:lnSpc>
                <a:spcPct val="100000"/>
              </a:lnSpc>
              <a:spcBef>
                <a:spcPts val="360"/>
              </a:spcBef>
              <a:spcAft>
                <a:spcPts val="0"/>
              </a:spcAft>
              <a:buSzPts val="1400"/>
              <a:buNone/>
            </a:pPr>
            <a:endParaRPr lang="en-US" dirty="0"/>
          </a:p>
          <a:p>
            <a:pPr marL="457200" lvl="0" indent="-228600" algn="l" rtl="0">
              <a:lnSpc>
                <a:spcPct val="100000"/>
              </a:lnSpc>
              <a:spcBef>
                <a:spcPts val="360"/>
              </a:spcBef>
              <a:spcAft>
                <a:spcPts val="0"/>
              </a:spcAft>
              <a:buSzPts val="1400"/>
              <a:buNone/>
            </a:pPr>
            <a:endParaRPr dirty="0"/>
          </a:p>
          <a:p>
            <a:pPr marL="457200" lvl="0" indent="-228600" algn="l" rtl="0">
              <a:lnSpc>
                <a:spcPct val="100000"/>
              </a:lnSpc>
              <a:spcBef>
                <a:spcPts val="360"/>
              </a:spcBef>
              <a:spcAft>
                <a:spcPts val="0"/>
              </a:spcAft>
              <a:buSzPts val="1400"/>
              <a:buNone/>
            </a:pPr>
            <a:r>
              <a:rPr lang="en-US" dirty="0"/>
              <a:t>Intubation may be necessary for a patient with impending respiratory failure. </a:t>
            </a:r>
            <a:endParaRPr dirty="0"/>
          </a:p>
          <a:p>
            <a:pPr marL="457200" lvl="0" indent="-228600" algn="l" rtl="0">
              <a:lnSpc>
                <a:spcPct val="100000"/>
              </a:lnSpc>
              <a:spcBef>
                <a:spcPts val="360"/>
              </a:spcBef>
              <a:spcAft>
                <a:spcPts val="0"/>
              </a:spcAft>
              <a:buSzPts val="1400"/>
              <a:buNone/>
            </a:pPr>
            <a:r>
              <a:rPr lang="en-US" dirty="0"/>
              <a:t>c</a:t>
            </a:r>
            <a:endParaRPr dirty="0"/>
          </a:p>
          <a:p>
            <a:pPr marL="457200" lvl="0" indent="-228600" algn="l" rtl="0">
              <a:lnSpc>
                <a:spcPct val="100000"/>
              </a:lnSpc>
              <a:spcBef>
                <a:spcPts val="360"/>
              </a:spcBef>
              <a:spcAft>
                <a:spcPts val="0"/>
              </a:spcAft>
              <a:buSzPts val="1400"/>
              <a:buNone/>
            </a:pPr>
            <a:endParaRPr dirty="0"/>
          </a:p>
          <a:p>
            <a:pPr marL="457200" lvl="0" indent="-228600" algn="l" rtl="0">
              <a:lnSpc>
                <a:spcPct val="100000"/>
              </a:lnSpc>
              <a:spcBef>
                <a:spcPts val="360"/>
              </a:spcBef>
              <a:spcAft>
                <a:spcPts val="0"/>
              </a:spcAft>
              <a:buSzPts val="1400"/>
              <a:buNone/>
            </a:pPr>
            <a:r>
              <a:rPr lang="en-US" dirty="0"/>
              <a:t>The effect of mannitol should be apparent after 15 min and is expected to last about 120 min. If necessary, the dose can be repeated after 30 min.</a:t>
            </a:r>
            <a:endParaRPr dirty="0"/>
          </a:p>
          <a:p>
            <a:pPr marL="457200" lvl="0" indent="-228600" algn="l" rtl="0">
              <a:lnSpc>
                <a:spcPct val="100000"/>
              </a:lnSpc>
              <a:spcBef>
                <a:spcPts val="360"/>
              </a:spcBef>
              <a:spcAft>
                <a:spcPts val="0"/>
              </a:spcAft>
              <a:buSzPts val="1400"/>
              <a:buNone/>
            </a:pPr>
            <a:endParaRPr dirty="0"/>
          </a:p>
        </p:txBody>
      </p:sp>
      <p:sp>
        <p:nvSpPr>
          <p:cNvPr id="539" name="Google Shape;539;p87:notes"/>
          <p:cNvSpPr txBox="1"/>
          <p:nvPr/>
        </p:nvSpPr>
        <p:spPr>
          <a:xfrm>
            <a:off x="4381500" y="0"/>
            <a:ext cx="1668463" cy="21907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fld id="{00000000-1234-1234-1234-123412341234}" type="slidenum">
              <a:rPr lang="en-US" sz="900" b="0" i="0" u="none" strike="noStrike" cap="none">
                <a:solidFill>
                  <a:schemeClr val="hlink"/>
                </a:solidFill>
                <a:latin typeface="Verdana"/>
                <a:ea typeface="Verdana"/>
                <a:cs typeface="Verdana"/>
                <a:sym typeface="Verdana"/>
              </a:rPr>
              <a:t>22</a:t>
            </a:fld>
            <a:endParaRPr sz="900" b="0" i="0" u="none" strike="noStrike" cap="none">
              <a:solidFill>
                <a:schemeClr val="hlink"/>
              </a:solidFill>
              <a:latin typeface="Verdana"/>
              <a:ea typeface="Verdana"/>
              <a:cs typeface="Verdana"/>
              <a:sym typeface="Verdana"/>
            </a:endParaRPr>
          </a:p>
        </p:txBody>
      </p:sp>
    </p:spTree>
    <p:extLst>
      <p:ext uri="{BB962C8B-B14F-4D97-AF65-F5344CB8AC3E}">
        <p14:creationId xmlns:p14="http://schemas.microsoft.com/office/powerpoint/2010/main" val="2613312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360"/>
              </a:spcBef>
              <a:spcAft>
                <a:spcPts val="0"/>
              </a:spcAft>
              <a:buClr>
                <a:srgbClr val="000000"/>
              </a:buClr>
              <a:buSzPts val="1400"/>
              <a:buFont typeface="Arial"/>
              <a:buNone/>
            </a:pPr>
            <a:r>
              <a:rPr lang="en-US" dirty="0"/>
              <a:t>Soluble</a:t>
            </a:r>
            <a:r>
              <a:rPr lang="en-US" baseline="0" dirty="0"/>
              <a:t> insulin examples- </a:t>
            </a:r>
            <a:r>
              <a:rPr lang="en-US" baseline="0" dirty="0" err="1"/>
              <a:t>Actrapid</a:t>
            </a:r>
            <a:endParaRPr lang="en-US" baseline="0" dirty="0"/>
          </a:p>
          <a:p>
            <a:pPr marL="457200" marR="0" lvl="0" indent="-228600" algn="l" rtl="0">
              <a:lnSpc>
                <a:spcPct val="100000"/>
              </a:lnSpc>
              <a:spcBef>
                <a:spcPts val="360"/>
              </a:spcBef>
              <a:spcAft>
                <a:spcPts val="0"/>
              </a:spcAft>
              <a:buClr>
                <a:srgbClr val="000000"/>
              </a:buClr>
              <a:buSzPts val="1400"/>
              <a:buFont typeface="Arial"/>
              <a:buNone/>
            </a:pPr>
            <a:endParaRPr lang="en-US" baseline="0" dirty="0"/>
          </a:p>
          <a:p>
            <a:pPr marL="457200" marR="0" lvl="0" indent="-228600" algn="l" rtl="0">
              <a:lnSpc>
                <a:spcPct val="100000"/>
              </a:lnSpc>
              <a:spcBef>
                <a:spcPts val="360"/>
              </a:spcBef>
              <a:spcAft>
                <a:spcPts val="0"/>
              </a:spcAft>
              <a:buClr>
                <a:srgbClr val="000000"/>
              </a:buClr>
              <a:buSzPts val="1400"/>
              <a:buFont typeface="Arial"/>
              <a:buNone/>
            </a:pPr>
            <a:r>
              <a:rPr lang="en-US" baseline="0" dirty="0"/>
              <a:t>Rapid acting insulin e.gs- </a:t>
            </a:r>
            <a:r>
              <a:rPr lang="en-US" baseline="0" dirty="0" err="1"/>
              <a:t>Novorapid</a:t>
            </a:r>
            <a:r>
              <a:rPr lang="en-US" baseline="0" dirty="0"/>
              <a:t> insulin</a:t>
            </a:r>
            <a:endParaRPr dirty="0"/>
          </a:p>
        </p:txBody>
      </p:sp>
      <p:sp>
        <p:nvSpPr>
          <p:cNvPr id="470" name="Google Shape;470;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183225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a:t>
            </a:r>
            <a:r>
              <a:rPr lang="en-GB" b="1" dirty="0" err="1"/>
              <a:t>euglycemic</a:t>
            </a:r>
            <a:r>
              <a:rPr lang="en-GB" b="1" dirty="0"/>
              <a:t> ketoacidosis”</a:t>
            </a:r>
          </a:p>
        </p:txBody>
      </p:sp>
      <p:sp>
        <p:nvSpPr>
          <p:cNvPr id="4" name="Slide Number Placeholder 3"/>
          <p:cNvSpPr>
            <a:spLocks noGrp="1"/>
          </p:cNvSpPr>
          <p:nvPr>
            <p:ph type="sldNum" sz="quarter" idx="10"/>
          </p:nvPr>
        </p:nvSpPr>
        <p:spPr/>
        <p:txBody>
          <a:bodyPr/>
          <a:lstStyle/>
          <a:p>
            <a:fld id="{425439F5-2415-4EB2-B98C-DBAA65D294C6}" type="slidenum">
              <a:rPr lang="en-GB" smtClean="0"/>
              <a:t>3</a:t>
            </a:fld>
            <a:endParaRPr lang="en-GB"/>
          </a:p>
        </p:txBody>
      </p:sp>
    </p:spTree>
    <p:extLst>
      <p:ext uri="{BB962C8B-B14F-4D97-AF65-F5344CB8AC3E}">
        <p14:creationId xmlns:p14="http://schemas.microsoft.com/office/powerpoint/2010/main" val="4260054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8e1fb7c0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8e1fb7c09a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Use of pre-mixed insulin regimen is not recommended in children and adolescents with type 1 diabetes mellitus.</a:t>
            </a:r>
            <a:endParaRPr/>
          </a:p>
        </p:txBody>
      </p:sp>
      <p:sp>
        <p:nvSpPr>
          <p:cNvPr id="488" name="Google Shape;488;g28e1fb7c09a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3065931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8e1fb7c09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8e1fb7c09a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6" name="Google Shape;496;g28e1fb7c09a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539292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7764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8e1fb7c09a_1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8" name="Google Shape;518;g28e1fb7c09a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693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224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1681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9379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3033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2" name="Google Shape;7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58978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8" name="Google Shape;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2827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2" name="Google Shape;32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5421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5" name="Google Shape;10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0566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0" name="Google Shape;12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93770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eb6e33d7e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eb6e33d7e8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7" name="Google Shape;127;g1eb6e33d7e8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986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9" name="Google Shape;149;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6916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 name="Google Shape;141;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5053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6" name="Google Shape;956;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p>
        </p:txBody>
      </p:sp>
      <p:sp>
        <p:nvSpPr>
          <p:cNvPr id="957" name="Google Shape;957;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FF"/>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FF"/>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405787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65" name="Google Shape;965;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9464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endParaRPr/>
          </a:p>
        </p:txBody>
      </p:sp>
      <p:sp>
        <p:nvSpPr>
          <p:cNvPr id="991" name="Google Shape;991;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244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6" name="Google Shape;176;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8183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9d18b378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 name="Google Shape;182;g29d18b37853_0_0:notes"/>
          <p:cNvSpPr txBox="1">
            <a:spLocks noGrp="1"/>
          </p:cNvSpPr>
          <p:nvPr>
            <p:ph type="body" idx="1"/>
          </p:nvPr>
        </p:nvSpPr>
        <p:spPr>
          <a:xfrm>
            <a:off x="541338" y="5091113"/>
            <a:ext cx="5823000" cy="36402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360"/>
              </a:spcBef>
              <a:spcAft>
                <a:spcPts val="0"/>
              </a:spcAft>
              <a:buSzPts val="1400"/>
              <a:buNone/>
            </a:pPr>
            <a:r>
              <a:rPr lang="en-US" dirty="0"/>
              <a:t>If a patient takes many blood glucose readings but does not know how to interpret them and does not change either the dose of insulin, the pattern of eating or activity in response to the glucose levels, then testing the glucose readings becomes a futile and wasteful exercise. Repeated daily testing at one time of day alone (</a:t>
            </a:r>
            <a:r>
              <a:rPr lang="en-US" dirty="0" err="1"/>
              <a:t>eg</a:t>
            </a:r>
            <a:r>
              <a:rPr lang="en-US" dirty="0"/>
              <a:t> for fasting glucose levels) is not recommended as it is not helpful. </a:t>
            </a:r>
            <a:endParaRPr dirty="0"/>
          </a:p>
          <a:p>
            <a:pPr marL="457200" lvl="0" indent="-228600" algn="l" rtl="0">
              <a:lnSpc>
                <a:spcPct val="100000"/>
              </a:lnSpc>
              <a:spcBef>
                <a:spcPts val="360"/>
              </a:spcBef>
              <a:spcAft>
                <a:spcPts val="0"/>
              </a:spcAft>
              <a:buSzPts val="1400"/>
              <a:buNone/>
            </a:pPr>
            <a:r>
              <a:rPr lang="en-US" dirty="0"/>
              <a:t>This table suggests how you should interpret the different readings during the day. </a:t>
            </a:r>
            <a:r>
              <a:rPr lang="en-US" b="1" dirty="0"/>
              <a:t>The fasting glucose</a:t>
            </a:r>
            <a:r>
              <a:rPr lang="en-US" dirty="0"/>
              <a:t> level before breakfast helps to tell us if enough insulin was given the night before to compensate for the evening meal, and also whether the evening dose of long-acting insulin was too little or too much. </a:t>
            </a:r>
            <a:r>
              <a:rPr lang="en-US" b="1" dirty="0"/>
              <a:t>The after breakfast level </a:t>
            </a:r>
            <a:r>
              <a:rPr lang="en-US" dirty="0"/>
              <a:t>tells us about the dose of short/rapid-acting insulin given at breakfast. </a:t>
            </a:r>
            <a:r>
              <a:rPr lang="en-US" b="1" dirty="0"/>
              <a:t>The after lunch level </a:t>
            </a:r>
            <a:r>
              <a:rPr lang="en-US" dirty="0"/>
              <a:t>tells us about the dose of short/rapid-acting insulin given at lunch. </a:t>
            </a:r>
            <a:r>
              <a:rPr lang="en-US" b="1" dirty="0"/>
              <a:t>The after supper level </a:t>
            </a:r>
            <a:r>
              <a:rPr lang="en-US" dirty="0"/>
              <a:t>tells us about the dose of short/rapid-acting insulin given at breakfast. </a:t>
            </a:r>
            <a:r>
              <a:rPr lang="en-US" b="1" dirty="0"/>
              <a:t>The pre-lunch level</a:t>
            </a:r>
            <a:r>
              <a:rPr lang="en-US" dirty="0"/>
              <a:t> tells us about the dose of insulin given at breakfast, the effect of the mid-morning snack (if any) and the effect of the morning long-acting insulin. </a:t>
            </a:r>
            <a:r>
              <a:rPr lang="en-US" b="1" dirty="0"/>
              <a:t>The pre-evening meal</a:t>
            </a:r>
            <a:r>
              <a:rPr lang="en-US" dirty="0"/>
              <a:t> level tells us about the dose of insulin given for lunch, the effect of the afternoon snack (if any) and the effect of the morning long-acting insulin.  All levels may be affected by snacks and exercise.</a:t>
            </a:r>
            <a:endParaRPr dirty="0"/>
          </a:p>
          <a:p>
            <a:pPr marL="457200" lvl="0" indent="-228600" algn="l" rtl="0">
              <a:lnSpc>
                <a:spcPct val="100000"/>
              </a:lnSpc>
              <a:spcBef>
                <a:spcPts val="360"/>
              </a:spcBef>
              <a:spcAft>
                <a:spcPts val="0"/>
              </a:spcAft>
              <a:buSzPts val="1400"/>
              <a:buNone/>
            </a:pPr>
            <a:r>
              <a:rPr lang="en-US" dirty="0"/>
              <a:t>Records of insulin, food, activity and other factors that may affect the glucose levels are needed to help make decisions.</a:t>
            </a:r>
            <a:endParaRPr dirty="0"/>
          </a:p>
        </p:txBody>
      </p:sp>
      <p:sp>
        <p:nvSpPr>
          <p:cNvPr id="183" name="Google Shape;183;g29d18b3785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FF"/>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FF"/>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54715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6" name="Google Shape;35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1090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9" name="Google Shape;219;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4927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7" name="Google Shape;227;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1390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81</a:t>
            </a:fld>
            <a:endParaRPr dirty="0"/>
          </a:p>
        </p:txBody>
      </p:sp>
      <p:sp>
        <p:nvSpPr>
          <p:cNvPr id="790" name="Google Shape;790;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1" name="Google Shape;791;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ZA" altLang="en-US" dirty="0"/>
          </a:p>
        </p:txBody>
      </p:sp>
      <p:sp>
        <p:nvSpPr>
          <p:cNvPr id="4" name="Slide Number Placeholder 3"/>
          <p:cNvSpPr>
            <a:spLocks noGrp="1"/>
          </p:cNvSpPr>
          <p:nvPr>
            <p:ph type="sldNum" sz="quarter" idx="5"/>
          </p:nvPr>
        </p:nvSpPr>
        <p:spPr/>
        <p:txBody>
          <a:bodyPr/>
          <a:lstStyle/>
          <a:p>
            <a:fld id="{E6148F1B-6341-4A5E-9D8B-CC205E09F6D4}" type="slidenum">
              <a:rPr lang="sw-KE" smtClean="0"/>
              <a:pPr/>
              <a:t>83</a:t>
            </a:fld>
            <a:endParaRPr lang="sw-KE"/>
          </a:p>
        </p:txBody>
      </p:sp>
    </p:spTree>
    <p:extLst>
      <p:ext uri="{BB962C8B-B14F-4D97-AF65-F5344CB8AC3E}">
        <p14:creationId xmlns:p14="http://schemas.microsoft.com/office/powerpoint/2010/main" val="640336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624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98879c2cc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298879c2ccd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91" name="Google Shape;891;g298879c2ccd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7282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360"/>
              </a:spcBef>
              <a:spcAft>
                <a:spcPts val="0"/>
              </a:spcAft>
              <a:buSzPts val="1400"/>
              <a:buFont typeface="Arial"/>
              <a:buChar char="•"/>
            </a:pPr>
            <a:r>
              <a:rPr lang="en-US" dirty="0"/>
              <a:t>Photo of acanthosis and description</a:t>
            </a:r>
            <a:endParaRPr dirty="0"/>
          </a:p>
        </p:txBody>
      </p:sp>
      <p:sp>
        <p:nvSpPr>
          <p:cNvPr id="923" name="Google Shape;923;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88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360"/>
              </a:spcBef>
              <a:spcAft>
                <a:spcPts val="0"/>
              </a:spcAft>
              <a:buSzPts val="1400"/>
              <a:buNone/>
            </a:pPr>
            <a:r>
              <a:rPr lang="en-US"/>
              <a:t>Treating diabetes with insulin is completely dependent on having a clear picture of how the blood glucose changes for each patient throughout the day. The purpose of blood glucose testing is to help identify the times when the patient is at risk of either hyperglycaemia or hypoglycaemia. Blood glucose levels can be related to type and dose of insulin, pattern of eating, activity and illness.</a:t>
            </a:r>
            <a:endParaRPr/>
          </a:p>
          <a:p>
            <a:pPr marL="457200" lvl="0" indent="-228600" algn="l" rtl="0">
              <a:lnSpc>
                <a:spcPct val="100000"/>
              </a:lnSpc>
              <a:spcBef>
                <a:spcPts val="360"/>
              </a:spcBef>
              <a:spcAft>
                <a:spcPts val="0"/>
              </a:spcAft>
              <a:buSzPts val="1400"/>
              <a:buNone/>
            </a:pPr>
            <a:r>
              <a:rPr lang="en-US"/>
              <a:t>Having this information is the basis for deciding how much insulin they need, of what type, and when it should be given.</a:t>
            </a:r>
            <a:endParaRPr/>
          </a:p>
          <a:p>
            <a:pPr marL="457200" marR="0" lvl="0" indent="-228600" algn="l" rtl="0">
              <a:lnSpc>
                <a:spcPct val="100000"/>
              </a:lnSpc>
              <a:spcBef>
                <a:spcPts val="360"/>
              </a:spcBef>
              <a:spcAft>
                <a:spcPts val="0"/>
              </a:spcAft>
              <a:buClr>
                <a:srgbClr val="000000"/>
              </a:buClr>
              <a:buSzPts val="1400"/>
              <a:buFont typeface="Arial"/>
              <a:buNone/>
            </a:pPr>
            <a:endParaRPr/>
          </a:p>
        </p:txBody>
      </p:sp>
      <p:sp>
        <p:nvSpPr>
          <p:cNvPr id="1000" name="Google Shape;1000;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89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298879c2ccd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g298879c2ccd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US"/>
              <a:t>As strips are expensive, very frequent testing may not be possible. The patterns of testing should be determined by availability of strips, insulin regimen, level of control, patient factors. Changing patterns of testing can be useful to get a more complete picture of glucose values. As mentioned previously, patient records of food and insulin are needed for readings to be valuable!!</a:t>
            </a:r>
            <a:endParaRPr/>
          </a:p>
        </p:txBody>
      </p:sp>
      <p:sp>
        <p:nvSpPr>
          <p:cNvPr id="1020" name="Google Shape;1020;g298879c2ccd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90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7</a:t>
            </a:fld>
            <a:endParaRPr sz="1200" b="0" i="0" u="none" strike="noStrike" cap="none">
              <a:solidFill>
                <a:schemeClr val="dk1"/>
              </a:solidFill>
              <a:latin typeface="Times"/>
              <a:ea typeface="Times"/>
              <a:cs typeface="Times"/>
              <a:sym typeface="Times"/>
            </a:endParaRPr>
          </a:p>
        </p:txBody>
      </p:sp>
      <p:sp>
        <p:nvSpPr>
          <p:cNvPr id="363" name="Google Shape;363;p68:notes"/>
          <p:cNvSpPr>
            <a:spLocks noGrp="1" noRot="1" noChangeAspect="1"/>
          </p:cNvSpPr>
          <p:nvPr>
            <p:ph type="sldImg" idx="2"/>
          </p:nvPr>
        </p:nvSpPr>
        <p:spPr>
          <a:xfrm>
            <a:off x="-47625" y="728663"/>
            <a:ext cx="7002463" cy="39401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4" name="Google Shape;364;p68:notes"/>
          <p:cNvSpPr txBox="1">
            <a:spLocks noGrp="1"/>
          </p:cNvSpPr>
          <p:nvPr>
            <p:ph type="body" idx="1"/>
          </p:nvPr>
        </p:nvSpPr>
        <p:spPr>
          <a:xfrm>
            <a:off x="860425" y="4983163"/>
            <a:ext cx="5199063" cy="34353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360"/>
              </a:spcBef>
              <a:spcAft>
                <a:spcPts val="0"/>
              </a:spcAft>
              <a:buSzPts val="1400"/>
              <a:buNone/>
            </a:pPr>
            <a:endParaRPr/>
          </a:p>
        </p:txBody>
      </p:sp>
      <p:sp>
        <p:nvSpPr>
          <p:cNvPr id="365" name="Google Shape;365;p68:notes"/>
          <p:cNvSpPr txBox="1"/>
          <p:nvPr/>
        </p:nvSpPr>
        <p:spPr>
          <a:xfrm>
            <a:off x="4381500" y="0"/>
            <a:ext cx="1668463" cy="21907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fld id="{00000000-1234-1234-1234-123412341234}" type="slidenum">
              <a:rPr lang="en-US" sz="900" b="0" i="0" u="none" strike="noStrike" cap="none">
                <a:solidFill>
                  <a:schemeClr val="hlink"/>
                </a:solidFill>
                <a:latin typeface="Verdana"/>
                <a:ea typeface="Verdana"/>
                <a:cs typeface="Verdana"/>
                <a:sym typeface="Verdana"/>
              </a:rPr>
              <a:t>7</a:t>
            </a:fld>
            <a:endParaRPr sz="900" b="0" i="0" u="none" strike="noStrike" cap="none">
              <a:solidFill>
                <a:schemeClr val="hlink"/>
              </a:solidFill>
              <a:latin typeface="Verdana"/>
              <a:ea typeface="Verdana"/>
              <a:cs typeface="Verdana"/>
              <a:sym typeface="Verdana"/>
            </a:endParaRPr>
          </a:p>
        </p:txBody>
      </p:sp>
    </p:spTree>
    <p:extLst>
      <p:ext uri="{BB962C8B-B14F-4D97-AF65-F5344CB8AC3E}">
        <p14:creationId xmlns:p14="http://schemas.microsoft.com/office/powerpoint/2010/main" val="70202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98879c2ccd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98879c2ccd_0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Also test whenever symptoms of hypoglycemia occur or when a top-up dose of insulin is needed for extra food or during illness.</a:t>
            </a:r>
            <a:endParaRPr/>
          </a:p>
          <a:p>
            <a:pPr marL="0" lvl="0" indent="0" algn="l" rtl="0">
              <a:spcBef>
                <a:spcPts val="360"/>
              </a:spcBef>
              <a:spcAft>
                <a:spcPts val="0"/>
              </a:spcAft>
              <a:buNone/>
            </a:pPr>
            <a:endParaRPr/>
          </a:p>
        </p:txBody>
      </p:sp>
      <p:sp>
        <p:nvSpPr>
          <p:cNvPr id="1038" name="Google Shape;1038;g298879c2ccd_0_9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BC31B-1C72-4F18-9FBB-6AAC8805C697}" type="slidenum">
              <a:rPr lang="en-US" smtClean="0"/>
              <a:t>92</a:t>
            </a:fld>
            <a:endParaRPr lang="en-US"/>
          </a:p>
        </p:txBody>
      </p:sp>
    </p:spTree>
    <p:extLst>
      <p:ext uri="{BB962C8B-B14F-4D97-AF65-F5344CB8AC3E}">
        <p14:creationId xmlns:p14="http://schemas.microsoft.com/office/powerpoint/2010/main" val="20318553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0B353B2E-F9FC-4BEF-B651-0F8AF3686BC3}"/>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E22B403C-44C4-4640-8B42-D4FD82177A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dirty="0"/>
          </a:p>
        </p:txBody>
      </p:sp>
      <p:sp>
        <p:nvSpPr>
          <p:cNvPr id="73732" name="Slide Number Placeholder 3">
            <a:extLst>
              <a:ext uri="{FF2B5EF4-FFF2-40B4-BE49-F238E27FC236}">
                <a16:creationId xmlns:a16="http://schemas.microsoft.com/office/drawing/2014/main" id="{F14CA3D8-EEAA-470C-83F7-DC09BCB9C7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fld id="{73F1D824-2431-41B5-8BDE-A96812363A62}" type="slidenum">
              <a:rPr lang="da-DK" altLang="en-US" b="0">
                <a:solidFill>
                  <a:schemeClr val="hlink"/>
                </a:solidFill>
              </a:rPr>
              <a:pPr eaLnBrk="1" hangingPunct="1"/>
              <a:t>95</a:t>
            </a:fld>
            <a:endParaRPr lang="da-DK" altLang="en-US" b="0">
              <a:solidFill>
                <a:schemeClr val="hlink"/>
              </a:solidFill>
            </a:endParaRPr>
          </a:p>
        </p:txBody>
      </p:sp>
    </p:spTree>
    <p:extLst>
      <p:ext uri="{BB962C8B-B14F-4D97-AF65-F5344CB8AC3E}">
        <p14:creationId xmlns:p14="http://schemas.microsoft.com/office/powerpoint/2010/main" val="34691475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298879c2ccd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298879c2ccd_0_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47" name="Google Shape;1047;g298879c2ccd_0_1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72" name="Google Shape;1072;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129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1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29" name="Google Shape;1729;p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2172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p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6" name="Google Shape;1736;p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endParaRPr/>
          </a:p>
        </p:txBody>
      </p:sp>
      <p:sp>
        <p:nvSpPr>
          <p:cNvPr id="1737" name="Google Shape;1737;p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101</a:t>
            </a:fld>
            <a:endParaRPr/>
          </a:p>
        </p:txBody>
      </p:sp>
    </p:spTree>
    <p:extLst>
      <p:ext uri="{BB962C8B-B14F-4D97-AF65-F5344CB8AC3E}">
        <p14:creationId xmlns:p14="http://schemas.microsoft.com/office/powerpoint/2010/main" val="8177184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p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5" name="Google Shape;1795;p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4536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p1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3" name="Google Shape;1813;p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4513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p1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52" name="Google Shape;1852;p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0940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At list they need to have a video</a:t>
            </a:r>
            <a:r>
              <a:rPr lang="en-GB" baseline="0" dirty="0"/>
              <a:t> call with experts. These patients need very close monitoring.</a:t>
            </a:r>
            <a:endParaRPr lang="en-GB" dirty="0"/>
          </a:p>
        </p:txBody>
      </p:sp>
      <p:sp>
        <p:nvSpPr>
          <p:cNvPr id="4" name="Slide Number Placeholder 3"/>
          <p:cNvSpPr>
            <a:spLocks noGrp="1"/>
          </p:cNvSpPr>
          <p:nvPr>
            <p:ph type="sldNum" sz="quarter" idx="10"/>
          </p:nvPr>
        </p:nvSpPr>
        <p:spPr/>
        <p:txBody>
          <a:bodyPr/>
          <a:lstStyle/>
          <a:p>
            <a:fld id="{A04F4004-0032-4DB4-A2AF-696460D6A36A}" type="slidenum">
              <a:rPr lang="en-GB" smtClean="0"/>
              <a:pPr/>
              <a:t>8</a:t>
            </a:fld>
            <a:endParaRPr lang="en-GB"/>
          </a:p>
        </p:txBody>
      </p:sp>
    </p:spTree>
    <p:extLst>
      <p:ext uri="{BB962C8B-B14F-4D97-AF65-F5344CB8AC3E}">
        <p14:creationId xmlns:p14="http://schemas.microsoft.com/office/powerpoint/2010/main" val="7341009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98879c2ccd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298879c2ccd_0_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4" name="Google Shape;1064;g298879c2ccd_0_1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108</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7" name="PlaceHolder 1"/>
          <p:cNvSpPr>
            <a:spLocks noGrp="1" noRot="1" noChangeAspect="1"/>
          </p:cNvSpPr>
          <p:nvPr>
            <p:ph type="sldImg"/>
          </p:nvPr>
        </p:nvSpPr>
        <p:spPr>
          <a:xfrm>
            <a:off x="687388" y="1143000"/>
            <a:ext cx="5481637" cy="3084513"/>
          </a:xfrm>
          <a:prstGeom prst="rect">
            <a:avLst/>
          </a:prstGeom>
          <a:ln w="0">
            <a:noFill/>
          </a:ln>
        </p:spPr>
      </p:sp>
      <p:sp>
        <p:nvSpPr>
          <p:cNvPr id="2338"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2339" name="PlaceHolder 3"/>
          <p:cNvSpPr>
            <a:spLocks noGrp="1"/>
          </p:cNvSpPr>
          <p:nvPr>
            <p:ph type="sldNum" idx="156"/>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KE" sz="1200" b="0" strike="noStrike" spc="-1">
                <a:solidFill>
                  <a:srgbClr val="000000"/>
                </a:solidFill>
                <a:latin typeface="Times New Roman"/>
                <a:ea typeface="+mn-ea"/>
              </a:defRPr>
            </a:lvl1pPr>
          </a:lstStyle>
          <a:p>
            <a:pPr indent="0" algn="r" defTabSz="914400">
              <a:lnSpc>
                <a:spcPct val="100000"/>
              </a:lnSpc>
              <a:buNone/>
              <a:tabLst>
                <a:tab pos="0" algn="l"/>
              </a:tabLst>
            </a:pPr>
            <a:fld id="{3D04642D-4931-4C2D-8F00-FC1A99927D71}" type="slidenum">
              <a:rPr lang="en-KE" sz="1200" b="0" strike="noStrike" spc="-1">
                <a:solidFill>
                  <a:srgbClr val="000000"/>
                </a:solidFill>
                <a:latin typeface="Times New Roman"/>
                <a:ea typeface="+mn-ea"/>
              </a:rPr>
              <a:t>111</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32090044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 name="PlaceHolder 1"/>
          <p:cNvSpPr>
            <a:spLocks noGrp="1" noRot="1" noChangeAspect="1"/>
          </p:cNvSpPr>
          <p:nvPr>
            <p:ph type="sldImg"/>
          </p:nvPr>
        </p:nvSpPr>
        <p:spPr>
          <a:xfrm>
            <a:off x="687388" y="1143000"/>
            <a:ext cx="5481637" cy="3084513"/>
          </a:xfrm>
          <a:prstGeom prst="rect">
            <a:avLst/>
          </a:prstGeom>
          <a:ln w="0">
            <a:noFill/>
          </a:ln>
        </p:spPr>
      </p:sp>
      <p:sp>
        <p:nvSpPr>
          <p:cNvPr id="2368"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2369" name="PlaceHolder 3"/>
          <p:cNvSpPr>
            <a:spLocks noGrp="1"/>
          </p:cNvSpPr>
          <p:nvPr>
            <p:ph type="sldNum" idx="166"/>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KE" sz="1200" b="0" strike="noStrike" spc="-1">
                <a:solidFill>
                  <a:srgbClr val="000000"/>
                </a:solidFill>
                <a:latin typeface="Times New Roman"/>
                <a:ea typeface="+mn-ea"/>
              </a:defRPr>
            </a:lvl1pPr>
          </a:lstStyle>
          <a:p>
            <a:pPr indent="0" algn="r" defTabSz="914400">
              <a:lnSpc>
                <a:spcPct val="100000"/>
              </a:lnSpc>
              <a:buNone/>
              <a:tabLst>
                <a:tab pos="0" algn="l"/>
              </a:tabLst>
            </a:pPr>
            <a:fld id="{7A81ABBB-FBF2-46A8-8F20-6B37AAFB7A91}" type="slidenum">
              <a:rPr lang="en-KE" sz="1200" b="0" strike="noStrike" spc="-1">
                <a:solidFill>
                  <a:srgbClr val="000000"/>
                </a:solidFill>
                <a:latin typeface="Times New Roman"/>
                <a:ea typeface="+mn-ea"/>
              </a:rPr>
              <a:t>112</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8132188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 name="PlaceHolder 1"/>
          <p:cNvSpPr>
            <a:spLocks noGrp="1" noRot="1" noChangeAspect="1"/>
          </p:cNvSpPr>
          <p:nvPr>
            <p:ph type="sldImg"/>
          </p:nvPr>
        </p:nvSpPr>
        <p:spPr>
          <a:xfrm>
            <a:off x="685800" y="1143000"/>
            <a:ext cx="5484813" cy="3084513"/>
          </a:xfrm>
          <a:prstGeom prst="rect">
            <a:avLst/>
          </a:prstGeom>
          <a:ln w="0">
            <a:noFill/>
          </a:ln>
        </p:spPr>
      </p:sp>
      <p:sp>
        <p:nvSpPr>
          <p:cNvPr id="2341"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2342" name="PlaceHolder 3"/>
          <p:cNvSpPr>
            <a:spLocks noGrp="1"/>
          </p:cNvSpPr>
          <p:nvPr>
            <p:ph type="sldNum" idx="157"/>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KE" sz="1200" b="0" strike="noStrike" spc="-1">
                <a:solidFill>
                  <a:srgbClr val="000000"/>
                </a:solidFill>
                <a:latin typeface="Times New Roman"/>
                <a:ea typeface="+mn-ea"/>
              </a:defRPr>
            </a:lvl1pPr>
          </a:lstStyle>
          <a:p>
            <a:pPr indent="0" algn="r" defTabSz="914400">
              <a:lnSpc>
                <a:spcPct val="100000"/>
              </a:lnSpc>
              <a:buNone/>
              <a:tabLst>
                <a:tab pos="0" algn="l"/>
              </a:tabLst>
            </a:pPr>
            <a:fld id="{1599805E-1B46-4F90-9EC7-364AFC678A2E}" type="slidenum">
              <a:rPr lang="en-KE" sz="1200" b="0" strike="noStrike" spc="-1">
                <a:solidFill>
                  <a:srgbClr val="000000"/>
                </a:solidFill>
                <a:latin typeface="Times New Roman"/>
                <a:ea typeface="+mn-ea"/>
              </a:rPr>
              <a:t>113</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28511707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3" name="PlaceHolder 1"/>
          <p:cNvSpPr>
            <a:spLocks noGrp="1" noRot="1" noChangeAspect="1"/>
          </p:cNvSpPr>
          <p:nvPr>
            <p:ph type="sldImg"/>
          </p:nvPr>
        </p:nvSpPr>
        <p:spPr>
          <a:xfrm>
            <a:off x="687388" y="1143000"/>
            <a:ext cx="5481637" cy="3084513"/>
          </a:xfrm>
          <a:prstGeom prst="rect">
            <a:avLst/>
          </a:prstGeom>
          <a:ln w="0">
            <a:noFill/>
          </a:ln>
        </p:spPr>
      </p:sp>
      <p:sp>
        <p:nvSpPr>
          <p:cNvPr id="2344"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rmAutofit/>
          </a:bodyPr>
          <a:lstStyle/>
          <a:p>
            <a:pPr marL="171360" indent="-171360">
              <a:lnSpc>
                <a:spcPct val="100000"/>
              </a:lnSpc>
              <a:buClr>
                <a:srgbClr val="000000"/>
              </a:buClr>
              <a:buFont typeface="Arial"/>
              <a:buChar char="•"/>
            </a:pPr>
            <a:r>
              <a:rPr lang="en-GB" sz="1200" b="0" strike="noStrike" spc="-1">
                <a:solidFill>
                  <a:schemeClr val="dk1"/>
                </a:solidFill>
                <a:latin typeface="+mn-lt"/>
                <a:ea typeface="+mn-ea"/>
              </a:rPr>
              <a:t>A slight up pressure of the mandible allows for correction of the physiologic intervertebral disc compression that occurs throughout the day.</a:t>
            </a:r>
            <a:endParaRPr lang="en-US" sz="1200" b="0" strike="noStrike" spc="-1">
              <a:solidFill>
                <a:srgbClr val="000000"/>
              </a:solidFill>
              <a:latin typeface="Arial"/>
            </a:endParaRPr>
          </a:p>
        </p:txBody>
      </p:sp>
      <p:sp>
        <p:nvSpPr>
          <p:cNvPr id="2345" name="PlaceHolder 3"/>
          <p:cNvSpPr>
            <a:spLocks noGrp="1"/>
          </p:cNvSpPr>
          <p:nvPr>
            <p:ph type="sldNum" idx="158"/>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GB" sz="1200" b="0" strike="noStrike" spc="-1">
                <a:solidFill>
                  <a:srgbClr val="000000"/>
                </a:solidFill>
                <a:latin typeface="Calibri"/>
                <a:ea typeface="+mn-ea"/>
              </a:defRPr>
            </a:lvl1pPr>
          </a:lstStyle>
          <a:p>
            <a:pPr indent="0" algn="r" defTabSz="914400">
              <a:lnSpc>
                <a:spcPct val="100000"/>
              </a:lnSpc>
              <a:buNone/>
              <a:tabLst>
                <a:tab pos="0" algn="l"/>
              </a:tabLst>
            </a:pPr>
            <a:fld id="{CD66F487-C7A7-4F62-BCC0-F62592FAB8A5}" type="slidenum">
              <a:rPr lang="en-GB" sz="1200" b="0" strike="noStrike" spc="-1">
                <a:solidFill>
                  <a:srgbClr val="000000"/>
                </a:solidFill>
                <a:latin typeface="Calibri"/>
                <a:ea typeface="+mn-ea"/>
              </a:rPr>
              <a:t>114</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11512847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 name="PlaceHolder 1"/>
          <p:cNvSpPr>
            <a:spLocks noGrp="1" noRot="1" noChangeAspect="1"/>
          </p:cNvSpPr>
          <p:nvPr>
            <p:ph type="sldImg"/>
          </p:nvPr>
        </p:nvSpPr>
        <p:spPr>
          <a:xfrm>
            <a:off x="685800" y="1143000"/>
            <a:ext cx="5484813" cy="3084513"/>
          </a:xfrm>
          <a:prstGeom prst="rect">
            <a:avLst/>
          </a:prstGeom>
          <a:ln w="0">
            <a:noFill/>
          </a:ln>
        </p:spPr>
      </p:sp>
      <p:sp>
        <p:nvSpPr>
          <p:cNvPr id="2350"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rmAutofit/>
          </a:bodyPr>
          <a:lstStyle/>
          <a:p>
            <a:pPr marL="171360" indent="-171360">
              <a:lnSpc>
                <a:spcPct val="100000"/>
              </a:lnSpc>
              <a:buClr>
                <a:srgbClr val="000000"/>
              </a:buClr>
              <a:buFont typeface="Arial"/>
              <a:buChar char="•"/>
            </a:pPr>
            <a:r>
              <a:rPr lang="en-GB" sz="1200" b="0" strike="noStrike" spc="-1">
                <a:solidFill>
                  <a:schemeClr val="dk1"/>
                </a:solidFill>
                <a:latin typeface="+mn-lt"/>
                <a:ea typeface="+mn-ea"/>
              </a:rPr>
              <a:t>No shoes should be worn during measurement, and any hair-do that may have an impact on the measurement should be undone.</a:t>
            </a:r>
            <a:endParaRPr lang="en-US" sz="1200" b="0" strike="noStrike" spc="-1">
              <a:solidFill>
                <a:srgbClr val="000000"/>
              </a:solidFill>
              <a:latin typeface="Arial"/>
            </a:endParaRPr>
          </a:p>
        </p:txBody>
      </p:sp>
      <p:sp>
        <p:nvSpPr>
          <p:cNvPr id="2351" name="PlaceHolder 3"/>
          <p:cNvSpPr>
            <a:spLocks noGrp="1"/>
          </p:cNvSpPr>
          <p:nvPr>
            <p:ph type="sldNum" idx="160"/>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GB" sz="1200" b="0" strike="noStrike" spc="-1">
                <a:solidFill>
                  <a:srgbClr val="000000"/>
                </a:solidFill>
                <a:latin typeface="Calibri"/>
                <a:ea typeface="+mn-ea"/>
              </a:defRPr>
            </a:lvl1pPr>
          </a:lstStyle>
          <a:p>
            <a:pPr indent="0" algn="r" defTabSz="914400">
              <a:lnSpc>
                <a:spcPct val="100000"/>
              </a:lnSpc>
              <a:buNone/>
              <a:tabLst>
                <a:tab pos="0" algn="l"/>
              </a:tabLst>
            </a:pPr>
            <a:fld id="{6026ED74-10D0-491A-80DE-A582A80DAD61}" type="slidenum">
              <a:rPr lang="en-GB" sz="1200" b="0" strike="noStrike" spc="-1">
                <a:solidFill>
                  <a:srgbClr val="000000"/>
                </a:solidFill>
                <a:latin typeface="Calibri"/>
                <a:ea typeface="+mn-ea"/>
              </a:rPr>
              <a:t>115</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4707352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2" name="PlaceHolder 1"/>
          <p:cNvSpPr>
            <a:spLocks noGrp="1" noRot="1" noChangeAspect="1"/>
          </p:cNvSpPr>
          <p:nvPr>
            <p:ph type="sldImg"/>
          </p:nvPr>
        </p:nvSpPr>
        <p:spPr>
          <a:xfrm>
            <a:off x="685800" y="1143000"/>
            <a:ext cx="5484813" cy="3084513"/>
          </a:xfrm>
          <a:prstGeom prst="rect">
            <a:avLst/>
          </a:prstGeom>
          <a:ln w="0">
            <a:noFill/>
          </a:ln>
        </p:spPr>
      </p:sp>
      <p:sp>
        <p:nvSpPr>
          <p:cNvPr id="2353"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2354" name="PlaceHolder 3"/>
          <p:cNvSpPr>
            <a:spLocks noGrp="1"/>
          </p:cNvSpPr>
          <p:nvPr>
            <p:ph type="sldNum" idx="161"/>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KE" sz="1200" b="0" strike="noStrike" spc="-1">
                <a:solidFill>
                  <a:srgbClr val="000000"/>
                </a:solidFill>
                <a:latin typeface="Times New Roman"/>
                <a:ea typeface="+mn-ea"/>
              </a:defRPr>
            </a:lvl1pPr>
          </a:lstStyle>
          <a:p>
            <a:pPr indent="0" algn="r" defTabSz="914400">
              <a:lnSpc>
                <a:spcPct val="100000"/>
              </a:lnSpc>
              <a:buNone/>
              <a:tabLst>
                <a:tab pos="0" algn="l"/>
              </a:tabLst>
            </a:pPr>
            <a:fld id="{E00104FF-3D37-4CFB-B3AD-148B26521E0B}" type="slidenum">
              <a:rPr lang="en-KE" sz="1200" b="0" strike="noStrike" spc="-1">
                <a:solidFill>
                  <a:srgbClr val="000000"/>
                </a:solidFill>
                <a:latin typeface="Times New Roman"/>
                <a:ea typeface="+mn-ea"/>
              </a:rPr>
              <a:t>116</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42080256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 name="PlaceHolder 1"/>
          <p:cNvSpPr>
            <a:spLocks noGrp="1" noRot="1" noChangeAspect="1"/>
          </p:cNvSpPr>
          <p:nvPr>
            <p:ph type="sldImg"/>
          </p:nvPr>
        </p:nvSpPr>
        <p:spPr>
          <a:xfrm>
            <a:off x="685800" y="1143000"/>
            <a:ext cx="5484813" cy="3084513"/>
          </a:xfrm>
          <a:prstGeom prst="rect">
            <a:avLst/>
          </a:prstGeom>
          <a:ln w="0">
            <a:noFill/>
          </a:ln>
        </p:spPr>
      </p:sp>
      <p:sp>
        <p:nvSpPr>
          <p:cNvPr id="2356"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2357" name="PlaceHolder 3"/>
          <p:cNvSpPr>
            <a:spLocks noGrp="1"/>
          </p:cNvSpPr>
          <p:nvPr>
            <p:ph type="sldNum" idx="162"/>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KE" sz="1200" b="0" strike="noStrike" spc="-1">
                <a:solidFill>
                  <a:srgbClr val="000000"/>
                </a:solidFill>
                <a:latin typeface="Times New Roman"/>
                <a:ea typeface="+mn-ea"/>
              </a:defRPr>
            </a:lvl1pPr>
          </a:lstStyle>
          <a:p>
            <a:pPr indent="0" algn="r" defTabSz="914400">
              <a:lnSpc>
                <a:spcPct val="100000"/>
              </a:lnSpc>
              <a:buNone/>
              <a:tabLst>
                <a:tab pos="0" algn="l"/>
              </a:tabLst>
            </a:pPr>
            <a:fld id="{99C1FE4E-0AA9-4911-9CAB-6346DE258C56}" type="slidenum">
              <a:rPr lang="en-KE" sz="1200" b="0" strike="noStrike" spc="-1">
                <a:solidFill>
                  <a:srgbClr val="000000"/>
                </a:solidFill>
                <a:latin typeface="Times New Roman"/>
                <a:ea typeface="+mn-ea"/>
              </a:rPr>
              <a:t>117</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8208478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CA367961-B93F-416A-B3FF-1E2F41DDB1F7}"/>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6A0483E4-3773-4211-AEB1-35806BBECA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ZA" altLang="en-US"/>
            </a:br>
            <a:endParaRPr lang="en-ZA" altLang="en-US"/>
          </a:p>
        </p:txBody>
      </p:sp>
      <p:sp>
        <p:nvSpPr>
          <p:cNvPr id="70660" name="Slide Number Placeholder 3">
            <a:extLst>
              <a:ext uri="{FF2B5EF4-FFF2-40B4-BE49-F238E27FC236}">
                <a16:creationId xmlns:a16="http://schemas.microsoft.com/office/drawing/2014/main" id="{67BC243D-E05F-485B-9314-653CFFEC59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fld id="{AC429418-4F64-45FF-AF6E-F8ABD3EF882A}" type="slidenum">
              <a:rPr lang="da-DK" altLang="en-US" b="0">
                <a:solidFill>
                  <a:schemeClr val="hlink"/>
                </a:solidFill>
              </a:rPr>
              <a:pPr eaLnBrk="1" hangingPunct="1"/>
              <a:t>119</a:t>
            </a:fld>
            <a:endParaRPr lang="da-DK" altLang="en-US" b="0">
              <a:solidFill>
                <a:schemeClr val="hlink"/>
              </a:solidFill>
            </a:endParaRPr>
          </a:p>
        </p:txBody>
      </p:sp>
    </p:spTree>
    <p:extLst>
      <p:ext uri="{BB962C8B-B14F-4D97-AF65-F5344CB8AC3E}">
        <p14:creationId xmlns:p14="http://schemas.microsoft.com/office/powerpoint/2010/main" val="21731085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US"/>
              <a:t>Best done by a dietician, but the unavailability of dieticians mean that you may have to help with this task. An overriding principle is that the child with diabetes needs to have a health diet (not a ‘diabetic diet’). The amount of food and proportions of different food groups should be appropriate for the age and growth of the child. The food choices should be matched with the insulin regimen. Therefore, understanding how to match insulin with food is important and a key to successful diabetes management. Dietary advice is best done with the assistance of a dietician.</a:t>
            </a:r>
            <a:endParaRPr/>
          </a:p>
        </p:txBody>
      </p:sp>
      <p:sp>
        <p:nvSpPr>
          <p:cNvPr id="1096" name="Google Shape;1096;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120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6F69A-B340-47D8-B456-833A2705D25D}"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0278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23" name="Google Shape;1123;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3982a8136d_7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3982a8136d_7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Tx/>
              <a:buSzTx/>
              <a:buFontTx/>
              <a:buNone/>
              <a:defRPr/>
            </a:pPr>
            <a:r>
              <a:rPr lang="en-US" dirty="0"/>
              <a:t>Check nutrition </a:t>
            </a: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Recommended nutrient intake for different </a:t>
            </a:r>
            <a:r>
              <a:rPr lang="en-US" kern="0" dirty="0">
                <a:solidFill>
                  <a:srgbClr val="5B9BD5"/>
                </a:solidFill>
                <a:latin typeface="Arial" panose="020B0604020202020204"/>
                <a:cs typeface="Arial" panose="020B0604020202020204"/>
                <a:sym typeface="Arial" panose="020B0604020202020204"/>
              </a:rPr>
              <a:t>: Kenya National Clinical Nutrition and Dietetics Reference Manual, 2010</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a:p>
            <a:pPr marL="0" lvl="0" indent="0" algn="l" rtl="0">
              <a:spcBef>
                <a:spcPts val="360"/>
              </a:spcBef>
              <a:spcAft>
                <a:spcPts val="0"/>
              </a:spcAft>
              <a:buNone/>
            </a:pPr>
            <a:endParaRPr dirty="0"/>
          </a:p>
        </p:txBody>
      </p:sp>
      <p:sp>
        <p:nvSpPr>
          <p:cNvPr id="243" name="Google Shape;243;g23982a8136d_7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rPr>
              <a:t>122</a:t>
            </a:fld>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extLst>
      <p:ext uri="{BB962C8B-B14F-4D97-AF65-F5344CB8AC3E}">
        <p14:creationId xmlns:p14="http://schemas.microsoft.com/office/powerpoint/2010/main" val="25195488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3EA359A-4B90-4A8E-BAC7-7DFCA8687D87}"/>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A6BD8D55-0403-4A8B-A3D3-3218A4AA24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dirty="0"/>
          </a:p>
        </p:txBody>
      </p:sp>
      <p:sp>
        <p:nvSpPr>
          <p:cNvPr id="77828" name="Slide Number Placeholder 3">
            <a:extLst>
              <a:ext uri="{FF2B5EF4-FFF2-40B4-BE49-F238E27FC236}">
                <a16:creationId xmlns:a16="http://schemas.microsoft.com/office/drawing/2014/main" id="{77087F20-CE74-4AAA-9A7C-51F362875D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fld id="{D255254A-8D96-4B17-B02F-B5CA574C31F2}" type="slidenum">
              <a:rPr lang="da-DK" altLang="en-US" b="0">
                <a:solidFill>
                  <a:schemeClr val="hlink"/>
                </a:solidFill>
              </a:rPr>
              <a:pPr eaLnBrk="1" hangingPunct="1"/>
              <a:t>128</a:t>
            </a:fld>
            <a:endParaRPr lang="da-DK" altLang="en-US" b="0">
              <a:solidFill>
                <a:schemeClr val="hlink"/>
              </a:solidFill>
            </a:endParaRPr>
          </a:p>
        </p:txBody>
      </p:sp>
    </p:spTree>
    <p:extLst>
      <p:ext uri="{BB962C8B-B14F-4D97-AF65-F5344CB8AC3E}">
        <p14:creationId xmlns:p14="http://schemas.microsoft.com/office/powerpoint/2010/main" val="42047136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87" name="Google Shape;1187;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11</a:t>
            </a:fld>
            <a:endParaRPr sz="1200" b="0" i="0" u="none" strike="noStrike" cap="none">
              <a:solidFill>
                <a:schemeClr val="dk1"/>
              </a:solidFill>
              <a:latin typeface="Times"/>
              <a:ea typeface="Times"/>
              <a:cs typeface="Times"/>
              <a:sym typeface="Times"/>
            </a:endParaRPr>
          </a:p>
        </p:txBody>
      </p:sp>
      <p:sp>
        <p:nvSpPr>
          <p:cNvPr id="403" name="Google Shape;403;p72:notes"/>
          <p:cNvSpPr>
            <a:spLocks noGrp="1" noRot="1" noChangeAspect="1"/>
          </p:cNvSpPr>
          <p:nvPr>
            <p:ph type="sldImg" idx="2"/>
          </p:nvPr>
        </p:nvSpPr>
        <p:spPr>
          <a:xfrm>
            <a:off x="-47625" y="728663"/>
            <a:ext cx="7002463" cy="39401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72:notes"/>
          <p:cNvSpPr txBox="1">
            <a:spLocks noGrp="1"/>
          </p:cNvSpPr>
          <p:nvPr>
            <p:ph type="body" idx="1"/>
          </p:nvPr>
        </p:nvSpPr>
        <p:spPr>
          <a:xfrm>
            <a:off x="860425" y="4983163"/>
            <a:ext cx="5199063" cy="34353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360"/>
              </a:spcBef>
              <a:spcAft>
                <a:spcPts val="0"/>
              </a:spcAft>
              <a:buSzPts val="1400"/>
              <a:buNone/>
            </a:pPr>
            <a:endParaRPr/>
          </a:p>
        </p:txBody>
      </p:sp>
      <p:sp>
        <p:nvSpPr>
          <p:cNvPr id="405" name="Google Shape;405;p72:notes"/>
          <p:cNvSpPr txBox="1"/>
          <p:nvPr/>
        </p:nvSpPr>
        <p:spPr>
          <a:xfrm>
            <a:off x="4381500" y="0"/>
            <a:ext cx="1668463" cy="21907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fld id="{00000000-1234-1234-1234-123412341234}" type="slidenum">
              <a:rPr lang="en-US" sz="900" b="0" i="0" u="none" strike="noStrike" cap="none">
                <a:solidFill>
                  <a:schemeClr val="hlink"/>
                </a:solidFill>
                <a:latin typeface="Verdana"/>
                <a:ea typeface="Verdana"/>
                <a:cs typeface="Verdana"/>
                <a:sym typeface="Verdana"/>
              </a:rPr>
              <a:t>11</a:t>
            </a:fld>
            <a:endParaRPr sz="900" b="0" i="0" u="none" strike="noStrike" cap="none">
              <a:solidFill>
                <a:schemeClr val="hlink"/>
              </a:solidFill>
              <a:latin typeface="Verdana"/>
              <a:ea typeface="Verdana"/>
              <a:cs typeface="Verdana"/>
              <a:sym typeface="Verdana"/>
            </a:endParaRPr>
          </a:p>
        </p:txBody>
      </p:sp>
    </p:spTree>
    <p:extLst>
      <p:ext uri="{BB962C8B-B14F-4D97-AF65-F5344CB8AC3E}">
        <p14:creationId xmlns:p14="http://schemas.microsoft.com/office/powerpoint/2010/main" val="3474592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b="1" dirty="0"/>
              <a:t>To make </a:t>
            </a:r>
            <a:r>
              <a:rPr lang="en-US" sz="1200" b="1" dirty="0">
                <a:latin typeface="Tahoma" panose="020B0604030504040204" pitchFamily="34" charset="0"/>
                <a:ea typeface="Tahoma" panose="020B0604030504040204" pitchFamily="34" charset="0"/>
                <a:cs typeface="Tahoma" panose="020B0604030504040204" pitchFamily="34" charset="0"/>
              </a:rPr>
              <a:t>0.9% sodium chloride</a:t>
            </a:r>
            <a:r>
              <a:rPr lang="en-US" b="1" baseline="0" dirty="0"/>
              <a:t> in 5% dextrose</a:t>
            </a:r>
            <a:r>
              <a:rPr lang="en-US" b="1" dirty="0"/>
              <a:t>- Take 50 </a:t>
            </a:r>
            <a:r>
              <a:rPr lang="en-US" b="1" dirty="0" err="1"/>
              <a:t>mls</a:t>
            </a:r>
            <a:r>
              <a:rPr lang="en-US" b="1" dirty="0"/>
              <a:t> out of 500 </a:t>
            </a:r>
            <a:r>
              <a:rPr lang="en-US" b="1" dirty="0" err="1"/>
              <a:t>mls</a:t>
            </a:r>
            <a:r>
              <a:rPr lang="en-US" b="1" dirty="0"/>
              <a:t> of </a:t>
            </a:r>
            <a:r>
              <a:rPr lang="en-US" sz="1200" b="1" dirty="0">
                <a:latin typeface="Tahoma" panose="020B0604030504040204" pitchFamily="34" charset="0"/>
                <a:ea typeface="Tahoma" panose="020B0604030504040204" pitchFamily="34" charset="0"/>
                <a:cs typeface="Tahoma" panose="020B0604030504040204" pitchFamily="34" charset="0"/>
              </a:rPr>
              <a:t>0.9% sodium chloride</a:t>
            </a:r>
            <a:r>
              <a:rPr lang="en-US" b="1" dirty="0"/>
              <a:t> and add 50 </a:t>
            </a:r>
            <a:r>
              <a:rPr lang="en-US" b="1" dirty="0" err="1"/>
              <a:t>mls</a:t>
            </a:r>
            <a:r>
              <a:rPr lang="en-US" b="1" dirty="0"/>
              <a:t> of 50 % dextrose</a:t>
            </a:r>
          </a:p>
          <a:p>
            <a:pPr marL="457200" lvl="0" indent="-228600" algn="l" rtl="0">
              <a:lnSpc>
                <a:spcPct val="100000"/>
              </a:lnSpc>
              <a:spcBef>
                <a:spcPts val="360"/>
              </a:spcBef>
              <a:spcAft>
                <a:spcPts val="0"/>
              </a:spcAft>
              <a:buSzPts val="1400"/>
              <a:buNone/>
            </a:pPr>
            <a:endParaRPr lang="en-US" b="1"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b="1" dirty="0"/>
              <a:t>To make </a:t>
            </a:r>
            <a:r>
              <a:rPr lang="en-US" sz="1200" b="1" dirty="0">
                <a:latin typeface="Tahoma" panose="020B0604030504040204" pitchFamily="34" charset="0"/>
                <a:ea typeface="Tahoma" panose="020B0604030504040204" pitchFamily="34" charset="0"/>
                <a:cs typeface="Tahoma" panose="020B0604030504040204" pitchFamily="34" charset="0"/>
              </a:rPr>
              <a:t>0.9% sodium chloride</a:t>
            </a:r>
            <a:r>
              <a:rPr lang="en-US" b="1" baseline="0" dirty="0"/>
              <a:t> in 10% dextrose</a:t>
            </a:r>
            <a:r>
              <a:rPr lang="en-US" b="1" dirty="0"/>
              <a:t>- Take 100 </a:t>
            </a:r>
            <a:r>
              <a:rPr lang="en-US" b="1" dirty="0" err="1"/>
              <a:t>mls</a:t>
            </a:r>
            <a:r>
              <a:rPr lang="en-US" b="1" dirty="0"/>
              <a:t> out of 500 </a:t>
            </a:r>
            <a:r>
              <a:rPr lang="en-US" b="1" dirty="0" err="1"/>
              <a:t>mls</a:t>
            </a:r>
            <a:r>
              <a:rPr lang="en-US" b="1" dirty="0"/>
              <a:t> of </a:t>
            </a:r>
            <a:r>
              <a:rPr lang="en-US" sz="1200" b="1" dirty="0">
                <a:latin typeface="Tahoma" panose="020B0604030504040204" pitchFamily="34" charset="0"/>
                <a:ea typeface="Tahoma" panose="020B0604030504040204" pitchFamily="34" charset="0"/>
                <a:cs typeface="Tahoma" panose="020B0604030504040204" pitchFamily="34" charset="0"/>
              </a:rPr>
              <a:t>0.9% sodium chloride</a:t>
            </a:r>
            <a:r>
              <a:rPr lang="en-US" b="1" dirty="0"/>
              <a:t> and add 100 </a:t>
            </a:r>
            <a:r>
              <a:rPr lang="en-US" b="1" dirty="0" err="1"/>
              <a:t>mls</a:t>
            </a:r>
            <a:r>
              <a:rPr lang="en-US" b="1" dirty="0"/>
              <a:t> of 50 % dextrose</a:t>
            </a:r>
          </a:p>
          <a:p>
            <a:pPr marL="457200" lvl="0" indent="-228600" algn="l" rtl="0">
              <a:lnSpc>
                <a:spcPct val="100000"/>
              </a:lnSpc>
              <a:spcBef>
                <a:spcPts val="360"/>
              </a:spcBef>
              <a:spcAft>
                <a:spcPts val="0"/>
              </a:spcAft>
              <a:buSzPts val="1400"/>
              <a:buNone/>
            </a:pPr>
            <a:endParaRPr lang="en-US" b="1" dirty="0"/>
          </a:p>
          <a:p>
            <a:endParaRPr lang="en-US" dirty="0"/>
          </a:p>
        </p:txBody>
      </p:sp>
      <p:sp>
        <p:nvSpPr>
          <p:cNvPr id="4" name="Slide Number Placeholder 3"/>
          <p:cNvSpPr>
            <a:spLocks noGrp="1"/>
          </p:cNvSpPr>
          <p:nvPr>
            <p:ph type="sldNum" sz="quarter" idx="10"/>
          </p:nvPr>
        </p:nvSpPr>
        <p:spPr/>
        <p:txBody>
          <a:bodyPr/>
          <a:lstStyle/>
          <a:p>
            <a:fld id="{6EFA50DF-B6BD-4D04-8444-93BD564D593B}" type="slidenum">
              <a:rPr lang="en-US" smtClean="0"/>
              <a:t>12</a:t>
            </a:fld>
            <a:endParaRPr lang="en-US"/>
          </a:p>
        </p:txBody>
      </p:sp>
    </p:spTree>
    <p:extLst>
      <p:ext uri="{BB962C8B-B14F-4D97-AF65-F5344CB8AC3E}">
        <p14:creationId xmlns:p14="http://schemas.microsoft.com/office/powerpoint/2010/main" val="413676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1296-8EEC-2FAF-C7AD-CA68F32906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CD358F-B8A8-9B05-FDAE-249E74DB52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340E5C-BBED-118D-07C4-4AAC9501CCBD}"/>
              </a:ext>
            </a:extLst>
          </p:cNvPr>
          <p:cNvSpPr>
            <a:spLocks noGrp="1"/>
          </p:cNvSpPr>
          <p:nvPr>
            <p:ph type="dt" sz="half" idx="10"/>
          </p:nvPr>
        </p:nvSpPr>
        <p:spPr/>
        <p:txBody>
          <a:bodyPr/>
          <a:lstStyle/>
          <a:p>
            <a:fld id="{57FFAAE6-92A6-438B-B2C2-E19B1FC0F343}" type="datetimeFigureOut">
              <a:rPr lang="en-US" smtClean="0"/>
              <a:t>9/30/2025</a:t>
            </a:fld>
            <a:endParaRPr lang="en-US"/>
          </a:p>
        </p:txBody>
      </p:sp>
      <p:sp>
        <p:nvSpPr>
          <p:cNvPr id="5" name="Footer Placeholder 4">
            <a:extLst>
              <a:ext uri="{FF2B5EF4-FFF2-40B4-BE49-F238E27FC236}">
                <a16:creationId xmlns:a16="http://schemas.microsoft.com/office/drawing/2014/main" id="{AD28622B-8E10-644B-E41D-3F7A8FC44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3105A-13B4-0073-3FE5-1B40BC5EC93C}"/>
              </a:ext>
            </a:extLst>
          </p:cNvPr>
          <p:cNvSpPr>
            <a:spLocks noGrp="1"/>
          </p:cNvSpPr>
          <p:nvPr>
            <p:ph type="sldNum" sz="quarter" idx="12"/>
          </p:nvPr>
        </p:nvSpPr>
        <p:spPr/>
        <p:txBody>
          <a:bodyPr/>
          <a:lstStyle/>
          <a:p>
            <a:fld id="{620DB759-B286-44EE-8CEB-C867B3487E80}" type="slidenum">
              <a:rPr lang="en-US" smtClean="0"/>
              <a:t>‹#›</a:t>
            </a:fld>
            <a:endParaRPr lang="en-US"/>
          </a:p>
        </p:txBody>
      </p:sp>
    </p:spTree>
    <p:extLst>
      <p:ext uri="{BB962C8B-B14F-4D97-AF65-F5344CB8AC3E}">
        <p14:creationId xmlns:p14="http://schemas.microsoft.com/office/powerpoint/2010/main" val="4121579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7DBB9-3F62-C96A-D851-7D96A38E4F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9AE431-09A1-E8D4-DF32-F249535C8D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8CC76-2718-EBFC-4B98-53263FB10F18}"/>
              </a:ext>
            </a:extLst>
          </p:cNvPr>
          <p:cNvSpPr>
            <a:spLocks noGrp="1"/>
          </p:cNvSpPr>
          <p:nvPr>
            <p:ph type="dt" sz="half" idx="10"/>
          </p:nvPr>
        </p:nvSpPr>
        <p:spPr/>
        <p:txBody>
          <a:bodyPr/>
          <a:lstStyle/>
          <a:p>
            <a:fld id="{57FFAAE6-92A6-438B-B2C2-E19B1FC0F343}" type="datetimeFigureOut">
              <a:rPr lang="en-US" smtClean="0"/>
              <a:t>9/30/2025</a:t>
            </a:fld>
            <a:endParaRPr lang="en-US"/>
          </a:p>
        </p:txBody>
      </p:sp>
      <p:sp>
        <p:nvSpPr>
          <p:cNvPr id="5" name="Footer Placeholder 4">
            <a:extLst>
              <a:ext uri="{FF2B5EF4-FFF2-40B4-BE49-F238E27FC236}">
                <a16:creationId xmlns:a16="http://schemas.microsoft.com/office/drawing/2014/main" id="{83CEAC29-55D2-2B5A-ECD8-6F62037AB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FD7FA-ED9A-706E-4B14-92EC339921AE}"/>
              </a:ext>
            </a:extLst>
          </p:cNvPr>
          <p:cNvSpPr>
            <a:spLocks noGrp="1"/>
          </p:cNvSpPr>
          <p:nvPr>
            <p:ph type="sldNum" sz="quarter" idx="12"/>
          </p:nvPr>
        </p:nvSpPr>
        <p:spPr/>
        <p:txBody>
          <a:bodyPr/>
          <a:lstStyle/>
          <a:p>
            <a:fld id="{620DB759-B286-44EE-8CEB-C867B3487E80}" type="slidenum">
              <a:rPr lang="en-US" smtClean="0"/>
              <a:t>‹#›</a:t>
            </a:fld>
            <a:endParaRPr lang="en-US"/>
          </a:p>
        </p:txBody>
      </p:sp>
    </p:spTree>
    <p:extLst>
      <p:ext uri="{BB962C8B-B14F-4D97-AF65-F5344CB8AC3E}">
        <p14:creationId xmlns:p14="http://schemas.microsoft.com/office/powerpoint/2010/main" val="105040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5BEAB-1907-6275-2B14-2C74DE3C6E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544B88-3C53-69C9-58BB-B57121E505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7AB48-219E-E255-C27E-62110C4DBCF6}"/>
              </a:ext>
            </a:extLst>
          </p:cNvPr>
          <p:cNvSpPr>
            <a:spLocks noGrp="1"/>
          </p:cNvSpPr>
          <p:nvPr>
            <p:ph type="dt" sz="half" idx="10"/>
          </p:nvPr>
        </p:nvSpPr>
        <p:spPr/>
        <p:txBody>
          <a:bodyPr/>
          <a:lstStyle/>
          <a:p>
            <a:fld id="{57FFAAE6-92A6-438B-B2C2-E19B1FC0F343}" type="datetimeFigureOut">
              <a:rPr lang="en-US" smtClean="0"/>
              <a:t>9/30/2025</a:t>
            </a:fld>
            <a:endParaRPr lang="en-US"/>
          </a:p>
        </p:txBody>
      </p:sp>
      <p:sp>
        <p:nvSpPr>
          <p:cNvPr id="5" name="Footer Placeholder 4">
            <a:extLst>
              <a:ext uri="{FF2B5EF4-FFF2-40B4-BE49-F238E27FC236}">
                <a16:creationId xmlns:a16="http://schemas.microsoft.com/office/drawing/2014/main" id="{89CBF7AE-B7F8-8100-8AAA-561D9905E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B405B6-9999-5A64-3BD9-6CEF71FCCFDE}"/>
              </a:ext>
            </a:extLst>
          </p:cNvPr>
          <p:cNvSpPr>
            <a:spLocks noGrp="1"/>
          </p:cNvSpPr>
          <p:nvPr>
            <p:ph type="sldNum" sz="quarter" idx="12"/>
          </p:nvPr>
        </p:nvSpPr>
        <p:spPr/>
        <p:txBody>
          <a:bodyPr/>
          <a:lstStyle/>
          <a:p>
            <a:fld id="{620DB759-B286-44EE-8CEB-C867B3487E80}" type="slidenum">
              <a:rPr lang="en-US" smtClean="0"/>
              <a:t>‹#›</a:t>
            </a:fld>
            <a:endParaRPr lang="en-US"/>
          </a:p>
        </p:txBody>
      </p:sp>
    </p:spTree>
    <p:extLst>
      <p:ext uri="{BB962C8B-B14F-4D97-AF65-F5344CB8AC3E}">
        <p14:creationId xmlns:p14="http://schemas.microsoft.com/office/powerpoint/2010/main" val="748587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Section Header" userDrawn="1">
  <p:cSld name="3_Section Header">
    <p:spTree>
      <p:nvGrpSpPr>
        <p:cNvPr id="1" name="Shape 206"/>
        <p:cNvGrpSpPr/>
        <p:nvPr/>
      </p:nvGrpSpPr>
      <p:grpSpPr>
        <a:xfrm>
          <a:off x="0" y="0"/>
          <a:ext cx="0" cy="0"/>
          <a:chOff x="0" y="0"/>
          <a:chExt cx="0" cy="0"/>
        </a:xfrm>
      </p:grpSpPr>
      <p:sp>
        <p:nvSpPr>
          <p:cNvPr id="209" name="Google Shape;209;p49"/>
          <p:cNvSpPr txBox="1">
            <a:spLocks noGrp="1"/>
          </p:cNvSpPr>
          <p:nvPr>
            <p:ph type="title"/>
          </p:nvPr>
        </p:nvSpPr>
        <p:spPr>
          <a:xfrm>
            <a:off x="963084" y="4406904"/>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225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0" name="Google Shape;210;p4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342900" lvl="0" indent="-171450" algn="l">
              <a:lnSpc>
                <a:spcPct val="100000"/>
              </a:lnSpc>
              <a:spcBef>
                <a:spcPts val="225"/>
              </a:spcBef>
              <a:spcAft>
                <a:spcPts val="0"/>
              </a:spcAft>
              <a:buClr>
                <a:srgbClr val="888888"/>
              </a:buClr>
              <a:buSzPts val="2000"/>
              <a:buNone/>
              <a:defRPr sz="1125">
                <a:solidFill>
                  <a:srgbClr val="888888"/>
                </a:solidFill>
              </a:defRPr>
            </a:lvl1pPr>
            <a:lvl2pPr marL="685800" lvl="1" indent="-171450" algn="l">
              <a:lnSpc>
                <a:spcPct val="100000"/>
              </a:lnSpc>
              <a:spcBef>
                <a:spcPts val="203"/>
              </a:spcBef>
              <a:spcAft>
                <a:spcPts val="0"/>
              </a:spcAft>
              <a:buClr>
                <a:srgbClr val="888888"/>
              </a:buClr>
              <a:buSzPts val="1800"/>
              <a:buNone/>
              <a:defRPr sz="1013">
                <a:solidFill>
                  <a:srgbClr val="888888"/>
                </a:solidFill>
              </a:defRPr>
            </a:lvl2pPr>
            <a:lvl3pPr marL="1028700" lvl="2" indent="-171450" algn="l">
              <a:lnSpc>
                <a:spcPct val="100000"/>
              </a:lnSpc>
              <a:spcBef>
                <a:spcPts val="180"/>
              </a:spcBef>
              <a:spcAft>
                <a:spcPts val="0"/>
              </a:spcAft>
              <a:buClr>
                <a:srgbClr val="888888"/>
              </a:buClr>
              <a:buSzPts val="1600"/>
              <a:buNone/>
              <a:defRPr sz="900">
                <a:solidFill>
                  <a:srgbClr val="888888"/>
                </a:solidFill>
              </a:defRPr>
            </a:lvl3pPr>
            <a:lvl4pPr marL="1371600" lvl="3" indent="-171450" algn="l">
              <a:lnSpc>
                <a:spcPct val="100000"/>
              </a:lnSpc>
              <a:spcBef>
                <a:spcPts val="158"/>
              </a:spcBef>
              <a:spcAft>
                <a:spcPts val="0"/>
              </a:spcAft>
              <a:buClr>
                <a:srgbClr val="888888"/>
              </a:buClr>
              <a:buSzPts val="1400"/>
              <a:buNone/>
              <a:defRPr sz="788">
                <a:solidFill>
                  <a:srgbClr val="888888"/>
                </a:solidFill>
              </a:defRPr>
            </a:lvl4pPr>
            <a:lvl5pPr marL="1714500" lvl="4" indent="-171450" algn="l">
              <a:lnSpc>
                <a:spcPct val="100000"/>
              </a:lnSpc>
              <a:spcBef>
                <a:spcPts val="158"/>
              </a:spcBef>
              <a:spcAft>
                <a:spcPts val="0"/>
              </a:spcAft>
              <a:buClr>
                <a:srgbClr val="888888"/>
              </a:buClr>
              <a:buSzPts val="1400"/>
              <a:buNone/>
              <a:defRPr sz="788">
                <a:solidFill>
                  <a:srgbClr val="888888"/>
                </a:solidFill>
              </a:defRPr>
            </a:lvl5pPr>
            <a:lvl6pPr marL="2057400" lvl="5" indent="-171450" algn="l">
              <a:lnSpc>
                <a:spcPct val="100000"/>
              </a:lnSpc>
              <a:spcBef>
                <a:spcPts val="158"/>
              </a:spcBef>
              <a:spcAft>
                <a:spcPts val="0"/>
              </a:spcAft>
              <a:buClr>
                <a:srgbClr val="888888"/>
              </a:buClr>
              <a:buSzPts val="1400"/>
              <a:buNone/>
              <a:defRPr sz="788">
                <a:solidFill>
                  <a:srgbClr val="888888"/>
                </a:solidFill>
              </a:defRPr>
            </a:lvl6pPr>
            <a:lvl7pPr marL="2400300" lvl="6" indent="-171450" algn="l">
              <a:lnSpc>
                <a:spcPct val="100000"/>
              </a:lnSpc>
              <a:spcBef>
                <a:spcPts val="158"/>
              </a:spcBef>
              <a:spcAft>
                <a:spcPts val="0"/>
              </a:spcAft>
              <a:buClr>
                <a:srgbClr val="888888"/>
              </a:buClr>
              <a:buSzPts val="1400"/>
              <a:buNone/>
              <a:defRPr sz="788">
                <a:solidFill>
                  <a:srgbClr val="888888"/>
                </a:solidFill>
              </a:defRPr>
            </a:lvl7pPr>
            <a:lvl8pPr marL="2743200" lvl="7" indent="-171450" algn="l">
              <a:lnSpc>
                <a:spcPct val="100000"/>
              </a:lnSpc>
              <a:spcBef>
                <a:spcPts val="158"/>
              </a:spcBef>
              <a:spcAft>
                <a:spcPts val="0"/>
              </a:spcAft>
              <a:buClr>
                <a:srgbClr val="888888"/>
              </a:buClr>
              <a:buSzPts val="1400"/>
              <a:buNone/>
              <a:defRPr sz="788">
                <a:solidFill>
                  <a:srgbClr val="888888"/>
                </a:solidFill>
              </a:defRPr>
            </a:lvl8pPr>
            <a:lvl9pPr marL="3086100" lvl="8" indent="-171450" algn="l">
              <a:lnSpc>
                <a:spcPct val="100000"/>
              </a:lnSpc>
              <a:spcBef>
                <a:spcPts val="158"/>
              </a:spcBef>
              <a:spcAft>
                <a:spcPts val="0"/>
              </a:spcAft>
              <a:buClr>
                <a:srgbClr val="888888"/>
              </a:buClr>
              <a:buSzPts val="1400"/>
              <a:buNone/>
              <a:defRPr sz="788">
                <a:solidFill>
                  <a:srgbClr val="888888"/>
                </a:solidFill>
              </a:defRPr>
            </a:lvl9pPr>
          </a:lstStyle>
          <a:p>
            <a:endParaRPr/>
          </a:p>
        </p:txBody>
      </p:sp>
      <p:sp>
        <p:nvSpPr>
          <p:cNvPr id="212" name="Google Shape;212;p49"/>
          <p:cNvSpPr txBox="1">
            <a:spLocks noGrp="1"/>
          </p:cNvSpPr>
          <p:nvPr>
            <p:ph type="dt" idx="10"/>
          </p:nvPr>
        </p:nvSpPr>
        <p:spPr>
          <a:xfrm>
            <a:off x="609600" y="6356354"/>
            <a:ext cx="2844800" cy="365125"/>
          </a:xfrm>
          <a:prstGeom prst="rect">
            <a:avLst/>
          </a:prstGeom>
          <a:noFill/>
          <a:ln>
            <a:noFill/>
          </a:ln>
        </p:spPr>
        <p:txBody>
          <a:bodyPr spcFirstLastPara="1" wrap="square" lIns="91425" tIns="45700" rIns="91425" bIns="45700" anchor="ctr" anchorCtr="0">
            <a:noAutofit/>
          </a:bodyPr>
          <a:lstStyle>
            <a:lvl1pPr lvl="0" algn="l" rtl="1">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endParaRPr lang="en-US">
              <a:solidFill>
                <a:prstClr val="black">
                  <a:tint val="75000"/>
                </a:prstClr>
              </a:solidFill>
            </a:endParaRPr>
          </a:p>
        </p:txBody>
      </p:sp>
      <p:sp>
        <p:nvSpPr>
          <p:cNvPr id="214" name="Google Shape;214;p49"/>
          <p:cNvSpPr txBox="1">
            <a:spLocks noGrp="1"/>
          </p:cNvSpPr>
          <p:nvPr>
            <p:ph type="sldNum" idx="12"/>
          </p:nvPr>
        </p:nvSpPr>
        <p:spPr>
          <a:xfrm>
            <a:off x="8736757" y="6356939"/>
            <a:ext cx="2845283" cy="364281"/>
          </a:xfrm>
          <a:prstGeom prst="rect">
            <a:avLst/>
          </a:prstGeom>
          <a:noFill/>
          <a:ln>
            <a:noFill/>
          </a:ln>
        </p:spPr>
        <p:txBody>
          <a:bodyPr spcFirstLastPara="1" wrap="square" lIns="91425" tIns="45700" rIns="91425" bIns="45700" anchor="ctr" anchorCtr="0">
            <a:noAutofit/>
          </a:bodyPr>
          <a:lstStyle>
            <a:lvl1pPr marL="0" marR="0" lvl="0"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1pPr>
            <a:lvl2pPr marL="0" marR="0" lvl="1"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2pPr>
            <a:lvl3pPr marL="0" marR="0" lvl="2"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3pPr>
            <a:lvl4pPr marL="0" marR="0" lvl="3"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4pPr>
            <a:lvl5pPr marL="0" marR="0" lvl="4"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5pPr>
            <a:lvl6pPr marL="0" marR="0" lvl="5"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6pPr>
            <a:lvl7pPr marL="0" marR="0" lvl="6"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7pPr>
            <a:lvl8pPr marL="0" marR="0" lvl="7"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8pPr>
            <a:lvl9pPr marL="0" marR="0" lvl="8"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549493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4CDE1-1B03-BA77-5B46-C37520839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E8427-C7D6-7724-82D7-33C4E35A65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5B9E8-EF6E-9B7E-A54E-F2EFE7752466}"/>
              </a:ext>
            </a:extLst>
          </p:cNvPr>
          <p:cNvSpPr>
            <a:spLocks noGrp="1"/>
          </p:cNvSpPr>
          <p:nvPr>
            <p:ph type="dt" sz="half" idx="10"/>
          </p:nvPr>
        </p:nvSpPr>
        <p:spPr/>
        <p:txBody>
          <a:bodyPr/>
          <a:lstStyle/>
          <a:p>
            <a:fld id="{57FFAAE6-92A6-438B-B2C2-E19B1FC0F343}" type="datetimeFigureOut">
              <a:rPr lang="en-US" smtClean="0"/>
              <a:t>9/30/2025</a:t>
            </a:fld>
            <a:endParaRPr lang="en-US"/>
          </a:p>
        </p:txBody>
      </p:sp>
      <p:sp>
        <p:nvSpPr>
          <p:cNvPr id="5" name="Footer Placeholder 4">
            <a:extLst>
              <a:ext uri="{FF2B5EF4-FFF2-40B4-BE49-F238E27FC236}">
                <a16:creationId xmlns:a16="http://schemas.microsoft.com/office/drawing/2014/main" id="{5F9B0924-CAA3-EC35-DC0F-4AAFD624C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7C681-423E-62CF-47F6-A19CF337A478}"/>
              </a:ext>
            </a:extLst>
          </p:cNvPr>
          <p:cNvSpPr>
            <a:spLocks noGrp="1"/>
          </p:cNvSpPr>
          <p:nvPr>
            <p:ph type="sldNum" sz="quarter" idx="12"/>
          </p:nvPr>
        </p:nvSpPr>
        <p:spPr/>
        <p:txBody>
          <a:bodyPr/>
          <a:lstStyle/>
          <a:p>
            <a:fld id="{620DB759-B286-44EE-8CEB-C867B3487E80}" type="slidenum">
              <a:rPr lang="en-US" smtClean="0"/>
              <a:t>‹#›</a:t>
            </a:fld>
            <a:endParaRPr lang="en-US"/>
          </a:p>
        </p:txBody>
      </p:sp>
    </p:spTree>
    <p:extLst>
      <p:ext uri="{BB962C8B-B14F-4D97-AF65-F5344CB8AC3E}">
        <p14:creationId xmlns:p14="http://schemas.microsoft.com/office/powerpoint/2010/main" val="211172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293A-4EBA-E630-ABD1-5C8151CECF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64FC52-C810-B00D-B874-05A725DA48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D2A7E5-BD7C-9304-46DF-53F2D1BBAED9}"/>
              </a:ext>
            </a:extLst>
          </p:cNvPr>
          <p:cNvSpPr>
            <a:spLocks noGrp="1"/>
          </p:cNvSpPr>
          <p:nvPr>
            <p:ph type="dt" sz="half" idx="10"/>
          </p:nvPr>
        </p:nvSpPr>
        <p:spPr/>
        <p:txBody>
          <a:bodyPr/>
          <a:lstStyle/>
          <a:p>
            <a:fld id="{57FFAAE6-92A6-438B-B2C2-E19B1FC0F343}" type="datetimeFigureOut">
              <a:rPr lang="en-US" smtClean="0"/>
              <a:t>9/30/2025</a:t>
            </a:fld>
            <a:endParaRPr lang="en-US"/>
          </a:p>
        </p:txBody>
      </p:sp>
      <p:sp>
        <p:nvSpPr>
          <p:cNvPr id="5" name="Footer Placeholder 4">
            <a:extLst>
              <a:ext uri="{FF2B5EF4-FFF2-40B4-BE49-F238E27FC236}">
                <a16:creationId xmlns:a16="http://schemas.microsoft.com/office/drawing/2014/main" id="{C0C8D8FA-86EF-AA16-3C3D-0399D375C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C16C8-B9A3-D0A9-5ACC-BA79D5324F91}"/>
              </a:ext>
            </a:extLst>
          </p:cNvPr>
          <p:cNvSpPr>
            <a:spLocks noGrp="1"/>
          </p:cNvSpPr>
          <p:nvPr>
            <p:ph type="sldNum" sz="quarter" idx="12"/>
          </p:nvPr>
        </p:nvSpPr>
        <p:spPr/>
        <p:txBody>
          <a:bodyPr/>
          <a:lstStyle/>
          <a:p>
            <a:fld id="{620DB759-B286-44EE-8CEB-C867B3487E80}" type="slidenum">
              <a:rPr lang="en-US" smtClean="0"/>
              <a:t>‹#›</a:t>
            </a:fld>
            <a:endParaRPr lang="en-US"/>
          </a:p>
        </p:txBody>
      </p:sp>
    </p:spTree>
    <p:extLst>
      <p:ext uri="{BB962C8B-B14F-4D97-AF65-F5344CB8AC3E}">
        <p14:creationId xmlns:p14="http://schemas.microsoft.com/office/powerpoint/2010/main" val="4181446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6550-1F91-49A3-2AE4-AF9A0EB770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8BFDCF-6BA6-5396-AAF1-987C659E67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F0F95E-F687-CC51-41C8-AC33B24C57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51D0D7-4D58-E28D-A067-B1994F86E705}"/>
              </a:ext>
            </a:extLst>
          </p:cNvPr>
          <p:cNvSpPr>
            <a:spLocks noGrp="1"/>
          </p:cNvSpPr>
          <p:nvPr>
            <p:ph type="dt" sz="half" idx="10"/>
          </p:nvPr>
        </p:nvSpPr>
        <p:spPr/>
        <p:txBody>
          <a:bodyPr/>
          <a:lstStyle/>
          <a:p>
            <a:fld id="{57FFAAE6-92A6-438B-B2C2-E19B1FC0F343}" type="datetimeFigureOut">
              <a:rPr lang="en-US" smtClean="0"/>
              <a:t>9/30/2025</a:t>
            </a:fld>
            <a:endParaRPr lang="en-US"/>
          </a:p>
        </p:txBody>
      </p:sp>
      <p:sp>
        <p:nvSpPr>
          <p:cNvPr id="6" name="Footer Placeholder 5">
            <a:extLst>
              <a:ext uri="{FF2B5EF4-FFF2-40B4-BE49-F238E27FC236}">
                <a16:creationId xmlns:a16="http://schemas.microsoft.com/office/drawing/2014/main" id="{F44B502E-4284-2567-DDCA-07126D63F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52BED-08F9-B5A0-4545-A374F30E02F4}"/>
              </a:ext>
            </a:extLst>
          </p:cNvPr>
          <p:cNvSpPr>
            <a:spLocks noGrp="1"/>
          </p:cNvSpPr>
          <p:nvPr>
            <p:ph type="sldNum" sz="quarter" idx="12"/>
          </p:nvPr>
        </p:nvSpPr>
        <p:spPr/>
        <p:txBody>
          <a:bodyPr/>
          <a:lstStyle/>
          <a:p>
            <a:fld id="{620DB759-B286-44EE-8CEB-C867B3487E80}" type="slidenum">
              <a:rPr lang="en-US" smtClean="0"/>
              <a:t>‹#›</a:t>
            </a:fld>
            <a:endParaRPr lang="en-US"/>
          </a:p>
        </p:txBody>
      </p:sp>
    </p:spTree>
    <p:extLst>
      <p:ext uri="{BB962C8B-B14F-4D97-AF65-F5344CB8AC3E}">
        <p14:creationId xmlns:p14="http://schemas.microsoft.com/office/powerpoint/2010/main" val="299016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F3EB-3688-CD0E-F6DD-417ACFDF8D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FFE602-7E64-C57B-883F-D294AEA685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87E814-318A-5FB5-DC55-E331D9DC35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02B3D9-6B52-EA57-FFBF-B9FEF9216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E1DCFF-AD4D-D292-1AEB-AC1A336988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5ED317-F006-C1C3-9401-DA91ACFB5CA3}"/>
              </a:ext>
            </a:extLst>
          </p:cNvPr>
          <p:cNvSpPr>
            <a:spLocks noGrp="1"/>
          </p:cNvSpPr>
          <p:nvPr>
            <p:ph type="dt" sz="half" idx="10"/>
          </p:nvPr>
        </p:nvSpPr>
        <p:spPr/>
        <p:txBody>
          <a:bodyPr/>
          <a:lstStyle/>
          <a:p>
            <a:fld id="{57FFAAE6-92A6-438B-B2C2-E19B1FC0F343}" type="datetimeFigureOut">
              <a:rPr lang="en-US" smtClean="0"/>
              <a:t>9/30/2025</a:t>
            </a:fld>
            <a:endParaRPr lang="en-US"/>
          </a:p>
        </p:txBody>
      </p:sp>
      <p:sp>
        <p:nvSpPr>
          <p:cNvPr id="8" name="Footer Placeholder 7">
            <a:extLst>
              <a:ext uri="{FF2B5EF4-FFF2-40B4-BE49-F238E27FC236}">
                <a16:creationId xmlns:a16="http://schemas.microsoft.com/office/drawing/2014/main" id="{E0EC7022-DCA1-9668-0E8D-665FF7C59D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2146A8-31FC-8969-FB09-792912790F98}"/>
              </a:ext>
            </a:extLst>
          </p:cNvPr>
          <p:cNvSpPr>
            <a:spLocks noGrp="1"/>
          </p:cNvSpPr>
          <p:nvPr>
            <p:ph type="sldNum" sz="quarter" idx="12"/>
          </p:nvPr>
        </p:nvSpPr>
        <p:spPr/>
        <p:txBody>
          <a:bodyPr/>
          <a:lstStyle/>
          <a:p>
            <a:fld id="{620DB759-B286-44EE-8CEB-C867B3487E80}" type="slidenum">
              <a:rPr lang="en-US" smtClean="0"/>
              <a:t>‹#›</a:t>
            </a:fld>
            <a:endParaRPr lang="en-US"/>
          </a:p>
        </p:txBody>
      </p:sp>
    </p:spTree>
    <p:extLst>
      <p:ext uri="{BB962C8B-B14F-4D97-AF65-F5344CB8AC3E}">
        <p14:creationId xmlns:p14="http://schemas.microsoft.com/office/powerpoint/2010/main" val="2540964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8074-7C3C-EAB1-742B-DE013D317F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76738D-1544-346F-1E12-A860D9A299BD}"/>
              </a:ext>
            </a:extLst>
          </p:cNvPr>
          <p:cNvSpPr>
            <a:spLocks noGrp="1"/>
          </p:cNvSpPr>
          <p:nvPr>
            <p:ph type="dt" sz="half" idx="10"/>
          </p:nvPr>
        </p:nvSpPr>
        <p:spPr/>
        <p:txBody>
          <a:bodyPr/>
          <a:lstStyle/>
          <a:p>
            <a:fld id="{57FFAAE6-92A6-438B-B2C2-E19B1FC0F343}" type="datetimeFigureOut">
              <a:rPr lang="en-US" smtClean="0"/>
              <a:t>9/30/2025</a:t>
            </a:fld>
            <a:endParaRPr lang="en-US"/>
          </a:p>
        </p:txBody>
      </p:sp>
      <p:sp>
        <p:nvSpPr>
          <p:cNvPr id="4" name="Footer Placeholder 3">
            <a:extLst>
              <a:ext uri="{FF2B5EF4-FFF2-40B4-BE49-F238E27FC236}">
                <a16:creationId xmlns:a16="http://schemas.microsoft.com/office/drawing/2014/main" id="{40E0F421-8631-D1E5-ED8E-123D79CB15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EDC73A-36FD-7697-BC64-8F0224C6A76B}"/>
              </a:ext>
            </a:extLst>
          </p:cNvPr>
          <p:cNvSpPr>
            <a:spLocks noGrp="1"/>
          </p:cNvSpPr>
          <p:nvPr>
            <p:ph type="sldNum" sz="quarter" idx="12"/>
          </p:nvPr>
        </p:nvSpPr>
        <p:spPr/>
        <p:txBody>
          <a:bodyPr/>
          <a:lstStyle/>
          <a:p>
            <a:fld id="{620DB759-B286-44EE-8CEB-C867B3487E80}" type="slidenum">
              <a:rPr lang="en-US" smtClean="0"/>
              <a:t>‹#›</a:t>
            </a:fld>
            <a:endParaRPr lang="en-US"/>
          </a:p>
        </p:txBody>
      </p:sp>
    </p:spTree>
    <p:extLst>
      <p:ext uri="{BB962C8B-B14F-4D97-AF65-F5344CB8AC3E}">
        <p14:creationId xmlns:p14="http://schemas.microsoft.com/office/powerpoint/2010/main" val="369366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4FA1D7-898C-FFC8-F2BD-EEB824BCC914}"/>
              </a:ext>
            </a:extLst>
          </p:cNvPr>
          <p:cNvSpPr>
            <a:spLocks noGrp="1"/>
          </p:cNvSpPr>
          <p:nvPr>
            <p:ph type="dt" sz="half" idx="10"/>
          </p:nvPr>
        </p:nvSpPr>
        <p:spPr/>
        <p:txBody>
          <a:bodyPr/>
          <a:lstStyle/>
          <a:p>
            <a:fld id="{57FFAAE6-92A6-438B-B2C2-E19B1FC0F343}" type="datetimeFigureOut">
              <a:rPr lang="en-US" smtClean="0"/>
              <a:t>9/30/2025</a:t>
            </a:fld>
            <a:endParaRPr lang="en-US"/>
          </a:p>
        </p:txBody>
      </p:sp>
      <p:sp>
        <p:nvSpPr>
          <p:cNvPr id="3" name="Footer Placeholder 2">
            <a:extLst>
              <a:ext uri="{FF2B5EF4-FFF2-40B4-BE49-F238E27FC236}">
                <a16:creationId xmlns:a16="http://schemas.microsoft.com/office/drawing/2014/main" id="{0662DA93-086C-DD05-89CF-ED14C012CE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7FB15A-3C94-F40B-B696-A623EA39C123}"/>
              </a:ext>
            </a:extLst>
          </p:cNvPr>
          <p:cNvSpPr>
            <a:spLocks noGrp="1"/>
          </p:cNvSpPr>
          <p:nvPr>
            <p:ph type="sldNum" sz="quarter" idx="12"/>
          </p:nvPr>
        </p:nvSpPr>
        <p:spPr/>
        <p:txBody>
          <a:bodyPr/>
          <a:lstStyle/>
          <a:p>
            <a:fld id="{620DB759-B286-44EE-8CEB-C867B3487E80}" type="slidenum">
              <a:rPr lang="en-US" smtClean="0"/>
              <a:t>‹#›</a:t>
            </a:fld>
            <a:endParaRPr lang="en-US"/>
          </a:p>
        </p:txBody>
      </p:sp>
    </p:spTree>
    <p:extLst>
      <p:ext uri="{BB962C8B-B14F-4D97-AF65-F5344CB8AC3E}">
        <p14:creationId xmlns:p14="http://schemas.microsoft.com/office/powerpoint/2010/main" val="4040702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9CAE-A556-A838-0D20-D26FBC4F12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DE355C-C366-32BF-513C-A0BEC1B2BE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E3AAD5-96C5-3B7C-86B3-709C31B80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A8A800-5F85-9BCE-887C-151F0AA650A8}"/>
              </a:ext>
            </a:extLst>
          </p:cNvPr>
          <p:cNvSpPr>
            <a:spLocks noGrp="1"/>
          </p:cNvSpPr>
          <p:nvPr>
            <p:ph type="dt" sz="half" idx="10"/>
          </p:nvPr>
        </p:nvSpPr>
        <p:spPr/>
        <p:txBody>
          <a:bodyPr/>
          <a:lstStyle/>
          <a:p>
            <a:fld id="{57FFAAE6-92A6-438B-B2C2-E19B1FC0F343}" type="datetimeFigureOut">
              <a:rPr lang="en-US" smtClean="0"/>
              <a:t>9/30/2025</a:t>
            </a:fld>
            <a:endParaRPr lang="en-US"/>
          </a:p>
        </p:txBody>
      </p:sp>
      <p:sp>
        <p:nvSpPr>
          <p:cNvPr id="6" name="Footer Placeholder 5">
            <a:extLst>
              <a:ext uri="{FF2B5EF4-FFF2-40B4-BE49-F238E27FC236}">
                <a16:creationId xmlns:a16="http://schemas.microsoft.com/office/drawing/2014/main" id="{BE2C7A0B-2BFE-04FA-F6FC-B761793775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4F5677-522E-DEA5-DF77-5E773A781B1B}"/>
              </a:ext>
            </a:extLst>
          </p:cNvPr>
          <p:cNvSpPr>
            <a:spLocks noGrp="1"/>
          </p:cNvSpPr>
          <p:nvPr>
            <p:ph type="sldNum" sz="quarter" idx="12"/>
          </p:nvPr>
        </p:nvSpPr>
        <p:spPr/>
        <p:txBody>
          <a:bodyPr/>
          <a:lstStyle/>
          <a:p>
            <a:fld id="{620DB759-B286-44EE-8CEB-C867B3487E80}" type="slidenum">
              <a:rPr lang="en-US" smtClean="0"/>
              <a:t>‹#›</a:t>
            </a:fld>
            <a:endParaRPr lang="en-US"/>
          </a:p>
        </p:txBody>
      </p:sp>
    </p:spTree>
    <p:extLst>
      <p:ext uri="{BB962C8B-B14F-4D97-AF65-F5344CB8AC3E}">
        <p14:creationId xmlns:p14="http://schemas.microsoft.com/office/powerpoint/2010/main" val="4253685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32C07-0417-4FFE-365A-7712825C87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FF2077-7DCA-74BA-E699-69D6DDBD4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6F39DF-7C7C-4834-EE4D-8C791BEDE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D7F70B-66D0-E2CA-CFC3-A68DDD3923DD}"/>
              </a:ext>
            </a:extLst>
          </p:cNvPr>
          <p:cNvSpPr>
            <a:spLocks noGrp="1"/>
          </p:cNvSpPr>
          <p:nvPr>
            <p:ph type="dt" sz="half" idx="10"/>
          </p:nvPr>
        </p:nvSpPr>
        <p:spPr/>
        <p:txBody>
          <a:bodyPr/>
          <a:lstStyle/>
          <a:p>
            <a:fld id="{57FFAAE6-92A6-438B-B2C2-E19B1FC0F343}" type="datetimeFigureOut">
              <a:rPr lang="en-US" smtClean="0"/>
              <a:t>9/30/2025</a:t>
            </a:fld>
            <a:endParaRPr lang="en-US"/>
          </a:p>
        </p:txBody>
      </p:sp>
      <p:sp>
        <p:nvSpPr>
          <p:cNvPr id="6" name="Footer Placeholder 5">
            <a:extLst>
              <a:ext uri="{FF2B5EF4-FFF2-40B4-BE49-F238E27FC236}">
                <a16:creationId xmlns:a16="http://schemas.microsoft.com/office/drawing/2014/main" id="{267A32A1-1653-1B78-F924-C18D2EF552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342DA-139C-F895-8ADE-2021BE41C588}"/>
              </a:ext>
            </a:extLst>
          </p:cNvPr>
          <p:cNvSpPr>
            <a:spLocks noGrp="1"/>
          </p:cNvSpPr>
          <p:nvPr>
            <p:ph type="sldNum" sz="quarter" idx="12"/>
          </p:nvPr>
        </p:nvSpPr>
        <p:spPr/>
        <p:txBody>
          <a:bodyPr/>
          <a:lstStyle/>
          <a:p>
            <a:fld id="{620DB759-B286-44EE-8CEB-C867B3487E80}" type="slidenum">
              <a:rPr lang="en-US" smtClean="0"/>
              <a:t>‹#›</a:t>
            </a:fld>
            <a:endParaRPr lang="en-US"/>
          </a:p>
        </p:txBody>
      </p:sp>
    </p:spTree>
    <p:extLst>
      <p:ext uri="{BB962C8B-B14F-4D97-AF65-F5344CB8AC3E}">
        <p14:creationId xmlns:p14="http://schemas.microsoft.com/office/powerpoint/2010/main" val="253455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6BD2F1-8FF4-95E6-AD63-DC4FC06CC9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976BB0-92AA-78BC-C32F-583488085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A888D-769D-D907-00D6-1C262111D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FAAE6-92A6-438B-B2C2-E19B1FC0F343}" type="datetimeFigureOut">
              <a:rPr lang="en-US" smtClean="0"/>
              <a:t>9/30/2025</a:t>
            </a:fld>
            <a:endParaRPr lang="en-US"/>
          </a:p>
        </p:txBody>
      </p:sp>
      <p:sp>
        <p:nvSpPr>
          <p:cNvPr id="5" name="Footer Placeholder 4">
            <a:extLst>
              <a:ext uri="{FF2B5EF4-FFF2-40B4-BE49-F238E27FC236}">
                <a16:creationId xmlns:a16="http://schemas.microsoft.com/office/drawing/2014/main" id="{75C1F0A2-8623-9636-4F1C-7FED199C15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C83F9B-A106-A478-62DF-96AB5B08CC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DB759-B286-44EE-8CEB-C867B3487E80}" type="slidenum">
              <a:rPr lang="en-US" smtClean="0"/>
              <a:t>‹#›</a:t>
            </a:fld>
            <a:endParaRPr lang="en-US"/>
          </a:p>
        </p:txBody>
      </p:sp>
    </p:spTree>
    <p:extLst>
      <p:ext uri="{BB962C8B-B14F-4D97-AF65-F5344CB8AC3E}">
        <p14:creationId xmlns:p14="http://schemas.microsoft.com/office/powerpoint/2010/main" val="2727248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3.jpeg"/></Relationships>
</file>

<file path=ppt/slides/_rels/slide1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3.jpeg"/><Relationship Id="rId4" Type="http://schemas.openxmlformats.org/officeDocument/2006/relationships/image" Target="../media/image51.png"/></Relationships>
</file>

<file path=ppt/slides/_rels/slide11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1.png"/><Relationship Id="rId4" Type="http://schemas.openxmlformats.org/officeDocument/2006/relationships/image" Target="../media/image56.png"/></Relationships>
</file>

<file path=ppt/slides/_rels/slide11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1.png"/><Relationship Id="rId4" Type="http://schemas.openxmlformats.org/officeDocument/2006/relationships/image" Target="../media/image58.png"/></Relationships>
</file>

<file path=ppt/slides/_rels/slide1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jpeg"/><Relationship Id="rId7"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3.jpeg"/><Relationship Id="rId4" Type="http://schemas.openxmlformats.org/officeDocument/2006/relationships/image" Target="../media/image51.png"/><Relationship Id="rId9" Type="http://schemas.openxmlformats.org/officeDocument/2006/relationships/image" Target="../media/image62.png"/></Relationships>
</file>

<file path=ppt/slides/_rels/slide1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hyperlink" Target="https://youtu.be/TG0vpKae3Js" TargetMode="Externa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g"/></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doi.org/10.1080/07853890.2022.2067355"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35.svg"/><Relationship Id="rId5" Type="http://schemas.openxmlformats.org/officeDocument/2006/relationships/diagramQuickStyle" Target="../diagrams/quickStyle3.xml"/><Relationship Id="rId10" Type="http://schemas.openxmlformats.org/officeDocument/2006/relationships/image" Target="../media/image34.png"/><Relationship Id="rId4" Type="http://schemas.openxmlformats.org/officeDocument/2006/relationships/diagramLayout" Target="../diagrams/layout3.xml"/><Relationship Id="rId9" Type="http://schemas.openxmlformats.org/officeDocument/2006/relationships/image" Target="../media/image33.svg"/></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solidFill>
                  <a:schemeClr val="accent5"/>
                </a:solidFill>
                <a:latin typeface="Cambria" panose="02040503050406030204" pitchFamily="18" charset="0"/>
                <a:ea typeface="Cambria" panose="02040503050406030204" pitchFamily="18" charset="0"/>
              </a:rPr>
              <a:t>Module 9: Diabetic Ketoacidosis (DKA) </a:t>
            </a:r>
            <a:br>
              <a:rPr lang="en-US" b="1" dirty="0">
                <a:solidFill>
                  <a:schemeClr val="accent5"/>
                </a:solidFill>
                <a:latin typeface="Cambria" panose="02040503050406030204" pitchFamily="18" charset="0"/>
                <a:ea typeface="Cambria" panose="02040503050406030204" pitchFamily="18" charset="0"/>
              </a:rPr>
            </a:b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3448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3B652-AB9D-40DB-BA5F-120A7A3D14F3}"/>
              </a:ext>
            </a:extLst>
          </p:cNvPr>
          <p:cNvSpPr>
            <a:spLocks noGrp="1"/>
          </p:cNvSpPr>
          <p:nvPr>
            <p:ph type="title"/>
          </p:nvPr>
        </p:nvSpPr>
        <p:spPr>
          <a:xfrm>
            <a:off x="737419" y="152400"/>
            <a:ext cx="10279626" cy="990600"/>
          </a:xfrm>
        </p:spPr>
        <p:txBody>
          <a:bodyPr>
            <a:normAutofit/>
          </a:bodyPr>
          <a:lstStyle/>
          <a:p>
            <a:pPr algn="ctr"/>
            <a:r>
              <a:rPr lang="en-US" sz="4000" dirty="0">
                <a:solidFill>
                  <a:srgbClr val="0070C0"/>
                </a:solidFill>
                <a:latin typeface="Calibri" pitchFamily="34" charset="0"/>
              </a:rPr>
              <a:t>Initial Resuscitation</a:t>
            </a:r>
            <a:endParaRPr lang="en-KE" dirty="0"/>
          </a:p>
        </p:txBody>
      </p:sp>
      <p:graphicFrame>
        <p:nvGraphicFramePr>
          <p:cNvPr id="3" name="Diagram 2">
            <a:extLst>
              <a:ext uri="{FF2B5EF4-FFF2-40B4-BE49-F238E27FC236}">
                <a16:creationId xmlns:a16="http://schemas.microsoft.com/office/drawing/2014/main" id="{C67F1F9A-B1EB-4DF0-9C55-E237E9250938}"/>
              </a:ext>
            </a:extLst>
          </p:cNvPr>
          <p:cNvGraphicFramePr/>
          <p:nvPr/>
        </p:nvGraphicFramePr>
        <p:xfrm>
          <a:off x="1349828" y="1002890"/>
          <a:ext cx="9884229" cy="5564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19B6FC42-19C9-4695-97B6-93758E474A2F}"/>
              </a:ext>
            </a:extLst>
          </p:cNvPr>
          <p:cNvSpPr txBox="1"/>
          <p:nvPr/>
        </p:nvSpPr>
        <p:spPr>
          <a:xfrm>
            <a:off x="219919" y="6567100"/>
            <a:ext cx="11771453" cy="276999"/>
          </a:xfrm>
          <a:prstGeom prst="rect">
            <a:avLst/>
          </a:prstGeom>
          <a:noFill/>
        </p:spPr>
        <p:txBody>
          <a:bodyPr wrap="square" rtlCol="0">
            <a:spAutoFit/>
          </a:bodyPr>
          <a:lstStyle/>
          <a:p>
            <a:pPr algn="ctr"/>
            <a:r>
              <a:rPr lang="en-GB" sz="1200" dirty="0" err="1">
                <a:latin typeface="Calibri" panose="020F0502020204030204" pitchFamily="34" charset="0"/>
                <a:cs typeface="Calibri" panose="020F0502020204030204" pitchFamily="34" charset="0"/>
              </a:rPr>
              <a:t>Wolfsdorf</a:t>
            </a:r>
            <a:r>
              <a:rPr lang="en-GB" sz="1200" dirty="0">
                <a:latin typeface="Calibri" panose="020F0502020204030204" pitchFamily="34" charset="0"/>
                <a:cs typeface="Calibri" panose="020F0502020204030204" pitchFamily="34" charset="0"/>
              </a:rPr>
              <a:t> JI et al. ISPAD Clinical Practice Consensus Guidelines 2018: Diabetic ketoacidosis and the </a:t>
            </a:r>
            <a:r>
              <a:rPr lang="en-GB" sz="1200" dirty="0" err="1">
                <a:latin typeface="Calibri" panose="020F0502020204030204" pitchFamily="34" charset="0"/>
                <a:cs typeface="Calibri" panose="020F0502020204030204" pitchFamily="34" charset="0"/>
              </a:rPr>
              <a:t>hyperglycemic</a:t>
            </a:r>
            <a:r>
              <a:rPr lang="en-GB" sz="1200" dirty="0">
                <a:latin typeface="Calibri" panose="020F0502020204030204" pitchFamily="34" charset="0"/>
                <a:cs typeface="Calibri" panose="020F0502020204030204" pitchFamily="34" charset="0"/>
              </a:rPr>
              <a:t> hyperosmolar state. </a:t>
            </a:r>
            <a:r>
              <a:rPr lang="en-GB" sz="1200" dirty="0" err="1">
                <a:latin typeface="Calibri" panose="020F0502020204030204" pitchFamily="34" charset="0"/>
                <a:cs typeface="Calibri" panose="020F0502020204030204" pitchFamily="34" charset="0"/>
              </a:rPr>
              <a:t>Pediatr</a:t>
            </a:r>
            <a:r>
              <a:rPr lang="en-GB" sz="1200" dirty="0">
                <a:latin typeface="Calibri" panose="020F0502020204030204" pitchFamily="34" charset="0"/>
                <a:cs typeface="Calibri" panose="020F0502020204030204" pitchFamily="34" charset="0"/>
              </a:rPr>
              <a:t> Diabetes. 2022;19(Suppl. 27):155–177. </a:t>
            </a:r>
            <a:endParaRPr lang="en-K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46317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184"/>
          <p:cNvSpPr txBox="1">
            <a:spLocks noGrp="1"/>
          </p:cNvSpPr>
          <p:nvPr>
            <p:ph type="title"/>
          </p:nvPr>
        </p:nvSpPr>
        <p:spPr>
          <a:xfrm>
            <a:off x="1874042" y="746235"/>
            <a:ext cx="7101793" cy="3091781"/>
          </a:xfrm>
          <a:prstGeom prst="rect">
            <a:avLst/>
          </a:prstGeom>
          <a:noFill/>
          <a:ln>
            <a:noFill/>
          </a:ln>
        </p:spPr>
        <p:txBody>
          <a:bodyPr spcFirstLastPara="1" vert="horz" wrap="square" lIns="91425" tIns="45700" rIns="91425" bIns="45700" rtlCol="0" anchor="b" anchorCtr="0">
            <a:normAutofit/>
          </a:bodyPr>
          <a:lstStyle/>
          <a:p>
            <a:pPr algn="r">
              <a:lnSpc>
                <a:spcPct val="100000"/>
              </a:lnSpc>
              <a:spcBef>
                <a:spcPts val="0"/>
              </a:spcBef>
              <a:buSzPts val="1400"/>
            </a:pPr>
            <a:r>
              <a:rPr lang="en-US" sz="3000">
                <a:solidFill>
                  <a:schemeClr val="dk1"/>
                </a:solidFill>
              </a:rPr>
              <a:t>Symptoms:</a:t>
            </a:r>
            <a:br>
              <a:rPr lang="en-US" sz="3000">
                <a:solidFill>
                  <a:schemeClr val="dk1"/>
                </a:solidFill>
              </a:rPr>
            </a:br>
            <a:r>
              <a:rPr lang="en-US" sz="3000">
                <a:solidFill>
                  <a:schemeClr val="dk1"/>
                </a:solidFill>
              </a:rPr>
              <a:t>Hypoglycemia  </a:t>
            </a:r>
            <a:endParaRPr sz="3000">
              <a:solidFill>
                <a:schemeClr val="dk1"/>
              </a:solidFill>
            </a:endParaRPr>
          </a:p>
        </p:txBody>
      </p:sp>
      <p:pic>
        <p:nvPicPr>
          <p:cNvPr id="1732" name="Google Shape;1732;p184" descr="Engineering drawing&#10;&#10;Description automatically generated"/>
          <p:cNvPicPr preferRelativeResize="0">
            <a:picLocks noGrp="1"/>
          </p:cNvPicPr>
          <p:nvPr>
            <p:ph type="body" idx="1"/>
          </p:nvPr>
        </p:nvPicPr>
        <p:blipFill rotWithShape="1">
          <a:blip r:embed="rId3">
            <a:alphaModFix/>
          </a:blip>
          <a:srcRect/>
          <a:stretch/>
        </p:blipFill>
        <p:spPr>
          <a:xfrm>
            <a:off x="2800250" y="1008037"/>
            <a:ext cx="5948481" cy="4650782"/>
          </a:xfrm>
          <a:prstGeom prst="rect">
            <a:avLst/>
          </a:prstGeom>
          <a:noFill/>
          <a:ln>
            <a:noFill/>
          </a:ln>
        </p:spPr>
      </p:pic>
      <p:sp>
        <p:nvSpPr>
          <p:cNvPr id="1733" name="Google Shape;1733;p184"/>
          <p:cNvSpPr txBox="1"/>
          <p:nvPr/>
        </p:nvSpPr>
        <p:spPr>
          <a:xfrm>
            <a:off x="2800250" y="339910"/>
            <a:ext cx="5753943" cy="585000"/>
          </a:xfrm>
          <a:prstGeom prst="rect">
            <a:avLst/>
          </a:prstGeom>
          <a:noFill/>
          <a:ln>
            <a:noFill/>
          </a:ln>
        </p:spPr>
        <p:txBody>
          <a:bodyPr spcFirstLastPara="1" wrap="square" lIns="91425" tIns="45700" rIns="91425" bIns="45700" anchor="t" anchorCtr="0">
            <a:spAutoFit/>
          </a:bodyPr>
          <a:lstStyle/>
          <a:p>
            <a:r>
              <a:rPr lang="en-US" sz="3200" b="1" dirty="0">
                <a:solidFill>
                  <a:srgbClr val="0070C0"/>
                </a:solidFill>
              </a:rPr>
              <a:t>Symptoms of Hypoglycemia </a:t>
            </a:r>
            <a:endParaRPr sz="3200" b="1" dirty="0">
              <a:solidFill>
                <a:srgbClr val="0070C0"/>
              </a:solidFill>
            </a:endParaRPr>
          </a:p>
        </p:txBody>
      </p:sp>
      <p:sp>
        <p:nvSpPr>
          <p:cNvPr id="2" name="TextBox 1">
            <a:extLst>
              <a:ext uri="{FF2B5EF4-FFF2-40B4-BE49-F238E27FC236}">
                <a16:creationId xmlns:a16="http://schemas.microsoft.com/office/drawing/2014/main" id="{3EBD71E0-46BF-B344-FC87-33E9A15BC714}"/>
              </a:ext>
            </a:extLst>
          </p:cNvPr>
          <p:cNvSpPr txBox="1"/>
          <p:nvPr/>
        </p:nvSpPr>
        <p:spPr>
          <a:xfrm>
            <a:off x="1844246" y="5761612"/>
            <a:ext cx="9144000" cy="369332"/>
          </a:xfrm>
          <a:prstGeom prst="rect">
            <a:avLst/>
          </a:prstGeom>
          <a:noFill/>
        </p:spPr>
        <p:txBody>
          <a:bodyPr wrap="square" rtlCol="0">
            <a:spAutoFit/>
          </a:bodyPr>
          <a:lstStyle/>
          <a:p>
            <a:pPr algn="ctr"/>
            <a:r>
              <a:rPr lang="en-US" sz="900" dirty="0">
                <a:solidFill>
                  <a:srgbClr val="0070C0"/>
                </a:solidFill>
              </a:rPr>
              <a:t>Abraham MB et al. ISPAD Clinical Practice Consensus Guidelines 2018: Assessment and management of hypoglycemia in children and adolescents with diabetes. </a:t>
            </a:r>
            <a:r>
              <a:rPr lang="en-US" sz="900" i="1" dirty="0" err="1">
                <a:solidFill>
                  <a:srgbClr val="0070C0"/>
                </a:solidFill>
              </a:rPr>
              <a:t>Pediatr</a:t>
            </a:r>
            <a:r>
              <a:rPr lang="en-US" sz="900" i="1" dirty="0">
                <a:solidFill>
                  <a:srgbClr val="0070C0"/>
                </a:solidFill>
              </a:rPr>
              <a:t> Diabetes</a:t>
            </a:r>
            <a:r>
              <a:rPr lang="en-US" sz="900" dirty="0">
                <a:solidFill>
                  <a:srgbClr val="0070C0"/>
                </a:solidFill>
              </a:rPr>
              <a:t>. 2018;19 (Suppl. 27):178–192.</a:t>
            </a:r>
            <a:endParaRPr lang="en-GB" sz="9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00351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p185"/>
          <p:cNvSpPr txBox="1">
            <a:spLocks noGrp="1"/>
          </p:cNvSpPr>
          <p:nvPr>
            <p:ph type="title"/>
          </p:nvPr>
        </p:nvSpPr>
        <p:spPr>
          <a:xfrm>
            <a:off x="1681394" y="1080657"/>
            <a:ext cx="7533017" cy="884908"/>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Treatment:  Conscious/ Able to Swallow: </a:t>
            </a:r>
            <a:br>
              <a:rPr lang="en-US" sz="2800" b="1" dirty="0">
                <a:solidFill>
                  <a:srgbClr val="0070C0"/>
                </a:solidFill>
                <a:latin typeface="Arial"/>
                <a:ea typeface="Arial"/>
                <a:cs typeface="Arial"/>
                <a:sym typeface="Arial"/>
              </a:rPr>
            </a:br>
            <a:r>
              <a:rPr lang="en-US" sz="2800" b="1" dirty="0">
                <a:solidFill>
                  <a:srgbClr val="0070C0"/>
                </a:solidFill>
                <a:latin typeface="Arial"/>
                <a:ea typeface="Arial"/>
                <a:cs typeface="Arial"/>
                <a:sym typeface="Arial"/>
              </a:rPr>
              <a:t>Rule of 15 </a:t>
            </a:r>
            <a:r>
              <a:rPr lang="en-US" sz="2400" b="1" dirty="0">
                <a:solidFill>
                  <a:srgbClr val="0070C0"/>
                </a:solidFill>
                <a:latin typeface="Arial"/>
                <a:ea typeface="Arial"/>
                <a:cs typeface="Arial"/>
                <a:sym typeface="Arial"/>
              </a:rPr>
              <a:t> </a:t>
            </a:r>
            <a:endParaRPr sz="2400" b="1" dirty="0">
              <a:solidFill>
                <a:srgbClr val="0070C0"/>
              </a:solidFill>
              <a:latin typeface="Arial"/>
              <a:ea typeface="Arial"/>
              <a:cs typeface="Arial"/>
              <a:sym typeface="Arial"/>
            </a:endParaRPr>
          </a:p>
        </p:txBody>
      </p:sp>
      <p:grpSp>
        <p:nvGrpSpPr>
          <p:cNvPr id="1740" name="Google Shape;1740;p185"/>
          <p:cNvGrpSpPr/>
          <p:nvPr/>
        </p:nvGrpSpPr>
        <p:grpSpPr>
          <a:xfrm>
            <a:off x="1681393" y="3007326"/>
            <a:ext cx="8453212" cy="2113324"/>
            <a:chOff x="2118" y="684804"/>
            <a:chExt cx="8453212" cy="2113324"/>
          </a:xfrm>
        </p:grpSpPr>
        <p:sp>
          <p:nvSpPr>
            <p:cNvPr id="1741" name="Google Shape;1741;p185"/>
            <p:cNvSpPr/>
            <p:nvPr/>
          </p:nvSpPr>
          <p:spPr>
            <a:xfrm>
              <a:off x="331795" y="756220"/>
              <a:ext cx="539472" cy="539472"/>
            </a:xfrm>
            <a:prstGeom prst="rect">
              <a:avLst/>
            </a:prstGeom>
            <a:blipFill rotWithShape="1">
              <a:blip r:embed="rId3">
                <a:alphaModFix/>
              </a:blip>
              <a:stretch>
                <a:fillRect l="-24998" r="-24998"/>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42" name="Google Shape;1742;p185"/>
            <p:cNvSpPr/>
            <p:nvPr/>
          </p:nvSpPr>
          <p:spPr>
            <a:xfrm>
              <a:off x="2118" y="1571478"/>
              <a:ext cx="1198828" cy="1022281"/>
            </a:xfrm>
            <a:prstGeom prst="rect">
              <a:avLst/>
            </a:prstGeom>
            <a:noFill/>
            <a:ln>
              <a:noFill/>
            </a:ln>
          </p:spPr>
          <p:txBody>
            <a:bodyPr spcFirstLastPara="1" wrap="square" lIns="91425" tIns="91425" rIns="91425" bIns="91425" anchor="ctr" anchorCtr="0">
              <a:noAutofit/>
            </a:bodyPr>
            <a:lstStyle/>
            <a:p>
              <a:endParaRPr/>
            </a:p>
          </p:txBody>
        </p:sp>
        <p:sp>
          <p:nvSpPr>
            <p:cNvPr id="1743" name="Google Shape;1743;p185"/>
            <p:cNvSpPr txBox="1"/>
            <p:nvPr/>
          </p:nvSpPr>
          <p:spPr>
            <a:xfrm>
              <a:off x="2118" y="1571478"/>
              <a:ext cx="1198828" cy="1022281"/>
            </a:xfrm>
            <a:prstGeom prst="rect">
              <a:avLst/>
            </a:prstGeom>
            <a:noFill/>
            <a:ln>
              <a:noFill/>
            </a:ln>
          </p:spPr>
          <p:txBody>
            <a:bodyPr spcFirstLastPara="1" wrap="square" lIns="0" tIns="0" rIns="0" bIns="0" anchor="t" anchorCtr="0">
              <a:noAutofit/>
            </a:bodyPr>
            <a:lstStyle/>
            <a:p>
              <a:pPr algn="ctr">
                <a:buClr>
                  <a:srgbClr val="000000"/>
                </a:buClr>
                <a:buSzPts val="2400"/>
              </a:pPr>
              <a:r>
                <a:rPr lang="en-US" sz="1700" dirty="0">
                  <a:solidFill>
                    <a:srgbClr val="000000"/>
                  </a:solidFill>
                  <a:latin typeface="Arial"/>
                  <a:ea typeface="Arial"/>
                  <a:cs typeface="Arial"/>
                  <a:sym typeface="Arial"/>
                </a:rPr>
                <a:t>Check blood glucose </a:t>
              </a:r>
              <a:endParaRPr sz="1700" dirty="0"/>
            </a:p>
          </p:txBody>
        </p:sp>
        <p:sp>
          <p:nvSpPr>
            <p:cNvPr id="1744" name="Google Shape;1744;p185"/>
            <p:cNvSpPr/>
            <p:nvPr/>
          </p:nvSpPr>
          <p:spPr>
            <a:xfrm>
              <a:off x="1846053" y="684804"/>
              <a:ext cx="539472" cy="539472"/>
            </a:xfrm>
            <a:prstGeom prst="rect">
              <a:avLst/>
            </a:prstGeom>
            <a:blipFill rotWithShape="1">
              <a:blip r:embed="rId4">
                <a:alphaModFix/>
              </a:blip>
              <a:stretch>
                <a:fillRect/>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45" name="Google Shape;1745;p185"/>
            <p:cNvSpPr/>
            <p:nvPr/>
          </p:nvSpPr>
          <p:spPr>
            <a:xfrm>
              <a:off x="1410741" y="1357228"/>
              <a:ext cx="1410097" cy="1307948"/>
            </a:xfrm>
            <a:prstGeom prst="rect">
              <a:avLst/>
            </a:prstGeom>
            <a:noFill/>
            <a:ln>
              <a:noFill/>
            </a:ln>
          </p:spPr>
          <p:txBody>
            <a:bodyPr spcFirstLastPara="1" wrap="square" lIns="91425" tIns="91425" rIns="91425" bIns="91425" anchor="ctr" anchorCtr="0">
              <a:noAutofit/>
            </a:bodyPr>
            <a:lstStyle/>
            <a:p>
              <a:endParaRPr/>
            </a:p>
          </p:txBody>
        </p:sp>
        <p:sp>
          <p:nvSpPr>
            <p:cNvPr id="1746" name="Google Shape;1746;p185"/>
            <p:cNvSpPr txBox="1"/>
            <p:nvPr/>
          </p:nvSpPr>
          <p:spPr>
            <a:xfrm>
              <a:off x="1428956" y="1490180"/>
              <a:ext cx="1410097" cy="1307948"/>
            </a:xfrm>
            <a:prstGeom prst="rect">
              <a:avLst/>
            </a:prstGeom>
            <a:noFill/>
            <a:ln>
              <a:noFill/>
            </a:ln>
          </p:spPr>
          <p:txBody>
            <a:bodyPr spcFirstLastPara="1" wrap="square" lIns="0" tIns="0" rIns="0" bIns="0" anchor="t" anchorCtr="0">
              <a:noAutofit/>
            </a:bodyPr>
            <a:lstStyle/>
            <a:p>
              <a:pPr algn="ctr">
                <a:spcBef>
                  <a:spcPts val="840"/>
                </a:spcBef>
                <a:buClr>
                  <a:srgbClr val="000000"/>
                </a:buClr>
                <a:buSzPts val="2400"/>
              </a:pPr>
              <a:r>
                <a:rPr lang="en-US" sz="1700" dirty="0">
                  <a:solidFill>
                    <a:srgbClr val="000000"/>
                  </a:solidFill>
                  <a:latin typeface="Arial"/>
                  <a:ea typeface="Arial"/>
                  <a:cs typeface="Arial"/>
                  <a:sym typeface="Arial"/>
                </a:rPr>
                <a:t>Eat 15 grams of </a:t>
              </a:r>
              <a:r>
                <a:rPr lang="en-US" sz="1700" dirty="0"/>
                <a:t>f</a:t>
              </a:r>
              <a:r>
                <a:rPr lang="en-US" sz="1700" dirty="0">
                  <a:solidFill>
                    <a:srgbClr val="000000"/>
                  </a:solidFill>
                  <a:latin typeface="Arial"/>
                  <a:ea typeface="Arial"/>
                  <a:cs typeface="Arial"/>
                  <a:sym typeface="Arial"/>
                </a:rPr>
                <a:t>ast-acting carbohydrates</a:t>
              </a:r>
              <a:endParaRPr sz="1700" dirty="0"/>
            </a:p>
          </p:txBody>
        </p:sp>
        <p:sp>
          <p:nvSpPr>
            <p:cNvPr id="1747" name="Google Shape;1747;p185"/>
            <p:cNvSpPr/>
            <p:nvPr/>
          </p:nvSpPr>
          <p:spPr>
            <a:xfrm>
              <a:off x="3360311" y="756220"/>
              <a:ext cx="539472" cy="539472"/>
            </a:xfrm>
            <a:prstGeom prst="rect">
              <a:avLst/>
            </a:prstGeom>
            <a:blipFill rotWithShape="1">
              <a:blip r:embed="rId5">
                <a:alphaModFix/>
              </a:blip>
              <a:stretch>
                <a:fillRect/>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48" name="Google Shape;1748;p185"/>
            <p:cNvSpPr/>
            <p:nvPr/>
          </p:nvSpPr>
          <p:spPr>
            <a:xfrm>
              <a:off x="3030633" y="1571478"/>
              <a:ext cx="1198828" cy="1022281"/>
            </a:xfrm>
            <a:prstGeom prst="rect">
              <a:avLst/>
            </a:prstGeom>
            <a:noFill/>
            <a:ln>
              <a:noFill/>
            </a:ln>
          </p:spPr>
          <p:txBody>
            <a:bodyPr spcFirstLastPara="1" wrap="square" lIns="91425" tIns="91425" rIns="91425" bIns="91425" anchor="ctr" anchorCtr="0">
              <a:noAutofit/>
            </a:bodyPr>
            <a:lstStyle/>
            <a:p>
              <a:endParaRPr/>
            </a:p>
          </p:txBody>
        </p:sp>
        <p:sp>
          <p:nvSpPr>
            <p:cNvPr id="1749" name="Google Shape;1749;p185"/>
            <p:cNvSpPr txBox="1"/>
            <p:nvPr/>
          </p:nvSpPr>
          <p:spPr>
            <a:xfrm>
              <a:off x="3030633" y="1571478"/>
              <a:ext cx="1198828" cy="1022281"/>
            </a:xfrm>
            <a:prstGeom prst="rect">
              <a:avLst/>
            </a:prstGeom>
            <a:noFill/>
            <a:ln>
              <a:noFill/>
            </a:ln>
          </p:spPr>
          <p:txBody>
            <a:bodyPr spcFirstLastPara="1" wrap="square" lIns="0" tIns="0" rIns="0" bIns="0" anchor="t" anchorCtr="0">
              <a:noAutofit/>
            </a:bodyPr>
            <a:lstStyle/>
            <a:p>
              <a:pPr algn="ctr">
                <a:buClr>
                  <a:srgbClr val="000000"/>
                </a:buClr>
                <a:buSzPts val="2400"/>
              </a:pPr>
              <a:r>
                <a:rPr lang="en-US" sz="1700" dirty="0">
                  <a:solidFill>
                    <a:srgbClr val="000000"/>
                  </a:solidFill>
                  <a:latin typeface="Arial"/>
                  <a:ea typeface="Arial"/>
                  <a:cs typeface="Arial"/>
                  <a:sym typeface="Arial"/>
                </a:rPr>
                <a:t>Wait for 15 minutes</a:t>
              </a:r>
              <a:endParaRPr sz="1700" dirty="0"/>
            </a:p>
          </p:txBody>
        </p:sp>
        <p:sp>
          <p:nvSpPr>
            <p:cNvPr id="1750" name="Google Shape;1750;p185"/>
            <p:cNvSpPr/>
            <p:nvPr/>
          </p:nvSpPr>
          <p:spPr>
            <a:xfrm>
              <a:off x="4768934" y="756220"/>
              <a:ext cx="539472" cy="539472"/>
            </a:xfrm>
            <a:prstGeom prst="rect">
              <a:avLst/>
            </a:prstGeom>
            <a:blipFill rotWithShape="1">
              <a:blip r:embed="rId6">
                <a:alphaModFix/>
              </a:blip>
              <a:stretch>
                <a:fillRect/>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51" name="Google Shape;1751;p185"/>
            <p:cNvSpPr/>
            <p:nvPr/>
          </p:nvSpPr>
          <p:spPr>
            <a:xfrm>
              <a:off x="4439256" y="1571478"/>
              <a:ext cx="1198828" cy="1022281"/>
            </a:xfrm>
            <a:prstGeom prst="rect">
              <a:avLst/>
            </a:prstGeom>
            <a:noFill/>
            <a:ln>
              <a:noFill/>
            </a:ln>
          </p:spPr>
          <p:txBody>
            <a:bodyPr spcFirstLastPara="1" wrap="square" lIns="91425" tIns="91425" rIns="91425" bIns="91425" anchor="ctr" anchorCtr="0">
              <a:noAutofit/>
            </a:bodyPr>
            <a:lstStyle/>
            <a:p>
              <a:endParaRPr/>
            </a:p>
          </p:txBody>
        </p:sp>
        <p:sp>
          <p:nvSpPr>
            <p:cNvPr id="1752" name="Google Shape;1752;p185"/>
            <p:cNvSpPr txBox="1"/>
            <p:nvPr/>
          </p:nvSpPr>
          <p:spPr>
            <a:xfrm>
              <a:off x="4439256" y="1571478"/>
              <a:ext cx="1198828" cy="1022281"/>
            </a:xfrm>
            <a:prstGeom prst="rect">
              <a:avLst/>
            </a:prstGeom>
            <a:noFill/>
            <a:ln>
              <a:noFill/>
            </a:ln>
          </p:spPr>
          <p:txBody>
            <a:bodyPr spcFirstLastPara="1" wrap="square" lIns="0" tIns="0" rIns="0" bIns="0" anchor="t" anchorCtr="0">
              <a:noAutofit/>
            </a:bodyPr>
            <a:lstStyle/>
            <a:p>
              <a:pPr algn="ctr">
                <a:buClr>
                  <a:srgbClr val="000000"/>
                </a:buClr>
                <a:buSzPts val="2400"/>
              </a:pPr>
              <a:r>
                <a:rPr lang="en-US" sz="1700" dirty="0">
                  <a:solidFill>
                    <a:srgbClr val="000000"/>
                  </a:solidFill>
                  <a:latin typeface="Arial"/>
                  <a:ea typeface="Arial"/>
                  <a:cs typeface="Arial"/>
                  <a:sym typeface="Arial"/>
                </a:rPr>
                <a:t>Recheck blood sugar </a:t>
              </a:r>
              <a:endParaRPr sz="1700" dirty="0"/>
            </a:p>
          </p:txBody>
        </p:sp>
        <p:sp>
          <p:nvSpPr>
            <p:cNvPr id="1753" name="Google Shape;1753;p185"/>
            <p:cNvSpPr/>
            <p:nvPr/>
          </p:nvSpPr>
          <p:spPr>
            <a:xfrm>
              <a:off x="6177557" y="756220"/>
              <a:ext cx="539472" cy="539472"/>
            </a:xfrm>
            <a:prstGeom prst="rect">
              <a:avLst/>
            </a:prstGeom>
            <a:blipFill rotWithShape="1">
              <a:blip r:embed="rId7">
                <a:alphaModFix/>
              </a:blip>
              <a:stretch>
                <a:fillRect/>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54" name="Google Shape;1754;p185"/>
            <p:cNvSpPr/>
            <p:nvPr/>
          </p:nvSpPr>
          <p:spPr>
            <a:xfrm>
              <a:off x="5847879" y="1571478"/>
              <a:ext cx="1198828" cy="1022281"/>
            </a:xfrm>
            <a:prstGeom prst="rect">
              <a:avLst/>
            </a:prstGeom>
            <a:noFill/>
            <a:ln>
              <a:noFill/>
            </a:ln>
          </p:spPr>
          <p:txBody>
            <a:bodyPr spcFirstLastPara="1" wrap="square" lIns="91425" tIns="91425" rIns="91425" bIns="91425" anchor="ctr" anchorCtr="0">
              <a:noAutofit/>
            </a:bodyPr>
            <a:lstStyle/>
            <a:p>
              <a:endParaRPr/>
            </a:p>
          </p:txBody>
        </p:sp>
        <p:sp>
          <p:nvSpPr>
            <p:cNvPr id="1755" name="Google Shape;1755;p185"/>
            <p:cNvSpPr txBox="1"/>
            <p:nvPr/>
          </p:nvSpPr>
          <p:spPr>
            <a:xfrm>
              <a:off x="5847878" y="1500061"/>
              <a:ext cx="1288295" cy="1022281"/>
            </a:xfrm>
            <a:prstGeom prst="rect">
              <a:avLst/>
            </a:prstGeom>
            <a:noFill/>
            <a:ln>
              <a:noFill/>
            </a:ln>
          </p:spPr>
          <p:txBody>
            <a:bodyPr spcFirstLastPara="1" wrap="square" lIns="0" tIns="0" rIns="0" bIns="0" anchor="t" anchorCtr="0">
              <a:noAutofit/>
            </a:bodyPr>
            <a:lstStyle/>
            <a:p>
              <a:pPr algn="ctr">
                <a:buClr>
                  <a:srgbClr val="000000"/>
                </a:buClr>
                <a:buSzPts val="2400"/>
              </a:pPr>
              <a:r>
                <a:rPr lang="en-US" sz="2400" dirty="0">
                  <a:solidFill>
                    <a:srgbClr val="000000"/>
                  </a:solidFill>
                  <a:latin typeface="Arial"/>
                  <a:ea typeface="Arial"/>
                  <a:cs typeface="Arial"/>
                  <a:sym typeface="Arial"/>
                </a:rPr>
                <a:t> </a:t>
              </a:r>
              <a:r>
                <a:rPr lang="en-US" sz="1700" dirty="0">
                  <a:solidFill>
                    <a:srgbClr val="000000"/>
                  </a:solidFill>
                  <a:latin typeface="Arial"/>
                  <a:ea typeface="Arial"/>
                  <a:cs typeface="Arial"/>
                  <a:sym typeface="Arial"/>
                </a:rPr>
                <a:t>Repeat Rule of 15 if RBS &lt;3.9 mmol/L</a:t>
              </a:r>
              <a:endParaRPr sz="1700" dirty="0"/>
            </a:p>
          </p:txBody>
        </p:sp>
        <p:sp>
          <p:nvSpPr>
            <p:cNvPr id="1756" name="Google Shape;1756;p185"/>
            <p:cNvSpPr/>
            <p:nvPr/>
          </p:nvSpPr>
          <p:spPr>
            <a:xfrm>
              <a:off x="7586180" y="756220"/>
              <a:ext cx="539472" cy="539472"/>
            </a:xfrm>
            <a:prstGeom prst="rect">
              <a:avLst/>
            </a:prstGeom>
            <a:blipFill rotWithShape="1">
              <a:blip r:embed="rId8">
                <a:alphaModFix/>
              </a:blip>
              <a:stretch>
                <a:fillRect/>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57" name="Google Shape;1757;p185"/>
            <p:cNvSpPr/>
            <p:nvPr/>
          </p:nvSpPr>
          <p:spPr>
            <a:xfrm>
              <a:off x="7256502" y="1571478"/>
              <a:ext cx="1198828" cy="1022281"/>
            </a:xfrm>
            <a:prstGeom prst="rect">
              <a:avLst/>
            </a:prstGeom>
            <a:noFill/>
            <a:ln>
              <a:noFill/>
            </a:ln>
          </p:spPr>
          <p:txBody>
            <a:bodyPr spcFirstLastPara="1" wrap="square" lIns="91425" tIns="91425" rIns="91425" bIns="91425" anchor="ctr" anchorCtr="0">
              <a:noAutofit/>
            </a:bodyPr>
            <a:lstStyle/>
            <a:p>
              <a:endParaRPr/>
            </a:p>
          </p:txBody>
        </p:sp>
        <p:sp>
          <p:nvSpPr>
            <p:cNvPr id="1758" name="Google Shape;1758;p185"/>
            <p:cNvSpPr txBox="1"/>
            <p:nvPr/>
          </p:nvSpPr>
          <p:spPr>
            <a:xfrm>
              <a:off x="7256502" y="1571478"/>
              <a:ext cx="1198828" cy="1022281"/>
            </a:xfrm>
            <a:prstGeom prst="rect">
              <a:avLst/>
            </a:prstGeom>
            <a:noFill/>
            <a:ln>
              <a:noFill/>
            </a:ln>
          </p:spPr>
          <p:txBody>
            <a:bodyPr spcFirstLastPara="1" wrap="square" lIns="0" tIns="0" rIns="0" bIns="0" anchor="t" anchorCtr="0">
              <a:noAutofit/>
            </a:bodyPr>
            <a:lstStyle/>
            <a:p>
              <a:pPr algn="ctr">
                <a:buClr>
                  <a:srgbClr val="000000"/>
                </a:buClr>
                <a:buSzPts val="2400"/>
              </a:pPr>
              <a:r>
                <a:rPr lang="en-US" sz="1700" dirty="0">
                  <a:solidFill>
                    <a:srgbClr val="000000"/>
                  </a:solidFill>
                  <a:latin typeface="Arial"/>
                  <a:ea typeface="Arial"/>
                  <a:cs typeface="Arial"/>
                  <a:sym typeface="Arial"/>
                </a:rPr>
                <a:t>If normal give a snack or meal </a:t>
              </a:r>
              <a:endParaRPr sz="1700" dirty="0"/>
            </a:p>
          </p:txBody>
        </p:sp>
      </p:grpSp>
    </p:spTree>
    <p:extLst>
      <p:ext uri="{BB962C8B-B14F-4D97-AF65-F5344CB8AC3E}">
        <p14:creationId xmlns:p14="http://schemas.microsoft.com/office/powerpoint/2010/main" val="4745605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A056C-750F-87CF-7817-727C59185989}"/>
              </a:ext>
            </a:extLst>
          </p:cNvPr>
          <p:cNvSpPr>
            <a:spLocks noGrp="1"/>
          </p:cNvSpPr>
          <p:nvPr>
            <p:ph type="title"/>
          </p:nvPr>
        </p:nvSpPr>
        <p:spPr>
          <a:xfrm>
            <a:off x="2561675" y="1118900"/>
            <a:ext cx="7288583" cy="1182335"/>
          </a:xfrm>
        </p:spPr>
        <p:txBody>
          <a:bodyPr anchor="ctr">
            <a:normAutofit/>
          </a:bodyPr>
          <a:lstStyle/>
          <a:p>
            <a:r>
              <a:rPr lang="en-US" sz="3000">
                <a:solidFill>
                  <a:srgbClr val="FFFFFF"/>
                </a:solidFill>
                <a:cs typeface="Calibri Light"/>
              </a:rPr>
              <a:t>Examples of Fast acting Carbohydrates</a:t>
            </a:r>
          </a:p>
        </p:txBody>
      </p:sp>
      <p:graphicFrame>
        <p:nvGraphicFramePr>
          <p:cNvPr id="5" name="Content Placeholder 2">
            <a:extLst>
              <a:ext uri="{FF2B5EF4-FFF2-40B4-BE49-F238E27FC236}">
                <a16:creationId xmlns:a16="http://schemas.microsoft.com/office/drawing/2014/main" id="{2F7DF98D-FFC1-1FBE-47BA-D40F67C83E05}"/>
              </a:ext>
            </a:extLst>
          </p:cNvPr>
          <p:cNvGraphicFramePr>
            <a:graphicFrameLocks noGrp="1"/>
          </p:cNvGraphicFramePr>
          <p:nvPr>
            <p:ph idx="1"/>
          </p:nvPr>
        </p:nvGraphicFramePr>
        <p:xfrm>
          <a:off x="2402965" y="1861003"/>
          <a:ext cx="7706895" cy="3601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Google Shape;1763;p186">
            <a:extLst>
              <a:ext uri="{FF2B5EF4-FFF2-40B4-BE49-F238E27FC236}">
                <a16:creationId xmlns:a16="http://schemas.microsoft.com/office/drawing/2014/main" id="{01FBDCF3-B421-D1E8-B2F4-695D55EC69DB}"/>
              </a:ext>
            </a:extLst>
          </p:cNvPr>
          <p:cNvSpPr txBox="1">
            <a:spLocks/>
          </p:cNvSpPr>
          <p:nvPr/>
        </p:nvSpPr>
        <p:spPr>
          <a:xfrm>
            <a:off x="2223334" y="879366"/>
            <a:ext cx="7706895" cy="742103"/>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9pPr>
          </a:lstStyle>
          <a:p>
            <a:r>
              <a:rPr lang="en-US" sz="3200" b="1" dirty="0">
                <a:solidFill>
                  <a:srgbClr val="0070C0"/>
                </a:solidFill>
                <a:latin typeface="Arial"/>
                <a:ea typeface="Arial"/>
                <a:cs typeface="Arial"/>
                <a:sym typeface="Arial"/>
              </a:rPr>
              <a:t>Examples of Fast-Acting Carbohydrates</a:t>
            </a:r>
          </a:p>
        </p:txBody>
      </p:sp>
    </p:spTree>
    <p:extLst>
      <p:ext uri="{BB962C8B-B14F-4D97-AF65-F5344CB8AC3E}">
        <p14:creationId xmlns:p14="http://schemas.microsoft.com/office/powerpoint/2010/main" val="36521210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384E-9B37-465F-DB13-D1EA9CAEEB8C}"/>
              </a:ext>
            </a:extLst>
          </p:cNvPr>
          <p:cNvSpPr>
            <a:spLocks noGrp="1"/>
          </p:cNvSpPr>
          <p:nvPr>
            <p:ph type="title"/>
          </p:nvPr>
        </p:nvSpPr>
        <p:spPr>
          <a:xfrm>
            <a:off x="1730478" y="1969224"/>
            <a:ext cx="3496843" cy="3149783"/>
          </a:xfrm>
        </p:spPr>
        <p:txBody>
          <a:bodyPr anchor="ctr">
            <a:normAutofit/>
          </a:bodyPr>
          <a:lstStyle/>
          <a:p>
            <a:r>
              <a:rPr lang="en-US" sz="4050" dirty="0">
                <a:solidFill>
                  <a:srgbClr val="0070C0"/>
                </a:solidFill>
                <a:cs typeface="Calibri Light"/>
              </a:rPr>
              <a:t>Examples of follow up carbohydrate snack</a:t>
            </a:r>
            <a:br>
              <a:rPr lang="en-US" sz="4050" dirty="0">
                <a:solidFill>
                  <a:srgbClr val="0070C0"/>
                </a:solidFill>
                <a:cs typeface="Calibri Light"/>
              </a:rPr>
            </a:br>
            <a:endParaRPr lang="en-US" sz="4050" dirty="0">
              <a:solidFill>
                <a:srgbClr val="0070C0"/>
              </a:solidFill>
            </a:endParaRPr>
          </a:p>
        </p:txBody>
      </p:sp>
      <p:graphicFrame>
        <p:nvGraphicFramePr>
          <p:cNvPr id="17" name="Content Placeholder 2">
            <a:extLst>
              <a:ext uri="{FF2B5EF4-FFF2-40B4-BE49-F238E27FC236}">
                <a16:creationId xmlns:a16="http://schemas.microsoft.com/office/drawing/2014/main" id="{73152929-8174-266C-3B3C-ECBBF45D4AA1}"/>
              </a:ext>
            </a:extLst>
          </p:cNvPr>
          <p:cNvGraphicFramePr>
            <a:graphicFrameLocks noGrp="1"/>
          </p:cNvGraphicFramePr>
          <p:nvPr>
            <p:ph idx="1"/>
          </p:nvPr>
        </p:nvGraphicFramePr>
        <p:xfrm>
          <a:off x="4785361" y="1783080"/>
          <a:ext cx="5304906" cy="3480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35773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1797" name="Google Shape;1797;p188"/>
          <p:cNvSpPr txBox="1">
            <a:spLocks noGrp="1"/>
          </p:cNvSpPr>
          <p:nvPr>
            <p:ph type="title"/>
          </p:nvPr>
        </p:nvSpPr>
        <p:spPr>
          <a:xfrm>
            <a:off x="1713047" y="969649"/>
            <a:ext cx="8250823" cy="512744"/>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556"/>
            </a:pPr>
            <a:r>
              <a:rPr lang="en-US" sz="2900" b="1" dirty="0">
                <a:solidFill>
                  <a:srgbClr val="0070C0"/>
                </a:solidFill>
                <a:latin typeface="Arial"/>
                <a:ea typeface="Arial"/>
                <a:cs typeface="Arial"/>
                <a:sym typeface="Arial"/>
              </a:rPr>
              <a:t>Treatment: Unconscious/ Unable to Swallow</a:t>
            </a:r>
            <a:endParaRPr sz="2900" b="1" dirty="0">
              <a:solidFill>
                <a:srgbClr val="0070C0"/>
              </a:solidFill>
              <a:latin typeface="Arial"/>
              <a:ea typeface="Arial"/>
              <a:cs typeface="Arial"/>
              <a:sym typeface="Arial"/>
            </a:endParaRPr>
          </a:p>
        </p:txBody>
      </p:sp>
      <p:grpSp>
        <p:nvGrpSpPr>
          <p:cNvPr id="1798" name="Google Shape;1798;p188"/>
          <p:cNvGrpSpPr/>
          <p:nvPr/>
        </p:nvGrpSpPr>
        <p:grpSpPr>
          <a:xfrm>
            <a:off x="1681434" y="1560153"/>
            <a:ext cx="8986567" cy="4197824"/>
            <a:chOff x="0" y="23466"/>
            <a:chExt cx="8986567" cy="4197824"/>
          </a:xfrm>
        </p:grpSpPr>
        <p:sp>
          <p:nvSpPr>
            <p:cNvPr id="1799" name="Google Shape;1799;p188"/>
            <p:cNvSpPr/>
            <p:nvPr/>
          </p:nvSpPr>
          <p:spPr>
            <a:xfrm>
              <a:off x="0" y="23466"/>
              <a:ext cx="8986567" cy="647595"/>
            </a:xfrm>
            <a:prstGeom prst="roundRect">
              <a:avLst>
                <a:gd name="adj" fmla="val 16667"/>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00" name="Google Shape;1800;p188"/>
            <p:cNvSpPr txBox="1"/>
            <p:nvPr/>
          </p:nvSpPr>
          <p:spPr>
            <a:xfrm>
              <a:off x="31613" y="55079"/>
              <a:ext cx="8923341" cy="584369"/>
            </a:xfrm>
            <a:prstGeom prst="rect">
              <a:avLst/>
            </a:prstGeom>
            <a:noFill/>
            <a:ln>
              <a:noFill/>
            </a:ln>
          </p:spPr>
          <p:txBody>
            <a:bodyPr spcFirstLastPara="1" wrap="square" lIns="102850" tIns="102850" rIns="102850" bIns="102850" anchor="ctr" anchorCtr="0">
              <a:noAutofit/>
            </a:bodyPr>
            <a:lstStyle/>
            <a:p>
              <a:pPr>
                <a:lnSpc>
                  <a:spcPct val="90000"/>
                </a:lnSpc>
                <a:buClr>
                  <a:srgbClr val="000000"/>
                </a:buClr>
                <a:buSzPts val="2700"/>
              </a:pPr>
              <a:r>
                <a:rPr lang="en-US" sz="2700" dirty="0">
                  <a:solidFill>
                    <a:schemeClr val="lt1"/>
                  </a:solidFill>
                  <a:latin typeface="Calibri"/>
                  <a:ea typeface="Calibri"/>
                  <a:cs typeface="Calibri"/>
                  <a:sym typeface="Calibri"/>
                </a:rPr>
                <a:t>1. Position</a:t>
              </a:r>
              <a:r>
                <a:rPr lang="en-US" sz="2700" dirty="0">
                  <a:solidFill>
                    <a:schemeClr val="lt1"/>
                  </a:solidFill>
                  <a:latin typeface="Arial"/>
                  <a:ea typeface="Arial"/>
                  <a:cs typeface="Arial"/>
                  <a:sym typeface="Arial"/>
                </a:rPr>
                <a:t> on the </a:t>
              </a:r>
              <a:r>
                <a:rPr lang="en-US" sz="2700" dirty="0">
                  <a:solidFill>
                    <a:schemeClr val="lt1"/>
                  </a:solidFill>
                  <a:latin typeface="Calibri"/>
                  <a:ea typeface="Calibri"/>
                  <a:cs typeface="Calibri"/>
                  <a:sym typeface="Calibri"/>
                </a:rPr>
                <a:t>side &amp; </a:t>
              </a:r>
              <a:r>
                <a:rPr lang="en-US" sz="2700" dirty="0">
                  <a:solidFill>
                    <a:schemeClr val="lt1"/>
                  </a:solidFill>
                  <a:latin typeface="Arial"/>
                  <a:ea typeface="Arial"/>
                  <a:cs typeface="Arial"/>
                  <a:sym typeface="Arial"/>
                </a:rPr>
                <a:t>maintain airway patent</a:t>
              </a:r>
              <a:endParaRPr dirty="0"/>
            </a:p>
          </p:txBody>
        </p:sp>
        <p:sp>
          <p:nvSpPr>
            <p:cNvPr id="1801" name="Google Shape;1801;p188"/>
            <p:cNvSpPr/>
            <p:nvPr/>
          </p:nvSpPr>
          <p:spPr>
            <a:xfrm>
              <a:off x="0" y="748821"/>
              <a:ext cx="8986567" cy="647595"/>
            </a:xfrm>
            <a:prstGeom prst="roundRect">
              <a:avLst>
                <a:gd name="adj" fmla="val 16667"/>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02" name="Google Shape;1802;p188"/>
            <p:cNvSpPr txBox="1"/>
            <p:nvPr/>
          </p:nvSpPr>
          <p:spPr>
            <a:xfrm>
              <a:off x="31613" y="780434"/>
              <a:ext cx="8923341" cy="584369"/>
            </a:xfrm>
            <a:prstGeom prst="rect">
              <a:avLst/>
            </a:prstGeom>
            <a:noFill/>
            <a:ln>
              <a:noFill/>
            </a:ln>
          </p:spPr>
          <p:txBody>
            <a:bodyPr spcFirstLastPara="1" wrap="square" lIns="102850" tIns="102850" rIns="102850" bIns="102850" anchor="ctr" anchorCtr="0">
              <a:noAutofit/>
            </a:bodyPr>
            <a:lstStyle/>
            <a:p>
              <a:pPr>
                <a:lnSpc>
                  <a:spcPct val="90000"/>
                </a:lnSpc>
                <a:buClr>
                  <a:srgbClr val="000000"/>
                </a:buClr>
                <a:buSzPts val="2700"/>
              </a:pPr>
              <a:r>
                <a:rPr lang="en-US" sz="2700">
                  <a:solidFill>
                    <a:schemeClr val="lt1"/>
                  </a:solidFill>
                  <a:latin typeface="Arial"/>
                  <a:ea typeface="Arial"/>
                  <a:cs typeface="Arial"/>
                  <a:sym typeface="Arial"/>
                </a:rPr>
                <a:t>2. Administer glucagon</a:t>
              </a:r>
              <a:endParaRPr/>
            </a:p>
          </p:txBody>
        </p:sp>
        <p:sp>
          <p:nvSpPr>
            <p:cNvPr id="1803" name="Google Shape;1803;p188"/>
            <p:cNvSpPr/>
            <p:nvPr/>
          </p:nvSpPr>
          <p:spPr>
            <a:xfrm>
              <a:off x="0" y="1396416"/>
              <a:ext cx="8986567" cy="726570"/>
            </a:xfrm>
            <a:prstGeom prst="rect">
              <a:avLst/>
            </a:prstGeom>
            <a:noFill/>
            <a:ln>
              <a:noFill/>
            </a:ln>
          </p:spPr>
          <p:txBody>
            <a:bodyPr spcFirstLastPara="1" wrap="square" lIns="91425" tIns="91425" rIns="91425" bIns="91425" anchor="ctr" anchorCtr="0">
              <a:noAutofit/>
            </a:bodyPr>
            <a:lstStyle/>
            <a:p>
              <a:endParaRPr/>
            </a:p>
          </p:txBody>
        </p:sp>
        <p:sp>
          <p:nvSpPr>
            <p:cNvPr id="1804" name="Google Shape;1804;p188"/>
            <p:cNvSpPr txBox="1"/>
            <p:nvPr/>
          </p:nvSpPr>
          <p:spPr>
            <a:xfrm>
              <a:off x="0" y="1396416"/>
              <a:ext cx="8986567" cy="726570"/>
            </a:xfrm>
            <a:prstGeom prst="rect">
              <a:avLst/>
            </a:prstGeom>
            <a:noFill/>
            <a:ln>
              <a:noFill/>
            </a:ln>
          </p:spPr>
          <p:txBody>
            <a:bodyPr spcFirstLastPara="1" wrap="square" lIns="285300" tIns="34275" rIns="192000" bIns="34275" anchor="t" anchorCtr="0">
              <a:noAutofit/>
            </a:bodyPr>
            <a:lstStyle/>
            <a:p>
              <a:pPr marL="228600" lvl="1" indent="-228600">
                <a:lnSpc>
                  <a:spcPct val="90000"/>
                </a:lnSpc>
                <a:buClr>
                  <a:srgbClr val="000000"/>
                </a:buClr>
                <a:buSzPts val="2100"/>
                <a:buFont typeface="Arial"/>
                <a:buChar char="•"/>
              </a:pPr>
              <a:r>
                <a:rPr lang="en-US" sz="2100">
                  <a:solidFill>
                    <a:srgbClr val="000000"/>
                  </a:solidFill>
                  <a:latin typeface="Calibri"/>
                  <a:ea typeface="Calibri"/>
                  <a:cs typeface="Calibri"/>
                  <a:sym typeface="Calibri"/>
                </a:rPr>
                <a:t>&lt;25 kg: 0.5 mg </a:t>
              </a:r>
              <a:endParaRPr/>
            </a:p>
            <a:p>
              <a:pPr marL="228600" lvl="1" indent="-228600">
                <a:lnSpc>
                  <a:spcPct val="90000"/>
                </a:lnSpc>
                <a:spcBef>
                  <a:spcPts val="420"/>
                </a:spcBef>
                <a:buClr>
                  <a:srgbClr val="000000"/>
                </a:buClr>
                <a:buSzPts val="2100"/>
                <a:buFont typeface="Arial"/>
                <a:buChar char="•"/>
              </a:pPr>
              <a:r>
                <a:rPr lang="en-US" sz="2100" u="sng">
                  <a:solidFill>
                    <a:srgbClr val="000000"/>
                  </a:solidFill>
                  <a:latin typeface="Calibri"/>
                  <a:ea typeface="Calibri"/>
                  <a:cs typeface="Calibri"/>
                  <a:sym typeface="Calibri"/>
                </a:rPr>
                <a:t>&gt;</a:t>
              </a:r>
              <a:r>
                <a:rPr lang="en-US" sz="2100">
                  <a:solidFill>
                    <a:srgbClr val="000000"/>
                  </a:solidFill>
                  <a:latin typeface="Calibri"/>
                  <a:ea typeface="Calibri"/>
                  <a:cs typeface="Calibri"/>
                  <a:sym typeface="Calibri"/>
                </a:rPr>
                <a:t>25 kg: 1 mg </a:t>
              </a:r>
              <a:endParaRPr/>
            </a:p>
          </p:txBody>
        </p:sp>
        <p:sp>
          <p:nvSpPr>
            <p:cNvPr id="1805" name="Google Shape;1805;p188"/>
            <p:cNvSpPr/>
            <p:nvPr/>
          </p:nvSpPr>
          <p:spPr>
            <a:xfrm>
              <a:off x="0" y="2122986"/>
              <a:ext cx="8986567" cy="647595"/>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06" name="Google Shape;1806;p188"/>
            <p:cNvSpPr txBox="1"/>
            <p:nvPr/>
          </p:nvSpPr>
          <p:spPr>
            <a:xfrm>
              <a:off x="31613" y="2154599"/>
              <a:ext cx="8923341" cy="584369"/>
            </a:xfrm>
            <a:prstGeom prst="rect">
              <a:avLst/>
            </a:prstGeom>
            <a:noFill/>
            <a:ln>
              <a:noFill/>
            </a:ln>
          </p:spPr>
          <p:txBody>
            <a:bodyPr spcFirstLastPara="1" wrap="square" lIns="102850" tIns="102850" rIns="102850" bIns="102850" anchor="ctr" anchorCtr="0">
              <a:noAutofit/>
            </a:bodyPr>
            <a:lstStyle/>
            <a:p>
              <a:pPr>
                <a:lnSpc>
                  <a:spcPct val="90000"/>
                </a:lnSpc>
                <a:buClr>
                  <a:srgbClr val="000000"/>
                </a:buClr>
                <a:buSzPts val="2700"/>
              </a:pPr>
              <a:r>
                <a:rPr lang="en-US" sz="2700">
                  <a:solidFill>
                    <a:schemeClr val="lt1"/>
                  </a:solidFill>
                  <a:latin typeface="Arial"/>
                  <a:ea typeface="Arial"/>
                  <a:cs typeface="Arial"/>
                  <a:sym typeface="Arial"/>
                </a:rPr>
                <a:t>3. Recheck after 15 minutes</a:t>
              </a:r>
              <a:endParaRPr/>
            </a:p>
          </p:txBody>
        </p:sp>
        <p:sp>
          <p:nvSpPr>
            <p:cNvPr id="1807" name="Google Shape;1807;p188"/>
            <p:cNvSpPr/>
            <p:nvPr/>
          </p:nvSpPr>
          <p:spPr>
            <a:xfrm>
              <a:off x="0" y="2848341"/>
              <a:ext cx="8986567" cy="647595"/>
            </a:xfrm>
            <a:prstGeom prst="roundRect">
              <a:avLst>
                <a:gd name="adj" fmla="val 16667"/>
              </a:avLst>
            </a:pr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08" name="Google Shape;1808;p188"/>
            <p:cNvSpPr txBox="1"/>
            <p:nvPr/>
          </p:nvSpPr>
          <p:spPr>
            <a:xfrm>
              <a:off x="31613" y="2879954"/>
              <a:ext cx="8923341" cy="584369"/>
            </a:xfrm>
            <a:prstGeom prst="rect">
              <a:avLst/>
            </a:prstGeom>
            <a:noFill/>
            <a:ln>
              <a:noFill/>
            </a:ln>
          </p:spPr>
          <p:txBody>
            <a:bodyPr spcFirstLastPara="1" wrap="square" lIns="102850" tIns="102850" rIns="102850" bIns="102850" anchor="ctr" anchorCtr="0">
              <a:noAutofit/>
            </a:bodyPr>
            <a:lstStyle/>
            <a:p>
              <a:pPr>
                <a:lnSpc>
                  <a:spcPct val="90000"/>
                </a:lnSpc>
                <a:buClr>
                  <a:srgbClr val="000000"/>
                </a:buClr>
                <a:buSzPts val="2700"/>
              </a:pPr>
              <a:r>
                <a:rPr lang="en-US" sz="2700">
                  <a:solidFill>
                    <a:schemeClr val="lt1"/>
                  </a:solidFill>
                  <a:latin typeface="Calibri"/>
                  <a:ea typeface="Calibri"/>
                  <a:cs typeface="Calibri"/>
                  <a:sym typeface="Calibri"/>
                </a:rPr>
                <a:t>4. If &lt; 3.9 mmol/L  unresponsive </a:t>
              </a:r>
              <a:r>
                <a:rPr lang="en-US" sz="2700">
                  <a:solidFill>
                    <a:schemeClr val="lt1"/>
                  </a:solidFill>
                  <a:latin typeface="Arial"/>
                  <a:ea typeface="Arial"/>
                  <a:cs typeface="Arial"/>
                  <a:sym typeface="Arial"/>
                </a:rPr>
                <a:t>repeat glucagon</a:t>
              </a:r>
              <a:endParaRPr sz="2700">
                <a:solidFill>
                  <a:schemeClr val="lt1"/>
                </a:solidFill>
                <a:latin typeface="Calibri"/>
                <a:ea typeface="Calibri"/>
                <a:cs typeface="Calibri"/>
                <a:sym typeface="Calibri"/>
              </a:endParaRPr>
            </a:p>
          </p:txBody>
        </p:sp>
        <p:sp>
          <p:nvSpPr>
            <p:cNvPr id="1809" name="Google Shape;1809;p188"/>
            <p:cNvSpPr/>
            <p:nvPr/>
          </p:nvSpPr>
          <p:spPr>
            <a:xfrm>
              <a:off x="0" y="3573695"/>
              <a:ext cx="8986567" cy="647595"/>
            </a:xfrm>
            <a:prstGeom prst="roundRect">
              <a:avLst>
                <a:gd name="adj" fmla="val 16667"/>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10" name="Google Shape;1810;p188"/>
            <p:cNvSpPr txBox="1"/>
            <p:nvPr/>
          </p:nvSpPr>
          <p:spPr>
            <a:xfrm>
              <a:off x="31613" y="3605308"/>
              <a:ext cx="8923341" cy="584369"/>
            </a:xfrm>
            <a:prstGeom prst="rect">
              <a:avLst/>
            </a:prstGeom>
            <a:noFill/>
            <a:ln>
              <a:noFill/>
            </a:ln>
          </p:spPr>
          <p:txBody>
            <a:bodyPr spcFirstLastPara="1" wrap="square" lIns="102850" tIns="102850" rIns="102850" bIns="102850" anchor="ctr" anchorCtr="0">
              <a:noAutofit/>
            </a:bodyPr>
            <a:lstStyle/>
            <a:p>
              <a:pPr>
                <a:lnSpc>
                  <a:spcPct val="90000"/>
                </a:lnSpc>
                <a:buClr>
                  <a:srgbClr val="000000"/>
                </a:buClr>
                <a:buSzPts val="2700"/>
              </a:pPr>
              <a:r>
                <a:rPr lang="en-US" sz="2700">
                  <a:solidFill>
                    <a:schemeClr val="lt1"/>
                  </a:solidFill>
                  <a:latin typeface="Calibri"/>
                  <a:ea typeface="Calibri"/>
                  <a:cs typeface="Calibri"/>
                  <a:sym typeface="Calibri"/>
                </a:rPr>
                <a:t>5. Responsive: Follow conscious pathway </a:t>
              </a:r>
              <a:endParaRPr/>
            </a:p>
          </p:txBody>
        </p:sp>
      </p:grpSp>
    </p:spTree>
    <p:extLst>
      <p:ext uri="{BB962C8B-B14F-4D97-AF65-F5344CB8AC3E}">
        <p14:creationId xmlns:p14="http://schemas.microsoft.com/office/powerpoint/2010/main" val="9835259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189"/>
          <p:cNvSpPr txBox="1">
            <a:spLocks noGrp="1"/>
          </p:cNvSpPr>
          <p:nvPr>
            <p:ph type="title"/>
          </p:nvPr>
        </p:nvSpPr>
        <p:spPr>
          <a:xfrm>
            <a:off x="1961500" y="728075"/>
            <a:ext cx="8583900" cy="640500"/>
          </a:xfrm>
          <a:prstGeom prst="rect">
            <a:avLst/>
          </a:prstGeom>
          <a:solidFill>
            <a:schemeClr val="lt1"/>
          </a:solidFill>
          <a:ln>
            <a:noFill/>
          </a:ln>
        </p:spPr>
        <p:txBody>
          <a:bodyPr spcFirstLastPara="1" vert="horz" wrap="square" lIns="68575" tIns="34275" rIns="68575" bIns="34275" rtlCol="0" anchor="t" anchorCtr="0">
            <a:normAutofit/>
          </a:bodyPr>
          <a:lstStyle/>
          <a:p>
            <a:pPr algn="ctr">
              <a:lnSpc>
                <a:spcPct val="100000"/>
              </a:lnSpc>
              <a:spcBef>
                <a:spcPts val="0"/>
              </a:spcBef>
              <a:buSzPct val="46666"/>
            </a:pPr>
            <a:r>
              <a:rPr lang="en-US" sz="3000" b="1" dirty="0">
                <a:solidFill>
                  <a:srgbClr val="0070C0"/>
                </a:solidFill>
                <a:ea typeface="Arial"/>
                <a:cs typeface="Arial"/>
                <a:sym typeface="Arial"/>
              </a:rPr>
              <a:t>Treatment: Unconscious &amp; No Glucagon Available</a:t>
            </a:r>
            <a:r>
              <a:rPr lang="en-US" sz="3000" dirty="0">
                <a:solidFill>
                  <a:srgbClr val="0070C0"/>
                </a:solidFill>
              </a:rPr>
              <a:t> </a:t>
            </a:r>
            <a:endParaRPr sz="3000" dirty="0">
              <a:solidFill>
                <a:srgbClr val="0070C0"/>
              </a:solidFill>
            </a:endParaRPr>
          </a:p>
        </p:txBody>
      </p:sp>
      <p:grpSp>
        <p:nvGrpSpPr>
          <p:cNvPr id="1816" name="Google Shape;1816;p189"/>
          <p:cNvGrpSpPr/>
          <p:nvPr/>
        </p:nvGrpSpPr>
        <p:grpSpPr>
          <a:xfrm>
            <a:off x="1610176" y="1275576"/>
            <a:ext cx="8935225" cy="4555209"/>
            <a:chOff x="0" y="0"/>
            <a:chExt cx="8984256" cy="4589186"/>
          </a:xfrm>
        </p:grpSpPr>
        <p:sp>
          <p:nvSpPr>
            <p:cNvPr id="1817" name="Google Shape;1817;p189"/>
            <p:cNvSpPr/>
            <p:nvPr/>
          </p:nvSpPr>
          <p:spPr>
            <a:xfrm>
              <a:off x="1796851" y="0"/>
              <a:ext cx="7187405" cy="1469973"/>
            </a:xfrm>
            <a:prstGeom prst="rect">
              <a:avLst/>
            </a:prstGeom>
            <a:solidFill>
              <a:srgbClr val="BF504D"/>
            </a:solidFill>
            <a:ln w="25400" cap="flat" cmpd="sng">
              <a:solidFill>
                <a:srgbClr val="BF504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18" name="Google Shape;1818;p189"/>
            <p:cNvSpPr txBox="1"/>
            <p:nvPr/>
          </p:nvSpPr>
          <p:spPr>
            <a:xfrm>
              <a:off x="1796851" y="0"/>
              <a:ext cx="7187400" cy="1470000"/>
            </a:xfrm>
            <a:prstGeom prst="rect">
              <a:avLst/>
            </a:prstGeom>
            <a:noFill/>
            <a:ln>
              <a:noFill/>
            </a:ln>
          </p:spPr>
          <p:txBody>
            <a:bodyPr spcFirstLastPara="1" wrap="square" lIns="139450" tIns="373350" rIns="139450" bIns="373350" anchor="ctr" anchorCtr="0">
              <a:noAutofit/>
            </a:bodyPr>
            <a:lstStyle/>
            <a:p>
              <a:pPr>
                <a:lnSpc>
                  <a:spcPct val="90000"/>
                </a:lnSpc>
                <a:buClr>
                  <a:srgbClr val="000000"/>
                </a:buClr>
                <a:buSzPts val="2800"/>
              </a:pPr>
              <a:r>
                <a:rPr lang="en-US" sz="2600">
                  <a:solidFill>
                    <a:schemeClr val="lt1"/>
                  </a:solidFill>
                  <a:latin typeface="Arial"/>
                  <a:ea typeface="Arial"/>
                  <a:cs typeface="Arial"/>
                  <a:sym typeface="Arial"/>
                </a:rPr>
                <a:t>Position on the side and maintain the airway </a:t>
              </a:r>
              <a:endParaRPr sz="2600"/>
            </a:p>
          </p:txBody>
        </p:sp>
        <p:sp>
          <p:nvSpPr>
            <p:cNvPr id="1819" name="Google Shape;1819;p189"/>
            <p:cNvSpPr/>
            <p:nvPr/>
          </p:nvSpPr>
          <p:spPr>
            <a:xfrm>
              <a:off x="0" y="1434"/>
              <a:ext cx="1796851" cy="1469973"/>
            </a:xfrm>
            <a:prstGeom prst="rect">
              <a:avLst/>
            </a:prstGeom>
            <a:solidFill>
              <a:schemeClr val="lt1"/>
            </a:solidFill>
            <a:ln w="25400" cap="flat" cmpd="sng">
              <a:solidFill>
                <a:srgbClr val="BF504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0" name="Google Shape;1820;p189"/>
            <p:cNvSpPr txBox="1"/>
            <p:nvPr/>
          </p:nvSpPr>
          <p:spPr>
            <a:xfrm>
              <a:off x="0" y="1434"/>
              <a:ext cx="1796851" cy="1469973"/>
            </a:xfrm>
            <a:prstGeom prst="rect">
              <a:avLst/>
            </a:prstGeom>
            <a:noFill/>
            <a:ln>
              <a:noFill/>
            </a:ln>
          </p:spPr>
          <p:txBody>
            <a:bodyPr spcFirstLastPara="1" wrap="square" lIns="95075" tIns="145200" rIns="95075" bIns="145200" anchor="ctr" anchorCtr="0">
              <a:noAutofit/>
            </a:bodyPr>
            <a:lstStyle/>
            <a:p>
              <a:pPr algn="ctr">
                <a:lnSpc>
                  <a:spcPct val="90000"/>
                </a:lnSpc>
                <a:buClr>
                  <a:srgbClr val="000000"/>
                </a:buClr>
                <a:buSzPts val="2800"/>
              </a:pPr>
              <a:r>
                <a:rPr lang="en-US" sz="2800">
                  <a:solidFill>
                    <a:srgbClr val="000000"/>
                  </a:solidFill>
                  <a:latin typeface="Calibri"/>
                  <a:ea typeface="Calibri"/>
                  <a:cs typeface="Calibri"/>
                  <a:sym typeface="Calibri"/>
                </a:rPr>
                <a:t>Step 1: Position </a:t>
              </a:r>
              <a:endParaRPr sz="2800">
                <a:solidFill>
                  <a:srgbClr val="000000"/>
                </a:solidFill>
                <a:latin typeface="Arial"/>
                <a:ea typeface="Arial"/>
                <a:cs typeface="Arial"/>
                <a:sym typeface="Arial"/>
              </a:endParaRPr>
            </a:p>
          </p:txBody>
        </p:sp>
        <p:sp>
          <p:nvSpPr>
            <p:cNvPr id="1821" name="Google Shape;1821;p189"/>
            <p:cNvSpPr/>
            <p:nvPr/>
          </p:nvSpPr>
          <p:spPr>
            <a:xfrm>
              <a:off x="1796851" y="1559606"/>
              <a:ext cx="7187405" cy="1469973"/>
            </a:xfrm>
            <a:prstGeom prst="rect">
              <a:avLst/>
            </a:prstGeom>
            <a:solidFill>
              <a:srgbClr val="BB9952"/>
            </a:solidFill>
            <a:ln w="25400" cap="flat" cmpd="sng">
              <a:solidFill>
                <a:srgbClr val="BB995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2" name="Google Shape;1822;p189"/>
            <p:cNvSpPr txBox="1"/>
            <p:nvPr/>
          </p:nvSpPr>
          <p:spPr>
            <a:xfrm>
              <a:off x="1796851" y="1559606"/>
              <a:ext cx="7187405" cy="1469973"/>
            </a:xfrm>
            <a:prstGeom prst="rect">
              <a:avLst/>
            </a:prstGeom>
            <a:noFill/>
            <a:ln>
              <a:noFill/>
            </a:ln>
          </p:spPr>
          <p:txBody>
            <a:bodyPr spcFirstLastPara="1" wrap="square" lIns="139450" tIns="373350" rIns="139450" bIns="373350" anchor="ctr" anchorCtr="0">
              <a:noAutofit/>
            </a:bodyPr>
            <a:lstStyle/>
            <a:p>
              <a:pPr>
                <a:lnSpc>
                  <a:spcPct val="90000"/>
                </a:lnSpc>
                <a:buClr>
                  <a:srgbClr val="000000"/>
                </a:buClr>
                <a:buSzPts val="2800"/>
              </a:pPr>
              <a:r>
                <a:rPr lang="en-US" sz="2600" dirty="0">
                  <a:solidFill>
                    <a:schemeClr val="lt1"/>
                  </a:solidFill>
                  <a:latin typeface="Arial"/>
                  <a:ea typeface="Arial"/>
                  <a:cs typeface="Arial"/>
                  <a:sym typeface="Arial"/>
                </a:rPr>
                <a:t>Apply a thick paste of glucose (glucose with a few drops of water)  or crushed sugar </a:t>
              </a:r>
              <a:r>
                <a:rPr lang="en-US" sz="2600" dirty="0">
                  <a:solidFill>
                    <a:schemeClr val="lt1"/>
                  </a:solidFill>
                </a:rPr>
                <a:t>under the tongue</a:t>
              </a:r>
              <a:r>
                <a:rPr lang="en-US" sz="2600" dirty="0">
                  <a:solidFill>
                    <a:schemeClr val="lt1"/>
                  </a:solidFill>
                  <a:latin typeface="Arial"/>
                  <a:ea typeface="Arial"/>
                  <a:cs typeface="Arial"/>
                  <a:sym typeface="Arial"/>
                </a:rPr>
                <a:t> or in the dependent cheek</a:t>
              </a:r>
              <a:endParaRPr sz="2600" dirty="0"/>
            </a:p>
          </p:txBody>
        </p:sp>
        <p:sp>
          <p:nvSpPr>
            <p:cNvPr id="1823" name="Google Shape;1823;p189"/>
            <p:cNvSpPr/>
            <p:nvPr/>
          </p:nvSpPr>
          <p:spPr>
            <a:xfrm>
              <a:off x="0" y="1559606"/>
              <a:ext cx="1796851" cy="1469973"/>
            </a:xfrm>
            <a:prstGeom prst="rect">
              <a:avLst/>
            </a:prstGeom>
            <a:solidFill>
              <a:schemeClr val="lt1"/>
            </a:solidFill>
            <a:ln w="25400" cap="flat" cmpd="sng">
              <a:solidFill>
                <a:srgbClr val="BB995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4" name="Google Shape;1824;p189"/>
            <p:cNvSpPr txBox="1"/>
            <p:nvPr/>
          </p:nvSpPr>
          <p:spPr>
            <a:xfrm>
              <a:off x="0" y="1559606"/>
              <a:ext cx="1796851" cy="1469973"/>
            </a:xfrm>
            <a:prstGeom prst="rect">
              <a:avLst/>
            </a:prstGeom>
            <a:noFill/>
            <a:ln>
              <a:noFill/>
            </a:ln>
          </p:spPr>
          <p:txBody>
            <a:bodyPr spcFirstLastPara="1" wrap="square" lIns="95075" tIns="145200" rIns="95075" bIns="145200" anchor="ctr" anchorCtr="0">
              <a:noAutofit/>
            </a:bodyPr>
            <a:lstStyle/>
            <a:p>
              <a:pPr algn="ctr">
                <a:lnSpc>
                  <a:spcPct val="90000"/>
                </a:lnSpc>
                <a:buClr>
                  <a:srgbClr val="000000"/>
                </a:buClr>
                <a:buSzPts val="2800"/>
              </a:pPr>
              <a:r>
                <a:rPr lang="en-US" sz="2800">
                  <a:solidFill>
                    <a:srgbClr val="000000"/>
                  </a:solidFill>
                  <a:latin typeface="Calibri"/>
                  <a:ea typeface="Calibri"/>
                  <a:cs typeface="Calibri"/>
                  <a:sym typeface="Calibri"/>
                </a:rPr>
                <a:t>Step 2: </a:t>
              </a:r>
              <a:endParaRPr/>
            </a:p>
            <a:p>
              <a:pPr algn="ctr">
                <a:lnSpc>
                  <a:spcPct val="90000"/>
                </a:lnSpc>
                <a:spcBef>
                  <a:spcPts val="980"/>
                </a:spcBef>
                <a:buClr>
                  <a:srgbClr val="000000"/>
                </a:buClr>
                <a:buSzPts val="2800"/>
              </a:pPr>
              <a:r>
                <a:rPr lang="en-US" sz="2800">
                  <a:solidFill>
                    <a:srgbClr val="000000"/>
                  </a:solidFill>
                  <a:latin typeface="Calibri"/>
                  <a:ea typeface="Calibri"/>
                  <a:cs typeface="Calibri"/>
                  <a:sym typeface="Calibri"/>
                </a:rPr>
                <a:t>Apply</a:t>
              </a:r>
              <a:endParaRPr sz="2800">
                <a:solidFill>
                  <a:srgbClr val="000000"/>
                </a:solidFill>
                <a:latin typeface="Arial"/>
                <a:ea typeface="Arial"/>
                <a:cs typeface="Arial"/>
                <a:sym typeface="Arial"/>
              </a:endParaRPr>
            </a:p>
          </p:txBody>
        </p:sp>
        <p:sp>
          <p:nvSpPr>
            <p:cNvPr id="1825" name="Google Shape;1825;p189"/>
            <p:cNvSpPr/>
            <p:nvPr/>
          </p:nvSpPr>
          <p:spPr>
            <a:xfrm>
              <a:off x="1796851" y="3119213"/>
              <a:ext cx="7187405" cy="1469973"/>
            </a:xfrm>
            <a:prstGeom prst="rect">
              <a:avLst/>
            </a:prstGeom>
            <a:solidFill>
              <a:srgbClr val="99B958"/>
            </a:solidFill>
            <a:ln w="25400" cap="flat" cmpd="sng">
              <a:solidFill>
                <a:srgbClr val="99B958"/>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6" name="Google Shape;1826;p189"/>
            <p:cNvSpPr txBox="1"/>
            <p:nvPr/>
          </p:nvSpPr>
          <p:spPr>
            <a:xfrm>
              <a:off x="1796851" y="3119213"/>
              <a:ext cx="7187405" cy="1469973"/>
            </a:xfrm>
            <a:prstGeom prst="rect">
              <a:avLst/>
            </a:prstGeom>
            <a:noFill/>
            <a:ln>
              <a:noFill/>
            </a:ln>
          </p:spPr>
          <p:txBody>
            <a:bodyPr spcFirstLastPara="1" wrap="square" lIns="139450" tIns="373350" rIns="139450" bIns="373350" anchor="ctr" anchorCtr="0">
              <a:noAutofit/>
            </a:bodyPr>
            <a:lstStyle/>
            <a:p>
              <a:pPr>
                <a:lnSpc>
                  <a:spcPct val="90000"/>
                </a:lnSpc>
                <a:buClr>
                  <a:srgbClr val="000000"/>
                </a:buClr>
                <a:buSzPts val="2800"/>
              </a:pPr>
              <a:endParaRPr sz="2800" dirty="0">
                <a:solidFill>
                  <a:schemeClr val="lt1"/>
                </a:solidFill>
                <a:latin typeface="Arial"/>
                <a:ea typeface="Arial"/>
                <a:cs typeface="Arial"/>
                <a:sym typeface="Arial"/>
              </a:endParaRPr>
            </a:p>
            <a:p>
              <a:pPr>
                <a:lnSpc>
                  <a:spcPct val="90000"/>
                </a:lnSpc>
                <a:spcBef>
                  <a:spcPts val="980"/>
                </a:spcBef>
                <a:buClr>
                  <a:srgbClr val="000000"/>
                </a:buClr>
                <a:buSzPts val="2800"/>
              </a:pPr>
              <a:r>
                <a:rPr lang="en-US" sz="2600" dirty="0">
                  <a:solidFill>
                    <a:schemeClr val="lt1"/>
                  </a:solidFill>
                  <a:latin typeface="Arial"/>
                  <a:ea typeface="Arial"/>
                  <a:cs typeface="Arial"/>
                  <a:sym typeface="Arial"/>
                </a:rPr>
                <a:t>If &lt;3.9 mmol/</a:t>
              </a:r>
              <a:r>
                <a:rPr lang="en-US" sz="2600" dirty="0">
                  <a:solidFill>
                    <a:schemeClr val="lt1"/>
                  </a:solidFill>
                </a:rPr>
                <a:t>L</a:t>
              </a:r>
              <a:r>
                <a:rPr lang="en-US" sz="2600" dirty="0">
                  <a:solidFill>
                    <a:schemeClr val="lt1"/>
                  </a:solidFill>
                  <a:latin typeface="Arial"/>
                  <a:ea typeface="Arial"/>
                  <a:cs typeface="Arial"/>
                  <a:sym typeface="Arial"/>
                </a:rPr>
                <a:t> and unresponsive repeat step </a:t>
              </a:r>
              <a:r>
                <a:rPr lang="en-US" sz="2600" dirty="0">
                  <a:solidFill>
                    <a:schemeClr val="lt1"/>
                  </a:solidFill>
                  <a:latin typeface="Calibri"/>
                  <a:ea typeface="Calibri"/>
                  <a:cs typeface="Calibri"/>
                  <a:sym typeface="Calibri"/>
                </a:rPr>
                <a:t>2</a:t>
              </a:r>
              <a:endParaRPr sz="2600" dirty="0">
                <a:solidFill>
                  <a:schemeClr val="lt1"/>
                </a:solidFill>
                <a:latin typeface="Arial"/>
                <a:ea typeface="Arial"/>
                <a:cs typeface="Arial"/>
                <a:sym typeface="Arial"/>
              </a:endParaRPr>
            </a:p>
            <a:p>
              <a:pPr>
                <a:lnSpc>
                  <a:spcPct val="90000"/>
                </a:lnSpc>
                <a:spcBef>
                  <a:spcPts val="980"/>
                </a:spcBef>
                <a:buClr>
                  <a:srgbClr val="000000"/>
                </a:buClr>
                <a:buSzPts val="2800"/>
              </a:pPr>
              <a:r>
                <a:rPr lang="en-US" sz="2600" dirty="0">
                  <a:solidFill>
                    <a:schemeClr val="lt1"/>
                  </a:solidFill>
                  <a:latin typeface="Arial"/>
                  <a:ea typeface="Arial"/>
                  <a:cs typeface="Arial"/>
                  <a:sym typeface="Arial"/>
                </a:rPr>
                <a:t>If responsive: follow the conscious pathway </a:t>
              </a:r>
              <a:endParaRPr sz="2600" dirty="0"/>
            </a:p>
          </p:txBody>
        </p:sp>
        <p:sp>
          <p:nvSpPr>
            <p:cNvPr id="1827" name="Google Shape;1827;p189"/>
            <p:cNvSpPr/>
            <p:nvPr/>
          </p:nvSpPr>
          <p:spPr>
            <a:xfrm>
              <a:off x="0" y="3117778"/>
              <a:ext cx="1796851" cy="1469973"/>
            </a:xfrm>
            <a:prstGeom prst="rect">
              <a:avLst/>
            </a:prstGeom>
            <a:solidFill>
              <a:schemeClr val="lt1"/>
            </a:solidFill>
            <a:ln w="25400" cap="flat" cmpd="sng">
              <a:solidFill>
                <a:srgbClr val="99B958"/>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8" name="Google Shape;1828;p189"/>
            <p:cNvSpPr txBox="1"/>
            <p:nvPr/>
          </p:nvSpPr>
          <p:spPr>
            <a:xfrm>
              <a:off x="0" y="3117778"/>
              <a:ext cx="1796851" cy="1469973"/>
            </a:xfrm>
            <a:prstGeom prst="rect">
              <a:avLst/>
            </a:prstGeom>
            <a:noFill/>
            <a:ln>
              <a:noFill/>
            </a:ln>
          </p:spPr>
          <p:txBody>
            <a:bodyPr spcFirstLastPara="1" wrap="square" lIns="95075" tIns="145200" rIns="95075" bIns="145200" anchor="ctr" anchorCtr="0">
              <a:noAutofit/>
            </a:bodyPr>
            <a:lstStyle/>
            <a:p>
              <a:pPr algn="ctr">
                <a:lnSpc>
                  <a:spcPct val="90000"/>
                </a:lnSpc>
                <a:buClr>
                  <a:srgbClr val="000000"/>
                </a:buClr>
                <a:buSzPts val="2800"/>
              </a:pPr>
              <a:r>
                <a:rPr lang="en-US" sz="2800">
                  <a:solidFill>
                    <a:srgbClr val="000000"/>
                  </a:solidFill>
                  <a:latin typeface="Calibri"/>
                  <a:ea typeface="Calibri"/>
                  <a:cs typeface="Calibri"/>
                  <a:sym typeface="Calibri"/>
                </a:rPr>
                <a:t>Step 3:</a:t>
              </a:r>
              <a:endParaRPr/>
            </a:p>
            <a:p>
              <a:pPr algn="ctr">
                <a:lnSpc>
                  <a:spcPct val="90000"/>
                </a:lnSpc>
                <a:spcBef>
                  <a:spcPts val="980"/>
                </a:spcBef>
                <a:buClr>
                  <a:srgbClr val="000000"/>
                </a:buClr>
                <a:buSzPts val="2800"/>
              </a:pPr>
              <a:r>
                <a:rPr lang="en-US" sz="2800">
                  <a:solidFill>
                    <a:srgbClr val="000000"/>
                  </a:solidFill>
                  <a:latin typeface="Calibri"/>
                  <a:ea typeface="Calibri"/>
                  <a:cs typeface="Calibri"/>
                  <a:sym typeface="Calibri"/>
                </a:rPr>
                <a:t>Retest</a:t>
              </a:r>
              <a:endParaRPr sz="2800">
                <a:solidFill>
                  <a:srgbClr val="000000"/>
                </a:solidFill>
                <a:latin typeface="Arial"/>
                <a:ea typeface="Arial"/>
                <a:cs typeface="Arial"/>
                <a:sym typeface="Arial"/>
              </a:endParaRPr>
            </a:p>
          </p:txBody>
        </p:sp>
      </p:grpSp>
      <p:sp>
        <p:nvSpPr>
          <p:cNvPr id="1829" name="Google Shape;1829;p189"/>
          <p:cNvSpPr/>
          <p:nvPr/>
        </p:nvSpPr>
        <p:spPr>
          <a:xfrm>
            <a:off x="2640186" y="6304002"/>
            <a:ext cx="8583951" cy="553998"/>
          </a:xfrm>
          <a:prstGeom prst="rect">
            <a:avLst/>
          </a:prstGeom>
          <a:noFill/>
          <a:ln>
            <a:noFill/>
          </a:ln>
        </p:spPr>
        <p:txBody>
          <a:bodyPr spcFirstLastPara="1" wrap="square" lIns="91425" tIns="45700" rIns="91425" bIns="45700" anchor="t" anchorCtr="0">
            <a:spAutoFit/>
          </a:bodyPr>
          <a:lstStyle/>
          <a:p>
            <a:r>
              <a:rPr lang="en-US" sz="750">
                <a:solidFill>
                  <a:srgbClr val="212121"/>
                </a:solidFill>
                <a:latin typeface="Arial"/>
                <a:ea typeface="Arial"/>
                <a:cs typeface="Arial"/>
                <a:sym typeface="Arial"/>
              </a:rPr>
              <a:t>Graz B, et al Sublingual sugar for hypoglycaemia in children with severe malaria: a pilot clinical study. Malar J. 2008 Nov 23;7:242. doi: 10.1186/1475-2875-7-242. PMID: 19025610; PMCID: PMC2605470</a:t>
            </a:r>
            <a:endParaRPr/>
          </a:p>
          <a:p>
            <a:r>
              <a:rPr lang="en-US" sz="750">
                <a:solidFill>
                  <a:srgbClr val="000000"/>
                </a:solidFill>
                <a:latin typeface="Arial"/>
                <a:ea typeface="Arial"/>
                <a:cs typeface="Arial"/>
                <a:sym typeface="Arial"/>
              </a:rPr>
              <a:t>De Buck E, Borra V, Carlson JN, Zideman DA, Singletary EM, Djärv T. First aid glucose administration routes for symptomatic hypoglycaemia. Cochrane Database Syst Rev. 2019 Apr 11;4(4):CD013283. doi: 10.1002/14651858.CD013283.pub2. PMID: 30973639; PMCID: PMC6459163.</a:t>
            </a:r>
            <a:endParaRPr sz="750">
              <a:solidFill>
                <a:srgbClr val="000000"/>
              </a:solidFill>
              <a:latin typeface="Arial"/>
              <a:ea typeface="Arial"/>
              <a:cs typeface="Arial"/>
              <a:sym typeface="Arial"/>
            </a:endParaRPr>
          </a:p>
        </p:txBody>
      </p:sp>
    </p:spTree>
    <p:extLst>
      <p:ext uri="{BB962C8B-B14F-4D97-AF65-F5344CB8AC3E}">
        <p14:creationId xmlns:p14="http://schemas.microsoft.com/office/powerpoint/2010/main" val="30991863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Google Shape;1854;p191"/>
          <p:cNvSpPr txBox="1">
            <a:spLocks noGrp="1"/>
          </p:cNvSpPr>
          <p:nvPr>
            <p:ph type="title"/>
          </p:nvPr>
        </p:nvSpPr>
        <p:spPr>
          <a:xfrm>
            <a:off x="1874042" y="1297393"/>
            <a:ext cx="2401025" cy="2540623"/>
          </a:xfrm>
          <a:prstGeom prst="rect">
            <a:avLst/>
          </a:prstGeom>
          <a:noFill/>
          <a:ln>
            <a:noFill/>
          </a:ln>
        </p:spPr>
        <p:txBody>
          <a:bodyPr spcFirstLastPara="1" vert="horz" wrap="square" lIns="91425" tIns="45700" rIns="91425" bIns="45700" rtlCol="0" anchor="b" anchorCtr="0">
            <a:normAutofit/>
          </a:bodyPr>
          <a:lstStyle/>
          <a:p>
            <a:pPr algn="r">
              <a:lnSpc>
                <a:spcPct val="100000"/>
              </a:lnSpc>
              <a:spcBef>
                <a:spcPts val="0"/>
              </a:spcBef>
              <a:buSzPts val="1400"/>
            </a:pPr>
            <a:r>
              <a:rPr lang="en-US" sz="3000">
                <a:solidFill>
                  <a:srgbClr val="FFFFFF"/>
                </a:solidFill>
              </a:rPr>
              <a:t>Hypoglycemia Kit </a:t>
            </a:r>
            <a:endParaRPr/>
          </a:p>
        </p:txBody>
      </p:sp>
      <p:sp>
        <p:nvSpPr>
          <p:cNvPr id="1855" name="Google Shape;1855;p191"/>
          <p:cNvSpPr txBox="1">
            <a:spLocks noGrp="1"/>
          </p:cNvSpPr>
          <p:nvPr>
            <p:ph type="body" idx="1"/>
          </p:nvPr>
        </p:nvSpPr>
        <p:spPr>
          <a:xfrm>
            <a:off x="2094016" y="1215846"/>
            <a:ext cx="8355839" cy="4452862"/>
          </a:xfrm>
          <a:prstGeom prst="rect">
            <a:avLst/>
          </a:prstGeom>
          <a:noFill/>
          <a:ln>
            <a:noFill/>
          </a:ln>
        </p:spPr>
        <p:txBody>
          <a:bodyPr spcFirstLastPara="1" vert="horz" wrap="square" lIns="68575" tIns="34275" rIns="68575" bIns="34275" rtlCol="0" anchor="ctr" anchorCtr="0">
            <a:normAutofit/>
          </a:bodyPr>
          <a:lstStyle/>
          <a:p>
            <a:pPr marL="457200" indent="-342900">
              <a:lnSpc>
                <a:spcPct val="100000"/>
              </a:lnSpc>
              <a:spcBef>
                <a:spcPts val="360"/>
              </a:spcBef>
              <a:buClr>
                <a:schemeClr val="dk1"/>
              </a:buClr>
              <a:buSzPts val="1800"/>
            </a:pPr>
            <a:r>
              <a:rPr lang="en-US" dirty="0"/>
              <a:t> </a:t>
            </a:r>
            <a:r>
              <a:rPr lang="en-US" sz="2400" dirty="0"/>
              <a:t>Hypoglycemia Kit consists of:</a:t>
            </a:r>
            <a:endParaRPr sz="2400" dirty="0"/>
          </a:p>
          <a:p>
            <a:pPr marL="914400" lvl="1" indent="-342900">
              <a:lnSpc>
                <a:spcPct val="100000"/>
              </a:lnSpc>
              <a:spcBef>
                <a:spcPts val="360"/>
              </a:spcBef>
              <a:buSzPts val="1800"/>
              <a:buChar char="–"/>
            </a:pPr>
            <a:r>
              <a:rPr lang="en-US" dirty="0"/>
              <a:t>Glucometer and blood glucose strips</a:t>
            </a:r>
            <a:endParaRPr dirty="0"/>
          </a:p>
          <a:p>
            <a:pPr marL="914400" lvl="1" indent="-342900">
              <a:lnSpc>
                <a:spcPct val="100000"/>
              </a:lnSpc>
              <a:spcBef>
                <a:spcPts val="360"/>
              </a:spcBef>
              <a:buSzPts val="1800"/>
              <a:buChar char="–"/>
            </a:pPr>
            <a:r>
              <a:rPr lang="en-US" dirty="0"/>
              <a:t>Fast-acting carbohydrate</a:t>
            </a:r>
            <a:endParaRPr dirty="0"/>
          </a:p>
          <a:p>
            <a:pPr marL="914400" lvl="1" indent="-342900">
              <a:lnSpc>
                <a:spcPct val="100000"/>
              </a:lnSpc>
              <a:spcBef>
                <a:spcPts val="360"/>
              </a:spcBef>
              <a:buSzPts val="1800"/>
              <a:buChar char="–"/>
            </a:pPr>
            <a:r>
              <a:rPr lang="en-US" dirty="0"/>
              <a:t>Snack </a:t>
            </a:r>
            <a:endParaRPr dirty="0"/>
          </a:p>
          <a:p>
            <a:pPr marL="914400" lvl="1" indent="-342900">
              <a:lnSpc>
                <a:spcPct val="100000"/>
              </a:lnSpc>
              <a:spcBef>
                <a:spcPts val="360"/>
              </a:spcBef>
              <a:buSzPts val="1800"/>
              <a:buChar char="–"/>
            </a:pPr>
            <a:r>
              <a:rPr lang="en-US" dirty="0"/>
              <a:t>Record book </a:t>
            </a:r>
            <a:endParaRPr dirty="0"/>
          </a:p>
          <a:p>
            <a:pPr marL="914400" lvl="1">
              <a:lnSpc>
                <a:spcPct val="100000"/>
              </a:lnSpc>
              <a:spcBef>
                <a:spcPts val="360"/>
              </a:spcBef>
              <a:buSzPts val="1800"/>
              <a:buNone/>
            </a:pPr>
            <a:endParaRPr dirty="0"/>
          </a:p>
          <a:p>
            <a:pPr marL="457200" indent="-342900">
              <a:lnSpc>
                <a:spcPct val="100000"/>
              </a:lnSpc>
              <a:spcBef>
                <a:spcPts val="360"/>
              </a:spcBef>
              <a:buClr>
                <a:schemeClr val="dk1"/>
              </a:buClr>
              <a:buSzPts val="1800"/>
            </a:pPr>
            <a:r>
              <a:rPr lang="en-US" sz="2400" dirty="0"/>
              <a:t>Every patient with T1DM should be educated on the importance of the hypoglycemia kit. </a:t>
            </a:r>
            <a:endParaRPr sz="2400" dirty="0"/>
          </a:p>
          <a:p>
            <a:pPr marL="457200">
              <a:lnSpc>
                <a:spcPct val="100000"/>
              </a:lnSpc>
              <a:spcBef>
                <a:spcPts val="360"/>
              </a:spcBef>
              <a:buClr>
                <a:schemeClr val="dk1"/>
              </a:buClr>
              <a:buSzPts val="1800"/>
              <a:buNone/>
            </a:pPr>
            <a:endParaRPr sz="2400" dirty="0"/>
          </a:p>
          <a:p>
            <a:pPr marL="457200" indent="-342900">
              <a:lnSpc>
                <a:spcPct val="100000"/>
              </a:lnSpc>
              <a:spcBef>
                <a:spcPts val="360"/>
              </a:spcBef>
              <a:buClr>
                <a:schemeClr val="dk1"/>
              </a:buClr>
              <a:buSzPts val="1800"/>
            </a:pPr>
            <a:r>
              <a:rPr lang="en-US" sz="2400" dirty="0"/>
              <a:t>The kit should be carried at all times. </a:t>
            </a:r>
            <a:endParaRPr sz="2400" dirty="0"/>
          </a:p>
          <a:p>
            <a:pPr marL="457200">
              <a:lnSpc>
                <a:spcPct val="100000"/>
              </a:lnSpc>
              <a:spcBef>
                <a:spcPts val="360"/>
              </a:spcBef>
              <a:buClr>
                <a:schemeClr val="dk1"/>
              </a:buClr>
              <a:buSzPts val="1800"/>
              <a:buNone/>
            </a:pPr>
            <a:endParaRPr dirty="0"/>
          </a:p>
        </p:txBody>
      </p:sp>
      <p:sp>
        <p:nvSpPr>
          <p:cNvPr id="1856" name="Google Shape;1856;p191"/>
          <p:cNvSpPr txBox="1"/>
          <p:nvPr/>
        </p:nvSpPr>
        <p:spPr>
          <a:xfrm>
            <a:off x="3994058" y="342857"/>
            <a:ext cx="4905600" cy="585000"/>
          </a:xfrm>
          <a:prstGeom prst="rect">
            <a:avLst/>
          </a:prstGeom>
          <a:noFill/>
          <a:ln>
            <a:noFill/>
          </a:ln>
        </p:spPr>
        <p:txBody>
          <a:bodyPr spcFirstLastPara="1" wrap="square" lIns="91425" tIns="45700" rIns="91425" bIns="45700" anchor="t" anchorCtr="0">
            <a:spAutoFit/>
          </a:bodyPr>
          <a:lstStyle/>
          <a:p>
            <a:r>
              <a:rPr lang="en-US" sz="3200" b="1" dirty="0">
                <a:solidFill>
                  <a:srgbClr val="0070C0"/>
                </a:solidFill>
              </a:rPr>
              <a:t>Hypoglycemia Kit </a:t>
            </a:r>
            <a:endParaRPr sz="3200" b="1" dirty="0">
              <a:solidFill>
                <a:srgbClr val="0070C0"/>
              </a:solidFill>
            </a:endParaRPr>
          </a:p>
        </p:txBody>
      </p:sp>
    </p:spTree>
    <p:extLst>
      <p:ext uri="{BB962C8B-B14F-4D97-AF65-F5344CB8AC3E}">
        <p14:creationId xmlns:p14="http://schemas.microsoft.com/office/powerpoint/2010/main" val="22379213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D212DB-77F6-9D03-C48D-2EC927A30017}"/>
              </a:ext>
            </a:extLst>
          </p:cNvPr>
          <p:cNvSpPr>
            <a:spLocks noGrp="1"/>
          </p:cNvSpPr>
          <p:nvPr>
            <p:ph type="sldNum" idx="12"/>
          </p:nvPr>
        </p:nvSpPr>
        <p:spPr/>
        <p:txBody>
          <a:bodyPr/>
          <a:lstStyle/>
          <a:p>
            <a:pPr rtl="1"/>
            <a:fld id="{00000000-1234-1234-1234-123412341234}" type="slidenum">
              <a:rPr lang="en-US" smtClean="0"/>
              <a:pPr rtl="1"/>
              <a:t>107</a:t>
            </a:fld>
            <a:endParaRPr lang="en-US"/>
          </a:p>
        </p:txBody>
      </p:sp>
      <p:pic>
        <p:nvPicPr>
          <p:cNvPr id="4" name="Picture 3">
            <a:extLst>
              <a:ext uri="{FF2B5EF4-FFF2-40B4-BE49-F238E27FC236}">
                <a16:creationId xmlns:a16="http://schemas.microsoft.com/office/drawing/2014/main" id="{BA563937-1423-76DA-AD67-C0705CE0E469}"/>
              </a:ext>
            </a:extLst>
          </p:cNvPr>
          <p:cNvPicPr>
            <a:picLocks noChangeAspect="1"/>
          </p:cNvPicPr>
          <p:nvPr/>
        </p:nvPicPr>
        <p:blipFill>
          <a:blip r:embed="rId2"/>
          <a:stretch>
            <a:fillRect/>
          </a:stretch>
        </p:blipFill>
        <p:spPr>
          <a:xfrm>
            <a:off x="1686921" y="1935350"/>
            <a:ext cx="8814824" cy="3859809"/>
          </a:xfrm>
          <a:prstGeom prst="rect">
            <a:avLst/>
          </a:prstGeom>
        </p:spPr>
      </p:pic>
      <p:sp>
        <p:nvSpPr>
          <p:cNvPr id="5" name="Google Shape;1058;g298879c2ccd_0_44">
            <a:extLst>
              <a:ext uri="{FF2B5EF4-FFF2-40B4-BE49-F238E27FC236}">
                <a16:creationId xmlns:a16="http://schemas.microsoft.com/office/drawing/2014/main" id="{70B1907B-6025-BA4B-8E52-CAE5CBFFE38C}"/>
              </a:ext>
            </a:extLst>
          </p:cNvPr>
          <p:cNvSpPr txBox="1">
            <a:spLocks noGrp="1"/>
          </p:cNvSpPr>
          <p:nvPr>
            <p:ph type="title"/>
          </p:nvPr>
        </p:nvSpPr>
        <p:spPr>
          <a:xfrm>
            <a:off x="1624749" y="368023"/>
            <a:ext cx="6699659" cy="1143300"/>
          </a:xfrm>
          <a:prstGeom prst="rect">
            <a:avLst/>
          </a:prstGeom>
        </p:spPr>
        <p:txBody>
          <a:bodyPr spcFirstLastPara="1" vert="horz" wrap="square" lIns="91425" tIns="45700" rIns="91425" bIns="45700" rtlCol="0" anchor="ctr" anchorCtr="0">
            <a:noAutofit/>
          </a:bodyPr>
          <a:lstStyle/>
          <a:p>
            <a:pPr algn="ctr">
              <a:lnSpc>
                <a:spcPct val="115000"/>
              </a:lnSpc>
              <a:spcBef>
                <a:spcPts val="1200"/>
              </a:spcBef>
            </a:pPr>
            <a:r>
              <a:rPr lang="en-US" sz="2400" b="1" dirty="0">
                <a:solidFill>
                  <a:srgbClr val="0070C0"/>
                </a:solidFill>
                <a:latin typeface="Arial"/>
                <a:ea typeface="Arial"/>
                <a:cs typeface="Arial"/>
                <a:sym typeface="Arial"/>
              </a:rPr>
              <a:t>Expected interventions depending on various blood glucose readings (1)</a:t>
            </a:r>
            <a:endParaRPr sz="2400" b="1" dirty="0">
              <a:solidFill>
                <a:srgbClr val="0070C0"/>
              </a:solidFill>
            </a:endParaRPr>
          </a:p>
        </p:txBody>
      </p:sp>
    </p:spTree>
    <p:extLst>
      <p:ext uri="{BB962C8B-B14F-4D97-AF65-F5344CB8AC3E}">
        <p14:creationId xmlns:p14="http://schemas.microsoft.com/office/powerpoint/2010/main" val="10847750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Google Shape;1067;g298879c2ccd_0_106"/>
          <p:cNvSpPr txBox="1"/>
          <p:nvPr/>
        </p:nvSpPr>
        <p:spPr>
          <a:xfrm>
            <a:off x="1676400" y="5675828"/>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pic>
        <p:nvPicPr>
          <p:cNvPr id="1068" name="Google Shape;1068;g298879c2ccd_0_106"/>
          <p:cNvPicPr preferRelativeResize="0"/>
          <p:nvPr/>
        </p:nvPicPr>
        <p:blipFill>
          <a:blip r:embed="rId3">
            <a:alphaModFix/>
          </a:blip>
          <a:stretch>
            <a:fillRect/>
          </a:stretch>
        </p:blipFill>
        <p:spPr>
          <a:xfrm>
            <a:off x="1676401" y="929390"/>
            <a:ext cx="8839075" cy="4560125"/>
          </a:xfrm>
          <a:prstGeom prst="rect">
            <a:avLst/>
          </a:prstGeom>
          <a:noFill/>
          <a:ln>
            <a:noFill/>
          </a:ln>
        </p:spPr>
      </p:pic>
      <p:sp>
        <p:nvSpPr>
          <p:cNvPr id="1069" name="Google Shape;1069;g298879c2ccd_0_106"/>
          <p:cNvSpPr txBox="1">
            <a:spLocks noGrp="1"/>
          </p:cNvSpPr>
          <p:nvPr>
            <p:ph type="title"/>
          </p:nvPr>
        </p:nvSpPr>
        <p:spPr>
          <a:xfrm>
            <a:off x="3103418" y="91116"/>
            <a:ext cx="5830786" cy="717000"/>
          </a:xfrm>
          <a:prstGeom prst="rect">
            <a:avLst/>
          </a:prstGeom>
        </p:spPr>
        <p:txBody>
          <a:bodyPr spcFirstLastPara="1" vert="horz" wrap="square" lIns="91425" tIns="45700" rIns="91425" bIns="45700" rtlCol="0" anchor="ctr" anchorCtr="0">
            <a:noAutofit/>
          </a:bodyPr>
          <a:lstStyle/>
          <a:p>
            <a:pPr algn="ctr">
              <a:lnSpc>
                <a:spcPct val="115000"/>
              </a:lnSpc>
              <a:spcBef>
                <a:spcPts val="1200"/>
              </a:spcBef>
            </a:pPr>
            <a:r>
              <a:rPr lang="en-US" sz="2100" b="1" dirty="0">
                <a:solidFill>
                  <a:srgbClr val="0070C0"/>
                </a:solidFill>
                <a:latin typeface="Arial"/>
                <a:ea typeface="Arial"/>
                <a:cs typeface="Arial"/>
                <a:sym typeface="Arial"/>
              </a:rPr>
              <a:t>Expected interventions depending on various blood glucose readings (2)</a:t>
            </a:r>
            <a:endParaRPr sz="2100" b="1" dirty="0">
              <a:solidFill>
                <a:srgbClr val="0070C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12F24-75E4-D7BC-C750-0B5C77C61384}"/>
              </a:ext>
            </a:extLst>
          </p:cNvPr>
          <p:cNvSpPr>
            <a:spLocks noGrp="1"/>
          </p:cNvSpPr>
          <p:nvPr>
            <p:ph type="title"/>
          </p:nvPr>
        </p:nvSpPr>
        <p:spPr>
          <a:xfrm>
            <a:off x="1981475" y="275013"/>
            <a:ext cx="7261487" cy="799705"/>
          </a:xfrm>
        </p:spPr>
        <p:txBody>
          <a:bodyPr>
            <a:normAutofit/>
          </a:bodyPr>
          <a:lstStyle/>
          <a:p>
            <a:r>
              <a:rPr lang="en-US" sz="2800" b="1" dirty="0">
                <a:solidFill>
                  <a:srgbClr val="0070C0"/>
                </a:solidFill>
                <a:latin typeface="Arial"/>
                <a:ea typeface="Arial"/>
                <a:cs typeface="Arial"/>
                <a:sym typeface="Arial"/>
              </a:rPr>
              <a:t>Glycated </a:t>
            </a:r>
            <a:r>
              <a:rPr lang="en-US" sz="2800" b="1" dirty="0" err="1">
                <a:solidFill>
                  <a:srgbClr val="0070C0"/>
                </a:solidFill>
                <a:latin typeface="Arial"/>
                <a:ea typeface="Arial"/>
                <a:cs typeface="Arial"/>
                <a:sym typeface="Arial"/>
              </a:rPr>
              <a:t>Haemoglobin</a:t>
            </a:r>
            <a:r>
              <a:rPr lang="en-US" sz="2800" b="1" dirty="0">
                <a:solidFill>
                  <a:srgbClr val="0070C0"/>
                </a:solidFill>
                <a:latin typeface="Arial"/>
                <a:ea typeface="Arial"/>
                <a:cs typeface="Arial"/>
                <a:sym typeface="Arial"/>
              </a:rPr>
              <a:t> (HbA1c)</a:t>
            </a:r>
            <a:endParaRPr lang="en-US" sz="2800" dirty="0"/>
          </a:p>
        </p:txBody>
      </p:sp>
      <p:sp>
        <p:nvSpPr>
          <p:cNvPr id="3" name="Slide Number Placeholder 2">
            <a:extLst>
              <a:ext uri="{FF2B5EF4-FFF2-40B4-BE49-F238E27FC236}">
                <a16:creationId xmlns:a16="http://schemas.microsoft.com/office/drawing/2014/main" id="{C420DD5F-EA39-821C-6540-3B4925B16369}"/>
              </a:ext>
            </a:extLst>
          </p:cNvPr>
          <p:cNvSpPr>
            <a:spLocks noGrp="1"/>
          </p:cNvSpPr>
          <p:nvPr>
            <p:ph type="sldNum" idx="12"/>
          </p:nvPr>
        </p:nvSpPr>
        <p:spPr/>
        <p:txBody>
          <a:bodyPr/>
          <a:lstStyle/>
          <a:p>
            <a:pPr rtl="1"/>
            <a:fld id="{00000000-1234-1234-1234-123412341234}" type="slidenum">
              <a:rPr lang="en-US" smtClean="0"/>
              <a:pPr rtl="1"/>
              <a:t>109</a:t>
            </a:fld>
            <a:endParaRPr lang="en-US"/>
          </a:p>
        </p:txBody>
      </p:sp>
      <p:sp>
        <p:nvSpPr>
          <p:cNvPr id="4" name="Rectangle: Rounded Corners 3">
            <a:extLst>
              <a:ext uri="{FF2B5EF4-FFF2-40B4-BE49-F238E27FC236}">
                <a16:creationId xmlns:a16="http://schemas.microsoft.com/office/drawing/2014/main" id="{13E726A1-F4D7-AF6A-4F10-DFC6519C97E5}"/>
              </a:ext>
            </a:extLst>
          </p:cNvPr>
          <p:cNvSpPr/>
          <p:nvPr/>
        </p:nvSpPr>
        <p:spPr>
          <a:xfrm>
            <a:off x="1676400" y="1163783"/>
            <a:ext cx="8839199" cy="447699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Glucose attaches onto </a:t>
            </a:r>
            <a:r>
              <a:rPr lang="en-US" dirty="0" err="1">
                <a:solidFill>
                  <a:schemeClr val="tx1"/>
                </a:solidFill>
                <a:latin typeface="Arial" panose="020B0604020202020204" pitchFamily="34" charset="0"/>
                <a:cs typeface="Arial" panose="020B0604020202020204" pitchFamily="34" charset="0"/>
              </a:rPr>
              <a:t>Haemoglobin</a:t>
            </a:r>
            <a:r>
              <a:rPr lang="en-US" dirty="0">
                <a:solidFill>
                  <a:schemeClr val="tx1"/>
                </a:solidFill>
                <a:latin typeface="Arial" panose="020B0604020202020204" pitchFamily="34" charset="0"/>
                <a:cs typeface="Arial" panose="020B0604020202020204" pitchFamily="34" charset="0"/>
              </a:rPr>
              <a:t> (within red blood cells) </a:t>
            </a:r>
            <a:r>
              <a:rPr lang="en-US" sz="2400" dirty="0">
                <a:solidFill>
                  <a:schemeClr val="accent6">
                    <a:lumMod val="75000"/>
                  </a:schemeClr>
                </a:solidFill>
                <a:latin typeface="Arial" panose="020B0604020202020204" pitchFamily="34" charset="0"/>
                <a:ea typeface="Arial"/>
                <a:cs typeface="Arial" panose="020B0604020202020204" pitchFamily="34" charset="0"/>
                <a:sym typeface="Arial"/>
              </a:rPr>
              <a:t>⇒</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HbA1c</a:t>
            </a:r>
          </a:p>
          <a:p>
            <a:pPr marL="742950" indent="-285750">
              <a:spcBef>
                <a:spcPts val="360"/>
              </a:spcBef>
              <a:buClr>
                <a:schemeClr val="bg1">
                  <a:lumMod val="50000"/>
                </a:schemeClr>
              </a:buClr>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This is a slow and irreversible process</a:t>
            </a:r>
          </a:p>
          <a:p>
            <a:pPr marL="742950" indent="-285750">
              <a:spcBef>
                <a:spcPts val="360"/>
              </a:spcBef>
              <a:buClr>
                <a:schemeClr val="bg1">
                  <a:lumMod val="50000"/>
                </a:schemeClr>
              </a:buClr>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HbA1c reflects average blood glucose over 3 months</a:t>
            </a:r>
          </a:p>
          <a:p>
            <a:pPr marL="742950" indent="-285750">
              <a:spcBef>
                <a:spcPts val="360"/>
              </a:spcBef>
              <a:buClr>
                <a:schemeClr val="bg1">
                  <a:lumMod val="50000"/>
                </a:schemeClr>
              </a:buClr>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High glucose = increased HbA1c</a:t>
            </a:r>
          </a:p>
          <a:p>
            <a:pPr marL="742950" indent="-285750">
              <a:spcBef>
                <a:spcPts val="360"/>
              </a:spcBef>
              <a:buClr>
                <a:schemeClr val="bg1">
                  <a:lumMod val="50000"/>
                </a:schemeClr>
              </a:buClr>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HbA1c correlates with risk of long-term complications</a:t>
            </a:r>
          </a:p>
          <a:p>
            <a:pPr marL="742950" indent="-285750">
              <a:spcBef>
                <a:spcPts val="360"/>
              </a:spcBef>
              <a:buClr>
                <a:schemeClr val="bg1">
                  <a:lumMod val="50000"/>
                </a:schemeClr>
              </a:buClr>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Rising HbA1c requires action</a:t>
            </a:r>
          </a:p>
          <a:p>
            <a:pPr marL="374650" indent="-285750">
              <a:spcBef>
                <a:spcPts val="360"/>
              </a:spcBef>
              <a:buClr>
                <a:schemeClr val="bg1">
                  <a:lumMod val="50000"/>
                </a:schemeClr>
              </a:buClr>
              <a:buSzPts val="2200"/>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rgbClr val="FF0000"/>
                </a:solidFill>
                <a:latin typeface="Arial" panose="020B0604020202020204" pitchFamily="34" charset="0"/>
                <a:cs typeface="Arial" panose="020B0604020202020204" pitchFamily="34" charset="0"/>
              </a:rPr>
              <a:t>A target of &lt;7% is recommended for all young people with diabetes.</a:t>
            </a:r>
          </a:p>
        </p:txBody>
      </p:sp>
      <p:sp>
        <p:nvSpPr>
          <p:cNvPr id="5" name="Google Shape;1085;g298879c2ccd_0_131">
            <a:extLst>
              <a:ext uri="{FF2B5EF4-FFF2-40B4-BE49-F238E27FC236}">
                <a16:creationId xmlns:a16="http://schemas.microsoft.com/office/drawing/2014/main" id="{16009102-5D86-EC44-70FF-4747DD88AF72}"/>
              </a:ext>
            </a:extLst>
          </p:cNvPr>
          <p:cNvSpPr txBox="1"/>
          <p:nvPr/>
        </p:nvSpPr>
        <p:spPr>
          <a:xfrm>
            <a:off x="1676400" y="5741927"/>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
        <p:nvSpPr>
          <p:cNvPr id="6" name="AutoShape 11" descr="Picture1">
            <a:extLst>
              <a:ext uri="{FF2B5EF4-FFF2-40B4-BE49-F238E27FC236}">
                <a16:creationId xmlns:a16="http://schemas.microsoft.com/office/drawing/2014/main" id="{165DC5C5-E64F-768D-F842-DE339C6D46B4}"/>
              </a:ext>
            </a:extLst>
          </p:cNvPr>
          <p:cNvSpPr>
            <a:spLocks noChangeAspect="1" noChangeArrowheads="1"/>
          </p:cNvSpPr>
          <p:nvPr/>
        </p:nvSpPr>
        <p:spPr bwMode="auto">
          <a:xfrm>
            <a:off x="8595447" y="2235478"/>
            <a:ext cx="1461283" cy="1940884"/>
          </a:xfrm>
          <a:prstGeom prst="roundRect">
            <a:avLst>
              <a:gd name="adj" fmla="val 16667"/>
            </a:avLst>
          </a:prstGeom>
          <a:blipFill dpi="0" rotWithShape="0">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endParaRPr lang="en-US" altLang="en-US"/>
          </a:p>
        </p:txBody>
      </p:sp>
    </p:spTree>
    <p:extLst>
      <p:ext uri="{BB962C8B-B14F-4D97-AF65-F5344CB8AC3E}">
        <p14:creationId xmlns:p14="http://schemas.microsoft.com/office/powerpoint/2010/main" val="1293361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72"/>
          <p:cNvSpPr txBox="1">
            <a:spLocks noGrp="1"/>
          </p:cNvSpPr>
          <p:nvPr>
            <p:ph type="title" idx="4294967295"/>
          </p:nvPr>
        </p:nvSpPr>
        <p:spPr>
          <a:xfrm>
            <a:off x="1934566" y="-214312"/>
            <a:ext cx="8079589" cy="1099215"/>
          </a:xfrm>
          <a:prstGeom prst="rect">
            <a:avLst/>
          </a:prstGeom>
          <a:noFill/>
          <a:ln>
            <a:noFill/>
          </a:ln>
        </p:spPr>
        <p:txBody>
          <a:bodyPr spcFirstLastPara="1" vert="horz" wrap="square" lIns="0" tIns="0" rIns="0" bIns="0" rtlCol="0" anchor="ctr" anchorCtr="0">
            <a:noAutofit/>
          </a:bodyPr>
          <a:lstStyle/>
          <a:p>
            <a:pPr algn="ctr">
              <a:lnSpc>
                <a:spcPct val="100000"/>
              </a:lnSpc>
              <a:spcBef>
                <a:spcPts val="0"/>
              </a:spcBef>
              <a:buSzPts val="1400"/>
            </a:pPr>
            <a:r>
              <a:rPr lang="en-US" sz="3600" b="1" dirty="0">
                <a:latin typeface="Cambria" panose="02040503050406030204" pitchFamily="18" charset="0"/>
                <a:ea typeface="Cambria" panose="02040503050406030204" pitchFamily="18" charset="0"/>
                <a:cs typeface="Arial"/>
                <a:sym typeface="Arial"/>
              </a:rPr>
              <a:t>Rehydration Principles</a:t>
            </a:r>
            <a:endParaRPr sz="3600" b="1" dirty="0">
              <a:latin typeface="Cambria" panose="02040503050406030204" pitchFamily="18" charset="0"/>
              <a:ea typeface="Cambria" panose="02040503050406030204" pitchFamily="18" charset="0"/>
              <a:cs typeface="Arial"/>
              <a:sym typeface="Arial"/>
            </a:endParaRPr>
          </a:p>
        </p:txBody>
      </p:sp>
      <p:sp>
        <p:nvSpPr>
          <p:cNvPr id="408" name="Google Shape;408;p72"/>
          <p:cNvSpPr txBox="1">
            <a:spLocks noGrp="1"/>
          </p:cNvSpPr>
          <p:nvPr>
            <p:ph type="body" idx="4294967295"/>
          </p:nvPr>
        </p:nvSpPr>
        <p:spPr>
          <a:xfrm>
            <a:off x="1768746" y="685800"/>
            <a:ext cx="8411227" cy="4946686"/>
          </a:xfrm>
          <a:prstGeom prst="rect">
            <a:avLst/>
          </a:prstGeom>
          <a:noFill/>
          <a:ln>
            <a:noFill/>
          </a:ln>
        </p:spPr>
        <p:txBody>
          <a:bodyPr spcFirstLastPara="1" vert="horz" wrap="square" lIns="0" tIns="0" rIns="0" bIns="0" rtlCol="0" anchor="t" anchorCtr="0">
            <a:noAutofit/>
          </a:bodyPr>
          <a:lstStyle/>
          <a:p>
            <a:pPr marL="0" indent="0">
              <a:lnSpc>
                <a:spcPct val="100000"/>
              </a:lnSpc>
              <a:spcBef>
                <a:spcPts val="560"/>
              </a:spcBef>
              <a:buSzPts val="2800"/>
              <a:buNone/>
            </a:pPr>
            <a:r>
              <a:rPr lang="en-US" sz="2400" dirty="0">
                <a:latin typeface="Tahoma" panose="020B0604030504040204" pitchFamily="34" charset="0"/>
                <a:ea typeface="Tahoma" panose="020B0604030504040204" pitchFamily="34" charset="0"/>
                <a:cs typeface="Tahoma" panose="020B0604030504040204" pitchFamily="34" charset="0"/>
              </a:rPr>
              <a:t>1. </a:t>
            </a:r>
            <a:r>
              <a:rPr lang="en-US" sz="2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Correction of shock or decreased peripheral circulation</a:t>
            </a:r>
            <a:r>
              <a:rPr lang="en-US" sz="2400" dirty="0">
                <a:latin typeface="Tahoma" panose="020B0604030504040204" pitchFamily="34" charset="0"/>
                <a:ea typeface="Tahoma" panose="020B0604030504040204" pitchFamily="34" charset="0"/>
                <a:cs typeface="Tahoma" panose="020B0604030504040204" pitchFamily="34" charset="0"/>
              </a:rPr>
              <a:t> – </a:t>
            </a:r>
            <a:r>
              <a:rPr lang="en-US" sz="2400" b="1" dirty="0">
                <a:latin typeface="Tahoma" panose="020B0604030504040204" pitchFamily="34" charset="0"/>
                <a:ea typeface="Tahoma" panose="020B0604030504040204" pitchFamily="34" charset="0"/>
                <a:cs typeface="Tahoma" panose="020B0604030504040204" pitchFamily="34" charset="0"/>
              </a:rPr>
              <a:t>quick phase</a:t>
            </a:r>
          </a:p>
          <a:p>
            <a:pPr marL="457200" indent="-342900">
              <a:lnSpc>
                <a:spcPct val="100000"/>
              </a:lnSpc>
              <a:spcBef>
                <a:spcPts val="360"/>
              </a:spcBef>
              <a:buSzPts val="1800"/>
            </a:pPr>
            <a:r>
              <a:rPr lang="en-US" sz="2400" dirty="0">
                <a:latin typeface="Tahoma" panose="020B0604030504040204" pitchFamily="34" charset="0"/>
                <a:ea typeface="Tahoma" panose="020B0604030504040204" pitchFamily="34" charset="0"/>
                <a:cs typeface="Tahoma" panose="020B0604030504040204" pitchFamily="34" charset="0"/>
              </a:rPr>
              <a:t>If in shock,</a:t>
            </a:r>
          </a:p>
          <a:p>
            <a:pPr marL="800100" lvl="1" indent="-342900">
              <a:lnSpc>
                <a:spcPct val="100000"/>
              </a:lnSpc>
              <a:spcBef>
                <a:spcPts val="360"/>
              </a:spcBef>
              <a:buSzPts val="1800"/>
            </a:pPr>
            <a:r>
              <a:rPr lang="en-US" dirty="0">
                <a:latin typeface="Tahoma" panose="020B0604030504040204" pitchFamily="34" charset="0"/>
                <a:ea typeface="Tahoma" panose="020B0604030504040204" pitchFamily="34" charset="0"/>
                <a:cs typeface="Tahoma" panose="020B0604030504040204" pitchFamily="34" charset="0"/>
              </a:rPr>
              <a:t>Bolus with Normal saline  </a:t>
            </a:r>
            <a:r>
              <a:rPr lang="en-US" b="1" dirty="0">
                <a:latin typeface="Tahoma" panose="020B0604030504040204" pitchFamily="34" charset="0"/>
                <a:ea typeface="Tahoma" panose="020B0604030504040204" pitchFamily="34" charset="0"/>
                <a:cs typeface="Tahoma" panose="020B0604030504040204" pitchFamily="34" charset="0"/>
              </a:rPr>
              <a:t>20 ml/kg over 15 minutes</a:t>
            </a:r>
          </a:p>
          <a:p>
            <a:pPr marL="800100" lvl="1">
              <a:lnSpc>
                <a:spcPct val="100000"/>
              </a:lnSpc>
              <a:spcBef>
                <a:spcPts val="360"/>
              </a:spcBef>
              <a:buSzPts val="1800"/>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2">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Reassess hydration status after each bolus</a:t>
            </a:r>
          </a:p>
          <a:p>
            <a:pPr marL="800100" lvl="1">
              <a:lnSpc>
                <a:spcPct val="100000"/>
              </a:lnSpc>
              <a:spcBef>
                <a:spcPts val="360"/>
              </a:spcBef>
              <a:buSzPts val="1800"/>
              <a:buNone/>
            </a:pPr>
            <a:endParaRPr lang="en-US" dirty="0">
              <a:latin typeface="Tahoma" panose="020B0604030504040204" pitchFamily="34" charset="0"/>
              <a:ea typeface="Tahoma" panose="020B0604030504040204" pitchFamily="34" charset="0"/>
              <a:cs typeface="Tahoma" panose="020B0604030504040204" pitchFamily="34" charset="0"/>
            </a:endParaRPr>
          </a:p>
          <a:p>
            <a:pPr lvl="2">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Maximum bolus x 2  (subtract the amount from total fluid)</a:t>
            </a:r>
          </a:p>
          <a:p>
            <a:pPr marL="800100" lvl="1" indent="-342900">
              <a:lnSpc>
                <a:spcPct val="100000"/>
              </a:lnSpc>
              <a:spcBef>
                <a:spcPts val="360"/>
              </a:spcBef>
              <a:buSzPts val="1800"/>
            </a:pPr>
            <a:endParaRPr lang="en-US" dirty="0">
              <a:latin typeface="Tahoma" panose="020B0604030504040204" pitchFamily="34" charset="0"/>
              <a:ea typeface="Tahoma" panose="020B0604030504040204" pitchFamily="34" charset="0"/>
              <a:cs typeface="Tahoma" panose="020B0604030504040204" pitchFamily="34" charset="0"/>
            </a:endParaRPr>
          </a:p>
          <a:p>
            <a:pPr marL="457200" indent="-342900">
              <a:lnSpc>
                <a:spcPct val="100000"/>
              </a:lnSpc>
              <a:spcBef>
                <a:spcPts val="360"/>
              </a:spcBef>
              <a:buSzPts val="1800"/>
            </a:pPr>
            <a:r>
              <a:rPr lang="en-US" sz="2400" dirty="0">
                <a:latin typeface="Tahoma" panose="020B0604030504040204" pitchFamily="34" charset="0"/>
                <a:ea typeface="Tahoma" panose="020B0604030504040204" pitchFamily="34" charset="0"/>
                <a:cs typeface="Tahoma" panose="020B0604030504040204" pitchFamily="34" charset="0"/>
              </a:rPr>
              <a:t>If not in shock- Normal saline 10-20 </a:t>
            </a:r>
            <a:r>
              <a:rPr lang="en-US" sz="2400" dirty="0" err="1">
                <a:latin typeface="Tahoma" panose="020B0604030504040204" pitchFamily="34" charset="0"/>
                <a:ea typeface="Tahoma" panose="020B0604030504040204" pitchFamily="34" charset="0"/>
                <a:cs typeface="Tahoma" panose="020B0604030504040204" pitchFamily="34" charset="0"/>
              </a:rPr>
              <a:t>mls</a:t>
            </a:r>
            <a:r>
              <a:rPr lang="en-US" sz="2400" dirty="0">
                <a:latin typeface="Tahoma" panose="020B0604030504040204" pitchFamily="34" charset="0"/>
                <a:ea typeface="Tahoma" panose="020B0604030504040204" pitchFamily="34" charset="0"/>
                <a:cs typeface="Tahoma" panose="020B0604030504040204" pitchFamily="34" charset="0"/>
              </a:rPr>
              <a:t>/kg over 1 hour.</a:t>
            </a:r>
            <a:endParaRPr b="1" dirty="0">
              <a:latin typeface="Tahoma" panose="020B0604030504040204" pitchFamily="34" charset="0"/>
              <a:ea typeface="Tahoma" panose="020B0604030504040204" pitchFamily="34" charset="0"/>
              <a:cs typeface="Tahoma" panose="020B0604030504040204" pitchFamily="34" charset="0"/>
            </a:endParaRPr>
          </a:p>
          <a:p>
            <a:pPr marL="635000" indent="-457200">
              <a:lnSpc>
                <a:spcPct val="100000"/>
              </a:lnSpc>
              <a:spcBef>
                <a:spcPts val="560"/>
              </a:spcBef>
              <a:buSzPts val="2800"/>
              <a:buFont typeface="+mj-lt"/>
              <a:buAutoNum type="arabicPeriod"/>
            </a:pPr>
            <a:endParaRPr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560"/>
              </a:spcBef>
              <a:buSzPts val="2800"/>
              <a:buNone/>
            </a:pPr>
            <a:r>
              <a:rPr lang="en-US" sz="2400" dirty="0">
                <a:latin typeface="Tahoma" panose="020B0604030504040204" pitchFamily="34" charset="0"/>
                <a:ea typeface="Tahoma" panose="020B0604030504040204" pitchFamily="34" charset="0"/>
                <a:cs typeface="Tahoma" panose="020B0604030504040204" pitchFamily="34" charset="0"/>
              </a:rPr>
              <a:t>2. </a:t>
            </a:r>
            <a:r>
              <a:rPr lang="en-US" sz="2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Correction of dehydration – slow phase</a:t>
            </a:r>
            <a:endParaRPr sz="2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514350" indent="-514350" algn="ctr">
              <a:lnSpc>
                <a:spcPct val="100000"/>
              </a:lnSpc>
              <a:spcBef>
                <a:spcPts val="560"/>
              </a:spcBef>
              <a:buSzPts val="2800"/>
              <a:buNone/>
            </a:pPr>
            <a:r>
              <a:rPr lang="en-US" sz="1800" b="1" dirty="0">
                <a:solidFill>
                  <a:srgbClr val="C00000"/>
                </a:solidFill>
                <a:ea typeface="Tahoma" panose="020B0604030504040204" pitchFamily="34" charset="0"/>
                <a:cs typeface="Tahoma" panose="020B0604030504040204" pitchFamily="34" charset="0"/>
              </a:rPr>
              <a:t>DO NOT START INSULIN UNTIL INITIAL FLUID RESCUSCITATION HAS BEEN DONE</a:t>
            </a:r>
            <a:r>
              <a:rPr lang="en-US" sz="2400" b="1" dirty="0">
                <a:ea typeface="Tahoma" panose="020B0604030504040204" pitchFamily="34" charset="0"/>
                <a:cs typeface="Tahoma" panose="020B0604030504040204" pitchFamily="34" charset="0"/>
              </a:rPr>
              <a:t> </a:t>
            </a:r>
            <a:endParaRPr dirty="0">
              <a:solidFill>
                <a:schemeClr val="tx1"/>
              </a:solidFill>
              <a:ea typeface="Tahoma" panose="020B0604030504040204" pitchFamily="34" charset="0"/>
              <a:cs typeface="Tahoma" panose="020B0604030504040204" pitchFamily="34" charset="0"/>
            </a:endParaRPr>
          </a:p>
        </p:txBody>
      </p:sp>
      <p:sp>
        <p:nvSpPr>
          <p:cNvPr id="409" name="Google Shape;409;p72"/>
          <p:cNvSpPr txBox="1"/>
          <p:nvPr/>
        </p:nvSpPr>
        <p:spPr>
          <a:xfrm>
            <a:off x="9285288" y="0"/>
            <a:ext cx="901700" cy="471488"/>
          </a:xfrm>
          <a:prstGeom prst="rect">
            <a:avLst/>
          </a:prstGeom>
          <a:noFill/>
          <a:ln>
            <a:noFill/>
          </a:ln>
        </p:spPr>
        <p:txBody>
          <a:bodyPr spcFirstLastPara="1" wrap="square" lIns="0" tIns="0" rIns="0" bIns="0" anchor="ctr" anchorCtr="0">
            <a:noAutofit/>
          </a:bodyPr>
          <a:lstStyle/>
          <a:p>
            <a:pPr algn="r">
              <a:buClr>
                <a:schemeClr val="hlink"/>
              </a:buClr>
              <a:buSzPts val="800"/>
            </a:pPr>
            <a:r>
              <a:rPr lang="en-US" sz="800">
                <a:solidFill>
                  <a:schemeClr val="hlink"/>
                </a:solidFill>
                <a:latin typeface="Verdana"/>
                <a:ea typeface="Verdana"/>
                <a:cs typeface="Verdana"/>
                <a:sym typeface="Verdana"/>
              </a:rPr>
              <a:t>Slide no </a:t>
            </a:r>
            <a:fld id="{00000000-1234-1234-1234-123412341234}" type="slidenum">
              <a:rPr lang="en-US" sz="800">
                <a:solidFill>
                  <a:schemeClr val="hlink"/>
                </a:solidFill>
                <a:latin typeface="Verdana"/>
                <a:ea typeface="Verdana"/>
                <a:cs typeface="Verdana"/>
                <a:sym typeface="Verdana"/>
              </a:rPr>
              <a:pPr algn="r">
                <a:buClr>
                  <a:schemeClr val="hlink"/>
                </a:buClr>
                <a:buSzPts val="800"/>
              </a:pPr>
              <a:t>11</a:t>
            </a:fld>
            <a:endParaRPr sz="800">
              <a:solidFill>
                <a:schemeClr val="hlink"/>
              </a:solidFill>
              <a:latin typeface="Verdana"/>
              <a:ea typeface="Verdana"/>
              <a:cs typeface="Verdana"/>
              <a:sym typeface="Verdana"/>
            </a:endParaRPr>
          </a:p>
        </p:txBody>
      </p:sp>
      <p:sp>
        <p:nvSpPr>
          <p:cNvPr id="410" name="Google Shape;410;p72"/>
          <p:cNvSpPr txBox="1"/>
          <p:nvPr/>
        </p:nvSpPr>
        <p:spPr>
          <a:xfrm>
            <a:off x="7823200" y="0"/>
            <a:ext cx="1460500" cy="471488"/>
          </a:xfrm>
          <a:prstGeom prst="rect">
            <a:avLst/>
          </a:prstGeom>
          <a:noFill/>
          <a:ln>
            <a:noFill/>
          </a:ln>
        </p:spPr>
        <p:txBody>
          <a:bodyPr spcFirstLastPara="1" wrap="square" lIns="0" tIns="0" rIns="0" bIns="0" anchor="ctr" anchorCtr="0">
            <a:noAutofit/>
          </a:bodyPr>
          <a:lstStyle/>
          <a:p>
            <a:pPr algn="r">
              <a:buClr>
                <a:srgbClr val="BDB2A4"/>
              </a:buClr>
              <a:buSzPts val="800"/>
            </a:pPr>
            <a:r>
              <a:rPr lang="en-US" sz="800">
                <a:solidFill>
                  <a:srgbClr val="BDB2A4"/>
                </a:solidFill>
                <a:latin typeface="Verdana"/>
                <a:ea typeface="Verdana"/>
                <a:cs typeface="Verdana"/>
                <a:sym typeface="Verdana"/>
              </a:rPr>
              <a:t>Date</a:t>
            </a:r>
            <a:endParaRPr/>
          </a:p>
        </p:txBody>
      </p:sp>
    </p:spTree>
    <p:extLst>
      <p:ext uri="{BB962C8B-B14F-4D97-AF65-F5344CB8AC3E}">
        <p14:creationId xmlns:p14="http://schemas.microsoft.com/office/powerpoint/2010/main" val="52644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8">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8F1D1-474A-3D3C-023F-E2559461A520}"/>
              </a:ext>
            </a:extLst>
          </p:cNvPr>
          <p:cNvSpPr>
            <a:spLocks noGrp="1"/>
          </p:cNvSpPr>
          <p:nvPr>
            <p:ph type="title"/>
          </p:nvPr>
        </p:nvSpPr>
        <p:spPr/>
        <p:txBody>
          <a:bodyPr/>
          <a:lstStyle/>
          <a:p>
            <a:endParaRPr lang="en-KE"/>
          </a:p>
        </p:txBody>
      </p:sp>
      <p:sp>
        <p:nvSpPr>
          <p:cNvPr id="3" name="Text Placeholder 2">
            <a:extLst>
              <a:ext uri="{FF2B5EF4-FFF2-40B4-BE49-F238E27FC236}">
                <a16:creationId xmlns:a16="http://schemas.microsoft.com/office/drawing/2014/main" id="{1B3715DF-65DA-7A99-AD32-DB196D511DFC}"/>
              </a:ext>
            </a:extLst>
          </p:cNvPr>
          <p:cNvSpPr>
            <a:spLocks noGrp="1"/>
          </p:cNvSpPr>
          <p:nvPr>
            <p:ph type="body" idx="1"/>
          </p:nvPr>
        </p:nvSpPr>
        <p:spPr/>
        <p:txBody>
          <a:bodyPr/>
          <a:lstStyle/>
          <a:p>
            <a:r>
              <a:rPr lang="en-US" sz="4400" b="1" dirty="0">
                <a:solidFill>
                  <a:schemeClr val="tx1"/>
                </a:solidFill>
              </a:rPr>
              <a:t>Growth Monitoring</a:t>
            </a:r>
            <a:endParaRPr lang="en-KE" sz="4400" dirty="0">
              <a:solidFill>
                <a:schemeClr val="tx1"/>
              </a:solidFill>
            </a:endParaRPr>
          </a:p>
        </p:txBody>
      </p:sp>
      <p:sp>
        <p:nvSpPr>
          <p:cNvPr id="4" name="Slide Number Placeholder 3">
            <a:extLst>
              <a:ext uri="{FF2B5EF4-FFF2-40B4-BE49-F238E27FC236}">
                <a16:creationId xmlns:a16="http://schemas.microsoft.com/office/drawing/2014/main" id="{D9E5C185-C4A1-029A-7D38-A588A2D9B7B1}"/>
              </a:ext>
            </a:extLst>
          </p:cNvPr>
          <p:cNvSpPr>
            <a:spLocks noGrp="1"/>
          </p:cNvSpPr>
          <p:nvPr>
            <p:ph type="sldNum" idx="12"/>
          </p:nvPr>
        </p:nvSpPr>
        <p:spPr/>
        <p:txBody>
          <a:bodyPr/>
          <a:lstStyle/>
          <a:p>
            <a:pPr defTabSz="685800"/>
            <a:fld id="{00000000-1234-1234-1234-123412341234}" type="slidenum">
              <a:rPr lang="en-US" smtClean="0"/>
              <a:pPr defTabSz="685800"/>
              <a:t>110</a:t>
            </a:fld>
            <a:endParaRPr lang="en-US"/>
          </a:p>
        </p:txBody>
      </p:sp>
    </p:spTree>
    <p:extLst>
      <p:ext uri="{BB962C8B-B14F-4D97-AF65-F5344CB8AC3E}">
        <p14:creationId xmlns:p14="http://schemas.microsoft.com/office/powerpoint/2010/main" val="36809153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 name="PlaceHolder 1"/>
          <p:cNvSpPr>
            <a:spLocks noGrp="1"/>
          </p:cNvSpPr>
          <p:nvPr>
            <p:ph type="title"/>
          </p:nvPr>
        </p:nvSpPr>
        <p:spPr>
          <a:xfrm>
            <a:off x="2641801" y="423864"/>
            <a:ext cx="5623391" cy="1080654"/>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US" sz="2400" b="1" spc="-1" dirty="0">
                <a:solidFill>
                  <a:srgbClr val="0070C0"/>
                </a:solidFill>
                <a:latin typeface="Arial"/>
              </a:rPr>
              <a:t>Growth Monitoring in type 1 Diabetes</a:t>
            </a:r>
            <a:endParaRPr lang="en-US" sz="2400" spc="-1" dirty="0">
              <a:solidFill>
                <a:schemeClr val="dk1"/>
              </a:solidFill>
              <a:latin typeface="Calibri"/>
            </a:endParaRPr>
          </a:p>
        </p:txBody>
      </p:sp>
      <p:sp>
        <p:nvSpPr>
          <p:cNvPr id="1342" name="PlaceHolder 2"/>
          <p:cNvSpPr>
            <a:spLocks noGrp="1"/>
          </p:cNvSpPr>
          <p:nvPr>
            <p:ph/>
          </p:nvPr>
        </p:nvSpPr>
        <p:spPr>
          <a:xfrm>
            <a:off x="2498430" y="2207250"/>
            <a:ext cx="7571880" cy="3087990"/>
          </a:xfrm>
          <a:prstGeom prst="rect">
            <a:avLst/>
          </a:prstGeom>
          <a:solidFill>
            <a:schemeClr val="bg1"/>
          </a:solidFill>
          <a:ln w="9360">
            <a:solidFill>
              <a:srgbClr val="7D5FA0"/>
            </a:solidFill>
            <a:round/>
          </a:ln>
          <a:effectLst>
            <a:outerShdw blurRad="39960" dist="20160" dir="5400000" rotWithShape="0">
              <a:srgbClr val="000000">
                <a:alpha val="38000"/>
              </a:srgbClr>
            </a:outerShdw>
          </a:effectLst>
        </p:spPr>
        <p:txBody>
          <a:bodyPr vert="horz" lIns="68580" tIns="34290" rIns="68580" bIns="34290" numCol="1" spcCol="0" rtlCol="0" anchor="t">
            <a:normAutofit/>
          </a:bodyPr>
          <a:lstStyle/>
          <a:p>
            <a:pPr marL="342900" indent="-342900">
              <a:lnSpc>
                <a:spcPct val="100000"/>
              </a:lnSpc>
              <a:spcBef>
                <a:spcPts val="421"/>
              </a:spcBef>
              <a:buClr>
                <a:srgbClr val="FF0000"/>
              </a:buClr>
              <a:buFont typeface="Arial" panose="020B0604020202020204" pitchFamily="34" charset="0"/>
              <a:buChar char="•"/>
            </a:pPr>
            <a:r>
              <a:rPr lang="en-US" sz="2100" spc="-1" dirty="0">
                <a:solidFill>
                  <a:srgbClr val="FF0000"/>
                </a:solidFill>
                <a:latin typeface="+mn-lt"/>
              </a:rPr>
              <a:t>Growth: </a:t>
            </a:r>
            <a:r>
              <a:rPr lang="en-US" sz="2100" spc="-1" dirty="0">
                <a:solidFill>
                  <a:schemeClr val="dk1"/>
                </a:solidFill>
                <a:latin typeface="+mn-lt"/>
              </a:rPr>
              <a:t> is a physical increase in the size of the body.</a:t>
            </a:r>
          </a:p>
          <a:p>
            <a:pPr marL="342900" indent="-342900">
              <a:lnSpc>
                <a:spcPct val="100000"/>
              </a:lnSpc>
              <a:spcBef>
                <a:spcPts val="421"/>
              </a:spcBef>
              <a:buFont typeface="Arial" panose="020B0604020202020204" pitchFamily="34" charset="0"/>
              <a:buChar char="•"/>
              <a:tabLst>
                <a:tab pos="0" algn="l"/>
              </a:tabLst>
            </a:pPr>
            <a:endParaRPr lang="en-US" sz="2100" spc="-1" dirty="0">
              <a:solidFill>
                <a:schemeClr val="dk1"/>
              </a:solidFill>
              <a:latin typeface="+mn-lt"/>
            </a:endParaRPr>
          </a:p>
          <a:p>
            <a:pPr marL="342900" indent="-342900">
              <a:lnSpc>
                <a:spcPct val="100000"/>
              </a:lnSpc>
              <a:spcBef>
                <a:spcPts val="421"/>
              </a:spcBef>
              <a:buClr>
                <a:srgbClr val="FF0000"/>
              </a:buClr>
              <a:buFont typeface="Arial" panose="020B0604020202020204" pitchFamily="34" charset="0"/>
              <a:buChar char="•"/>
              <a:tabLst>
                <a:tab pos="0" algn="l"/>
              </a:tabLst>
            </a:pPr>
            <a:r>
              <a:rPr lang="en-US" sz="2100" spc="-1" dirty="0">
                <a:solidFill>
                  <a:srgbClr val="FF0000"/>
                </a:solidFill>
                <a:latin typeface="+mn-lt"/>
              </a:rPr>
              <a:t>Development: </a:t>
            </a:r>
            <a:r>
              <a:rPr lang="en-US" sz="2100" spc="-1" dirty="0">
                <a:solidFill>
                  <a:schemeClr val="dk1"/>
                </a:solidFill>
                <a:latin typeface="+mn-lt"/>
              </a:rPr>
              <a:t>increase in function and intellectual maturity of an individual.</a:t>
            </a:r>
          </a:p>
          <a:p>
            <a:pPr marL="342900" indent="-342900">
              <a:lnSpc>
                <a:spcPct val="100000"/>
              </a:lnSpc>
              <a:spcBef>
                <a:spcPts val="421"/>
              </a:spcBef>
              <a:buFont typeface="Arial" panose="020B0604020202020204" pitchFamily="34" charset="0"/>
              <a:buChar char="•"/>
              <a:tabLst>
                <a:tab pos="0" algn="l"/>
              </a:tabLst>
            </a:pPr>
            <a:endParaRPr lang="en-US" sz="2100" spc="-1" dirty="0">
              <a:solidFill>
                <a:schemeClr val="dk1"/>
              </a:solidFill>
              <a:latin typeface="+mn-lt"/>
            </a:endParaRPr>
          </a:p>
          <a:p>
            <a:pPr marL="342900" indent="-342900">
              <a:lnSpc>
                <a:spcPct val="100000"/>
              </a:lnSpc>
              <a:spcBef>
                <a:spcPts val="421"/>
              </a:spcBef>
              <a:buClr>
                <a:srgbClr val="000000"/>
              </a:buClr>
              <a:buFont typeface="Arial" panose="020B0604020202020204" pitchFamily="34" charset="0"/>
              <a:buChar char="•"/>
              <a:tabLst>
                <a:tab pos="0" algn="l"/>
              </a:tabLst>
            </a:pPr>
            <a:r>
              <a:rPr lang="en-US" sz="2100" spc="-1" dirty="0">
                <a:solidFill>
                  <a:schemeClr val="dk1"/>
                </a:solidFill>
                <a:latin typeface="+mn-lt"/>
              </a:rPr>
              <a:t>Growth is determined by genetics, nutrition, general health, endocrine status, psychological factors and puberty.</a:t>
            </a:r>
          </a:p>
          <a:p>
            <a:pPr>
              <a:lnSpc>
                <a:spcPct val="100000"/>
              </a:lnSpc>
              <a:spcBef>
                <a:spcPts val="481"/>
              </a:spcBef>
              <a:tabLst>
                <a:tab pos="0" algn="l"/>
              </a:tabLst>
            </a:pPr>
            <a:endParaRPr lang="en-US" sz="2400" spc="-1" dirty="0">
              <a:solidFill>
                <a:schemeClr val="dk1"/>
              </a:solidFill>
              <a:latin typeface="Calibri"/>
            </a:endParaRPr>
          </a:p>
        </p:txBody>
      </p:sp>
      <p:pic>
        <p:nvPicPr>
          <p:cNvPr id="1343" name="Picture 3"/>
          <p:cNvPicPr/>
          <p:nvPr/>
        </p:nvPicPr>
        <p:blipFill>
          <a:blip r:embed="rId3"/>
          <a:stretch/>
        </p:blipFill>
        <p:spPr>
          <a:xfrm>
            <a:off x="8374710" y="857250"/>
            <a:ext cx="2292300" cy="1025190"/>
          </a:xfrm>
          <a:prstGeom prst="rect">
            <a:avLst/>
          </a:prstGeom>
          <a:ln w="0">
            <a:noFill/>
          </a:ln>
        </p:spPr>
      </p:pic>
      <p:pic>
        <p:nvPicPr>
          <p:cNvPr id="1345" name="Picture 5"/>
          <p:cNvPicPr/>
          <p:nvPr/>
        </p:nvPicPr>
        <p:blipFill>
          <a:blip r:embed="rId4"/>
          <a:stretch/>
        </p:blipFill>
        <p:spPr>
          <a:xfrm>
            <a:off x="2206290" y="5431050"/>
            <a:ext cx="871020" cy="536490"/>
          </a:xfrm>
          <a:prstGeom prst="rect">
            <a:avLst/>
          </a:prstGeom>
          <a:ln w="0">
            <a:noFill/>
          </a:ln>
        </p:spPr>
      </p:pic>
      <p:sp>
        <p:nvSpPr>
          <p:cNvPr id="1346" name="Google Shape;1161;p132"/>
          <p:cNvSpPr/>
          <p:nvPr/>
        </p:nvSpPr>
        <p:spPr>
          <a:xfrm>
            <a:off x="3171270" y="5683230"/>
            <a:ext cx="624753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Hermanussen M. Auxology: an update. Horm Res Paediatr. 2010;74(3):153-64.</a:t>
            </a:r>
            <a:endParaRPr lang="en-US" sz="675" spc="-1">
              <a:latin typeface="Arial"/>
            </a:endParaRPr>
          </a:p>
        </p:txBody>
      </p:sp>
    </p:spTree>
    <p:extLst>
      <p:ext uri="{BB962C8B-B14F-4D97-AF65-F5344CB8AC3E}">
        <p14:creationId xmlns:p14="http://schemas.microsoft.com/office/powerpoint/2010/main" val="8831522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3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3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7" name="PlaceHolder 1"/>
          <p:cNvSpPr>
            <a:spLocks noGrp="1"/>
          </p:cNvSpPr>
          <p:nvPr>
            <p:ph type="title"/>
          </p:nvPr>
        </p:nvSpPr>
        <p:spPr>
          <a:xfrm>
            <a:off x="3768438" y="223425"/>
            <a:ext cx="4369685" cy="1267650"/>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US" sz="2100" b="1" spc="-1" dirty="0">
                <a:solidFill>
                  <a:srgbClr val="0070C0"/>
                </a:solidFill>
                <a:latin typeface="Arial"/>
              </a:rPr>
              <a:t>Why growth monitoring in T1DM?</a:t>
            </a:r>
            <a:endParaRPr lang="en-US" sz="2100" spc="-1" dirty="0">
              <a:solidFill>
                <a:schemeClr val="dk1"/>
              </a:solidFill>
              <a:latin typeface="Calibri"/>
            </a:endParaRPr>
          </a:p>
        </p:txBody>
      </p:sp>
      <p:sp>
        <p:nvSpPr>
          <p:cNvPr id="1408" name="PlaceHolder 2"/>
          <p:cNvSpPr>
            <a:spLocks noGrp="1"/>
          </p:cNvSpPr>
          <p:nvPr>
            <p:ph/>
          </p:nvPr>
        </p:nvSpPr>
        <p:spPr>
          <a:xfrm>
            <a:off x="2216728" y="1882440"/>
            <a:ext cx="7716981" cy="3982004"/>
          </a:xfrm>
          <a:prstGeom prst="rect">
            <a:avLst/>
          </a:prstGeom>
          <a:noFill/>
          <a:ln w="0">
            <a:noFill/>
          </a:ln>
        </p:spPr>
        <p:txBody>
          <a:bodyPr vert="horz" lIns="68580" tIns="34290" rIns="68580" bIns="34290" numCol="1" spcCol="0" rtlCol="0" anchor="t">
            <a:noAutofit/>
          </a:bodyPr>
          <a:lstStyle/>
          <a:p>
            <a:pPr marL="257175" indent="-257175">
              <a:lnSpc>
                <a:spcPct val="100000"/>
              </a:lnSpc>
              <a:spcBef>
                <a:spcPts val="421"/>
              </a:spcBef>
              <a:buClr>
                <a:srgbClr val="000000"/>
              </a:buClr>
              <a:buFont typeface="Arial" panose="020B0604020202020204" pitchFamily="34" charset="0"/>
              <a:buChar char="•"/>
            </a:pPr>
            <a:r>
              <a:rPr lang="en-US" sz="2400" spc="-1" dirty="0">
                <a:solidFill>
                  <a:schemeClr val="dk1"/>
                </a:solidFill>
                <a:latin typeface="+mn-lt"/>
              </a:rPr>
              <a:t>Early identification of </a:t>
            </a:r>
            <a:r>
              <a:rPr lang="en-US" sz="2400" spc="-1" dirty="0">
                <a:solidFill>
                  <a:srgbClr val="C00000"/>
                </a:solidFill>
                <a:latin typeface="+mn-lt"/>
              </a:rPr>
              <a:t>growth failure: Monitoring</a:t>
            </a:r>
            <a:r>
              <a:rPr lang="en-US" sz="2400" spc="-1" dirty="0">
                <a:solidFill>
                  <a:schemeClr val="dk1"/>
                </a:solidFill>
                <a:latin typeface="+mn-lt"/>
              </a:rPr>
              <a:t> the response to therapy </a:t>
            </a:r>
          </a:p>
          <a:p>
            <a:pPr marL="257175" indent="-257175">
              <a:lnSpc>
                <a:spcPct val="100000"/>
              </a:lnSpc>
              <a:spcBef>
                <a:spcPts val="421"/>
              </a:spcBef>
              <a:buClr>
                <a:srgbClr val="C00000"/>
              </a:buClr>
              <a:buFont typeface="Arial" panose="020B0604020202020204" pitchFamily="34" charset="0"/>
              <a:buChar char="•"/>
              <a:tabLst>
                <a:tab pos="0" algn="l"/>
              </a:tabLst>
            </a:pPr>
            <a:endParaRPr lang="en-US" sz="2400" spc="-1" dirty="0">
              <a:solidFill>
                <a:schemeClr val="dk1"/>
              </a:solidFill>
              <a:latin typeface="+mn-lt"/>
            </a:endParaRPr>
          </a:p>
          <a:p>
            <a:pPr marL="257175" indent="-257175">
              <a:lnSpc>
                <a:spcPct val="100000"/>
              </a:lnSpc>
              <a:spcBef>
                <a:spcPts val="421"/>
              </a:spcBef>
              <a:buClr>
                <a:srgbClr val="C00000"/>
              </a:buClr>
              <a:buFont typeface="Arial" panose="020B0604020202020204" pitchFamily="34" charset="0"/>
              <a:buChar char="•"/>
              <a:tabLst>
                <a:tab pos="0" algn="l"/>
              </a:tabLst>
            </a:pPr>
            <a:r>
              <a:rPr lang="en-US" sz="2400" spc="-1" dirty="0">
                <a:solidFill>
                  <a:srgbClr val="C00000"/>
                </a:solidFill>
                <a:latin typeface="+mn-lt"/>
              </a:rPr>
              <a:t>Poor control of T1DM causes growth failure.</a:t>
            </a:r>
            <a:endParaRPr lang="en-US" sz="2400" spc="-1" dirty="0">
              <a:solidFill>
                <a:schemeClr val="dk1"/>
              </a:solidFill>
              <a:latin typeface="+mn-lt"/>
            </a:endParaRPr>
          </a:p>
          <a:p>
            <a:pPr marL="257175" indent="-257175">
              <a:lnSpc>
                <a:spcPct val="100000"/>
              </a:lnSpc>
              <a:spcBef>
                <a:spcPts val="359"/>
              </a:spcBef>
              <a:buFont typeface="Arial" panose="020B0604020202020204" pitchFamily="34" charset="0"/>
              <a:buChar char="•"/>
              <a:tabLst>
                <a:tab pos="0" algn="l"/>
              </a:tabLst>
            </a:pPr>
            <a:endParaRPr lang="en-US" sz="2400" spc="-1" dirty="0">
              <a:solidFill>
                <a:schemeClr val="dk1"/>
              </a:solidFill>
              <a:latin typeface="+mn-lt"/>
            </a:endParaRPr>
          </a:p>
          <a:p>
            <a:pPr marL="257175" indent="-257175">
              <a:lnSpc>
                <a:spcPct val="100000"/>
              </a:lnSpc>
              <a:spcBef>
                <a:spcPts val="359"/>
              </a:spcBef>
              <a:buClr>
                <a:srgbClr val="C00000"/>
              </a:buClr>
              <a:buFont typeface="Arial" panose="020B0604020202020204" pitchFamily="34" charset="0"/>
              <a:buChar char="•"/>
              <a:tabLst>
                <a:tab pos="0" algn="l"/>
              </a:tabLst>
            </a:pPr>
            <a:r>
              <a:rPr lang="en-US" sz="2400" spc="-1" dirty="0">
                <a:solidFill>
                  <a:srgbClr val="C00000"/>
                </a:solidFill>
                <a:latin typeface="+mn-lt"/>
              </a:rPr>
              <a:t>Overdosing of insulin causes </a:t>
            </a:r>
            <a:r>
              <a:rPr lang="en-US" sz="2400" spc="-1" dirty="0">
                <a:solidFill>
                  <a:schemeClr val="dk1"/>
                </a:solidFill>
                <a:latin typeface="+mn-lt"/>
              </a:rPr>
              <a:t>overweight and obesity.</a:t>
            </a:r>
          </a:p>
          <a:p>
            <a:pPr marL="257175" indent="-257175">
              <a:lnSpc>
                <a:spcPct val="100000"/>
              </a:lnSpc>
              <a:spcBef>
                <a:spcPts val="359"/>
              </a:spcBef>
              <a:buFont typeface="Arial" panose="020B0604020202020204" pitchFamily="34" charset="0"/>
              <a:buChar char="•"/>
              <a:tabLst>
                <a:tab pos="0" algn="l"/>
              </a:tabLst>
            </a:pPr>
            <a:endParaRPr lang="en-US" sz="2400" spc="-1" dirty="0">
              <a:solidFill>
                <a:schemeClr val="dk1"/>
              </a:solidFill>
              <a:latin typeface="+mn-lt"/>
            </a:endParaRPr>
          </a:p>
          <a:p>
            <a:pPr marL="257175" indent="-257175">
              <a:lnSpc>
                <a:spcPct val="100000"/>
              </a:lnSpc>
              <a:spcBef>
                <a:spcPts val="359"/>
              </a:spcBef>
              <a:buClr>
                <a:srgbClr val="C00000"/>
              </a:buClr>
              <a:buFont typeface="Arial" panose="020B0604020202020204" pitchFamily="34" charset="0"/>
              <a:buChar char="•"/>
              <a:tabLst>
                <a:tab pos="0" algn="l"/>
              </a:tabLst>
            </a:pPr>
            <a:r>
              <a:rPr lang="en-US" sz="2400" spc="-1" dirty="0">
                <a:solidFill>
                  <a:srgbClr val="C00000"/>
                </a:solidFill>
                <a:latin typeface="+mn-lt"/>
              </a:rPr>
              <a:t>Reduced insulin, reduced food </a:t>
            </a:r>
            <a:r>
              <a:rPr lang="en-US" sz="2400" spc="-1" dirty="0">
                <a:solidFill>
                  <a:schemeClr val="dk1"/>
                </a:solidFill>
                <a:latin typeface="+mn-lt"/>
              </a:rPr>
              <a:t>may lead to poor growth even with normal glycemia.</a:t>
            </a:r>
            <a:r>
              <a:rPr lang="en-US" sz="2400" spc="-1" dirty="0">
                <a:solidFill>
                  <a:schemeClr val="dk1"/>
                </a:solidFill>
                <a:latin typeface="Arial"/>
              </a:rPr>
              <a:t> </a:t>
            </a:r>
          </a:p>
          <a:p>
            <a:pPr marL="257175" indent="-257175">
              <a:lnSpc>
                <a:spcPct val="100000"/>
              </a:lnSpc>
              <a:spcBef>
                <a:spcPts val="359"/>
              </a:spcBef>
              <a:buClr>
                <a:srgbClr val="C00000"/>
              </a:buClr>
              <a:buFont typeface="Arial" panose="020B0604020202020204" pitchFamily="34" charset="0"/>
              <a:buChar char="•"/>
              <a:tabLst>
                <a:tab pos="0" algn="l"/>
              </a:tabLst>
            </a:pPr>
            <a:endParaRPr lang="en-US" sz="2400" spc="-1" dirty="0">
              <a:solidFill>
                <a:schemeClr val="dk1"/>
              </a:solidFill>
              <a:latin typeface="Arial"/>
            </a:endParaRPr>
          </a:p>
          <a:p>
            <a:pPr marL="257175" indent="-257175">
              <a:lnSpc>
                <a:spcPct val="100000"/>
              </a:lnSpc>
              <a:spcBef>
                <a:spcPts val="359"/>
              </a:spcBef>
              <a:buClr>
                <a:srgbClr val="C00000"/>
              </a:buClr>
              <a:buFont typeface="Arial" panose="020B0604020202020204" pitchFamily="34" charset="0"/>
              <a:buChar char="•"/>
              <a:tabLst>
                <a:tab pos="0" algn="l"/>
              </a:tabLst>
            </a:pPr>
            <a:r>
              <a:rPr lang="en-US" sz="2400" spc="-1" dirty="0">
                <a:solidFill>
                  <a:schemeClr val="dk1"/>
                </a:solidFill>
                <a:latin typeface="Arial"/>
              </a:rPr>
              <a:t>Delayed puberty results mainly from poor control. </a:t>
            </a:r>
            <a:endParaRPr lang="en-US" sz="2400" spc="-1" dirty="0">
              <a:solidFill>
                <a:schemeClr val="dk1"/>
              </a:solidFill>
              <a:latin typeface="Calibri"/>
            </a:endParaRPr>
          </a:p>
          <a:p>
            <a:pPr marL="257310" indent="-257310">
              <a:lnSpc>
                <a:spcPct val="100000"/>
              </a:lnSpc>
              <a:spcBef>
                <a:spcPts val="359"/>
              </a:spcBef>
              <a:buClr>
                <a:srgbClr val="C00000"/>
              </a:buClr>
              <a:buFont typeface="Wingdings" charset="2"/>
              <a:buChar char=""/>
              <a:tabLst>
                <a:tab pos="0" algn="l"/>
              </a:tabLst>
            </a:pPr>
            <a:endParaRPr lang="en-US" sz="2400" spc="-1" dirty="0">
              <a:solidFill>
                <a:schemeClr val="dk1"/>
              </a:solidFill>
              <a:latin typeface="+mn-lt"/>
            </a:endParaRPr>
          </a:p>
          <a:p>
            <a:pPr marL="257310" indent="-257310">
              <a:lnSpc>
                <a:spcPct val="100000"/>
              </a:lnSpc>
              <a:spcBef>
                <a:spcPts val="359"/>
              </a:spcBef>
              <a:buClr>
                <a:srgbClr val="C00000"/>
              </a:buClr>
              <a:buFont typeface="Wingdings" charset="2"/>
              <a:buChar char=""/>
              <a:tabLst>
                <a:tab pos="0" algn="l"/>
              </a:tabLst>
            </a:pPr>
            <a:endParaRPr lang="en-US" sz="2400" spc="-1" dirty="0">
              <a:solidFill>
                <a:schemeClr val="dk1"/>
              </a:solidFill>
              <a:latin typeface="+mn-lt"/>
            </a:endParaRPr>
          </a:p>
          <a:p>
            <a:pPr>
              <a:lnSpc>
                <a:spcPct val="100000"/>
              </a:lnSpc>
              <a:spcBef>
                <a:spcPts val="481"/>
              </a:spcBef>
              <a:tabLst>
                <a:tab pos="0" algn="l"/>
              </a:tabLst>
            </a:pPr>
            <a:endParaRPr lang="en-US" sz="2400" spc="-1" dirty="0">
              <a:solidFill>
                <a:schemeClr val="dk1"/>
              </a:solidFill>
              <a:latin typeface="Calibri"/>
            </a:endParaRPr>
          </a:p>
        </p:txBody>
      </p:sp>
      <p:pic>
        <p:nvPicPr>
          <p:cNvPr id="1409" name="Picture 3"/>
          <p:cNvPicPr/>
          <p:nvPr/>
        </p:nvPicPr>
        <p:blipFill>
          <a:blip r:embed="rId3"/>
          <a:stretch/>
        </p:blipFill>
        <p:spPr>
          <a:xfrm>
            <a:off x="8461380" y="857250"/>
            <a:ext cx="2205900" cy="1025190"/>
          </a:xfrm>
          <a:prstGeom prst="rect">
            <a:avLst/>
          </a:prstGeom>
          <a:ln w="0">
            <a:noFill/>
          </a:ln>
        </p:spPr>
      </p:pic>
      <p:sp>
        <p:nvSpPr>
          <p:cNvPr id="1412" name="Google Shape;1161;p132"/>
          <p:cNvSpPr/>
          <p:nvPr/>
        </p:nvSpPr>
        <p:spPr>
          <a:xfrm>
            <a:off x="3171270" y="5692410"/>
            <a:ext cx="623862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Mitchell D. Growth in patients with type 1 diabetes. Curr Opin Endocrinol Diabetes Obes. 2017 Feb;24(1):67-72.</a:t>
            </a:r>
            <a:endParaRPr lang="en-US" sz="675" spc="-1">
              <a:latin typeface="Arial"/>
            </a:endParaRPr>
          </a:p>
        </p:txBody>
      </p:sp>
    </p:spTree>
    <p:extLst>
      <p:ext uri="{BB962C8B-B14F-4D97-AF65-F5344CB8AC3E}">
        <p14:creationId xmlns:p14="http://schemas.microsoft.com/office/powerpoint/2010/main" val="3982433525"/>
      </p:ext>
    </p:extLst>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408">
                                            <p:txEl>
                                              <p:pRg st="2" end="2"/>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408">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408">
                                            <p:txEl>
                                              <p:pRg st="4" end="4"/>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408">
                                            <p:txEl>
                                              <p:pRg st="6" end="6"/>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40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 name="PlaceHolder 1"/>
          <p:cNvSpPr>
            <a:spLocks noGrp="1"/>
          </p:cNvSpPr>
          <p:nvPr>
            <p:ph type="title"/>
          </p:nvPr>
        </p:nvSpPr>
        <p:spPr>
          <a:xfrm>
            <a:off x="4267200" y="1063260"/>
            <a:ext cx="4214970" cy="856440"/>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US" sz="2100" b="1" spc="-1" dirty="0">
                <a:solidFill>
                  <a:srgbClr val="0070C0"/>
                </a:solidFill>
                <a:latin typeface="Arial"/>
              </a:rPr>
              <a:t>What measurements are needed?</a:t>
            </a:r>
            <a:endParaRPr lang="en-US" sz="2100" spc="-1" dirty="0">
              <a:solidFill>
                <a:schemeClr val="dk1"/>
              </a:solidFill>
              <a:latin typeface="Calibri"/>
            </a:endParaRPr>
          </a:p>
        </p:txBody>
      </p:sp>
      <p:sp>
        <p:nvSpPr>
          <p:cNvPr id="1348" name="PlaceHolder 2"/>
          <p:cNvSpPr>
            <a:spLocks noGrp="1"/>
          </p:cNvSpPr>
          <p:nvPr>
            <p:ph/>
          </p:nvPr>
        </p:nvSpPr>
        <p:spPr>
          <a:xfrm>
            <a:off x="2459820" y="2214540"/>
            <a:ext cx="7185780" cy="2979450"/>
          </a:xfrm>
          <a:prstGeom prst="rect">
            <a:avLst/>
          </a:prstGeom>
          <a:solidFill>
            <a:schemeClr val="lt1"/>
          </a:solidFill>
          <a:ln w="25560">
            <a:solidFill>
              <a:schemeClr val="accent6"/>
            </a:solidFill>
            <a:round/>
          </a:ln>
        </p:spPr>
        <p:txBody>
          <a:bodyPr vert="horz" lIns="68580" tIns="34290" rIns="68580" bIns="34290" numCol="1" spcCol="0" rtlCol="0" anchor="t">
            <a:normAutofit/>
          </a:bodyPr>
          <a:lstStyle/>
          <a:p>
            <a:pPr marL="257310" indent="-257310">
              <a:lnSpc>
                <a:spcPct val="100000"/>
              </a:lnSpc>
              <a:spcBef>
                <a:spcPts val="359"/>
              </a:spcBef>
              <a:buClr>
                <a:srgbClr val="000000"/>
              </a:buClr>
              <a:buFont typeface="Arial"/>
              <a:buChar char="•"/>
            </a:pPr>
            <a:r>
              <a:rPr lang="en-US" sz="2100" spc="-1" dirty="0">
                <a:solidFill>
                  <a:schemeClr val="dk1"/>
                </a:solidFill>
                <a:latin typeface="Calibri"/>
              </a:rPr>
              <a:t>Height/ length </a:t>
            </a:r>
          </a:p>
          <a:p>
            <a:pPr marL="257310" indent="-257310">
              <a:lnSpc>
                <a:spcPct val="100000"/>
              </a:lnSpc>
              <a:spcBef>
                <a:spcPts val="359"/>
              </a:spcBef>
              <a:buClr>
                <a:srgbClr val="000000"/>
              </a:buClr>
              <a:buFont typeface="Arial"/>
              <a:buChar char="•"/>
            </a:pPr>
            <a:r>
              <a:rPr lang="en-US" sz="2100" spc="-1" dirty="0">
                <a:solidFill>
                  <a:schemeClr val="dk1"/>
                </a:solidFill>
                <a:latin typeface="Calibri"/>
              </a:rPr>
              <a:t>Weight </a:t>
            </a:r>
          </a:p>
          <a:p>
            <a:pPr marL="257310" indent="-257310">
              <a:lnSpc>
                <a:spcPct val="100000"/>
              </a:lnSpc>
              <a:spcBef>
                <a:spcPts val="359"/>
              </a:spcBef>
              <a:buClr>
                <a:srgbClr val="000000"/>
              </a:buClr>
              <a:buFont typeface="Arial"/>
              <a:buChar char="•"/>
            </a:pPr>
            <a:r>
              <a:rPr lang="en-US" sz="2100" spc="-1" dirty="0">
                <a:solidFill>
                  <a:schemeClr val="dk1"/>
                </a:solidFill>
                <a:latin typeface="Calibri"/>
              </a:rPr>
              <a:t>BMI</a:t>
            </a:r>
          </a:p>
          <a:p>
            <a:pPr marL="257310" indent="-257310">
              <a:lnSpc>
                <a:spcPct val="100000"/>
              </a:lnSpc>
              <a:spcBef>
                <a:spcPts val="359"/>
              </a:spcBef>
              <a:buClr>
                <a:srgbClr val="000000"/>
              </a:buClr>
              <a:buFont typeface="Arial"/>
              <a:buChar char="•"/>
            </a:pPr>
            <a:r>
              <a:rPr lang="en-US" sz="2100" spc="-1" dirty="0">
                <a:solidFill>
                  <a:schemeClr val="dk1"/>
                </a:solidFill>
                <a:latin typeface="Calibri"/>
              </a:rPr>
              <a:t>Growth velocity</a:t>
            </a:r>
          </a:p>
          <a:p>
            <a:pPr marL="257310" indent="-257310">
              <a:lnSpc>
                <a:spcPct val="100000"/>
              </a:lnSpc>
              <a:spcBef>
                <a:spcPts val="359"/>
              </a:spcBef>
              <a:buClr>
                <a:srgbClr val="000000"/>
              </a:buClr>
              <a:buFont typeface="Arial"/>
              <a:buChar char="•"/>
            </a:pPr>
            <a:r>
              <a:rPr lang="en-US" sz="2100" spc="-1" dirty="0">
                <a:solidFill>
                  <a:schemeClr val="dk1"/>
                </a:solidFill>
                <a:latin typeface="Calibri"/>
              </a:rPr>
              <a:t>Pubertal status</a:t>
            </a:r>
          </a:p>
          <a:p>
            <a:pPr>
              <a:lnSpc>
                <a:spcPct val="100000"/>
              </a:lnSpc>
              <a:spcBef>
                <a:spcPts val="359"/>
              </a:spcBef>
              <a:tabLst>
                <a:tab pos="0" algn="l"/>
              </a:tabLst>
            </a:pPr>
            <a:endParaRPr lang="en-US" sz="2100" spc="-1" dirty="0">
              <a:solidFill>
                <a:schemeClr val="dk1"/>
              </a:solidFill>
              <a:latin typeface="Calibri"/>
            </a:endParaRPr>
          </a:p>
          <a:p>
            <a:pPr marL="257310" indent="-257310">
              <a:lnSpc>
                <a:spcPct val="100000"/>
              </a:lnSpc>
              <a:spcBef>
                <a:spcPts val="359"/>
              </a:spcBef>
              <a:buClr>
                <a:srgbClr val="000000"/>
              </a:buClr>
              <a:buFont typeface="Wingdings" charset="2"/>
              <a:buChar char=""/>
              <a:tabLst>
                <a:tab pos="0" algn="l"/>
              </a:tabLst>
            </a:pPr>
            <a:r>
              <a:rPr lang="en-US" sz="2100" b="1" spc="-1" dirty="0">
                <a:solidFill>
                  <a:srgbClr val="FF0000"/>
                </a:solidFill>
                <a:latin typeface="Calibri"/>
              </a:rPr>
              <a:t>Record on medical chart and plot on growth chart.</a:t>
            </a:r>
          </a:p>
          <a:p>
            <a:pPr>
              <a:lnSpc>
                <a:spcPct val="100000"/>
              </a:lnSpc>
              <a:spcBef>
                <a:spcPts val="359"/>
              </a:spcBef>
              <a:tabLst>
                <a:tab pos="0" algn="l"/>
              </a:tabLst>
            </a:pPr>
            <a:endParaRPr lang="en-US" sz="2100" spc="-1" dirty="0">
              <a:solidFill>
                <a:schemeClr val="dk1"/>
              </a:solidFill>
              <a:latin typeface="Calibri"/>
            </a:endParaRPr>
          </a:p>
          <a:p>
            <a:pPr>
              <a:lnSpc>
                <a:spcPct val="100000"/>
              </a:lnSpc>
              <a:spcBef>
                <a:spcPts val="481"/>
              </a:spcBef>
              <a:tabLst>
                <a:tab pos="0" algn="l"/>
              </a:tabLst>
            </a:pPr>
            <a:endParaRPr lang="en-US" sz="2400" spc="-1" dirty="0">
              <a:solidFill>
                <a:schemeClr val="dk1"/>
              </a:solidFill>
              <a:latin typeface="Calibri"/>
            </a:endParaRPr>
          </a:p>
        </p:txBody>
      </p:sp>
      <p:pic>
        <p:nvPicPr>
          <p:cNvPr id="1349" name="Picture 3"/>
          <p:cNvPicPr/>
          <p:nvPr/>
        </p:nvPicPr>
        <p:blipFill>
          <a:blip r:embed="rId3"/>
          <a:stretch/>
        </p:blipFill>
        <p:spPr>
          <a:xfrm>
            <a:off x="8663610" y="857250"/>
            <a:ext cx="2003670" cy="1025190"/>
          </a:xfrm>
          <a:prstGeom prst="rect">
            <a:avLst/>
          </a:prstGeom>
          <a:ln w="0">
            <a:noFill/>
          </a:ln>
        </p:spPr>
      </p:pic>
      <p:pic>
        <p:nvPicPr>
          <p:cNvPr id="1350" name="Picture 2" descr="Pediatric Endocrine Society Of Kenya on LinkedIn: Paediatric Endocrine  Society Of Kenya | LinkedIn"/>
          <p:cNvPicPr/>
          <p:nvPr/>
        </p:nvPicPr>
        <p:blipFill>
          <a:blip r:embed="rId4"/>
          <a:stretch/>
        </p:blipFill>
        <p:spPr>
          <a:xfrm>
            <a:off x="2206290" y="889920"/>
            <a:ext cx="1926720" cy="992520"/>
          </a:xfrm>
          <a:prstGeom prst="rect">
            <a:avLst/>
          </a:prstGeom>
          <a:ln w="0">
            <a:noFill/>
          </a:ln>
        </p:spPr>
      </p:pic>
      <p:pic>
        <p:nvPicPr>
          <p:cNvPr id="1351" name="Picture 5"/>
          <p:cNvPicPr/>
          <p:nvPr/>
        </p:nvPicPr>
        <p:blipFill>
          <a:blip r:embed="rId5"/>
          <a:stretch/>
        </p:blipFill>
        <p:spPr>
          <a:xfrm>
            <a:off x="2206290" y="5431050"/>
            <a:ext cx="871020" cy="536490"/>
          </a:xfrm>
          <a:prstGeom prst="rect">
            <a:avLst/>
          </a:prstGeom>
          <a:ln w="0">
            <a:noFill/>
          </a:ln>
        </p:spPr>
      </p:pic>
      <p:sp>
        <p:nvSpPr>
          <p:cNvPr id="1352" name="Google Shape;1161;p132"/>
          <p:cNvSpPr/>
          <p:nvPr/>
        </p:nvSpPr>
        <p:spPr>
          <a:xfrm>
            <a:off x="3171270" y="5683230"/>
            <a:ext cx="550368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Hermanussen M. Auxology: an update. Horm Res Paediatr. 2010;74(3):153-64.</a:t>
            </a:r>
            <a:endParaRPr lang="en-US" sz="675" spc="-1">
              <a:latin typeface="Arial"/>
            </a:endParaRPr>
          </a:p>
        </p:txBody>
      </p:sp>
    </p:spTree>
    <p:extLst>
      <p:ext uri="{BB962C8B-B14F-4D97-AF65-F5344CB8AC3E}">
        <p14:creationId xmlns:p14="http://schemas.microsoft.com/office/powerpoint/2010/main" val="25376284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34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4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34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4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34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3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PlaceHolder 1"/>
          <p:cNvSpPr>
            <a:spLocks noGrp="1"/>
          </p:cNvSpPr>
          <p:nvPr>
            <p:ph type="title"/>
          </p:nvPr>
        </p:nvSpPr>
        <p:spPr>
          <a:xfrm>
            <a:off x="4133550" y="959580"/>
            <a:ext cx="4384800" cy="782730"/>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GB" sz="2100" b="1" spc="-1">
                <a:solidFill>
                  <a:srgbClr val="0070C0"/>
                </a:solidFill>
                <a:latin typeface="Arial"/>
              </a:rPr>
              <a:t>How do we take height measurement?</a:t>
            </a:r>
            <a:endParaRPr lang="en-US" sz="2100" spc="-1">
              <a:solidFill>
                <a:schemeClr val="dk1"/>
              </a:solidFill>
              <a:latin typeface="Calibri"/>
            </a:endParaRPr>
          </a:p>
        </p:txBody>
      </p:sp>
      <p:pic>
        <p:nvPicPr>
          <p:cNvPr id="1354" name="Picture 2"/>
          <p:cNvPicPr/>
          <p:nvPr/>
        </p:nvPicPr>
        <p:blipFill>
          <a:blip r:embed="rId3"/>
          <a:stretch/>
        </p:blipFill>
        <p:spPr>
          <a:xfrm>
            <a:off x="7800960" y="1963440"/>
            <a:ext cx="2685150" cy="3428460"/>
          </a:xfrm>
          <a:prstGeom prst="rect">
            <a:avLst/>
          </a:prstGeom>
          <a:ln w="9525">
            <a:noFill/>
          </a:ln>
        </p:spPr>
      </p:pic>
      <p:sp>
        <p:nvSpPr>
          <p:cNvPr id="1355" name="PlaceHolder 2"/>
          <p:cNvSpPr>
            <a:spLocks noGrp="1"/>
          </p:cNvSpPr>
          <p:nvPr>
            <p:ph/>
          </p:nvPr>
        </p:nvSpPr>
        <p:spPr>
          <a:xfrm>
            <a:off x="2428770" y="1963440"/>
            <a:ext cx="5371380" cy="3390120"/>
          </a:xfrm>
          <a:prstGeom prst="rect">
            <a:avLst/>
          </a:prstGeom>
          <a:solidFill>
            <a:schemeClr val="bg1"/>
          </a:solidFill>
          <a:ln w="9360">
            <a:solidFill>
              <a:srgbClr val="BE4B48"/>
            </a:solidFill>
            <a:round/>
          </a:ln>
          <a:effectLst>
            <a:outerShdw blurRad="39960" dist="20160" dir="5400000" rotWithShape="0">
              <a:srgbClr val="000000">
                <a:alpha val="38000"/>
              </a:srgbClr>
            </a:outerShdw>
          </a:effectLst>
        </p:spPr>
        <p:txBody>
          <a:bodyPr vert="horz" lIns="68580" tIns="34290" rIns="68580" bIns="34290" numCol="1" spcCol="0" rtlCol="0" anchor="t">
            <a:normAutofit fontScale="96666" lnSpcReduction="10000"/>
          </a:bodyPr>
          <a:lstStyle/>
          <a:p>
            <a:pPr marL="257310" indent="-257310">
              <a:lnSpc>
                <a:spcPct val="100000"/>
              </a:lnSpc>
              <a:spcBef>
                <a:spcPts val="374"/>
              </a:spcBef>
              <a:buClr>
                <a:srgbClr val="000000"/>
              </a:buClr>
              <a:buFont typeface="Arial"/>
              <a:buChar char="•"/>
            </a:pPr>
            <a:r>
              <a:rPr lang="en-GB" sz="1875" spc="-1" dirty="0">
                <a:solidFill>
                  <a:schemeClr val="dk1"/>
                </a:solidFill>
                <a:latin typeface="Arial"/>
              </a:rPr>
              <a:t>Performed using a stadiometer with a movable headboard.</a:t>
            </a:r>
            <a:endParaRPr lang="en-US" sz="1875" spc="-1" dirty="0">
              <a:solidFill>
                <a:schemeClr val="dk1"/>
              </a:solidFill>
              <a:latin typeface="Calibri"/>
            </a:endParaRPr>
          </a:p>
          <a:p>
            <a:pPr marL="257310" indent="-257310">
              <a:lnSpc>
                <a:spcPct val="100000"/>
              </a:lnSpc>
              <a:spcBef>
                <a:spcPts val="374"/>
              </a:spcBef>
              <a:tabLst>
                <a:tab pos="0" algn="l"/>
              </a:tabLst>
            </a:pPr>
            <a:endParaRPr lang="en-US" sz="1875" spc="-1" dirty="0">
              <a:solidFill>
                <a:schemeClr val="dk1"/>
              </a:solidFill>
              <a:latin typeface="Calibri"/>
            </a:endParaRPr>
          </a:p>
          <a:p>
            <a:pPr marL="257310" indent="-257310">
              <a:lnSpc>
                <a:spcPct val="100000"/>
              </a:lnSpc>
              <a:spcBef>
                <a:spcPts val="374"/>
              </a:spcBef>
              <a:buClr>
                <a:srgbClr val="000000"/>
              </a:buClr>
              <a:buFont typeface="Arial"/>
              <a:buChar char="•"/>
              <a:tabLst>
                <a:tab pos="0" algn="l"/>
              </a:tabLst>
            </a:pPr>
            <a:r>
              <a:rPr lang="en-GB" sz="1875" spc="-1" dirty="0">
                <a:solidFill>
                  <a:schemeClr val="dk1"/>
                </a:solidFill>
                <a:latin typeface="Arial"/>
              </a:rPr>
              <a:t>Heels, calves, buttocks, upper back and occiput  should be in contact with a vertical board.</a:t>
            </a:r>
            <a:endParaRPr lang="en-US" sz="1875" spc="-1" dirty="0">
              <a:solidFill>
                <a:schemeClr val="dk1"/>
              </a:solidFill>
              <a:latin typeface="Calibri"/>
            </a:endParaRPr>
          </a:p>
          <a:p>
            <a:pPr>
              <a:lnSpc>
                <a:spcPct val="100000"/>
              </a:lnSpc>
              <a:spcBef>
                <a:spcPts val="374"/>
              </a:spcBef>
              <a:tabLst>
                <a:tab pos="0" algn="l"/>
              </a:tabLst>
            </a:pPr>
            <a:endParaRPr lang="en-US" sz="1875" spc="-1" dirty="0">
              <a:solidFill>
                <a:schemeClr val="dk1"/>
              </a:solidFill>
              <a:latin typeface="Calibri"/>
            </a:endParaRPr>
          </a:p>
          <a:p>
            <a:pPr marL="257310" indent="-257310">
              <a:lnSpc>
                <a:spcPct val="100000"/>
              </a:lnSpc>
              <a:spcBef>
                <a:spcPts val="374"/>
              </a:spcBef>
              <a:buClr>
                <a:srgbClr val="000000"/>
              </a:buClr>
              <a:buFont typeface="Arial"/>
              <a:buChar char="•"/>
              <a:tabLst>
                <a:tab pos="0" algn="l"/>
              </a:tabLst>
            </a:pPr>
            <a:r>
              <a:rPr lang="en-GB" sz="1875" spc="-1" dirty="0">
                <a:solidFill>
                  <a:schemeClr val="dk1"/>
                </a:solidFill>
                <a:latin typeface="Arial"/>
              </a:rPr>
              <a:t>The head needs to be placed against the board.</a:t>
            </a:r>
            <a:endParaRPr lang="en-US" sz="1875" spc="-1" dirty="0">
              <a:solidFill>
                <a:schemeClr val="dk1"/>
              </a:solidFill>
              <a:latin typeface="Calibri"/>
            </a:endParaRPr>
          </a:p>
          <a:p>
            <a:pPr marL="257310" indent="-257310">
              <a:lnSpc>
                <a:spcPct val="100000"/>
              </a:lnSpc>
              <a:spcBef>
                <a:spcPts val="374"/>
              </a:spcBef>
              <a:tabLst>
                <a:tab pos="0" algn="l"/>
              </a:tabLst>
            </a:pPr>
            <a:endParaRPr lang="en-US" sz="1875" spc="-1" dirty="0">
              <a:solidFill>
                <a:schemeClr val="dk1"/>
              </a:solidFill>
              <a:latin typeface="Calibri"/>
            </a:endParaRPr>
          </a:p>
          <a:p>
            <a:pPr marL="257310" indent="-257310">
              <a:lnSpc>
                <a:spcPct val="100000"/>
              </a:lnSpc>
              <a:spcBef>
                <a:spcPts val="374"/>
              </a:spcBef>
              <a:buClr>
                <a:srgbClr val="000000"/>
              </a:buClr>
              <a:buFont typeface="Arial"/>
              <a:buChar char="•"/>
              <a:tabLst>
                <a:tab pos="0" algn="l"/>
              </a:tabLst>
            </a:pPr>
            <a:r>
              <a:rPr lang="en-GB" sz="1875" spc="-1" dirty="0">
                <a:solidFill>
                  <a:schemeClr val="dk1"/>
                </a:solidFill>
                <a:latin typeface="Arial"/>
              </a:rPr>
              <a:t>No shoes should be worn during measurement, and any hairdo that may have an impact on the measurement should be undone</a:t>
            </a:r>
            <a:r>
              <a:rPr lang="en-GB" sz="1800" spc="-1" dirty="0">
                <a:solidFill>
                  <a:schemeClr val="dk1"/>
                </a:solidFill>
                <a:latin typeface="Arial"/>
              </a:rPr>
              <a:t>.</a:t>
            </a:r>
            <a:endParaRPr lang="en-US" sz="1800" spc="-1" dirty="0">
              <a:solidFill>
                <a:schemeClr val="dk1"/>
              </a:solidFill>
              <a:latin typeface="Calibri"/>
            </a:endParaRPr>
          </a:p>
        </p:txBody>
      </p:sp>
      <p:pic>
        <p:nvPicPr>
          <p:cNvPr id="1356" name="Picture 7"/>
          <p:cNvPicPr/>
          <p:nvPr/>
        </p:nvPicPr>
        <p:blipFill>
          <a:blip r:embed="rId4"/>
          <a:stretch/>
        </p:blipFill>
        <p:spPr>
          <a:xfrm>
            <a:off x="8461380" y="857250"/>
            <a:ext cx="2205900" cy="1025190"/>
          </a:xfrm>
          <a:prstGeom prst="rect">
            <a:avLst/>
          </a:prstGeom>
          <a:ln w="0">
            <a:noFill/>
          </a:ln>
        </p:spPr>
      </p:pic>
      <p:pic>
        <p:nvPicPr>
          <p:cNvPr id="1357" name="Picture 2" descr="Pediatric Endocrine Society Of Kenya on LinkedIn: Paediatric Endocrine  Society Of Kenya | LinkedIn"/>
          <p:cNvPicPr/>
          <p:nvPr/>
        </p:nvPicPr>
        <p:blipFill>
          <a:blip r:embed="rId5"/>
          <a:stretch/>
        </p:blipFill>
        <p:spPr>
          <a:xfrm>
            <a:off x="2206290" y="889920"/>
            <a:ext cx="1926720" cy="992520"/>
          </a:xfrm>
          <a:prstGeom prst="rect">
            <a:avLst/>
          </a:prstGeom>
          <a:ln w="0">
            <a:noFill/>
          </a:ln>
        </p:spPr>
      </p:pic>
      <p:pic>
        <p:nvPicPr>
          <p:cNvPr id="1358" name="Picture 9"/>
          <p:cNvPicPr/>
          <p:nvPr/>
        </p:nvPicPr>
        <p:blipFill>
          <a:blip r:embed="rId6"/>
          <a:stretch/>
        </p:blipFill>
        <p:spPr>
          <a:xfrm>
            <a:off x="2274330" y="5431050"/>
            <a:ext cx="796770" cy="536490"/>
          </a:xfrm>
          <a:prstGeom prst="rect">
            <a:avLst/>
          </a:prstGeom>
          <a:ln w="0">
            <a:noFill/>
          </a:ln>
        </p:spPr>
      </p:pic>
      <p:sp>
        <p:nvSpPr>
          <p:cNvPr id="1359" name="Google Shape;1161;p132"/>
          <p:cNvSpPr/>
          <p:nvPr/>
        </p:nvSpPr>
        <p:spPr>
          <a:xfrm>
            <a:off x="3171270" y="5692410"/>
            <a:ext cx="562167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Hermanussen M. Auxology: an update. Horm Res Paediatr. 2010;74(3):153-64.</a:t>
            </a:r>
            <a:endParaRPr lang="en-US" sz="675" spc="-1">
              <a:latin typeface="Arial"/>
            </a:endParaRPr>
          </a:p>
        </p:txBody>
      </p:sp>
    </p:spTree>
    <p:extLst>
      <p:ext uri="{BB962C8B-B14F-4D97-AF65-F5344CB8AC3E}">
        <p14:creationId xmlns:p14="http://schemas.microsoft.com/office/powerpoint/2010/main" val="13242607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 name="PlaceHolder 1"/>
          <p:cNvSpPr>
            <a:spLocks noGrp="1"/>
          </p:cNvSpPr>
          <p:nvPr>
            <p:ph type="title"/>
          </p:nvPr>
        </p:nvSpPr>
        <p:spPr>
          <a:xfrm>
            <a:off x="4363320" y="1085670"/>
            <a:ext cx="3464370" cy="434160"/>
          </a:xfrm>
          <a:prstGeom prst="rect">
            <a:avLst/>
          </a:prstGeom>
          <a:noFill/>
          <a:ln w="0">
            <a:noFill/>
          </a:ln>
        </p:spPr>
        <p:txBody>
          <a:bodyPr vert="horz" lIns="68580" tIns="34290" rIns="68580" bIns="34290" numCol="1" spcCol="0" rtlCol="0" anchor="ctr">
            <a:normAutofit/>
          </a:bodyPr>
          <a:lstStyle/>
          <a:p>
            <a:pPr algn="ctr">
              <a:lnSpc>
                <a:spcPct val="100000"/>
              </a:lnSpc>
              <a:tabLst>
                <a:tab pos="0" algn="l"/>
              </a:tabLst>
            </a:pPr>
            <a:r>
              <a:rPr lang="en-GB" sz="2100" b="1" spc="-1">
                <a:solidFill>
                  <a:srgbClr val="0070C0"/>
                </a:solidFill>
                <a:latin typeface="Arial"/>
              </a:rPr>
              <a:t>Length Measurement </a:t>
            </a:r>
            <a:endParaRPr lang="en-US" sz="2100" spc="-1">
              <a:solidFill>
                <a:schemeClr val="dk1"/>
              </a:solidFill>
              <a:latin typeface="Calibri"/>
            </a:endParaRPr>
          </a:p>
        </p:txBody>
      </p:sp>
      <p:pic>
        <p:nvPicPr>
          <p:cNvPr id="1368" name="Picture 2"/>
          <p:cNvPicPr/>
          <p:nvPr/>
        </p:nvPicPr>
        <p:blipFill>
          <a:blip r:embed="rId3"/>
          <a:stretch/>
        </p:blipFill>
        <p:spPr>
          <a:xfrm>
            <a:off x="7606830" y="3825360"/>
            <a:ext cx="2945970" cy="1588680"/>
          </a:xfrm>
          <a:prstGeom prst="rect">
            <a:avLst/>
          </a:prstGeom>
          <a:ln w="9525">
            <a:noFill/>
          </a:ln>
        </p:spPr>
      </p:pic>
      <p:sp>
        <p:nvSpPr>
          <p:cNvPr id="1369" name="PlaceHolder 2"/>
          <p:cNvSpPr>
            <a:spLocks noGrp="1"/>
          </p:cNvSpPr>
          <p:nvPr>
            <p:ph/>
          </p:nvPr>
        </p:nvSpPr>
        <p:spPr>
          <a:xfrm>
            <a:off x="2546760" y="2023380"/>
            <a:ext cx="5059530" cy="3389040"/>
          </a:xfrm>
          <a:prstGeom prst="rect">
            <a:avLst/>
          </a:prstGeom>
          <a:solidFill>
            <a:schemeClr val="lt1"/>
          </a:solidFill>
          <a:ln w="25560">
            <a:solidFill>
              <a:schemeClr val="accent6"/>
            </a:solidFill>
            <a:round/>
          </a:ln>
        </p:spPr>
        <p:txBody>
          <a:bodyPr vert="horz" lIns="68580" tIns="34290" rIns="68580" bIns="34290" numCol="1" spcCol="0" rtlCol="0" anchor="t">
            <a:noAutofit/>
          </a:bodyPr>
          <a:lstStyle/>
          <a:p>
            <a:pPr marL="257310" indent="-257310">
              <a:lnSpc>
                <a:spcPct val="100000"/>
              </a:lnSpc>
              <a:spcBef>
                <a:spcPts val="329"/>
              </a:spcBef>
              <a:buClr>
                <a:srgbClr val="000000"/>
              </a:buClr>
              <a:buFont typeface="Arial"/>
              <a:buChar char="•"/>
            </a:pPr>
            <a:r>
              <a:rPr lang="en-GB" sz="1650" spc="-1" dirty="0">
                <a:solidFill>
                  <a:schemeClr val="dk1"/>
                </a:solidFill>
                <a:latin typeface="Arial"/>
              </a:rPr>
              <a:t>Length measurement is done using a measuring table with a fixed headpiece and a movable foot piece (</a:t>
            </a:r>
            <a:r>
              <a:rPr lang="en-GB" sz="1650" spc="-1" dirty="0" err="1">
                <a:solidFill>
                  <a:schemeClr val="dk1"/>
                </a:solidFill>
                <a:latin typeface="Arial"/>
              </a:rPr>
              <a:t>infantometer</a:t>
            </a:r>
            <a:r>
              <a:rPr lang="en-GB" sz="1650" spc="-1" dirty="0">
                <a:solidFill>
                  <a:schemeClr val="dk1"/>
                </a:solidFill>
                <a:latin typeface="Arial"/>
              </a:rPr>
              <a:t>).</a:t>
            </a:r>
            <a:endParaRPr lang="en-US" sz="1650" spc="-1" dirty="0">
              <a:solidFill>
                <a:schemeClr val="dk1"/>
              </a:solidFill>
              <a:latin typeface="Calibri"/>
            </a:endParaRPr>
          </a:p>
          <a:p>
            <a:pPr>
              <a:lnSpc>
                <a:spcPct val="100000"/>
              </a:lnSpc>
              <a:spcBef>
                <a:spcPts val="329"/>
              </a:spcBef>
              <a:tabLst>
                <a:tab pos="0" algn="l"/>
              </a:tabLst>
            </a:pPr>
            <a:endParaRPr lang="en-US" sz="1650" spc="-1" dirty="0">
              <a:solidFill>
                <a:schemeClr val="dk1"/>
              </a:solidFill>
              <a:latin typeface="Calibri"/>
            </a:endParaRPr>
          </a:p>
          <a:p>
            <a:pPr marL="257310" indent="-257310">
              <a:lnSpc>
                <a:spcPct val="100000"/>
              </a:lnSpc>
              <a:spcBef>
                <a:spcPts val="329"/>
              </a:spcBef>
              <a:buClr>
                <a:srgbClr val="000000"/>
              </a:buClr>
              <a:buFont typeface="Arial"/>
              <a:buChar char="•"/>
              <a:tabLst>
                <a:tab pos="0" algn="l"/>
              </a:tabLst>
            </a:pPr>
            <a:r>
              <a:rPr lang="en-GB" sz="1650" spc="-1" dirty="0">
                <a:solidFill>
                  <a:schemeClr val="dk1"/>
                </a:solidFill>
                <a:latin typeface="Arial"/>
              </a:rPr>
              <a:t>The measurement needs to be </a:t>
            </a:r>
            <a:r>
              <a:rPr lang="en-GB" sz="1650" b="1" spc="-1" dirty="0">
                <a:solidFill>
                  <a:schemeClr val="dk1"/>
                </a:solidFill>
                <a:latin typeface="Arial"/>
              </a:rPr>
              <a:t>performed by 2 people.</a:t>
            </a:r>
            <a:endParaRPr lang="en-US" sz="1650" b="1" spc="-1" dirty="0">
              <a:solidFill>
                <a:schemeClr val="dk1"/>
              </a:solidFill>
              <a:latin typeface="Calibri"/>
            </a:endParaRPr>
          </a:p>
          <a:p>
            <a:pPr>
              <a:lnSpc>
                <a:spcPct val="100000"/>
              </a:lnSpc>
              <a:spcBef>
                <a:spcPts val="329"/>
              </a:spcBef>
              <a:tabLst>
                <a:tab pos="0" algn="l"/>
              </a:tabLst>
            </a:pPr>
            <a:endParaRPr lang="en-US" sz="1650" spc="-1" dirty="0">
              <a:solidFill>
                <a:schemeClr val="dk1"/>
              </a:solidFill>
              <a:latin typeface="Calibri"/>
            </a:endParaRPr>
          </a:p>
          <a:p>
            <a:pPr marL="257310" indent="-257310">
              <a:lnSpc>
                <a:spcPct val="100000"/>
              </a:lnSpc>
              <a:spcBef>
                <a:spcPts val="329"/>
              </a:spcBef>
              <a:buClr>
                <a:srgbClr val="000000"/>
              </a:buClr>
              <a:buFont typeface="Arial"/>
              <a:buChar char="•"/>
              <a:tabLst>
                <a:tab pos="0" algn="l"/>
              </a:tabLst>
            </a:pPr>
            <a:r>
              <a:rPr lang="en-GB" sz="1650" spc="-1" dirty="0">
                <a:solidFill>
                  <a:schemeClr val="dk1"/>
                </a:solidFill>
                <a:latin typeface="Arial"/>
              </a:rPr>
              <a:t>One holds the head of the child in the Frankfurt plane against the fixed head block and the other ensures appropriate extension of lower extremities and neutral position of the ankles at a right angle.</a:t>
            </a:r>
            <a:endParaRPr lang="en-US" sz="1650" spc="-1" dirty="0">
              <a:solidFill>
                <a:schemeClr val="dk1"/>
              </a:solidFill>
              <a:latin typeface="Calibri"/>
            </a:endParaRPr>
          </a:p>
        </p:txBody>
      </p:sp>
      <p:pic>
        <p:nvPicPr>
          <p:cNvPr id="1370" name="Picture 3"/>
          <p:cNvPicPr/>
          <p:nvPr/>
        </p:nvPicPr>
        <p:blipFill>
          <a:blip r:embed="rId4"/>
          <a:stretch/>
        </p:blipFill>
        <p:spPr>
          <a:xfrm>
            <a:off x="7725090" y="2040120"/>
            <a:ext cx="2860650" cy="1502550"/>
          </a:xfrm>
          <a:prstGeom prst="rect">
            <a:avLst/>
          </a:prstGeom>
          <a:ln w="0">
            <a:noFill/>
          </a:ln>
        </p:spPr>
      </p:pic>
      <p:pic>
        <p:nvPicPr>
          <p:cNvPr id="1371" name="Picture 7"/>
          <p:cNvPicPr/>
          <p:nvPr/>
        </p:nvPicPr>
        <p:blipFill>
          <a:blip r:embed="rId5"/>
          <a:stretch/>
        </p:blipFill>
        <p:spPr>
          <a:xfrm>
            <a:off x="8461380" y="857250"/>
            <a:ext cx="2205900" cy="1025190"/>
          </a:xfrm>
          <a:prstGeom prst="rect">
            <a:avLst/>
          </a:prstGeom>
          <a:ln w="0">
            <a:noFill/>
          </a:ln>
        </p:spPr>
      </p:pic>
      <p:pic>
        <p:nvPicPr>
          <p:cNvPr id="1372" name="Picture 2" descr="Pediatric Endocrine Society Of Kenya on LinkedIn: Paediatric Endocrine  Society Of Kenya | LinkedIn"/>
          <p:cNvPicPr/>
          <p:nvPr/>
        </p:nvPicPr>
        <p:blipFill>
          <a:blip r:embed="rId6"/>
          <a:stretch/>
        </p:blipFill>
        <p:spPr>
          <a:xfrm>
            <a:off x="2206290" y="889920"/>
            <a:ext cx="1926720" cy="992520"/>
          </a:xfrm>
          <a:prstGeom prst="rect">
            <a:avLst/>
          </a:prstGeom>
          <a:ln w="0">
            <a:noFill/>
          </a:ln>
        </p:spPr>
      </p:pic>
      <p:pic>
        <p:nvPicPr>
          <p:cNvPr id="1373" name="Picture 9"/>
          <p:cNvPicPr/>
          <p:nvPr/>
        </p:nvPicPr>
        <p:blipFill>
          <a:blip r:embed="rId7"/>
          <a:stretch/>
        </p:blipFill>
        <p:spPr>
          <a:xfrm>
            <a:off x="2206290" y="5448870"/>
            <a:ext cx="871020" cy="518670"/>
          </a:xfrm>
          <a:prstGeom prst="rect">
            <a:avLst/>
          </a:prstGeom>
          <a:ln w="0">
            <a:noFill/>
          </a:ln>
        </p:spPr>
      </p:pic>
      <p:sp>
        <p:nvSpPr>
          <p:cNvPr id="1374" name="Google Shape;1161;p132"/>
          <p:cNvSpPr/>
          <p:nvPr/>
        </p:nvSpPr>
        <p:spPr>
          <a:xfrm>
            <a:off x="3171270" y="5692410"/>
            <a:ext cx="540405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Hermanussen M. Auxology: an update. Horm Res Paediatr. 2010;74(3):153-64.</a:t>
            </a:r>
            <a:endParaRPr lang="en-US" sz="675" spc="-1">
              <a:latin typeface="Arial"/>
            </a:endParaRPr>
          </a:p>
        </p:txBody>
      </p:sp>
    </p:spTree>
    <p:extLst>
      <p:ext uri="{BB962C8B-B14F-4D97-AF65-F5344CB8AC3E}">
        <p14:creationId xmlns:p14="http://schemas.microsoft.com/office/powerpoint/2010/main" val="14997610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 name="PlaceHolder 1"/>
          <p:cNvSpPr>
            <a:spLocks noGrp="1"/>
          </p:cNvSpPr>
          <p:nvPr>
            <p:ph type="title"/>
          </p:nvPr>
        </p:nvSpPr>
        <p:spPr>
          <a:xfrm>
            <a:off x="3764190" y="925830"/>
            <a:ext cx="3529170" cy="754110"/>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GB" sz="2100" b="1" spc="-1">
                <a:solidFill>
                  <a:srgbClr val="0070C0"/>
                </a:solidFill>
                <a:latin typeface="Arial"/>
              </a:rPr>
              <a:t>Weight</a:t>
            </a:r>
            <a:r>
              <a:rPr lang="en-GB" spc="-1">
                <a:solidFill>
                  <a:schemeClr val="accent1"/>
                </a:solidFill>
                <a:latin typeface="Calibri"/>
              </a:rPr>
              <a:t> </a:t>
            </a:r>
            <a:endParaRPr lang="en-US" spc="-1">
              <a:solidFill>
                <a:schemeClr val="dk1"/>
              </a:solidFill>
              <a:latin typeface="Calibri"/>
            </a:endParaRPr>
          </a:p>
        </p:txBody>
      </p:sp>
      <p:sp>
        <p:nvSpPr>
          <p:cNvPr id="1376" name="PlaceHolder 2"/>
          <p:cNvSpPr>
            <a:spLocks noGrp="1"/>
          </p:cNvSpPr>
          <p:nvPr>
            <p:ph/>
          </p:nvPr>
        </p:nvSpPr>
        <p:spPr>
          <a:xfrm>
            <a:off x="2548110" y="2233440"/>
            <a:ext cx="4976100" cy="2690010"/>
          </a:xfrm>
          <a:prstGeom prst="rect">
            <a:avLst/>
          </a:prstGeom>
          <a:solidFill>
            <a:schemeClr val="bg1"/>
          </a:solidFill>
          <a:ln w="9360">
            <a:solidFill>
              <a:srgbClr val="7D5FA0"/>
            </a:solidFill>
            <a:round/>
          </a:ln>
          <a:effectLst>
            <a:outerShdw blurRad="39960" dist="20160" dir="5400000" rotWithShape="0">
              <a:srgbClr val="000000">
                <a:alpha val="38000"/>
              </a:srgbClr>
            </a:outerShdw>
          </a:effectLst>
        </p:spPr>
        <p:txBody>
          <a:bodyPr vert="horz" lIns="68580" tIns="34290" rIns="68580" bIns="34290" numCol="1" spcCol="0" rtlCol="0" anchor="t">
            <a:normAutofit/>
          </a:bodyPr>
          <a:lstStyle/>
          <a:p>
            <a:pPr marL="257310" indent="-257310">
              <a:lnSpc>
                <a:spcPct val="100000"/>
              </a:lnSpc>
              <a:spcBef>
                <a:spcPts val="389"/>
              </a:spcBef>
              <a:buClr>
                <a:srgbClr val="000000"/>
              </a:buClr>
              <a:buFont typeface="Arial"/>
              <a:buChar char="•"/>
            </a:pPr>
            <a:r>
              <a:rPr lang="en-GB" sz="1950" spc="-1" dirty="0">
                <a:solidFill>
                  <a:schemeClr val="dk1"/>
                </a:solidFill>
                <a:latin typeface="Arial"/>
              </a:rPr>
              <a:t>Weight measurements should be made on appropriately calibrated scales (infant/adult).</a:t>
            </a:r>
            <a:endParaRPr lang="en-US" sz="1950" spc="-1" dirty="0">
              <a:solidFill>
                <a:schemeClr val="dk1"/>
              </a:solidFill>
              <a:latin typeface="Calibri"/>
            </a:endParaRPr>
          </a:p>
          <a:p>
            <a:pPr marL="257310" indent="-257310">
              <a:lnSpc>
                <a:spcPct val="100000"/>
              </a:lnSpc>
              <a:spcBef>
                <a:spcPts val="389"/>
              </a:spcBef>
              <a:tabLst>
                <a:tab pos="0" algn="l"/>
              </a:tabLst>
            </a:pPr>
            <a:endParaRPr lang="en-US" sz="1950" spc="-1" dirty="0">
              <a:solidFill>
                <a:schemeClr val="dk1"/>
              </a:solidFill>
              <a:latin typeface="Calibri"/>
            </a:endParaRPr>
          </a:p>
          <a:p>
            <a:pPr marL="257310" indent="-257310">
              <a:lnSpc>
                <a:spcPct val="100000"/>
              </a:lnSpc>
              <a:spcBef>
                <a:spcPts val="389"/>
              </a:spcBef>
              <a:buClr>
                <a:srgbClr val="000000"/>
              </a:buClr>
              <a:buFont typeface="Arial"/>
              <a:buChar char="•"/>
              <a:tabLst>
                <a:tab pos="0" algn="l"/>
              </a:tabLst>
            </a:pPr>
            <a:r>
              <a:rPr lang="en-GB" sz="1950" spc="-1" dirty="0">
                <a:solidFill>
                  <a:schemeClr val="dk1"/>
                </a:solidFill>
                <a:latin typeface="Arial"/>
              </a:rPr>
              <a:t>Use light clothing or only underwear, and make sure clothing pockets are emptied and shoes are removed.</a:t>
            </a:r>
            <a:endParaRPr lang="en-US" sz="1950" spc="-1" dirty="0">
              <a:solidFill>
                <a:schemeClr val="dk1"/>
              </a:solidFill>
              <a:latin typeface="Calibri"/>
            </a:endParaRPr>
          </a:p>
          <a:p>
            <a:pPr marL="257310" indent="-257310">
              <a:lnSpc>
                <a:spcPct val="100000"/>
              </a:lnSpc>
              <a:spcBef>
                <a:spcPts val="389"/>
              </a:spcBef>
              <a:tabLst>
                <a:tab pos="0" algn="l"/>
              </a:tabLst>
            </a:pPr>
            <a:endParaRPr lang="en-US" sz="1950" spc="-1" dirty="0">
              <a:solidFill>
                <a:schemeClr val="dk1"/>
              </a:solidFill>
              <a:latin typeface="Calibri"/>
            </a:endParaRPr>
          </a:p>
        </p:txBody>
      </p:sp>
      <p:pic>
        <p:nvPicPr>
          <p:cNvPr id="1377" name="Picture 5"/>
          <p:cNvPicPr/>
          <p:nvPr/>
        </p:nvPicPr>
        <p:blipFill>
          <a:blip r:embed="rId3"/>
          <a:stretch/>
        </p:blipFill>
        <p:spPr>
          <a:xfrm>
            <a:off x="7780980" y="1944810"/>
            <a:ext cx="2725110" cy="1366200"/>
          </a:xfrm>
          <a:prstGeom prst="rect">
            <a:avLst/>
          </a:prstGeom>
          <a:ln w="0">
            <a:noFill/>
          </a:ln>
        </p:spPr>
      </p:pic>
      <p:pic>
        <p:nvPicPr>
          <p:cNvPr id="1378" name="Picture 6"/>
          <p:cNvPicPr/>
          <p:nvPr/>
        </p:nvPicPr>
        <p:blipFill>
          <a:blip r:embed="rId4"/>
          <a:stretch/>
        </p:blipFill>
        <p:spPr>
          <a:xfrm>
            <a:off x="7780980" y="3539430"/>
            <a:ext cx="2886030" cy="1843290"/>
          </a:xfrm>
          <a:prstGeom prst="rect">
            <a:avLst/>
          </a:prstGeom>
          <a:ln w="0">
            <a:noFill/>
          </a:ln>
        </p:spPr>
      </p:pic>
      <p:pic>
        <p:nvPicPr>
          <p:cNvPr id="1379" name="Picture 7"/>
          <p:cNvPicPr/>
          <p:nvPr/>
        </p:nvPicPr>
        <p:blipFill>
          <a:blip r:embed="rId5"/>
          <a:stretch/>
        </p:blipFill>
        <p:spPr>
          <a:xfrm>
            <a:off x="8461380" y="857250"/>
            <a:ext cx="2205900" cy="1025190"/>
          </a:xfrm>
          <a:prstGeom prst="rect">
            <a:avLst/>
          </a:prstGeom>
          <a:ln w="0">
            <a:noFill/>
          </a:ln>
        </p:spPr>
      </p:pic>
      <p:pic>
        <p:nvPicPr>
          <p:cNvPr id="1380" name="Picture 2" descr="Pediatric Endocrine Society Of Kenya on LinkedIn: Paediatric Endocrine  Society Of Kenya | LinkedIn"/>
          <p:cNvPicPr/>
          <p:nvPr/>
        </p:nvPicPr>
        <p:blipFill>
          <a:blip r:embed="rId6"/>
          <a:stretch/>
        </p:blipFill>
        <p:spPr>
          <a:xfrm>
            <a:off x="2206290" y="889920"/>
            <a:ext cx="1926720" cy="992520"/>
          </a:xfrm>
          <a:prstGeom prst="rect">
            <a:avLst/>
          </a:prstGeom>
          <a:ln w="0">
            <a:noFill/>
          </a:ln>
        </p:spPr>
      </p:pic>
      <p:pic>
        <p:nvPicPr>
          <p:cNvPr id="1381" name="Picture 10"/>
          <p:cNvPicPr/>
          <p:nvPr/>
        </p:nvPicPr>
        <p:blipFill>
          <a:blip r:embed="rId7"/>
          <a:stretch/>
        </p:blipFill>
        <p:spPr>
          <a:xfrm>
            <a:off x="2206290" y="5431050"/>
            <a:ext cx="871020" cy="536490"/>
          </a:xfrm>
          <a:prstGeom prst="rect">
            <a:avLst/>
          </a:prstGeom>
          <a:ln w="0">
            <a:noFill/>
          </a:ln>
        </p:spPr>
      </p:pic>
      <p:sp>
        <p:nvSpPr>
          <p:cNvPr id="1382" name="Google Shape;1161;p132"/>
          <p:cNvSpPr/>
          <p:nvPr/>
        </p:nvSpPr>
        <p:spPr>
          <a:xfrm>
            <a:off x="3171270" y="5692410"/>
            <a:ext cx="540405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Hermanussen M. Auxology: an update. Horm Res Paediatr. 2010;74(3):153-64.</a:t>
            </a:r>
            <a:endParaRPr lang="en-US" sz="675" spc="-1">
              <a:latin typeface="Arial"/>
            </a:endParaRPr>
          </a:p>
        </p:txBody>
      </p:sp>
    </p:spTree>
    <p:extLst>
      <p:ext uri="{BB962C8B-B14F-4D97-AF65-F5344CB8AC3E}">
        <p14:creationId xmlns:p14="http://schemas.microsoft.com/office/powerpoint/2010/main" val="39104214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 name="PlaceHolder 1"/>
          <p:cNvSpPr>
            <a:spLocks noGrp="1"/>
          </p:cNvSpPr>
          <p:nvPr>
            <p:ph type="title"/>
          </p:nvPr>
        </p:nvSpPr>
        <p:spPr>
          <a:xfrm>
            <a:off x="4288800" y="1068390"/>
            <a:ext cx="4077810" cy="742230"/>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US" sz="2100" b="1" spc="-1" dirty="0">
                <a:solidFill>
                  <a:srgbClr val="0070C0"/>
                </a:solidFill>
                <a:latin typeface="Arial"/>
              </a:rPr>
              <a:t>Use of Growth Charts</a:t>
            </a:r>
            <a:endParaRPr lang="en-US" sz="2100" spc="-1" dirty="0">
              <a:solidFill>
                <a:schemeClr val="dk1"/>
              </a:solidFill>
              <a:latin typeface="Calibri"/>
            </a:endParaRPr>
          </a:p>
        </p:txBody>
      </p:sp>
      <p:pic>
        <p:nvPicPr>
          <p:cNvPr id="1384" name="Picture 4" descr="Growth Chart: Child from Birth to 20 years, Boys and Girls - Tall.Life"/>
          <p:cNvPicPr/>
          <p:nvPr/>
        </p:nvPicPr>
        <p:blipFill>
          <a:blip r:embed="rId3"/>
          <a:stretch/>
        </p:blipFill>
        <p:spPr>
          <a:xfrm>
            <a:off x="6478500" y="1858950"/>
            <a:ext cx="2284500" cy="1703400"/>
          </a:xfrm>
          <a:prstGeom prst="rect">
            <a:avLst/>
          </a:prstGeom>
          <a:ln w="0">
            <a:noFill/>
          </a:ln>
        </p:spPr>
      </p:pic>
      <p:pic>
        <p:nvPicPr>
          <p:cNvPr id="1386" name="Picture 4"/>
          <p:cNvPicPr/>
          <p:nvPr/>
        </p:nvPicPr>
        <p:blipFill>
          <a:blip r:embed="rId4"/>
          <a:stretch/>
        </p:blipFill>
        <p:spPr>
          <a:xfrm>
            <a:off x="8461380" y="857250"/>
            <a:ext cx="2205900" cy="1025190"/>
          </a:xfrm>
          <a:prstGeom prst="rect">
            <a:avLst/>
          </a:prstGeom>
          <a:ln w="0">
            <a:noFill/>
          </a:ln>
        </p:spPr>
      </p:pic>
      <p:pic>
        <p:nvPicPr>
          <p:cNvPr id="1387" name="Picture 2" descr="Pediatric Endocrine Society Of Kenya on LinkedIn: Paediatric Endocrine  Society Of Kenya | LinkedIn"/>
          <p:cNvPicPr/>
          <p:nvPr/>
        </p:nvPicPr>
        <p:blipFill>
          <a:blip r:embed="rId5"/>
          <a:stretch/>
        </p:blipFill>
        <p:spPr>
          <a:xfrm>
            <a:off x="2206290" y="889920"/>
            <a:ext cx="1926720" cy="992520"/>
          </a:xfrm>
          <a:prstGeom prst="rect">
            <a:avLst/>
          </a:prstGeom>
          <a:ln w="0">
            <a:noFill/>
          </a:ln>
        </p:spPr>
      </p:pic>
      <p:pic>
        <p:nvPicPr>
          <p:cNvPr id="1388" name="Picture 6"/>
          <p:cNvPicPr/>
          <p:nvPr/>
        </p:nvPicPr>
        <p:blipFill>
          <a:blip r:embed="rId6"/>
          <a:stretch/>
        </p:blipFill>
        <p:spPr>
          <a:xfrm>
            <a:off x="2206290" y="5431050"/>
            <a:ext cx="871020" cy="536490"/>
          </a:xfrm>
          <a:prstGeom prst="rect">
            <a:avLst/>
          </a:prstGeom>
          <a:ln w="0">
            <a:noFill/>
          </a:ln>
        </p:spPr>
      </p:pic>
      <p:pic>
        <p:nvPicPr>
          <p:cNvPr id="2" name="Picture 1">
            <a:extLst>
              <a:ext uri="{FF2B5EF4-FFF2-40B4-BE49-F238E27FC236}">
                <a16:creationId xmlns:a16="http://schemas.microsoft.com/office/drawing/2014/main" id="{73121B65-94E9-83B3-4112-AFD3A9AC00A8}"/>
              </a:ext>
            </a:extLst>
          </p:cNvPr>
          <p:cNvPicPr>
            <a:picLocks noChangeAspect="1"/>
          </p:cNvPicPr>
          <p:nvPr/>
        </p:nvPicPr>
        <p:blipFill>
          <a:blip r:embed="rId7"/>
          <a:stretch>
            <a:fillRect/>
          </a:stretch>
        </p:blipFill>
        <p:spPr>
          <a:xfrm>
            <a:off x="3489961" y="1810620"/>
            <a:ext cx="1815795" cy="1572998"/>
          </a:xfrm>
          <a:prstGeom prst="rect">
            <a:avLst/>
          </a:prstGeom>
        </p:spPr>
      </p:pic>
      <p:pic>
        <p:nvPicPr>
          <p:cNvPr id="3" name="Picture 2">
            <a:extLst>
              <a:ext uri="{FF2B5EF4-FFF2-40B4-BE49-F238E27FC236}">
                <a16:creationId xmlns:a16="http://schemas.microsoft.com/office/drawing/2014/main" id="{0DA0E2A1-6CAC-CA81-F68C-C826F310AC0B}"/>
              </a:ext>
            </a:extLst>
          </p:cNvPr>
          <p:cNvPicPr>
            <a:picLocks noChangeAspect="1"/>
          </p:cNvPicPr>
          <p:nvPr/>
        </p:nvPicPr>
        <p:blipFill>
          <a:blip r:embed="rId8"/>
          <a:stretch>
            <a:fillRect/>
          </a:stretch>
        </p:blipFill>
        <p:spPr>
          <a:xfrm>
            <a:off x="3313289" y="3684760"/>
            <a:ext cx="1951022" cy="1904510"/>
          </a:xfrm>
          <a:prstGeom prst="rect">
            <a:avLst/>
          </a:prstGeom>
        </p:spPr>
      </p:pic>
      <p:pic>
        <p:nvPicPr>
          <p:cNvPr id="4" name="Picture 3">
            <a:extLst>
              <a:ext uri="{FF2B5EF4-FFF2-40B4-BE49-F238E27FC236}">
                <a16:creationId xmlns:a16="http://schemas.microsoft.com/office/drawing/2014/main" id="{3DA5D13A-0104-8E30-AE54-34EB44CF1B37}"/>
              </a:ext>
            </a:extLst>
          </p:cNvPr>
          <p:cNvPicPr>
            <a:picLocks noChangeAspect="1"/>
          </p:cNvPicPr>
          <p:nvPr/>
        </p:nvPicPr>
        <p:blipFill>
          <a:blip r:embed="rId9"/>
          <a:stretch>
            <a:fillRect/>
          </a:stretch>
        </p:blipFill>
        <p:spPr>
          <a:xfrm>
            <a:off x="6716257" y="3745230"/>
            <a:ext cx="1911806" cy="1703400"/>
          </a:xfrm>
          <a:prstGeom prst="rect">
            <a:avLst/>
          </a:prstGeom>
        </p:spPr>
      </p:pic>
    </p:spTree>
    <p:extLst>
      <p:ext uri="{BB962C8B-B14F-4D97-AF65-F5344CB8AC3E}">
        <p14:creationId xmlns:p14="http://schemas.microsoft.com/office/powerpoint/2010/main" val="22805330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0AAC-1759-EDF3-3EEA-FAA37F1BA1EF}"/>
              </a:ext>
            </a:extLst>
          </p:cNvPr>
          <p:cNvSpPr>
            <a:spLocks noGrp="1"/>
          </p:cNvSpPr>
          <p:nvPr>
            <p:ph type="title"/>
          </p:nvPr>
        </p:nvSpPr>
        <p:spPr/>
        <p:txBody>
          <a:bodyPr/>
          <a:lstStyle/>
          <a:p>
            <a:pPr algn="ctr"/>
            <a:r>
              <a:rPr lang="en-US" sz="3000" b="1" dirty="0">
                <a:solidFill>
                  <a:schemeClr val="accent5"/>
                </a:solidFill>
                <a:latin typeface="+mn-lt"/>
              </a:rPr>
              <a:t>Pubertal Tanner staging</a:t>
            </a:r>
          </a:p>
        </p:txBody>
      </p:sp>
      <p:pic>
        <p:nvPicPr>
          <p:cNvPr id="5" name="Content Placeholder 4">
            <a:extLst>
              <a:ext uri="{FF2B5EF4-FFF2-40B4-BE49-F238E27FC236}">
                <a16:creationId xmlns:a16="http://schemas.microsoft.com/office/drawing/2014/main" id="{4A16823C-BBDD-96F9-2A30-9E5BFF1F3625}"/>
              </a:ext>
            </a:extLst>
          </p:cNvPr>
          <p:cNvPicPr>
            <a:picLocks noGrp="1" noChangeAspect="1"/>
          </p:cNvPicPr>
          <p:nvPr>
            <p:ph/>
          </p:nvPr>
        </p:nvPicPr>
        <p:blipFill>
          <a:blip r:embed="rId2"/>
          <a:stretch>
            <a:fillRect/>
          </a:stretch>
        </p:blipFill>
        <p:spPr>
          <a:xfrm>
            <a:off x="3901442" y="1780850"/>
            <a:ext cx="4320539" cy="4008912"/>
          </a:xfrm>
          <a:prstGeom prst="rect">
            <a:avLst/>
          </a:prstGeom>
        </p:spPr>
      </p:pic>
      <p:sp>
        <p:nvSpPr>
          <p:cNvPr id="4" name="Slide Number Placeholder 3">
            <a:extLst>
              <a:ext uri="{FF2B5EF4-FFF2-40B4-BE49-F238E27FC236}">
                <a16:creationId xmlns:a16="http://schemas.microsoft.com/office/drawing/2014/main" id="{B35EF24D-E201-20CD-BFF6-0BD8BA722B29}"/>
              </a:ext>
            </a:extLst>
          </p:cNvPr>
          <p:cNvSpPr>
            <a:spLocks noGrp="1"/>
          </p:cNvSpPr>
          <p:nvPr>
            <p:ph type="sldNum" idx="4294967295"/>
          </p:nvPr>
        </p:nvSpPr>
        <p:spPr/>
        <p:txBody>
          <a:bodyPr/>
          <a:lstStyle/>
          <a:p>
            <a:fld id="{DD73DF8A-0D4C-4EA3-A2DA-4371997CFBF3}" type="slidenum">
              <a:rPr lang="en-US" smtClean="0"/>
              <a:t>118</a:t>
            </a:fld>
            <a:endParaRPr lang="en-US"/>
          </a:p>
        </p:txBody>
      </p:sp>
    </p:spTree>
    <p:extLst>
      <p:ext uri="{BB962C8B-B14F-4D97-AF65-F5344CB8AC3E}">
        <p14:creationId xmlns:p14="http://schemas.microsoft.com/office/powerpoint/2010/main" val="1005338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4C332085-B2A9-4D8D-BF8D-E190B4DA90FD}"/>
              </a:ext>
            </a:extLst>
          </p:cNvPr>
          <p:cNvSpPr>
            <a:spLocks noGrp="1" noChangeArrowheads="1"/>
          </p:cNvSpPr>
          <p:nvPr>
            <p:ph type="ftr" sz="quarter" idx="10"/>
          </p:nvPr>
        </p:nvSpPr>
        <p:spPr>
          <a:xfrm>
            <a:off x="1919288" y="1"/>
            <a:ext cx="6519862" cy="620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r>
              <a:rPr lang="en-GB" altLang="en-US" b="0">
                <a:solidFill>
                  <a:schemeClr val="bg1"/>
                </a:solidFill>
              </a:rPr>
              <a:t>Presentation title</a:t>
            </a:r>
          </a:p>
        </p:txBody>
      </p:sp>
      <p:sp>
        <p:nvSpPr>
          <p:cNvPr id="30724" name="Rectangle 2">
            <a:extLst>
              <a:ext uri="{FF2B5EF4-FFF2-40B4-BE49-F238E27FC236}">
                <a16:creationId xmlns:a16="http://schemas.microsoft.com/office/drawing/2014/main" id="{E45CAE91-5035-47EA-80C6-5200615B3381}"/>
              </a:ext>
            </a:extLst>
          </p:cNvPr>
          <p:cNvSpPr>
            <a:spLocks noGrp="1" noChangeArrowheads="1"/>
          </p:cNvSpPr>
          <p:nvPr>
            <p:ph type="ctrTitle" idx="4294967295"/>
          </p:nvPr>
        </p:nvSpPr>
        <p:spPr>
          <a:xfrm>
            <a:off x="3091657" y="2741612"/>
            <a:ext cx="6008687" cy="687388"/>
          </a:xfrm>
        </p:spPr>
        <p:txBody>
          <a:bodyPr anchor="b">
            <a:normAutofit fontScale="90000"/>
          </a:bodyPr>
          <a:lstStyle/>
          <a:p>
            <a:pPr eaLnBrk="1" hangingPunct="1">
              <a:lnSpc>
                <a:spcPct val="85000"/>
              </a:lnSpc>
            </a:pPr>
            <a:r>
              <a:rPr lang="en-GB" altLang="en-US" sz="4000" b="1" dirty="0">
                <a:solidFill>
                  <a:srgbClr val="0070C0"/>
                </a:solidFill>
                <a:latin typeface="Calibri" panose="020F0502020204030204" pitchFamily="34" charset="0"/>
                <a:ea typeface="Calibri" panose="020F0502020204030204" pitchFamily="34" charset="0"/>
                <a:cs typeface="Calibri" panose="020F0502020204030204" pitchFamily="34" charset="0"/>
              </a:rPr>
              <a:t>Nutritional Management in type 1 Diabetes</a:t>
            </a:r>
          </a:p>
        </p:txBody>
      </p:sp>
    </p:spTree>
    <p:extLst>
      <p:ext uri="{BB962C8B-B14F-4D97-AF65-F5344CB8AC3E}">
        <p14:creationId xmlns:p14="http://schemas.microsoft.com/office/powerpoint/2010/main" val="92829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5FCF-6824-4037-8530-54786EE54867}"/>
              </a:ext>
            </a:extLst>
          </p:cNvPr>
          <p:cNvSpPr>
            <a:spLocks noGrp="1"/>
          </p:cNvSpPr>
          <p:nvPr>
            <p:ph type="title"/>
          </p:nvPr>
        </p:nvSpPr>
        <p:spPr>
          <a:xfrm>
            <a:off x="1981200" y="134320"/>
            <a:ext cx="8229600" cy="717000"/>
          </a:xfrm>
        </p:spPr>
        <p:txBody>
          <a:bodyPr>
            <a:normAutofit fontScale="90000"/>
          </a:bodyPr>
          <a:lstStyle/>
          <a:p>
            <a:pPr algn="ctr"/>
            <a:r>
              <a:rPr lang="en-US" sz="4000" b="1" dirty="0">
                <a:latin typeface="Arial"/>
                <a:ea typeface="Arial"/>
                <a:cs typeface="Arial"/>
                <a:sym typeface="Arial"/>
              </a:rPr>
              <a:t>Rehydration Principles: Slow Phase</a:t>
            </a:r>
            <a:endParaRPr lang="en-KE" dirty="0"/>
          </a:p>
        </p:txBody>
      </p:sp>
      <p:graphicFrame>
        <p:nvGraphicFramePr>
          <p:cNvPr id="3" name="Diagram 2">
            <a:extLst>
              <a:ext uri="{FF2B5EF4-FFF2-40B4-BE49-F238E27FC236}">
                <a16:creationId xmlns:a16="http://schemas.microsoft.com/office/drawing/2014/main" id="{3A4A4573-BE78-4033-BB8B-53801E4F0366}"/>
              </a:ext>
            </a:extLst>
          </p:cNvPr>
          <p:cNvGraphicFramePr/>
          <p:nvPr/>
        </p:nvGraphicFramePr>
        <p:xfrm>
          <a:off x="1755058" y="1190532"/>
          <a:ext cx="9871586" cy="4605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C5B01F9-2517-4B49-9DD0-146D066A0672}"/>
              </a:ext>
            </a:extLst>
          </p:cNvPr>
          <p:cNvSpPr txBox="1"/>
          <p:nvPr/>
        </p:nvSpPr>
        <p:spPr>
          <a:xfrm>
            <a:off x="0" y="6554378"/>
            <a:ext cx="11771453" cy="276999"/>
          </a:xfrm>
          <a:prstGeom prst="rect">
            <a:avLst/>
          </a:prstGeom>
          <a:noFill/>
        </p:spPr>
        <p:txBody>
          <a:bodyPr wrap="square" rtlCol="0">
            <a:spAutoFit/>
          </a:bodyPr>
          <a:lstStyle/>
          <a:p>
            <a:pPr algn="ctr"/>
            <a:r>
              <a:rPr lang="en-GB" sz="1200" dirty="0" err="1">
                <a:latin typeface="Calibri" panose="020F0502020204030204" pitchFamily="34" charset="0"/>
                <a:cs typeface="Calibri" panose="020F0502020204030204" pitchFamily="34" charset="0"/>
              </a:rPr>
              <a:t>Wolfsdorf</a:t>
            </a:r>
            <a:r>
              <a:rPr lang="en-GB" sz="1200" dirty="0">
                <a:latin typeface="Calibri" panose="020F0502020204030204" pitchFamily="34" charset="0"/>
                <a:cs typeface="Calibri" panose="020F0502020204030204" pitchFamily="34" charset="0"/>
              </a:rPr>
              <a:t> JI et al. ISPAD Clinical Practice Consensus Guidelines 2018: Diabetic ketoacidosis and the </a:t>
            </a:r>
            <a:r>
              <a:rPr lang="en-GB" sz="1200" dirty="0" err="1">
                <a:latin typeface="Calibri" panose="020F0502020204030204" pitchFamily="34" charset="0"/>
                <a:cs typeface="Calibri" panose="020F0502020204030204" pitchFamily="34" charset="0"/>
              </a:rPr>
              <a:t>hyperglycemic</a:t>
            </a:r>
            <a:r>
              <a:rPr lang="en-GB" sz="1200" dirty="0">
                <a:latin typeface="Calibri" panose="020F0502020204030204" pitchFamily="34" charset="0"/>
                <a:cs typeface="Calibri" panose="020F0502020204030204" pitchFamily="34" charset="0"/>
              </a:rPr>
              <a:t> hyperosmolar state. </a:t>
            </a:r>
            <a:r>
              <a:rPr lang="en-GB" sz="1200" dirty="0" err="1">
                <a:latin typeface="Calibri" panose="020F0502020204030204" pitchFamily="34" charset="0"/>
                <a:cs typeface="Calibri" panose="020F0502020204030204" pitchFamily="34" charset="0"/>
              </a:rPr>
              <a:t>Pediatr</a:t>
            </a:r>
            <a:r>
              <a:rPr lang="en-GB" sz="1200" dirty="0">
                <a:latin typeface="Calibri" panose="020F0502020204030204" pitchFamily="34" charset="0"/>
                <a:cs typeface="Calibri" panose="020F0502020204030204" pitchFamily="34" charset="0"/>
              </a:rPr>
              <a:t> Diabetes. 2022;19(Suppl. 27):155–177. </a:t>
            </a:r>
            <a:endParaRPr lang="en-K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24"/>
          <p:cNvSpPr txBox="1">
            <a:spLocks noGrp="1"/>
          </p:cNvSpPr>
          <p:nvPr>
            <p:ph type="title"/>
          </p:nvPr>
        </p:nvSpPr>
        <p:spPr>
          <a:xfrm>
            <a:off x="3352800" y="76200"/>
            <a:ext cx="5106390" cy="710678"/>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Nutrition Overview </a:t>
            </a:r>
            <a:endParaRPr sz="2800" b="1" dirty="0">
              <a:solidFill>
                <a:srgbClr val="0070C0"/>
              </a:solidFill>
              <a:latin typeface="Arial"/>
              <a:ea typeface="Arial"/>
              <a:cs typeface="Arial"/>
              <a:sym typeface="Arial"/>
            </a:endParaRPr>
          </a:p>
        </p:txBody>
      </p:sp>
      <p:grpSp>
        <p:nvGrpSpPr>
          <p:cNvPr id="1099" name="Google Shape;1099;p124"/>
          <p:cNvGrpSpPr/>
          <p:nvPr/>
        </p:nvGrpSpPr>
        <p:grpSpPr>
          <a:xfrm>
            <a:off x="1752600" y="916126"/>
            <a:ext cx="8839200" cy="4499023"/>
            <a:chOff x="0" y="0"/>
            <a:chExt cx="8763000" cy="5025761"/>
          </a:xfrm>
        </p:grpSpPr>
        <p:sp>
          <p:nvSpPr>
            <p:cNvPr id="1100" name="Google Shape;1100;p124"/>
            <p:cNvSpPr/>
            <p:nvPr/>
          </p:nvSpPr>
          <p:spPr>
            <a:xfrm>
              <a:off x="0" y="0"/>
              <a:ext cx="8763000" cy="930696"/>
            </a:xfrm>
            <a:prstGeom prst="roundRect">
              <a:avLst>
                <a:gd name="adj" fmla="val 10000"/>
              </a:avLst>
            </a:prstGeom>
            <a:solidFill>
              <a:srgbClr val="DDDDD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1" name="Google Shape;1101;p124"/>
            <p:cNvSpPr txBox="1"/>
            <p:nvPr/>
          </p:nvSpPr>
          <p:spPr>
            <a:xfrm>
              <a:off x="1845669" y="0"/>
              <a:ext cx="6917330" cy="930696"/>
            </a:xfrm>
            <a:prstGeom prst="rect">
              <a:avLst/>
            </a:prstGeom>
            <a:noFill/>
            <a:ln>
              <a:noFill/>
            </a:ln>
          </p:spPr>
          <p:txBody>
            <a:bodyPr spcFirstLastPara="1" wrap="square" lIns="76200" tIns="76200" rIns="76200" bIns="76200" anchor="ctr" anchorCtr="0">
              <a:noAutofit/>
            </a:bodyPr>
            <a:lstStyle/>
            <a:p>
              <a:pPr>
                <a:lnSpc>
                  <a:spcPct val="90000"/>
                </a:lnSpc>
                <a:buClr>
                  <a:srgbClr val="000000"/>
                </a:buClr>
                <a:buSzPts val="2000"/>
              </a:pPr>
              <a:r>
                <a:rPr lang="en-US" sz="2000" dirty="0">
                  <a:solidFill>
                    <a:schemeClr val="dk1"/>
                  </a:solidFill>
                  <a:latin typeface="Arial"/>
                  <a:ea typeface="Arial"/>
                  <a:cs typeface="Arial"/>
                  <a:sym typeface="Arial"/>
                </a:rPr>
                <a:t>Need to have a healthy diet, </a:t>
              </a:r>
              <a:r>
                <a:rPr lang="en-US" sz="2000" b="1" dirty="0">
                  <a:solidFill>
                    <a:srgbClr val="FF0000"/>
                  </a:solidFill>
                </a:rPr>
                <a:t>NOT DIABETIC DIET!</a:t>
              </a:r>
              <a:endParaRPr sz="2000" b="1" dirty="0">
                <a:solidFill>
                  <a:srgbClr val="FF0000"/>
                </a:solidFill>
              </a:endParaRPr>
            </a:p>
          </p:txBody>
        </p:sp>
        <p:sp>
          <p:nvSpPr>
            <p:cNvPr id="1102" name="Google Shape;1102;p124"/>
            <p:cNvSpPr/>
            <p:nvPr/>
          </p:nvSpPr>
          <p:spPr>
            <a:xfrm>
              <a:off x="93069" y="93069"/>
              <a:ext cx="1752600" cy="744557"/>
            </a:xfrm>
            <a:prstGeom prst="roundRect">
              <a:avLst>
                <a:gd name="adj" fmla="val 10000"/>
              </a:avLst>
            </a:prstGeom>
            <a:solidFill>
              <a:srgbClr val="BFBFB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3" name="Google Shape;1103;p124"/>
            <p:cNvSpPr/>
            <p:nvPr/>
          </p:nvSpPr>
          <p:spPr>
            <a:xfrm>
              <a:off x="0" y="1023766"/>
              <a:ext cx="8763000" cy="930696"/>
            </a:xfrm>
            <a:prstGeom prst="roundRect">
              <a:avLst>
                <a:gd name="adj" fmla="val 10000"/>
              </a:avLst>
            </a:prstGeom>
            <a:solidFill>
              <a:srgbClr val="FFFF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4" name="Google Shape;1104;p124"/>
            <p:cNvSpPr txBox="1"/>
            <p:nvPr/>
          </p:nvSpPr>
          <p:spPr>
            <a:xfrm>
              <a:off x="1845669" y="1023766"/>
              <a:ext cx="6917330" cy="930696"/>
            </a:xfrm>
            <a:prstGeom prst="rect">
              <a:avLst/>
            </a:prstGeom>
            <a:noFill/>
            <a:ln>
              <a:noFill/>
            </a:ln>
          </p:spPr>
          <p:txBody>
            <a:bodyPr spcFirstLastPara="1" wrap="square" lIns="76200" tIns="76200" rIns="76200" bIns="76200" anchor="ctr" anchorCtr="0">
              <a:noAutofit/>
            </a:bodyPr>
            <a:lstStyle/>
            <a:p>
              <a:pPr>
                <a:lnSpc>
                  <a:spcPct val="90000"/>
                </a:lnSpc>
                <a:buClr>
                  <a:srgbClr val="000000"/>
                </a:buClr>
                <a:buSzPts val="2000"/>
              </a:pPr>
              <a:r>
                <a:rPr lang="en-US" sz="2000" dirty="0">
                  <a:solidFill>
                    <a:schemeClr val="dk1"/>
                  </a:solidFill>
                  <a:latin typeface="Arial"/>
                  <a:ea typeface="Arial"/>
                  <a:cs typeface="Arial"/>
                  <a:sym typeface="Arial"/>
                </a:rPr>
                <a:t> Amount and proportions appropriate for age and growth</a:t>
              </a:r>
              <a:endParaRPr sz="2000" dirty="0">
                <a:solidFill>
                  <a:schemeClr val="dk1"/>
                </a:solidFill>
                <a:latin typeface="Arial"/>
                <a:ea typeface="Arial"/>
                <a:cs typeface="Arial"/>
                <a:sym typeface="Arial"/>
              </a:endParaRPr>
            </a:p>
          </p:txBody>
        </p:sp>
        <p:sp>
          <p:nvSpPr>
            <p:cNvPr id="1105" name="Google Shape;1105;p124"/>
            <p:cNvSpPr/>
            <p:nvPr/>
          </p:nvSpPr>
          <p:spPr>
            <a:xfrm>
              <a:off x="93069" y="1116836"/>
              <a:ext cx="1752600" cy="744557"/>
            </a:xfrm>
            <a:prstGeom prst="roundRect">
              <a:avLst>
                <a:gd name="adj" fmla="val 10000"/>
              </a:avLst>
            </a:prstGeom>
            <a:blipFill rotWithShape="1">
              <a:blip r:embed="rId3">
                <a:alphaModFix/>
              </a:blip>
              <a:stretch>
                <a:fillRect t="-37997" b="-37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6" name="Google Shape;1106;p124"/>
            <p:cNvSpPr/>
            <p:nvPr/>
          </p:nvSpPr>
          <p:spPr>
            <a:xfrm>
              <a:off x="0" y="2047532"/>
              <a:ext cx="8763000" cy="930696"/>
            </a:xfrm>
            <a:prstGeom prst="roundRect">
              <a:avLst>
                <a:gd name="adj" fmla="val 10000"/>
              </a:avLst>
            </a:prstGeom>
            <a:solidFill>
              <a:srgbClr val="FFCC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7" name="Google Shape;1107;p124"/>
            <p:cNvSpPr txBox="1"/>
            <p:nvPr/>
          </p:nvSpPr>
          <p:spPr>
            <a:xfrm>
              <a:off x="1845669" y="2047532"/>
              <a:ext cx="6917330" cy="930696"/>
            </a:xfrm>
            <a:prstGeom prst="rect">
              <a:avLst/>
            </a:prstGeom>
            <a:noFill/>
            <a:ln>
              <a:noFill/>
            </a:ln>
          </p:spPr>
          <p:txBody>
            <a:bodyPr spcFirstLastPara="1" wrap="square" lIns="76200" tIns="76200" rIns="76200" bIns="76200" anchor="ctr" anchorCtr="0">
              <a:noAutofit/>
            </a:bodyPr>
            <a:lstStyle/>
            <a:p>
              <a:pPr>
                <a:lnSpc>
                  <a:spcPct val="90000"/>
                </a:lnSpc>
                <a:buClr>
                  <a:srgbClr val="000000"/>
                </a:buClr>
                <a:buSzPts val="2000"/>
              </a:pPr>
              <a:r>
                <a:rPr lang="en-US" sz="2000">
                  <a:solidFill>
                    <a:schemeClr val="dk1"/>
                  </a:solidFill>
                  <a:latin typeface="Arial"/>
                  <a:ea typeface="Arial"/>
                  <a:cs typeface="Arial"/>
                  <a:sym typeface="Arial"/>
                </a:rPr>
                <a:t>Carbohydrate content of food matched with insulin regimen</a:t>
              </a:r>
              <a:endParaRPr sz="2000">
                <a:solidFill>
                  <a:schemeClr val="dk1"/>
                </a:solidFill>
                <a:latin typeface="Arial"/>
                <a:ea typeface="Arial"/>
                <a:cs typeface="Arial"/>
                <a:sym typeface="Arial"/>
              </a:endParaRPr>
            </a:p>
          </p:txBody>
        </p:sp>
        <p:sp>
          <p:nvSpPr>
            <p:cNvPr id="1108" name="Google Shape;1108;p124"/>
            <p:cNvSpPr/>
            <p:nvPr/>
          </p:nvSpPr>
          <p:spPr>
            <a:xfrm>
              <a:off x="93069" y="2140602"/>
              <a:ext cx="1752600" cy="744557"/>
            </a:xfrm>
            <a:prstGeom prst="roundRect">
              <a:avLst>
                <a:gd name="adj" fmla="val 10000"/>
              </a:avLst>
            </a:prstGeom>
            <a:solidFill>
              <a:srgbClr val="FF996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9" name="Google Shape;1109;p124"/>
            <p:cNvSpPr/>
            <p:nvPr/>
          </p:nvSpPr>
          <p:spPr>
            <a:xfrm>
              <a:off x="0" y="3071299"/>
              <a:ext cx="8763000" cy="930696"/>
            </a:xfrm>
            <a:prstGeom prst="roundRect">
              <a:avLst>
                <a:gd name="adj" fmla="val 10000"/>
              </a:avLst>
            </a:prstGeom>
            <a:solidFill>
              <a:srgbClr val="3B9F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10" name="Google Shape;1110;p124"/>
            <p:cNvSpPr txBox="1"/>
            <p:nvPr/>
          </p:nvSpPr>
          <p:spPr>
            <a:xfrm>
              <a:off x="1845669" y="3071299"/>
              <a:ext cx="6917330" cy="930696"/>
            </a:xfrm>
            <a:prstGeom prst="rect">
              <a:avLst/>
            </a:prstGeom>
            <a:solidFill>
              <a:srgbClr val="D0E0E3"/>
            </a:solidFill>
            <a:ln>
              <a:noFill/>
            </a:ln>
          </p:spPr>
          <p:txBody>
            <a:bodyPr spcFirstLastPara="1" wrap="square" lIns="76200" tIns="76200" rIns="76200" bIns="76200" anchor="ctr" anchorCtr="0">
              <a:noAutofit/>
            </a:bodyPr>
            <a:lstStyle/>
            <a:p>
              <a:pPr>
                <a:lnSpc>
                  <a:spcPct val="90000"/>
                </a:lnSpc>
                <a:buClr>
                  <a:srgbClr val="000000"/>
                </a:buClr>
                <a:buSzPts val="2000"/>
              </a:pPr>
              <a:r>
                <a:rPr lang="en-US" sz="2000">
                  <a:solidFill>
                    <a:schemeClr val="dk1"/>
                  </a:solidFill>
                  <a:latin typeface="Arial"/>
                  <a:ea typeface="Arial"/>
                  <a:cs typeface="Arial"/>
                  <a:sym typeface="Arial"/>
                </a:rPr>
                <a:t>Understanding of how to match insulin with food is key</a:t>
              </a:r>
              <a:endParaRPr sz="2000">
                <a:solidFill>
                  <a:schemeClr val="dk1"/>
                </a:solidFill>
                <a:latin typeface="Arial"/>
                <a:ea typeface="Arial"/>
                <a:cs typeface="Arial"/>
                <a:sym typeface="Arial"/>
              </a:endParaRPr>
            </a:p>
          </p:txBody>
        </p:sp>
        <p:sp>
          <p:nvSpPr>
            <p:cNvPr id="1111" name="Google Shape;1111;p124"/>
            <p:cNvSpPr/>
            <p:nvPr/>
          </p:nvSpPr>
          <p:spPr>
            <a:xfrm>
              <a:off x="93069" y="3164368"/>
              <a:ext cx="1752600" cy="744557"/>
            </a:xfrm>
            <a:prstGeom prst="roundRect">
              <a:avLst>
                <a:gd name="adj" fmla="val 10000"/>
              </a:avLst>
            </a:prstGeom>
            <a:solidFill>
              <a:srgbClr val="76A5A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12" name="Google Shape;1112;p124"/>
            <p:cNvSpPr/>
            <p:nvPr/>
          </p:nvSpPr>
          <p:spPr>
            <a:xfrm>
              <a:off x="0" y="4095065"/>
              <a:ext cx="8763000" cy="930696"/>
            </a:xfrm>
            <a:prstGeom prst="roundRect">
              <a:avLst>
                <a:gd name="adj" fmla="val 10000"/>
              </a:avLst>
            </a:prstGeom>
            <a:solidFill>
              <a:srgbClr val="FDE9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13" name="Google Shape;1113;p124"/>
            <p:cNvSpPr txBox="1"/>
            <p:nvPr/>
          </p:nvSpPr>
          <p:spPr>
            <a:xfrm>
              <a:off x="1845669" y="4095065"/>
              <a:ext cx="6917330" cy="930696"/>
            </a:xfrm>
            <a:prstGeom prst="rect">
              <a:avLst/>
            </a:prstGeom>
            <a:noFill/>
            <a:ln>
              <a:noFill/>
            </a:ln>
          </p:spPr>
          <p:txBody>
            <a:bodyPr spcFirstLastPara="1" wrap="square" lIns="76200" tIns="76200" rIns="76200" bIns="76200" anchor="ctr" anchorCtr="0">
              <a:noAutofit/>
            </a:bodyPr>
            <a:lstStyle/>
            <a:p>
              <a:pPr>
                <a:lnSpc>
                  <a:spcPct val="90000"/>
                </a:lnSpc>
                <a:buClr>
                  <a:srgbClr val="000000"/>
                </a:buClr>
                <a:buSzPts val="2000"/>
              </a:pPr>
              <a:r>
                <a:rPr lang="en-US" sz="2000" dirty="0">
                  <a:solidFill>
                    <a:schemeClr val="dk1"/>
                  </a:solidFill>
                  <a:latin typeface="Arial"/>
                  <a:ea typeface="Arial"/>
                  <a:cs typeface="Arial"/>
                  <a:sym typeface="Arial"/>
                </a:rPr>
                <a:t>Best done with the assistance of a dietician/ nutritionist trained in </a:t>
              </a:r>
              <a:r>
                <a:rPr lang="en-US" sz="2000" dirty="0" err="1">
                  <a:solidFill>
                    <a:schemeClr val="dk1"/>
                  </a:solidFill>
                  <a:latin typeface="Arial"/>
                  <a:ea typeface="Arial"/>
                  <a:cs typeface="Arial"/>
                  <a:sym typeface="Arial"/>
                </a:rPr>
                <a:t>paediatrics</a:t>
              </a:r>
              <a:r>
                <a:rPr lang="en-US" sz="2000" dirty="0">
                  <a:solidFill>
                    <a:schemeClr val="dk1"/>
                  </a:solidFill>
                  <a:latin typeface="Arial"/>
                  <a:ea typeface="Arial"/>
                  <a:cs typeface="Arial"/>
                  <a:sym typeface="Arial"/>
                </a:rPr>
                <a:t> and diabetes</a:t>
              </a:r>
              <a:endParaRPr sz="2000" dirty="0">
                <a:solidFill>
                  <a:schemeClr val="dk1"/>
                </a:solidFill>
                <a:latin typeface="Arial"/>
                <a:ea typeface="Arial"/>
                <a:cs typeface="Arial"/>
                <a:sym typeface="Arial"/>
              </a:endParaRPr>
            </a:p>
          </p:txBody>
        </p:sp>
        <p:sp>
          <p:nvSpPr>
            <p:cNvPr id="1114" name="Google Shape;1114;p124"/>
            <p:cNvSpPr/>
            <p:nvPr/>
          </p:nvSpPr>
          <p:spPr>
            <a:xfrm>
              <a:off x="93069" y="4188135"/>
              <a:ext cx="1752600" cy="744557"/>
            </a:xfrm>
            <a:prstGeom prst="roundRect">
              <a:avLst>
                <a:gd name="adj" fmla="val 10000"/>
              </a:avLst>
            </a:prstGeom>
            <a:solidFill>
              <a:srgbClr val="E5B8B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1115" name="Google Shape;1115;p124" descr="Fruit bowl outline"/>
          <p:cNvPicPr preferRelativeResize="0"/>
          <p:nvPr/>
        </p:nvPicPr>
        <p:blipFill rotWithShape="1">
          <a:blip r:embed="rId4">
            <a:alphaModFix/>
          </a:blip>
          <a:srcRect/>
          <a:stretch/>
        </p:blipFill>
        <p:spPr>
          <a:xfrm>
            <a:off x="2387498" y="999440"/>
            <a:ext cx="664564" cy="631785"/>
          </a:xfrm>
          <a:prstGeom prst="rect">
            <a:avLst/>
          </a:prstGeom>
          <a:noFill/>
          <a:ln>
            <a:noFill/>
          </a:ln>
        </p:spPr>
      </p:pic>
      <p:pic>
        <p:nvPicPr>
          <p:cNvPr id="1116" name="Google Shape;1116;p124" descr="Chef female outline"/>
          <p:cNvPicPr preferRelativeResize="0"/>
          <p:nvPr/>
        </p:nvPicPr>
        <p:blipFill rotWithShape="1">
          <a:blip r:embed="rId5">
            <a:alphaModFix/>
          </a:blip>
          <a:srcRect/>
          <a:stretch/>
        </p:blipFill>
        <p:spPr>
          <a:xfrm>
            <a:off x="2305900" y="4674132"/>
            <a:ext cx="806524" cy="657703"/>
          </a:xfrm>
          <a:prstGeom prst="rect">
            <a:avLst/>
          </a:prstGeom>
          <a:noFill/>
          <a:ln>
            <a:noFill/>
          </a:ln>
        </p:spPr>
      </p:pic>
      <p:pic>
        <p:nvPicPr>
          <p:cNvPr id="1117" name="Google Shape;1117;p124" descr="Taco outline"/>
          <p:cNvPicPr preferRelativeResize="0"/>
          <p:nvPr/>
        </p:nvPicPr>
        <p:blipFill rotWithShape="1">
          <a:blip r:embed="rId6">
            <a:alphaModFix/>
          </a:blip>
          <a:srcRect/>
          <a:stretch/>
        </p:blipFill>
        <p:spPr>
          <a:xfrm>
            <a:off x="2760883" y="2806460"/>
            <a:ext cx="687600" cy="688609"/>
          </a:xfrm>
          <a:prstGeom prst="rect">
            <a:avLst/>
          </a:prstGeom>
          <a:noFill/>
          <a:ln>
            <a:noFill/>
          </a:ln>
        </p:spPr>
      </p:pic>
      <p:pic>
        <p:nvPicPr>
          <p:cNvPr id="1118" name="Google Shape;1118;p124" descr="Needle outline"/>
          <p:cNvPicPr preferRelativeResize="0"/>
          <p:nvPr/>
        </p:nvPicPr>
        <p:blipFill rotWithShape="1">
          <a:blip r:embed="rId7">
            <a:alphaModFix/>
          </a:blip>
          <a:srcRect/>
          <a:stretch/>
        </p:blipFill>
        <p:spPr>
          <a:xfrm>
            <a:off x="1979405" y="2841196"/>
            <a:ext cx="687600" cy="606046"/>
          </a:xfrm>
          <a:prstGeom prst="rect">
            <a:avLst/>
          </a:prstGeom>
          <a:noFill/>
          <a:ln>
            <a:noFill/>
          </a:ln>
        </p:spPr>
      </p:pic>
      <p:pic>
        <p:nvPicPr>
          <p:cNvPr id="1119" name="Google Shape;1119;p124" descr="Classroom outline"/>
          <p:cNvPicPr preferRelativeResize="0"/>
          <p:nvPr/>
        </p:nvPicPr>
        <p:blipFill rotWithShape="1">
          <a:blip r:embed="rId8">
            <a:alphaModFix/>
          </a:blip>
          <a:srcRect/>
          <a:stretch/>
        </p:blipFill>
        <p:spPr>
          <a:xfrm>
            <a:off x="2263743" y="3747145"/>
            <a:ext cx="806525" cy="661103"/>
          </a:xfrm>
          <a:prstGeom prst="rect">
            <a:avLst/>
          </a:prstGeom>
          <a:noFill/>
          <a:ln>
            <a:noFill/>
          </a:ln>
          <a:effectLst>
            <a:glow rad="127000">
              <a:schemeClr val="accent5">
                <a:lumMod val="40000"/>
                <a:lumOff val="60000"/>
              </a:schemeClr>
            </a:glow>
          </a:effectLst>
        </p:spPr>
      </p:pic>
      <p:sp>
        <p:nvSpPr>
          <p:cNvPr id="1120" name="Google Shape;1120;p124"/>
          <p:cNvSpPr txBox="1"/>
          <p:nvPr/>
        </p:nvSpPr>
        <p:spPr>
          <a:xfrm>
            <a:off x="1752599" y="5673915"/>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25"/>
          <p:cNvSpPr txBox="1">
            <a:spLocks noGrp="1"/>
          </p:cNvSpPr>
          <p:nvPr>
            <p:ph type="title"/>
          </p:nvPr>
        </p:nvSpPr>
        <p:spPr>
          <a:xfrm>
            <a:off x="1981200" y="152400"/>
            <a:ext cx="8229600" cy="8382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Dietary Review</a:t>
            </a:r>
            <a:endParaRPr sz="2800" b="1" dirty="0">
              <a:solidFill>
                <a:srgbClr val="0070C0"/>
              </a:solidFill>
              <a:latin typeface="Arial"/>
              <a:ea typeface="Arial"/>
              <a:cs typeface="Arial"/>
              <a:sym typeface="Arial"/>
            </a:endParaRPr>
          </a:p>
        </p:txBody>
      </p:sp>
      <p:grpSp>
        <p:nvGrpSpPr>
          <p:cNvPr id="1126" name="Google Shape;1126;p125"/>
          <p:cNvGrpSpPr/>
          <p:nvPr/>
        </p:nvGrpSpPr>
        <p:grpSpPr>
          <a:xfrm>
            <a:off x="-3443505" y="152426"/>
            <a:ext cx="13654539" cy="5930399"/>
            <a:chOff x="-5461836" y="-836291"/>
            <a:chExt cx="13928939" cy="6503344"/>
          </a:xfrm>
        </p:grpSpPr>
        <p:sp>
          <p:nvSpPr>
            <p:cNvPr id="1127" name="Google Shape;1127;p125"/>
            <p:cNvSpPr/>
            <p:nvPr/>
          </p:nvSpPr>
          <p:spPr>
            <a:xfrm>
              <a:off x="-5461836" y="-836291"/>
              <a:ext cx="6503344" cy="6503344"/>
            </a:xfrm>
            <a:prstGeom prst="blockArc">
              <a:avLst>
                <a:gd name="adj1" fmla="val 18900000"/>
                <a:gd name="adj2" fmla="val 2700000"/>
                <a:gd name="adj3" fmla="val 332"/>
              </a:avLst>
            </a:prstGeom>
            <a:noFill/>
            <a:ln w="25400" cap="flat" cmpd="sng">
              <a:solidFill>
                <a:srgbClr val="3B649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28" name="Google Shape;1128;p125"/>
            <p:cNvSpPr/>
            <p:nvPr/>
          </p:nvSpPr>
          <p:spPr>
            <a:xfrm>
              <a:off x="545243" y="371388"/>
              <a:ext cx="7921859" cy="743164"/>
            </a:xfrm>
            <a:prstGeom prst="rect">
              <a:avLst/>
            </a:prstGeom>
            <a:solidFill>
              <a:srgbClr val="F2F2F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29" name="Google Shape;1129;p125"/>
            <p:cNvSpPr txBox="1"/>
            <p:nvPr/>
          </p:nvSpPr>
          <p:spPr>
            <a:xfrm>
              <a:off x="545243" y="371388"/>
              <a:ext cx="7921859" cy="743164"/>
            </a:xfrm>
            <a:prstGeom prst="rect">
              <a:avLst/>
            </a:prstGeom>
            <a:noFill/>
            <a:ln>
              <a:noFill/>
            </a:ln>
          </p:spPr>
          <p:txBody>
            <a:bodyPr spcFirstLastPara="1" wrap="square" lIns="589875" tIns="91425" rIns="91425" bIns="91425" anchor="ctr" anchorCtr="0">
              <a:noAutofit/>
            </a:bodyPr>
            <a:lstStyle/>
            <a:p>
              <a:pPr>
                <a:lnSpc>
                  <a:spcPct val="90000"/>
                </a:lnSpc>
                <a:buClr>
                  <a:srgbClr val="000000"/>
                </a:buClr>
                <a:buSzPts val="3600"/>
              </a:pPr>
              <a:r>
                <a:rPr lang="en-US" sz="3600" baseline="30000" dirty="0">
                  <a:solidFill>
                    <a:schemeClr val="dk1"/>
                  </a:solidFill>
                  <a:latin typeface="Arial"/>
                  <a:ea typeface="Arial"/>
                  <a:cs typeface="Arial"/>
                  <a:sym typeface="Arial"/>
                </a:rPr>
                <a:t>Taken at diagnosis</a:t>
              </a:r>
              <a:endParaRPr sz="3600" baseline="30000" dirty="0">
                <a:solidFill>
                  <a:schemeClr val="dk1"/>
                </a:solidFill>
                <a:latin typeface="Arial"/>
                <a:ea typeface="Arial"/>
                <a:cs typeface="Arial"/>
                <a:sym typeface="Arial"/>
              </a:endParaRPr>
            </a:p>
          </p:txBody>
        </p:sp>
        <p:sp>
          <p:nvSpPr>
            <p:cNvPr id="1130" name="Google Shape;1130;p125"/>
            <p:cNvSpPr/>
            <p:nvPr/>
          </p:nvSpPr>
          <p:spPr>
            <a:xfrm>
              <a:off x="80766" y="278493"/>
              <a:ext cx="928955" cy="928955"/>
            </a:xfrm>
            <a:prstGeom prst="ellipse">
              <a:avLst/>
            </a:prstGeom>
            <a:solidFill>
              <a:schemeClr val="lt1"/>
            </a:solidFill>
            <a:ln w="25400" cap="flat" cmpd="sng">
              <a:solidFill>
                <a:srgbClr val="76923C"/>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1" name="Google Shape;1131;p125"/>
            <p:cNvSpPr/>
            <p:nvPr/>
          </p:nvSpPr>
          <p:spPr>
            <a:xfrm>
              <a:off x="971317" y="1486328"/>
              <a:ext cx="7495786" cy="743164"/>
            </a:xfrm>
            <a:prstGeom prst="rect">
              <a:avLst/>
            </a:prstGeom>
            <a:solidFill>
              <a:srgbClr val="FFCCF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2" name="Google Shape;1132;p125"/>
            <p:cNvSpPr txBox="1"/>
            <p:nvPr/>
          </p:nvSpPr>
          <p:spPr>
            <a:xfrm>
              <a:off x="971317" y="1486328"/>
              <a:ext cx="7495786" cy="743164"/>
            </a:xfrm>
            <a:prstGeom prst="rect">
              <a:avLst/>
            </a:prstGeom>
            <a:noFill/>
            <a:ln>
              <a:noFill/>
            </a:ln>
          </p:spPr>
          <p:txBody>
            <a:bodyPr spcFirstLastPara="1" wrap="square" lIns="589875" tIns="60950" rIns="60950" bIns="60950" anchor="ctr" anchorCtr="0">
              <a:noAutofit/>
            </a:bodyPr>
            <a:lstStyle/>
            <a:p>
              <a:pPr>
                <a:lnSpc>
                  <a:spcPct val="90000"/>
                </a:lnSpc>
                <a:buClr>
                  <a:srgbClr val="000000"/>
                </a:buClr>
                <a:buSzPts val="2400"/>
              </a:pPr>
              <a:r>
                <a:rPr lang="en-US" sz="2400">
                  <a:solidFill>
                    <a:schemeClr val="dk1"/>
                  </a:solidFill>
                  <a:latin typeface="Arial"/>
                  <a:ea typeface="Arial"/>
                  <a:cs typeface="Arial"/>
                  <a:sym typeface="Arial"/>
                </a:rPr>
                <a:t>Review regularly (every 3 months)</a:t>
              </a:r>
              <a:endParaRPr sz="2400" b="1" baseline="30000">
                <a:solidFill>
                  <a:schemeClr val="dk1"/>
                </a:solidFill>
                <a:latin typeface="Calibri"/>
                <a:ea typeface="Calibri"/>
                <a:cs typeface="Calibri"/>
                <a:sym typeface="Calibri"/>
              </a:endParaRPr>
            </a:p>
          </p:txBody>
        </p:sp>
        <p:sp>
          <p:nvSpPr>
            <p:cNvPr id="1133" name="Google Shape;1133;p125"/>
            <p:cNvSpPr/>
            <p:nvPr/>
          </p:nvSpPr>
          <p:spPr>
            <a:xfrm>
              <a:off x="506839" y="1393433"/>
              <a:ext cx="928955" cy="928955"/>
            </a:xfrm>
            <a:prstGeom prst="ellipse">
              <a:avLst/>
            </a:prstGeom>
            <a:solidFill>
              <a:srgbClr val="FFCCFF"/>
            </a:solidFill>
            <a:ln w="25400" cap="flat" cmpd="sng">
              <a:solidFill>
                <a:srgbClr val="EB93C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4" name="Google Shape;1134;p125"/>
            <p:cNvSpPr/>
            <p:nvPr/>
          </p:nvSpPr>
          <p:spPr>
            <a:xfrm>
              <a:off x="971317" y="2601268"/>
              <a:ext cx="7495786" cy="743164"/>
            </a:xfrm>
            <a:prstGeom prst="rect">
              <a:avLst/>
            </a:prstGeom>
            <a:solidFill>
              <a:srgbClr val="CCFF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5" name="Google Shape;1135;p125"/>
            <p:cNvSpPr txBox="1"/>
            <p:nvPr/>
          </p:nvSpPr>
          <p:spPr>
            <a:xfrm>
              <a:off x="971317" y="2601268"/>
              <a:ext cx="7495786" cy="743164"/>
            </a:xfrm>
            <a:prstGeom prst="rect">
              <a:avLst/>
            </a:prstGeom>
            <a:noFill/>
            <a:ln>
              <a:noFill/>
            </a:ln>
          </p:spPr>
          <p:txBody>
            <a:bodyPr spcFirstLastPara="1" wrap="square" lIns="589875" tIns="60950" rIns="60950" bIns="60950" anchor="ctr" anchorCtr="0">
              <a:noAutofit/>
            </a:bodyPr>
            <a:lstStyle/>
            <a:p>
              <a:pPr>
                <a:lnSpc>
                  <a:spcPct val="90000"/>
                </a:lnSpc>
                <a:buClr>
                  <a:srgbClr val="000000"/>
                </a:buClr>
                <a:buSzPts val="2400"/>
              </a:pPr>
              <a:r>
                <a:rPr lang="en-US" sz="2400">
                  <a:solidFill>
                    <a:schemeClr val="dk1"/>
                  </a:solidFill>
                  <a:latin typeface="Arial"/>
                  <a:ea typeface="Arial"/>
                  <a:cs typeface="Arial"/>
                  <a:sym typeface="Arial"/>
                </a:rPr>
                <a:t>Correct food, correct amount and correct times</a:t>
              </a:r>
              <a:endParaRPr sz="2400" baseline="30000">
                <a:solidFill>
                  <a:schemeClr val="dk1"/>
                </a:solidFill>
                <a:latin typeface="Calibri"/>
                <a:ea typeface="Calibri"/>
                <a:cs typeface="Calibri"/>
                <a:sym typeface="Calibri"/>
              </a:endParaRPr>
            </a:p>
          </p:txBody>
        </p:sp>
        <p:sp>
          <p:nvSpPr>
            <p:cNvPr id="1136" name="Google Shape;1136;p125"/>
            <p:cNvSpPr/>
            <p:nvPr/>
          </p:nvSpPr>
          <p:spPr>
            <a:xfrm>
              <a:off x="506839" y="2508373"/>
              <a:ext cx="928955" cy="928955"/>
            </a:xfrm>
            <a:prstGeom prst="ellipse">
              <a:avLst/>
            </a:prstGeom>
            <a:solidFill>
              <a:schemeClr val="lt1"/>
            </a:solidFill>
            <a:ln w="25400"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7" name="Google Shape;1137;p125"/>
            <p:cNvSpPr/>
            <p:nvPr/>
          </p:nvSpPr>
          <p:spPr>
            <a:xfrm>
              <a:off x="545243" y="3716208"/>
              <a:ext cx="7921859" cy="743164"/>
            </a:xfrm>
            <a:prstGeom prst="rect">
              <a:avLst/>
            </a:prstGeom>
            <a:solidFill>
              <a:srgbClr val="FFCC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8" name="Google Shape;1138;p125"/>
            <p:cNvSpPr txBox="1"/>
            <p:nvPr/>
          </p:nvSpPr>
          <p:spPr>
            <a:xfrm>
              <a:off x="545243" y="3716208"/>
              <a:ext cx="7921859" cy="743164"/>
            </a:xfrm>
            <a:prstGeom prst="rect">
              <a:avLst/>
            </a:prstGeom>
            <a:noFill/>
            <a:ln>
              <a:noFill/>
            </a:ln>
          </p:spPr>
          <p:txBody>
            <a:bodyPr spcFirstLastPara="1" wrap="square" lIns="589875" tIns="60950" rIns="60950" bIns="60950" anchor="ctr" anchorCtr="0">
              <a:noAutofit/>
            </a:bodyPr>
            <a:lstStyle/>
            <a:p>
              <a:pPr>
                <a:lnSpc>
                  <a:spcPct val="90000"/>
                </a:lnSpc>
                <a:buClr>
                  <a:srgbClr val="000000"/>
                </a:buClr>
                <a:buSzPts val="2400"/>
              </a:pPr>
              <a:r>
                <a:rPr lang="en-US" sz="2400">
                  <a:solidFill>
                    <a:schemeClr val="dk1"/>
                  </a:solidFill>
                  <a:latin typeface="Arial"/>
                  <a:ea typeface="Arial"/>
                  <a:cs typeface="Arial"/>
                  <a:sym typeface="Arial"/>
                </a:rPr>
                <a:t>Review food patterns, activities and insulin regimen</a:t>
              </a:r>
              <a:endParaRPr sz="2400" baseline="30000">
                <a:solidFill>
                  <a:schemeClr val="dk1"/>
                </a:solidFill>
                <a:latin typeface="Calibri"/>
                <a:ea typeface="Calibri"/>
                <a:cs typeface="Calibri"/>
                <a:sym typeface="Calibri"/>
              </a:endParaRPr>
            </a:p>
          </p:txBody>
        </p:sp>
        <p:sp>
          <p:nvSpPr>
            <p:cNvPr id="1139" name="Google Shape;1139;p125"/>
            <p:cNvSpPr/>
            <p:nvPr/>
          </p:nvSpPr>
          <p:spPr>
            <a:xfrm>
              <a:off x="80766" y="3623313"/>
              <a:ext cx="928955" cy="928955"/>
            </a:xfrm>
            <a:prstGeom prst="ellipse">
              <a:avLst/>
            </a:prstGeom>
            <a:solidFill>
              <a:schemeClr val="lt1"/>
            </a:solidFill>
            <a:ln w="254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1140" name="Google Shape;1140;p125" descr="Daily calendar outline"/>
          <p:cNvPicPr preferRelativeResize="0"/>
          <p:nvPr/>
        </p:nvPicPr>
        <p:blipFill rotWithShape="1">
          <a:blip r:embed="rId3">
            <a:alphaModFix/>
          </a:blip>
          <a:srcRect/>
          <a:stretch/>
        </p:blipFill>
        <p:spPr>
          <a:xfrm>
            <a:off x="2480063" y="2106525"/>
            <a:ext cx="838200" cy="838200"/>
          </a:xfrm>
          <a:prstGeom prst="rect">
            <a:avLst/>
          </a:prstGeom>
          <a:noFill/>
          <a:ln>
            <a:noFill/>
          </a:ln>
        </p:spPr>
      </p:pic>
      <p:pic>
        <p:nvPicPr>
          <p:cNvPr id="1141" name="Google Shape;1141;p125" descr="Stethoscope outline"/>
          <p:cNvPicPr preferRelativeResize="0"/>
          <p:nvPr/>
        </p:nvPicPr>
        <p:blipFill rotWithShape="1">
          <a:blip r:embed="rId4">
            <a:alphaModFix/>
          </a:blip>
          <a:srcRect/>
          <a:stretch/>
        </p:blipFill>
        <p:spPr>
          <a:xfrm>
            <a:off x="2112925" y="1213613"/>
            <a:ext cx="685800" cy="685800"/>
          </a:xfrm>
          <a:prstGeom prst="rect">
            <a:avLst/>
          </a:prstGeom>
          <a:noFill/>
          <a:ln>
            <a:noFill/>
          </a:ln>
        </p:spPr>
      </p:pic>
      <p:pic>
        <p:nvPicPr>
          <p:cNvPr id="1142" name="Google Shape;1142;p125" descr="Whole pizza outline"/>
          <p:cNvPicPr preferRelativeResize="0"/>
          <p:nvPr/>
        </p:nvPicPr>
        <p:blipFill rotWithShape="1">
          <a:blip r:embed="rId5">
            <a:alphaModFix/>
          </a:blip>
          <a:srcRect/>
          <a:stretch/>
        </p:blipFill>
        <p:spPr>
          <a:xfrm>
            <a:off x="2408701" y="3151837"/>
            <a:ext cx="980913" cy="980913"/>
          </a:xfrm>
          <a:prstGeom prst="rect">
            <a:avLst/>
          </a:prstGeom>
          <a:noFill/>
          <a:ln>
            <a:noFill/>
          </a:ln>
        </p:spPr>
      </p:pic>
      <p:pic>
        <p:nvPicPr>
          <p:cNvPr id="1143" name="Google Shape;1143;p125" descr="Run outline"/>
          <p:cNvPicPr preferRelativeResize="0"/>
          <p:nvPr/>
        </p:nvPicPr>
        <p:blipFill rotWithShape="1">
          <a:blip r:embed="rId6">
            <a:alphaModFix/>
          </a:blip>
          <a:srcRect/>
          <a:stretch/>
        </p:blipFill>
        <p:spPr>
          <a:xfrm>
            <a:off x="2112925" y="4349152"/>
            <a:ext cx="685800" cy="685800"/>
          </a:xfrm>
          <a:prstGeom prst="rect">
            <a:avLst/>
          </a:prstGeom>
          <a:noFill/>
          <a:ln>
            <a:noFill/>
          </a:ln>
        </p:spPr>
      </p:pic>
      <p:sp>
        <p:nvSpPr>
          <p:cNvPr id="1144" name="Google Shape;1144;p125"/>
          <p:cNvSpPr txBox="1"/>
          <p:nvPr/>
        </p:nvSpPr>
        <p:spPr>
          <a:xfrm>
            <a:off x="1676400" y="5555595"/>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3982a8136d_7_7"/>
          <p:cNvSpPr txBox="1">
            <a:spLocks noGrp="1"/>
          </p:cNvSpPr>
          <p:nvPr>
            <p:ph type="title"/>
          </p:nvPr>
        </p:nvSpPr>
        <p:spPr>
          <a:xfrm>
            <a:off x="2904793" y="857250"/>
            <a:ext cx="6178419" cy="801384"/>
          </a:xfrm>
          <a:prstGeom prst="rect">
            <a:avLst/>
          </a:prstGeom>
        </p:spPr>
        <p:txBody>
          <a:bodyPr spcFirstLastPara="1" vert="horz" wrap="square" lIns="68569" tIns="34275" rIns="68569" bIns="34275" rtlCol="0" anchor="ctr" anchorCtr="0">
            <a:noAutofit/>
          </a:bodyPr>
          <a:lstStyle/>
          <a:p>
            <a:pPr>
              <a:spcBef>
                <a:spcPts val="0"/>
              </a:spcBef>
            </a:pPr>
            <a:r>
              <a:rPr lang="en-GB" sz="2100" dirty="0">
                <a:latin typeface="Tahoma" panose="020B0604030504040204" pitchFamily="34" charset="0"/>
                <a:ea typeface="Tahoma" panose="020B0604030504040204" pitchFamily="34" charset="0"/>
                <a:cs typeface="Tahoma" panose="020B0604030504040204" pitchFamily="34" charset="0"/>
                <a:sym typeface="Calibri" panose="020F0502020204030204"/>
              </a:rPr>
              <a:t>Aims of Nutrition Management in Type 1 Diabetes</a:t>
            </a:r>
            <a:endParaRPr lang="en-GB" sz="2100" dirty="0">
              <a:latin typeface="Tahoma" panose="020B0604030504040204" pitchFamily="34" charset="0"/>
              <a:ea typeface="Tahoma" panose="020B0604030504040204" pitchFamily="34" charset="0"/>
              <a:cs typeface="Tahoma" panose="020B0604030504040204" pitchFamily="34" charset="0"/>
            </a:endParaRPr>
          </a:p>
        </p:txBody>
      </p:sp>
      <p:sp>
        <p:nvSpPr>
          <p:cNvPr id="247" name="Google Shape;247;g23982a8136d_7_7"/>
          <p:cNvSpPr txBox="1">
            <a:spLocks noGrp="1"/>
          </p:cNvSpPr>
          <p:nvPr>
            <p:ph type="sldNum" sz="quarter" idx="12"/>
          </p:nvPr>
        </p:nvSpPr>
        <p:spPr>
          <a:prstGeom prst="rect">
            <a:avLst/>
          </a:prstGeom>
        </p:spPr>
        <p:txBody>
          <a:bodyPr spcFirstLastPara="1" vert="horz" wrap="square" lIns="68569" tIns="34275" rIns="68569" bIns="34275" rtlCol="0" anchor="ctr" anchorCtr="0">
            <a:noAutofit/>
          </a:bodyPr>
          <a:lstStyle/>
          <a:p>
            <a:pPr defTabSz="685800" rtl="1">
              <a:buSzPts val="1000"/>
              <a:defRPr/>
            </a:pPr>
            <a:fld id="{00000000-1234-1234-1234-123412341234}" type="slidenum">
              <a:rPr lang="en-US" sz="675">
                <a:solidFill>
                  <a:prstClr val="black">
                    <a:tint val="75000"/>
                  </a:prstClr>
                </a:solidFill>
              </a:rPr>
              <a:pPr defTabSz="685800" rtl="1">
                <a:buSzPts val="1000"/>
                <a:defRPr/>
              </a:pPr>
              <a:t>122</a:t>
            </a:fld>
            <a:endParaRPr sz="675">
              <a:solidFill>
                <a:prstClr val="black">
                  <a:tint val="75000"/>
                </a:prstClr>
              </a:solidFill>
            </a:endParaRPr>
          </a:p>
        </p:txBody>
      </p:sp>
      <p:sp>
        <p:nvSpPr>
          <p:cNvPr id="2" name="Rectangle 1"/>
          <p:cNvSpPr/>
          <p:nvPr/>
        </p:nvSpPr>
        <p:spPr>
          <a:xfrm>
            <a:off x="2010918" y="1653673"/>
            <a:ext cx="7941564" cy="3970843"/>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257175" indent="-257175" defTabSz="685800">
              <a:buFont typeface="Arial" panose="020B0604020202020204" pitchFamily="34" charset="0"/>
              <a:buChar char="•"/>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Provide adequate nutrients for normal growth and development </a:t>
            </a:r>
          </a:p>
          <a:p>
            <a:pPr marL="257175" indent="-257175" defTabSz="685800">
              <a:buFont typeface="Arial" panose="020B0604020202020204" pitchFamily="34" charset="0"/>
              <a:buChar char="•"/>
              <a:defRP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57175" indent="-257175" defTabSz="685800">
              <a:buFont typeface="Arial" panose="020B0604020202020204" pitchFamily="34" charset="0"/>
              <a:buChar char="•"/>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To maintain good glycemic control   </a:t>
            </a:r>
          </a:p>
          <a:p>
            <a:pPr marL="257175" indent="-257175" defTabSz="685800">
              <a:buFont typeface="Arial" panose="020B0604020202020204" pitchFamily="34" charset="0"/>
              <a:buChar char="•"/>
              <a:defRP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57175" indent="-257175" defTabSz="685800">
              <a:buFont typeface="Arial" panose="020B0604020202020204" pitchFamily="34" charset="0"/>
              <a:buChar char="•"/>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Improve overall health through healthy food choices.</a:t>
            </a:r>
          </a:p>
          <a:p>
            <a:pPr marL="257175" indent="-257175" defTabSz="685800">
              <a:buFont typeface="Arial" panose="020B0604020202020204" pitchFamily="34" charset="0"/>
              <a:buChar char="•"/>
              <a:defRP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57175" indent="-257175">
              <a:buFont typeface="Arial" panose="020B0604020202020204" pitchFamily="34" charset="0"/>
              <a:buChar cha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Achieve optimal blood pressure and lipid levels.</a:t>
            </a:r>
          </a:p>
          <a:p>
            <a:pPr marL="257175" indent="-257175">
              <a:buFont typeface="Arial" panose="020B0604020202020204" pitchFamily="34" charset="0"/>
              <a:buChar cha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57175" indent="-257175">
              <a:buFont typeface="Arial" panose="020B0604020202020204" pitchFamily="34" charset="0"/>
              <a:buChar cha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Prevent complications of diabetes</a:t>
            </a:r>
          </a:p>
          <a:p>
            <a:pPr marL="257175" indent="-257175">
              <a:buFont typeface="Arial" panose="020B0604020202020204" pitchFamily="34" charset="0"/>
              <a:buChar cha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57175" indent="-257175">
              <a:buFont typeface="Arial" panose="020B0604020202020204" pitchFamily="34" charset="0"/>
              <a:buChar cha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Address individual nutrition needs</a:t>
            </a:r>
          </a:p>
          <a:p>
            <a:pPr marL="257175" indent="-257175">
              <a:buFont typeface="Arial" panose="020B0604020202020204" pitchFamily="34" charset="0"/>
              <a:buChar cha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116229" y="5204329"/>
            <a:ext cx="6642243" cy="2738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Tree>
    <p:extLst>
      <p:ext uri="{BB962C8B-B14F-4D97-AF65-F5344CB8AC3E}">
        <p14:creationId xmlns:p14="http://schemas.microsoft.com/office/powerpoint/2010/main" val="120770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cs typeface="Times New Roman" panose="02020603050405020304" pitchFamily="18" charset="0"/>
              </a:rPr>
              <a:t>Age appropriate nutrition advice for children with T1DM</a:t>
            </a:r>
            <a:endParaRPr lang="en-GB" dirty="0"/>
          </a:p>
        </p:txBody>
      </p:sp>
      <p:graphicFrame>
        <p:nvGraphicFramePr>
          <p:cNvPr id="4" name="Table 4"/>
          <p:cNvGraphicFramePr>
            <a:graphicFrameLocks noGrp="1"/>
          </p:cNvGraphicFramePr>
          <p:nvPr>
            <p:ph idx="1"/>
          </p:nvPr>
        </p:nvGraphicFramePr>
        <p:xfrm>
          <a:off x="1773382" y="1690690"/>
          <a:ext cx="8265969" cy="4310061"/>
        </p:xfrm>
        <a:graphic>
          <a:graphicData uri="http://schemas.openxmlformats.org/drawingml/2006/table">
            <a:tbl>
              <a:tblPr firstRow="1" bandRow="1">
                <a:tableStyleId>{00A15C55-8517-42AA-B614-E9B94910E393}</a:tableStyleId>
              </a:tblPr>
              <a:tblGrid>
                <a:gridCol w="2662573">
                  <a:extLst>
                    <a:ext uri="{9D8B030D-6E8A-4147-A177-3AD203B41FA5}">
                      <a16:colId xmlns:a16="http://schemas.microsoft.com/office/drawing/2014/main" val="20000"/>
                    </a:ext>
                  </a:extLst>
                </a:gridCol>
                <a:gridCol w="2801698">
                  <a:extLst>
                    <a:ext uri="{9D8B030D-6E8A-4147-A177-3AD203B41FA5}">
                      <a16:colId xmlns:a16="http://schemas.microsoft.com/office/drawing/2014/main" val="20001"/>
                    </a:ext>
                  </a:extLst>
                </a:gridCol>
                <a:gridCol w="2801698">
                  <a:extLst>
                    <a:ext uri="{9D8B030D-6E8A-4147-A177-3AD203B41FA5}">
                      <a16:colId xmlns:a16="http://schemas.microsoft.com/office/drawing/2014/main" val="20002"/>
                    </a:ext>
                  </a:extLst>
                </a:gridCol>
              </a:tblGrid>
              <a:tr h="662493">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1500" u="none" strike="noStrike" kern="1200" cap="none" spc="0" normalizeH="0" baseline="0" noProof="0" dirty="0">
                          <a:ln>
                            <a:noFill/>
                          </a:ln>
                          <a:effectLst/>
                          <a:uLnTx/>
                          <a:uFillTx/>
                        </a:rPr>
                        <a:t>Infancy-Toddler and preschool children</a:t>
                      </a:r>
                    </a:p>
                    <a:p>
                      <a:endParaRPr lang="en-GB" sz="1000" dirty="0">
                        <a:solidFill>
                          <a:schemeClr val="tx1"/>
                        </a:solidFill>
                      </a:endParaRPr>
                    </a:p>
                  </a:txBody>
                  <a:tcPr marL="68580" marR="68580" marT="34290" marB="34290"/>
                </a:tc>
                <a:tc>
                  <a:txBody>
                    <a:bodyPr/>
                    <a:lstStyle/>
                    <a:p>
                      <a:r>
                        <a:rPr lang="en-US" sz="1000" dirty="0"/>
                        <a:t>School Age Children</a:t>
                      </a:r>
                      <a:endParaRPr lang="en-GB" sz="1000" dirty="0">
                        <a:solidFill>
                          <a:schemeClr val="tx1"/>
                        </a:solidFill>
                      </a:endParaRPr>
                    </a:p>
                  </a:txBody>
                  <a:tcPr marL="68580" marR="68580" marT="34290" marB="34290"/>
                </a:tc>
                <a:tc>
                  <a:txBody>
                    <a:bodyPr/>
                    <a:lstStyle/>
                    <a:p>
                      <a:r>
                        <a:rPr lang="en-US" sz="1400" dirty="0"/>
                        <a:t>Adolescents</a:t>
                      </a:r>
                      <a:endParaRPr lang="en-GB" sz="1000" dirty="0">
                        <a:solidFill>
                          <a:schemeClr val="tx1"/>
                        </a:solidFill>
                      </a:endParaRPr>
                    </a:p>
                  </a:txBody>
                  <a:tcPr marL="68580" marR="68580" marT="34290" marB="34290"/>
                </a:tc>
                <a:extLst>
                  <a:ext uri="{0D108BD9-81ED-4DB2-BD59-A6C34878D82A}">
                    <a16:rowId xmlns:a16="http://schemas.microsoft.com/office/drawing/2014/main" val="10000"/>
                  </a:ext>
                </a:extLst>
              </a:tr>
              <a:tr h="3647568">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defRPr/>
                      </a:pPr>
                      <a:r>
                        <a:rPr kumimoji="0" lang="en-US" sz="1400" u="none" strike="noStrike" kern="0" cap="none" spc="0" normalizeH="0" baseline="0" noProof="0" dirty="0">
                          <a:ln>
                            <a:noFill/>
                          </a:ln>
                          <a:effectLst/>
                          <a:uLnTx/>
                          <a:uFillTx/>
                          <a:sym typeface="Arial" panose="020B0604020202020204"/>
                        </a:rPr>
                        <a:t>Breastfeeding should continue until 2 years like any other child.</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defRPr/>
                      </a:pPr>
                      <a:endParaRPr kumimoji="0" lang="en-US" sz="1400" u="none" strike="noStrike" kern="0" cap="none" spc="0" normalizeH="0" baseline="0" noProof="0" dirty="0">
                        <a:ln>
                          <a:noFill/>
                        </a:ln>
                        <a:effectLst/>
                        <a:uLnTx/>
                        <a:uFillTx/>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defRPr/>
                      </a:pPr>
                      <a:r>
                        <a:rPr kumimoji="0" lang="en-US" sz="1400" u="none" strike="noStrike" kern="0" cap="none" spc="0" normalizeH="0" baseline="0" noProof="0" dirty="0">
                          <a:ln>
                            <a:noFill/>
                          </a:ln>
                          <a:effectLst/>
                          <a:uLnTx/>
                          <a:uFillTx/>
                          <a:sym typeface="Arial" panose="020B0604020202020204"/>
                        </a:rPr>
                        <a:t>Small meals spaced over the day promote improvements in glycemic outcomes and nutritional adequacy.</a:t>
                      </a:r>
                    </a:p>
                    <a:p>
                      <a:endParaRPr lang="en-GB" sz="1000" dirty="0"/>
                    </a:p>
                  </a:txBody>
                  <a:tcPr marL="68580" marR="68580" marT="34290" marB="34290"/>
                </a:tc>
                <a:tc>
                  <a:txBody>
                    <a:bodyPr/>
                    <a:lstStyle/>
                    <a:p>
                      <a:pPr marL="285750" marR="0" lvl="0" indent="-285750" algn="ctr"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Carbohydrate intake to prevent hypoglycemia particularly for school events such as sports days,  and camps</a:t>
                      </a:r>
                    </a:p>
                    <a:p>
                      <a:pPr marL="285750" marR="0" lvl="0" indent="-285750" algn="ctr"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endParaRPr kumimoji="0" lang="en-US" sz="1400" u="none" strike="noStrike" kern="0" cap="none" spc="0" normalizeH="0" baseline="0" noProof="0" dirty="0">
                        <a:ln>
                          <a:noFill/>
                        </a:ln>
                        <a:effectLst/>
                        <a:uLnTx/>
                        <a:uFillTx/>
                        <a:sym typeface="Arial" panose="020B0604020202020204"/>
                      </a:endParaRPr>
                    </a:p>
                    <a:p>
                      <a:pPr marL="285750" marR="0" lvl="0" indent="-285750" algn="ctr"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Healthy food choices, portion size, and physical activity</a:t>
                      </a:r>
                    </a:p>
                    <a:p>
                      <a:pPr marL="285750" marR="0" lvl="0" indent="-285750" algn="ctr"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endParaRPr kumimoji="0" lang="en-US" sz="1400" u="none" strike="noStrike" kern="0" cap="none" spc="0" normalizeH="0" baseline="0" noProof="0" dirty="0">
                        <a:ln>
                          <a:noFill/>
                        </a:ln>
                        <a:effectLst/>
                        <a:uLnTx/>
                        <a:uFillTx/>
                        <a:sym typeface="Arial" panose="020B0604020202020204"/>
                      </a:endParaRPr>
                    </a:p>
                    <a:p>
                      <a:pPr marL="285750" marR="0" lvl="0" indent="-285750" algn="ctr"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Sleepover and party advice should be discussed</a:t>
                      </a:r>
                    </a:p>
                    <a:p>
                      <a:endParaRPr lang="en-GB" sz="10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They have more freedom on what to eat, when and how much.</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endParaRPr kumimoji="0" lang="en-US" sz="1400" u="none" strike="noStrike" kern="0" cap="none" spc="0" normalizeH="0" baseline="0" noProof="0" dirty="0">
                        <a:ln>
                          <a:noFill/>
                        </a:ln>
                        <a:effectLst/>
                        <a:uLnTx/>
                        <a:uFillTx/>
                        <a:sym typeface="Arial" panose="020B0604020202020204"/>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This can negatively affect their glycemic management and food choices.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endParaRPr kumimoji="0" lang="en-US" sz="1400" u="none" strike="noStrike" kern="0" cap="none" spc="0" normalizeH="0" baseline="0" noProof="0" dirty="0">
                        <a:ln>
                          <a:noFill/>
                        </a:ln>
                        <a:effectLst/>
                        <a:uLnTx/>
                        <a:uFillTx/>
                        <a:sym typeface="Arial" panose="020B0604020202020204"/>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Re-educate on the importance of healthy eating, nutrition and diabetes self-management.</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endParaRPr kumimoji="0" lang="en-US" sz="1400" u="none" strike="noStrike" kern="0" cap="none" spc="0" normalizeH="0" baseline="0" noProof="0" dirty="0">
                        <a:ln>
                          <a:noFill/>
                        </a:ln>
                        <a:effectLst/>
                        <a:uLnTx/>
                        <a:uFillTx/>
                        <a:sym typeface="Arial" panose="020B0604020202020204"/>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Psychological issues </a:t>
                      </a:r>
                      <a:r>
                        <a:rPr lang="en-US" sz="1000" kern="0" dirty="0" err="1">
                          <a:sym typeface="Arial" panose="020B0604020202020204"/>
                        </a:rPr>
                        <a:t>e.g</a:t>
                      </a:r>
                      <a:r>
                        <a:rPr kumimoji="0" lang="en-US" sz="1400" u="none" strike="noStrike" kern="0" cap="none" spc="0" normalizeH="0" baseline="0" noProof="0" dirty="0">
                          <a:ln>
                            <a:noFill/>
                          </a:ln>
                          <a:effectLst/>
                          <a:uLnTx/>
                          <a:uFillTx/>
                          <a:sym typeface="Arial" panose="020B0604020202020204"/>
                        </a:rPr>
                        <a:t> behavior disorders and depression may cause poor metabolic control</a:t>
                      </a:r>
                    </a:p>
                    <a:p>
                      <a:endParaRPr lang="en-GB" sz="1000" dirty="0"/>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267928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849" y="350980"/>
            <a:ext cx="4464194" cy="467591"/>
          </a:xfrm>
        </p:spPr>
        <p:txBody>
          <a:bodyPr>
            <a:normAutofit fontScale="90000"/>
          </a:bodyPr>
          <a:lstStyle/>
          <a:p>
            <a:pPr lvl="1" algn="ctr" defTabSz="514350" rtl="0">
              <a:lnSpc>
                <a:spcPct val="90000"/>
              </a:lnSpc>
              <a:spcBef>
                <a:spcPct val="0"/>
              </a:spcBef>
            </a:pPr>
            <a:r>
              <a:rPr lang="en-US" sz="2100" b="1" dirty="0"/>
              <a:t>Diet education</a:t>
            </a:r>
            <a:br>
              <a:rPr lang="en-US" b="1" dirty="0"/>
            </a:br>
            <a:endParaRPr lang="en-US" dirty="0"/>
          </a:p>
        </p:txBody>
      </p:sp>
      <p:sp>
        <p:nvSpPr>
          <p:cNvPr id="4" name="Slide Number Placeholder 3"/>
          <p:cNvSpPr>
            <a:spLocks noGrp="1"/>
          </p:cNvSpPr>
          <p:nvPr>
            <p:ph type="sldNum" sz="quarter" idx="12"/>
          </p:nvPr>
        </p:nvSpPr>
        <p:spPr/>
        <p:txBody>
          <a:bodyPr/>
          <a:lstStyle/>
          <a:p>
            <a:pPr defTabSz="514350" rtl="1">
              <a:defRPr/>
            </a:pPr>
            <a:fld id="{00000000-1234-1234-1234-123412341234}" type="slidenum">
              <a:rPr lang="en-US" sz="675">
                <a:solidFill>
                  <a:prstClr val="black">
                    <a:tint val="75000"/>
                  </a:prstClr>
                </a:solidFill>
              </a:rPr>
              <a:pPr defTabSz="514350" rtl="1">
                <a:defRPr/>
              </a:pPr>
              <a:t>124</a:t>
            </a:fld>
            <a:endParaRPr lang="en-US" sz="675">
              <a:solidFill>
                <a:prstClr val="black">
                  <a:tint val="75000"/>
                </a:prstClr>
              </a:solidFill>
            </a:endParaRPr>
          </a:p>
        </p:txBody>
      </p:sp>
      <p:pic>
        <p:nvPicPr>
          <p:cNvPr id="7" name="Picture 6"/>
          <p:cNvPicPr/>
          <p:nvPr/>
        </p:nvPicPr>
        <p:blipFill>
          <a:blip r:embed="rId2"/>
          <a:stretch>
            <a:fillRect/>
          </a:stretch>
        </p:blipFill>
        <p:spPr>
          <a:xfrm>
            <a:off x="2175165" y="818571"/>
            <a:ext cx="7980218" cy="4723247"/>
          </a:xfrm>
          <a:prstGeom prst="rect">
            <a:avLst/>
          </a:prstGeom>
        </p:spPr>
      </p:pic>
    </p:spTree>
    <p:extLst>
      <p:ext uri="{BB962C8B-B14F-4D97-AF65-F5344CB8AC3E}">
        <p14:creationId xmlns:p14="http://schemas.microsoft.com/office/powerpoint/2010/main" val="8435456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4289" y="1368335"/>
            <a:ext cx="4333925" cy="421620"/>
          </a:xfrm>
        </p:spPr>
        <p:txBody>
          <a:bodyPr>
            <a:noAutofit/>
          </a:bodyPr>
          <a:lstStyle/>
          <a:p>
            <a:r>
              <a:rPr lang="en-US" sz="1800" dirty="0">
                <a:solidFill>
                  <a:schemeClr val="accent1"/>
                </a:solidFill>
                <a:latin typeface="Tahoma" panose="020B0604030504040204" pitchFamily="34" charset="0"/>
                <a:ea typeface="Tahoma" panose="020B0604030504040204" pitchFamily="34" charset="0"/>
                <a:cs typeface="Tahoma" panose="020B0604030504040204" pitchFamily="34" charset="0"/>
              </a:rPr>
              <a:t>Insulin: carbohydrate  ratio (ICR)</a:t>
            </a:r>
            <a:br>
              <a:rPr lang="en-US" sz="1800" dirty="0">
                <a:solidFill>
                  <a:schemeClr val="accent1"/>
                </a:solidFill>
                <a:latin typeface="Tahoma" panose="020B0604030504040204" pitchFamily="34" charset="0"/>
                <a:ea typeface="Tahoma" panose="020B0604030504040204" pitchFamily="34" charset="0"/>
                <a:cs typeface="Tahoma" panose="020B0604030504040204" pitchFamily="34" charset="0"/>
              </a:rPr>
            </a:br>
            <a:endParaRPr lang="en-US" sz="18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127083" y="1435191"/>
            <a:ext cx="7937834" cy="3987618"/>
          </a:xfrm>
        </p:spPr>
        <p:txBody>
          <a:bodyPr>
            <a:normAutofit fontScale="25000" lnSpcReduction="20000"/>
          </a:bodyPr>
          <a:lstStyle/>
          <a:p>
            <a:pPr>
              <a:buNone/>
            </a:pPr>
            <a:endParaRPr lang="en-US" sz="1425" b="1" dirty="0">
              <a:latin typeface="Tahoma" panose="020B0604030504040204" pitchFamily="34" charset="0"/>
              <a:ea typeface="Tahoma" panose="020B0604030504040204" pitchFamily="34" charset="0"/>
              <a:cs typeface="Tahoma" panose="020B0604030504040204" pitchFamily="34" charset="0"/>
            </a:endParaRPr>
          </a:p>
          <a:p>
            <a:pPr>
              <a:buNone/>
            </a:pPr>
            <a:endParaRPr lang="en-US" sz="48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a:buNone/>
            </a:pPr>
            <a:endParaRPr lang="en-US" sz="5400" dirty="0">
              <a:solidFill>
                <a:schemeClr val="accent1"/>
              </a:solidFill>
              <a:ea typeface="Tahoma" panose="020B0604030504040204" pitchFamily="34" charset="0"/>
              <a:cs typeface="Tahoma" panose="020B0604030504040204" pitchFamily="34" charset="0"/>
            </a:endParaRPr>
          </a:p>
          <a:p>
            <a:r>
              <a:rPr lang="en-US" sz="7200" dirty="0">
                <a:ea typeface="Tahoma" panose="020B0604030504040204" pitchFamily="34" charset="0"/>
                <a:cs typeface="Tahoma" panose="020B0604030504040204" pitchFamily="34" charset="0"/>
              </a:rPr>
              <a:t>The amount of rapid acting or short-acting insulin  needed  to “cover” certain amount of carbohydrates eaten ( </a:t>
            </a:r>
            <a:r>
              <a:rPr lang="en-US" sz="7200" dirty="0">
                <a:solidFill>
                  <a:schemeClr val="accent1"/>
                </a:solidFill>
                <a:ea typeface="Tahoma" panose="020B0604030504040204" pitchFamily="34" charset="0"/>
                <a:cs typeface="Tahoma" panose="020B0604030504040204" pitchFamily="34" charset="0"/>
              </a:rPr>
              <a:t>in grams.)</a:t>
            </a:r>
          </a:p>
          <a:p>
            <a:endParaRPr lang="en-US" sz="7200" dirty="0">
              <a:solidFill>
                <a:schemeClr val="accent1"/>
              </a:solidFill>
              <a:ea typeface="Tahoma" panose="020B0604030504040204" pitchFamily="34" charset="0"/>
              <a:cs typeface="Tahoma" panose="020B0604030504040204" pitchFamily="34" charset="0"/>
            </a:endParaRPr>
          </a:p>
          <a:p>
            <a:endParaRPr lang="en-US" sz="7200" dirty="0">
              <a:ea typeface="Tahoma" panose="020B0604030504040204" pitchFamily="34" charset="0"/>
              <a:cs typeface="Tahoma" panose="020B0604030504040204" pitchFamily="34" charset="0"/>
            </a:endParaRPr>
          </a:p>
          <a:p>
            <a:r>
              <a:rPr lang="en-GB" sz="7200" dirty="0">
                <a:solidFill>
                  <a:schemeClr val="accent1"/>
                </a:solidFill>
                <a:ea typeface="Tahoma" panose="020B0604030504040204" pitchFamily="34" charset="0"/>
                <a:cs typeface="Tahoma" panose="020B0604030504040204" pitchFamily="34" charset="0"/>
              </a:rPr>
              <a:t>Calculated by:</a:t>
            </a:r>
          </a:p>
          <a:p>
            <a:pPr lvl="1"/>
            <a:r>
              <a:rPr lang="en-GB" sz="7200" dirty="0">
                <a:solidFill>
                  <a:schemeClr val="accent1"/>
                </a:solidFill>
                <a:ea typeface="Tahoma" panose="020B0604030504040204" pitchFamily="34" charset="0"/>
                <a:cs typeface="Tahoma" panose="020B0604030504040204" pitchFamily="34" charset="0"/>
              </a:rPr>
              <a:t>Fast acting insulin			Regular Insulin</a:t>
            </a:r>
          </a:p>
          <a:p>
            <a:pPr marL="342900" lvl="1" indent="0">
              <a:buNone/>
            </a:pPr>
            <a:r>
              <a:rPr lang="en-GB" sz="7200" dirty="0">
                <a:solidFill>
                  <a:schemeClr val="accent1"/>
                </a:solidFill>
                <a:ea typeface="Tahoma" panose="020B0604030504040204" pitchFamily="34" charset="0"/>
                <a:cs typeface="Tahoma" panose="020B0604030504040204" pitchFamily="34" charset="0"/>
              </a:rPr>
              <a:t>	500/Total Daily Dose</a:t>
            </a:r>
            <a:r>
              <a:rPr lang="en-GB" sz="7200" dirty="0">
                <a:ea typeface="Tahoma" panose="020B0604030504040204" pitchFamily="34" charset="0"/>
                <a:cs typeface="Tahoma" panose="020B0604030504040204" pitchFamily="34" charset="0"/>
              </a:rPr>
              <a:t>		     </a:t>
            </a:r>
            <a:r>
              <a:rPr lang="en-GB" sz="7200" dirty="0">
                <a:solidFill>
                  <a:schemeClr val="accent1"/>
                </a:solidFill>
                <a:ea typeface="Tahoma" panose="020B0604030504040204" pitchFamily="34" charset="0"/>
                <a:cs typeface="Tahoma" panose="020B0604030504040204" pitchFamily="34" charset="0"/>
              </a:rPr>
              <a:t>450/Total Daily Dose </a:t>
            </a:r>
          </a:p>
          <a:p>
            <a:pPr marL="342900" lvl="1" indent="0">
              <a:buNone/>
            </a:pPr>
            <a:endParaRPr lang="en-GB" sz="7200" dirty="0">
              <a:solidFill>
                <a:schemeClr val="accent1"/>
              </a:solidFill>
              <a:ea typeface="Tahoma" panose="020B0604030504040204" pitchFamily="34" charset="0"/>
              <a:cs typeface="Tahoma" panose="020B0604030504040204" pitchFamily="34" charset="0"/>
            </a:endParaRPr>
          </a:p>
          <a:p>
            <a:pPr marL="0" indent="0">
              <a:spcBef>
                <a:spcPts val="270"/>
              </a:spcBef>
              <a:buNone/>
            </a:pPr>
            <a:r>
              <a:rPr lang="en-US" sz="7200" dirty="0">
                <a:ea typeface="Tahoma" panose="020B0604030504040204" pitchFamily="34" charset="0"/>
                <a:cs typeface="Tahoma" panose="020B0604030504040204" pitchFamily="34" charset="0"/>
              </a:rPr>
              <a:t>First establish what the Total Daily Dosage (TDD) is. It’s derived by adding all basal or long-acting and all bolus or rapid-acting insulin that is taken in a 24-hour period.</a:t>
            </a:r>
          </a:p>
          <a:p>
            <a:pPr marL="0" indent="0">
              <a:spcBef>
                <a:spcPts val="270"/>
              </a:spcBef>
              <a:buNone/>
            </a:pPr>
            <a:r>
              <a:rPr lang="en-US" sz="7200" dirty="0">
                <a:ea typeface="Tahoma" panose="020B0604030504040204" pitchFamily="34" charset="0"/>
                <a:cs typeface="Tahoma" panose="020B0604030504040204" pitchFamily="34" charset="0"/>
              </a:rPr>
              <a:t> </a:t>
            </a:r>
            <a:endParaRPr lang="en-US" sz="7200" dirty="0">
              <a:solidFill>
                <a:schemeClr val="accent1"/>
              </a:solidFill>
              <a:ea typeface="Tahoma" panose="020B0604030504040204" pitchFamily="34" charset="0"/>
              <a:cs typeface="Tahoma" panose="020B0604030504040204" pitchFamily="34" charset="0"/>
            </a:endParaRPr>
          </a:p>
          <a:p>
            <a:pPr lvl="2">
              <a:lnSpc>
                <a:spcPct val="120000"/>
              </a:lnSpc>
              <a:spcBef>
                <a:spcPts val="270"/>
              </a:spcBef>
            </a:pPr>
            <a:r>
              <a:rPr lang="en-US" sz="7200" dirty="0">
                <a:solidFill>
                  <a:schemeClr val="accent1"/>
                </a:solidFill>
                <a:ea typeface="Tahoma" panose="020B0604030504040204" pitchFamily="34" charset="0"/>
                <a:cs typeface="Tahoma" panose="020B0604030504040204" pitchFamily="34" charset="0"/>
              </a:rPr>
              <a:t> Pre-pubertal: 0.5 - 0.7 units/kg/day</a:t>
            </a:r>
          </a:p>
          <a:p>
            <a:pPr lvl="2">
              <a:lnSpc>
                <a:spcPct val="120000"/>
              </a:lnSpc>
              <a:spcBef>
                <a:spcPts val="270"/>
              </a:spcBef>
            </a:pPr>
            <a:endParaRPr lang="en-US" sz="7200" dirty="0">
              <a:solidFill>
                <a:schemeClr val="accent1"/>
              </a:solidFill>
              <a:ea typeface="Tahoma" panose="020B0604030504040204" pitchFamily="34" charset="0"/>
              <a:cs typeface="Tahoma" panose="020B0604030504040204" pitchFamily="34" charset="0"/>
            </a:endParaRPr>
          </a:p>
          <a:p>
            <a:pPr lvl="2">
              <a:lnSpc>
                <a:spcPct val="120000"/>
              </a:lnSpc>
              <a:spcBef>
                <a:spcPts val="270"/>
              </a:spcBef>
            </a:pPr>
            <a:r>
              <a:rPr lang="en-US" sz="7200" dirty="0">
                <a:solidFill>
                  <a:schemeClr val="accent1"/>
                </a:solidFill>
                <a:ea typeface="Tahoma" panose="020B0604030504040204" pitchFamily="34" charset="0"/>
                <a:cs typeface="Tahoma" panose="020B0604030504040204" pitchFamily="34" charset="0"/>
              </a:rPr>
              <a:t> Pubertal:       0.8 – 1.2 units/kg/day</a:t>
            </a:r>
          </a:p>
          <a:p>
            <a:pPr marL="0" indent="0">
              <a:buNone/>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4800" b="1" dirty="0">
                <a:latin typeface="Tahoma" panose="020B0604030504040204" pitchFamily="34" charset="0"/>
                <a:ea typeface="Tahoma" panose="020B0604030504040204" pitchFamily="34" charset="0"/>
                <a:cs typeface="Tahoma" panose="020B0604030504040204" pitchFamily="34" charset="0"/>
              </a:rPr>
              <a:t> </a:t>
            </a:r>
          </a:p>
          <a:p>
            <a:endParaRPr lang="en-US" sz="4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pPr defTabSz="514350" rtl="1">
              <a:defRPr/>
            </a:pPr>
            <a:fld id="{00000000-1234-1234-1234-123412341234}" type="slidenum">
              <a:rPr lang="en-US" sz="675">
                <a:solidFill>
                  <a:prstClr val="black">
                    <a:tint val="75000"/>
                  </a:prstClr>
                </a:solidFill>
              </a:rPr>
              <a:pPr defTabSz="514350" rtl="1">
                <a:defRPr/>
              </a:pPr>
              <a:t>125</a:t>
            </a:fld>
            <a:endParaRPr lang="en-US" sz="675">
              <a:solidFill>
                <a:prstClr val="black">
                  <a:tint val="75000"/>
                </a:prstClr>
              </a:solidFill>
            </a:endParaRPr>
          </a:p>
        </p:txBody>
      </p:sp>
      <p:sp>
        <p:nvSpPr>
          <p:cNvPr id="5" name="Flowchart: Punched Tape 4"/>
          <p:cNvSpPr/>
          <p:nvPr/>
        </p:nvSpPr>
        <p:spPr>
          <a:xfrm>
            <a:off x="7537165" y="4535307"/>
            <a:ext cx="1672937" cy="1226128"/>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black"/>
                </a:solidFill>
                <a:latin typeface="Tahoma" panose="020B0604030504040204" pitchFamily="34" charset="0"/>
                <a:ea typeface="Tahoma" panose="020B0604030504040204" pitchFamily="34" charset="0"/>
                <a:cs typeface="Tahoma" panose="020B0604030504040204" pitchFamily="34" charset="0"/>
              </a:rPr>
              <a:t>Weight determines the (TDD)</a:t>
            </a:r>
          </a:p>
        </p:txBody>
      </p:sp>
    </p:spTree>
    <p:extLst>
      <p:ext uri="{BB962C8B-B14F-4D97-AF65-F5344CB8AC3E}">
        <p14:creationId xmlns:p14="http://schemas.microsoft.com/office/powerpoint/2010/main" val="36012563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891" y="1467502"/>
            <a:ext cx="1410251" cy="401564"/>
          </a:xfrm>
        </p:spPr>
        <p:txBody>
          <a:bodyPr>
            <a:normAutofit fontScale="90000"/>
          </a:bodyPr>
          <a:lstStyle/>
          <a:p>
            <a:pPr algn="ctr"/>
            <a:r>
              <a:rPr lang="en-US" dirty="0">
                <a:solidFill>
                  <a:srgbClr val="00B0F0"/>
                </a:solidFill>
              </a:rPr>
              <a:t>ICR (2)</a:t>
            </a:r>
          </a:p>
        </p:txBody>
      </p:sp>
      <p:sp>
        <p:nvSpPr>
          <p:cNvPr id="3" name="Content Placeholder 2"/>
          <p:cNvSpPr>
            <a:spLocks noGrp="1"/>
          </p:cNvSpPr>
          <p:nvPr>
            <p:ph idx="1"/>
          </p:nvPr>
        </p:nvSpPr>
        <p:spPr>
          <a:xfrm>
            <a:off x="2281990" y="1802825"/>
            <a:ext cx="7757360" cy="3687149"/>
          </a:xfrm>
        </p:spPr>
        <p:txBody>
          <a:bodyPr>
            <a:normAutofit fontScale="92500" lnSpcReduction="20000"/>
          </a:bodyPr>
          <a:lstStyle/>
          <a:p>
            <a:endParaRPr lang="en-US" sz="1500" dirty="0">
              <a:solidFill>
                <a:schemeClr val="accent1"/>
              </a:solidFill>
              <a:ea typeface="Tahoma" panose="020B0604030504040204" pitchFamily="34" charset="0"/>
              <a:cs typeface="Tahoma" panose="020B0604030504040204" pitchFamily="34" charset="0"/>
            </a:endParaRPr>
          </a:p>
          <a:p>
            <a:r>
              <a:rPr lang="en-US" dirty="0">
                <a:solidFill>
                  <a:schemeClr val="accent1"/>
                </a:solidFill>
                <a:ea typeface="Tahoma" panose="020B0604030504040204" pitchFamily="34" charset="0"/>
                <a:cs typeface="Tahoma" panose="020B0604030504040204" pitchFamily="34" charset="0"/>
              </a:rPr>
              <a:t>Insulin-to-carb ratio is individualized for each child according to</a:t>
            </a:r>
          </a:p>
          <a:p>
            <a:pPr lvl="2">
              <a:buFont typeface="Wingdings" panose="05000000000000000000" pitchFamily="2" charset="2"/>
              <a:buChar char="ü"/>
            </a:pPr>
            <a:r>
              <a:rPr lang="en-US" sz="2100" dirty="0">
                <a:ea typeface="Tahoma" panose="020B0604030504040204" pitchFamily="34" charset="0"/>
                <a:cs typeface="Tahoma" panose="020B0604030504040204" pitchFamily="34" charset="0"/>
              </a:rPr>
              <a:t>age</a:t>
            </a:r>
          </a:p>
          <a:p>
            <a:pPr lvl="2">
              <a:buFont typeface="Wingdings" panose="05000000000000000000" pitchFamily="2" charset="2"/>
              <a:buChar char="ü"/>
            </a:pPr>
            <a:r>
              <a:rPr lang="en-US" sz="2100" dirty="0">
                <a:ea typeface="Tahoma" panose="020B0604030504040204" pitchFamily="34" charset="0"/>
                <a:cs typeface="Tahoma" panose="020B0604030504040204" pitchFamily="34" charset="0"/>
              </a:rPr>
              <a:t>weight</a:t>
            </a:r>
          </a:p>
          <a:p>
            <a:pPr lvl="2">
              <a:buFont typeface="Wingdings" panose="05000000000000000000" pitchFamily="2" charset="2"/>
              <a:buChar char="ü"/>
            </a:pPr>
            <a:r>
              <a:rPr lang="en-US" sz="2100" dirty="0">
                <a:ea typeface="Tahoma" panose="020B0604030504040204" pitchFamily="34" charset="0"/>
                <a:cs typeface="Tahoma" panose="020B0604030504040204" pitchFamily="34" charset="0"/>
              </a:rPr>
              <a:t>pubertal status, </a:t>
            </a:r>
          </a:p>
          <a:p>
            <a:pPr lvl="2">
              <a:buFont typeface="Wingdings" panose="05000000000000000000" pitchFamily="2" charset="2"/>
              <a:buChar char="ü"/>
            </a:pPr>
            <a:r>
              <a:rPr lang="en-US" sz="2100" dirty="0">
                <a:ea typeface="Tahoma" panose="020B0604030504040204" pitchFamily="34" charset="0"/>
                <a:cs typeface="Tahoma" panose="020B0604030504040204" pitchFamily="34" charset="0"/>
              </a:rPr>
              <a:t>duration of diagnosis</a:t>
            </a:r>
          </a:p>
          <a:p>
            <a:pPr lvl="2">
              <a:buFont typeface="Wingdings" panose="05000000000000000000" pitchFamily="2" charset="2"/>
              <a:buChar char="ü"/>
            </a:pPr>
            <a:r>
              <a:rPr lang="en-US" sz="2100" dirty="0">
                <a:ea typeface="Tahoma" panose="020B0604030504040204" pitchFamily="34" charset="0"/>
                <a:cs typeface="Tahoma" panose="020B0604030504040204" pitchFamily="34" charset="0"/>
              </a:rPr>
              <a:t>physical activity</a:t>
            </a:r>
          </a:p>
          <a:p>
            <a:endParaRPr lang="en-US" dirty="0">
              <a:ea typeface="Tahoma" panose="020B0604030504040204" pitchFamily="34" charset="0"/>
              <a:cs typeface="Tahoma" panose="020B0604030504040204" pitchFamily="34" charset="0"/>
            </a:endParaRPr>
          </a:p>
          <a:p>
            <a:r>
              <a:rPr lang="en-US" dirty="0">
                <a:ea typeface="Tahoma" panose="020B0604030504040204" pitchFamily="34" charset="0"/>
                <a:cs typeface="Tahoma" panose="020B0604030504040204" pitchFamily="34" charset="0"/>
              </a:rPr>
              <a:t>The regular /rapid -acting insulin dosing normally change with carb counting ( and is not constant) in all meals </a:t>
            </a:r>
          </a:p>
          <a:p>
            <a:endParaRPr lang="en-US" sz="1500" dirty="0"/>
          </a:p>
        </p:txBody>
      </p:sp>
      <p:sp>
        <p:nvSpPr>
          <p:cNvPr id="4" name="Slide Number Placeholder 3"/>
          <p:cNvSpPr>
            <a:spLocks noGrp="1"/>
          </p:cNvSpPr>
          <p:nvPr>
            <p:ph type="sldNum" sz="quarter" idx="12"/>
          </p:nvPr>
        </p:nvSpPr>
        <p:spPr/>
        <p:txBody>
          <a:bodyPr/>
          <a:lstStyle/>
          <a:p>
            <a:pPr defTabSz="514350" rtl="1">
              <a:defRPr/>
            </a:pPr>
            <a:fld id="{00000000-1234-1234-1234-123412341234}" type="slidenum">
              <a:rPr lang="en-US" sz="675">
                <a:solidFill>
                  <a:prstClr val="black">
                    <a:tint val="75000"/>
                  </a:prstClr>
                </a:solidFill>
              </a:rPr>
              <a:pPr defTabSz="514350" rtl="1">
                <a:defRPr/>
              </a:pPr>
              <a:t>126</a:t>
            </a:fld>
            <a:endParaRPr lang="en-US" sz="675">
              <a:solidFill>
                <a:prstClr val="black">
                  <a:tint val="75000"/>
                </a:prstClr>
              </a:solidFill>
            </a:endParaRPr>
          </a:p>
        </p:txBody>
      </p:sp>
    </p:spTree>
    <p:extLst>
      <p:ext uri="{BB962C8B-B14F-4D97-AF65-F5344CB8AC3E}">
        <p14:creationId xmlns:p14="http://schemas.microsoft.com/office/powerpoint/2010/main" val="23001069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6905-5EB1-D73F-2EB4-9071F6689F0E}"/>
              </a:ext>
            </a:extLst>
          </p:cNvPr>
          <p:cNvSpPr>
            <a:spLocks noGrp="1"/>
          </p:cNvSpPr>
          <p:nvPr>
            <p:ph type="title"/>
          </p:nvPr>
        </p:nvSpPr>
        <p:spPr>
          <a:xfrm>
            <a:off x="4287859" y="977993"/>
            <a:ext cx="3169023" cy="374613"/>
          </a:xfrm>
        </p:spPr>
        <p:txBody>
          <a:bodyPr>
            <a:normAutofit fontScale="90000"/>
          </a:bodyPr>
          <a:lstStyle/>
          <a:p>
            <a:pPr algn="ctr"/>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 Example:</a:t>
            </a:r>
          </a:p>
        </p:txBody>
      </p:sp>
      <p:sp>
        <p:nvSpPr>
          <p:cNvPr id="4" name="Slide Number Placeholder 3">
            <a:extLst>
              <a:ext uri="{FF2B5EF4-FFF2-40B4-BE49-F238E27FC236}">
                <a16:creationId xmlns:a16="http://schemas.microsoft.com/office/drawing/2014/main" id="{B8EB80C6-3ABB-586D-3FFB-38DA529A996E}"/>
              </a:ext>
            </a:extLst>
          </p:cNvPr>
          <p:cNvSpPr>
            <a:spLocks noGrp="1"/>
          </p:cNvSpPr>
          <p:nvPr>
            <p:ph type="sldNum" sz="quarter" idx="12"/>
          </p:nvPr>
        </p:nvSpPr>
        <p:spPr/>
        <p:txBody>
          <a:bodyPr/>
          <a:lstStyle/>
          <a:p>
            <a:pPr defTabSz="685800" rtl="1">
              <a:defRPr/>
            </a:pPr>
            <a:fld id="{00000000-1234-1234-1234-123412341234}" type="slidenum">
              <a:rPr lang="en-US" sz="675">
                <a:solidFill>
                  <a:prstClr val="black">
                    <a:tint val="75000"/>
                  </a:prstClr>
                </a:solidFill>
              </a:rPr>
              <a:pPr defTabSz="685800" rtl="1">
                <a:defRPr/>
              </a:pPr>
              <a:t>127</a:t>
            </a:fld>
            <a:endParaRPr lang="en-US" sz="675">
              <a:solidFill>
                <a:prstClr val="black">
                  <a:tint val="75000"/>
                </a:prstClr>
              </a:solidFill>
            </a:endParaRPr>
          </a:p>
        </p:txBody>
      </p:sp>
      <p:sp>
        <p:nvSpPr>
          <p:cNvPr id="8" name="Rectangle 7">
            <a:extLst>
              <a:ext uri="{FF2B5EF4-FFF2-40B4-BE49-F238E27FC236}">
                <a16:creationId xmlns:a16="http://schemas.microsoft.com/office/drawing/2014/main" id="{5CF0185F-46A9-B596-FA89-E548AFF1E2CF}"/>
              </a:ext>
            </a:extLst>
          </p:cNvPr>
          <p:cNvSpPr/>
          <p:nvPr/>
        </p:nvSpPr>
        <p:spPr>
          <a:xfrm>
            <a:off x="1892167" y="1439141"/>
            <a:ext cx="8518358" cy="41853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Example using rapid-acting insulin in a child on total daily dose (TDD) of 50 units of insulin:</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500/50 = 1:10 (1 unit of insulin given for 10 g of carbs)</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Regular insulin for a child using TDD of 50 units of insulin:</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 Example: 450/50 = 1:9 (1 unit of insulin given for 9 g of carbs.)</a:t>
            </a:r>
          </a:p>
          <a:p>
            <a:pPr algn="ctr" defTabSz="685800">
              <a:defRPr/>
            </a:pPr>
            <a:endParaRPr lang="en-US" sz="1350" dirty="0">
              <a:solidFill>
                <a:prstClr val="black"/>
              </a:solidFill>
              <a:latin typeface="Calibri" panose="020F0502020204030204"/>
              <a:ea typeface="Tahoma" panose="020B0604030504040204" pitchFamily="34" charset="0"/>
              <a:cs typeface="Tahoma" panose="020B0604030504040204" pitchFamily="34" charset="0"/>
            </a:endParaRPr>
          </a:p>
          <a:p>
            <a:pPr algn="ctr" defTabSz="685800">
              <a:defRPr/>
            </a:pPr>
            <a:r>
              <a:rPr lang="en-US" sz="1350" dirty="0">
                <a:solidFill>
                  <a:srgbClr val="4472C4"/>
                </a:solidFill>
                <a:latin typeface="Calibri" panose="020F0502020204030204"/>
                <a:ea typeface="Tahoma" panose="020B0604030504040204" pitchFamily="34" charset="0"/>
                <a:cs typeface="Tahoma" panose="020B0604030504040204" pitchFamily="34" charset="0"/>
              </a:rPr>
              <a:t>HOW TO USE INSULIN: CARBOHYDRATE RATIO</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	</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Example: insulin to carb ratio: 1:10</a:t>
            </a:r>
          </a:p>
          <a:p>
            <a:pPr algn="ctr" defTabSz="685800">
              <a:defRPr/>
            </a:pPr>
            <a:endParaRPr lang="en-US" sz="1350" dirty="0">
              <a:solidFill>
                <a:prstClr val="black"/>
              </a:solidFill>
              <a:latin typeface="Calibri" panose="020F0502020204030204"/>
              <a:ea typeface="Tahoma" panose="020B0604030504040204" pitchFamily="34" charset="0"/>
              <a:cs typeface="Tahoma" panose="020B0604030504040204" pitchFamily="34" charset="0"/>
            </a:endParaRP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1 cup (250ml) of rice =                               45 g</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1 cup (250ml) of beans =                           30 g</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1 cup (250ml) cooked vegetables =         10 g</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Total =                                                            85 g</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        10 g = 1 unit of insulin</a:t>
            </a:r>
          </a:p>
          <a:p>
            <a:pPr algn="ctr" defTabSz="685800">
              <a:defRPr/>
            </a:pPr>
            <a:endParaRPr lang="en-US" sz="1350" dirty="0">
              <a:solidFill>
                <a:prstClr val="black"/>
              </a:solidFill>
              <a:latin typeface="Calibri" panose="020F0502020204030204"/>
              <a:ea typeface="Tahoma" panose="020B0604030504040204" pitchFamily="34" charset="0"/>
              <a:cs typeface="Tahoma" panose="020B0604030504040204" pitchFamily="34" charset="0"/>
            </a:endParaRP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85 g = How much insulin? = 85/10 = 8.5 units (round off to 9 units</a:t>
            </a:r>
          </a:p>
          <a:p>
            <a:pPr algn="ctr" defTabSz="685800">
              <a:defRPr/>
            </a:pPr>
            <a:endParaRPr lang="en-US" sz="1350" dirty="0">
              <a:solidFill>
                <a:prstClr val="black"/>
              </a:solidFill>
              <a:latin typeface="Calibri" panose="020F0502020204030204"/>
              <a:ea typeface="Tahoma" panose="020B0604030504040204" pitchFamily="34" charset="0"/>
              <a:cs typeface="Tahoma" panose="020B0604030504040204" pitchFamily="34" charset="0"/>
            </a:endParaRPr>
          </a:p>
          <a:p>
            <a:pPr algn="ctr" defTabSz="685800">
              <a:defRPr/>
            </a:pPr>
            <a:r>
              <a:rPr lang="en-US" sz="1350" dirty="0">
                <a:solidFill>
                  <a:srgbClr val="4472C4"/>
                </a:solidFill>
                <a:latin typeface="Calibri" panose="020F0502020204030204"/>
                <a:ea typeface="Tahoma" panose="020B0604030504040204" pitchFamily="34" charset="0"/>
                <a:cs typeface="Tahoma" panose="020B0604030504040204" pitchFamily="34" charset="0"/>
              </a:rPr>
              <a:t>The ratio can be fine-tuned by checking BG before and 2 hours after meals to maintain a BG in within the target</a:t>
            </a:r>
          </a:p>
        </p:txBody>
      </p:sp>
    </p:spTree>
    <p:extLst>
      <p:ext uri="{BB962C8B-B14F-4D97-AF65-F5344CB8AC3E}">
        <p14:creationId xmlns:p14="http://schemas.microsoft.com/office/powerpoint/2010/main" val="3624890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2A8F5E2F-4C2E-42B8-AEF6-17AE2D4847A0}"/>
              </a:ext>
            </a:extLst>
          </p:cNvPr>
          <p:cNvSpPr>
            <a:spLocks noGrp="1" noChangeArrowheads="1"/>
          </p:cNvSpPr>
          <p:nvPr>
            <p:ph type="ftr" sz="quarter" idx="10"/>
          </p:nvPr>
        </p:nvSpPr>
        <p:spPr>
          <a:xfrm>
            <a:off x="1919288" y="1"/>
            <a:ext cx="6519862" cy="620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r>
              <a:rPr lang="en-GB" altLang="en-US" b="0">
                <a:solidFill>
                  <a:schemeClr val="bg1"/>
                </a:solidFill>
              </a:rPr>
              <a:t>Presentation title</a:t>
            </a:r>
          </a:p>
        </p:txBody>
      </p:sp>
      <p:sp>
        <p:nvSpPr>
          <p:cNvPr id="38915" name="Rectangle 2">
            <a:extLst>
              <a:ext uri="{FF2B5EF4-FFF2-40B4-BE49-F238E27FC236}">
                <a16:creationId xmlns:a16="http://schemas.microsoft.com/office/drawing/2014/main" id="{C658A7CA-BA02-4FCE-9EDE-1A564E03CD18}"/>
              </a:ext>
            </a:extLst>
          </p:cNvPr>
          <p:cNvSpPr>
            <a:spLocks noGrp="1" noChangeArrowheads="1"/>
          </p:cNvSpPr>
          <p:nvPr>
            <p:ph type="ctrTitle" idx="4294967295"/>
          </p:nvPr>
        </p:nvSpPr>
        <p:spPr>
          <a:xfrm>
            <a:off x="1752600" y="3022203"/>
            <a:ext cx="8763000" cy="1321197"/>
          </a:xfrm>
        </p:spPr>
        <p:txBody>
          <a:bodyPr anchor="t">
            <a:normAutofit/>
          </a:bodyPr>
          <a:lstStyle/>
          <a:p>
            <a:pPr eaLnBrk="1" hangingPunct="1">
              <a:lnSpc>
                <a:spcPct val="85000"/>
              </a:lnSpc>
            </a:pPr>
            <a:r>
              <a:rPr lang="en-GB" altLang="en-US" sz="3400" b="1" dirty="0">
                <a:solidFill>
                  <a:srgbClr val="0070C0"/>
                </a:solidFill>
                <a:latin typeface="Calibri" panose="020F0502020204030204" pitchFamily="34" charset="0"/>
                <a:ea typeface="Calibri" panose="020F0502020204030204" pitchFamily="34" charset="0"/>
                <a:cs typeface="Calibri" panose="020F0502020204030204" pitchFamily="34" charset="0"/>
              </a:rPr>
              <a:t>Screening for Comorbidities and Complications</a:t>
            </a:r>
          </a:p>
        </p:txBody>
      </p:sp>
    </p:spTree>
    <p:extLst>
      <p:ext uri="{BB962C8B-B14F-4D97-AF65-F5344CB8AC3E}">
        <p14:creationId xmlns:p14="http://schemas.microsoft.com/office/powerpoint/2010/main" val="38558674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F0210-17B2-C339-8B82-80ABFDDF47C1}"/>
              </a:ext>
            </a:extLst>
          </p:cNvPr>
          <p:cNvSpPr>
            <a:spLocks noGrp="1"/>
          </p:cNvSpPr>
          <p:nvPr>
            <p:ph type="title"/>
          </p:nvPr>
        </p:nvSpPr>
        <p:spPr>
          <a:xfrm>
            <a:off x="1731819" y="404194"/>
            <a:ext cx="7459683" cy="1115848"/>
          </a:xfrm>
        </p:spPr>
        <p:txBody>
          <a:bodyPr>
            <a:normAutofit/>
          </a:bodyPr>
          <a:lstStyle/>
          <a:p>
            <a:r>
              <a:rPr lang="en-US" sz="2800" b="1" dirty="0">
                <a:solidFill>
                  <a:srgbClr val="0070C0"/>
                </a:solidFill>
                <a:latin typeface="Arial"/>
                <a:ea typeface="Arial"/>
                <a:cs typeface="Arial"/>
                <a:sym typeface="Arial"/>
              </a:rPr>
              <a:t>Screening and Prevention Guidelines (1)</a:t>
            </a:r>
            <a:endParaRPr lang="en-US" sz="2800" dirty="0"/>
          </a:p>
        </p:txBody>
      </p:sp>
      <p:sp>
        <p:nvSpPr>
          <p:cNvPr id="3" name="Slide Number Placeholder 2">
            <a:extLst>
              <a:ext uri="{FF2B5EF4-FFF2-40B4-BE49-F238E27FC236}">
                <a16:creationId xmlns:a16="http://schemas.microsoft.com/office/drawing/2014/main" id="{00A42DD1-8862-0230-58BE-8CC974AEB691}"/>
              </a:ext>
            </a:extLst>
          </p:cNvPr>
          <p:cNvSpPr>
            <a:spLocks noGrp="1"/>
          </p:cNvSpPr>
          <p:nvPr>
            <p:ph type="sldNum" idx="12"/>
          </p:nvPr>
        </p:nvSpPr>
        <p:spPr/>
        <p:txBody>
          <a:bodyPr/>
          <a:lstStyle/>
          <a:p>
            <a:pPr rtl="1"/>
            <a:fld id="{00000000-1234-1234-1234-123412341234}" type="slidenum">
              <a:rPr lang="en-US" smtClean="0"/>
              <a:pPr rtl="1"/>
              <a:t>129</a:t>
            </a:fld>
            <a:endParaRPr lang="en-US"/>
          </a:p>
        </p:txBody>
      </p:sp>
      <p:graphicFrame>
        <p:nvGraphicFramePr>
          <p:cNvPr id="5" name="Table 4">
            <a:extLst>
              <a:ext uri="{FF2B5EF4-FFF2-40B4-BE49-F238E27FC236}">
                <a16:creationId xmlns:a16="http://schemas.microsoft.com/office/drawing/2014/main" id="{6B173563-4CC9-415C-EA28-D73DF4100F87}"/>
              </a:ext>
            </a:extLst>
          </p:cNvPr>
          <p:cNvGraphicFramePr>
            <a:graphicFrameLocks noGrp="1"/>
          </p:cNvGraphicFramePr>
          <p:nvPr/>
        </p:nvGraphicFramePr>
        <p:xfrm>
          <a:off x="1731819" y="1436914"/>
          <a:ext cx="8783783" cy="4156364"/>
        </p:xfrm>
        <a:graphic>
          <a:graphicData uri="http://schemas.openxmlformats.org/drawingml/2006/table">
            <a:tbl>
              <a:tblPr firstRow="1" firstCol="1" bandRow="1"/>
              <a:tblGrid>
                <a:gridCol w="1522161">
                  <a:extLst>
                    <a:ext uri="{9D8B030D-6E8A-4147-A177-3AD203B41FA5}">
                      <a16:colId xmlns:a16="http://schemas.microsoft.com/office/drawing/2014/main" val="1798411109"/>
                    </a:ext>
                  </a:extLst>
                </a:gridCol>
                <a:gridCol w="2990079">
                  <a:extLst>
                    <a:ext uri="{9D8B030D-6E8A-4147-A177-3AD203B41FA5}">
                      <a16:colId xmlns:a16="http://schemas.microsoft.com/office/drawing/2014/main" val="72975875"/>
                    </a:ext>
                  </a:extLst>
                </a:gridCol>
                <a:gridCol w="4271543">
                  <a:extLst>
                    <a:ext uri="{9D8B030D-6E8A-4147-A177-3AD203B41FA5}">
                      <a16:colId xmlns:a16="http://schemas.microsoft.com/office/drawing/2014/main" val="3877182975"/>
                    </a:ext>
                  </a:extLst>
                </a:gridCol>
              </a:tblGrid>
              <a:tr h="447042">
                <a:tc>
                  <a:txBody>
                    <a:bodyPr/>
                    <a:lstStyle/>
                    <a:p>
                      <a:pPr marL="0" marR="0">
                        <a:lnSpc>
                          <a:spcPct val="107000"/>
                        </a:lnSpc>
                        <a:spcBef>
                          <a:spcPts val="0"/>
                        </a:spcBef>
                        <a:spcAft>
                          <a:spcPts val="0"/>
                        </a:spcAft>
                      </a:pPr>
                      <a:r>
                        <a:rPr lang="en-US" sz="16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 to Screen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12697126"/>
                  </a:ext>
                </a:extLst>
              </a:tr>
              <a:tr h="1106129">
                <a:tc>
                  <a:txBody>
                    <a:bodyPr/>
                    <a:lstStyle/>
                    <a:p>
                      <a:pPr marL="0" marR="0">
                        <a:lnSpc>
                          <a:spcPct val="107000"/>
                        </a:lnSpc>
                        <a:spcBef>
                          <a:spcPts val="0"/>
                        </a:spcBef>
                        <a:spcAft>
                          <a:spcPts val="0"/>
                        </a:spcAft>
                      </a:pPr>
                      <a:r>
                        <a:rPr lang="en-US"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Glycemic Management</a:t>
                      </a: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HbA1c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Glucose values from meter, log, or CGM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Quarterly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each visit and in between visits as needed for insulin dose adjustments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extLst>
                  <a:ext uri="{0D108BD9-81ED-4DB2-BD59-A6C34878D82A}">
                    <a16:rowId xmlns:a16="http://schemas.microsoft.com/office/drawing/2014/main" val="4243531270"/>
                  </a:ext>
                </a:extLst>
              </a:tr>
              <a:tr h="2603193">
                <a:tc>
                  <a:txBody>
                    <a:bodyPr/>
                    <a:lstStyle/>
                    <a:p>
                      <a:pPr marL="0" marR="0">
                        <a:lnSpc>
                          <a:spcPct val="107000"/>
                        </a:lnSpc>
                        <a:spcBef>
                          <a:spcPts val="0"/>
                        </a:spcBef>
                        <a:spcAft>
                          <a:spcPts val="0"/>
                        </a:spcAft>
                      </a:pPr>
                      <a:r>
                        <a:rPr lang="en-US"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Cardiovascular risk factors</a:t>
                      </a: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Blood pressure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Smoking status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Lipids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Every visit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Every visit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Discourage smoking in youth who do not smoke and encourage smoking cessation in those who 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Begin ≥11 years; if normal results are obtained; repeat every 3 years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7589300"/>
                  </a:ext>
                </a:extLst>
              </a:tr>
            </a:tbl>
          </a:graphicData>
        </a:graphic>
      </p:graphicFrame>
      <p:sp>
        <p:nvSpPr>
          <p:cNvPr id="6" name="TextBox 5">
            <a:extLst>
              <a:ext uri="{FF2B5EF4-FFF2-40B4-BE49-F238E27FC236}">
                <a16:creationId xmlns:a16="http://schemas.microsoft.com/office/drawing/2014/main" id="{F55AB692-A3D4-8F05-E7E9-C16771CE4A96}"/>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9622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5"/>
          <p:cNvSpPr txBox="1">
            <a:spLocks noGrp="1"/>
          </p:cNvSpPr>
          <p:nvPr>
            <p:ph type="title"/>
          </p:nvPr>
        </p:nvSpPr>
        <p:spPr>
          <a:xfrm>
            <a:off x="1642260" y="0"/>
            <a:ext cx="8229057" cy="114324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3200" b="1" dirty="0">
                <a:latin typeface="Arial"/>
                <a:ea typeface="Arial"/>
                <a:cs typeface="Arial"/>
                <a:sym typeface="Arial"/>
              </a:rPr>
              <a:t>Rehydration Principles: Slow Phase</a:t>
            </a:r>
            <a:endParaRPr sz="3200" b="1" dirty="0">
              <a:latin typeface="Arial"/>
              <a:ea typeface="Arial"/>
              <a:cs typeface="Arial"/>
              <a:sym typeface="Arial"/>
            </a:endParaRPr>
          </a:p>
        </p:txBody>
      </p:sp>
      <p:sp>
        <p:nvSpPr>
          <p:cNvPr id="427" name="Google Shape;427;p75"/>
          <p:cNvSpPr txBox="1">
            <a:spLocks noGrp="1"/>
          </p:cNvSpPr>
          <p:nvPr>
            <p:ph type="body" idx="1"/>
          </p:nvPr>
        </p:nvSpPr>
        <p:spPr>
          <a:xfrm>
            <a:off x="1774996" y="961053"/>
            <a:ext cx="9419030" cy="5395502"/>
          </a:xfrm>
          <a:prstGeom prst="rect">
            <a:avLst/>
          </a:prstGeom>
          <a:noFill/>
          <a:ln>
            <a:noFill/>
          </a:ln>
        </p:spPr>
        <p:txBody>
          <a:bodyPr spcFirstLastPara="1" vert="horz" wrap="square" lIns="91425" tIns="45700" rIns="91425" bIns="45700" rtlCol="0" anchor="t" anchorCtr="0">
            <a:noAutofit/>
          </a:bodyPr>
          <a:lstStyle/>
          <a:p>
            <a:pPr marL="114300" indent="0">
              <a:lnSpc>
                <a:spcPct val="100000"/>
              </a:lnSpc>
              <a:spcBef>
                <a:spcPts val="360"/>
              </a:spcBef>
              <a:buSzPts val="1800"/>
              <a:buNone/>
            </a:pPr>
            <a:r>
              <a:rPr lang="en-US" sz="2400" dirty="0">
                <a:latin typeface="Tahoma" panose="020B0604030504040204" pitchFamily="34" charset="0"/>
                <a:ea typeface="Tahoma" panose="020B0604030504040204" pitchFamily="34" charset="0"/>
                <a:cs typeface="Tahoma" panose="020B0604030504040204" pitchFamily="34" charset="0"/>
              </a:rPr>
              <a:t>Calculate fluid Requirement over 48 hours= </a:t>
            </a:r>
            <a:endParaRPr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u="sng" dirty="0">
                <a:latin typeface="Tahoma" panose="020B0604030504040204" pitchFamily="34" charset="0"/>
                <a:ea typeface="Tahoma" panose="020B0604030504040204" pitchFamily="34" charset="0"/>
                <a:cs typeface="Tahoma" panose="020B0604030504040204" pitchFamily="34" charset="0"/>
              </a:rPr>
              <a:t>Maintenance fluid over 48 </a:t>
            </a:r>
            <a:r>
              <a:rPr lang="en-US" sz="2400" u="sng" dirty="0" err="1">
                <a:latin typeface="Tahoma" panose="020B0604030504040204" pitchFamily="34" charset="0"/>
                <a:ea typeface="Tahoma" panose="020B0604030504040204" pitchFamily="34" charset="0"/>
                <a:cs typeface="Tahoma" panose="020B0604030504040204" pitchFamily="34" charset="0"/>
              </a:rPr>
              <a:t>hrs</a:t>
            </a:r>
            <a:r>
              <a:rPr lang="en-US" sz="2400" u="sng" dirty="0">
                <a:latin typeface="Tahoma" panose="020B0604030504040204" pitchFamily="34" charset="0"/>
                <a:ea typeface="Tahoma" panose="020B0604030504040204" pitchFamily="34" charset="0"/>
                <a:cs typeface="Tahoma" panose="020B0604030504040204" pitchFamily="34" charset="0"/>
              </a:rPr>
              <a:t> + Deficit </a:t>
            </a:r>
            <a:endParaRPr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r>
              <a:rPr lang="en-US" sz="2400" dirty="0">
                <a:latin typeface="Tahoma" panose="020B0604030504040204" pitchFamily="34" charset="0"/>
                <a:ea typeface="Tahoma" panose="020B0604030504040204" pitchFamily="34" charset="0"/>
                <a:cs typeface="Tahoma" panose="020B0604030504040204" pitchFamily="34" charset="0"/>
              </a:rPr>
              <a:t>    48 </a:t>
            </a:r>
            <a:r>
              <a:rPr lang="en-US" sz="2400" dirty="0" err="1">
                <a:latin typeface="Tahoma" panose="020B0604030504040204" pitchFamily="34" charset="0"/>
                <a:ea typeface="Tahoma" panose="020B0604030504040204" pitchFamily="34" charset="0"/>
                <a:cs typeface="Tahoma" panose="020B0604030504040204" pitchFamily="34" charset="0"/>
              </a:rPr>
              <a:t>hrs</a:t>
            </a:r>
            <a:r>
              <a:rPr lang="en-US" sz="2400" dirty="0">
                <a:latin typeface="Tahoma" panose="020B0604030504040204" pitchFamily="34" charset="0"/>
                <a:ea typeface="Tahoma" panose="020B0604030504040204" pitchFamily="34" charset="0"/>
                <a:cs typeface="Tahoma" panose="020B0604030504040204" pitchFamily="34" charset="0"/>
              </a:rPr>
              <a:t>  (Time taken for rehydration)</a:t>
            </a:r>
          </a:p>
          <a:p>
            <a:pPr marL="1028700" lvl="2" indent="0">
              <a:lnSpc>
                <a:spcPct val="100000"/>
              </a:lnSpc>
              <a:spcBef>
                <a:spcPts val="360"/>
              </a:spcBef>
              <a:buSzPts val="1800"/>
              <a:buNone/>
            </a:pPr>
            <a:r>
              <a:rPr lang="en-US" b="1" dirty="0">
                <a:latin typeface="Tahoma" panose="020B0604030504040204" pitchFamily="34" charset="0"/>
                <a:ea typeface="Tahoma" panose="020B0604030504040204" pitchFamily="34" charset="0"/>
                <a:cs typeface="Tahoma" panose="020B0604030504040204" pitchFamily="34" charset="0"/>
              </a:rPr>
              <a:t>Deficit Fluid calculation </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litres</a:t>
            </a:r>
            <a:r>
              <a:rPr lang="en-US" dirty="0">
                <a:latin typeface="Tahoma" panose="020B0604030504040204" pitchFamily="34" charset="0"/>
                <a:ea typeface="Tahoma" panose="020B0604030504040204" pitchFamily="34" charset="0"/>
                <a:cs typeface="Tahoma" panose="020B0604030504040204" pitchFamily="34" charset="0"/>
              </a:rPr>
              <a:t>) = % dehydration x body weight (kg) x </a:t>
            </a:r>
            <a:r>
              <a:rPr lang="en-US" b="1" dirty="0">
                <a:latin typeface="Tahoma" panose="020B0604030504040204" pitchFamily="34" charset="0"/>
                <a:ea typeface="Tahoma" panose="020B0604030504040204" pitchFamily="34" charset="0"/>
                <a:cs typeface="Tahoma" panose="020B0604030504040204" pitchFamily="34" charset="0"/>
              </a:rPr>
              <a:t>10</a:t>
            </a:r>
          </a:p>
          <a:p>
            <a:pPr marL="1028700" lvl="2" indent="0">
              <a:lnSpc>
                <a:spcPct val="100000"/>
              </a:lnSpc>
              <a:spcBef>
                <a:spcPts val="360"/>
              </a:spcBef>
              <a:buSzPts val="1800"/>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1028700" lvl="2" indent="0">
              <a:lnSpc>
                <a:spcPct val="100000"/>
              </a:lnSpc>
              <a:spcBef>
                <a:spcPts val="360"/>
              </a:spcBef>
              <a:buSzPts val="1800"/>
              <a:buNone/>
            </a:pPr>
            <a:r>
              <a:rPr lang="en-US" b="1" dirty="0">
                <a:latin typeface="Tahoma" panose="020B0604030504040204" pitchFamily="34" charset="0"/>
                <a:ea typeface="Tahoma" panose="020B0604030504040204" pitchFamily="34" charset="0"/>
                <a:cs typeface="Tahoma" panose="020B0604030504040204" pitchFamily="34" charset="0"/>
              </a:rPr>
              <a:t>Maintenance Fluid Calculation- </a:t>
            </a:r>
            <a:r>
              <a:rPr lang="en-US" dirty="0">
                <a:latin typeface="Tahoma" panose="020B0604030504040204" pitchFamily="34" charset="0"/>
                <a:ea typeface="Tahoma" panose="020B0604030504040204" pitchFamily="34" charset="0"/>
                <a:cs typeface="Tahoma" panose="020B0604030504040204" pitchFamily="34" charset="0"/>
              </a:rPr>
              <a:t>use </a:t>
            </a:r>
            <a:r>
              <a:rPr lang="en-US" dirty="0" err="1">
                <a:latin typeface="Tahoma" panose="020B0604030504040204" pitchFamily="34" charset="0"/>
                <a:ea typeface="Tahoma" panose="020B0604030504040204" pitchFamily="34" charset="0"/>
                <a:cs typeface="Tahoma" panose="020B0604030504040204" pitchFamily="34" charset="0"/>
              </a:rPr>
              <a:t>holliday</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segar</a:t>
            </a:r>
            <a:r>
              <a:rPr lang="en-US" dirty="0">
                <a:latin typeface="Tahoma" panose="020B0604030504040204" pitchFamily="34" charset="0"/>
                <a:ea typeface="Tahoma" panose="020B0604030504040204" pitchFamily="34" charset="0"/>
                <a:cs typeface="Tahoma" panose="020B0604030504040204" pitchFamily="34" charset="0"/>
              </a:rPr>
              <a:t> method: 1</a:t>
            </a:r>
            <a:r>
              <a:rPr lang="en-US" baseline="30000" dirty="0">
                <a:latin typeface="Tahoma" panose="020B0604030504040204" pitchFamily="34" charset="0"/>
                <a:ea typeface="Tahoma" panose="020B0604030504040204" pitchFamily="34" charset="0"/>
                <a:cs typeface="Tahoma" panose="020B0604030504040204" pitchFamily="34" charset="0"/>
              </a:rPr>
              <a:t>st</a:t>
            </a:r>
            <a:r>
              <a:rPr lang="en-US" dirty="0">
                <a:latin typeface="Tahoma" panose="020B0604030504040204" pitchFamily="34" charset="0"/>
                <a:ea typeface="Tahoma" panose="020B0604030504040204" pitchFamily="34" charset="0"/>
                <a:cs typeface="Tahoma" panose="020B0604030504040204" pitchFamily="34" charset="0"/>
              </a:rPr>
              <a:t> 10 </a:t>
            </a:r>
            <a:r>
              <a:rPr lang="en-US" dirty="0" err="1">
                <a:latin typeface="Tahoma" panose="020B0604030504040204" pitchFamily="34" charset="0"/>
                <a:ea typeface="Tahoma" panose="020B0604030504040204" pitchFamily="34" charset="0"/>
                <a:cs typeface="Tahoma" panose="020B0604030504040204" pitchFamily="34" charset="0"/>
              </a:rPr>
              <a:t>kgs</a:t>
            </a:r>
            <a:r>
              <a:rPr lang="en-US" dirty="0">
                <a:latin typeface="Tahoma" panose="020B0604030504040204" pitchFamily="34" charset="0"/>
                <a:ea typeface="Tahoma" panose="020B0604030504040204" pitchFamily="34" charset="0"/>
                <a:cs typeface="Tahoma" panose="020B0604030504040204" pitchFamily="34" charset="0"/>
              </a:rPr>
              <a:t> :-100mls/kg, 2</a:t>
            </a:r>
            <a:r>
              <a:rPr lang="en-US" baseline="30000" dirty="0">
                <a:latin typeface="Tahoma" panose="020B0604030504040204" pitchFamily="34" charset="0"/>
                <a:ea typeface="Tahoma" panose="020B0604030504040204" pitchFamily="34" charset="0"/>
                <a:cs typeface="Tahoma" panose="020B0604030504040204" pitchFamily="34" charset="0"/>
              </a:rPr>
              <a:t>nd</a:t>
            </a:r>
            <a:r>
              <a:rPr lang="en-US" dirty="0">
                <a:latin typeface="Tahoma" panose="020B0604030504040204" pitchFamily="34" charset="0"/>
                <a:ea typeface="Tahoma" panose="020B0604030504040204" pitchFamily="34" charset="0"/>
                <a:cs typeface="Tahoma" panose="020B0604030504040204" pitchFamily="34" charset="0"/>
              </a:rPr>
              <a:t> 10 </a:t>
            </a:r>
            <a:r>
              <a:rPr lang="en-US" dirty="0" err="1">
                <a:latin typeface="Tahoma" panose="020B0604030504040204" pitchFamily="34" charset="0"/>
                <a:ea typeface="Tahoma" panose="020B0604030504040204" pitchFamily="34" charset="0"/>
                <a:cs typeface="Tahoma" panose="020B0604030504040204" pitchFamily="34" charset="0"/>
              </a:rPr>
              <a:t>kgs</a:t>
            </a:r>
            <a:r>
              <a:rPr lang="en-US" dirty="0">
                <a:latin typeface="Tahoma" panose="020B0604030504040204" pitchFamily="34" charset="0"/>
                <a:ea typeface="Tahoma" panose="020B0604030504040204" pitchFamily="34" charset="0"/>
                <a:cs typeface="Tahoma" panose="020B0604030504040204" pitchFamily="34" charset="0"/>
              </a:rPr>
              <a:t> :-50mls/kg, </a:t>
            </a: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Any weight above the 20kgs :-20mls/kg   (NB: </a:t>
            </a:r>
            <a:r>
              <a:rPr lang="en-US" dirty="0">
                <a:solidFill>
                  <a:schemeClr val="accent5"/>
                </a:solidFill>
                <a:latin typeface="Tahoma" panose="020B0604030504040204" pitchFamily="34" charset="0"/>
                <a:ea typeface="Tahoma" panose="020B0604030504040204" pitchFamily="34" charset="0"/>
                <a:cs typeface="Tahoma" panose="020B0604030504040204" pitchFamily="34" charset="0"/>
              </a:rPr>
              <a:t>to get maintenance fluid over 48 hours, multiply by 2)</a:t>
            </a:r>
          </a:p>
          <a:p>
            <a:pPr marL="1028700" lvl="2" indent="0">
              <a:lnSpc>
                <a:spcPct val="100000"/>
              </a:lnSpc>
              <a:spcBef>
                <a:spcPts val="360"/>
              </a:spcBef>
              <a:buSzPts val="1800"/>
              <a:buNone/>
            </a:pPr>
            <a:endParaRPr lang="en-US" dirty="0">
              <a:solidFill>
                <a:schemeClr val="accent5"/>
              </a:solidFill>
              <a:latin typeface="Tahoma" panose="020B0604030504040204" pitchFamily="34" charset="0"/>
              <a:ea typeface="Tahoma" panose="020B0604030504040204" pitchFamily="34" charset="0"/>
              <a:cs typeface="Tahoma" panose="020B0604030504040204" pitchFamily="34" charset="0"/>
            </a:endParaRPr>
          </a:p>
          <a:p>
            <a:pPr marL="1028700" lvl="2" indent="0">
              <a:lnSpc>
                <a:spcPct val="100000"/>
              </a:lnSpc>
              <a:spcBef>
                <a:spcPts val="360"/>
              </a:spcBef>
              <a:buSzPts val="1800"/>
              <a:buNone/>
            </a:pPr>
            <a:r>
              <a:rPr lang="en-US" b="1" dirty="0">
                <a:latin typeface="Tahoma" panose="020B0604030504040204" pitchFamily="34" charset="0"/>
                <a:ea typeface="Tahoma" panose="020B0604030504040204" pitchFamily="34" charset="0"/>
                <a:cs typeface="Tahoma" panose="020B0604030504040204" pitchFamily="34" charset="0"/>
              </a:rPr>
              <a:t>Choice of fluid:- </a:t>
            </a:r>
            <a:r>
              <a:rPr lang="en-US" dirty="0">
                <a:latin typeface="Tahoma" panose="020B0604030504040204" pitchFamily="34" charset="0"/>
                <a:ea typeface="Tahoma" panose="020B0604030504040204" pitchFamily="34" charset="0"/>
                <a:cs typeface="Tahoma" panose="020B0604030504040204" pitchFamily="34" charset="0"/>
              </a:rPr>
              <a:t>Normal saline, if not available use ringers lactate</a:t>
            </a:r>
          </a:p>
          <a:p>
            <a:pPr marL="1028700" lvl="2" indent="0">
              <a:lnSpc>
                <a:spcPct val="100000"/>
              </a:lnSpc>
              <a:spcBef>
                <a:spcPts val="360"/>
              </a:spcBef>
              <a:buSzPts val="180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1028700" lvl="2" indent="0">
              <a:lnSpc>
                <a:spcPct val="100000"/>
              </a:lnSpc>
              <a:spcBef>
                <a:spcPts val="360"/>
              </a:spcBef>
              <a:buSzPts val="1800"/>
              <a:buNone/>
            </a:pPr>
            <a:endParaRPr b="1" dirty="0">
              <a:latin typeface="Tahoma" panose="020B0604030504040204" pitchFamily="34" charset="0"/>
              <a:ea typeface="Tahoma" panose="020B0604030504040204" pitchFamily="34" charset="0"/>
              <a:cs typeface="Tahoma" panose="020B0604030504040204" pitchFamily="34" charset="0"/>
            </a:endParaRPr>
          </a:p>
          <a:p>
            <a:pPr marL="914400" lvl="2" indent="0">
              <a:lnSpc>
                <a:spcPct val="100000"/>
              </a:lnSpc>
              <a:spcBef>
                <a:spcPts val="360"/>
              </a:spcBef>
              <a:buSzPts val="1800"/>
              <a:buNone/>
            </a:pPr>
            <a:endParaRPr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298494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9B31FA-46D7-01DE-25B4-92A98FB8B187}"/>
              </a:ext>
            </a:extLst>
          </p:cNvPr>
          <p:cNvSpPr>
            <a:spLocks noGrp="1"/>
          </p:cNvSpPr>
          <p:nvPr>
            <p:ph type="sldNum" idx="12"/>
          </p:nvPr>
        </p:nvSpPr>
        <p:spPr/>
        <p:txBody>
          <a:bodyPr/>
          <a:lstStyle/>
          <a:p>
            <a:pPr rtl="1"/>
            <a:fld id="{00000000-1234-1234-1234-123412341234}" type="slidenum">
              <a:rPr lang="en-US" smtClean="0"/>
              <a:pPr rtl="1"/>
              <a:t>130</a:t>
            </a:fld>
            <a:endParaRPr lang="en-US"/>
          </a:p>
        </p:txBody>
      </p:sp>
      <p:graphicFrame>
        <p:nvGraphicFramePr>
          <p:cNvPr id="6" name="Table 5">
            <a:extLst>
              <a:ext uri="{FF2B5EF4-FFF2-40B4-BE49-F238E27FC236}">
                <a16:creationId xmlns:a16="http://schemas.microsoft.com/office/drawing/2014/main" id="{54413016-021A-B558-240B-E5726825CF5D}"/>
              </a:ext>
            </a:extLst>
          </p:cNvPr>
          <p:cNvGraphicFramePr>
            <a:graphicFrameLocks noGrp="1"/>
          </p:cNvGraphicFramePr>
          <p:nvPr/>
        </p:nvGraphicFramePr>
        <p:xfrm>
          <a:off x="1737755" y="1331859"/>
          <a:ext cx="8716488" cy="4407599"/>
        </p:xfrm>
        <a:graphic>
          <a:graphicData uri="http://schemas.openxmlformats.org/drawingml/2006/table">
            <a:tbl>
              <a:tblPr firstRow="1" firstCol="1" bandRow="1"/>
              <a:tblGrid>
                <a:gridCol w="1510499">
                  <a:extLst>
                    <a:ext uri="{9D8B030D-6E8A-4147-A177-3AD203B41FA5}">
                      <a16:colId xmlns:a16="http://schemas.microsoft.com/office/drawing/2014/main" val="690813860"/>
                    </a:ext>
                  </a:extLst>
                </a:gridCol>
                <a:gridCol w="2967172">
                  <a:extLst>
                    <a:ext uri="{9D8B030D-6E8A-4147-A177-3AD203B41FA5}">
                      <a16:colId xmlns:a16="http://schemas.microsoft.com/office/drawing/2014/main" val="1239670167"/>
                    </a:ext>
                  </a:extLst>
                </a:gridCol>
                <a:gridCol w="4238817">
                  <a:extLst>
                    <a:ext uri="{9D8B030D-6E8A-4147-A177-3AD203B41FA5}">
                      <a16:colId xmlns:a16="http://schemas.microsoft.com/office/drawing/2014/main" val="3282515265"/>
                    </a:ext>
                  </a:extLst>
                </a:gridCol>
              </a:tblGrid>
              <a:tr h="269181">
                <a:tc>
                  <a:txBody>
                    <a:bodyPr/>
                    <a:lstStyle/>
                    <a:p>
                      <a:pPr marL="0" marR="0">
                        <a:lnSpc>
                          <a:spcPct val="107000"/>
                        </a:lnSpc>
                        <a:spcBef>
                          <a:spcPts val="0"/>
                        </a:spcBef>
                        <a:spcAft>
                          <a:spcPts val="0"/>
                        </a:spcAft>
                      </a:pPr>
                      <a:r>
                        <a:rPr lang="en-US" sz="2000" b="1" kern="100">
                          <a:effectLst/>
                          <a:latin typeface="Calibri" panose="020F0502020204030204" pitchFamily="34" charset="0"/>
                          <a:ea typeface="Calibri" panose="020F0502020204030204" pitchFamily="34" charset="0"/>
                          <a:cs typeface="Times New Roman" panose="02020603050405020304" pitchFamily="18" charset="0"/>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Evaluation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 to Screen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72662407"/>
                  </a:ext>
                </a:extLst>
              </a:tr>
              <a:tr h="3930933">
                <a:tc>
                  <a:txBody>
                    <a:bodyPr/>
                    <a:lstStyle/>
                    <a:p>
                      <a:pPr marL="0" marR="0">
                        <a:lnSpc>
                          <a:spcPct val="107000"/>
                        </a:lnSpc>
                        <a:spcBef>
                          <a:spcPts val="0"/>
                        </a:spcBef>
                        <a:spcAft>
                          <a:spcPts val="0"/>
                        </a:spcAft>
                      </a:pPr>
                      <a:r>
                        <a:rPr lang="en-US"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Autoimmune screening</a:t>
                      </a: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Thyroid function: TSH, total or free T4 (and thyroid autoantibodies if available)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Celiac screening (TTG-IgA, if IgA normal)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Addison's disease (primary adrenal insufficiency), autoimmune hepatitis, autoimmune gastritis, dermatomyositis, and myasthenia gravis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or near diagnosis; Every 2 years: TSH (sooner if with symptoms or positive thyroid autoantibodies at diagnosis)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or near diagnosis; repeat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5 years intervals (sooner if symptomatic or first degree relative with celiac disease)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clinically indicated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47126249"/>
                  </a:ext>
                </a:extLst>
              </a:tr>
            </a:tbl>
          </a:graphicData>
        </a:graphic>
      </p:graphicFrame>
      <p:sp>
        <p:nvSpPr>
          <p:cNvPr id="2" name="TextBox 1">
            <a:extLst>
              <a:ext uri="{FF2B5EF4-FFF2-40B4-BE49-F238E27FC236}">
                <a16:creationId xmlns:a16="http://schemas.microsoft.com/office/drawing/2014/main" id="{9467E4A7-F1E9-4E44-AC64-721E2C7EF46E}"/>
              </a:ext>
            </a:extLst>
          </p:cNvPr>
          <p:cNvSpPr txBox="1"/>
          <p:nvPr/>
        </p:nvSpPr>
        <p:spPr>
          <a:xfrm>
            <a:off x="1676399" y="5753960"/>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B41E94A6-D1BB-8488-E4BF-B8709A98D25A}"/>
              </a:ext>
            </a:extLst>
          </p:cNvPr>
          <p:cNvSpPr>
            <a:spLocks noGrp="1"/>
          </p:cNvSpPr>
          <p:nvPr>
            <p:ph type="title"/>
          </p:nvPr>
        </p:nvSpPr>
        <p:spPr>
          <a:xfrm>
            <a:off x="1676400" y="321067"/>
            <a:ext cx="7459683" cy="1143240"/>
          </a:xfrm>
        </p:spPr>
        <p:txBody>
          <a:bodyPr>
            <a:normAutofit/>
          </a:bodyPr>
          <a:lstStyle/>
          <a:p>
            <a:r>
              <a:rPr lang="en-US" sz="2800" b="1" dirty="0">
                <a:solidFill>
                  <a:srgbClr val="0070C0"/>
                </a:solidFill>
                <a:latin typeface="Arial"/>
                <a:ea typeface="Arial"/>
                <a:cs typeface="Arial"/>
                <a:sym typeface="Arial"/>
              </a:rPr>
              <a:t>Screening and Prevention Guidelines (2)</a:t>
            </a:r>
            <a:endParaRPr lang="en-US" sz="2800" dirty="0"/>
          </a:p>
        </p:txBody>
      </p:sp>
    </p:spTree>
    <p:extLst>
      <p:ext uri="{BB962C8B-B14F-4D97-AF65-F5344CB8AC3E}">
        <p14:creationId xmlns:p14="http://schemas.microsoft.com/office/powerpoint/2010/main" val="42053143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9B31FA-46D7-01DE-25B4-92A98FB8B187}"/>
              </a:ext>
            </a:extLst>
          </p:cNvPr>
          <p:cNvSpPr>
            <a:spLocks noGrp="1"/>
          </p:cNvSpPr>
          <p:nvPr>
            <p:ph type="sldNum" idx="12"/>
          </p:nvPr>
        </p:nvSpPr>
        <p:spPr/>
        <p:txBody>
          <a:bodyPr/>
          <a:lstStyle/>
          <a:p>
            <a:pPr rtl="1"/>
            <a:fld id="{00000000-1234-1234-1234-123412341234}" type="slidenum">
              <a:rPr lang="en-US" smtClean="0"/>
              <a:pPr rtl="1"/>
              <a:t>131</a:t>
            </a:fld>
            <a:endParaRPr lang="en-US"/>
          </a:p>
        </p:txBody>
      </p:sp>
      <p:graphicFrame>
        <p:nvGraphicFramePr>
          <p:cNvPr id="6" name="Table 5">
            <a:extLst>
              <a:ext uri="{FF2B5EF4-FFF2-40B4-BE49-F238E27FC236}">
                <a16:creationId xmlns:a16="http://schemas.microsoft.com/office/drawing/2014/main" id="{54413016-021A-B558-240B-E5726825CF5D}"/>
              </a:ext>
            </a:extLst>
          </p:cNvPr>
          <p:cNvGraphicFramePr>
            <a:graphicFrameLocks noGrp="1"/>
          </p:cNvGraphicFramePr>
          <p:nvPr/>
        </p:nvGraphicFramePr>
        <p:xfrm>
          <a:off x="1676399" y="1565501"/>
          <a:ext cx="8716488" cy="3863453"/>
        </p:xfrm>
        <a:graphic>
          <a:graphicData uri="http://schemas.openxmlformats.org/drawingml/2006/table">
            <a:tbl>
              <a:tblPr firstRow="1" firstCol="1" bandRow="1"/>
              <a:tblGrid>
                <a:gridCol w="1510499">
                  <a:extLst>
                    <a:ext uri="{9D8B030D-6E8A-4147-A177-3AD203B41FA5}">
                      <a16:colId xmlns:a16="http://schemas.microsoft.com/office/drawing/2014/main" val="690813860"/>
                    </a:ext>
                  </a:extLst>
                </a:gridCol>
                <a:gridCol w="2967172">
                  <a:extLst>
                    <a:ext uri="{9D8B030D-6E8A-4147-A177-3AD203B41FA5}">
                      <a16:colId xmlns:a16="http://schemas.microsoft.com/office/drawing/2014/main" val="1239670167"/>
                    </a:ext>
                  </a:extLst>
                </a:gridCol>
                <a:gridCol w="4238817">
                  <a:extLst>
                    <a:ext uri="{9D8B030D-6E8A-4147-A177-3AD203B41FA5}">
                      <a16:colId xmlns:a16="http://schemas.microsoft.com/office/drawing/2014/main" val="3282515265"/>
                    </a:ext>
                  </a:extLst>
                </a:gridCol>
              </a:tblGrid>
              <a:tr h="391578">
                <a:tc>
                  <a:txBody>
                    <a:bodyPr/>
                    <a:lstStyle/>
                    <a:p>
                      <a:pPr marL="0" marR="0">
                        <a:lnSpc>
                          <a:spcPct val="107000"/>
                        </a:lnSpc>
                        <a:spcBef>
                          <a:spcPts val="0"/>
                        </a:spcBef>
                        <a:spcAft>
                          <a:spcPts val="0"/>
                        </a:spcAft>
                      </a:pPr>
                      <a:r>
                        <a:rPr lang="en-US" sz="800" b="1" kern="100">
                          <a:effectLst/>
                          <a:latin typeface="Calibri" panose="020F0502020204030204" pitchFamily="34" charset="0"/>
                          <a:ea typeface="Calibri" panose="020F0502020204030204" pitchFamily="34" charset="0"/>
                          <a:cs typeface="Times New Roman" panose="02020603050405020304" pitchFamily="18" charset="0"/>
                        </a:rPr>
                        <a:t>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 to Screen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72662407"/>
                  </a:ext>
                </a:extLst>
              </a:tr>
              <a:tr h="1275663">
                <a:tc>
                  <a:txBody>
                    <a:bodyPr/>
                    <a:lstStyle/>
                    <a:p>
                      <a:pPr marL="0" marR="0">
                        <a:lnSpc>
                          <a:spcPct val="107000"/>
                        </a:lnSpc>
                        <a:spcBef>
                          <a:spcPts val="0"/>
                        </a:spcBef>
                        <a:spcAft>
                          <a:spcPts val="0"/>
                        </a:spcAft>
                      </a:pPr>
                      <a:r>
                        <a:rPr lang="en-US"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Psychosocial screening</a:t>
                      </a: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Diabetes distress, depression, disordered eating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Begin shortly after diagnosis; routinely (at least annually)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extLst>
                  <a:ext uri="{0D108BD9-81ED-4DB2-BD59-A6C34878D82A}">
                    <a16:rowId xmlns:a16="http://schemas.microsoft.com/office/drawing/2014/main" val="1147126249"/>
                  </a:ext>
                </a:extLst>
              </a:tr>
              <a:tr h="2196212">
                <a:tc>
                  <a:txBody>
                    <a:bodyPr/>
                    <a:lstStyle/>
                    <a:p>
                      <a:pPr marL="0" marR="0">
                        <a:lnSpc>
                          <a:spcPct val="107000"/>
                        </a:lnSpc>
                        <a:spcBef>
                          <a:spcPts val="0"/>
                        </a:spcBef>
                        <a:spcAft>
                          <a:spcPts val="0"/>
                        </a:spcAft>
                      </a:pPr>
                      <a:r>
                        <a:rPr lang="en-US"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Anticipatory guidance</a:t>
                      </a: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Pre-conception counseling, risk-taking behaviors, transition to adult care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Pre-conception counseling for girls of childbearing potential. Discussion about risk-taking behaviors and preparation for transition to adult care can begin in early adolescence and be revisited at least annually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2814917"/>
                  </a:ext>
                </a:extLst>
              </a:tr>
            </a:tbl>
          </a:graphicData>
        </a:graphic>
      </p:graphicFrame>
      <p:sp>
        <p:nvSpPr>
          <p:cNvPr id="7" name="TextBox 6">
            <a:extLst>
              <a:ext uri="{FF2B5EF4-FFF2-40B4-BE49-F238E27FC236}">
                <a16:creationId xmlns:a16="http://schemas.microsoft.com/office/drawing/2014/main" id="{5D37A433-5EBE-7EEE-AA5D-06DF58EB4D1E}"/>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10644698-C368-F59A-2E8E-F31A21B28AEC}"/>
              </a:ext>
            </a:extLst>
          </p:cNvPr>
          <p:cNvSpPr>
            <a:spLocks noGrp="1"/>
          </p:cNvSpPr>
          <p:nvPr>
            <p:ph type="title"/>
          </p:nvPr>
        </p:nvSpPr>
        <p:spPr>
          <a:xfrm>
            <a:off x="1676400" y="327328"/>
            <a:ext cx="7459683" cy="1143240"/>
          </a:xfrm>
        </p:spPr>
        <p:txBody>
          <a:bodyPr>
            <a:normAutofit/>
          </a:bodyPr>
          <a:lstStyle/>
          <a:p>
            <a:r>
              <a:rPr lang="en-US" sz="2800" b="1" dirty="0">
                <a:solidFill>
                  <a:srgbClr val="0070C0"/>
                </a:solidFill>
                <a:latin typeface="Arial"/>
                <a:ea typeface="Arial"/>
                <a:cs typeface="Arial"/>
                <a:sym typeface="Arial"/>
              </a:rPr>
              <a:t>Screening and Prevention Guidelines (3)</a:t>
            </a:r>
            <a:endParaRPr lang="en-US" sz="2800" dirty="0"/>
          </a:p>
        </p:txBody>
      </p:sp>
    </p:spTree>
    <p:extLst>
      <p:ext uri="{BB962C8B-B14F-4D97-AF65-F5344CB8AC3E}">
        <p14:creationId xmlns:p14="http://schemas.microsoft.com/office/powerpoint/2010/main" val="34945302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9B31FA-46D7-01DE-25B4-92A98FB8B187}"/>
              </a:ext>
            </a:extLst>
          </p:cNvPr>
          <p:cNvSpPr>
            <a:spLocks noGrp="1"/>
          </p:cNvSpPr>
          <p:nvPr>
            <p:ph type="sldNum" idx="12"/>
          </p:nvPr>
        </p:nvSpPr>
        <p:spPr/>
        <p:txBody>
          <a:bodyPr/>
          <a:lstStyle/>
          <a:p>
            <a:pPr rtl="1"/>
            <a:fld id="{00000000-1234-1234-1234-123412341234}" type="slidenum">
              <a:rPr lang="en-US" smtClean="0"/>
              <a:pPr rtl="1"/>
              <a:t>132</a:t>
            </a:fld>
            <a:endParaRPr lang="en-US"/>
          </a:p>
        </p:txBody>
      </p:sp>
      <p:graphicFrame>
        <p:nvGraphicFramePr>
          <p:cNvPr id="6" name="Table 5">
            <a:extLst>
              <a:ext uri="{FF2B5EF4-FFF2-40B4-BE49-F238E27FC236}">
                <a16:creationId xmlns:a16="http://schemas.microsoft.com/office/drawing/2014/main" id="{54413016-021A-B558-240B-E5726825CF5D}"/>
              </a:ext>
            </a:extLst>
          </p:cNvPr>
          <p:cNvGraphicFramePr>
            <a:graphicFrameLocks noGrp="1"/>
          </p:cNvGraphicFramePr>
          <p:nvPr/>
        </p:nvGraphicFramePr>
        <p:xfrm>
          <a:off x="1737755" y="1721923"/>
          <a:ext cx="8716488" cy="3233611"/>
        </p:xfrm>
        <a:graphic>
          <a:graphicData uri="http://schemas.openxmlformats.org/drawingml/2006/table">
            <a:tbl>
              <a:tblPr firstRow="1" firstCol="1" bandRow="1"/>
              <a:tblGrid>
                <a:gridCol w="1510499">
                  <a:extLst>
                    <a:ext uri="{9D8B030D-6E8A-4147-A177-3AD203B41FA5}">
                      <a16:colId xmlns:a16="http://schemas.microsoft.com/office/drawing/2014/main" val="690813860"/>
                    </a:ext>
                  </a:extLst>
                </a:gridCol>
                <a:gridCol w="2967172">
                  <a:extLst>
                    <a:ext uri="{9D8B030D-6E8A-4147-A177-3AD203B41FA5}">
                      <a16:colId xmlns:a16="http://schemas.microsoft.com/office/drawing/2014/main" val="1239670167"/>
                    </a:ext>
                  </a:extLst>
                </a:gridCol>
                <a:gridCol w="4238817">
                  <a:extLst>
                    <a:ext uri="{9D8B030D-6E8A-4147-A177-3AD203B41FA5}">
                      <a16:colId xmlns:a16="http://schemas.microsoft.com/office/drawing/2014/main" val="3282515265"/>
                    </a:ext>
                  </a:extLst>
                </a:gridCol>
              </a:tblGrid>
              <a:tr h="268777">
                <a:tc>
                  <a:txBody>
                    <a:bodyPr/>
                    <a:lstStyle/>
                    <a:p>
                      <a:pPr marL="0" marR="0">
                        <a:lnSpc>
                          <a:spcPct val="107000"/>
                        </a:lnSpc>
                        <a:spcBef>
                          <a:spcPts val="0"/>
                        </a:spcBef>
                        <a:spcAft>
                          <a:spcPts val="0"/>
                        </a:spcAft>
                      </a:pPr>
                      <a:r>
                        <a:rPr lang="en-US" sz="800" b="1" kern="100">
                          <a:effectLst/>
                          <a:latin typeface="Calibri" panose="020F0502020204030204" pitchFamily="34" charset="0"/>
                          <a:ea typeface="Calibri" panose="020F0502020204030204" pitchFamily="34" charset="0"/>
                          <a:cs typeface="Times New Roman" panose="02020603050405020304" pitchFamily="18" charset="0"/>
                        </a:rPr>
                        <a:t>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Evaluation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 to Screen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72662407"/>
                  </a:ext>
                </a:extLst>
              </a:tr>
              <a:tr h="1760580">
                <a:tc>
                  <a:txBody>
                    <a:bodyPr/>
                    <a:lstStyle/>
                    <a:p>
                      <a:pPr marL="0" marR="0">
                        <a:lnSpc>
                          <a:spcPct val="107000"/>
                        </a:lnSpc>
                        <a:spcBef>
                          <a:spcPts val="0"/>
                        </a:spcBef>
                        <a:spcAft>
                          <a:spcPts val="0"/>
                        </a:spcAft>
                      </a:pPr>
                      <a:r>
                        <a:rPr lang="en-US" sz="1800" b="1" i="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Microvascular complications</a:t>
                      </a:r>
                      <a:endParaRPr lang="en-US" sz="1800" b="1" i="1"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Kidney disease: urine albumin: creatinine ratio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Retinopathy: dilated eye exam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Neuropathy: comprehensive foot exam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Start at puberty or from age 11 years, whichever is earlier, after 2–5 years diabetes duration; repeat annually for kidney disease and neuropathy; every 2–3 years for retinopathy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extLst>
                  <a:ext uri="{0D108BD9-81ED-4DB2-BD59-A6C34878D82A}">
                    <a16:rowId xmlns:a16="http://schemas.microsoft.com/office/drawing/2014/main" val="758459728"/>
                  </a:ext>
                </a:extLst>
              </a:tr>
            </a:tbl>
          </a:graphicData>
        </a:graphic>
      </p:graphicFrame>
      <p:sp>
        <p:nvSpPr>
          <p:cNvPr id="7" name="TextBox 6">
            <a:extLst>
              <a:ext uri="{FF2B5EF4-FFF2-40B4-BE49-F238E27FC236}">
                <a16:creationId xmlns:a16="http://schemas.microsoft.com/office/drawing/2014/main" id="{5D37A433-5EBE-7EEE-AA5D-06DF58EB4D1E}"/>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2BED95BC-08C0-606E-6486-2ADA2F2FA1FC}"/>
              </a:ext>
            </a:extLst>
          </p:cNvPr>
          <p:cNvSpPr>
            <a:spLocks noGrp="1"/>
          </p:cNvSpPr>
          <p:nvPr>
            <p:ph type="title"/>
          </p:nvPr>
        </p:nvSpPr>
        <p:spPr>
          <a:xfrm>
            <a:off x="1676401" y="142937"/>
            <a:ext cx="7459683" cy="1143240"/>
          </a:xfrm>
        </p:spPr>
        <p:txBody>
          <a:bodyPr/>
          <a:lstStyle/>
          <a:p>
            <a:r>
              <a:rPr lang="en-US" sz="2400" b="1" dirty="0">
                <a:solidFill>
                  <a:srgbClr val="0070C0"/>
                </a:solidFill>
                <a:latin typeface="Arial"/>
                <a:ea typeface="Arial"/>
                <a:cs typeface="Arial"/>
                <a:sym typeface="Arial"/>
              </a:rPr>
              <a:t>Screening and Prevention Guidelines (4)</a:t>
            </a:r>
            <a:endParaRPr lang="en-US" sz="2400" dirty="0"/>
          </a:p>
        </p:txBody>
      </p:sp>
    </p:spTree>
    <p:extLst>
      <p:ext uri="{BB962C8B-B14F-4D97-AF65-F5344CB8AC3E}">
        <p14:creationId xmlns:p14="http://schemas.microsoft.com/office/powerpoint/2010/main" val="22325827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37"/>
          <p:cNvSpPr txBox="1">
            <a:spLocks noGrp="1"/>
          </p:cNvSpPr>
          <p:nvPr>
            <p:ph type="title"/>
          </p:nvPr>
        </p:nvSpPr>
        <p:spPr>
          <a:xfrm>
            <a:off x="1981475" y="130950"/>
            <a:ext cx="8229000" cy="861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panose="020B0604020202020204" pitchFamily="34" charset="0"/>
                <a:ea typeface="Arial"/>
                <a:cs typeface="Arial" panose="020B0604020202020204" pitchFamily="34" charset="0"/>
                <a:sym typeface="Arial"/>
              </a:rPr>
              <a:t>Key Messages</a:t>
            </a:r>
            <a:r>
              <a:rPr lang="en-US" sz="2800" dirty="0">
                <a:solidFill>
                  <a:srgbClr val="0070C0"/>
                </a:solidFill>
                <a:latin typeface="Arial" panose="020B0604020202020204" pitchFamily="34" charset="0"/>
                <a:cs typeface="Arial" panose="020B0604020202020204" pitchFamily="34" charset="0"/>
              </a:rPr>
              <a:t> </a:t>
            </a:r>
            <a:endParaRPr sz="2800" dirty="0">
              <a:solidFill>
                <a:srgbClr val="0070C0"/>
              </a:solidFill>
              <a:latin typeface="Arial" panose="020B0604020202020204" pitchFamily="34" charset="0"/>
              <a:cs typeface="Arial" panose="020B0604020202020204" pitchFamily="34" charset="0"/>
            </a:endParaRPr>
          </a:p>
        </p:txBody>
      </p:sp>
      <p:sp>
        <p:nvSpPr>
          <p:cNvPr id="1190" name="Google Shape;1190;p137"/>
          <p:cNvSpPr txBox="1">
            <a:spLocks noGrp="1"/>
          </p:cNvSpPr>
          <p:nvPr>
            <p:ph type="body" idx="1"/>
          </p:nvPr>
        </p:nvSpPr>
        <p:spPr>
          <a:xfrm>
            <a:off x="1981475" y="1375701"/>
            <a:ext cx="8547000" cy="4050314"/>
          </a:xfrm>
          <a:prstGeom prst="rect">
            <a:avLst/>
          </a:prstGeom>
          <a:noFill/>
          <a:ln>
            <a:noFill/>
          </a:ln>
        </p:spPr>
        <p:txBody>
          <a:bodyPr spcFirstLastPara="1" vert="horz" wrap="square" lIns="91425" tIns="45700" rIns="91425" bIns="45700" rtlCol="0" anchor="t" anchorCtr="0">
            <a:noAutofit/>
          </a:bodyPr>
          <a:lstStyle/>
          <a:p>
            <a:pPr marL="457200" indent="-355600">
              <a:buSzPts val="2000"/>
              <a:buChar char="❖"/>
            </a:pPr>
            <a:r>
              <a:rPr lang="en-US" sz="1900" dirty="0">
                <a:latin typeface="Arial" panose="020B0604020202020204" pitchFamily="34" charset="0"/>
                <a:cs typeface="Arial" panose="020B0604020202020204" pitchFamily="34" charset="0"/>
              </a:rPr>
              <a:t>Children and adolescents with type 1 diabetes require a multidisciplinary team for management.</a:t>
            </a:r>
          </a:p>
          <a:p>
            <a:pPr marL="101600" indent="0">
              <a:buSzPts val="2000"/>
              <a:buNone/>
            </a:pPr>
            <a:endParaRPr sz="1900" dirty="0">
              <a:latin typeface="Arial" panose="020B0604020202020204" pitchFamily="34" charset="0"/>
              <a:cs typeface="Arial" panose="020B0604020202020204" pitchFamily="34" charset="0"/>
            </a:endParaRPr>
          </a:p>
          <a:p>
            <a:pPr marL="457200" indent="-355600">
              <a:buSzPts val="2000"/>
              <a:buChar char="❖"/>
            </a:pPr>
            <a:r>
              <a:rPr lang="en-US" sz="1900" dirty="0">
                <a:latin typeface="Arial" panose="020B0604020202020204" pitchFamily="34" charset="0"/>
                <a:cs typeface="Arial" panose="020B0604020202020204" pitchFamily="34" charset="0"/>
              </a:rPr>
              <a:t>Basic patient quality of care indicators should be measured at every visit.</a:t>
            </a:r>
            <a:endParaRPr sz="1900" dirty="0">
              <a:latin typeface="Arial" panose="020B0604020202020204" pitchFamily="34" charset="0"/>
              <a:cs typeface="Arial" panose="020B0604020202020204" pitchFamily="34" charset="0"/>
            </a:endParaRPr>
          </a:p>
          <a:p>
            <a:pPr marL="457200" indent="0">
              <a:buNone/>
            </a:pPr>
            <a:endParaRPr sz="1900" dirty="0">
              <a:latin typeface="Arial" panose="020B0604020202020204" pitchFamily="34" charset="0"/>
              <a:cs typeface="Arial" panose="020B0604020202020204" pitchFamily="34" charset="0"/>
            </a:endParaRPr>
          </a:p>
          <a:p>
            <a:pPr marL="457200" indent="-355600">
              <a:buSzPts val="2000"/>
              <a:buChar char="❖"/>
            </a:pPr>
            <a:r>
              <a:rPr lang="en-US" sz="1900" dirty="0">
                <a:latin typeface="Arial" panose="020B0604020202020204" pitchFamily="34" charset="0"/>
                <a:cs typeface="Arial" panose="020B0604020202020204" pitchFamily="34" charset="0"/>
              </a:rPr>
              <a:t>Measure blood pressure for all patients.</a:t>
            </a:r>
            <a:endParaRPr sz="1900" dirty="0">
              <a:latin typeface="Arial" panose="020B0604020202020204" pitchFamily="34" charset="0"/>
              <a:cs typeface="Arial" panose="020B0604020202020204" pitchFamily="34" charset="0"/>
            </a:endParaRPr>
          </a:p>
          <a:p>
            <a:pPr marL="457200" indent="0">
              <a:buNone/>
            </a:pPr>
            <a:endParaRPr sz="1900" dirty="0">
              <a:latin typeface="Arial" panose="020B0604020202020204" pitchFamily="34" charset="0"/>
              <a:cs typeface="Arial" panose="020B0604020202020204" pitchFamily="34" charset="0"/>
            </a:endParaRPr>
          </a:p>
          <a:p>
            <a:pPr marL="457200" indent="-355600">
              <a:buSzPts val="2000"/>
              <a:buChar char="❖"/>
            </a:pPr>
            <a:r>
              <a:rPr lang="en-US" sz="1900" dirty="0">
                <a:latin typeface="Arial" panose="020B0604020202020204" pitchFamily="34" charset="0"/>
                <a:cs typeface="Arial" panose="020B0604020202020204" pitchFamily="34" charset="0"/>
              </a:rPr>
              <a:t>Monitoring of growth is a very good indicator of the quality of care.</a:t>
            </a:r>
            <a:endParaRPr sz="1900" dirty="0">
              <a:latin typeface="Arial" panose="020B0604020202020204" pitchFamily="34" charset="0"/>
              <a:cs typeface="Arial" panose="020B0604020202020204" pitchFamily="34" charset="0"/>
            </a:endParaRPr>
          </a:p>
          <a:p>
            <a:pPr marL="457200" indent="0">
              <a:buNone/>
            </a:pPr>
            <a:endParaRPr sz="1900" dirty="0">
              <a:latin typeface="Arial" panose="020B0604020202020204" pitchFamily="34" charset="0"/>
              <a:cs typeface="Arial" panose="020B0604020202020204" pitchFamily="34" charset="0"/>
            </a:endParaRPr>
          </a:p>
          <a:p>
            <a:pPr marL="457200" indent="-355600">
              <a:buSzPts val="2000"/>
              <a:buChar char="❖"/>
            </a:pPr>
            <a:r>
              <a:rPr lang="en-US" sz="1900" dirty="0">
                <a:latin typeface="Arial" panose="020B0604020202020204" pitchFamily="34" charset="0"/>
                <a:cs typeface="Arial" panose="020B0604020202020204" pitchFamily="34" charset="0"/>
              </a:rPr>
              <a:t>Each visit is an opportunity for repeated information and education.</a:t>
            </a:r>
            <a:endParaRPr sz="1900" dirty="0">
              <a:latin typeface="Arial" panose="020B0604020202020204" pitchFamily="34" charset="0"/>
              <a:cs typeface="Arial" panose="020B0604020202020204" pitchFamily="34" charset="0"/>
            </a:endParaRPr>
          </a:p>
          <a:p>
            <a:pPr marL="457200">
              <a:lnSpc>
                <a:spcPct val="100000"/>
              </a:lnSpc>
              <a:spcBef>
                <a:spcPts val="360"/>
              </a:spcBef>
              <a:buClr>
                <a:schemeClr val="dk1"/>
              </a:buClr>
              <a:buSzPts val="18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BFAC6-F803-4BA5-9B64-A009A49B211B}"/>
              </a:ext>
            </a:extLst>
          </p:cNvPr>
          <p:cNvSpPr>
            <a:spLocks noGrp="1"/>
          </p:cNvSpPr>
          <p:nvPr>
            <p:ph type="title"/>
          </p:nvPr>
        </p:nvSpPr>
        <p:spPr>
          <a:xfrm>
            <a:off x="1641988" y="326875"/>
            <a:ext cx="8303071" cy="704104"/>
          </a:xfrm>
        </p:spPr>
        <p:txBody>
          <a:bodyPr>
            <a:noAutofit/>
          </a:bodyPr>
          <a:lstStyle/>
          <a:p>
            <a:r>
              <a:rPr lang="en-US" sz="3600" dirty="0">
                <a:latin typeface="Cambria" panose="02040503050406030204" pitchFamily="18" charset="0"/>
                <a:ea typeface="Cambria" panose="02040503050406030204" pitchFamily="18" charset="0"/>
              </a:rPr>
              <a:t>Maintenance  fluids calculation example</a:t>
            </a:r>
            <a:br>
              <a:rPr lang="en-US" sz="3600" dirty="0">
                <a:latin typeface="Cambria" panose="02040503050406030204" pitchFamily="18" charset="0"/>
                <a:ea typeface="Cambria" panose="02040503050406030204" pitchFamily="18" charset="0"/>
              </a:rPr>
            </a:br>
            <a:r>
              <a:rPr lang="en-US" sz="3600" dirty="0">
                <a:latin typeface="Cambria" panose="02040503050406030204" pitchFamily="18" charset="0"/>
                <a:ea typeface="Cambria" panose="02040503050406030204" pitchFamily="18" charset="0"/>
              </a:rPr>
              <a:t>  </a:t>
            </a:r>
            <a:endParaRPr lang="x-none" sz="36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B32F1CCF-B23A-46FB-9D9B-1345710C7A29}"/>
              </a:ext>
            </a:extLst>
          </p:cNvPr>
          <p:cNvSpPr/>
          <p:nvPr/>
        </p:nvSpPr>
        <p:spPr>
          <a:xfrm>
            <a:off x="2011776" y="1515085"/>
            <a:ext cx="3895487" cy="368117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Calculate maintenance fluids for a period of 24 </a:t>
            </a:r>
            <a:r>
              <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hours </a:t>
            </a:r>
          </a:p>
          <a:p>
            <a:endPar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The 1</a:t>
            </a:r>
            <a:r>
              <a:rPr lang="en-US" baseline="300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st</a:t>
            </a: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10kgs - 100mls/kg</a:t>
            </a:r>
          </a:p>
          <a:p>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Next 10kgs – 50mls/kg</a:t>
            </a:r>
          </a:p>
          <a:p>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Any weight above the 20kgs -20mls/kg</a:t>
            </a:r>
          </a:p>
          <a:p>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r>
              <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NB: to get maintenance fluid over 48 hours, multiply by 2</a:t>
            </a:r>
          </a:p>
        </p:txBody>
      </p:sp>
      <p:sp>
        <p:nvSpPr>
          <p:cNvPr id="7" name="TextBox 6">
            <a:extLst>
              <a:ext uri="{FF2B5EF4-FFF2-40B4-BE49-F238E27FC236}">
                <a16:creationId xmlns:a16="http://schemas.microsoft.com/office/drawing/2014/main" id="{882251CF-80E4-4094-BB49-0F9C2CE81875}"/>
              </a:ext>
            </a:extLst>
          </p:cNvPr>
          <p:cNvSpPr txBox="1"/>
          <p:nvPr/>
        </p:nvSpPr>
        <p:spPr>
          <a:xfrm>
            <a:off x="2705576" y="5723751"/>
            <a:ext cx="6723698" cy="196208"/>
          </a:xfrm>
          <a:prstGeom prst="rect">
            <a:avLst/>
          </a:prstGeom>
          <a:noFill/>
        </p:spPr>
        <p:txBody>
          <a:bodyPr wrap="square">
            <a:spAutoFit/>
          </a:bodyPr>
          <a:lstStyle/>
          <a:p>
            <a:pPr algn="ctr" defTabSz="342900">
              <a:defRPr/>
            </a:pPr>
            <a:r>
              <a:rPr lang="en-US" sz="675" dirty="0">
                <a:solidFill>
                  <a:prstClr val="black"/>
                </a:solidFill>
                <a:latin typeface="Calibri" panose="020F0502020204030204"/>
              </a:rPr>
              <a:t>KDHS 2014</a:t>
            </a:r>
            <a:endParaRPr lang="x-none" sz="675" dirty="0">
              <a:solidFill>
                <a:prstClr val="black"/>
              </a:solidFill>
              <a:latin typeface="Calibri" panose="020F0502020204030204"/>
            </a:endParaRPr>
          </a:p>
        </p:txBody>
      </p:sp>
      <p:sp>
        <p:nvSpPr>
          <p:cNvPr id="6" name="Rectangle: Rounded Corners 5">
            <a:extLst>
              <a:ext uri="{FF2B5EF4-FFF2-40B4-BE49-F238E27FC236}">
                <a16:creationId xmlns:a16="http://schemas.microsoft.com/office/drawing/2014/main" id="{13152ADE-21C7-4D56-9C75-6072EDE00287}"/>
              </a:ext>
            </a:extLst>
          </p:cNvPr>
          <p:cNvSpPr/>
          <p:nvPr/>
        </p:nvSpPr>
        <p:spPr>
          <a:xfrm>
            <a:off x="5907262" y="1604825"/>
            <a:ext cx="4070652" cy="35626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dirty="0"/>
          </a:p>
        </p:txBody>
      </p:sp>
      <p:sp>
        <p:nvSpPr>
          <p:cNvPr id="3" name="Rectangle 2"/>
          <p:cNvSpPr/>
          <p:nvPr/>
        </p:nvSpPr>
        <p:spPr>
          <a:xfrm>
            <a:off x="6387751" y="2535447"/>
            <a:ext cx="3430000" cy="2308324"/>
          </a:xfrm>
          <a:prstGeom prst="rect">
            <a:avLst/>
          </a:prstGeom>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Example :</a:t>
            </a:r>
          </a:p>
          <a:p>
            <a:pPr algn="ctr"/>
            <a:r>
              <a:rPr lang="en-US" dirty="0">
                <a:latin typeface="Tahoma" panose="020B0604030504040204" pitchFamily="34" charset="0"/>
                <a:ea typeface="Tahoma" panose="020B0604030504040204" pitchFamily="34" charset="0"/>
                <a:cs typeface="Tahoma" panose="020B0604030504040204" pitchFamily="34" charset="0"/>
              </a:rPr>
              <a:t>Calculate maintenance fluids for a 20kg child</a:t>
            </a: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r>
              <a:rPr lang="en-US" dirty="0">
                <a:latin typeface="Tahoma" panose="020B0604030504040204" pitchFamily="34" charset="0"/>
                <a:ea typeface="Tahoma" panose="020B0604030504040204" pitchFamily="34" charset="0"/>
                <a:cs typeface="Tahoma" panose="020B0604030504040204" pitchFamily="34" charset="0"/>
              </a:rPr>
              <a:t>(100x10) + (50x10) =1500mls in 24hours</a:t>
            </a: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r>
              <a:rPr lang="en-US" dirty="0">
                <a:latin typeface="Tahoma" panose="020B0604030504040204" pitchFamily="34" charset="0"/>
                <a:ea typeface="Tahoma" panose="020B0604030504040204" pitchFamily="34" charset="0"/>
                <a:cs typeface="Tahoma" panose="020B0604030504040204" pitchFamily="34" charset="0"/>
              </a:rPr>
              <a:t>1500x2= 3000mls in 48 hours</a:t>
            </a:r>
            <a:endParaRPr lang="x-none"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2519242" y="1098819"/>
            <a:ext cx="3274281" cy="400110"/>
          </a:xfrm>
          <a:prstGeom prst="rect">
            <a:avLst/>
          </a:prstGeom>
          <a:noFill/>
          <a:ln w="57150">
            <a:solidFill>
              <a:schemeClr val="accent1"/>
            </a:solidFill>
          </a:ln>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Holliday- Segar Method</a:t>
            </a:r>
          </a:p>
        </p:txBody>
      </p:sp>
    </p:spTree>
    <p:extLst>
      <p:ext uri="{BB962C8B-B14F-4D97-AF65-F5344CB8AC3E}">
        <p14:creationId xmlns:p14="http://schemas.microsoft.com/office/powerpoint/2010/main" val="63480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8F051BD-4F4B-4C24-A370-802B1DCD3523}"/>
              </a:ext>
            </a:extLst>
          </p:cNvPr>
          <p:cNvSpPr/>
          <p:nvPr/>
        </p:nvSpPr>
        <p:spPr>
          <a:xfrm>
            <a:off x="1779885" y="1952931"/>
            <a:ext cx="4325702" cy="34938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p>
        </p:txBody>
      </p:sp>
      <p:sp>
        <p:nvSpPr>
          <p:cNvPr id="2" name="Title 1">
            <a:extLst>
              <a:ext uri="{FF2B5EF4-FFF2-40B4-BE49-F238E27FC236}">
                <a16:creationId xmlns:a16="http://schemas.microsoft.com/office/drawing/2014/main" id="{7C8BFAC6-F803-4BA5-9B64-A009A49B211B}"/>
              </a:ext>
            </a:extLst>
          </p:cNvPr>
          <p:cNvSpPr>
            <a:spLocks noGrp="1"/>
          </p:cNvSpPr>
          <p:nvPr>
            <p:ph type="title"/>
          </p:nvPr>
        </p:nvSpPr>
        <p:spPr>
          <a:xfrm>
            <a:off x="2150254" y="592518"/>
            <a:ext cx="7910666" cy="773158"/>
          </a:xfrm>
        </p:spPr>
        <p:txBody>
          <a:bodyPr>
            <a:noAutofit/>
          </a:bodyPr>
          <a:lstStyle/>
          <a:p>
            <a:r>
              <a:rPr lang="en-US" sz="3600" dirty="0">
                <a:latin typeface="Cambria" panose="02040503050406030204" pitchFamily="18" charset="0"/>
                <a:ea typeface="Cambria" panose="02040503050406030204" pitchFamily="18" charset="0"/>
              </a:rPr>
              <a:t>Correction of deficit fluid - Example</a:t>
            </a:r>
            <a:br>
              <a:rPr lang="en-US" sz="3600" dirty="0">
                <a:latin typeface="Cambria" panose="02040503050406030204" pitchFamily="18" charset="0"/>
                <a:ea typeface="Cambria" panose="02040503050406030204" pitchFamily="18" charset="0"/>
              </a:rPr>
            </a:br>
            <a:endParaRPr lang="x-none" sz="36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B32F1CCF-B23A-46FB-9D9B-1345710C7A29}"/>
              </a:ext>
            </a:extLst>
          </p:cNvPr>
          <p:cNvSpPr/>
          <p:nvPr/>
        </p:nvSpPr>
        <p:spPr>
          <a:xfrm>
            <a:off x="6117939" y="2125267"/>
            <a:ext cx="3806189" cy="3149192"/>
          </a:xfrm>
          <a:prstGeom prst="round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10x20x10 = 2000mls of IVF to be given over </a:t>
            </a: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48 hours </a:t>
            </a:r>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as deficit correction</a:t>
            </a:r>
          </a:p>
        </p:txBody>
      </p:sp>
      <p:sp>
        <p:nvSpPr>
          <p:cNvPr id="6" name="Rectangle 5"/>
          <p:cNvSpPr/>
          <p:nvPr/>
        </p:nvSpPr>
        <p:spPr>
          <a:xfrm>
            <a:off x="1907459" y="2256504"/>
            <a:ext cx="4050889" cy="2354491"/>
          </a:xfrm>
          <a:prstGeom prst="rect">
            <a:avLst/>
          </a:prstGeom>
        </p:spPr>
        <p:txBody>
          <a:bodyPr wrap="square">
            <a:spAutoFit/>
          </a:bodyPr>
          <a:lstStyle/>
          <a:p>
            <a:pPr lvl="1"/>
            <a:r>
              <a:rPr lang="en-US" sz="2100" dirty="0">
                <a:latin typeface="Tahoma" panose="020B0604030504040204" pitchFamily="34" charset="0"/>
                <a:ea typeface="Tahoma" panose="020B0604030504040204" pitchFamily="34" charset="0"/>
                <a:cs typeface="Tahoma" panose="020B0604030504040204" pitchFamily="34" charset="0"/>
              </a:rPr>
              <a:t>A child who is 20kg with 10% dehydration </a:t>
            </a:r>
          </a:p>
          <a:p>
            <a:pPr lvl="1"/>
            <a:r>
              <a:rPr lang="en-US" sz="2100" dirty="0">
                <a:latin typeface="Tahoma" panose="020B0604030504040204" pitchFamily="34" charset="0"/>
                <a:ea typeface="Tahoma" panose="020B0604030504040204" pitchFamily="34" charset="0"/>
                <a:cs typeface="Tahoma" panose="020B0604030504040204" pitchFamily="34" charset="0"/>
              </a:rPr>
              <a:t>How much fluid would be given to correct the deficit?</a:t>
            </a:r>
          </a:p>
          <a:p>
            <a:pPr lvl="1"/>
            <a:endParaRPr lang="en-US" sz="2100" dirty="0">
              <a:latin typeface="Tahoma" panose="020B0604030504040204" pitchFamily="34" charset="0"/>
              <a:ea typeface="Tahoma" panose="020B0604030504040204" pitchFamily="34" charset="0"/>
              <a:cs typeface="Tahoma" panose="020B0604030504040204" pitchFamily="34" charset="0"/>
            </a:endParaRPr>
          </a:p>
          <a:p>
            <a:pPr lvl="1"/>
            <a:r>
              <a:rPr lang="en-US" sz="2100" dirty="0">
                <a:latin typeface="Tahoma" panose="020B0604030504040204" pitchFamily="34" charset="0"/>
                <a:ea typeface="Tahoma" panose="020B0604030504040204" pitchFamily="34" charset="0"/>
                <a:cs typeface="Tahoma" panose="020B0604030504040204" pitchFamily="34" charset="0"/>
              </a:rPr>
              <a:t>Formula=% dehydration x weight (</a:t>
            </a:r>
            <a:r>
              <a:rPr lang="en-US" sz="2100" dirty="0" err="1">
                <a:latin typeface="Tahoma" panose="020B0604030504040204" pitchFamily="34" charset="0"/>
                <a:ea typeface="Tahoma" panose="020B0604030504040204" pitchFamily="34" charset="0"/>
                <a:cs typeface="Tahoma" panose="020B0604030504040204" pitchFamily="34" charset="0"/>
              </a:rPr>
              <a:t>kgs</a:t>
            </a:r>
            <a:r>
              <a:rPr lang="en-US" sz="2100" dirty="0">
                <a:latin typeface="Tahoma" panose="020B0604030504040204" pitchFamily="34" charset="0"/>
                <a:ea typeface="Tahoma" panose="020B0604030504040204" pitchFamily="34" charset="0"/>
                <a:cs typeface="Tahoma" panose="020B0604030504040204" pitchFamily="34" charset="0"/>
              </a:rPr>
              <a:t>) x 10 (constant</a:t>
            </a:r>
            <a:r>
              <a:rPr lang="en-US" sz="2100" dirty="0">
                <a:solidFill>
                  <a:schemeClr val="bg2"/>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07087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1B96-6340-401B-893C-FB2FD5C406C7}"/>
              </a:ext>
            </a:extLst>
          </p:cNvPr>
          <p:cNvSpPr>
            <a:spLocks noGrp="1"/>
          </p:cNvSpPr>
          <p:nvPr>
            <p:ph type="title"/>
          </p:nvPr>
        </p:nvSpPr>
        <p:spPr>
          <a:xfrm>
            <a:off x="1970567" y="185973"/>
            <a:ext cx="8248397" cy="669131"/>
          </a:xfrm>
        </p:spPr>
        <p:txBody>
          <a:bodyPr/>
          <a:lstStyle/>
          <a:p>
            <a:r>
              <a:rPr lang="en-US" sz="3600" dirty="0">
                <a:latin typeface="Cambria" panose="02040503050406030204" pitchFamily="18" charset="0"/>
                <a:ea typeface="Cambria" panose="02040503050406030204" pitchFamily="18" charset="0"/>
              </a:rPr>
              <a:t>IV fluids calculation - </a:t>
            </a:r>
            <a:r>
              <a:rPr lang="en-US" sz="3600" b="1" dirty="0">
                <a:latin typeface="Cambria" panose="02040503050406030204" pitchFamily="18" charset="0"/>
                <a:ea typeface="Cambria" panose="02040503050406030204" pitchFamily="18" charset="0"/>
              </a:rPr>
              <a:t>Example</a:t>
            </a:r>
            <a:endParaRPr lang="x-none" sz="3600"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174394-EFA6-49F5-9776-893FE43D74CD}"/>
              </a:ext>
            </a:extLst>
          </p:cNvPr>
          <p:cNvSpPr>
            <a:spLocks noGrp="1"/>
          </p:cNvSpPr>
          <p:nvPr>
            <p:ph idx="1"/>
          </p:nvPr>
        </p:nvSpPr>
        <p:spPr>
          <a:xfrm>
            <a:off x="1970567" y="855103"/>
            <a:ext cx="8248397" cy="4719788"/>
          </a:xfrm>
        </p:spPr>
        <p:txBody>
          <a:bodyPr>
            <a:noAutofit/>
          </a:bodyPr>
          <a:lstStyle/>
          <a:p>
            <a:pPr marL="0" indent="0">
              <a:buNone/>
            </a:pPr>
            <a:r>
              <a:rPr lang="en-US" sz="2000" dirty="0">
                <a:latin typeface="Tahoma" panose="020B0604030504040204" pitchFamily="34" charset="0"/>
                <a:ea typeface="Tahoma" panose="020B0604030504040204" pitchFamily="34" charset="0"/>
                <a:cs typeface="Tahoma" panose="020B0604030504040204" pitchFamily="34" charset="0"/>
              </a:rPr>
              <a:t>8year old child, 20kgs, RBS of 28mmol/l and urine ketones+++, with 10% dehydration. Calculate the amount of fluid to be given hourly over a period of 48hours.</a:t>
            </a:r>
          </a:p>
          <a:p>
            <a:pPr marL="0" indent="0">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000" b="1" dirty="0" err="1">
                <a:latin typeface="Tahoma" panose="020B0604030504040204" pitchFamily="34" charset="0"/>
                <a:ea typeface="Tahoma" panose="020B0604030504040204" pitchFamily="34" charset="0"/>
                <a:cs typeface="Tahoma" panose="020B0604030504040204" pitchFamily="34" charset="0"/>
              </a:rPr>
              <a:t>Rescusitation</a:t>
            </a:r>
            <a:r>
              <a:rPr lang="en-US" sz="2000" b="1" dirty="0">
                <a:latin typeface="Tahoma" panose="020B0604030504040204" pitchFamily="34" charset="0"/>
                <a:ea typeface="Tahoma" panose="020B0604030504040204" pitchFamily="34" charset="0"/>
                <a:cs typeface="Tahoma" panose="020B0604030504040204" pitchFamily="34" charset="0"/>
              </a:rPr>
              <a:t> fluid </a:t>
            </a:r>
            <a:r>
              <a:rPr lang="en-US" sz="2000" dirty="0">
                <a:latin typeface="Tahoma" panose="020B0604030504040204" pitchFamily="34" charset="0"/>
                <a:ea typeface="Tahoma" panose="020B0604030504040204" pitchFamily="34" charset="0"/>
                <a:cs typeface="Tahoma" panose="020B0604030504040204" pitchFamily="34" charset="0"/>
              </a:rPr>
              <a:t>: 20x20 = 400</a:t>
            </a:r>
          </a:p>
          <a:p>
            <a:pPr>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Deficit </a:t>
            </a:r>
            <a:r>
              <a:rPr lang="en-US" sz="2000" dirty="0">
                <a:latin typeface="Tahoma" panose="020B0604030504040204" pitchFamily="34" charset="0"/>
                <a:ea typeface="Tahoma" panose="020B0604030504040204" pitchFamily="34" charset="0"/>
                <a:cs typeface="Tahoma" panose="020B0604030504040204" pitchFamily="34" charset="0"/>
              </a:rPr>
              <a:t>: 10x20x10 = 2000 in </a:t>
            </a:r>
            <a:r>
              <a:rPr lang="en-US" sz="2000" b="1" dirty="0">
                <a:latin typeface="Tahoma" panose="020B0604030504040204" pitchFamily="34" charset="0"/>
                <a:ea typeface="Tahoma" panose="020B0604030504040204" pitchFamily="34" charset="0"/>
                <a:cs typeface="Tahoma" panose="020B0604030504040204" pitchFamily="34" charset="0"/>
              </a:rPr>
              <a:t>48hours</a:t>
            </a:r>
          </a:p>
          <a:p>
            <a:pPr>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Maintenance</a:t>
            </a:r>
            <a:r>
              <a:rPr lang="en-US" sz="2000" dirty="0">
                <a:latin typeface="Tahoma" panose="020B0604030504040204" pitchFamily="34" charset="0"/>
                <a:ea typeface="Tahoma" panose="020B0604030504040204" pitchFamily="34" charset="0"/>
                <a:cs typeface="Tahoma" panose="020B0604030504040204" pitchFamily="34" charset="0"/>
              </a:rPr>
              <a:t> : (100x10) + (50x10)=1500 in </a:t>
            </a:r>
            <a:r>
              <a:rPr lang="en-US" sz="2000" b="1" dirty="0">
                <a:latin typeface="Tahoma" panose="020B0604030504040204" pitchFamily="34" charset="0"/>
                <a:ea typeface="Tahoma" panose="020B0604030504040204" pitchFamily="34" charset="0"/>
                <a:cs typeface="Tahoma" panose="020B0604030504040204" pitchFamily="34" charset="0"/>
              </a:rPr>
              <a:t>24hours </a:t>
            </a:r>
          </a:p>
          <a:p>
            <a:pPr lvl="1">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1500x2=3000 </a:t>
            </a:r>
            <a:r>
              <a:rPr lang="en-US" sz="2000" b="1" dirty="0">
                <a:latin typeface="Tahoma" panose="020B0604030504040204" pitchFamily="34" charset="0"/>
                <a:ea typeface="Tahoma" panose="020B0604030504040204" pitchFamily="34" charset="0"/>
                <a:cs typeface="Tahoma" panose="020B0604030504040204" pitchFamily="34" charset="0"/>
              </a:rPr>
              <a:t>in 48 hours</a:t>
            </a:r>
          </a:p>
          <a:p>
            <a:pPr>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Total fluid </a:t>
            </a:r>
            <a:r>
              <a:rPr lang="en-US" sz="2000" dirty="0">
                <a:latin typeface="Tahoma" panose="020B0604030504040204" pitchFamily="34" charset="0"/>
                <a:ea typeface="Tahoma" panose="020B0604030504040204" pitchFamily="34" charset="0"/>
                <a:cs typeface="Tahoma" panose="020B0604030504040204" pitchFamily="34" charset="0"/>
              </a:rPr>
              <a:t>= (2000 + 3000)- (</a:t>
            </a:r>
            <a:r>
              <a:rPr lang="en-US" sz="2000" b="1" dirty="0">
                <a:latin typeface="Tahoma" panose="020B0604030504040204" pitchFamily="34" charset="0"/>
                <a:ea typeface="Tahoma" panose="020B0604030504040204" pitchFamily="34" charset="0"/>
                <a:cs typeface="Tahoma" panose="020B0604030504040204" pitchFamily="34" charset="0"/>
              </a:rPr>
              <a:t>subtract initial resuscitation fluid</a:t>
            </a:r>
            <a:r>
              <a:rPr lang="en-US" sz="2000" dirty="0">
                <a:latin typeface="Tahoma" panose="020B0604030504040204" pitchFamily="34" charset="0"/>
                <a:ea typeface="Tahoma" panose="020B0604030504040204" pitchFamily="34" charset="0"/>
                <a:cs typeface="Tahoma" panose="020B0604030504040204" pitchFamily="34" charset="0"/>
              </a:rPr>
              <a:t>)400 =4600mls in 48hrs</a:t>
            </a:r>
          </a:p>
          <a:p>
            <a:pPr>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Hourly rate for the next 48hours</a:t>
            </a:r>
            <a:r>
              <a:rPr lang="en-US" sz="2000" dirty="0">
                <a:latin typeface="Tahoma" panose="020B0604030504040204" pitchFamily="34" charset="0"/>
                <a:ea typeface="Tahoma" panose="020B0604030504040204" pitchFamily="34" charset="0"/>
                <a:cs typeface="Tahoma" panose="020B0604030504040204" pitchFamily="34" charset="0"/>
              </a:rPr>
              <a:t> = 4600/48 = 96mls per hour = 96 drops per minute if using a </a:t>
            </a:r>
            <a:r>
              <a:rPr lang="en-US" sz="2000" dirty="0" err="1">
                <a:latin typeface="Tahoma" panose="020B0604030504040204" pitchFamily="34" charset="0"/>
                <a:ea typeface="Tahoma" panose="020B0604030504040204" pitchFamily="34" charset="0"/>
                <a:cs typeface="Tahoma" panose="020B0604030504040204" pitchFamily="34" charset="0"/>
              </a:rPr>
              <a:t>soluset</a:t>
            </a:r>
            <a:endParaRPr lang="x-none"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76612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8"/>
          <p:cNvSpPr txBox="1">
            <a:spLocks noGrp="1"/>
          </p:cNvSpPr>
          <p:nvPr>
            <p:ph type="title" idx="4294967295"/>
          </p:nvPr>
        </p:nvSpPr>
        <p:spPr>
          <a:xfrm>
            <a:off x="2070100" y="152401"/>
            <a:ext cx="8116889" cy="621323"/>
          </a:xfrm>
          <a:prstGeom prst="rect">
            <a:avLst/>
          </a:prstGeom>
          <a:noFill/>
          <a:ln>
            <a:noFill/>
          </a:ln>
        </p:spPr>
        <p:txBody>
          <a:bodyPr spcFirstLastPara="1" vert="horz" wrap="square" lIns="0" tIns="0" rIns="0" bIns="0" rtlCol="0" anchor="ctr" anchorCtr="0">
            <a:noAutofit/>
          </a:bodyPr>
          <a:lstStyle/>
          <a:p>
            <a:pPr algn="ctr">
              <a:lnSpc>
                <a:spcPct val="100000"/>
              </a:lnSpc>
              <a:spcBef>
                <a:spcPts val="0"/>
              </a:spcBef>
              <a:buSzPts val="1400"/>
            </a:pPr>
            <a:r>
              <a:rPr lang="en-US" sz="3600" b="1" dirty="0">
                <a:latin typeface="Cambria" panose="02040503050406030204" pitchFamily="18" charset="0"/>
                <a:ea typeface="Cambria" panose="02040503050406030204" pitchFamily="18" charset="0"/>
                <a:cs typeface="Arial"/>
                <a:sym typeface="Arial"/>
              </a:rPr>
              <a:t>Insulin Therapy</a:t>
            </a:r>
            <a:endParaRPr sz="3600" b="1" dirty="0">
              <a:latin typeface="Cambria" panose="02040503050406030204" pitchFamily="18" charset="0"/>
              <a:ea typeface="Cambria" panose="02040503050406030204" pitchFamily="18" charset="0"/>
              <a:cs typeface="Arial"/>
              <a:sym typeface="Arial"/>
            </a:endParaRPr>
          </a:p>
        </p:txBody>
      </p:sp>
      <p:sp>
        <p:nvSpPr>
          <p:cNvPr id="368" name="Google Shape;368;p68"/>
          <p:cNvSpPr txBox="1">
            <a:spLocks noGrp="1"/>
          </p:cNvSpPr>
          <p:nvPr>
            <p:ph type="body" idx="4294967295"/>
          </p:nvPr>
        </p:nvSpPr>
        <p:spPr>
          <a:xfrm>
            <a:off x="1312606" y="773724"/>
            <a:ext cx="9109209" cy="5363307"/>
          </a:xfrm>
          <a:prstGeom prst="rect">
            <a:avLst/>
          </a:prstGeom>
          <a:noFill/>
          <a:ln>
            <a:noFill/>
          </a:ln>
        </p:spPr>
        <p:txBody>
          <a:bodyPr spcFirstLastPara="1" vert="horz" wrap="square" lIns="0" tIns="0" rIns="0" bIns="0" rtlCol="0" anchor="t" anchorCtr="0">
            <a:noAutofit/>
          </a:bodyPr>
          <a:lstStyle/>
          <a:p>
            <a:pPr marL="342900" indent="-342900"/>
            <a:r>
              <a:rPr lang="en-US" sz="2400" dirty="0">
                <a:latin typeface="Tahoma" panose="020B0604030504040204" pitchFamily="34" charset="0"/>
                <a:ea typeface="Tahoma" panose="020B0604030504040204" pitchFamily="34" charset="0"/>
                <a:cs typeface="Tahoma" panose="020B0604030504040204" pitchFamily="34" charset="0"/>
              </a:rPr>
              <a:t>Start insulin infusion therapy one hour after initiation of fluids.</a:t>
            </a:r>
          </a:p>
          <a:p>
            <a:pPr marL="5080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342900" indent="-342900"/>
            <a:r>
              <a:rPr lang="en-US" sz="2400" dirty="0" err="1">
                <a:latin typeface="Tahoma" panose="020B0604030504040204" pitchFamily="34" charset="0"/>
                <a:ea typeface="Tahoma" panose="020B0604030504040204" pitchFamily="34" charset="0"/>
                <a:cs typeface="Tahoma" panose="020B0604030504040204" pitchFamily="34" charset="0"/>
              </a:rPr>
              <a:t>Continous</a:t>
            </a:r>
            <a:r>
              <a:rPr lang="en-US" sz="2400" dirty="0">
                <a:latin typeface="Tahoma" panose="020B0604030504040204" pitchFamily="34" charset="0"/>
                <a:ea typeface="Tahoma" panose="020B0604030504040204" pitchFamily="34" charset="0"/>
                <a:cs typeface="Tahoma" panose="020B0604030504040204" pitchFamily="34" charset="0"/>
              </a:rPr>
              <a:t> soluble/regular Insulin infusion starting dose:</a:t>
            </a:r>
          </a:p>
          <a:p>
            <a:pPr marL="800100" lvl="1" indent="-342900"/>
            <a:r>
              <a:rPr lang="en-US" sz="2000" dirty="0">
                <a:latin typeface="Tahoma" panose="020B0604030504040204" pitchFamily="34" charset="0"/>
                <a:ea typeface="Tahoma" panose="020B0604030504040204" pitchFamily="34" charset="0"/>
                <a:cs typeface="Tahoma" panose="020B0604030504040204" pitchFamily="34" charset="0"/>
              </a:rPr>
              <a:t>children =&gt;5 years 0.1 U/kg/hour, </a:t>
            </a:r>
          </a:p>
          <a:p>
            <a:pPr marL="800100" lvl="1" indent="-342900"/>
            <a:r>
              <a:rPr lang="en-US" sz="2000" dirty="0">
                <a:latin typeface="Tahoma" panose="020B0604030504040204" pitchFamily="34" charset="0"/>
                <a:ea typeface="Tahoma" panose="020B0604030504040204" pitchFamily="34" charset="0"/>
                <a:cs typeface="Tahoma" panose="020B0604030504040204" pitchFamily="34" charset="0"/>
              </a:rPr>
              <a:t>&lt;5 years 0.05 U/kg/hour.</a:t>
            </a:r>
          </a:p>
          <a:p>
            <a:pPr marL="457200" lvl="1"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342900" lvl="0" indent="-342900"/>
            <a:r>
              <a:rPr lang="en-US" sz="2400" dirty="0">
                <a:latin typeface="Tahoma" panose="020B0604030504040204" pitchFamily="34" charset="0"/>
                <a:ea typeface="Tahoma" panose="020B0604030504040204" pitchFamily="34" charset="0"/>
                <a:cs typeface="Tahoma" panose="020B0604030504040204" pitchFamily="34" charset="0"/>
              </a:rPr>
              <a:t>If there is no infusion pump,:-</a:t>
            </a:r>
          </a:p>
          <a:p>
            <a:pPr lvl="1" indent="-342900"/>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E.g. For a 30 kg child, put 30 units of insulin in 100mls of sodium chloride and run the infusion at 10 </a:t>
            </a:r>
            <a:r>
              <a:rPr lang="en-US" dirty="0" err="1">
                <a:solidFill>
                  <a:srgbClr val="0070C0"/>
                </a:solidFill>
                <a:latin typeface="Tahoma" panose="020B0604030504040204" pitchFamily="34" charset="0"/>
                <a:ea typeface="Tahoma" panose="020B0604030504040204" pitchFamily="34" charset="0"/>
                <a:cs typeface="Tahoma" panose="020B0604030504040204" pitchFamily="34" charset="0"/>
              </a:rPr>
              <a:t>mls</a:t>
            </a: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 hour to administer 0.1 Units/kg hour or run the infusion at 5 </a:t>
            </a:r>
            <a:r>
              <a:rPr lang="en-US" dirty="0" err="1">
                <a:solidFill>
                  <a:srgbClr val="0070C0"/>
                </a:solidFill>
                <a:latin typeface="Tahoma" panose="020B0604030504040204" pitchFamily="34" charset="0"/>
                <a:ea typeface="Tahoma" panose="020B0604030504040204" pitchFamily="34" charset="0"/>
                <a:cs typeface="Tahoma" panose="020B0604030504040204" pitchFamily="34" charset="0"/>
              </a:rPr>
              <a:t>mls</a:t>
            </a: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 hour to administer 0.05 Units/kg/hour</a:t>
            </a:r>
          </a:p>
          <a:p>
            <a:pPr lvl="1" indent="-342900"/>
            <a:endPar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342900" lvl="1" indent="0">
              <a:buNone/>
            </a:pPr>
            <a:endPar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93700" indent="-342900"/>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Do not give insulin as IV bolus. </a:t>
            </a:r>
            <a:r>
              <a:rPr lang="en-US" sz="2000" dirty="0">
                <a:latin typeface="Tahoma" panose="020B0604030504040204" pitchFamily="34" charset="0"/>
                <a:ea typeface="Tahoma" panose="020B0604030504040204" pitchFamily="34" charset="0"/>
                <a:cs typeface="Tahoma" panose="020B0604030504040204" pitchFamily="34" charset="0"/>
              </a:rPr>
              <a:t>(can increase risk of cerebral edema)</a:t>
            </a:r>
          </a:p>
          <a:p>
            <a:pPr marL="393700" indent="-342900"/>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DO NOT GIVE BICARBONATE- </a:t>
            </a:r>
            <a:r>
              <a:rPr lang="en-US" sz="2000" dirty="0">
                <a:latin typeface="Tahoma" panose="020B0604030504040204" pitchFamily="34" charset="0"/>
                <a:ea typeface="Tahoma" panose="020B0604030504040204" pitchFamily="34" charset="0"/>
                <a:cs typeface="Tahoma" panose="020B0604030504040204" pitchFamily="34" charset="0"/>
              </a:rPr>
              <a:t>it can increase the risk of Cerebral edema</a:t>
            </a:r>
          </a:p>
          <a:p>
            <a:pPr marL="393700" indent="-342900"/>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369" name="Google Shape;369;p68"/>
          <p:cNvSpPr txBox="1"/>
          <p:nvPr/>
        </p:nvSpPr>
        <p:spPr>
          <a:xfrm>
            <a:off x="9285288" y="0"/>
            <a:ext cx="901700" cy="471488"/>
          </a:xfrm>
          <a:prstGeom prst="rect">
            <a:avLst/>
          </a:prstGeom>
          <a:noFill/>
          <a:ln>
            <a:noFill/>
          </a:ln>
        </p:spPr>
        <p:txBody>
          <a:bodyPr spcFirstLastPara="1" wrap="square" lIns="0" tIns="0" rIns="0" bIns="0" anchor="ctr" anchorCtr="0">
            <a:noAutofit/>
          </a:bodyPr>
          <a:lstStyle/>
          <a:p>
            <a:pPr algn="r">
              <a:buClr>
                <a:schemeClr val="hlink"/>
              </a:buClr>
              <a:buSzPts val="800"/>
            </a:pPr>
            <a:r>
              <a:rPr lang="en-US" sz="800">
                <a:solidFill>
                  <a:schemeClr val="hlink"/>
                </a:solidFill>
                <a:latin typeface="Verdana"/>
                <a:ea typeface="Verdana"/>
                <a:cs typeface="Verdana"/>
                <a:sym typeface="Verdana"/>
              </a:rPr>
              <a:t>Slide no </a:t>
            </a:r>
            <a:fld id="{00000000-1234-1234-1234-123412341234}" type="slidenum">
              <a:rPr lang="en-US" sz="800">
                <a:solidFill>
                  <a:schemeClr val="hlink"/>
                </a:solidFill>
                <a:latin typeface="Verdana"/>
                <a:ea typeface="Verdana"/>
                <a:cs typeface="Verdana"/>
                <a:sym typeface="Verdana"/>
              </a:rPr>
              <a:pPr algn="r">
                <a:buClr>
                  <a:schemeClr val="hlink"/>
                </a:buClr>
                <a:buSzPts val="800"/>
              </a:pPr>
              <a:t>17</a:t>
            </a:fld>
            <a:endParaRPr sz="800">
              <a:solidFill>
                <a:schemeClr val="hlink"/>
              </a:solidFill>
              <a:latin typeface="Verdana"/>
              <a:ea typeface="Verdana"/>
              <a:cs typeface="Verdana"/>
              <a:sym typeface="Verdana"/>
            </a:endParaRPr>
          </a:p>
        </p:txBody>
      </p:sp>
      <p:sp>
        <p:nvSpPr>
          <p:cNvPr id="370" name="Google Shape;370;p68"/>
          <p:cNvSpPr txBox="1"/>
          <p:nvPr/>
        </p:nvSpPr>
        <p:spPr>
          <a:xfrm>
            <a:off x="7823200" y="0"/>
            <a:ext cx="1460500" cy="471488"/>
          </a:xfrm>
          <a:prstGeom prst="rect">
            <a:avLst/>
          </a:prstGeom>
          <a:noFill/>
          <a:ln>
            <a:noFill/>
          </a:ln>
        </p:spPr>
        <p:txBody>
          <a:bodyPr spcFirstLastPara="1" wrap="square" lIns="0" tIns="0" rIns="0" bIns="0" anchor="ctr" anchorCtr="0">
            <a:noAutofit/>
          </a:bodyPr>
          <a:lstStyle/>
          <a:p>
            <a:pPr algn="r">
              <a:buClr>
                <a:srgbClr val="BDB2A4"/>
              </a:buClr>
              <a:buSzPts val="800"/>
            </a:pPr>
            <a:r>
              <a:rPr lang="en-US" sz="800">
                <a:solidFill>
                  <a:srgbClr val="BDB2A4"/>
                </a:solidFill>
                <a:latin typeface="Verdana"/>
                <a:ea typeface="Verdana"/>
                <a:cs typeface="Verdana"/>
                <a:sym typeface="Verdana"/>
              </a:rPr>
              <a:t>Date</a:t>
            </a:r>
            <a:endParaRPr/>
          </a:p>
        </p:txBody>
      </p:sp>
    </p:spTree>
    <p:extLst>
      <p:ext uri="{BB962C8B-B14F-4D97-AF65-F5344CB8AC3E}">
        <p14:creationId xmlns:p14="http://schemas.microsoft.com/office/powerpoint/2010/main" val="221019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8"/>
          <p:cNvSpPr txBox="1">
            <a:spLocks noGrp="1"/>
          </p:cNvSpPr>
          <p:nvPr>
            <p:ph type="title" idx="4294967295"/>
          </p:nvPr>
        </p:nvSpPr>
        <p:spPr>
          <a:xfrm>
            <a:off x="2070099" y="0"/>
            <a:ext cx="8116889" cy="621323"/>
          </a:xfrm>
          <a:prstGeom prst="rect">
            <a:avLst/>
          </a:prstGeom>
          <a:noFill/>
          <a:ln>
            <a:noFill/>
          </a:ln>
        </p:spPr>
        <p:txBody>
          <a:bodyPr spcFirstLastPara="1" vert="horz" wrap="square" lIns="0" tIns="0" rIns="0" bIns="0" rtlCol="0" anchor="ctr" anchorCtr="0">
            <a:noAutofit/>
          </a:bodyPr>
          <a:lstStyle/>
          <a:p>
            <a:pPr algn="ctr">
              <a:lnSpc>
                <a:spcPct val="100000"/>
              </a:lnSpc>
              <a:spcBef>
                <a:spcPts val="0"/>
              </a:spcBef>
              <a:buSzPts val="1400"/>
            </a:pPr>
            <a:r>
              <a:rPr lang="en-US" sz="3600" b="1" dirty="0">
                <a:latin typeface="Cambria" panose="02040503050406030204" pitchFamily="18" charset="0"/>
                <a:ea typeface="Cambria" panose="02040503050406030204" pitchFamily="18" charset="0"/>
                <a:cs typeface="Arial"/>
                <a:sym typeface="Arial"/>
              </a:rPr>
              <a:t>Potassium Replacement</a:t>
            </a:r>
            <a:endParaRPr sz="3600" b="1" dirty="0">
              <a:latin typeface="Cambria" panose="02040503050406030204" pitchFamily="18" charset="0"/>
              <a:ea typeface="Cambria" panose="02040503050406030204" pitchFamily="18" charset="0"/>
              <a:cs typeface="Arial"/>
              <a:sym typeface="Arial"/>
            </a:endParaRPr>
          </a:p>
        </p:txBody>
      </p:sp>
      <p:sp>
        <p:nvSpPr>
          <p:cNvPr id="368" name="Google Shape;368;p68"/>
          <p:cNvSpPr txBox="1">
            <a:spLocks noGrp="1"/>
          </p:cNvSpPr>
          <p:nvPr>
            <p:ph type="body" idx="4294967295"/>
          </p:nvPr>
        </p:nvSpPr>
        <p:spPr>
          <a:xfrm>
            <a:off x="1445342" y="471488"/>
            <a:ext cx="8976473" cy="5665543"/>
          </a:xfrm>
          <a:prstGeom prst="rect">
            <a:avLst/>
          </a:prstGeom>
          <a:noFill/>
          <a:ln>
            <a:noFill/>
          </a:ln>
        </p:spPr>
        <p:txBody>
          <a:bodyPr spcFirstLastPara="1" vert="horz" wrap="square" lIns="0" tIns="0" rIns="0" bIns="0" rtlCol="0" anchor="t" anchorCtr="0">
            <a:noAutofit/>
          </a:bodyPr>
          <a:lstStyle/>
          <a:p>
            <a:pPr marL="393700" indent="-342900"/>
            <a:r>
              <a:rPr lang="en-US" sz="2400" kern="100" dirty="0">
                <a:latin typeface="Calibri" panose="020F0502020204030204" pitchFamily="34" charset="0"/>
                <a:ea typeface="Times New Roman" panose="02020603050405020304" pitchFamily="18" charset="0"/>
                <a:cs typeface="Times New Roman" panose="02020603050405020304" pitchFamily="18" charset="0"/>
              </a:rPr>
              <a:t>In DKA the total body potassium is low and should be replaced</a:t>
            </a:r>
            <a:endParaRPr lang="en-US" sz="2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nvGraphicFramePr>
        <p:xfrm>
          <a:off x="692940" y="1069347"/>
          <a:ext cx="11385755" cy="5422893"/>
        </p:xfrm>
        <a:graphic>
          <a:graphicData uri="http://schemas.openxmlformats.org/drawingml/2006/table">
            <a:tbl>
              <a:tblPr firstRow="1" bandRow="1">
                <a:tableStyleId>{5C22544A-7EE6-4342-B048-85BDC9FD1C3A}</a:tableStyleId>
              </a:tblPr>
              <a:tblGrid>
                <a:gridCol w="4245805">
                  <a:extLst>
                    <a:ext uri="{9D8B030D-6E8A-4147-A177-3AD203B41FA5}">
                      <a16:colId xmlns:a16="http://schemas.microsoft.com/office/drawing/2014/main" val="1801934974"/>
                    </a:ext>
                  </a:extLst>
                </a:gridCol>
                <a:gridCol w="7139950">
                  <a:extLst>
                    <a:ext uri="{9D8B030D-6E8A-4147-A177-3AD203B41FA5}">
                      <a16:colId xmlns:a16="http://schemas.microsoft.com/office/drawing/2014/main" val="3835995733"/>
                    </a:ext>
                  </a:extLst>
                </a:gridCol>
              </a:tblGrid>
              <a:tr h="1979761">
                <a:tc>
                  <a:txBody>
                    <a:bodyPr/>
                    <a:lstStyle/>
                    <a:p>
                      <a:r>
                        <a:rPr lang="en-US" sz="2400" b="1" dirty="0">
                          <a:solidFill>
                            <a:srgbClr val="000000"/>
                          </a:solidFill>
                          <a:latin typeface="+mn-lt"/>
                          <a:ea typeface="Calibri" panose="020F0502020204030204" pitchFamily="34" charset="0"/>
                          <a:cs typeface="Times New Roman" panose="02020603050405020304" pitchFamily="18" charset="0"/>
                        </a:rPr>
                        <a:t>Hypokalemia</a:t>
                      </a:r>
                      <a:r>
                        <a:rPr lang="en-US" sz="2400" b="0" dirty="0">
                          <a:solidFill>
                            <a:srgbClr val="000000"/>
                          </a:solidFill>
                          <a:latin typeface="+mn-lt"/>
                          <a:ea typeface="Calibri" panose="020F0502020204030204" pitchFamily="34" charset="0"/>
                          <a:cs typeface="Times New Roman" panose="02020603050405020304" pitchFamily="18" charset="0"/>
                        </a:rPr>
                        <a:t>: If potassium is &lt;3 </a:t>
                      </a:r>
                      <a:r>
                        <a:rPr lang="en-US" sz="2400" b="0" dirty="0" err="1">
                          <a:solidFill>
                            <a:srgbClr val="000000"/>
                          </a:solidFill>
                          <a:latin typeface="+mn-lt"/>
                          <a:ea typeface="Calibri" panose="020F0502020204030204" pitchFamily="34" charset="0"/>
                          <a:cs typeface="Times New Roman" panose="02020603050405020304" pitchFamily="18" charset="0"/>
                        </a:rPr>
                        <a:t>mmol</a:t>
                      </a:r>
                      <a:r>
                        <a:rPr lang="en-US" sz="2400" b="0" dirty="0">
                          <a:solidFill>
                            <a:srgbClr val="000000"/>
                          </a:solidFill>
                          <a:latin typeface="+mn-lt"/>
                          <a:ea typeface="Calibri" panose="020F0502020204030204" pitchFamily="34" charset="0"/>
                          <a:cs typeface="Times New Roman" panose="02020603050405020304" pitchFamily="18" charset="0"/>
                        </a:rPr>
                        <a:t>/L</a:t>
                      </a:r>
                      <a:endParaRPr lang="en-US"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000000"/>
                          </a:solidFill>
                          <a:latin typeface="+mn-lt"/>
                          <a:ea typeface="Calibri" panose="020F0502020204030204" pitchFamily="34" charset="0"/>
                          <a:cs typeface="Times New Roman" panose="02020603050405020304" pitchFamily="18" charset="0"/>
                        </a:rPr>
                        <a:t>Start replacement at the time of initial resuscitation/ volume expansion (during 1</a:t>
                      </a:r>
                      <a:r>
                        <a:rPr lang="en-US" sz="2400" b="0" baseline="30000" dirty="0">
                          <a:solidFill>
                            <a:srgbClr val="000000"/>
                          </a:solidFill>
                          <a:latin typeface="+mn-lt"/>
                          <a:ea typeface="Calibri" panose="020F0502020204030204" pitchFamily="34" charset="0"/>
                          <a:cs typeface="Times New Roman" panose="02020603050405020304" pitchFamily="18" charset="0"/>
                        </a:rPr>
                        <a:t>st</a:t>
                      </a:r>
                      <a:r>
                        <a:rPr lang="en-US" sz="2400" b="0" dirty="0">
                          <a:solidFill>
                            <a:srgbClr val="000000"/>
                          </a:solidFill>
                          <a:latin typeface="+mn-lt"/>
                          <a:ea typeface="Calibri" panose="020F0502020204030204" pitchFamily="34" charset="0"/>
                          <a:cs typeface="Times New Roman" panose="02020603050405020304" pitchFamily="18" charset="0"/>
                        </a:rPr>
                        <a:t> one hour) and before starting insulin therapy</a:t>
                      </a:r>
                      <a:r>
                        <a:rPr lang="en-US" sz="2400" b="0" baseline="0" dirty="0">
                          <a:solidFill>
                            <a:srgbClr val="000000"/>
                          </a:solidFill>
                          <a:latin typeface="+mn-lt"/>
                          <a:ea typeface="Calibri" panose="020F0502020204030204" pitchFamily="34" charset="0"/>
                          <a:cs typeface="Times New Roman" panose="02020603050405020304" pitchFamily="18" charset="0"/>
                        </a:rPr>
                        <a:t> at a </a:t>
                      </a:r>
                      <a:r>
                        <a:rPr lang="en-US" sz="2400" b="0" baseline="0" dirty="0" err="1">
                          <a:solidFill>
                            <a:srgbClr val="000000"/>
                          </a:solidFill>
                          <a:latin typeface="+mn-lt"/>
                          <a:ea typeface="Calibri" panose="020F0502020204030204" pitchFamily="34" charset="0"/>
                          <a:cs typeface="Times New Roman" panose="02020603050405020304" pitchFamily="18" charset="0"/>
                        </a:rPr>
                        <a:t>d</a:t>
                      </a:r>
                      <a:r>
                        <a:rPr lang="en-US" sz="2400" b="0" dirty="0" err="1">
                          <a:solidFill>
                            <a:srgbClr val="000000"/>
                          </a:solidFill>
                          <a:latin typeface="+mn-lt"/>
                          <a:ea typeface="Calibri" panose="020F0502020204030204" pitchFamily="34" charset="0"/>
                          <a:cs typeface="Times New Roman" panose="02020603050405020304" pitchFamily="18" charset="0"/>
                        </a:rPr>
                        <a:t>oseof</a:t>
                      </a:r>
                      <a:r>
                        <a:rPr lang="en-US" sz="2400" b="0" baseline="0" dirty="0">
                          <a:solidFill>
                            <a:srgbClr val="000000"/>
                          </a:solidFill>
                          <a:latin typeface="+mn-lt"/>
                          <a:ea typeface="Calibri" panose="020F0502020204030204" pitchFamily="34" charset="0"/>
                          <a:cs typeface="Times New Roman" panose="02020603050405020304" pitchFamily="18" charset="0"/>
                        </a:rPr>
                        <a:t> </a:t>
                      </a:r>
                      <a:r>
                        <a:rPr lang="en-US" sz="2400" b="0" dirty="0">
                          <a:solidFill>
                            <a:srgbClr val="000000"/>
                          </a:solidFill>
                          <a:latin typeface="+mn-lt"/>
                          <a:ea typeface="Calibri" panose="020F0502020204030204" pitchFamily="34" charset="0"/>
                          <a:cs typeface="Times New Roman" panose="02020603050405020304" pitchFamily="18" charset="0"/>
                        </a:rPr>
                        <a:t>40 </a:t>
                      </a:r>
                      <a:r>
                        <a:rPr lang="en-US" sz="2400" b="0" dirty="0" err="1">
                          <a:solidFill>
                            <a:srgbClr val="000000"/>
                          </a:solidFill>
                          <a:latin typeface="+mn-lt"/>
                          <a:ea typeface="Calibri" panose="020F0502020204030204" pitchFamily="34" charset="0"/>
                          <a:cs typeface="Times New Roman" panose="02020603050405020304" pitchFamily="18" charset="0"/>
                        </a:rPr>
                        <a:t>mmol</a:t>
                      </a:r>
                      <a:r>
                        <a:rPr lang="en-US" sz="2400" b="0" dirty="0">
                          <a:solidFill>
                            <a:srgbClr val="000000"/>
                          </a:solidFill>
                          <a:latin typeface="+mn-lt"/>
                          <a:ea typeface="Calibri" panose="020F0502020204030204" pitchFamily="34" charset="0"/>
                          <a:cs typeface="Times New Roman" panose="02020603050405020304" pitchFamily="18" charset="0"/>
                        </a:rPr>
                        <a:t> of KCL per</a:t>
                      </a:r>
                      <a:r>
                        <a:rPr lang="en-US" sz="2400" b="0" baseline="0" dirty="0">
                          <a:solidFill>
                            <a:srgbClr val="000000"/>
                          </a:solidFill>
                          <a:latin typeface="+mn-lt"/>
                          <a:ea typeface="Calibri" panose="020F0502020204030204" pitchFamily="34" charset="0"/>
                          <a:cs typeface="Times New Roman" panose="02020603050405020304" pitchFamily="18" charset="0"/>
                        </a:rPr>
                        <a:t> every</a:t>
                      </a:r>
                      <a:r>
                        <a:rPr lang="en-US" sz="2400" b="0" dirty="0">
                          <a:solidFill>
                            <a:srgbClr val="000000"/>
                          </a:solidFill>
                          <a:latin typeface="+mn-lt"/>
                          <a:ea typeface="Calibri" panose="020F0502020204030204" pitchFamily="34" charset="0"/>
                          <a:cs typeface="Times New Roman" panose="02020603050405020304" pitchFamily="18" charset="0"/>
                        </a:rPr>
                        <a:t> </a:t>
                      </a:r>
                      <a:r>
                        <a:rPr lang="en-US" sz="2400" b="0" dirty="0" err="1">
                          <a:solidFill>
                            <a:srgbClr val="000000"/>
                          </a:solidFill>
                          <a:latin typeface="+mn-lt"/>
                          <a:ea typeface="Calibri" panose="020F0502020204030204" pitchFamily="34" charset="0"/>
                          <a:cs typeface="Times New Roman" panose="02020603050405020304" pitchFamily="18" charset="0"/>
                        </a:rPr>
                        <a:t>litre</a:t>
                      </a:r>
                      <a:r>
                        <a:rPr lang="en-US" sz="2400" b="0" dirty="0">
                          <a:solidFill>
                            <a:srgbClr val="000000"/>
                          </a:solidFill>
                          <a:latin typeface="+mn-lt"/>
                          <a:ea typeface="Calibri" panose="020F0502020204030204" pitchFamily="34" charset="0"/>
                          <a:cs typeface="Times New Roman" panose="02020603050405020304" pitchFamily="18" charset="0"/>
                        </a:rPr>
                        <a:t> of IV fluid</a:t>
                      </a:r>
                      <a:r>
                        <a:rPr lang="en-US" sz="2400" b="0" baseline="0" dirty="0">
                          <a:solidFill>
                            <a:srgbClr val="000000"/>
                          </a:solidFill>
                          <a:latin typeface="+mn-lt"/>
                          <a:ea typeface="Calibri" panose="020F0502020204030204" pitchFamily="34" charset="0"/>
                          <a:cs typeface="Times New Roman" panose="02020603050405020304" pitchFamily="18" charset="0"/>
                        </a:rPr>
                        <a:t> given</a:t>
                      </a:r>
                      <a:endParaRPr lang="en-US" sz="2400" b="0" dirty="0">
                        <a:solidFill>
                          <a:srgbClr val="000000"/>
                        </a:solidFill>
                        <a:latin typeface="+mn-lt"/>
                        <a:ea typeface="Calibri" panose="020F0502020204030204" pitchFamily="34" charset="0"/>
                        <a:cs typeface="Times New Roman" panose="02020603050405020304" pitchFamily="18" charset="0"/>
                      </a:endParaRPr>
                    </a:p>
                    <a:p>
                      <a:endParaRPr lang="en-US" sz="2400" b="0" dirty="0">
                        <a:latin typeface="+mn-lt"/>
                      </a:endParaRPr>
                    </a:p>
                  </a:txBody>
                  <a:tcPr/>
                </a:tc>
                <a:extLst>
                  <a:ext uri="{0D108BD9-81ED-4DB2-BD59-A6C34878D82A}">
                    <a16:rowId xmlns:a16="http://schemas.microsoft.com/office/drawing/2014/main" val="3926366190"/>
                  </a:ext>
                </a:extLst>
              </a:tr>
              <a:tr h="1880505">
                <a:tc>
                  <a:txBody>
                    <a:bodyPr/>
                    <a:lstStyle/>
                    <a:p>
                      <a:r>
                        <a:rPr lang="en-US" sz="2400" b="1" dirty="0" err="1">
                          <a:solidFill>
                            <a:srgbClr val="000000"/>
                          </a:solidFill>
                          <a:latin typeface="+mn-lt"/>
                          <a:ea typeface="Calibri" panose="020F0502020204030204" pitchFamily="34" charset="0"/>
                          <a:cs typeface="Times New Roman" panose="02020603050405020304" pitchFamily="18" charset="0"/>
                        </a:rPr>
                        <a:t>Normokalemia</a:t>
                      </a:r>
                      <a:r>
                        <a:rPr lang="en-US" sz="2400" b="0" dirty="0">
                          <a:solidFill>
                            <a:srgbClr val="000000"/>
                          </a:solidFill>
                          <a:latin typeface="+mn-lt"/>
                          <a:ea typeface="Calibri" panose="020F0502020204030204" pitchFamily="34" charset="0"/>
                          <a:cs typeface="Times New Roman" panose="02020603050405020304" pitchFamily="18" charset="0"/>
                        </a:rPr>
                        <a:t>: If potassium 3.5-5.5 </a:t>
                      </a:r>
                      <a:r>
                        <a:rPr lang="en-US" sz="2400" b="0" dirty="0" err="1">
                          <a:solidFill>
                            <a:srgbClr val="000000"/>
                          </a:solidFill>
                          <a:latin typeface="+mn-lt"/>
                          <a:ea typeface="Calibri" panose="020F0502020204030204" pitchFamily="34" charset="0"/>
                          <a:cs typeface="Times New Roman" panose="02020603050405020304" pitchFamily="18" charset="0"/>
                        </a:rPr>
                        <a:t>mmol</a:t>
                      </a:r>
                      <a:r>
                        <a:rPr lang="en-US" sz="2400" b="0" dirty="0">
                          <a:solidFill>
                            <a:srgbClr val="000000"/>
                          </a:solidFill>
                          <a:latin typeface="+mn-lt"/>
                          <a:ea typeface="Calibri" panose="020F0502020204030204" pitchFamily="34" charset="0"/>
                          <a:cs typeface="Times New Roman" panose="02020603050405020304" pitchFamily="18" charset="0"/>
                        </a:rPr>
                        <a:t>/L</a:t>
                      </a:r>
                      <a:endParaRPr lang="en-US" sz="2400" b="0" dirty="0">
                        <a:latin typeface="+mn-lt"/>
                      </a:endParaRPr>
                    </a:p>
                  </a:txBody>
                  <a:tcPr/>
                </a:tc>
                <a:tc>
                  <a:txBody>
                    <a:bodyPr/>
                    <a:lstStyle/>
                    <a:p>
                      <a:r>
                        <a:rPr lang="en-US" sz="2400" b="0" dirty="0">
                          <a:solidFill>
                            <a:srgbClr val="000000"/>
                          </a:solidFill>
                          <a:latin typeface="+mn-lt"/>
                          <a:ea typeface="Calibri" panose="020F0502020204030204" pitchFamily="34" charset="0"/>
                          <a:cs typeface="Times New Roman" panose="02020603050405020304" pitchFamily="18" charset="0"/>
                        </a:rPr>
                        <a:t>Start replacing after initial volume expansion (after 1</a:t>
                      </a:r>
                      <a:r>
                        <a:rPr lang="en-US" sz="2400" b="0" baseline="30000" dirty="0">
                          <a:solidFill>
                            <a:srgbClr val="000000"/>
                          </a:solidFill>
                          <a:latin typeface="+mn-lt"/>
                          <a:ea typeface="Calibri" panose="020F0502020204030204" pitchFamily="34" charset="0"/>
                          <a:cs typeface="Times New Roman" panose="02020603050405020304" pitchFamily="18" charset="0"/>
                        </a:rPr>
                        <a:t>st</a:t>
                      </a:r>
                      <a:r>
                        <a:rPr lang="en-US" sz="2400" b="0" dirty="0">
                          <a:solidFill>
                            <a:srgbClr val="000000"/>
                          </a:solidFill>
                          <a:latin typeface="+mn-lt"/>
                          <a:ea typeface="Calibri" panose="020F0502020204030204" pitchFamily="34" charset="0"/>
                          <a:cs typeface="Times New Roman" panose="02020603050405020304" pitchFamily="18" charset="0"/>
                        </a:rPr>
                        <a:t> one hour) and concurrent with starting insulin therapy at a dose of 40 </a:t>
                      </a:r>
                      <a:r>
                        <a:rPr lang="en-US" sz="2400" b="0" dirty="0" err="1">
                          <a:solidFill>
                            <a:srgbClr val="000000"/>
                          </a:solidFill>
                          <a:latin typeface="+mn-lt"/>
                          <a:ea typeface="Calibri" panose="020F0502020204030204" pitchFamily="34" charset="0"/>
                          <a:cs typeface="Times New Roman" panose="02020603050405020304" pitchFamily="18" charset="0"/>
                        </a:rPr>
                        <a:t>mmol</a:t>
                      </a:r>
                      <a:r>
                        <a:rPr lang="en-US" sz="2400" b="0" dirty="0">
                          <a:solidFill>
                            <a:srgbClr val="000000"/>
                          </a:solidFill>
                          <a:latin typeface="+mn-lt"/>
                          <a:ea typeface="Calibri" panose="020F0502020204030204" pitchFamily="34" charset="0"/>
                          <a:cs typeface="Times New Roman" panose="02020603050405020304" pitchFamily="18" charset="0"/>
                        </a:rPr>
                        <a:t> of KCL for</a:t>
                      </a:r>
                      <a:r>
                        <a:rPr lang="en-US" sz="2400" b="0" baseline="0" dirty="0">
                          <a:solidFill>
                            <a:srgbClr val="000000"/>
                          </a:solidFill>
                          <a:latin typeface="+mn-lt"/>
                          <a:ea typeface="Calibri" panose="020F0502020204030204" pitchFamily="34" charset="0"/>
                          <a:cs typeface="Times New Roman" panose="02020603050405020304" pitchFamily="18" charset="0"/>
                        </a:rPr>
                        <a:t> every</a:t>
                      </a:r>
                      <a:r>
                        <a:rPr lang="en-US" sz="2400" b="0" dirty="0">
                          <a:solidFill>
                            <a:srgbClr val="000000"/>
                          </a:solidFill>
                          <a:latin typeface="+mn-lt"/>
                          <a:ea typeface="Calibri" panose="020F0502020204030204" pitchFamily="34" charset="0"/>
                          <a:cs typeface="Times New Roman" panose="02020603050405020304" pitchFamily="18" charset="0"/>
                        </a:rPr>
                        <a:t> </a:t>
                      </a:r>
                      <a:r>
                        <a:rPr lang="en-US" sz="2400" b="0" dirty="0" err="1">
                          <a:solidFill>
                            <a:srgbClr val="000000"/>
                          </a:solidFill>
                          <a:latin typeface="+mn-lt"/>
                          <a:ea typeface="Calibri" panose="020F0502020204030204" pitchFamily="34" charset="0"/>
                          <a:cs typeface="Times New Roman" panose="02020603050405020304" pitchFamily="18" charset="0"/>
                        </a:rPr>
                        <a:t>litre</a:t>
                      </a:r>
                      <a:r>
                        <a:rPr lang="en-US" sz="2400" b="0" dirty="0">
                          <a:solidFill>
                            <a:srgbClr val="000000"/>
                          </a:solidFill>
                          <a:latin typeface="+mn-lt"/>
                          <a:ea typeface="Calibri" panose="020F0502020204030204" pitchFamily="34" charset="0"/>
                          <a:cs typeface="Times New Roman" panose="02020603050405020304" pitchFamily="18" charset="0"/>
                        </a:rPr>
                        <a:t> of fluid given</a:t>
                      </a:r>
                    </a:p>
                    <a:p>
                      <a:endParaRPr lang="en-US" sz="2400" b="0" dirty="0">
                        <a:solidFill>
                          <a:srgbClr val="000000"/>
                        </a:solidFill>
                        <a:latin typeface="+mn-lt"/>
                        <a:cs typeface="Times New Roman" panose="02020603050405020304" pitchFamily="18" charset="0"/>
                      </a:endParaRPr>
                    </a:p>
                    <a:p>
                      <a:endParaRPr lang="en-US" sz="2400" b="0" dirty="0">
                        <a:latin typeface="+mn-lt"/>
                      </a:endParaRPr>
                    </a:p>
                  </a:txBody>
                  <a:tcPr/>
                </a:tc>
                <a:extLst>
                  <a:ext uri="{0D108BD9-81ED-4DB2-BD59-A6C34878D82A}">
                    <a16:rowId xmlns:a16="http://schemas.microsoft.com/office/drawing/2014/main" val="2790203546"/>
                  </a:ext>
                </a:extLst>
              </a:tr>
              <a:tr h="1522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mn-lt"/>
                          <a:ea typeface="Calibri" panose="020F0502020204030204" pitchFamily="34" charset="0"/>
                          <a:cs typeface="Times New Roman" panose="02020603050405020304" pitchFamily="18" charset="0"/>
                        </a:rPr>
                        <a:t>Hyperkalemia</a:t>
                      </a:r>
                      <a:r>
                        <a:rPr lang="en-US" sz="2400" b="0" dirty="0">
                          <a:solidFill>
                            <a:srgbClr val="000000"/>
                          </a:solidFill>
                          <a:latin typeface="+mn-lt"/>
                          <a:ea typeface="Calibri" panose="020F0502020204030204" pitchFamily="34" charset="0"/>
                          <a:cs typeface="Times New Roman" panose="02020603050405020304" pitchFamily="18" charset="0"/>
                        </a:rPr>
                        <a:t>: If potassium &gt;5.5 </a:t>
                      </a:r>
                      <a:r>
                        <a:rPr lang="en-US" sz="2400" b="0" dirty="0" err="1">
                          <a:solidFill>
                            <a:srgbClr val="000000"/>
                          </a:solidFill>
                          <a:latin typeface="+mn-lt"/>
                          <a:ea typeface="Calibri" panose="020F0502020204030204" pitchFamily="34" charset="0"/>
                          <a:cs typeface="Times New Roman" panose="02020603050405020304" pitchFamily="18" charset="0"/>
                        </a:rPr>
                        <a:t>mmol</a:t>
                      </a:r>
                      <a:r>
                        <a:rPr lang="en-US" sz="2400" b="0" dirty="0">
                          <a:solidFill>
                            <a:srgbClr val="000000"/>
                          </a:solidFill>
                          <a:latin typeface="+mn-lt"/>
                          <a:ea typeface="Calibri" panose="020F0502020204030204" pitchFamily="34" charset="0"/>
                          <a:cs typeface="Times New Roman" panose="02020603050405020304" pitchFamily="18" charset="0"/>
                        </a:rPr>
                        <a:t>/L</a:t>
                      </a:r>
                      <a:endParaRPr lang="en-US" sz="2400" b="0" dirty="0">
                        <a:latin typeface="+mn-lt"/>
                      </a:endParaRPr>
                    </a:p>
                    <a:p>
                      <a:endParaRPr lang="en-US" sz="2400" b="0" dirty="0">
                        <a:latin typeface="+mn-lt"/>
                      </a:endParaRPr>
                    </a:p>
                  </a:txBody>
                  <a:tcPr/>
                </a:tc>
                <a:tc>
                  <a:txBody>
                    <a:bodyPr/>
                    <a:lstStyle/>
                    <a:p>
                      <a:r>
                        <a:rPr lang="en-US" sz="2400" b="0" dirty="0">
                          <a:latin typeface="+mn-lt"/>
                        </a:rPr>
                        <a:t>Delay</a:t>
                      </a:r>
                      <a:r>
                        <a:rPr lang="en-US" sz="2400" b="0" baseline="0" dirty="0">
                          <a:latin typeface="+mn-lt"/>
                        </a:rPr>
                        <a:t> initiation of potassium until there is urine output. Start KCL infusion when potassium is &lt; 5.5 </a:t>
                      </a:r>
                      <a:r>
                        <a:rPr lang="en-US" sz="2400" b="0" baseline="0" dirty="0" err="1">
                          <a:latin typeface="+mn-lt"/>
                        </a:rPr>
                        <a:t>mmol</a:t>
                      </a:r>
                      <a:r>
                        <a:rPr lang="en-US" sz="2400" b="0" baseline="0" dirty="0">
                          <a:latin typeface="+mn-lt"/>
                        </a:rPr>
                        <a:t>/l</a:t>
                      </a:r>
                      <a:endParaRPr lang="en-US" sz="2400" b="0" dirty="0">
                        <a:latin typeface="+mn-lt"/>
                      </a:endParaRPr>
                    </a:p>
                  </a:txBody>
                  <a:tcPr/>
                </a:tc>
                <a:extLst>
                  <a:ext uri="{0D108BD9-81ED-4DB2-BD59-A6C34878D82A}">
                    <a16:rowId xmlns:a16="http://schemas.microsoft.com/office/drawing/2014/main" val="2393501454"/>
                  </a:ext>
                </a:extLst>
              </a:tr>
            </a:tbl>
          </a:graphicData>
        </a:graphic>
      </p:graphicFrame>
    </p:spTree>
    <p:extLst>
      <p:ext uri="{BB962C8B-B14F-4D97-AF65-F5344CB8AC3E}">
        <p14:creationId xmlns:p14="http://schemas.microsoft.com/office/powerpoint/2010/main" val="3728610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F1377911-6821-48C9-BB8F-6EBC4C8B0E2B}"/>
              </a:ext>
            </a:extLst>
          </p:cNvPr>
          <p:cNvSpPr>
            <a:spLocks noGrp="1" noChangeArrowheads="1"/>
          </p:cNvSpPr>
          <p:nvPr>
            <p:ph type="title"/>
          </p:nvPr>
        </p:nvSpPr>
        <p:spPr>
          <a:xfrm>
            <a:off x="2981479" y="326617"/>
            <a:ext cx="5915025" cy="496491"/>
          </a:xfrm>
        </p:spPr>
        <p:txBody>
          <a:bodyPr>
            <a:normAutofit fontScale="90000"/>
          </a:bodyPr>
          <a:lstStyle/>
          <a:p>
            <a:pPr algn="ctr"/>
            <a:r>
              <a:rPr lang="en-GB" altLang="en-US" b="1" dirty="0">
                <a:solidFill>
                  <a:schemeClr val="accent5"/>
                </a:solidFill>
              </a:rPr>
              <a:t>Monitoring</a:t>
            </a:r>
          </a:p>
        </p:txBody>
      </p:sp>
      <p:sp>
        <p:nvSpPr>
          <p:cNvPr id="3" name="Content Placeholder 2">
            <a:extLst>
              <a:ext uri="{FF2B5EF4-FFF2-40B4-BE49-F238E27FC236}">
                <a16:creationId xmlns:a16="http://schemas.microsoft.com/office/drawing/2014/main" id="{97F36CDC-F796-495A-80E3-FCA3E39EC9F5}"/>
              </a:ext>
            </a:extLst>
          </p:cNvPr>
          <p:cNvSpPr>
            <a:spLocks noGrp="1"/>
          </p:cNvSpPr>
          <p:nvPr>
            <p:ph idx="1"/>
          </p:nvPr>
        </p:nvSpPr>
        <p:spPr>
          <a:xfrm>
            <a:off x="2408904" y="1027926"/>
            <a:ext cx="7565923" cy="5004164"/>
          </a:xfrm>
        </p:spPr>
        <p:txBody>
          <a:bodyPr>
            <a:normAutofit/>
          </a:bodyPr>
          <a:lstStyle/>
          <a:p>
            <a:r>
              <a:rPr lang="en-IN" sz="2000" dirty="0">
                <a:latin typeface="DINPro-Regular"/>
              </a:rPr>
              <a:t>During management of DKA, the child needs to be carefully </a:t>
            </a:r>
            <a:r>
              <a:rPr lang="en-GB" sz="2000" dirty="0">
                <a:latin typeface="DINPro-Regular"/>
              </a:rPr>
              <a:t>monitored as follows:</a:t>
            </a:r>
          </a:p>
        </p:txBody>
      </p:sp>
      <p:grpSp>
        <p:nvGrpSpPr>
          <p:cNvPr id="8196" name="Group 7">
            <a:extLst>
              <a:ext uri="{FF2B5EF4-FFF2-40B4-BE49-F238E27FC236}">
                <a16:creationId xmlns:a16="http://schemas.microsoft.com/office/drawing/2014/main" id="{9538ED91-987E-4B97-A1C3-F6961473FA60}"/>
              </a:ext>
            </a:extLst>
          </p:cNvPr>
          <p:cNvGrpSpPr>
            <a:grpSpLocks/>
          </p:cNvGrpSpPr>
          <p:nvPr/>
        </p:nvGrpSpPr>
        <p:grpSpPr bwMode="auto">
          <a:xfrm>
            <a:off x="3005138" y="1767399"/>
            <a:ext cx="5978129" cy="546497"/>
            <a:chOff x="627321" y="2086052"/>
            <a:chExt cx="10627004" cy="560204"/>
          </a:xfrm>
        </p:grpSpPr>
        <p:sp>
          <p:nvSpPr>
            <p:cNvPr id="4" name="Flowchart: Connector 3">
              <a:extLst>
                <a:ext uri="{FF2B5EF4-FFF2-40B4-BE49-F238E27FC236}">
                  <a16:creationId xmlns:a16="http://schemas.microsoft.com/office/drawing/2014/main" id="{A79FF382-51D7-4259-8256-A76ECDE6D29C}"/>
                </a:ext>
              </a:extLst>
            </p:cNvPr>
            <p:cNvSpPr/>
            <p:nvPr/>
          </p:nvSpPr>
          <p:spPr>
            <a:xfrm>
              <a:off x="627321" y="2282347"/>
              <a:ext cx="429652" cy="24470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prstClr val="white"/>
                  </a:solidFill>
                  <a:latin typeface="+mj-lt"/>
                </a:rPr>
                <a:t>1</a:t>
              </a:r>
            </a:p>
          </p:txBody>
        </p:sp>
        <p:sp>
          <p:nvSpPr>
            <p:cNvPr id="5" name="Rectangle: Rounded Corners 4">
              <a:extLst>
                <a:ext uri="{FF2B5EF4-FFF2-40B4-BE49-F238E27FC236}">
                  <a16:creationId xmlns:a16="http://schemas.microsoft.com/office/drawing/2014/main" id="{93003F74-3D59-4135-ADB2-A420E6D2E732}"/>
                </a:ext>
              </a:extLst>
            </p:cNvPr>
            <p:cNvSpPr/>
            <p:nvPr/>
          </p:nvSpPr>
          <p:spPr>
            <a:xfrm>
              <a:off x="1056973" y="2086052"/>
              <a:ext cx="10197352" cy="56020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IN" sz="2000" dirty="0">
                  <a:solidFill>
                    <a:schemeClr val="bg2">
                      <a:lumMod val="25000"/>
                    </a:schemeClr>
                  </a:solidFill>
                  <a:latin typeface="DINPro-Regular"/>
                </a:rPr>
                <a:t>Record hourly: heart rate, blood pressure, respiratory rate,</a:t>
              </a:r>
            </a:p>
            <a:p>
              <a:r>
                <a:rPr lang="en-IN" sz="2000" dirty="0">
                  <a:solidFill>
                    <a:schemeClr val="bg2">
                      <a:lumMod val="25000"/>
                    </a:schemeClr>
                  </a:solidFill>
                  <a:latin typeface="DINPro-Regular"/>
                </a:rPr>
                <a:t>level of consciousness, glucose meter reading</a:t>
              </a:r>
            </a:p>
          </p:txBody>
        </p:sp>
      </p:grpSp>
      <p:grpSp>
        <p:nvGrpSpPr>
          <p:cNvPr id="8197" name="Group 8">
            <a:extLst>
              <a:ext uri="{FF2B5EF4-FFF2-40B4-BE49-F238E27FC236}">
                <a16:creationId xmlns:a16="http://schemas.microsoft.com/office/drawing/2014/main" id="{EA3BA8EE-8D1F-4EC0-8452-277457DF1300}"/>
              </a:ext>
            </a:extLst>
          </p:cNvPr>
          <p:cNvGrpSpPr>
            <a:grpSpLocks/>
          </p:cNvGrpSpPr>
          <p:nvPr/>
        </p:nvGrpSpPr>
        <p:grpSpPr bwMode="auto">
          <a:xfrm>
            <a:off x="3005137" y="2812026"/>
            <a:ext cx="6040040" cy="340519"/>
            <a:chOff x="601920" y="2459432"/>
            <a:chExt cx="10738434" cy="655932"/>
          </a:xfrm>
        </p:grpSpPr>
        <p:sp>
          <p:nvSpPr>
            <p:cNvPr id="10" name="Flowchart: Connector 9">
              <a:extLst>
                <a:ext uri="{FF2B5EF4-FFF2-40B4-BE49-F238E27FC236}">
                  <a16:creationId xmlns:a16="http://schemas.microsoft.com/office/drawing/2014/main" id="{E8CFD00A-E9DF-404D-BD41-493D68CE29E4}"/>
                </a:ext>
              </a:extLst>
            </p:cNvPr>
            <p:cNvSpPr/>
            <p:nvPr/>
          </p:nvSpPr>
          <p:spPr>
            <a:xfrm>
              <a:off x="601920" y="2583279"/>
              <a:ext cx="404306" cy="5320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prstClr val="white"/>
                  </a:solidFill>
                  <a:latin typeface="+mj-lt"/>
                </a:rPr>
                <a:t>2</a:t>
              </a:r>
            </a:p>
          </p:txBody>
        </p:sp>
        <p:sp>
          <p:nvSpPr>
            <p:cNvPr id="11" name="Rectangle: Rounded Corners 10">
              <a:extLst>
                <a:ext uri="{FF2B5EF4-FFF2-40B4-BE49-F238E27FC236}">
                  <a16:creationId xmlns:a16="http://schemas.microsoft.com/office/drawing/2014/main" id="{5A171215-6110-4B8F-B4C0-4729B8310887}"/>
                </a:ext>
              </a:extLst>
            </p:cNvPr>
            <p:cNvSpPr/>
            <p:nvPr/>
          </p:nvSpPr>
          <p:spPr>
            <a:xfrm>
              <a:off x="1143816" y="2459432"/>
              <a:ext cx="10196538" cy="6559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IN" sz="2000" dirty="0">
                  <a:solidFill>
                    <a:schemeClr val="bg2">
                      <a:lumMod val="25000"/>
                    </a:schemeClr>
                  </a:solidFill>
                  <a:latin typeface="DINPro-Regular"/>
                </a:rPr>
                <a:t>Monitor urine ketones in every sample of urine passed</a:t>
              </a:r>
            </a:p>
          </p:txBody>
        </p:sp>
      </p:grpSp>
      <p:grpSp>
        <p:nvGrpSpPr>
          <p:cNvPr id="8198" name="Group 11">
            <a:extLst>
              <a:ext uri="{FF2B5EF4-FFF2-40B4-BE49-F238E27FC236}">
                <a16:creationId xmlns:a16="http://schemas.microsoft.com/office/drawing/2014/main" id="{C04F72ED-F4BA-46A6-8FF6-3E1D051DF60D}"/>
              </a:ext>
            </a:extLst>
          </p:cNvPr>
          <p:cNvGrpSpPr>
            <a:grpSpLocks/>
          </p:cNvGrpSpPr>
          <p:nvPr/>
        </p:nvGrpSpPr>
        <p:grpSpPr bwMode="auto">
          <a:xfrm>
            <a:off x="3057525" y="3599863"/>
            <a:ext cx="5981701" cy="342900"/>
            <a:chOff x="575506" y="2303985"/>
            <a:chExt cx="10633619" cy="726489"/>
          </a:xfrm>
        </p:grpSpPr>
        <p:sp>
          <p:nvSpPr>
            <p:cNvPr id="13" name="Flowchart: Connector 12">
              <a:extLst>
                <a:ext uri="{FF2B5EF4-FFF2-40B4-BE49-F238E27FC236}">
                  <a16:creationId xmlns:a16="http://schemas.microsoft.com/office/drawing/2014/main" id="{20BC07E7-4924-486D-AFE8-1F9CC3E1FD14}"/>
                </a:ext>
              </a:extLst>
            </p:cNvPr>
            <p:cNvSpPr/>
            <p:nvPr/>
          </p:nvSpPr>
          <p:spPr>
            <a:xfrm>
              <a:off x="575506" y="2453005"/>
              <a:ext cx="436015" cy="5644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prstClr val="white"/>
                  </a:solidFill>
                  <a:latin typeface="+mj-lt"/>
                </a:rPr>
                <a:t>3</a:t>
              </a:r>
            </a:p>
          </p:txBody>
        </p:sp>
        <p:sp>
          <p:nvSpPr>
            <p:cNvPr id="14" name="Rectangle: Rounded Corners 13">
              <a:extLst>
                <a:ext uri="{FF2B5EF4-FFF2-40B4-BE49-F238E27FC236}">
                  <a16:creationId xmlns:a16="http://schemas.microsoft.com/office/drawing/2014/main" id="{D7C2A021-2E0D-4DD6-96B6-60E935431A38}"/>
                </a:ext>
              </a:extLst>
            </p:cNvPr>
            <p:cNvSpPr/>
            <p:nvPr/>
          </p:nvSpPr>
          <p:spPr>
            <a:xfrm>
              <a:off x="1011520" y="2303985"/>
              <a:ext cx="10197605" cy="7264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IN" sz="2000" dirty="0">
                  <a:solidFill>
                    <a:schemeClr val="bg2">
                      <a:lumMod val="25000"/>
                    </a:schemeClr>
                  </a:solidFill>
                  <a:latin typeface="DINPro-Regular"/>
                </a:rPr>
                <a:t>Record fluid intake, insulin therapy and urine output</a:t>
              </a:r>
            </a:p>
          </p:txBody>
        </p:sp>
      </p:grpSp>
      <p:grpSp>
        <p:nvGrpSpPr>
          <p:cNvPr id="8199" name="Group 14">
            <a:extLst>
              <a:ext uri="{FF2B5EF4-FFF2-40B4-BE49-F238E27FC236}">
                <a16:creationId xmlns:a16="http://schemas.microsoft.com/office/drawing/2014/main" id="{8B65B5C6-1720-43BF-9B7C-782A5E2055E8}"/>
              </a:ext>
            </a:extLst>
          </p:cNvPr>
          <p:cNvGrpSpPr>
            <a:grpSpLocks/>
          </p:cNvGrpSpPr>
          <p:nvPr/>
        </p:nvGrpSpPr>
        <p:grpSpPr bwMode="auto">
          <a:xfrm>
            <a:off x="2981478" y="4323080"/>
            <a:ext cx="5952972" cy="407468"/>
            <a:chOff x="559865" y="2977731"/>
            <a:chExt cx="10582284" cy="501072"/>
          </a:xfrm>
        </p:grpSpPr>
        <p:sp>
          <p:nvSpPr>
            <p:cNvPr id="16" name="Flowchart: Connector 15">
              <a:extLst>
                <a:ext uri="{FF2B5EF4-FFF2-40B4-BE49-F238E27FC236}">
                  <a16:creationId xmlns:a16="http://schemas.microsoft.com/office/drawing/2014/main" id="{74F55FEF-1F32-4A56-B439-525A6DE1FBD2}"/>
                </a:ext>
              </a:extLst>
            </p:cNvPr>
            <p:cNvSpPr/>
            <p:nvPr/>
          </p:nvSpPr>
          <p:spPr>
            <a:xfrm>
              <a:off x="559865" y="3149372"/>
              <a:ext cx="404255" cy="32943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prstClr val="white"/>
                  </a:solidFill>
                  <a:latin typeface="+mj-lt"/>
                </a:rPr>
                <a:t>4</a:t>
              </a:r>
            </a:p>
          </p:txBody>
        </p:sp>
        <p:sp>
          <p:nvSpPr>
            <p:cNvPr id="17" name="Rectangle: Rounded Corners 16">
              <a:extLst>
                <a:ext uri="{FF2B5EF4-FFF2-40B4-BE49-F238E27FC236}">
                  <a16:creationId xmlns:a16="http://schemas.microsoft.com/office/drawing/2014/main" id="{8630575A-48E2-46FD-AF58-F2E8B65426E7}"/>
                </a:ext>
              </a:extLst>
            </p:cNvPr>
            <p:cNvSpPr/>
            <p:nvPr/>
          </p:nvSpPr>
          <p:spPr>
            <a:xfrm>
              <a:off x="970195" y="2977731"/>
              <a:ext cx="10171954" cy="4216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IN" sz="2000" dirty="0">
                  <a:solidFill>
                    <a:schemeClr val="bg2">
                      <a:lumMod val="25000"/>
                    </a:schemeClr>
                  </a:solidFill>
                  <a:latin typeface="DINPro-Regular"/>
                </a:rPr>
                <a:t>Repeat blood urea and electrolytes every 2-4 hours</a:t>
              </a:r>
            </a:p>
          </p:txBody>
        </p:sp>
      </p:grpSp>
      <p:grpSp>
        <p:nvGrpSpPr>
          <p:cNvPr id="8200" name="Group 17">
            <a:extLst>
              <a:ext uri="{FF2B5EF4-FFF2-40B4-BE49-F238E27FC236}">
                <a16:creationId xmlns:a16="http://schemas.microsoft.com/office/drawing/2014/main" id="{13A74E79-D7D0-4FD7-8FFD-1DEFDFE49B3F}"/>
              </a:ext>
            </a:extLst>
          </p:cNvPr>
          <p:cNvGrpSpPr>
            <a:grpSpLocks/>
          </p:cNvGrpSpPr>
          <p:nvPr/>
        </p:nvGrpSpPr>
        <p:grpSpPr bwMode="auto">
          <a:xfrm>
            <a:off x="3056334" y="5249785"/>
            <a:ext cx="6034088" cy="342900"/>
            <a:chOff x="627321" y="2549367"/>
            <a:chExt cx="10726479" cy="461900"/>
          </a:xfrm>
        </p:grpSpPr>
        <p:sp>
          <p:nvSpPr>
            <p:cNvPr id="19" name="Flowchart: Connector 18">
              <a:extLst>
                <a:ext uri="{FF2B5EF4-FFF2-40B4-BE49-F238E27FC236}">
                  <a16:creationId xmlns:a16="http://schemas.microsoft.com/office/drawing/2014/main" id="{ABA54D2A-9E3A-4748-8DAC-B8DC9F0138B6}"/>
                </a:ext>
              </a:extLst>
            </p:cNvPr>
            <p:cNvSpPr/>
            <p:nvPr/>
          </p:nvSpPr>
          <p:spPr>
            <a:xfrm>
              <a:off x="627321" y="2583712"/>
              <a:ext cx="404254" cy="32956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prstClr val="white"/>
                  </a:solidFill>
                  <a:latin typeface="+mj-lt"/>
                </a:rPr>
                <a:t>5</a:t>
              </a:r>
            </a:p>
          </p:txBody>
        </p:sp>
        <p:sp>
          <p:nvSpPr>
            <p:cNvPr id="20" name="Rectangle: Rounded Corners 19">
              <a:extLst>
                <a:ext uri="{FF2B5EF4-FFF2-40B4-BE49-F238E27FC236}">
                  <a16:creationId xmlns:a16="http://schemas.microsoft.com/office/drawing/2014/main" id="{7C6605F2-5828-483E-A066-DF6606AC3D5F}"/>
                </a:ext>
              </a:extLst>
            </p:cNvPr>
            <p:cNvSpPr/>
            <p:nvPr/>
          </p:nvSpPr>
          <p:spPr>
            <a:xfrm>
              <a:off x="1156449" y="2549367"/>
              <a:ext cx="10197351" cy="4619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IN" sz="2000" dirty="0">
                  <a:solidFill>
                    <a:schemeClr val="bg2">
                      <a:lumMod val="25000"/>
                    </a:schemeClr>
                  </a:solidFill>
                  <a:latin typeface="DINPro-Regular"/>
                </a:rPr>
                <a:t>Measure blood ketones (β-</a:t>
              </a:r>
              <a:r>
                <a:rPr lang="en-IN" sz="2000" dirty="0" err="1">
                  <a:solidFill>
                    <a:schemeClr val="bg2">
                      <a:lumMod val="25000"/>
                    </a:schemeClr>
                  </a:solidFill>
                  <a:latin typeface="DINPro-Regular"/>
                </a:rPr>
                <a:t>hydroxybutyrate</a:t>
              </a:r>
              <a:r>
                <a:rPr lang="en-IN" sz="2000" dirty="0">
                  <a:solidFill>
                    <a:schemeClr val="bg2">
                      <a:lumMod val="25000"/>
                    </a:schemeClr>
                  </a:solidFill>
                  <a:latin typeface="DINPro-Regular"/>
                </a:rPr>
                <a:t>) if possible</a:t>
              </a:r>
              <a:endParaRPr lang="en-GB" sz="2000" dirty="0">
                <a:solidFill>
                  <a:schemeClr val="bg2">
                    <a:lumMod val="25000"/>
                  </a:schemeClr>
                </a:solidFill>
              </a:endParaRPr>
            </a:p>
          </p:txBody>
        </p:sp>
      </p:grpSp>
    </p:spTree>
    <p:extLst>
      <p:ext uri="{BB962C8B-B14F-4D97-AF65-F5344CB8AC3E}">
        <p14:creationId xmlns:p14="http://schemas.microsoft.com/office/powerpoint/2010/main" val="300425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61"/>
          <p:cNvSpPr txBox="1">
            <a:spLocks noGrp="1"/>
          </p:cNvSpPr>
          <p:nvPr>
            <p:ph type="title"/>
          </p:nvPr>
        </p:nvSpPr>
        <p:spPr>
          <a:xfrm>
            <a:off x="1981475" y="275012"/>
            <a:ext cx="8229057" cy="1143240"/>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SzPts val="1400"/>
            </a:pPr>
            <a:r>
              <a:rPr lang="en-US" sz="3600" b="1" dirty="0">
                <a:latin typeface="Arial"/>
                <a:ea typeface="Arial"/>
                <a:cs typeface="Arial"/>
                <a:sym typeface="Arial"/>
              </a:rPr>
              <a:t>Objectives  </a:t>
            </a:r>
            <a:endParaRPr sz="3600" dirty="0">
              <a:latin typeface="Arial"/>
              <a:ea typeface="Arial"/>
              <a:cs typeface="Arial"/>
              <a:sym typeface="Arial"/>
            </a:endParaRPr>
          </a:p>
        </p:txBody>
      </p:sp>
      <p:sp>
        <p:nvSpPr>
          <p:cNvPr id="301" name="Google Shape;301;p61"/>
          <p:cNvSpPr txBox="1">
            <a:spLocks noGrp="1"/>
          </p:cNvSpPr>
          <p:nvPr>
            <p:ph type="body" idx="1"/>
          </p:nvPr>
        </p:nvSpPr>
        <p:spPr>
          <a:xfrm>
            <a:off x="2161309" y="1302327"/>
            <a:ext cx="8049223" cy="4824231"/>
          </a:xfrm>
          <a:prstGeom prst="rect">
            <a:avLst/>
          </a:prstGeom>
          <a:noFill/>
          <a:ln>
            <a:noFill/>
          </a:ln>
        </p:spPr>
        <p:txBody>
          <a:bodyPr spcFirstLastPara="1" vert="horz" wrap="square" lIns="91425" tIns="45700" rIns="91425" bIns="45700" rtlCol="0" anchor="t" anchorCtr="0">
            <a:noAutofit/>
          </a:bodyPr>
          <a:lstStyle/>
          <a:p>
            <a:pPr marL="0" indent="0">
              <a:lnSpc>
                <a:spcPct val="150000"/>
              </a:lnSpc>
              <a:spcBef>
                <a:spcPts val="270"/>
              </a:spcBef>
              <a:buSzPts val="1800"/>
              <a:buNone/>
            </a:pPr>
            <a:r>
              <a:rPr lang="en-US" sz="2400" dirty="0">
                <a:solidFill>
                  <a:schemeClr val="dk1"/>
                </a:solidFill>
                <a:latin typeface="Tahoma"/>
                <a:ea typeface="Tahoma"/>
                <a:cs typeface="Tahoma"/>
                <a:sym typeface="Tahoma"/>
              </a:rPr>
              <a:t>By the end of this module, you should be able to</a:t>
            </a:r>
            <a:r>
              <a:rPr lang="en-US" sz="2400" dirty="0">
                <a:latin typeface="Tahoma"/>
                <a:ea typeface="Tahoma"/>
                <a:cs typeface="Tahoma"/>
                <a:sym typeface="Tahoma"/>
              </a:rPr>
              <a:t>:</a:t>
            </a:r>
            <a:endParaRPr dirty="0"/>
          </a:p>
          <a:p>
            <a:pPr marL="50799" indent="0">
              <a:lnSpc>
                <a:spcPct val="150000"/>
              </a:lnSpc>
              <a:spcBef>
                <a:spcPts val="270"/>
              </a:spcBef>
              <a:buSzPts val="2400"/>
              <a:buNone/>
            </a:pPr>
            <a:endParaRPr lang="en-US" sz="2400" dirty="0">
              <a:latin typeface="Tahoma"/>
              <a:ea typeface="Tahoma"/>
              <a:cs typeface="Tahoma"/>
              <a:sym typeface="Tahoma"/>
            </a:endParaRPr>
          </a:p>
          <a:p>
            <a:pPr marL="565149" indent="-514350">
              <a:lnSpc>
                <a:spcPct val="150000"/>
              </a:lnSpc>
              <a:spcBef>
                <a:spcPts val="270"/>
              </a:spcBef>
              <a:buSzPts val="2400"/>
              <a:buAutoNum type="arabicPeriod"/>
            </a:pPr>
            <a:r>
              <a:rPr lang="en-US" sz="2400" dirty="0">
                <a:latin typeface="Tahoma"/>
                <a:ea typeface="Tahoma"/>
                <a:cs typeface="Tahoma"/>
                <a:sym typeface="Tahoma"/>
              </a:rPr>
              <a:t>Define DKA</a:t>
            </a:r>
            <a:endParaRPr dirty="0"/>
          </a:p>
          <a:p>
            <a:pPr marL="565149" indent="-514350">
              <a:lnSpc>
                <a:spcPct val="150000"/>
              </a:lnSpc>
              <a:spcBef>
                <a:spcPts val="270"/>
              </a:spcBef>
              <a:buSzPts val="2400"/>
              <a:buAutoNum type="arabicPeriod"/>
            </a:pPr>
            <a:r>
              <a:rPr lang="en-US" sz="2400" dirty="0">
                <a:latin typeface="Tahoma"/>
                <a:ea typeface="Tahoma"/>
                <a:cs typeface="Tahoma"/>
                <a:sym typeface="Tahoma"/>
              </a:rPr>
              <a:t>Outline the criteria for diagnosing DKA</a:t>
            </a:r>
          </a:p>
          <a:p>
            <a:pPr marL="565149" indent="-514350">
              <a:lnSpc>
                <a:spcPct val="150000"/>
              </a:lnSpc>
              <a:spcBef>
                <a:spcPts val="270"/>
              </a:spcBef>
              <a:buSzPts val="2400"/>
              <a:buFont typeface="Arial"/>
              <a:buAutoNum type="arabicPeriod"/>
            </a:pPr>
            <a:r>
              <a:rPr lang="en-US" sz="2400" dirty="0">
                <a:latin typeface="Tahoma"/>
                <a:ea typeface="Tahoma"/>
                <a:cs typeface="Tahoma"/>
                <a:sym typeface="Tahoma"/>
              </a:rPr>
              <a:t>Identify the clinical presentation of DKA</a:t>
            </a:r>
          </a:p>
          <a:p>
            <a:pPr marL="565149" indent="-514350">
              <a:lnSpc>
                <a:spcPct val="150000"/>
              </a:lnSpc>
              <a:spcBef>
                <a:spcPts val="270"/>
              </a:spcBef>
              <a:buSzPts val="2400"/>
              <a:buFont typeface="Arial"/>
              <a:buAutoNum type="arabicPeriod"/>
            </a:pPr>
            <a:r>
              <a:rPr lang="en-US" sz="2400" dirty="0">
                <a:latin typeface="Tahoma"/>
                <a:ea typeface="Tahoma"/>
                <a:cs typeface="Tahoma"/>
                <a:sym typeface="Tahoma"/>
              </a:rPr>
              <a:t>Classify DKA</a:t>
            </a:r>
            <a:endParaRPr dirty="0"/>
          </a:p>
          <a:p>
            <a:pPr marL="565149" indent="-514350">
              <a:lnSpc>
                <a:spcPct val="150000"/>
              </a:lnSpc>
              <a:spcBef>
                <a:spcPts val="270"/>
              </a:spcBef>
              <a:buSzPts val="2400"/>
              <a:buFont typeface="Arial"/>
              <a:buAutoNum type="arabicPeriod"/>
            </a:pPr>
            <a:r>
              <a:rPr lang="en-US" sz="2400" dirty="0">
                <a:solidFill>
                  <a:schemeClr val="dk1"/>
                </a:solidFill>
                <a:latin typeface="Tahoma"/>
                <a:ea typeface="Tahoma"/>
                <a:cs typeface="Tahoma"/>
                <a:sym typeface="Tahoma"/>
              </a:rPr>
              <a:t>Discuss the management of D</a:t>
            </a:r>
            <a:r>
              <a:rPr lang="en-US" sz="2400" dirty="0">
                <a:latin typeface="Tahoma"/>
                <a:ea typeface="Tahoma"/>
                <a:cs typeface="Tahoma"/>
                <a:sym typeface="Tahoma"/>
              </a:rPr>
              <a:t>KA</a:t>
            </a:r>
          </a:p>
          <a:p>
            <a:pPr marL="565149" indent="-514350">
              <a:lnSpc>
                <a:spcPct val="150000"/>
              </a:lnSpc>
              <a:spcBef>
                <a:spcPts val="270"/>
              </a:spcBef>
              <a:buSzPts val="2400"/>
              <a:buFont typeface="Arial"/>
              <a:buAutoNum type="arabicPeriod"/>
            </a:pPr>
            <a:r>
              <a:rPr lang="en-US" sz="2400" dirty="0">
                <a:latin typeface="Tahoma"/>
                <a:ea typeface="Tahoma"/>
                <a:cs typeface="Tahoma"/>
                <a:sym typeface="Tahoma"/>
              </a:rPr>
              <a:t>Transition to subcutaneous insulin after DKA resolved</a:t>
            </a:r>
            <a:endParaRPr dirty="0"/>
          </a:p>
          <a:p>
            <a:pPr marL="565149" indent="-361949">
              <a:lnSpc>
                <a:spcPct val="150000"/>
              </a:lnSpc>
              <a:spcBef>
                <a:spcPts val="270"/>
              </a:spcBef>
              <a:buSzPts val="2400"/>
              <a:buNone/>
            </a:pPr>
            <a:endParaRPr dirty="0"/>
          </a:p>
          <a:p>
            <a:pPr marL="50799" indent="0">
              <a:lnSpc>
                <a:spcPct val="100000"/>
              </a:lnSpc>
              <a:spcBef>
                <a:spcPts val="270"/>
              </a:spcBef>
              <a:buSzPts val="1800"/>
              <a:buNone/>
            </a:pPr>
            <a:endParaRPr dirty="0"/>
          </a:p>
          <a:p>
            <a:pPr marL="650875" lvl="1" indent="-96837">
              <a:lnSpc>
                <a:spcPct val="100000"/>
              </a:lnSpc>
              <a:spcBef>
                <a:spcPts val="480"/>
              </a:spcBef>
              <a:buSzPts val="2400"/>
              <a:buNone/>
            </a:pPr>
            <a:endParaRPr dirty="0"/>
          </a:p>
          <a:p>
            <a:pPr marL="342900" indent="-142875">
              <a:lnSpc>
                <a:spcPct val="100000"/>
              </a:lnSpc>
              <a:spcBef>
                <a:spcPts val="270"/>
              </a:spcBef>
              <a:buClr>
                <a:schemeClr val="dk1"/>
              </a:buClr>
              <a:buSzPts val="1800"/>
              <a:buNone/>
            </a:pPr>
            <a:endParaRPr dirty="0"/>
          </a:p>
        </p:txBody>
      </p:sp>
      <p:sp>
        <p:nvSpPr>
          <p:cNvPr id="302" name="Google Shape;302;p61"/>
          <p:cNvSpPr txBox="1">
            <a:spLocks noGrp="1"/>
          </p:cNvSpPr>
          <p:nvPr>
            <p:ph type="sldNum" idx="12"/>
          </p:nvPr>
        </p:nvSpPr>
        <p:spPr>
          <a:xfrm>
            <a:off x="8076568" y="6356937"/>
            <a:ext cx="2133962" cy="364281"/>
          </a:xfrm>
          <a:prstGeom prst="rect">
            <a:avLst/>
          </a:prstGeom>
          <a:noFill/>
          <a:ln>
            <a:noFill/>
          </a:ln>
        </p:spPr>
        <p:txBody>
          <a:bodyPr spcFirstLastPara="1" vert="horz" wrap="square" lIns="91425" tIns="45700" rIns="91425" bIns="45700" rtlCol="0" anchor="ctr" anchorCtr="0">
            <a:noAutofit/>
          </a:bodyPr>
          <a:lstStyle/>
          <a:p>
            <a:pPr rtl="1">
              <a:buSzPts val="700"/>
            </a:pPr>
            <a:fld id="{00000000-1234-1234-1234-123412341234}" type="slidenum">
              <a:rPr lang="en-US"/>
              <a:pPr rtl="1">
                <a:buSzPts val="700"/>
              </a:pPr>
              <a:t>2</a:t>
            </a:fld>
            <a:endParaRPr/>
          </a:p>
        </p:txBody>
      </p:sp>
    </p:spTree>
    <p:extLst>
      <p:ext uri="{BB962C8B-B14F-4D97-AF65-F5344CB8AC3E}">
        <p14:creationId xmlns:p14="http://schemas.microsoft.com/office/powerpoint/2010/main" val="663476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92091"/>
            <a:ext cx="12192000" cy="7440092"/>
          </a:xfrm>
        </p:spPr>
      </p:pic>
    </p:spTree>
    <p:extLst>
      <p:ext uri="{BB962C8B-B14F-4D97-AF65-F5344CB8AC3E}">
        <p14:creationId xmlns:p14="http://schemas.microsoft.com/office/powerpoint/2010/main" val="172652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5"/>
          <p:cNvSpPr txBox="1">
            <a:spLocks noGrp="1"/>
          </p:cNvSpPr>
          <p:nvPr>
            <p:ph type="title"/>
          </p:nvPr>
        </p:nvSpPr>
        <p:spPr>
          <a:xfrm>
            <a:off x="1863213" y="329401"/>
            <a:ext cx="8479287" cy="764457"/>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3200" b="1" dirty="0">
                <a:latin typeface="Cambria" panose="02040503050406030204" pitchFamily="18" charset="0"/>
                <a:ea typeface="Cambria" panose="02040503050406030204" pitchFamily="18" charset="0"/>
                <a:cs typeface="Arial"/>
                <a:sym typeface="Arial"/>
              </a:rPr>
              <a:t>Complications of DKA Management</a:t>
            </a:r>
            <a:br>
              <a:rPr lang="en-US" sz="3200" b="1" dirty="0">
                <a:latin typeface="Cambria" panose="02040503050406030204" pitchFamily="18" charset="0"/>
                <a:ea typeface="Cambria" panose="02040503050406030204" pitchFamily="18" charset="0"/>
                <a:cs typeface="Arial"/>
                <a:sym typeface="Arial"/>
              </a:rPr>
            </a:br>
            <a:r>
              <a:rPr lang="en-US" sz="3200" b="1" dirty="0">
                <a:latin typeface="Cambria" panose="02040503050406030204" pitchFamily="18" charset="0"/>
                <a:ea typeface="Cambria" panose="02040503050406030204" pitchFamily="18" charset="0"/>
                <a:cs typeface="Arial"/>
                <a:sym typeface="Arial"/>
              </a:rPr>
              <a:t>Cerebral Edema: Signs and Symptoms</a:t>
            </a:r>
            <a:br>
              <a:rPr lang="en-US" sz="3200" b="1" dirty="0">
                <a:latin typeface="Cambria" panose="02040503050406030204" pitchFamily="18" charset="0"/>
                <a:ea typeface="Cambria" panose="02040503050406030204" pitchFamily="18" charset="0"/>
              </a:rPr>
            </a:br>
            <a:endParaRPr sz="3200" b="1" dirty="0">
              <a:latin typeface="Cambria" panose="02040503050406030204" pitchFamily="18" charset="0"/>
              <a:ea typeface="Cambria" panose="02040503050406030204" pitchFamily="18" charset="0"/>
            </a:endParaRPr>
          </a:p>
        </p:txBody>
      </p:sp>
      <p:sp>
        <p:nvSpPr>
          <p:cNvPr id="528" name="Google Shape;528;p85"/>
          <p:cNvSpPr txBox="1">
            <a:spLocks noGrp="1"/>
          </p:cNvSpPr>
          <p:nvPr>
            <p:ph type="body" idx="1"/>
          </p:nvPr>
        </p:nvSpPr>
        <p:spPr>
          <a:xfrm>
            <a:off x="2178555" y="961103"/>
            <a:ext cx="7848600" cy="4953000"/>
          </a:xfrm>
          <a:prstGeom prst="rect">
            <a:avLst/>
          </a:prstGeom>
          <a:noFill/>
          <a:ln>
            <a:noFill/>
          </a:ln>
        </p:spPr>
        <p:txBody>
          <a:bodyPr spcFirstLastPara="1" vert="horz" wrap="square" lIns="91425" tIns="45700" rIns="91425" bIns="45700" rtlCol="0" anchor="t" anchorCtr="0">
            <a:noAutofit/>
          </a:bodyPr>
          <a:lstStyle/>
          <a:p>
            <a:pPr marL="457200" indent="-342900">
              <a:lnSpc>
                <a:spcPct val="100000"/>
              </a:lnSpc>
              <a:spcBef>
                <a:spcPts val="360"/>
              </a:spcBef>
              <a:buSzPts val="1800"/>
            </a:pPr>
            <a:r>
              <a:rPr lang="en-US" sz="2400" b="1" dirty="0">
                <a:solidFill>
                  <a:schemeClr val="lt2"/>
                </a:solidFill>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Sudden and severe headache</a:t>
            </a:r>
            <a:endParaRPr sz="2400" dirty="0">
              <a:latin typeface="Tahoma" panose="020B0604030504040204" pitchFamily="34" charset="0"/>
              <a:ea typeface="Tahoma" panose="020B0604030504040204" pitchFamily="34" charset="0"/>
              <a:cs typeface="Tahoma" panose="020B0604030504040204" pitchFamily="34" charset="0"/>
            </a:endParaRPr>
          </a:p>
          <a:p>
            <a:pPr marL="457200">
              <a:lnSpc>
                <a:spcPct val="20000"/>
              </a:lnSpc>
              <a:spcBef>
                <a:spcPts val="360"/>
              </a:spcBef>
              <a:buSzPts val="1800"/>
              <a:buNone/>
            </a:pPr>
            <a:endParaRPr sz="2400" dirty="0">
              <a:latin typeface="Tahoma" panose="020B0604030504040204" pitchFamily="34" charset="0"/>
              <a:ea typeface="Tahoma" panose="020B0604030504040204" pitchFamily="34" charset="0"/>
              <a:cs typeface="Tahoma" panose="020B0604030504040204" pitchFamily="34" charset="0"/>
            </a:endParaRPr>
          </a:p>
          <a:p>
            <a:pPr marL="457200" indent="-381000">
              <a:lnSpc>
                <a:spcPct val="100000"/>
              </a:lnSpc>
              <a:spcBef>
                <a:spcPts val="360"/>
              </a:spcBef>
              <a:buSzPts val="2400"/>
            </a:pPr>
            <a:r>
              <a:rPr lang="en-US" sz="2400" dirty="0">
                <a:latin typeface="Tahoma" panose="020B0604030504040204" pitchFamily="34" charset="0"/>
                <a:ea typeface="Tahoma" panose="020B0604030504040204" pitchFamily="34" charset="0"/>
                <a:cs typeface="Tahoma" panose="020B0604030504040204" pitchFamily="34" charset="0"/>
              </a:rPr>
              <a:t> Incontinence and/or vomiting </a:t>
            </a:r>
            <a:endParaRPr sz="2400" dirty="0">
              <a:latin typeface="Tahoma" panose="020B0604030504040204" pitchFamily="34" charset="0"/>
              <a:ea typeface="Tahoma" panose="020B0604030504040204" pitchFamily="34" charset="0"/>
              <a:cs typeface="Tahoma" panose="020B0604030504040204" pitchFamily="34" charset="0"/>
            </a:endParaRPr>
          </a:p>
          <a:p>
            <a:pPr marL="457200">
              <a:lnSpc>
                <a:spcPct val="20000"/>
              </a:lnSpc>
              <a:spcBef>
                <a:spcPts val="360"/>
              </a:spcBef>
              <a:buSzPts val="1800"/>
              <a:buNone/>
            </a:pPr>
            <a:endParaRPr sz="2400" dirty="0">
              <a:latin typeface="Tahoma" panose="020B0604030504040204" pitchFamily="34" charset="0"/>
              <a:ea typeface="Tahoma" panose="020B0604030504040204" pitchFamily="34" charset="0"/>
              <a:cs typeface="Tahoma" panose="020B0604030504040204" pitchFamily="34" charset="0"/>
            </a:endParaRPr>
          </a:p>
          <a:p>
            <a:pPr marL="457200" indent="-381000">
              <a:lnSpc>
                <a:spcPct val="100000"/>
              </a:lnSpc>
              <a:spcBef>
                <a:spcPts val="360"/>
              </a:spcBef>
              <a:buSzPts val="2400"/>
            </a:pPr>
            <a:r>
              <a:rPr lang="en-US" sz="2400" dirty="0">
                <a:latin typeface="Tahoma" panose="020B0604030504040204" pitchFamily="34" charset="0"/>
                <a:ea typeface="Tahoma" panose="020B0604030504040204" pitchFamily="34" charset="0"/>
                <a:cs typeface="Tahoma" panose="020B0604030504040204" pitchFamily="34" charset="0"/>
              </a:rPr>
              <a:t> Combativeness, disorientation, agitation, change in mental status, posturing, seizure</a:t>
            </a:r>
            <a:endParaRPr sz="2400" dirty="0">
              <a:latin typeface="Tahoma" panose="020B0604030504040204" pitchFamily="34" charset="0"/>
              <a:ea typeface="Tahoma" panose="020B0604030504040204" pitchFamily="34" charset="0"/>
              <a:cs typeface="Tahoma" panose="020B0604030504040204" pitchFamily="34" charset="0"/>
            </a:endParaRPr>
          </a:p>
          <a:p>
            <a:pPr marL="457200" indent="-342900">
              <a:lnSpc>
                <a:spcPct val="20000"/>
              </a:lnSpc>
              <a:spcBef>
                <a:spcPts val="360"/>
              </a:spcBef>
              <a:buSzPts val="1800"/>
              <a:buNone/>
            </a:pPr>
            <a:r>
              <a:rPr lang="en-US" sz="2400" dirty="0">
                <a:latin typeface="Tahoma" panose="020B0604030504040204" pitchFamily="34" charset="0"/>
                <a:ea typeface="Tahoma" panose="020B0604030504040204" pitchFamily="34" charset="0"/>
                <a:cs typeface="Tahoma" panose="020B0604030504040204" pitchFamily="34" charset="0"/>
              </a:rPr>
              <a:t> </a:t>
            </a:r>
            <a:endParaRPr sz="2400" dirty="0">
              <a:latin typeface="Tahoma" panose="020B0604030504040204" pitchFamily="34" charset="0"/>
              <a:ea typeface="Tahoma" panose="020B0604030504040204" pitchFamily="34" charset="0"/>
              <a:cs typeface="Tahoma" panose="020B0604030504040204" pitchFamily="34" charset="0"/>
            </a:endParaRPr>
          </a:p>
          <a:p>
            <a:pPr marL="457200" indent="-381000">
              <a:lnSpc>
                <a:spcPct val="100000"/>
              </a:lnSpc>
              <a:spcBef>
                <a:spcPts val="360"/>
              </a:spcBef>
              <a:buSzPts val="2400"/>
            </a:pPr>
            <a:r>
              <a:rPr lang="en-US" sz="2400" dirty="0">
                <a:latin typeface="Tahoma" panose="020B0604030504040204" pitchFamily="34" charset="0"/>
                <a:ea typeface="Tahoma" panose="020B0604030504040204" pitchFamily="34" charset="0"/>
                <a:cs typeface="Tahoma" panose="020B0604030504040204" pitchFamily="34" charset="0"/>
              </a:rPr>
              <a:t> Change in vital signs</a:t>
            </a:r>
            <a:endParaRPr sz="2400" dirty="0">
              <a:latin typeface="Tahoma" panose="020B0604030504040204" pitchFamily="34" charset="0"/>
              <a:ea typeface="Tahoma" panose="020B0604030504040204" pitchFamily="34" charset="0"/>
              <a:cs typeface="Tahoma" panose="020B0604030504040204" pitchFamily="34" charset="0"/>
            </a:endParaRPr>
          </a:p>
          <a:p>
            <a:pPr marL="914400" lvl="1" indent="-381000">
              <a:lnSpc>
                <a:spcPct val="100000"/>
              </a:lnSpc>
              <a:spcBef>
                <a:spcPts val="360"/>
              </a:spcBef>
              <a:buSzPts val="2400"/>
              <a:buChar char="–"/>
            </a:pPr>
            <a:r>
              <a:rPr lang="en-US" dirty="0">
                <a:latin typeface="Tahoma" panose="020B0604030504040204" pitchFamily="34" charset="0"/>
                <a:ea typeface="Tahoma" panose="020B0604030504040204" pitchFamily="34" charset="0"/>
                <a:cs typeface="Tahoma" panose="020B0604030504040204" pitchFamily="34" charset="0"/>
              </a:rPr>
              <a:t>bradycardia, hypertension </a:t>
            </a:r>
            <a:endParaRPr dirty="0">
              <a:latin typeface="Tahoma" panose="020B0604030504040204" pitchFamily="34" charset="0"/>
              <a:ea typeface="Tahoma" panose="020B0604030504040204" pitchFamily="34" charset="0"/>
              <a:cs typeface="Tahoma" panose="020B0604030504040204" pitchFamily="34" charset="0"/>
            </a:endParaRPr>
          </a:p>
          <a:p>
            <a:pPr marL="914400" lvl="1">
              <a:lnSpc>
                <a:spcPct val="10000"/>
              </a:lnSpc>
              <a:spcBef>
                <a:spcPts val="360"/>
              </a:spcBef>
              <a:buSzPts val="1800"/>
              <a:buNone/>
            </a:pPr>
            <a:endParaRPr dirty="0">
              <a:latin typeface="Tahoma" panose="020B0604030504040204" pitchFamily="34" charset="0"/>
              <a:ea typeface="Tahoma" panose="020B0604030504040204" pitchFamily="34" charset="0"/>
              <a:cs typeface="Tahoma" panose="020B0604030504040204" pitchFamily="34" charset="0"/>
            </a:endParaRPr>
          </a:p>
          <a:p>
            <a:pPr marL="914400" lvl="1" indent="-381000">
              <a:lnSpc>
                <a:spcPct val="100000"/>
              </a:lnSpc>
              <a:spcBef>
                <a:spcPts val="360"/>
              </a:spcBef>
              <a:buSzPts val="2400"/>
              <a:buChar char="–"/>
            </a:pPr>
            <a:r>
              <a:rPr lang="en-US" dirty="0">
                <a:latin typeface="Tahoma" panose="020B0604030504040204" pitchFamily="34" charset="0"/>
                <a:ea typeface="Tahoma" panose="020B0604030504040204" pitchFamily="34" charset="0"/>
                <a:cs typeface="Tahoma" panose="020B0604030504040204" pitchFamily="34" charset="0"/>
              </a:rPr>
              <a:t>gasping/irregular respirations or periods of apnea</a:t>
            </a:r>
            <a:endParaRPr dirty="0">
              <a:latin typeface="Tahoma" panose="020B0604030504040204" pitchFamily="34" charset="0"/>
              <a:ea typeface="Tahoma" panose="020B0604030504040204" pitchFamily="34" charset="0"/>
              <a:cs typeface="Tahoma" panose="020B0604030504040204" pitchFamily="34" charset="0"/>
            </a:endParaRPr>
          </a:p>
          <a:p>
            <a:pPr marL="914400" lvl="1">
              <a:lnSpc>
                <a:spcPct val="10000"/>
              </a:lnSpc>
              <a:spcBef>
                <a:spcPts val="360"/>
              </a:spcBef>
              <a:buSzPts val="1800"/>
              <a:buNone/>
            </a:pPr>
            <a:endParaRPr dirty="0">
              <a:latin typeface="Tahoma" panose="020B0604030504040204" pitchFamily="34" charset="0"/>
              <a:ea typeface="Tahoma" panose="020B0604030504040204" pitchFamily="34" charset="0"/>
              <a:cs typeface="Tahoma" panose="020B0604030504040204" pitchFamily="34" charset="0"/>
            </a:endParaRPr>
          </a:p>
          <a:p>
            <a:pPr marL="914400" lvl="1" indent="-381000">
              <a:lnSpc>
                <a:spcPct val="100000"/>
              </a:lnSpc>
              <a:spcBef>
                <a:spcPts val="360"/>
              </a:spcBef>
              <a:buSzPts val="2400"/>
              <a:buChar char="–"/>
            </a:pPr>
            <a:r>
              <a:rPr lang="en-US" dirty="0">
                <a:latin typeface="Tahoma" panose="020B0604030504040204" pitchFamily="34" charset="0"/>
                <a:ea typeface="Tahoma" panose="020B0604030504040204" pitchFamily="34" charset="0"/>
                <a:cs typeface="Tahoma" panose="020B0604030504040204" pitchFamily="34" charset="0"/>
              </a:rPr>
              <a:t>hypothermia</a:t>
            </a:r>
            <a:endParaRPr dirty="0">
              <a:latin typeface="Tahoma" panose="020B0604030504040204" pitchFamily="34" charset="0"/>
              <a:ea typeface="Tahoma" panose="020B0604030504040204" pitchFamily="34" charset="0"/>
              <a:cs typeface="Tahoma" panose="020B0604030504040204" pitchFamily="34" charset="0"/>
            </a:endParaRPr>
          </a:p>
          <a:p>
            <a:pPr marL="914400" lvl="1">
              <a:lnSpc>
                <a:spcPct val="20000"/>
              </a:lnSpc>
              <a:spcBef>
                <a:spcPts val="360"/>
              </a:spcBef>
              <a:buSzPts val="1800"/>
              <a:buNone/>
            </a:pPr>
            <a:endParaRPr dirty="0">
              <a:solidFill>
                <a:srgbClr val="FF9900"/>
              </a:solidFill>
              <a:latin typeface="Tahoma" panose="020B0604030504040204" pitchFamily="34" charset="0"/>
              <a:ea typeface="Tahoma" panose="020B0604030504040204" pitchFamily="34" charset="0"/>
              <a:cs typeface="Tahoma" panose="020B0604030504040204" pitchFamily="34" charset="0"/>
            </a:endParaRPr>
          </a:p>
          <a:p>
            <a:pPr marL="457200" indent="-381000">
              <a:lnSpc>
                <a:spcPct val="100000"/>
              </a:lnSpc>
              <a:spcBef>
                <a:spcPts val="360"/>
              </a:spcBef>
              <a:buSzPts val="2400"/>
            </a:pPr>
            <a:r>
              <a:rPr lang="en-US" sz="2400" dirty="0">
                <a:latin typeface="Tahoma" panose="020B0604030504040204" pitchFamily="34" charset="0"/>
                <a:ea typeface="Tahoma" panose="020B0604030504040204" pitchFamily="34" charset="0"/>
                <a:cs typeface="Tahoma" panose="020B0604030504040204" pitchFamily="34" charset="0"/>
              </a:rPr>
              <a:t>Pupil changes (asymmetry, sluggish), papilledema</a:t>
            </a:r>
            <a:endParaRPr sz="2400" dirty="0">
              <a:latin typeface="Tahoma" panose="020B0604030504040204" pitchFamily="34" charset="0"/>
              <a:ea typeface="Tahoma" panose="020B0604030504040204" pitchFamily="34" charset="0"/>
              <a:cs typeface="Tahoma" panose="020B0604030504040204" pitchFamily="34" charset="0"/>
            </a:endParaRPr>
          </a:p>
          <a:p>
            <a:pPr marL="457200">
              <a:lnSpc>
                <a:spcPct val="20000"/>
              </a:lnSpc>
              <a:spcBef>
                <a:spcPts val="360"/>
              </a:spcBef>
              <a:buSzPts val="1800"/>
              <a:buNone/>
            </a:pPr>
            <a:endParaRPr sz="2400" dirty="0">
              <a:latin typeface="Tahoma" panose="020B0604030504040204" pitchFamily="34" charset="0"/>
              <a:ea typeface="Tahoma" panose="020B0604030504040204" pitchFamily="34" charset="0"/>
              <a:cs typeface="Tahoma" panose="020B0604030504040204" pitchFamily="34" charset="0"/>
            </a:endParaRPr>
          </a:p>
          <a:p>
            <a:pPr marL="914400" lvl="1">
              <a:lnSpc>
                <a:spcPct val="100000"/>
              </a:lnSpc>
              <a:spcBef>
                <a:spcPts val="360"/>
              </a:spcBef>
              <a:buSzPts val="1800"/>
              <a:buNone/>
            </a:pPr>
            <a:endParaRPr dirty="0">
              <a:solidFill>
                <a:srgbClr val="FF9900"/>
              </a:solidFill>
              <a:latin typeface="Tahoma" panose="020B0604030504040204" pitchFamily="34" charset="0"/>
              <a:ea typeface="Tahoma" panose="020B0604030504040204" pitchFamily="34" charset="0"/>
              <a:cs typeface="Tahoma" panose="020B0604030504040204" pitchFamily="34" charset="0"/>
            </a:endParaRPr>
          </a:p>
          <a:p>
            <a:pPr marL="914400" lvl="1">
              <a:lnSpc>
                <a:spcPct val="100000"/>
              </a:lnSpc>
              <a:spcBef>
                <a:spcPts val="360"/>
              </a:spcBef>
              <a:buSzPts val="1800"/>
              <a:buNone/>
            </a:pPr>
            <a:endParaRPr dirty="0">
              <a:solidFill>
                <a:srgbClr val="FF9900"/>
              </a:solidFill>
              <a:latin typeface="Tahoma" panose="020B0604030504040204" pitchFamily="34" charset="0"/>
              <a:ea typeface="Tahoma" panose="020B0604030504040204" pitchFamily="34" charset="0"/>
              <a:cs typeface="Tahoma" panose="020B0604030504040204" pitchFamily="34" charset="0"/>
            </a:endParaRPr>
          </a:p>
          <a:p>
            <a:pPr marL="457200">
              <a:lnSpc>
                <a:spcPct val="100000"/>
              </a:lnSpc>
              <a:spcBef>
                <a:spcPts val="360"/>
              </a:spcBef>
              <a:buSzPts val="1800"/>
              <a:buNone/>
            </a:pPr>
            <a:endParaRPr sz="24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615381" y="5353683"/>
            <a:ext cx="6725264" cy="707886"/>
          </a:xfrm>
          <a:prstGeom prst="rect">
            <a:avLst/>
          </a:prstGeom>
          <a:noFill/>
        </p:spPr>
        <p:txBody>
          <a:bodyPr wrap="square" rtlCol="0">
            <a:spAutoFit/>
          </a:bodyPr>
          <a:lstStyle/>
          <a:p>
            <a:r>
              <a:rPr lang="en-US" sz="2000" b="1" dirty="0">
                <a:solidFill>
                  <a:srgbClr val="FF0000"/>
                </a:solidFill>
              </a:rPr>
              <a:t>Once you suspect Cerebral </a:t>
            </a:r>
            <a:r>
              <a:rPr lang="en-US" sz="2000" b="1" dirty="0" err="1">
                <a:solidFill>
                  <a:srgbClr val="FF0000"/>
                </a:solidFill>
              </a:rPr>
              <a:t>oedema</a:t>
            </a:r>
            <a:r>
              <a:rPr lang="en-US" sz="2000" b="1" dirty="0">
                <a:solidFill>
                  <a:srgbClr val="FF0000"/>
                </a:solidFill>
              </a:rPr>
              <a:t>, always rule out hypoglycemia BGL &lt;4 </a:t>
            </a:r>
            <a:r>
              <a:rPr lang="en-US" sz="2000" b="1" dirty="0" err="1">
                <a:solidFill>
                  <a:srgbClr val="FF0000"/>
                </a:solidFill>
              </a:rPr>
              <a:t>mmol</a:t>
            </a:r>
            <a:r>
              <a:rPr lang="en-US" sz="2000" b="1" dirty="0">
                <a:solidFill>
                  <a:srgbClr val="FF0000"/>
                </a:solidFill>
              </a:rPr>
              <a:t>/L</a:t>
            </a:r>
          </a:p>
        </p:txBody>
      </p:sp>
    </p:spTree>
    <p:extLst>
      <p:ext uri="{BB962C8B-B14F-4D97-AF65-F5344CB8AC3E}">
        <p14:creationId xmlns:p14="http://schemas.microsoft.com/office/powerpoint/2010/main" val="214960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8">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8">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7"/>
          <p:cNvSpPr txBox="1">
            <a:spLocks noGrp="1"/>
          </p:cNvSpPr>
          <p:nvPr>
            <p:ph type="title" idx="4294967295"/>
          </p:nvPr>
        </p:nvSpPr>
        <p:spPr>
          <a:xfrm>
            <a:off x="1898601" y="162233"/>
            <a:ext cx="7265065" cy="648929"/>
          </a:xfrm>
          <a:prstGeom prst="rect">
            <a:avLst/>
          </a:prstGeom>
          <a:noFill/>
          <a:ln>
            <a:noFill/>
          </a:ln>
        </p:spPr>
        <p:txBody>
          <a:bodyPr spcFirstLastPara="1" vert="horz" wrap="square" lIns="0" tIns="0" rIns="0" bIns="0" rtlCol="0" anchor="ctr" anchorCtr="0">
            <a:noAutofit/>
          </a:bodyPr>
          <a:lstStyle/>
          <a:p>
            <a:pPr algn="ctr">
              <a:lnSpc>
                <a:spcPct val="100000"/>
              </a:lnSpc>
              <a:spcBef>
                <a:spcPts val="0"/>
              </a:spcBef>
              <a:buSzPts val="1400"/>
            </a:pPr>
            <a:r>
              <a:rPr lang="en-US" sz="3200" b="1" dirty="0">
                <a:latin typeface="Arial"/>
                <a:ea typeface="Arial"/>
                <a:cs typeface="Arial"/>
                <a:sym typeface="Arial"/>
              </a:rPr>
              <a:t>Treatment of Cerebral Edema</a:t>
            </a:r>
            <a:endParaRPr sz="3200" b="1" dirty="0">
              <a:latin typeface="Arial"/>
              <a:ea typeface="Arial"/>
              <a:cs typeface="Arial"/>
              <a:sym typeface="Arial"/>
            </a:endParaRPr>
          </a:p>
        </p:txBody>
      </p:sp>
      <p:sp>
        <p:nvSpPr>
          <p:cNvPr id="542" name="Google Shape;542;p87"/>
          <p:cNvSpPr txBox="1">
            <a:spLocks noGrp="1"/>
          </p:cNvSpPr>
          <p:nvPr>
            <p:ph type="body" idx="4294967295"/>
          </p:nvPr>
        </p:nvSpPr>
        <p:spPr>
          <a:xfrm>
            <a:off x="1898600" y="633720"/>
            <a:ext cx="8483700" cy="4201800"/>
          </a:xfrm>
          <a:prstGeom prst="rect">
            <a:avLst/>
          </a:prstGeom>
          <a:noFill/>
          <a:ln>
            <a:noFill/>
          </a:ln>
        </p:spPr>
        <p:txBody>
          <a:bodyPr spcFirstLastPara="1" vert="horz" wrap="square" lIns="0" tIns="0" rIns="0" bIns="0" rtlCol="0" anchor="t" anchorCtr="0">
            <a:noAutofit/>
          </a:bodyPr>
          <a:lstStyle/>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Reduce the rate of fluid administration by one-third. </a:t>
            </a:r>
            <a:endParaRPr sz="2200" dirty="0">
              <a:latin typeface="Tahoma" panose="020B0604030504040204" pitchFamily="34" charset="0"/>
              <a:ea typeface="Tahoma" panose="020B0604030504040204" pitchFamily="34" charset="0"/>
              <a:cs typeface="Tahoma" panose="020B0604030504040204" pitchFamily="34" charset="0"/>
            </a:endParaRPr>
          </a:p>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Give mannitol 0.5-1 g/kg IV over 15 minutes. Repeat after 30 minutes if no response. </a:t>
            </a:r>
            <a:endParaRPr sz="2200" dirty="0">
              <a:latin typeface="Tahoma" panose="020B0604030504040204" pitchFamily="34" charset="0"/>
              <a:ea typeface="Tahoma" panose="020B0604030504040204" pitchFamily="34" charset="0"/>
              <a:cs typeface="Tahoma" panose="020B0604030504040204" pitchFamily="34" charset="0"/>
            </a:endParaRPr>
          </a:p>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Hypertonic saline (3%), 2.5-5 ml/kg over 10-15minutes, may be an alternative to mannitol or addition to mannitol if no response within 30 min. </a:t>
            </a:r>
            <a:endParaRPr sz="2200" dirty="0">
              <a:latin typeface="Tahoma" panose="020B0604030504040204" pitchFamily="34" charset="0"/>
              <a:ea typeface="Tahoma" panose="020B0604030504040204" pitchFamily="34" charset="0"/>
              <a:cs typeface="Tahoma" panose="020B0604030504040204" pitchFamily="34" charset="0"/>
            </a:endParaRPr>
          </a:p>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Elevate the head of the bed. </a:t>
            </a:r>
            <a:endParaRPr sz="2200" dirty="0">
              <a:latin typeface="Tahoma" panose="020B0604030504040204" pitchFamily="34" charset="0"/>
              <a:ea typeface="Tahoma" panose="020B0604030504040204" pitchFamily="34" charset="0"/>
              <a:cs typeface="Tahoma" panose="020B0604030504040204" pitchFamily="34" charset="0"/>
            </a:endParaRPr>
          </a:p>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Intubation may be necessary for a patient with impending respiratory failure. </a:t>
            </a:r>
          </a:p>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Consider brain imaging after stabilizing patient</a:t>
            </a:r>
          </a:p>
          <a:p>
            <a:pPr marL="263525" indent="-250825">
              <a:lnSpc>
                <a:spcPct val="150000"/>
              </a:lnSpc>
              <a:spcBef>
                <a:spcPts val="560"/>
              </a:spcBef>
              <a:buSzPts val="2600"/>
            </a:pPr>
            <a:endParaRPr sz="2200" dirty="0">
              <a:latin typeface="Tahoma" panose="020B0604030504040204" pitchFamily="34" charset="0"/>
              <a:ea typeface="Tahoma" panose="020B0604030504040204" pitchFamily="34" charset="0"/>
              <a:cs typeface="Tahoma" panose="020B0604030504040204" pitchFamily="34" charset="0"/>
            </a:endParaRPr>
          </a:p>
          <a:p>
            <a:pPr marL="263525" indent="-85725">
              <a:lnSpc>
                <a:spcPct val="150000"/>
              </a:lnSpc>
              <a:spcBef>
                <a:spcPts val="560"/>
              </a:spcBef>
              <a:buSzPts val="2800"/>
              <a:buNone/>
            </a:pPr>
            <a:endParaRPr sz="2200" dirty="0">
              <a:latin typeface="Tahoma" panose="020B0604030504040204" pitchFamily="34" charset="0"/>
              <a:ea typeface="Tahoma" panose="020B0604030504040204" pitchFamily="34" charset="0"/>
              <a:cs typeface="Tahoma" panose="020B0604030504040204" pitchFamily="34" charset="0"/>
            </a:endParaRPr>
          </a:p>
        </p:txBody>
      </p:sp>
      <p:sp>
        <p:nvSpPr>
          <p:cNvPr id="543" name="Google Shape;543;p87"/>
          <p:cNvSpPr txBox="1"/>
          <p:nvPr/>
        </p:nvSpPr>
        <p:spPr>
          <a:xfrm>
            <a:off x="9285288" y="0"/>
            <a:ext cx="901700" cy="471488"/>
          </a:xfrm>
          <a:prstGeom prst="rect">
            <a:avLst/>
          </a:prstGeom>
          <a:noFill/>
          <a:ln>
            <a:noFill/>
          </a:ln>
        </p:spPr>
        <p:txBody>
          <a:bodyPr spcFirstLastPara="1" wrap="square" lIns="0" tIns="0" rIns="0" bIns="0" anchor="ctr" anchorCtr="0">
            <a:noAutofit/>
          </a:bodyPr>
          <a:lstStyle/>
          <a:p>
            <a:pPr algn="r">
              <a:buClr>
                <a:schemeClr val="hlink"/>
              </a:buClr>
              <a:buSzPts val="800"/>
            </a:pPr>
            <a:r>
              <a:rPr lang="en-US" sz="800">
                <a:solidFill>
                  <a:schemeClr val="hlink"/>
                </a:solidFill>
                <a:latin typeface="Verdana"/>
                <a:ea typeface="Verdana"/>
                <a:cs typeface="Verdana"/>
                <a:sym typeface="Verdana"/>
              </a:rPr>
              <a:t>Slide no </a:t>
            </a:r>
            <a:fld id="{00000000-1234-1234-1234-123412341234}" type="slidenum">
              <a:rPr lang="en-US" sz="800">
                <a:solidFill>
                  <a:schemeClr val="hlink"/>
                </a:solidFill>
                <a:latin typeface="Verdana"/>
                <a:ea typeface="Verdana"/>
                <a:cs typeface="Verdana"/>
                <a:sym typeface="Verdana"/>
              </a:rPr>
              <a:pPr algn="r">
                <a:buClr>
                  <a:schemeClr val="hlink"/>
                </a:buClr>
                <a:buSzPts val="800"/>
              </a:pPr>
              <a:t>22</a:t>
            </a:fld>
            <a:endParaRPr sz="800">
              <a:solidFill>
                <a:schemeClr val="hlink"/>
              </a:solidFill>
              <a:latin typeface="Verdana"/>
              <a:ea typeface="Verdana"/>
              <a:cs typeface="Verdana"/>
              <a:sym typeface="Verdana"/>
            </a:endParaRPr>
          </a:p>
        </p:txBody>
      </p:sp>
      <p:sp>
        <p:nvSpPr>
          <p:cNvPr id="544" name="Google Shape;544;p87"/>
          <p:cNvSpPr txBox="1"/>
          <p:nvPr/>
        </p:nvSpPr>
        <p:spPr>
          <a:xfrm>
            <a:off x="7823200" y="0"/>
            <a:ext cx="1460500" cy="471488"/>
          </a:xfrm>
          <a:prstGeom prst="rect">
            <a:avLst/>
          </a:prstGeom>
          <a:noFill/>
          <a:ln>
            <a:noFill/>
          </a:ln>
        </p:spPr>
        <p:txBody>
          <a:bodyPr spcFirstLastPara="1" wrap="square" lIns="0" tIns="0" rIns="0" bIns="0" anchor="ctr" anchorCtr="0">
            <a:noAutofit/>
          </a:bodyPr>
          <a:lstStyle/>
          <a:p>
            <a:pPr algn="r">
              <a:buClr>
                <a:srgbClr val="BDB2A4"/>
              </a:buClr>
              <a:buSzPts val="800"/>
            </a:pPr>
            <a:r>
              <a:rPr lang="en-US" sz="800">
                <a:solidFill>
                  <a:srgbClr val="BDB2A4"/>
                </a:solidFill>
                <a:latin typeface="Verdana"/>
                <a:ea typeface="Verdana"/>
                <a:cs typeface="Verdana"/>
                <a:sym typeface="Verdana"/>
              </a:rPr>
              <a:t>Date</a:t>
            </a:r>
            <a:endParaRPr/>
          </a:p>
        </p:txBody>
      </p:sp>
    </p:spTree>
    <p:extLst>
      <p:ext uri="{BB962C8B-B14F-4D97-AF65-F5344CB8AC3E}">
        <p14:creationId xmlns:p14="http://schemas.microsoft.com/office/powerpoint/2010/main" val="23303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649" y="232518"/>
            <a:ext cx="10515600" cy="729384"/>
          </a:xfrm>
        </p:spPr>
        <p:txBody>
          <a:bodyPr/>
          <a:lstStyle/>
          <a:p>
            <a:r>
              <a:rPr lang="en-US" dirty="0"/>
              <a:t> </a:t>
            </a:r>
            <a:r>
              <a:rPr lang="en-US" b="1" dirty="0"/>
              <a:t>Resolution of DKA</a:t>
            </a:r>
          </a:p>
        </p:txBody>
      </p:sp>
      <p:sp>
        <p:nvSpPr>
          <p:cNvPr id="3" name="Content Placeholder 2"/>
          <p:cNvSpPr>
            <a:spLocks noGrp="1"/>
          </p:cNvSpPr>
          <p:nvPr>
            <p:ph idx="1"/>
          </p:nvPr>
        </p:nvSpPr>
        <p:spPr>
          <a:xfrm>
            <a:off x="1139138" y="961903"/>
            <a:ext cx="11749547" cy="6026726"/>
          </a:xfrm>
        </p:spPr>
        <p:txBody>
          <a:bodyPr>
            <a:noAutofit/>
          </a:bodyPr>
          <a:lstStyle/>
          <a:p>
            <a:r>
              <a:rPr lang="en-US" sz="2400" dirty="0"/>
              <a:t>Criteria for resolved DKA:</a:t>
            </a:r>
          </a:p>
          <a:p>
            <a:pPr lvl="1"/>
            <a:r>
              <a:rPr lang="en-US" dirty="0">
                <a:ea typeface="Tahoma" panose="020B0604030504040204" pitchFamily="34" charset="0"/>
                <a:cs typeface="Tahoma" panose="020B0604030504040204" pitchFamily="34" charset="0"/>
              </a:rPr>
              <a:t>pH &gt;7.3</a:t>
            </a:r>
          </a:p>
          <a:p>
            <a:pPr lvl="1"/>
            <a:r>
              <a:rPr lang="en-US" dirty="0">
                <a:ea typeface="Tahoma" panose="020B0604030504040204" pitchFamily="34" charset="0"/>
                <a:cs typeface="Tahoma" panose="020B0604030504040204" pitchFamily="34" charset="0"/>
              </a:rPr>
              <a:t>Bicarbonate &gt;18</a:t>
            </a:r>
          </a:p>
          <a:p>
            <a:pPr lvl="1"/>
            <a:r>
              <a:rPr lang="en-US" dirty="0">
                <a:ea typeface="Tahoma" panose="020B0604030504040204" pitchFamily="34" charset="0"/>
                <a:cs typeface="Tahoma" panose="020B0604030504040204" pitchFamily="34" charset="0"/>
              </a:rPr>
              <a:t>Urinary ketones &lt;2+</a:t>
            </a:r>
            <a:endParaRPr lang="en-US" sz="2400" dirty="0"/>
          </a:p>
          <a:p>
            <a:pPr lvl="0"/>
            <a:r>
              <a:rPr lang="en-US" sz="2400" dirty="0">
                <a:ea typeface="Tahoma" panose="020B0604030504040204" pitchFamily="34" charset="0"/>
                <a:cs typeface="Tahoma" panose="020B0604030504040204" pitchFamily="34" charset="0"/>
              </a:rPr>
              <a:t>When ketoacidosis has resolved and oral intake is well tolerated, then transition  to SC insulin.</a:t>
            </a:r>
            <a:endParaRPr lang="en-US" sz="2400" dirty="0"/>
          </a:p>
          <a:p>
            <a:r>
              <a:rPr lang="en-US" sz="2400" dirty="0"/>
              <a:t>The recommended insulin regimen is </a:t>
            </a:r>
            <a:r>
              <a:rPr lang="en-US" sz="2400" b="1" dirty="0"/>
              <a:t>basal- bolus Insulin </a:t>
            </a:r>
            <a:r>
              <a:rPr lang="en-US" sz="2400" dirty="0"/>
              <a:t>( multiple daily injections).</a:t>
            </a:r>
          </a:p>
          <a:p>
            <a:pPr marL="0" indent="0">
              <a:buNone/>
            </a:pPr>
            <a:endParaRPr lang="en-US" sz="2400" dirty="0"/>
          </a:p>
          <a:p>
            <a:pPr marL="0" indent="0">
              <a:spcBef>
                <a:spcPts val="360"/>
              </a:spcBef>
              <a:buNone/>
            </a:pPr>
            <a:r>
              <a:rPr lang="en-US" sz="2400" b="1" dirty="0">
                <a:latin typeface="Tahoma" panose="020B0604030504040204" pitchFamily="34" charset="0"/>
                <a:ea typeface="Tahoma" panose="020B0604030504040204" pitchFamily="34" charset="0"/>
                <a:cs typeface="Tahoma" panose="020B0604030504040204" pitchFamily="34" charset="0"/>
              </a:rPr>
              <a:t>Starting total insulin dose </a:t>
            </a:r>
            <a:r>
              <a:rPr lang="en-US" sz="2400" dirty="0">
                <a:latin typeface="Tahoma" panose="020B0604030504040204" pitchFamily="34" charset="0"/>
                <a:ea typeface="Tahoma" panose="020B0604030504040204" pitchFamily="34" charset="0"/>
                <a:cs typeface="Tahoma" panose="020B0604030504040204" pitchFamily="34" charset="0"/>
              </a:rPr>
              <a:t>for transition to subcutaneous:</a:t>
            </a:r>
          </a:p>
          <a:p>
            <a:pPr marL="0" indent="0">
              <a:spcBef>
                <a:spcPts val="36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r>
              <a:rPr lang="en-US" sz="2400" b="1" dirty="0">
                <a:latin typeface="Tahoma" panose="020B0604030504040204" pitchFamily="34" charset="0"/>
                <a:ea typeface="Tahoma" panose="020B0604030504040204" pitchFamily="34" charset="0"/>
                <a:cs typeface="Tahoma" panose="020B0604030504040204" pitchFamily="34" charset="0"/>
              </a:rPr>
              <a:t>Pre-pubertal </a:t>
            </a:r>
            <a:r>
              <a:rPr lang="en-US" sz="2400" dirty="0">
                <a:latin typeface="Tahoma" panose="020B0604030504040204" pitchFamily="34" charset="0"/>
                <a:ea typeface="Tahoma" panose="020B0604030504040204" pitchFamily="34" charset="0"/>
                <a:cs typeface="Tahoma" panose="020B0604030504040204" pitchFamily="34" charset="0"/>
              </a:rPr>
              <a:t>: 0.5 - 0.7 units/kg/day</a:t>
            </a:r>
          </a:p>
          <a:p>
            <a:pPr marL="0" indent="0">
              <a:spcBef>
                <a:spcPts val="36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r>
              <a:rPr lang="en-US" sz="2400" b="1" dirty="0">
                <a:latin typeface="Tahoma" panose="020B0604030504040204" pitchFamily="34" charset="0"/>
                <a:ea typeface="Tahoma" panose="020B0604030504040204" pitchFamily="34" charset="0"/>
                <a:cs typeface="Tahoma" panose="020B0604030504040204" pitchFamily="34" charset="0"/>
              </a:rPr>
              <a:t>Pubertal </a:t>
            </a:r>
            <a:r>
              <a:rPr lang="en-US" sz="2400" dirty="0">
                <a:latin typeface="Tahoma" panose="020B0604030504040204" pitchFamily="34" charset="0"/>
                <a:ea typeface="Tahoma" panose="020B0604030504040204" pitchFamily="34" charset="0"/>
                <a:cs typeface="Tahoma" panose="020B0604030504040204" pitchFamily="34" charset="0"/>
              </a:rPr>
              <a:t>: 0.8 – 1.2 units/kg/day</a:t>
            </a:r>
          </a:p>
          <a:p>
            <a:endParaRPr lang="en-US" sz="2400" dirty="0"/>
          </a:p>
        </p:txBody>
      </p:sp>
    </p:spTree>
    <p:extLst>
      <p:ext uri="{BB962C8B-B14F-4D97-AF65-F5344CB8AC3E}">
        <p14:creationId xmlns:p14="http://schemas.microsoft.com/office/powerpoint/2010/main" val="2998403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771" y="211134"/>
            <a:ext cx="10515600" cy="1325563"/>
          </a:xfrm>
        </p:spPr>
        <p:txBody>
          <a:bodyPr>
            <a:normAutofit/>
          </a:bodyPr>
          <a:lstStyle/>
          <a:p>
            <a:r>
              <a:rPr lang="en-GB" dirty="0"/>
              <a:t>Algorithm for the management of diabetic ketoacidosis</a:t>
            </a:r>
          </a:p>
        </p:txBody>
      </p:sp>
      <p:sp>
        <p:nvSpPr>
          <p:cNvPr id="3" name="Date Placeholder 2"/>
          <p:cNvSpPr>
            <a:spLocks noGrp="1"/>
          </p:cNvSpPr>
          <p:nvPr>
            <p:ph type="dt" sz="half" idx="10"/>
          </p:nvPr>
        </p:nvSpPr>
        <p:spPr/>
        <p:txBody>
          <a:bodyPr/>
          <a:lstStyle/>
          <a:p>
            <a:fld id="{5B8A6D6C-9092-41E0-B000-A3D81CE9E5EC}" type="datetime1">
              <a:rPr lang="en-US" smtClean="0"/>
              <a:pPr/>
              <a:t>9/30/2025</a:t>
            </a:fld>
            <a:endParaRPr lang="en-GB"/>
          </a:p>
        </p:txBody>
      </p:sp>
      <p:sp>
        <p:nvSpPr>
          <p:cNvPr id="4" name="Slide Number Placeholder 3"/>
          <p:cNvSpPr>
            <a:spLocks noGrp="1"/>
          </p:cNvSpPr>
          <p:nvPr>
            <p:ph type="sldNum" sz="quarter" idx="12"/>
          </p:nvPr>
        </p:nvSpPr>
        <p:spPr/>
        <p:txBody>
          <a:bodyPr/>
          <a:lstStyle/>
          <a:p>
            <a:fld id="{C52D06EB-DF4A-4CC2-BFE3-ACA5143975F3}" type="slidenum">
              <a:rPr lang="en-GB" smtClean="0"/>
              <a:pPr/>
              <a:t>24</a:t>
            </a:fld>
            <a:endParaRPr lang="en-GB"/>
          </a:p>
        </p:txBody>
      </p:sp>
      <p:pic>
        <p:nvPicPr>
          <p:cNvPr id="2050" name="Picture 2"/>
          <p:cNvPicPr>
            <a:picLocks noChangeAspect="1" noChangeArrowheads="1"/>
          </p:cNvPicPr>
          <p:nvPr/>
        </p:nvPicPr>
        <p:blipFill>
          <a:blip r:embed="rId2"/>
          <a:srcRect/>
          <a:stretch>
            <a:fillRect/>
          </a:stretch>
        </p:blipFill>
        <p:spPr bwMode="auto">
          <a:xfrm>
            <a:off x="1881158" y="1643050"/>
            <a:ext cx="8286808" cy="4500594"/>
          </a:xfrm>
          <a:prstGeom prst="rect">
            <a:avLst/>
          </a:prstGeom>
          <a:noFill/>
          <a:ln w="9525">
            <a:noFill/>
            <a:miter lim="800000"/>
            <a:headEnd/>
            <a:tailEnd/>
          </a:ln>
          <a:effectLst/>
        </p:spPr>
      </p:pic>
    </p:spTree>
    <p:extLst>
      <p:ext uri="{BB962C8B-B14F-4D97-AF65-F5344CB8AC3E}">
        <p14:creationId xmlns:p14="http://schemas.microsoft.com/office/powerpoint/2010/main" val="3940610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9053E-B77D-4A9B-8E22-8E0BCF5BEDDE}" type="datetime1">
              <a:rPr lang="en-US" smtClean="0"/>
              <a:pPr/>
              <a:t>9/30/2025</a:t>
            </a:fld>
            <a:endParaRPr lang="en-GB"/>
          </a:p>
        </p:txBody>
      </p:sp>
      <p:sp>
        <p:nvSpPr>
          <p:cNvPr id="3" name="Slide Number Placeholder 2"/>
          <p:cNvSpPr>
            <a:spLocks noGrp="1"/>
          </p:cNvSpPr>
          <p:nvPr>
            <p:ph type="sldNum" sz="quarter" idx="12"/>
          </p:nvPr>
        </p:nvSpPr>
        <p:spPr/>
        <p:txBody>
          <a:bodyPr/>
          <a:lstStyle/>
          <a:p>
            <a:fld id="{C52D06EB-DF4A-4CC2-BFE3-ACA5143975F3}" type="slidenum">
              <a:rPr lang="en-GB" smtClean="0"/>
              <a:pPr/>
              <a:t>25</a:t>
            </a:fld>
            <a:endParaRPr lang="en-GB"/>
          </a:p>
        </p:txBody>
      </p:sp>
      <p:pic>
        <p:nvPicPr>
          <p:cNvPr id="3074" name="Picture 2"/>
          <p:cNvPicPr>
            <a:picLocks noChangeAspect="1" noChangeArrowheads="1"/>
          </p:cNvPicPr>
          <p:nvPr/>
        </p:nvPicPr>
        <p:blipFill>
          <a:blip r:embed="rId2"/>
          <a:srcRect/>
          <a:stretch>
            <a:fillRect/>
          </a:stretch>
        </p:blipFill>
        <p:spPr bwMode="auto">
          <a:xfrm>
            <a:off x="2024034" y="714357"/>
            <a:ext cx="8072494" cy="5286411"/>
          </a:xfrm>
          <a:prstGeom prst="rect">
            <a:avLst/>
          </a:prstGeom>
          <a:noFill/>
          <a:ln w="9525">
            <a:noFill/>
            <a:miter lim="800000"/>
            <a:headEnd/>
            <a:tailEnd/>
          </a:ln>
          <a:effectLst/>
        </p:spPr>
      </p:pic>
    </p:spTree>
    <p:extLst>
      <p:ext uri="{BB962C8B-B14F-4D97-AF65-F5344CB8AC3E}">
        <p14:creationId xmlns:p14="http://schemas.microsoft.com/office/powerpoint/2010/main" val="3572587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62815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053" y="596847"/>
            <a:ext cx="10515600" cy="369166"/>
          </a:xfrm>
        </p:spPr>
        <p:txBody>
          <a:bodyPr>
            <a:normAutofit fontScale="90000"/>
          </a:bodyPr>
          <a:lstStyle/>
          <a:p>
            <a:r>
              <a:rPr lang="en-US" b="1" dirty="0"/>
              <a:t>Summary</a:t>
            </a:r>
          </a:p>
        </p:txBody>
      </p:sp>
      <p:sp>
        <p:nvSpPr>
          <p:cNvPr id="3" name="Content Placeholder 2"/>
          <p:cNvSpPr>
            <a:spLocks noGrp="1"/>
          </p:cNvSpPr>
          <p:nvPr>
            <p:ph idx="1"/>
          </p:nvPr>
        </p:nvSpPr>
        <p:spPr>
          <a:xfrm>
            <a:off x="1311202" y="781430"/>
            <a:ext cx="11044084" cy="5029200"/>
          </a:xfrm>
        </p:spPr>
        <p:txBody>
          <a:bodyPr>
            <a:normAutofit/>
          </a:bodyPr>
          <a:lstStyle/>
          <a:p>
            <a:pPr marL="0" lvl="0" indent="0">
              <a:lnSpc>
                <a:spcPct val="150000"/>
              </a:lnSpc>
              <a:buNone/>
            </a:pPr>
            <a:endParaRPr lang="en-US" sz="2400" dirty="0">
              <a:ea typeface="Tahoma" panose="020B0604030504040204" pitchFamily="34" charset="0"/>
              <a:cs typeface="Tahoma" panose="020B0604030504040204" pitchFamily="34" charset="0"/>
            </a:endParaRPr>
          </a:p>
          <a:p>
            <a:pPr lvl="0">
              <a:lnSpc>
                <a:spcPct val="150000"/>
              </a:lnSpc>
            </a:pPr>
            <a:r>
              <a:rPr lang="en-US" sz="2400" dirty="0">
                <a:ea typeface="Tahoma" panose="020B0604030504040204" pitchFamily="34" charset="0"/>
                <a:cs typeface="Tahoma" panose="020B0604030504040204" pitchFamily="34" charset="0"/>
              </a:rPr>
              <a:t>It is a life-threatening acute complication of type 1 diabetes</a:t>
            </a:r>
          </a:p>
          <a:p>
            <a:pPr lvl="0">
              <a:lnSpc>
                <a:spcPct val="150000"/>
              </a:lnSpc>
            </a:pPr>
            <a:r>
              <a:rPr lang="en-US" sz="2400" dirty="0">
                <a:ea typeface="Tahoma" panose="020B0604030504040204" pitchFamily="34" charset="0"/>
                <a:cs typeface="Tahoma" panose="020B0604030504040204" pitchFamily="34" charset="0"/>
              </a:rPr>
              <a:t>Early diagnosis using clinical signs and symptoms and laboratory criteria is key</a:t>
            </a:r>
          </a:p>
          <a:p>
            <a:pPr>
              <a:lnSpc>
                <a:spcPct val="150000"/>
              </a:lnSpc>
            </a:pPr>
            <a:r>
              <a:rPr lang="en-US" sz="2400" dirty="0"/>
              <a:t>Management should be in ICU/HDU &amp; entails fluid therapy, insulin, potassium replacement and treatment of underlying causes.</a:t>
            </a:r>
          </a:p>
          <a:p>
            <a:pPr>
              <a:lnSpc>
                <a:spcPct val="150000"/>
              </a:lnSpc>
            </a:pPr>
            <a:r>
              <a:rPr lang="en-US" sz="2400" dirty="0"/>
              <a:t>Transition to the recommended </a:t>
            </a:r>
            <a:r>
              <a:rPr lang="en-US" sz="2400" b="1" dirty="0"/>
              <a:t>basal-bolus insulin </a:t>
            </a:r>
            <a:r>
              <a:rPr lang="en-US" sz="2400" dirty="0"/>
              <a:t>once DKA has resolved</a:t>
            </a:r>
          </a:p>
          <a:p>
            <a:pPr lvl="0">
              <a:lnSpc>
                <a:spcPct val="150000"/>
              </a:lnSpc>
            </a:pPr>
            <a:r>
              <a:rPr lang="en-US" sz="2400" dirty="0">
                <a:ea typeface="Tahoma" panose="020B0604030504040204" pitchFamily="34" charset="0"/>
                <a:cs typeface="Tahoma" panose="020B0604030504040204" pitchFamily="34" charset="0"/>
              </a:rPr>
              <a:t>Written guidelines should be available at all levels of the healthcare system</a:t>
            </a:r>
          </a:p>
          <a:p>
            <a:pPr>
              <a:lnSpc>
                <a:spcPct val="150000"/>
              </a:lnSpc>
            </a:pPr>
            <a:endParaRPr lang="en-US" sz="2400" dirty="0"/>
          </a:p>
        </p:txBody>
      </p:sp>
    </p:spTree>
    <p:extLst>
      <p:ext uri="{BB962C8B-B14F-4D97-AF65-F5344CB8AC3E}">
        <p14:creationId xmlns:p14="http://schemas.microsoft.com/office/powerpoint/2010/main" val="30177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Transition to Subcutaneous insulin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16876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Criteria of transition to subcutaneous insulin after DKA resolved</a:t>
            </a:r>
          </a:p>
          <a:p>
            <a:endParaRPr lang="en-US" dirty="0"/>
          </a:p>
          <a:p>
            <a:r>
              <a:rPr lang="en-US" dirty="0"/>
              <a:t>Recommended insulin regimen</a:t>
            </a:r>
          </a:p>
          <a:p>
            <a:pPr marL="0" indent="0">
              <a:buNone/>
            </a:pPr>
            <a:endParaRPr lang="en-US" dirty="0"/>
          </a:p>
          <a:p>
            <a:r>
              <a:rPr lang="en-US" dirty="0"/>
              <a:t>Transition procedure</a:t>
            </a:r>
          </a:p>
        </p:txBody>
      </p:sp>
    </p:spTree>
    <p:extLst>
      <p:ext uri="{BB962C8B-B14F-4D97-AF65-F5344CB8AC3E}">
        <p14:creationId xmlns:p14="http://schemas.microsoft.com/office/powerpoint/2010/main" val="4073743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22">
            <a:extLst>
              <a:ext uri="{FF2B5EF4-FFF2-40B4-BE49-F238E27FC236}">
                <a16:creationId xmlns:a16="http://schemas.microsoft.com/office/drawing/2014/main" id="{277637DD-A344-4185-9296-D6096230B7EE}"/>
              </a:ext>
            </a:extLst>
          </p:cNvPr>
          <p:cNvSpPr txBox="1">
            <a:spLocks noChangeArrowheads="1"/>
          </p:cNvSpPr>
          <p:nvPr/>
        </p:nvSpPr>
        <p:spPr bwMode="auto">
          <a:xfrm>
            <a:off x="2394155" y="2343138"/>
            <a:ext cx="70313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b="1" dirty="0">
                <a:latin typeface="Tahoma" panose="020B0604030504040204" pitchFamily="34" charset="0"/>
                <a:ea typeface="Tahoma" panose="020B0604030504040204" pitchFamily="34" charset="0"/>
                <a:cs typeface="Tahoma" panose="020B0604030504040204" pitchFamily="34" charset="0"/>
              </a:rPr>
              <a:t>Diabetes</a:t>
            </a:r>
            <a:r>
              <a:rPr lang="en-US" dirty="0">
                <a:latin typeface="Tahoma" panose="020B0604030504040204" pitchFamily="34" charset="0"/>
                <a:ea typeface="Tahoma" panose="020B0604030504040204" pitchFamily="34" charset="0"/>
                <a:cs typeface="Tahoma" panose="020B0604030504040204" pitchFamily="34" charset="0"/>
              </a:rPr>
              <a:t>: Random </a:t>
            </a:r>
            <a:r>
              <a:rPr lang="en-GB" dirty="0">
                <a:latin typeface="Tahoma" panose="020B0604030504040204" pitchFamily="34" charset="0"/>
                <a:ea typeface="Tahoma" panose="020B0604030504040204" pitchFamily="34" charset="0"/>
                <a:cs typeface="Tahoma" panose="020B0604030504040204" pitchFamily="34" charset="0"/>
              </a:rPr>
              <a:t>blood sugar &gt;11mmol/l (~200 mg/dl)</a:t>
            </a:r>
          </a:p>
        </p:txBody>
      </p:sp>
      <p:sp>
        <p:nvSpPr>
          <p:cNvPr id="16" name="TextBox 24">
            <a:extLst>
              <a:ext uri="{FF2B5EF4-FFF2-40B4-BE49-F238E27FC236}">
                <a16:creationId xmlns:a16="http://schemas.microsoft.com/office/drawing/2014/main" id="{10060C2C-4206-4D29-9503-26F512DEFC56}"/>
              </a:ext>
            </a:extLst>
          </p:cNvPr>
          <p:cNvSpPr txBox="1">
            <a:spLocks noChangeArrowheads="1"/>
          </p:cNvSpPr>
          <p:nvPr/>
        </p:nvSpPr>
        <p:spPr bwMode="auto">
          <a:xfrm>
            <a:off x="2334482" y="4507868"/>
            <a:ext cx="74661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b="1" dirty="0">
                <a:latin typeface="Tahoma" panose="020B0604030504040204" pitchFamily="34" charset="0"/>
                <a:ea typeface="Tahoma" panose="020B0604030504040204" pitchFamily="34" charset="0"/>
                <a:cs typeface="Tahoma" panose="020B0604030504040204" pitchFamily="34" charset="0"/>
              </a:rPr>
              <a:t>Acidosis</a:t>
            </a:r>
            <a:r>
              <a:rPr lang="en-US"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Venous</a:t>
            </a:r>
            <a:r>
              <a:rPr lang="fr-FR" dirty="0">
                <a:latin typeface="Tahoma" panose="020B0604030504040204" pitchFamily="34" charset="0"/>
                <a:ea typeface="Tahoma" panose="020B0604030504040204" pitchFamily="34" charset="0"/>
                <a:cs typeface="Tahoma" panose="020B0604030504040204" pitchFamily="34" charset="0"/>
              </a:rPr>
              <a:t> pH &lt;7.3 or bicarbonate &lt;18 </a:t>
            </a:r>
            <a:r>
              <a:rPr lang="fr-FR" dirty="0" err="1">
                <a:latin typeface="Tahoma" panose="020B0604030504040204" pitchFamily="34" charset="0"/>
                <a:ea typeface="Tahoma" panose="020B0604030504040204" pitchFamily="34" charset="0"/>
                <a:cs typeface="Tahoma" panose="020B0604030504040204" pitchFamily="34" charset="0"/>
              </a:rPr>
              <a:t>mmol</a:t>
            </a:r>
            <a:r>
              <a:rPr lang="fr-FR" dirty="0">
                <a:latin typeface="Tahoma" panose="020B0604030504040204" pitchFamily="34" charset="0"/>
                <a:ea typeface="Tahoma" panose="020B0604030504040204" pitchFamily="34" charset="0"/>
                <a:cs typeface="Tahoma" panose="020B0604030504040204" pitchFamily="34" charset="0"/>
              </a:rPr>
              <a:t>/l</a:t>
            </a:r>
          </a:p>
          <a:p>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26">
            <a:extLst>
              <a:ext uri="{FF2B5EF4-FFF2-40B4-BE49-F238E27FC236}">
                <a16:creationId xmlns:a16="http://schemas.microsoft.com/office/drawing/2014/main" id="{60E0C9C5-A223-4579-859D-D5CAE5266A7A}"/>
              </a:ext>
            </a:extLst>
          </p:cNvPr>
          <p:cNvSpPr txBox="1">
            <a:spLocks noChangeArrowheads="1"/>
          </p:cNvSpPr>
          <p:nvPr/>
        </p:nvSpPr>
        <p:spPr bwMode="auto">
          <a:xfrm>
            <a:off x="2394155" y="3389822"/>
            <a:ext cx="72267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b="1" dirty="0">
                <a:latin typeface="Tahoma" panose="020B0604030504040204" pitchFamily="34" charset="0"/>
                <a:ea typeface="Tahoma" panose="020B0604030504040204" pitchFamily="34" charset="0"/>
                <a:cs typeface="Tahoma" panose="020B0604030504040204" pitchFamily="34" charset="0"/>
              </a:rPr>
              <a:t>Ketosis </a:t>
            </a:r>
            <a:r>
              <a:rPr lang="en-IN" dirty="0">
                <a:latin typeface="Tahoma" panose="020B0604030504040204" pitchFamily="34" charset="0"/>
                <a:ea typeface="Tahoma" panose="020B0604030504040204" pitchFamily="34" charset="0"/>
                <a:cs typeface="Tahoma" panose="020B0604030504040204" pitchFamily="34" charset="0"/>
              </a:rPr>
              <a:t>(blood ß-</a:t>
            </a:r>
            <a:r>
              <a:rPr lang="en-IN" dirty="0" err="1">
                <a:latin typeface="Tahoma" panose="020B0604030504040204" pitchFamily="34" charset="0"/>
                <a:ea typeface="Tahoma" panose="020B0604030504040204" pitchFamily="34" charset="0"/>
                <a:cs typeface="Tahoma" panose="020B0604030504040204" pitchFamily="34" charset="0"/>
              </a:rPr>
              <a:t>hydroxybuyrate</a:t>
            </a:r>
            <a:r>
              <a:rPr lang="en-IN" dirty="0">
                <a:latin typeface="Tahoma" panose="020B0604030504040204" pitchFamily="34" charset="0"/>
                <a:ea typeface="Tahoma" panose="020B0604030504040204" pitchFamily="34" charset="0"/>
                <a:cs typeface="Tahoma" panose="020B0604030504040204" pitchFamily="34" charset="0"/>
              </a:rPr>
              <a:t> ≥3 mmol/L) or moderate or </a:t>
            </a:r>
            <a:r>
              <a:rPr lang="en-GB" dirty="0">
                <a:latin typeface="Tahoma" panose="020B0604030504040204" pitchFamily="34" charset="0"/>
                <a:ea typeface="Tahoma" panose="020B0604030504040204" pitchFamily="34" charset="0"/>
                <a:cs typeface="Tahoma" panose="020B0604030504040204" pitchFamily="34" charset="0"/>
              </a:rPr>
              <a:t>large </a:t>
            </a:r>
            <a:r>
              <a:rPr lang="en-GB" dirty="0" err="1">
                <a:latin typeface="Tahoma" panose="020B0604030504040204" pitchFamily="34" charset="0"/>
                <a:ea typeface="Tahoma" panose="020B0604030504040204" pitchFamily="34" charset="0"/>
                <a:cs typeface="Tahoma" panose="020B0604030504040204" pitchFamily="34" charset="0"/>
              </a:rPr>
              <a:t>ketonuria</a:t>
            </a:r>
            <a:r>
              <a:rPr lang="en-GB" dirty="0">
                <a:latin typeface="Tahoma" panose="020B0604030504040204" pitchFamily="34" charset="0"/>
                <a:ea typeface="Tahoma" panose="020B0604030504040204" pitchFamily="34" charset="0"/>
                <a:cs typeface="Tahoma" panose="020B0604030504040204" pitchFamily="34" charset="0"/>
              </a:rPr>
              <a:t>(2+).</a:t>
            </a:r>
            <a:r>
              <a:rPr lang="en-US" b="1" dirty="0">
                <a:latin typeface="Tahoma" panose="020B0604030504040204" pitchFamily="34" charset="0"/>
                <a:ea typeface="Tahoma" panose="020B0604030504040204" pitchFamily="34" charset="0"/>
                <a:cs typeface="Tahoma" panose="020B0604030504040204" pitchFamily="34" charset="0"/>
              </a:rPr>
              <a:t>    </a:t>
            </a:r>
            <a:endParaRPr lang="en-GB" altLang="en-US" b="1" dirty="0">
              <a:latin typeface="Tahoma" panose="020B0604030504040204" pitchFamily="34" charset="0"/>
              <a:ea typeface="Tahoma" panose="020B0604030504040204" pitchFamily="34" charset="0"/>
              <a:cs typeface="Tahoma" panose="020B0604030504040204" pitchFamily="34" charset="0"/>
              <a:sym typeface="Lato" pitchFamily="34" charset="0"/>
            </a:endParaRPr>
          </a:p>
        </p:txBody>
      </p:sp>
      <p:cxnSp>
        <p:nvCxnSpPr>
          <p:cNvPr id="20" name="Straight Connector 19">
            <a:extLst>
              <a:ext uri="{FF2B5EF4-FFF2-40B4-BE49-F238E27FC236}">
                <a16:creationId xmlns:a16="http://schemas.microsoft.com/office/drawing/2014/main" id="{8C0410C4-5B74-4480-BEF6-513D4E9F2FAD}"/>
              </a:ext>
            </a:extLst>
          </p:cNvPr>
          <p:cNvCxnSpPr>
            <a:cxnSpLocks/>
          </p:cNvCxnSpPr>
          <p:nvPr/>
        </p:nvCxnSpPr>
        <p:spPr>
          <a:xfrm>
            <a:off x="6067548" y="3328144"/>
            <a:ext cx="3136106"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F8E176-D5C2-48F7-9BF5-1752F2BA0188}"/>
              </a:ext>
            </a:extLst>
          </p:cNvPr>
          <p:cNvCxnSpPr>
            <a:cxnSpLocks/>
          </p:cNvCxnSpPr>
          <p:nvPr/>
        </p:nvCxnSpPr>
        <p:spPr>
          <a:xfrm>
            <a:off x="6104074" y="2155715"/>
            <a:ext cx="2553891"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BC7849-C99F-4477-B9DD-9644DFD38174}"/>
              </a:ext>
            </a:extLst>
          </p:cNvPr>
          <p:cNvCxnSpPr>
            <a:cxnSpLocks/>
          </p:cNvCxnSpPr>
          <p:nvPr/>
        </p:nvCxnSpPr>
        <p:spPr>
          <a:xfrm>
            <a:off x="7017666" y="4923581"/>
            <a:ext cx="218598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654936" y="347886"/>
            <a:ext cx="6003029" cy="646331"/>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Definition of DKA</a:t>
            </a:r>
            <a:endParaRPr lang="en-US" sz="3600" b="1" dirty="0">
              <a:solidFill>
                <a:schemeClr val="accent1"/>
              </a:solidFill>
            </a:endParaRPr>
          </a:p>
        </p:txBody>
      </p:sp>
      <p:sp>
        <p:nvSpPr>
          <p:cNvPr id="10" name="Rectangle 9"/>
          <p:cNvSpPr/>
          <p:nvPr/>
        </p:nvSpPr>
        <p:spPr>
          <a:xfrm>
            <a:off x="2140107" y="1176949"/>
            <a:ext cx="6875411" cy="830997"/>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Is a major life threatening complication of type 1  diabetes characterized by:</a:t>
            </a:r>
          </a:p>
        </p:txBody>
      </p:sp>
    </p:spTree>
    <p:extLst>
      <p:ext uri="{BB962C8B-B14F-4D97-AF65-F5344CB8AC3E}">
        <p14:creationId xmlns:p14="http://schemas.microsoft.com/office/powerpoint/2010/main" val="17505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592" y="232519"/>
            <a:ext cx="10515600" cy="729384"/>
          </a:xfrm>
        </p:spPr>
        <p:txBody>
          <a:bodyPr>
            <a:normAutofit/>
          </a:bodyPr>
          <a:lstStyle/>
          <a:p>
            <a:r>
              <a:rPr lang="en-US" dirty="0"/>
              <a:t>Criteria for transition</a:t>
            </a:r>
            <a:endParaRPr lang="en-US" b="1" dirty="0"/>
          </a:p>
        </p:txBody>
      </p:sp>
      <p:sp>
        <p:nvSpPr>
          <p:cNvPr id="3" name="Content Placeholder 2"/>
          <p:cNvSpPr>
            <a:spLocks noGrp="1"/>
          </p:cNvSpPr>
          <p:nvPr>
            <p:ph idx="1"/>
          </p:nvPr>
        </p:nvSpPr>
        <p:spPr>
          <a:xfrm>
            <a:off x="1081081" y="961904"/>
            <a:ext cx="11749547" cy="6026726"/>
          </a:xfrm>
        </p:spPr>
        <p:txBody>
          <a:bodyPr>
            <a:noAutofit/>
          </a:bodyPr>
          <a:lstStyle/>
          <a:p>
            <a:endParaRPr lang="en-US" sz="2400" dirty="0"/>
          </a:p>
          <a:p>
            <a:r>
              <a:rPr lang="en-US" sz="2400" dirty="0"/>
              <a:t>For a patient to be transitioned to subcutaneous insulin, they should:-</a:t>
            </a:r>
          </a:p>
          <a:p>
            <a:r>
              <a:rPr lang="en-US" sz="2400" dirty="0"/>
              <a:t>Have resolved DKA:</a:t>
            </a:r>
          </a:p>
          <a:p>
            <a:pPr lvl="1"/>
            <a:r>
              <a:rPr lang="en-US" dirty="0">
                <a:ea typeface="Tahoma" panose="020B0604030504040204" pitchFamily="34" charset="0"/>
                <a:cs typeface="Tahoma" panose="020B0604030504040204" pitchFamily="34" charset="0"/>
              </a:rPr>
              <a:t>pH &gt;7.3</a:t>
            </a:r>
          </a:p>
          <a:p>
            <a:pPr lvl="1"/>
            <a:r>
              <a:rPr lang="en-US" dirty="0">
                <a:ea typeface="Tahoma" panose="020B0604030504040204" pitchFamily="34" charset="0"/>
                <a:cs typeface="Tahoma" panose="020B0604030504040204" pitchFamily="34" charset="0"/>
              </a:rPr>
              <a:t>Bicarbonate &gt;18</a:t>
            </a:r>
          </a:p>
          <a:p>
            <a:pPr lvl="1"/>
            <a:r>
              <a:rPr lang="en-US" dirty="0">
                <a:ea typeface="Tahoma" panose="020B0604030504040204" pitchFamily="34" charset="0"/>
                <a:cs typeface="Tahoma" panose="020B0604030504040204" pitchFamily="34" charset="0"/>
              </a:rPr>
              <a:t>Urinary ketones &lt;2+</a:t>
            </a:r>
          </a:p>
          <a:p>
            <a:pPr marL="457200" lvl="1" indent="0">
              <a:buNone/>
            </a:pPr>
            <a:endParaRPr lang="en-US" sz="2400" dirty="0"/>
          </a:p>
          <a:p>
            <a:pPr lvl="0"/>
            <a:r>
              <a:rPr lang="en-US" sz="2400" dirty="0">
                <a:ea typeface="Tahoma" panose="020B0604030504040204" pitchFamily="34" charset="0"/>
                <a:cs typeface="Tahoma" panose="020B0604030504040204" pitchFamily="34" charset="0"/>
              </a:rPr>
              <a:t>Be able to tolerate oral intake. </a:t>
            </a:r>
          </a:p>
          <a:p>
            <a:pPr lvl="0"/>
            <a:endParaRPr lang="en-US" sz="2400" dirty="0">
              <a:ea typeface="Tahoma" panose="020B0604030504040204" pitchFamily="34" charset="0"/>
              <a:cs typeface="Tahoma" panose="020B0604030504040204" pitchFamily="34" charset="0"/>
            </a:endParaRPr>
          </a:p>
          <a:p>
            <a:endParaRPr lang="en-US" sz="2400" dirty="0"/>
          </a:p>
        </p:txBody>
      </p:sp>
    </p:spTree>
    <p:extLst>
      <p:ext uri="{BB962C8B-B14F-4D97-AF65-F5344CB8AC3E}">
        <p14:creationId xmlns:p14="http://schemas.microsoft.com/office/powerpoint/2010/main" val="1887588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200" y="379640"/>
            <a:ext cx="10515600" cy="840220"/>
          </a:xfrm>
        </p:spPr>
        <p:txBody>
          <a:bodyPr/>
          <a:lstStyle/>
          <a:p>
            <a:r>
              <a:rPr lang="en-US" b="1" dirty="0"/>
              <a:t>Recommended insulin regimen</a:t>
            </a:r>
          </a:p>
        </p:txBody>
      </p:sp>
      <p:sp>
        <p:nvSpPr>
          <p:cNvPr id="3" name="Content Placeholder 2"/>
          <p:cNvSpPr>
            <a:spLocks noGrp="1"/>
          </p:cNvSpPr>
          <p:nvPr>
            <p:ph idx="1"/>
          </p:nvPr>
        </p:nvSpPr>
        <p:spPr>
          <a:xfrm>
            <a:off x="1346200" y="1840139"/>
            <a:ext cx="10515600" cy="4351338"/>
          </a:xfrm>
        </p:spPr>
        <p:txBody>
          <a:bodyPr/>
          <a:lstStyle/>
          <a:p>
            <a:pPr lvl="0"/>
            <a:r>
              <a:rPr lang="en-US" dirty="0"/>
              <a:t>The recommended insulin regimen is </a:t>
            </a:r>
            <a:r>
              <a:rPr lang="en-US" b="1" dirty="0"/>
              <a:t>basal- bolus Insulin </a:t>
            </a:r>
            <a:r>
              <a:rPr lang="en-US" dirty="0"/>
              <a:t>( multiple daily injections).</a:t>
            </a:r>
          </a:p>
          <a:p>
            <a:pPr marL="0" indent="0">
              <a:buNone/>
            </a:pPr>
            <a:endParaRPr lang="en-US" dirty="0"/>
          </a:p>
          <a:p>
            <a:pPr marL="0" indent="0">
              <a:spcBef>
                <a:spcPts val="360"/>
              </a:spcBef>
              <a:buNone/>
            </a:pPr>
            <a:r>
              <a:rPr lang="en-US" b="1" dirty="0">
                <a:latin typeface="Tahoma" panose="020B0604030504040204" pitchFamily="34" charset="0"/>
                <a:ea typeface="Tahoma" panose="020B0604030504040204" pitchFamily="34" charset="0"/>
                <a:cs typeface="Tahoma" panose="020B0604030504040204" pitchFamily="34" charset="0"/>
              </a:rPr>
              <a:t>Starting total insulin dose </a:t>
            </a:r>
            <a:r>
              <a:rPr lang="en-US" dirty="0">
                <a:latin typeface="Tahoma" panose="020B0604030504040204" pitchFamily="34" charset="0"/>
                <a:ea typeface="Tahoma" panose="020B0604030504040204" pitchFamily="34" charset="0"/>
                <a:cs typeface="Tahoma" panose="020B0604030504040204" pitchFamily="34" charset="0"/>
              </a:rPr>
              <a:t>for transition to subcutaneous:</a:t>
            </a:r>
          </a:p>
          <a:p>
            <a:pPr marL="0" indent="0">
              <a:spcBef>
                <a:spcPts val="360"/>
              </a:spcBef>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r>
              <a:rPr lang="en-US" b="1" dirty="0">
                <a:latin typeface="Tahoma" panose="020B0604030504040204" pitchFamily="34" charset="0"/>
                <a:ea typeface="Tahoma" panose="020B0604030504040204" pitchFamily="34" charset="0"/>
                <a:cs typeface="Tahoma" panose="020B0604030504040204" pitchFamily="34" charset="0"/>
              </a:rPr>
              <a:t>Pre-pubertal </a:t>
            </a:r>
            <a:r>
              <a:rPr lang="en-US" dirty="0">
                <a:latin typeface="Tahoma" panose="020B0604030504040204" pitchFamily="34" charset="0"/>
                <a:ea typeface="Tahoma" panose="020B0604030504040204" pitchFamily="34" charset="0"/>
                <a:cs typeface="Tahoma" panose="020B0604030504040204" pitchFamily="34" charset="0"/>
              </a:rPr>
              <a:t>: 0.5 - 0.7 units/kg/day</a:t>
            </a:r>
          </a:p>
          <a:p>
            <a:pPr marL="0" indent="0">
              <a:spcBef>
                <a:spcPts val="360"/>
              </a:spcBef>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r>
              <a:rPr lang="en-US" b="1" dirty="0">
                <a:latin typeface="Tahoma" panose="020B0604030504040204" pitchFamily="34" charset="0"/>
                <a:ea typeface="Tahoma" panose="020B0604030504040204" pitchFamily="34" charset="0"/>
                <a:cs typeface="Tahoma" panose="020B0604030504040204" pitchFamily="34" charset="0"/>
              </a:rPr>
              <a:t>Pubertal </a:t>
            </a:r>
            <a:r>
              <a:rPr lang="en-US" dirty="0">
                <a:latin typeface="Tahoma" panose="020B0604030504040204" pitchFamily="34" charset="0"/>
                <a:ea typeface="Tahoma" panose="020B0604030504040204" pitchFamily="34" charset="0"/>
                <a:cs typeface="Tahoma" panose="020B0604030504040204" pitchFamily="34" charset="0"/>
              </a:rPr>
              <a:t>: 0.8 – 1.2 units/kg/day</a:t>
            </a:r>
          </a:p>
          <a:p>
            <a:endParaRPr lang="en-US" dirty="0"/>
          </a:p>
        </p:txBody>
      </p:sp>
    </p:spTree>
    <p:extLst>
      <p:ext uri="{BB962C8B-B14F-4D97-AF65-F5344CB8AC3E}">
        <p14:creationId xmlns:p14="http://schemas.microsoft.com/office/powerpoint/2010/main" val="496935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81"/>
          <p:cNvSpPr txBox="1">
            <a:spLocks noGrp="1"/>
          </p:cNvSpPr>
          <p:nvPr>
            <p:ph type="title"/>
          </p:nvPr>
        </p:nvSpPr>
        <p:spPr>
          <a:xfrm>
            <a:off x="1841227" y="50988"/>
            <a:ext cx="8229057" cy="792469"/>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latin typeface="Cambria" panose="02040503050406030204" pitchFamily="18" charset="0"/>
                <a:ea typeface="Cambria" panose="02040503050406030204" pitchFamily="18" charset="0"/>
                <a:cs typeface="Arial"/>
                <a:sym typeface="Arial"/>
              </a:rPr>
              <a:t>Transition to SC Insulin Injections after DKA</a:t>
            </a:r>
            <a:endParaRPr sz="2800" b="1" dirty="0">
              <a:latin typeface="Cambria" panose="02040503050406030204" pitchFamily="18" charset="0"/>
              <a:ea typeface="Cambria" panose="02040503050406030204" pitchFamily="18" charset="0"/>
              <a:cs typeface="Arial"/>
              <a:sym typeface="Arial"/>
            </a:endParaRPr>
          </a:p>
        </p:txBody>
      </p:sp>
      <p:sp>
        <p:nvSpPr>
          <p:cNvPr id="473" name="Google Shape;473;p81"/>
          <p:cNvSpPr txBox="1">
            <a:spLocks noGrp="1"/>
          </p:cNvSpPr>
          <p:nvPr>
            <p:ph type="body" idx="1"/>
          </p:nvPr>
        </p:nvSpPr>
        <p:spPr>
          <a:xfrm>
            <a:off x="1246910" y="843457"/>
            <a:ext cx="9767454" cy="5513478"/>
          </a:xfrm>
          <a:prstGeom prst="rect">
            <a:avLst/>
          </a:prstGeom>
          <a:noFill/>
          <a:ln>
            <a:noFill/>
          </a:ln>
        </p:spPr>
        <p:txBody>
          <a:bodyPr spcFirstLastPara="1" vert="horz" wrap="square" lIns="91425" tIns="45700" rIns="91425" bIns="45700" rtlCol="0" anchor="t" anchorCtr="0">
            <a:normAutofit lnSpcReduction="10000"/>
          </a:bodyPr>
          <a:lstStyle/>
          <a:p>
            <a:pPr marL="457200" indent="0">
              <a:lnSpc>
                <a:spcPct val="100000"/>
              </a:lnSpc>
              <a:spcBef>
                <a:spcPts val="360"/>
              </a:spcBef>
              <a:buNone/>
            </a:pPr>
            <a:r>
              <a:rPr lang="en-US" sz="2400" b="1" dirty="0">
                <a:latin typeface="Tahoma" panose="020B0604030504040204" pitchFamily="34" charset="0"/>
                <a:ea typeface="Tahoma" panose="020B0604030504040204" pitchFamily="34" charset="0"/>
                <a:cs typeface="Tahoma" panose="020B0604030504040204" pitchFamily="34" charset="0"/>
              </a:rPr>
              <a:t>Choice of insulin for transition</a:t>
            </a:r>
            <a:endParaRPr sz="2400" dirty="0">
              <a:latin typeface="Tahoma" panose="020B0604030504040204" pitchFamily="34" charset="0"/>
              <a:ea typeface="Tahoma" panose="020B0604030504040204" pitchFamily="34" charset="0"/>
              <a:cs typeface="Tahoma" panose="020B0604030504040204" pitchFamily="34" charset="0"/>
            </a:endParaRPr>
          </a:p>
          <a:p>
            <a:pPr marL="457200" indent="-390525">
              <a:lnSpc>
                <a:spcPct val="100000"/>
              </a:lnSpc>
              <a:spcBef>
                <a:spcPts val="360"/>
              </a:spcBef>
              <a:buClr>
                <a:schemeClr val="dk1"/>
              </a:buClr>
              <a:buSzPct val="100000"/>
            </a:pPr>
            <a:r>
              <a:rPr lang="en-US" sz="2400" dirty="0">
                <a:latin typeface="Tahoma" panose="020B0604030504040204" pitchFamily="34" charset="0"/>
                <a:ea typeface="Tahoma" panose="020B0604030504040204" pitchFamily="34" charset="0"/>
                <a:cs typeface="Tahoma" panose="020B0604030504040204" pitchFamily="34" charset="0"/>
              </a:rPr>
              <a:t>Transition to Basal- bolus insulin at meal time 1.e before breakfast, lunch and dinner</a:t>
            </a:r>
          </a:p>
          <a:p>
            <a:pPr marL="914400" lvl="1" indent="-390525">
              <a:lnSpc>
                <a:spcPct val="100000"/>
              </a:lnSpc>
              <a:spcBef>
                <a:spcPts val="360"/>
              </a:spcBef>
              <a:buClr>
                <a:schemeClr val="dk1"/>
              </a:buClr>
              <a:buSzPct val="100000"/>
            </a:pPr>
            <a:r>
              <a:rPr lang="en-US" sz="2000" dirty="0">
                <a:latin typeface="Tahoma" panose="020B0604030504040204" pitchFamily="34" charset="0"/>
                <a:ea typeface="Tahoma" panose="020B0604030504040204" pitchFamily="34" charset="0"/>
                <a:cs typeface="Tahoma" panose="020B0604030504040204" pitchFamily="34" charset="0"/>
              </a:rPr>
              <a:t>Overlap the insulin infusion(given during DKA mx) with the 1</a:t>
            </a:r>
            <a:r>
              <a:rPr lang="en-US" sz="2000" baseline="30000" dirty="0">
                <a:latin typeface="Tahoma" panose="020B0604030504040204" pitchFamily="34" charset="0"/>
                <a:ea typeface="Tahoma" panose="020B0604030504040204" pitchFamily="34" charset="0"/>
                <a:cs typeface="Tahoma" panose="020B0604030504040204" pitchFamily="34" charset="0"/>
              </a:rPr>
              <a:t>st</a:t>
            </a:r>
            <a:r>
              <a:rPr lang="en-US" sz="2000" dirty="0">
                <a:latin typeface="Tahoma" panose="020B0604030504040204" pitchFamily="34" charset="0"/>
                <a:ea typeface="Tahoma" panose="020B0604030504040204" pitchFamily="34" charset="0"/>
                <a:cs typeface="Tahoma" panose="020B0604030504040204" pitchFamily="34" charset="0"/>
              </a:rPr>
              <a:t> dose of bolus insulin by around 30 Minutes (if using short acting insulin) and 15 minutes if using rapid acting insulin)</a:t>
            </a:r>
          </a:p>
          <a:p>
            <a:pPr marL="66675" indent="0">
              <a:lnSpc>
                <a:spcPct val="100000"/>
              </a:lnSpc>
              <a:spcBef>
                <a:spcPts val="360"/>
              </a:spcBef>
              <a:buClr>
                <a:schemeClr val="dk1"/>
              </a:buClr>
              <a:buSzPct val="10000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390525">
              <a:lnSpc>
                <a:spcPct val="100000"/>
              </a:lnSpc>
              <a:spcBef>
                <a:spcPts val="360"/>
              </a:spcBef>
              <a:buClr>
                <a:schemeClr val="dk1"/>
              </a:buClr>
              <a:buSzPct val="100000"/>
            </a:pPr>
            <a:r>
              <a:rPr lang="en-US" sz="2400" b="1" dirty="0">
                <a:latin typeface="Tahoma" panose="020B0604030504040204" pitchFamily="34" charset="0"/>
                <a:ea typeface="Tahoma" panose="020B0604030504040204" pitchFamily="34" charset="0"/>
                <a:cs typeface="Tahoma" panose="020B0604030504040204" pitchFamily="34" charset="0"/>
              </a:rPr>
              <a:t>Bolus/Pre-meal insulin- </a:t>
            </a:r>
            <a:r>
              <a:rPr lang="en-US" sz="2400" dirty="0">
                <a:latin typeface="Tahoma" panose="020B0604030504040204" pitchFamily="34" charset="0"/>
                <a:ea typeface="Tahoma" panose="020B0604030504040204" pitchFamily="34" charset="0"/>
                <a:cs typeface="Tahoma" panose="020B0604030504040204" pitchFamily="34" charset="0"/>
              </a:rPr>
              <a:t>(lowers sugars after taking a meal)</a:t>
            </a:r>
          </a:p>
          <a:p>
            <a:pPr lvl="2" indent="-390525">
              <a:spcBef>
                <a:spcPts val="360"/>
              </a:spcBef>
              <a:buSzPct val="100000"/>
            </a:pPr>
            <a:r>
              <a:rPr lang="en-US" sz="2100" dirty="0">
                <a:latin typeface="Tahoma" panose="020B0604030504040204" pitchFamily="34" charset="0"/>
                <a:ea typeface="Tahoma" panose="020B0604030504040204" pitchFamily="34" charset="0"/>
                <a:cs typeface="Tahoma" panose="020B0604030504040204" pitchFamily="34" charset="0"/>
              </a:rPr>
              <a:t>Given before main meals</a:t>
            </a:r>
          </a:p>
          <a:p>
            <a:pPr lvl="2" indent="-390525">
              <a:spcBef>
                <a:spcPts val="360"/>
              </a:spcBef>
              <a:buSzPct val="100000"/>
            </a:pPr>
            <a:r>
              <a:rPr lang="en-US" sz="2100" dirty="0">
                <a:latin typeface="Tahoma" panose="020B0604030504040204" pitchFamily="34" charset="0"/>
                <a:ea typeface="Tahoma" panose="020B0604030504040204" pitchFamily="34" charset="0"/>
                <a:cs typeface="Tahoma" panose="020B0604030504040204" pitchFamily="34" charset="0"/>
              </a:rPr>
              <a:t>Examples are: soluble/regular insulin, rapid acting or ultra-rapid acting </a:t>
            </a:r>
          </a:p>
          <a:p>
            <a:pPr marL="523875" lvl="1" indent="0">
              <a:spcBef>
                <a:spcPts val="360"/>
              </a:spcBef>
              <a:buSzPct val="10000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457200" indent="-390525">
              <a:lnSpc>
                <a:spcPct val="100000"/>
              </a:lnSpc>
              <a:spcBef>
                <a:spcPts val="360"/>
              </a:spcBef>
              <a:buClr>
                <a:schemeClr val="dk1"/>
              </a:buClr>
              <a:buSzPct val="100000"/>
            </a:pPr>
            <a:r>
              <a:rPr lang="en-US" sz="2400" b="1" dirty="0">
                <a:latin typeface="Tahoma" panose="020B0604030504040204" pitchFamily="34" charset="0"/>
                <a:ea typeface="Tahoma" panose="020B0604030504040204" pitchFamily="34" charset="0"/>
                <a:cs typeface="Tahoma" panose="020B0604030504040204" pitchFamily="34" charset="0"/>
              </a:rPr>
              <a:t>Basal insulin </a:t>
            </a:r>
          </a:p>
          <a:p>
            <a:pPr lvl="2" indent="-390525">
              <a:spcBef>
                <a:spcPts val="360"/>
              </a:spcBef>
              <a:buSzPct val="100000"/>
            </a:pPr>
            <a:r>
              <a:rPr lang="en-US" sz="2100" dirty="0">
                <a:latin typeface="Tahoma" panose="020B0604030504040204" pitchFamily="34" charset="0"/>
                <a:ea typeface="Tahoma" panose="020B0604030504040204" pitchFamily="34" charset="0"/>
                <a:cs typeface="Tahoma" panose="020B0604030504040204" pitchFamily="34" charset="0"/>
              </a:rPr>
              <a:t>Given once or twice per day</a:t>
            </a:r>
          </a:p>
          <a:p>
            <a:pPr lvl="2" indent="-390525">
              <a:spcBef>
                <a:spcPts val="360"/>
              </a:spcBef>
              <a:buSzPct val="100000"/>
            </a:pPr>
            <a:r>
              <a:rPr lang="en-US" sz="2100" dirty="0">
                <a:latin typeface="Tahoma" panose="020B0604030504040204" pitchFamily="34" charset="0"/>
                <a:ea typeface="Tahoma" panose="020B0604030504040204" pitchFamily="34" charset="0"/>
                <a:cs typeface="Tahoma" panose="020B0604030504040204" pitchFamily="34" charset="0"/>
              </a:rPr>
              <a:t>Examples are: intermediate-acting </a:t>
            </a:r>
            <a:r>
              <a:rPr lang="en-US" sz="2100" dirty="0" err="1">
                <a:latin typeface="Tahoma" panose="020B0604030504040204" pitchFamily="34" charset="0"/>
                <a:ea typeface="Tahoma" panose="020B0604030504040204" pitchFamily="34" charset="0"/>
                <a:cs typeface="Tahoma" panose="020B0604030504040204" pitchFamily="34" charset="0"/>
              </a:rPr>
              <a:t>e.g</a:t>
            </a:r>
            <a:r>
              <a:rPr lang="en-US" sz="2100" dirty="0">
                <a:latin typeface="Tahoma" panose="020B0604030504040204" pitchFamily="34" charset="0"/>
                <a:ea typeface="Tahoma" panose="020B0604030504040204" pitchFamily="34" charset="0"/>
                <a:cs typeface="Tahoma" panose="020B0604030504040204" pitchFamily="34" charset="0"/>
              </a:rPr>
              <a:t> NPH ; long-acting </a:t>
            </a:r>
            <a:r>
              <a:rPr lang="en-US" sz="2100" dirty="0" err="1">
                <a:latin typeface="Tahoma" panose="020B0604030504040204" pitchFamily="34" charset="0"/>
                <a:ea typeface="Tahoma" panose="020B0604030504040204" pitchFamily="34" charset="0"/>
                <a:cs typeface="Tahoma" panose="020B0604030504040204" pitchFamily="34" charset="0"/>
              </a:rPr>
              <a:t>e.g</a:t>
            </a:r>
            <a:r>
              <a:rPr lang="en-US" sz="2100" dirty="0">
                <a:latin typeface="Tahoma" panose="020B0604030504040204" pitchFamily="34" charset="0"/>
                <a:ea typeface="Tahoma" panose="020B0604030504040204" pitchFamily="34" charset="0"/>
                <a:cs typeface="Tahoma" panose="020B0604030504040204" pitchFamily="34" charset="0"/>
              </a:rPr>
              <a:t> glargine and </a:t>
            </a:r>
            <a:r>
              <a:rPr lang="en-US" sz="2100" dirty="0" err="1">
                <a:latin typeface="Tahoma" panose="020B0604030504040204" pitchFamily="34" charset="0"/>
                <a:ea typeface="Tahoma" panose="020B0604030504040204" pitchFamily="34" charset="0"/>
                <a:cs typeface="Tahoma" panose="020B0604030504040204" pitchFamily="34" charset="0"/>
              </a:rPr>
              <a:t>Detemir</a:t>
            </a:r>
            <a:r>
              <a:rPr lang="en-US" sz="2100" dirty="0">
                <a:latin typeface="Tahoma" panose="020B0604030504040204" pitchFamily="34" charset="0"/>
                <a:ea typeface="Tahoma" panose="020B0604030504040204" pitchFamily="34" charset="0"/>
                <a:cs typeface="Tahoma" panose="020B0604030504040204" pitchFamily="34" charset="0"/>
              </a:rPr>
              <a:t>.</a:t>
            </a:r>
            <a:endParaRPr sz="21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ct val="92307"/>
              <a:buNone/>
            </a:pPr>
            <a:endParaRPr sz="2400" dirty="0">
              <a:latin typeface="Tahoma" panose="020B0604030504040204" pitchFamily="34" charset="0"/>
              <a:ea typeface="Tahoma" panose="020B0604030504040204" pitchFamily="34" charset="0"/>
              <a:cs typeface="Tahoma" panose="020B0604030504040204" pitchFamily="34" charset="0"/>
            </a:endParaRPr>
          </a:p>
          <a:p>
            <a:pPr marL="457200">
              <a:lnSpc>
                <a:spcPct val="100000"/>
              </a:lnSpc>
              <a:spcBef>
                <a:spcPts val="360"/>
              </a:spcBef>
              <a:buClr>
                <a:schemeClr val="dk1"/>
              </a:buClr>
              <a:buSzPct val="92307"/>
              <a:buNone/>
            </a:pPr>
            <a:endParaRPr sz="2400" dirty="0">
              <a:latin typeface="Tahoma" panose="020B0604030504040204" pitchFamily="34" charset="0"/>
              <a:ea typeface="Tahoma" panose="020B0604030504040204" pitchFamily="34" charset="0"/>
              <a:cs typeface="Tahoma" panose="020B0604030504040204" pitchFamily="34" charset="0"/>
            </a:endParaRPr>
          </a:p>
        </p:txBody>
      </p:sp>
      <p:sp>
        <p:nvSpPr>
          <p:cNvPr id="474" name="Google Shape;474;p81"/>
          <p:cNvSpPr txBox="1">
            <a:spLocks noGrp="1"/>
          </p:cNvSpPr>
          <p:nvPr>
            <p:ph type="dt" idx="10"/>
          </p:nvPr>
        </p:nvSpPr>
        <p:spPr>
          <a:xfrm>
            <a:off x="1981472" y="6356935"/>
            <a:ext cx="2133962" cy="364281"/>
          </a:xfrm>
          <a:prstGeom prst="rect">
            <a:avLst/>
          </a:prstGeom>
          <a:noFill/>
          <a:ln>
            <a:noFill/>
          </a:ln>
        </p:spPr>
        <p:txBody>
          <a:bodyPr spcFirstLastPara="1" vert="horz" wrap="square" lIns="91425" tIns="45700" rIns="91425" bIns="45700" rtlCol="0" anchor="ctr" anchorCtr="0">
            <a:noAutofit/>
          </a:bodyPr>
          <a:lstStyle/>
          <a:p>
            <a:pPr rtl="1">
              <a:buSzPts val="1400"/>
            </a:pPr>
            <a:r>
              <a:rPr lang="en-US"/>
              <a:t>10/28/2023</a:t>
            </a:r>
            <a:endParaRPr/>
          </a:p>
        </p:txBody>
      </p:sp>
      <p:sp>
        <p:nvSpPr>
          <p:cNvPr id="475" name="Google Shape;475;p81"/>
          <p:cNvSpPr txBox="1">
            <a:spLocks noGrp="1"/>
          </p:cNvSpPr>
          <p:nvPr>
            <p:ph type="sldNum" idx="12"/>
          </p:nvPr>
        </p:nvSpPr>
        <p:spPr>
          <a:xfrm>
            <a:off x="8076568" y="6356935"/>
            <a:ext cx="2133962" cy="364281"/>
          </a:xfrm>
          <a:prstGeom prst="rect">
            <a:avLst/>
          </a:prstGeom>
          <a:noFill/>
          <a:ln>
            <a:noFill/>
          </a:ln>
        </p:spPr>
        <p:txBody>
          <a:bodyPr spcFirstLastPara="1" vert="horz" wrap="square" lIns="91425" tIns="45700" rIns="91425" bIns="45700" rtlCol="0" anchor="ctr" anchorCtr="0">
            <a:noAutofit/>
          </a:bodyPr>
          <a:lstStyle/>
          <a:p>
            <a:pPr rtl="1">
              <a:buClr>
                <a:srgbClr val="000000"/>
              </a:buClr>
              <a:buSzPts val="1000"/>
            </a:pPr>
            <a:fld id="{00000000-1234-1234-1234-123412341234}" type="slidenum">
              <a:rPr lang="en-US"/>
              <a:pPr rtl="1">
                <a:buClr>
                  <a:srgbClr val="000000"/>
                </a:buClr>
                <a:buSzPts val="1000"/>
              </a:pPr>
              <a:t>32</a:t>
            </a:fld>
            <a:endParaRPr/>
          </a:p>
        </p:txBody>
      </p:sp>
    </p:spTree>
    <p:extLst>
      <p:ext uri="{BB962C8B-B14F-4D97-AF65-F5344CB8AC3E}">
        <p14:creationId xmlns:p14="http://schemas.microsoft.com/office/powerpoint/2010/main" val="4188294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8e1fb7c09a_0_6"/>
          <p:cNvSpPr txBox="1">
            <a:spLocks noGrp="1"/>
          </p:cNvSpPr>
          <p:nvPr>
            <p:ph type="title"/>
          </p:nvPr>
        </p:nvSpPr>
        <p:spPr>
          <a:xfrm>
            <a:off x="1524000" y="0"/>
            <a:ext cx="8686528" cy="1094400"/>
          </a:xfrm>
          <a:prstGeom prst="rect">
            <a:avLst/>
          </a:prstGeom>
        </p:spPr>
        <p:txBody>
          <a:bodyPr spcFirstLastPara="1" vert="horz" wrap="square" lIns="91425" tIns="45700" rIns="91425" bIns="45700" rtlCol="0" anchor="ctr" anchorCtr="0">
            <a:noAutofit/>
          </a:bodyPr>
          <a:lstStyle/>
          <a:p>
            <a:pPr algn="ctr">
              <a:spcBef>
                <a:spcPts val="0"/>
              </a:spcBef>
            </a:pPr>
            <a:r>
              <a:rPr lang="en-US" sz="3600" b="1" dirty="0">
                <a:latin typeface="Cambria" panose="02040503050406030204" pitchFamily="18" charset="0"/>
                <a:ea typeface="Cambria" panose="02040503050406030204" pitchFamily="18" charset="0"/>
                <a:cs typeface="Arial"/>
                <a:sym typeface="Arial"/>
              </a:rPr>
              <a:t>Transition to basal bolus regimen Procedure</a:t>
            </a:r>
            <a:endParaRPr sz="3600" b="1" dirty="0">
              <a:latin typeface="Cambria" panose="02040503050406030204" pitchFamily="18" charset="0"/>
              <a:ea typeface="Cambria" panose="02040503050406030204" pitchFamily="18" charset="0"/>
              <a:cs typeface="Arial"/>
              <a:sym typeface="Arial"/>
            </a:endParaRPr>
          </a:p>
        </p:txBody>
      </p:sp>
      <p:sp>
        <p:nvSpPr>
          <p:cNvPr id="491" name="Google Shape;491;g28e1fb7c09a_0_6"/>
          <p:cNvSpPr txBox="1">
            <a:spLocks noGrp="1"/>
          </p:cNvSpPr>
          <p:nvPr>
            <p:ph type="body" idx="1"/>
          </p:nvPr>
        </p:nvSpPr>
        <p:spPr>
          <a:xfrm>
            <a:off x="1981467" y="1094399"/>
            <a:ext cx="8784855" cy="5483381"/>
          </a:xfrm>
          <a:prstGeom prst="rect">
            <a:avLst/>
          </a:prstGeom>
        </p:spPr>
        <p:txBody>
          <a:bodyPr spcFirstLastPara="1" vert="horz" wrap="square" lIns="91425" tIns="45700" rIns="91425" bIns="45700" rtlCol="0" anchor="t" anchorCtr="0">
            <a:noAutofit/>
          </a:bodyPr>
          <a:lstStyle/>
          <a:p>
            <a:pPr>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Calculate the </a:t>
            </a:r>
            <a:r>
              <a:rPr lang="en-US" sz="2400" b="1" dirty="0">
                <a:latin typeface="Tahoma" panose="020B0604030504040204" pitchFamily="34" charset="0"/>
                <a:ea typeface="Tahoma" panose="020B0604030504040204" pitchFamily="34" charset="0"/>
                <a:cs typeface="Tahoma" panose="020B0604030504040204" pitchFamily="34" charset="0"/>
              </a:rPr>
              <a:t>total Daily insulin dose (TDD) </a:t>
            </a:r>
            <a:r>
              <a:rPr lang="en-US" sz="2400" dirty="0">
                <a:latin typeface="Tahoma" panose="020B0604030504040204" pitchFamily="34" charset="0"/>
                <a:ea typeface="Tahoma" panose="020B0604030504040204" pitchFamily="34" charset="0"/>
                <a:cs typeface="Tahoma" panose="020B0604030504040204" pitchFamily="34" charset="0"/>
              </a:rPr>
              <a:t>per day.</a:t>
            </a:r>
          </a:p>
          <a:p>
            <a:pPr marL="0" indent="0">
              <a:spcBef>
                <a:spcPts val="36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36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Calculate amount of </a:t>
            </a:r>
            <a:r>
              <a:rPr lang="en-US" sz="2400" b="1" dirty="0">
                <a:latin typeface="Tahoma" panose="020B0604030504040204" pitchFamily="34" charset="0"/>
                <a:ea typeface="Tahoma" panose="020B0604030504040204" pitchFamily="34" charset="0"/>
                <a:cs typeface="Tahoma" panose="020B0604030504040204" pitchFamily="34" charset="0"/>
              </a:rPr>
              <a:t>total basal insulin </a:t>
            </a:r>
            <a:r>
              <a:rPr lang="en-US" sz="2400" dirty="0">
                <a:latin typeface="Tahoma" panose="020B0604030504040204" pitchFamily="34" charset="0"/>
                <a:ea typeface="Tahoma" panose="020B0604030504040204" pitchFamily="34" charset="0"/>
                <a:cs typeface="Tahoma" panose="020B0604030504040204" pitchFamily="34" charset="0"/>
              </a:rPr>
              <a:t>per day: </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40-50% of Total Daily insulin dose.</a:t>
            </a:r>
          </a:p>
          <a:p>
            <a:pPr marL="0" indent="0">
              <a:spcBef>
                <a:spcPts val="36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36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Calculate the </a:t>
            </a:r>
            <a:r>
              <a:rPr lang="en-US" sz="2400" b="1" dirty="0">
                <a:latin typeface="Tahoma" panose="020B0604030504040204" pitchFamily="34" charset="0"/>
                <a:ea typeface="Tahoma" panose="020B0604030504040204" pitchFamily="34" charset="0"/>
                <a:cs typeface="Tahoma" panose="020B0604030504040204" pitchFamily="34" charset="0"/>
              </a:rPr>
              <a:t>amount of total bolus /pre-meal insulin </a:t>
            </a:r>
            <a:r>
              <a:rPr lang="en-US" sz="2400" dirty="0">
                <a:latin typeface="Tahoma" panose="020B0604030504040204" pitchFamily="34" charset="0"/>
                <a:ea typeface="Tahoma" panose="020B0604030504040204" pitchFamily="34" charset="0"/>
                <a:cs typeface="Tahoma" panose="020B0604030504040204" pitchFamily="34" charset="0"/>
              </a:rPr>
              <a:t>per day: </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50- 60% of total insulin dose.</a:t>
            </a:r>
          </a:p>
          <a:p>
            <a:pPr marL="0" indent="0">
              <a:spcBef>
                <a:spcPts val="36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Then calculate the amount of bolus (pre-meal) insulin to be given before every meal (breakfast, lunch and dinner). </a:t>
            </a:r>
            <a:r>
              <a:rPr lang="en-US"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Total daily bolus/pre- meal insulin divided by 3</a:t>
            </a:r>
          </a:p>
          <a:p>
            <a:pPr>
              <a:spcBef>
                <a:spcPts val="360"/>
              </a:spcBef>
            </a:pPr>
            <a:endParaRPr sz="2400" b="1"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endParaRPr sz="2400"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endParaRPr sz="2400" dirty="0">
              <a:latin typeface="Tahoma" panose="020B0604030504040204" pitchFamily="34" charset="0"/>
              <a:ea typeface="Tahoma" panose="020B0604030504040204" pitchFamily="34" charset="0"/>
              <a:cs typeface="Tahoma" panose="020B0604030504040204" pitchFamily="34" charset="0"/>
            </a:endParaRPr>
          </a:p>
        </p:txBody>
      </p:sp>
      <p:sp>
        <p:nvSpPr>
          <p:cNvPr id="492" name="Google Shape;492;g28e1fb7c09a_0_6"/>
          <p:cNvSpPr txBox="1">
            <a:spLocks noGrp="1"/>
          </p:cNvSpPr>
          <p:nvPr>
            <p:ph type="sldNum" idx="12"/>
          </p:nvPr>
        </p:nvSpPr>
        <p:spPr>
          <a:xfrm>
            <a:off x="8076568" y="6356934"/>
            <a:ext cx="2133900" cy="364200"/>
          </a:xfrm>
          <a:prstGeom prst="rect">
            <a:avLst/>
          </a:prstGeom>
        </p:spPr>
        <p:txBody>
          <a:bodyPr spcFirstLastPara="1" vert="horz" wrap="square" lIns="91425" tIns="45700" rIns="91425" bIns="45700" rtlCol="0" anchor="ctr" anchorCtr="0">
            <a:noAutofit/>
          </a:bodyPr>
          <a:lstStyle/>
          <a:p>
            <a:pPr rtl="1">
              <a:buClr>
                <a:srgbClr val="000000"/>
              </a:buClr>
              <a:buSzPts val="1000"/>
            </a:pPr>
            <a:fld id="{00000000-1234-1234-1234-123412341234}" type="slidenum">
              <a:rPr lang="en-US"/>
              <a:pPr rtl="1">
                <a:buClr>
                  <a:srgbClr val="000000"/>
                </a:buClr>
                <a:buSzPts val="1000"/>
              </a:pPr>
              <a:t>33</a:t>
            </a:fld>
            <a:endParaRPr/>
          </a:p>
        </p:txBody>
      </p:sp>
    </p:spTree>
    <p:extLst>
      <p:ext uri="{BB962C8B-B14F-4D97-AF65-F5344CB8AC3E}">
        <p14:creationId xmlns:p14="http://schemas.microsoft.com/office/powerpoint/2010/main" val="2531951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28e1fb7c09a_0_19"/>
          <p:cNvSpPr txBox="1">
            <a:spLocks noGrp="1"/>
          </p:cNvSpPr>
          <p:nvPr>
            <p:ph type="title"/>
          </p:nvPr>
        </p:nvSpPr>
        <p:spPr>
          <a:xfrm>
            <a:off x="1807425" y="6"/>
            <a:ext cx="8229000" cy="577800"/>
          </a:xfrm>
          <a:prstGeom prst="rect">
            <a:avLst/>
          </a:prstGeom>
        </p:spPr>
        <p:txBody>
          <a:bodyPr spcFirstLastPara="1" vert="horz" wrap="square" lIns="91425" tIns="45700" rIns="91425" bIns="45700" rtlCol="0" anchor="ctr" anchorCtr="0">
            <a:noAutofit/>
          </a:bodyPr>
          <a:lstStyle/>
          <a:p>
            <a:pPr algn="ctr">
              <a:spcBef>
                <a:spcPts val="0"/>
              </a:spcBef>
            </a:pPr>
            <a:r>
              <a:rPr lang="en-US" sz="3600" dirty="0">
                <a:latin typeface="Cambria" panose="02040503050406030204" pitchFamily="18" charset="0"/>
                <a:ea typeface="Cambria" panose="02040503050406030204" pitchFamily="18" charset="0"/>
              </a:rPr>
              <a:t>Transition to basal bolus regimen</a:t>
            </a:r>
            <a:endParaRPr sz="3600" dirty="0">
              <a:latin typeface="Cambria" panose="02040503050406030204" pitchFamily="18" charset="0"/>
              <a:ea typeface="Cambria" panose="02040503050406030204" pitchFamily="18" charset="0"/>
            </a:endParaRPr>
          </a:p>
        </p:txBody>
      </p:sp>
      <p:sp>
        <p:nvSpPr>
          <p:cNvPr id="499" name="Google Shape;499;g28e1fb7c09a_0_19"/>
          <p:cNvSpPr txBox="1">
            <a:spLocks noGrp="1"/>
          </p:cNvSpPr>
          <p:nvPr>
            <p:ph type="sldNum" idx="12"/>
          </p:nvPr>
        </p:nvSpPr>
        <p:spPr>
          <a:xfrm>
            <a:off x="8076568" y="6356934"/>
            <a:ext cx="2133900" cy="364200"/>
          </a:xfrm>
          <a:prstGeom prst="rect">
            <a:avLst/>
          </a:prstGeom>
        </p:spPr>
        <p:txBody>
          <a:bodyPr spcFirstLastPara="1" vert="horz" wrap="square" lIns="91425" tIns="45700" rIns="91425" bIns="45700" rtlCol="0" anchor="ctr" anchorCtr="0">
            <a:noAutofit/>
          </a:bodyPr>
          <a:lstStyle/>
          <a:p>
            <a:pPr rtl="1"/>
            <a:fld id="{00000000-1234-1234-1234-123412341234}" type="slidenum">
              <a:rPr lang="en-US"/>
              <a:pPr rtl="1"/>
              <a:t>34</a:t>
            </a:fld>
            <a:endParaRPr/>
          </a:p>
        </p:txBody>
      </p:sp>
      <p:pic>
        <p:nvPicPr>
          <p:cNvPr id="501" name="Google Shape;501;g28e1fb7c09a_0_19"/>
          <p:cNvPicPr preferRelativeResize="0"/>
          <p:nvPr/>
        </p:nvPicPr>
        <p:blipFill>
          <a:blip r:embed="rId3">
            <a:alphaModFix/>
          </a:blip>
          <a:stretch>
            <a:fillRect/>
          </a:stretch>
        </p:blipFill>
        <p:spPr>
          <a:xfrm>
            <a:off x="3021466" y="1091380"/>
            <a:ext cx="6837642" cy="4522138"/>
          </a:xfrm>
          <a:prstGeom prst="rect">
            <a:avLst/>
          </a:prstGeom>
          <a:noFill/>
          <a:ln>
            <a:noFill/>
          </a:ln>
        </p:spPr>
      </p:pic>
      <p:sp>
        <p:nvSpPr>
          <p:cNvPr id="2" name="Rectangle 1"/>
          <p:cNvSpPr/>
          <p:nvPr/>
        </p:nvSpPr>
        <p:spPr>
          <a:xfrm>
            <a:off x="2541640" y="5723617"/>
            <a:ext cx="6975987" cy="646331"/>
          </a:xfrm>
          <a:prstGeom prst="rect">
            <a:avLst/>
          </a:prstGeom>
        </p:spPr>
        <p:txBody>
          <a:bodyPr wrap="square">
            <a:spAutoFit/>
          </a:bodyPr>
          <a:lstStyle/>
          <a:p>
            <a:pPr lvl="0"/>
            <a:r>
              <a:rPr lang="en-US" b="1" dirty="0">
                <a:solidFill>
                  <a:srgbClr val="990000"/>
                </a:solidFill>
                <a:latin typeface="Tahoma" panose="020B0604030504040204" pitchFamily="34" charset="0"/>
                <a:ea typeface="Tahoma" panose="020B0604030504040204" pitchFamily="34" charset="0"/>
                <a:cs typeface="Tahoma" panose="020B0604030504040204" pitchFamily="34" charset="0"/>
                <a:sym typeface="Calibri"/>
              </a:rPr>
              <a:t>NB: the soluble/rapid acting insulin dosing may change with Carbohydrate counting(it is not always fixed!)</a:t>
            </a:r>
          </a:p>
        </p:txBody>
      </p:sp>
    </p:spTree>
    <p:extLst>
      <p:ext uri="{BB962C8B-B14F-4D97-AF65-F5344CB8AC3E}">
        <p14:creationId xmlns:p14="http://schemas.microsoft.com/office/powerpoint/2010/main" val="3310836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txBox="1">
            <a:spLocks noGrp="1"/>
          </p:cNvSpPr>
          <p:nvPr>
            <p:ph type="title"/>
          </p:nvPr>
        </p:nvSpPr>
        <p:spPr>
          <a:xfrm>
            <a:off x="1937500" y="170800"/>
            <a:ext cx="8079336" cy="563491"/>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200" b="1" dirty="0">
                <a:latin typeface="Cambria" panose="02040503050406030204" pitchFamily="18" charset="0"/>
                <a:ea typeface="Cambria" panose="02040503050406030204" pitchFamily="18" charset="0"/>
                <a:cs typeface="Arial"/>
                <a:sym typeface="Arial"/>
              </a:rPr>
              <a:t>Transitioning using long acting insulin Glargine(basal) and short/rapid acting insulin(bolus) as basal bolus regimen</a:t>
            </a:r>
            <a:endParaRPr sz="2200" b="1" dirty="0">
              <a:latin typeface="Cambria" panose="02040503050406030204" pitchFamily="18" charset="0"/>
              <a:ea typeface="Cambria" panose="02040503050406030204" pitchFamily="18" charset="0"/>
              <a:cs typeface="Arial"/>
              <a:sym typeface="Arial"/>
            </a:endParaRPr>
          </a:p>
        </p:txBody>
      </p:sp>
      <p:sp>
        <p:nvSpPr>
          <p:cNvPr id="514" name="Google Shape;514;p84"/>
          <p:cNvSpPr txBox="1">
            <a:spLocks noGrp="1"/>
          </p:cNvSpPr>
          <p:nvPr>
            <p:ph type="body" idx="1"/>
          </p:nvPr>
        </p:nvSpPr>
        <p:spPr>
          <a:xfrm>
            <a:off x="1759527" y="940300"/>
            <a:ext cx="8406973" cy="5142775"/>
          </a:xfrm>
          <a:prstGeom prst="rect">
            <a:avLst/>
          </a:prstGeom>
          <a:noFill/>
          <a:ln>
            <a:noFill/>
          </a:ln>
        </p:spPr>
        <p:txBody>
          <a:bodyPr spcFirstLastPara="1" vert="horz" wrap="square" lIns="91425" tIns="45700" rIns="91425" bIns="45700" rtlCol="0" anchor="t" anchorCtr="0">
            <a:noAutofit/>
          </a:bodyPr>
          <a:lstStyle/>
          <a:p>
            <a:pPr marL="457200" indent="-342900">
              <a:lnSpc>
                <a:spcPct val="100000"/>
              </a:lnSpc>
              <a:spcBef>
                <a:spcPts val="360"/>
              </a:spcBef>
              <a:buClr>
                <a:schemeClr val="dk1"/>
              </a:buClr>
              <a:buSzPts val="18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Dose(TDD) of insulin </a:t>
            </a:r>
            <a:r>
              <a:rPr lang="en-US" sz="2000" dirty="0">
                <a:latin typeface="Tahoma" panose="020B0604030504040204" pitchFamily="34" charset="0"/>
                <a:ea typeface="Tahoma" panose="020B0604030504040204" pitchFamily="34" charset="0"/>
                <a:cs typeface="Tahoma" panose="020B0604030504040204" pitchFamily="34" charset="0"/>
              </a:rPr>
              <a:t>in units/kg/day </a:t>
            </a:r>
          </a:p>
          <a:p>
            <a:pPr marL="114300" indent="0">
              <a:lnSpc>
                <a:spcPct val="100000"/>
              </a:lnSpc>
              <a:spcBef>
                <a:spcPts val="360"/>
              </a:spcBef>
              <a:buClr>
                <a:schemeClr val="dk1"/>
              </a:buClr>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a:t>
            </a:r>
            <a:r>
              <a:rPr lang="en-US" sz="2000" b="1" dirty="0">
                <a:latin typeface="Tahoma" panose="020B0604030504040204" pitchFamily="34" charset="0"/>
                <a:ea typeface="Tahoma" panose="020B0604030504040204" pitchFamily="34" charset="0"/>
                <a:cs typeface="Tahoma" panose="020B0604030504040204" pitchFamily="34" charset="0"/>
              </a:rPr>
              <a:t>: 40-50% as long acting insulin (glargine).</a:t>
            </a:r>
            <a:endParaRPr sz="2000" b="1"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pPr>
            <a:r>
              <a:rPr lang="en-US" sz="2000" dirty="0">
                <a:latin typeface="Tahoma" panose="020B0604030504040204" pitchFamily="34" charset="0"/>
                <a:ea typeface="Tahoma" panose="020B0604030504040204" pitchFamily="34" charset="0"/>
                <a:cs typeface="Tahoma" panose="020B0604030504040204" pitchFamily="34" charset="0"/>
              </a:rPr>
              <a:t>given once daily at the same time every day </a:t>
            </a:r>
            <a:r>
              <a:rPr lang="en-US" sz="2000" dirty="0" err="1">
                <a:latin typeface="Tahoma" panose="020B0604030504040204" pitchFamily="34" charset="0"/>
                <a:ea typeface="Tahoma" panose="020B0604030504040204" pitchFamily="34" charset="0"/>
                <a:cs typeface="Tahoma" panose="020B0604030504040204" pitchFamily="34" charset="0"/>
              </a:rPr>
              <a:t>e.g</a:t>
            </a:r>
            <a:r>
              <a:rPr lang="en-US" sz="2000" dirty="0">
                <a:latin typeface="Tahoma" panose="020B0604030504040204" pitchFamily="34" charset="0"/>
                <a:ea typeface="Tahoma" panose="020B0604030504040204" pitchFamily="34" charset="0"/>
                <a:cs typeface="Tahoma" panose="020B0604030504040204" pitchFamily="34" charset="0"/>
              </a:rPr>
              <a:t> 8 </a:t>
            </a:r>
            <a:r>
              <a:rPr lang="en-US" sz="2000" dirty="0" err="1">
                <a:latin typeface="Tahoma" panose="020B0604030504040204" pitchFamily="34" charset="0"/>
                <a:ea typeface="Tahoma" panose="020B0604030504040204" pitchFamily="34" charset="0"/>
                <a:cs typeface="Tahoma" panose="020B0604030504040204" pitchFamily="34" charset="0"/>
              </a:rPr>
              <a:t>p.m</a:t>
            </a:r>
            <a:r>
              <a:rPr lang="en-US" sz="2000" dirty="0">
                <a:latin typeface="Tahoma" panose="020B0604030504040204" pitchFamily="34" charset="0"/>
                <a:ea typeface="Tahoma" panose="020B0604030504040204" pitchFamily="34" charset="0"/>
                <a:cs typeface="Tahoma" panose="020B0604030504040204" pitchFamily="34" charset="0"/>
              </a:rPr>
              <a:t> daily</a:t>
            </a: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a:t>
            </a:r>
            <a:r>
              <a:rPr lang="en-US" sz="2000" b="1" dirty="0">
                <a:latin typeface="Tahoma" panose="020B0604030504040204" pitchFamily="34" charset="0"/>
                <a:ea typeface="Tahoma" panose="020B0604030504040204" pitchFamily="34" charset="0"/>
                <a:cs typeface="Tahoma" panose="020B0604030504040204" pitchFamily="34" charset="0"/>
              </a:rPr>
              <a:t>50-60 % as short or rapid acting insulin</a:t>
            </a:r>
            <a:endParaRPr lang="en-US"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pPr>
            <a:r>
              <a:rPr lang="en-US" sz="2000" dirty="0">
                <a:latin typeface="Tahoma" panose="020B0604030504040204" pitchFamily="34" charset="0"/>
                <a:ea typeface="Tahoma" panose="020B0604030504040204" pitchFamily="34" charset="0"/>
                <a:cs typeface="Tahoma" panose="020B0604030504040204" pitchFamily="34" charset="0"/>
              </a:rPr>
              <a:t>Divide the total daily bolus dose by 3 to get the amount of bolus insulin to be given before breakfast, before lunch and before dinner</a:t>
            </a:r>
          </a:p>
          <a:p>
            <a:pPr marL="914400" lvl="1" indent="-323850">
              <a:lnSpc>
                <a:spcPct val="100000"/>
              </a:lnSpc>
              <a:spcBef>
                <a:spcPts val="360"/>
              </a:spcBef>
              <a:buSzPts val="1500"/>
            </a:pPr>
            <a:r>
              <a:rPr lang="en-US" sz="2000" dirty="0">
                <a:latin typeface="Tahoma" panose="020B0604030504040204" pitchFamily="34" charset="0"/>
                <a:ea typeface="Tahoma" panose="020B0604030504040204" pitchFamily="34" charset="0"/>
                <a:cs typeface="Tahoma" panose="020B0604030504040204" pitchFamily="34" charset="0"/>
              </a:rPr>
              <a:t>If using short acting insulin, give the dose 30 minutes before main meals</a:t>
            </a:r>
          </a:p>
          <a:p>
            <a:pPr marL="914400" lvl="1" indent="-323850">
              <a:lnSpc>
                <a:spcPct val="100000"/>
              </a:lnSpc>
              <a:spcBef>
                <a:spcPts val="360"/>
              </a:spcBef>
              <a:buSzPts val="1500"/>
            </a:pPr>
            <a:r>
              <a:rPr lang="en-US" sz="2000" dirty="0">
                <a:latin typeface="Tahoma" panose="020B0604030504040204" pitchFamily="34" charset="0"/>
                <a:ea typeface="Tahoma" panose="020B0604030504040204" pitchFamily="34" charset="0"/>
                <a:cs typeface="Tahoma" panose="020B0604030504040204" pitchFamily="34" charset="0"/>
              </a:rPr>
              <a:t>If using rapid acting insulin give 10-15 minutes before main meals</a:t>
            </a: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515" name="Google Shape;515;p84"/>
          <p:cNvSpPr txBox="1"/>
          <p:nvPr/>
        </p:nvSpPr>
        <p:spPr>
          <a:xfrm>
            <a:off x="2342075" y="5996100"/>
            <a:ext cx="8229000" cy="800400"/>
          </a:xfrm>
          <a:prstGeom prst="rect">
            <a:avLst/>
          </a:prstGeom>
          <a:noFill/>
          <a:ln>
            <a:noFill/>
          </a:ln>
        </p:spPr>
        <p:txBody>
          <a:bodyPr spcFirstLastPara="1" wrap="square" lIns="91425" tIns="91425" rIns="91425" bIns="91425" anchor="t" anchorCtr="0">
            <a:spAutoFit/>
          </a:bodyPr>
          <a:lstStyle/>
          <a:p>
            <a:r>
              <a:rPr lang="en-US" sz="2000" b="1" dirty="0">
                <a:solidFill>
                  <a:srgbClr val="990000"/>
                </a:solidFill>
                <a:latin typeface="Calibri"/>
                <a:ea typeface="Calibri"/>
                <a:cs typeface="Calibri"/>
                <a:sym typeface="Calibri"/>
              </a:rPr>
              <a:t>NB: the soluble/rapid acting insulin dosing may change with Carbohydrate counting(it is not always fixed!)</a:t>
            </a:r>
            <a:endParaRPr sz="2000" b="1" dirty="0">
              <a:solidFill>
                <a:srgbClr val="990000"/>
              </a:solidFill>
              <a:latin typeface="Calibri"/>
              <a:ea typeface="Calibri"/>
              <a:cs typeface="Calibri"/>
              <a:sym typeface="Calibri"/>
            </a:endParaRPr>
          </a:p>
        </p:txBody>
      </p:sp>
    </p:spTree>
    <p:extLst>
      <p:ext uri="{BB962C8B-B14F-4D97-AF65-F5344CB8AC3E}">
        <p14:creationId xmlns:p14="http://schemas.microsoft.com/office/powerpoint/2010/main" val="126862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5">
                                            <p:txEl>
                                              <p:pRg st="0" end="0"/>
                                            </p:txEl>
                                          </p:spTgt>
                                        </p:tgtEl>
                                        <p:attrNameLst>
                                          <p:attrName>style.visibility</p:attrName>
                                        </p:attrNameLst>
                                      </p:cBhvr>
                                      <p:to>
                                        <p:strVal val="visible"/>
                                      </p:to>
                                    </p:set>
                                    <p:anim calcmode="lin" valueType="num">
                                      <p:cBhvr additive="base">
                                        <p:cTn id="31" dur="500" fill="hold"/>
                                        <p:tgtEl>
                                          <p:spTgt spid="51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28e1fb7c09a_1_1"/>
          <p:cNvSpPr txBox="1">
            <a:spLocks noGrp="1"/>
          </p:cNvSpPr>
          <p:nvPr>
            <p:ph type="title"/>
          </p:nvPr>
        </p:nvSpPr>
        <p:spPr>
          <a:xfrm>
            <a:off x="996072" y="-384750"/>
            <a:ext cx="10224655" cy="769500"/>
          </a:xfrm>
          <a:prstGeom prst="rect">
            <a:avLst/>
          </a:prstGeom>
          <a:noFill/>
          <a:ln>
            <a:noFill/>
          </a:ln>
        </p:spPr>
        <p:txBody>
          <a:bodyPr spcFirstLastPara="1" vert="horz" wrap="square" lIns="91425" tIns="45700" rIns="91425" bIns="45700" rtlCol="0" anchor="ctr" anchorCtr="0">
            <a:noAutofit/>
          </a:bodyPr>
          <a:lstStyle/>
          <a:p>
            <a:pPr>
              <a:spcBef>
                <a:spcPts val="0"/>
              </a:spcBef>
              <a:buSzPts val="1400"/>
            </a:pPr>
            <a:br>
              <a:rPr lang="en-US" sz="1800" b="1" dirty="0">
                <a:latin typeface="Cambria" panose="02040503050406030204" pitchFamily="18" charset="0"/>
                <a:ea typeface="Cambria" panose="02040503050406030204" pitchFamily="18" charset="0"/>
                <a:cs typeface="Arial"/>
                <a:sym typeface="Arial"/>
              </a:rPr>
            </a:br>
            <a:br>
              <a:rPr lang="en-US" sz="1800" b="1" dirty="0">
                <a:latin typeface="Cambria" panose="02040503050406030204" pitchFamily="18" charset="0"/>
                <a:ea typeface="Cambria" panose="02040503050406030204" pitchFamily="18" charset="0"/>
                <a:cs typeface="Arial"/>
                <a:sym typeface="Arial"/>
              </a:rPr>
            </a:br>
            <a:br>
              <a:rPr lang="en-US" sz="1800" b="1" dirty="0">
                <a:latin typeface="Cambria" panose="02040503050406030204" pitchFamily="18" charset="0"/>
                <a:ea typeface="Cambria" panose="02040503050406030204" pitchFamily="18" charset="0"/>
                <a:cs typeface="Arial"/>
                <a:sym typeface="Arial"/>
              </a:rPr>
            </a:br>
            <a:r>
              <a:rPr lang="en-US" sz="1800" b="1" dirty="0">
                <a:latin typeface="Cambria" panose="02040503050406030204" pitchFamily="18" charset="0"/>
                <a:ea typeface="Cambria" panose="02040503050406030204" pitchFamily="18" charset="0"/>
                <a:cs typeface="Arial"/>
                <a:sym typeface="Arial"/>
              </a:rPr>
              <a:t>Transitioning using long-acting insulin glargine (basal) and short/rapid acting insulin(bolus) as basal bolus regimen: Dose Calculation example</a:t>
            </a:r>
            <a:endParaRPr sz="1800" dirty="0">
              <a:latin typeface="Cambria" panose="02040503050406030204" pitchFamily="18" charset="0"/>
              <a:ea typeface="Cambria" panose="02040503050406030204" pitchFamily="18" charset="0"/>
            </a:endParaRPr>
          </a:p>
        </p:txBody>
      </p:sp>
      <p:sp>
        <p:nvSpPr>
          <p:cNvPr id="521" name="Google Shape;521;g28e1fb7c09a_1_1"/>
          <p:cNvSpPr txBox="1">
            <a:spLocks noGrp="1"/>
          </p:cNvSpPr>
          <p:nvPr>
            <p:ph type="body" idx="1"/>
          </p:nvPr>
        </p:nvSpPr>
        <p:spPr>
          <a:xfrm>
            <a:off x="1937501" y="1025236"/>
            <a:ext cx="8675082" cy="4409495"/>
          </a:xfrm>
          <a:prstGeom prst="rect">
            <a:avLst/>
          </a:prstGeom>
          <a:noFill/>
          <a:ln>
            <a:noFill/>
          </a:ln>
        </p:spPr>
        <p:txBody>
          <a:bodyPr spcFirstLastPara="1" vert="horz" wrap="square" lIns="91425" tIns="45700" rIns="91425" bIns="45700" rtlCol="0" anchor="t" anchorCtr="0">
            <a:noAutofit/>
          </a:bodyPr>
          <a:lstStyle/>
          <a:p>
            <a:pPr marL="127000" indent="0">
              <a:lnSpc>
                <a:spcPct val="100000"/>
              </a:lnSpc>
              <a:spcBef>
                <a:spcPts val="360"/>
              </a:spcBef>
              <a:buClr>
                <a:schemeClr val="dk1"/>
              </a:buClr>
              <a:buSzPts val="1600"/>
              <a:buNone/>
            </a:pPr>
            <a:r>
              <a:rPr lang="en-US" sz="2000" b="1" dirty="0">
                <a:latin typeface="Cambria" panose="02040503050406030204" pitchFamily="18" charset="0"/>
                <a:ea typeface="Cambria" panose="02040503050406030204" pitchFamily="18" charset="0"/>
                <a:cs typeface="Arial"/>
                <a:sym typeface="Arial"/>
              </a:rPr>
              <a:t>30 kg pre-pubertal child</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469900" indent="-342900">
              <a:lnSpc>
                <a:spcPct val="100000"/>
              </a:lnSpc>
              <a:spcBef>
                <a:spcPts val="360"/>
              </a:spcBef>
              <a:buClr>
                <a:schemeClr val="dk1"/>
              </a:buClr>
              <a:buSzPts val="1600"/>
            </a:pPr>
            <a:r>
              <a:rPr lang="en-US" sz="2000" b="1" dirty="0">
                <a:latin typeface="Tahoma" panose="020B0604030504040204" pitchFamily="34" charset="0"/>
                <a:ea typeface="Tahoma" panose="020B0604030504040204" pitchFamily="34" charset="0"/>
                <a:cs typeface="Tahoma" panose="020B0604030504040204" pitchFamily="34" charset="0"/>
              </a:rPr>
              <a:t>Starting dose</a:t>
            </a:r>
            <a:r>
              <a:rPr lang="en-US" sz="2000" dirty="0">
                <a:latin typeface="Tahoma" panose="020B0604030504040204" pitchFamily="34" charset="0"/>
                <a:ea typeface="Tahoma" panose="020B0604030504040204" pitchFamily="34" charset="0"/>
                <a:cs typeface="Tahoma" panose="020B0604030504040204" pitchFamily="34" charset="0"/>
              </a:rPr>
              <a:t>: 0.5 units/kg/day = 30 x 0.5</a:t>
            </a:r>
            <a:endParaRPr sz="2000" dirty="0">
              <a:latin typeface="Tahoma" panose="020B0604030504040204" pitchFamily="34" charset="0"/>
              <a:ea typeface="Tahoma" panose="020B0604030504040204" pitchFamily="34" charset="0"/>
              <a:cs typeface="Tahoma" panose="020B0604030504040204" pitchFamily="34" charset="0"/>
            </a:endParaRPr>
          </a:p>
          <a:p>
            <a:pPr marL="457200" indent="-330200">
              <a:lnSpc>
                <a:spcPct val="100000"/>
              </a:lnSpc>
              <a:spcBef>
                <a:spcPts val="360"/>
              </a:spcBef>
              <a:buClr>
                <a:schemeClr val="dk1"/>
              </a:buClr>
              <a:buSzPts val="16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Dose(TDD) of insulin </a:t>
            </a:r>
            <a:r>
              <a:rPr lang="en-US" sz="2000" dirty="0">
                <a:latin typeface="Tahoma" panose="020B0604030504040204" pitchFamily="34" charset="0"/>
                <a:ea typeface="Tahoma" panose="020B0604030504040204" pitchFamily="34" charset="0"/>
                <a:cs typeface="Tahoma" panose="020B0604030504040204" pitchFamily="34" charset="0"/>
              </a:rPr>
              <a:t>= 15 units per day</a:t>
            </a:r>
          </a:p>
          <a:p>
            <a:pPr marL="127000" indent="0">
              <a:lnSpc>
                <a:spcPct val="100000"/>
              </a:lnSpc>
              <a:spcBef>
                <a:spcPts val="360"/>
              </a:spcBef>
              <a:buClr>
                <a:schemeClr val="dk1"/>
              </a:buClr>
              <a:buSzPts val="1600"/>
              <a:buNone/>
            </a:pPr>
            <a:r>
              <a:rPr lang="en-US" sz="2000" dirty="0">
                <a:latin typeface="Tahoma" panose="020B0604030504040204" pitchFamily="34" charset="0"/>
                <a:ea typeface="Tahoma" panose="020B0604030504040204" pitchFamily="34" charset="0"/>
                <a:cs typeface="Tahoma" panose="020B0604030504040204" pitchFamily="34" charset="0"/>
              </a:rPr>
              <a:t> </a:t>
            </a:r>
            <a:endParaRPr sz="2000" dirty="0">
              <a:latin typeface="Tahoma" panose="020B0604030504040204" pitchFamily="34" charset="0"/>
              <a:ea typeface="Tahoma" panose="020B0604030504040204" pitchFamily="34" charset="0"/>
              <a:cs typeface="Tahoma" panose="020B0604030504040204" pitchFamily="34" charset="0"/>
            </a:endParaRPr>
          </a:p>
          <a:p>
            <a:pPr marL="457200" indent="-330200">
              <a:lnSpc>
                <a:spcPct val="100000"/>
              </a:lnSpc>
              <a:spcBef>
                <a:spcPts val="360"/>
              </a:spcBef>
              <a:buSzPts val="16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 :</a:t>
            </a:r>
            <a:r>
              <a:rPr lang="en-US" sz="2000" b="1" dirty="0">
                <a:latin typeface="Tahoma" panose="020B0604030504040204" pitchFamily="34" charset="0"/>
                <a:ea typeface="Tahoma" panose="020B0604030504040204" pitchFamily="34" charset="0"/>
                <a:cs typeface="Tahoma" panose="020B0604030504040204" pitchFamily="34" charset="0"/>
              </a:rPr>
              <a:t>40% long-acting basal insulin </a:t>
            </a:r>
            <a:r>
              <a:rPr lang="en-US" sz="2000" dirty="0">
                <a:latin typeface="Tahoma" panose="020B0604030504040204" pitchFamily="34" charset="0"/>
                <a:ea typeface="Tahoma" panose="020B0604030504040204" pitchFamily="34" charset="0"/>
                <a:cs typeface="Tahoma" panose="020B0604030504040204" pitchFamily="34" charset="0"/>
              </a:rPr>
              <a:t>= 6 units SC given once daily at the same time every day</a:t>
            </a:r>
          </a:p>
          <a:p>
            <a:pPr marL="457200" indent="-330200">
              <a:lnSpc>
                <a:spcPct val="100000"/>
              </a:lnSpc>
              <a:spcBef>
                <a:spcPts val="360"/>
              </a:spcBef>
              <a:buSzPts val="1600"/>
            </a:pPr>
            <a:endParaRPr sz="2000" dirty="0">
              <a:latin typeface="Tahoma" panose="020B0604030504040204" pitchFamily="34" charset="0"/>
              <a:ea typeface="Tahoma" panose="020B0604030504040204" pitchFamily="34" charset="0"/>
              <a:cs typeface="Tahoma" panose="020B0604030504040204" pitchFamily="34" charset="0"/>
            </a:endParaRPr>
          </a:p>
          <a:p>
            <a:pPr marL="457200" indent="-330200">
              <a:lnSpc>
                <a:spcPct val="100000"/>
              </a:lnSpc>
              <a:spcBef>
                <a:spcPts val="360"/>
              </a:spcBef>
              <a:buSzPts val="16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 </a:t>
            </a:r>
            <a:r>
              <a:rPr lang="en-US" sz="2000" b="1" dirty="0">
                <a:latin typeface="Tahoma" panose="020B0604030504040204" pitchFamily="34" charset="0"/>
                <a:ea typeface="Tahoma" panose="020B0604030504040204" pitchFamily="34" charset="0"/>
                <a:cs typeface="Tahoma" panose="020B0604030504040204" pitchFamily="34" charset="0"/>
              </a:rPr>
              <a:t>50-60 60% short/rapid acting insulin </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9 units divided by 3, </a:t>
            </a:r>
            <a:r>
              <a:rPr lang="en-US" sz="2000" dirty="0">
                <a:latin typeface="Tahoma" panose="020B0604030504040204" pitchFamily="34" charset="0"/>
                <a:ea typeface="Tahoma" panose="020B0604030504040204" pitchFamily="34" charset="0"/>
                <a:cs typeface="Tahoma" panose="020B0604030504040204" pitchFamily="34" charset="0"/>
              </a:rPr>
              <a:t>given (15 minutes-rapid acting) or (30 minutes- short acting insulin) before meals.</a:t>
            </a:r>
            <a:endParaRPr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endParaRPr>
          </a:p>
          <a:p>
            <a:pPr marL="914400" lvl="1" indent="-330200">
              <a:lnSpc>
                <a:spcPct val="100000"/>
              </a:lnSpc>
              <a:spcBef>
                <a:spcPts val="360"/>
              </a:spcBef>
              <a:buSzPts val="1600"/>
              <a:buChar char="–"/>
            </a:pP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3 units before breakfast</a:t>
            </a:r>
            <a:endParaRPr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endParaRPr>
          </a:p>
          <a:p>
            <a:pPr marL="914400" lvl="1" indent="-330200">
              <a:lnSpc>
                <a:spcPct val="100000"/>
              </a:lnSpc>
              <a:spcBef>
                <a:spcPts val="360"/>
              </a:spcBef>
              <a:buSzPts val="1600"/>
              <a:buChar char="–"/>
            </a:pP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3 units before lunch</a:t>
            </a:r>
            <a:endParaRPr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endParaRPr>
          </a:p>
          <a:p>
            <a:pPr marL="914400" lvl="1" indent="-330200">
              <a:lnSpc>
                <a:spcPct val="100000"/>
              </a:lnSpc>
              <a:spcBef>
                <a:spcPts val="360"/>
              </a:spcBef>
              <a:buSzPts val="1600"/>
              <a:buChar char="–"/>
            </a:pP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3 units before dinner</a:t>
            </a:r>
            <a:endParaRPr sz="2000" dirty="0">
              <a:latin typeface="Tahoma" panose="020B0604030504040204" pitchFamily="34" charset="0"/>
              <a:ea typeface="Tahoma" panose="020B0604030504040204" pitchFamily="34" charset="0"/>
              <a:cs typeface="Tahoma" panose="020B0604030504040204" pitchFamily="34" charset="0"/>
            </a:endParaRPr>
          </a:p>
          <a:p>
            <a:pPr marL="457200" indent="-330200">
              <a:lnSpc>
                <a:spcPct val="100000"/>
              </a:lnSpc>
              <a:spcBef>
                <a:spcPts val="360"/>
              </a:spcBef>
              <a:buSzPts val="1600"/>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522" name="Google Shape;522;g28e1fb7c09a_1_1"/>
          <p:cNvSpPr txBox="1"/>
          <p:nvPr/>
        </p:nvSpPr>
        <p:spPr>
          <a:xfrm>
            <a:off x="1937500" y="6165272"/>
            <a:ext cx="8341800" cy="738633"/>
          </a:xfrm>
          <a:prstGeom prst="rect">
            <a:avLst/>
          </a:prstGeom>
          <a:noFill/>
          <a:ln>
            <a:noFill/>
          </a:ln>
        </p:spPr>
        <p:txBody>
          <a:bodyPr spcFirstLastPara="1" wrap="square" lIns="91425" tIns="91425" rIns="91425" bIns="91425" anchor="t" anchorCtr="0">
            <a:spAutoFit/>
          </a:bodyPr>
          <a:lstStyle/>
          <a:p>
            <a:r>
              <a:rPr lang="en-US" b="1" dirty="0">
                <a:solidFill>
                  <a:srgbClr val="990000"/>
                </a:solidFill>
                <a:latin typeface="Tahoma" panose="020B0604030504040204" pitchFamily="34" charset="0"/>
                <a:ea typeface="Tahoma" panose="020B0604030504040204" pitchFamily="34" charset="0"/>
                <a:cs typeface="Tahoma" panose="020B0604030504040204" pitchFamily="34" charset="0"/>
                <a:sym typeface="Calibri"/>
              </a:rPr>
              <a:t>NB: the soluble/rapid acting insulin dosing may change with Carbohydrate counting(it is not always fixed!)</a:t>
            </a:r>
            <a:endParaRPr b="1" dirty="0">
              <a:solidFill>
                <a:srgbClr val="990000"/>
              </a:solidFill>
              <a:latin typeface="Tahoma" panose="020B0604030504040204" pitchFamily="34" charset="0"/>
              <a:ea typeface="Tahoma" panose="020B0604030504040204" pitchFamily="34" charset="0"/>
              <a:cs typeface="Tahoma" panose="020B0604030504040204" pitchFamily="34" charset="0"/>
              <a:sym typeface="Calibri"/>
            </a:endParaRPr>
          </a:p>
        </p:txBody>
      </p:sp>
    </p:spTree>
    <p:extLst>
      <p:ext uri="{BB962C8B-B14F-4D97-AF65-F5344CB8AC3E}">
        <p14:creationId xmlns:p14="http://schemas.microsoft.com/office/powerpoint/2010/main" val="224954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2">
                                            <p:txEl>
                                              <p:pRg st="0" end="0"/>
                                            </p:txEl>
                                          </p:spTgt>
                                        </p:tgtEl>
                                        <p:attrNameLst>
                                          <p:attrName>style.visibility</p:attrName>
                                        </p:attrNameLst>
                                      </p:cBhvr>
                                      <p:to>
                                        <p:strVal val="visible"/>
                                      </p:to>
                                    </p:set>
                                    <p:anim calcmode="lin" valueType="num">
                                      <p:cBhvr additive="base">
                                        <p:cTn id="31" dur="500" fill="hold"/>
                                        <p:tgtEl>
                                          <p:spTgt spid="52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txBox="1">
            <a:spLocks noGrp="1"/>
          </p:cNvSpPr>
          <p:nvPr>
            <p:ph type="title"/>
          </p:nvPr>
        </p:nvSpPr>
        <p:spPr>
          <a:xfrm>
            <a:off x="1607127" y="170800"/>
            <a:ext cx="9725891" cy="769500"/>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SzPts val="1400"/>
            </a:pPr>
            <a:r>
              <a:rPr lang="en-US" sz="2200" b="1" dirty="0">
                <a:latin typeface="Cambria" panose="02040503050406030204" pitchFamily="18" charset="0"/>
                <a:ea typeface="Cambria" panose="02040503050406030204" pitchFamily="18" charset="0"/>
                <a:cs typeface="Arial"/>
                <a:sym typeface="Arial"/>
              </a:rPr>
              <a:t>Transitioning using long acting insulin </a:t>
            </a:r>
            <a:r>
              <a:rPr lang="en-US" sz="2200" b="1" dirty="0" err="1">
                <a:latin typeface="Cambria" panose="02040503050406030204" pitchFamily="18" charset="0"/>
                <a:ea typeface="Cambria" panose="02040503050406030204" pitchFamily="18" charset="0"/>
                <a:cs typeface="Arial"/>
                <a:sym typeface="Arial"/>
              </a:rPr>
              <a:t>Determir</a:t>
            </a:r>
            <a:r>
              <a:rPr lang="en-US" sz="2200" b="1" dirty="0">
                <a:latin typeface="Cambria" panose="02040503050406030204" pitchFamily="18" charset="0"/>
                <a:ea typeface="Cambria" panose="02040503050406030204" pitchFamily="18" charset="0"/>
                <a:cs typeface="Arial"/>
                <a:sym typeface="Arial"/>
              </a:rPr>
              <a:t> (basal) and short/rapid acting insulin(bolus) as basal bolus regimen</a:t>
            </a:r>
            <a:endParaRPr sz="2200" b="1" dirty="0">
              <a:latin typeface="Cambria" panose="02040503050406030204" pitchFamily="18" charset="0"/>
              <a:ea typeface="Cambria" panose="02040503050406030204" pitchFamily="18" charset="0"/>
              <a:cs typeface="Arial"/>
              <a:sym typeface="Arial"/>
            </a:endParaRPr>
          </a:p>
        </p:txBody>
      </p:sp>
      <p:sp>
        <p:nvSpPr>
          <p:cNvPr id="514" name="Google Shape;514;p84"/>
          <p:cNvSpPr txBox="1">
            <a:spLocks noGrp="1"/>
          </p:cNvSpPr>
          <p:nvPr>
            <p:ph type="body" idx="1"/>
          </p:nvPr>
        </p:nvSpPr>
        <p:spPr>
          <a:xfrm>
            <a:off x="1759527" y="940300"/>
            <a:ext cx="8406973" cy="5142775"/>
          </a:xfrm>
          <a:prstGeom prst="rect">
            <a:avLst/>
          </a:prstGeom>
          <a:noFill/>
          <a:ln>
            <a:noFill/>
          </a:ln>
        </p:spPr>
        <p:txBody>
          <a:bodyPr spcFirstLastPara="1" vert="horz" wrap="square" lIns="91425" tIns="45700" rIns="91425" bIns="45700" rtlCol="0" anchor="t" anchorCtr="0">
            <a:noAutofit/>
          </a:bodyPr>
          <a:lstStyle/>
          <a:p>
            <a:pPr marL="457200" indent="-342900">
              <a:lnSpc>
                <a:spcPct val="100000"/>
              </a:lnSpc>
              <a:spcBef>
                <a:spcPts val="360"/>
              </a:spcBef>
              <a:buClr>
                <a:schemeClr val="dk1"/>
              </a:buClr>
              <a:buSzPts val="18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Dose(TDD) of insulin </a:t>
            </a:r>
            <a:r>
              <a:rPr lang="en-US" sz="2000" dirty="0">
                <a:latin typeface="Tahoma" panose="020B0604030504040204" pitchFamily="34" charset="0"/>
                <a:ea typeface="Tahoma" panose="020B0604030504040204" pitchFamily="34" charset="0"/>
                <a:cs typeface="Tahoma" panose="020B0604030504040204" pitchFamily="34" charset="0"/>
              </a:rPr>
              <a:t>in units/kg/day </a:t>
            </a:r>
          </a:p>
          <a:p>
            <a:pPr marL="114300" indent="0">
              <a:lnSpc>
                <a:spcPct val="100000"/>
              </a:lnSpc>
              <a:spcBef>
                <a:spcPts val="360"/>
              </a:spcBef>
              <a:buClr>
                <a:schemeClr val="dk1"/>
              </a:buClr>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a:t>
            </a:r>
            <a:r>
              <a:rPr lang="en-US" sz="2000" b="1" dirty="0">
                <a:latin typeface="Tahoma" panose="020B0604030504040204" pitchFamily="34" charset="0"/>
                <a:ea typeface="Tahoma" panose="020B0604030504040204" pitchFamily="34" charset="0"/>
                <a:cs typeface="Tahoma" panose="020B0604030504040204" pitchFamily="34" charset="0"/>
              </a:rPr>
              <a:t>: 50% as long acting </a:t>
            </a:r>
            <a:r>
              <a:rPr lang="en-US" sz="2000" b="1" dirty="0" err="1">
                <a:latin typeface="Tahoma" panose="020B0604030504040204" pitchFamily="34" charset="0"/>
                <a:ea typeface="Tahoma" panose="020B0604030504040204" pitchFamily="34" charset="0"/>
                <a:cs typeface="Tahoma" panose="020B0604030504040204" pitchFamily="34" charset="0"/>
              </a:rPr>
              <a:t>Detemir</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insulin.</a:t>
            </a:r>
            <a:endParaRPr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2000" dirty="0">
                <a:latin typeface="Tahoma" panose="020B0604030504040204" pitchFamily="34" charset="0"/>
                <a:ea typeface="Tahoma" panose="020B0604030504040204" pitchFamily="34" charset="0"/>
                <a:cs typeface="Tahoma" panose="020B0604030504040204" pitchFamily="34" charset="0"/>
              </a:rPr>
              <a:t>Give ½ of total basal in the morning and</a:t>
            </a:r>
            <a:endParaRPr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2000" dirty="0">
                <a:latin typeface="Tahoma" panose="020B0604030504040204" pitchFamily="34" charset="0"/>
                <a:ea typeface="Tahoma" panose="020B0604030504040204" pitchFamily="34" charset="0"/>
                <a:cs typeface="Tahoma" panose="020B0604030504040204" pitchFamily="34" charset="0"/>
              </a:rPr>
              <a:t>½ of total basal in the evening </a:t>
            </a:r>
            <a:endParaRPr sz="20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endParaRPr lang="en-US" sz="2000" b="1"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a:t>
            </a:r>
            <a:r>
              <a:rPr lang="en-US" sz="2000" b="1" dirty="0">
                <a:latin typeface="Tahoma" panose="020B0604030504040204" pitchFamily="34" charset="0"/>
                <a:ea typeface="Tahoma" panose="020B0604030504040204" pitchFamily="34" charset="0"/>
                <a:cs typeface="Tahoma" panose="020B0604030504040204" pitchFamily="34" charset="0"/>
              </a:rPr>
              <a:t>50 % as short or rapid acting insulin</a:t>
            </a:r>
            <a:endParaRPr lang="en-US"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Divide the total daily bolus dose by 3 to get the amount of bolus insulin to be given before breakfast, before lunch and before dinner</a:t>
            </a: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If using short acting insulin, give the dose 30 minutes before main meals</a:t>
            </a: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If using rapid acting insulin give 10-15 minutes before main meals</a:t>
            </a:r>
            <a:endParaRPr sz="16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515" name="Google Shape;515;p84"/>
          <p:cNvSpPr txBox="1"/>
          <p:nvPr/>
        </p:nvSpPr>
        <p:spPr>
          <a:xfrm>
            <a:off x="2342075" y="5996100"/>
            <a:ext cx="8229000" cy="800400"/>
          </a:xfrm>
          <a:prstGeom prst="rect">
            <a:avLst/>
          </a:prstGeom>
          <a:noFill/>
          <a:ln>
            <a:noFill/>
          </a:ln>
        </p:spPr>
        <p:txBody>
          <a:bodyPr spcFirstLastPara="1" wrap="square" lIns="91425" tIns="91425" rIns="91425" bIns="91425" anchor="t" anchorCtr="0">
            <a:spAutoFit/>
          </a:bodyPr>
          <a:lstStyle/>
          <a:p>
            <a:r>
              <a:rPr lang="en-US" sz="2000" b="1" dirty="0">
                <a:solidFill>
                  <a:srgbClr val="990000"/>
                </a:solidFill>
                <a:latin typeface="Calibri"/>
                <a:ea typeface="Calibri"/>
                <a:cs typeface="Calibri"/>
                <a:sym typeface="Calibri"/>
              </a:rPr>
              <a:t>NB: the soluble/rapid acting insulin dosing may change with Carbohydrate counting(it is not always fixed!)</a:t>
            </a:r>
            <a:endParaRPr sz="2000" b="1" dirty="0">
              <a:solidFill>
                <a:srgbClr val="990000"/>
              </a:solidFill>
              <a:latin typeface="Calibri"/>
              <a:ea typeface="Calibri"/>
              <a:cs typeface="Calibri"/>
              <a:sym typeface="Calibri"/>
            </a:endParaRPr>
          </a:p>
        </p:txBody>
      </p:sp>
    </p:spTree>
    <p:extLst>
      <p:ext uri="{BB962C8B-B14F-4D97-AF65-F5344CB8AC3E}">
        <p14:creationId xmlns:p14="http://schemas.microsoft.com/office/powerpoint/2010/main" val="422800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15">
                                            <p:txEl>
                                              <p:pRg st="0" end="0"/>
                                            </p:txEl>
                                          </p:spTgt>
                                        </p:tgtEl>
                                        <p:attrNameLst>
                                          <p:attrName>style.visibility</p:attrName>
                                        </p:attrNameLst>
                                      </p:cBhvr>
                                      <p:to>
                                        <p:strVal val="visible"/>
                                      </p:to>
                                    </p:set>
                                    <p:anim calcmode="lin" valueType="num">
                                      <p:cBhvr additive="base">
                                        <p:cTn id="33" dur="500" fill="hold"/>
                                        <p:tgtEl>
                                          <p:spTgt spid="51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txBox="1">
            <a:spLocks noGrp="1"/>
          </p:cNvSpPr>
          <p:nvPr>
            <p:ph type="title"/>
          </p:nvPr>
        </p:nvSpPr>
        <p:spPr>
          <a:xfrm>
            <a:off x="1634836" y="74912"/>
            <a:ext cx="9850582" cy="964179"/>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SzPts val="1400"/>
            </a:pPr>
            <a:r>
              <a:rPr lang="en-US" sz="2000" b="1" dirty="0">
                <a:latin typeface="Cambria" panose="02040503050406030204" pitchFamily="18" charset="0"/>
                <a:ea typeface="Cambria" panose="02040503050406030204" pitchFamily="18" charset="0"/>
                <a:cs typeface="Arial"/>
                <a:sym typeface="Arial"/>
              </a:rPr>
              <a:t>Transitioning using long acting insulin </a:t>
            </a:r>
            <a:r>
              <a:rPr lang="en-US" sz="2000" b="1" dirty="0" err="1">
                <a:latin typeface="Cambria" panose="02040503050406030204" pitchFamily="18" charset="0"/>
                <a:ea typeface="Cambria" panose="02040503050406030204" pitchFamily="18" charset="0"/>
                <a:cs typeface="Arial"/>
                <a:sym typeface="Arial"/>
              </a:rPr>
              <a:t>Determir</a:t>
            </a:r>
            <a:r>
              <a:rPr lang="en-US" sz="2000" b="1" dirty="0">
                <a:latin typeface="Cambria" panose="02040503050406030204" pitchFamily="18" charset="0"/>
                <a:ea typeface="Cambria" panose="02040503050406030204" pitchFamily="18" charset="0"/>
                <a:cs typeface="Arial"/>
                <a:sym typeface="Arial"/>
              </a:rPr>
              <a:t> (basal) and short/rapid acting insulin(bolus) as basal bolus regimen: Dose Calculation example </a:t>
            </a:r>
            <a:endParaRPr sz="2000" b="1" dirty="0">
              <a:latin typeface="Cambria" panose="02040503050406030204" pitchFamily="18" charset="0"/>
              <a:ea typeface="Cambria" panose="02040503050406030204" pitchFamily="18" charset="0"/>
              <a:cs typeface="Arial"/>
              <a:sym typeface="Arial"/>
            </a:endParaRPr>
          </a:p>
        </p:txBody>
      </p:sp>
      <p:sp>
        <p:nvSpPr>
          <p:cNvPr id="514" name="Google Shape;514;p84"/>
          <p:cNvSpPr txBox="1">
            <a:spLocks noGrp="1"/>
          </p:cNvSpPr>
          <p:nvPr>
            <p:ph type="body" idx="1"/>
          </p:nvPr>
        </p:nvSpPr>
        <p:spPr>
          <a:xfrm>
            <a:off x="1468581" y="1039091"/>
            <a:ext cx="8697969" cy="5070764"/>
          </a:xfrm>
          <a:prstGeom prst="rect">
            <a:avLst/>
          </a:prstGeom>
          <a:noFill/>
          <a:ln>
            <a:noFill/>
          </a:ln>
        </p:spPr>
        <p:txBody>
          <a:bodyPr spcFirstLastPara="1" vert="horz" wrap="square" lIns="91425" tIns="45700" rIns="91425" bIns="45700" rtlCol="0" anchor="t" anchorCtr="0">
            <a:noAutofit/>
          </a:bodyPr>
          <a:lstStyle/>
          <a:p>
            <a:pPr marL="114300" indent="0">
              <a:lnSpc>
                <a:spcPct val="100000"/>
              </a:lnSpc>
              <a:spcBef>
                <a:spcPts val="360"/>
              </a:spcBef>
              <a:buClr>
                <a:schemeClr val="dk1"/>
              </a:buClr>
              <a:buSzPts val="1800"/>
              <a:buNone/>
            </a:pPr>
            <a:r>
              <a:rPr lang="en-US" sz="1800" b="1" dirty="0">
                <a:latin typeface="Cambria" panose="02040503050406030204" pitchFamily="18" charset="0"/>
                <a:ea typeface="Cambria" panose="02040503050406030204" pitchFamily="18" charset="0"/>
                <a:cs typeface="Arial"/>
                <a:sym typeface="Arial"/>
              </a:rPr>
              <a:t>30 kg pre-pubertal child</a:t>
            </a:r>
            <a:endParaRPr lang="en-US" sz="1800" b="1" dirty="0">
              <a:latin typeface="Tahoma" panose="020B0604030504040204" pitchFamily="34" charset="0"/>
              <a:ea typeface="Tahoma" panose="020B0604030504040204" pitchFamily="34" charset="0"/>
              <a:cs typeface="Tahoma" panose="020B0604030504040204" pitchFamily="34" charset="0"/>
            </a:endParaRPr>
          </a:p>
          <a:p>
            <a:pPr marL="457200" indent="-342900">
              <a:lnSpc>
                <a:spcPct val="100000"/>
              </a:lnSpc>
              <a:spcBef>
                <a:spcPts val="360"/>
              </a:spcBef>
              <a:buClr>
                <a:schemeClr val="dk1"/>
              </a:buClr>
              <a:buSzPts val="1800"/>
            </a:pPr>
            <a:r>
              <a:rPr lang="en-US" sz="1800" b="1" dirty="0">
                <a:latin typeface="Tahoma" panose="020B0604030504040204" pitchFamily="34" charset="0"/>
                <a:ea typeface="Tahoma" panose="020B0604030504040204" pitchFamily="34" charset="0"/>
                <a:cs typeface="Tahoma" panose="020B0604030504040204" pitchFamily="34" charset="0"/>
              </a:rPr>
              <a:t>Starting dose:</a:t>
            </a:r>
            <a:r>
              <a:rPr lang="en-US" sz="1800" dirty="0">
                <a:latin typeface="Tahoma" panose="020B0604030504040204" pitchFamily="34" charset="0"/>
                <a:ea typeface="Tahoma" panose="020B0604030504040204" pitchFamily="34" charset="0"/>
                <a:cs typeface="Tahoma" panose="020B0604030504040204" pitchFamily="34" charset="0"/>
              </a:rPr>
              <a:t> 0.5 units/kg/day = 30 x 0.5</a:t>
            </a:r>
            <a:endParaRPr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Clr>
                <a:schemeClr val="dk1"/>
              </a:buClr>
              <a:buSzPts val="1500"/>
            </a:pPr>
            <a:r>
              <a:rPr lang="en-US" sz="1800" dirty="0">
                <a:latin typeface="Tahoma" panose="020B0604030504040204" pitchFamily="34" charset="0"/>
                <a:ea typeface="Tahoma" panose="020B0604030504040204" pitchFamily="34" charset="0"/>
                <a:cs typeface="Tahoma" panose="020B0604030504040204" pitchFamily="34" charset="0"/>
              </a:rPr>
              <a:t>T</a:t>
            </a:r>
            <a:r>
              <a:rPr lang="en-US" sz="1800" b="1" dirty="0">
                <a:latin typeface="Tahoma" panose="020B0604030504040204" pitchFamily="34" charset="0"/>
                <a:ea typeface="Tahoma" panose="020B0604030504040204" pitchFamily="34" charset="0"/>
                <a:cs typeface="Tahoma" panose="020B0604030504040204" pitchFamily="34" charset="0"/>
              </a:rPr>
              <a:t>otal daily insulin dose </a:t>
            </a:r>
            <a:r>
              <a:rPr lang="en-US" sz="1800" dirty="0">
                <a:latin typeface="Tahoma" panose="020B0604030504040204" pitchFamily="34" charset="0"/>
                <a:ea typeface="Tahoma" panose="020B0604030504040204" pitchFamily="34" charset="0"/>
                <a:cs typeface="Tahoma" panose="020B0604030504040204" pitchFamily="34" charset="0"/>
              </a:rPr>
              <a:t>= 15 units per day </a:t>
            </a:r>
            <a:endParaRPr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a:t>
            </a:r>
            <a:r>
              <a:rPr lang="en-US" sz="1800" b="1" dirty="0">
                <a:latin typeface="Tahoma" panose="020B0604030504040204" pitchFamily="34" charset="0"/>
                <a:ea typeface="Tahoma" panose="020B0604030504040204" pitchFamily="34" charset="0"/>
                <a:cs typeface="Tahoma" panose="020B0604030504040204" pitchFamily="34" charset="0"/>
              </a:rPr>
              <a:t>: 50% as long acting </a:t>
            </a:r>
            <a:r>
              <a:rPr lang="en-US" sz="1800" b="1" dirty="0" err="1">
                <a:latin typeface="Tahoma" panose="020B0604030504040204" pitchFamily="34" charset="0"/>
                <a:ea typeface="Tahoma" panose="020B0604030504040204" pitchFamily="34" charset="0"/>
                <a:cs typeface="Tahoma" panose="020B0604030504040204" pitchFamily="34" charset="0"/>
              </a:rPr>
              <a:t>Detemir</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insulin= 7.5 units (round off to 8 units)</a:t>
            </a:r>
          </a:p>
          <a:p>
            <a:pPr marL="133350" indent="0">
              <a:lnSpc>
                <a:spcPct val="100000"/>
              </a:lnSpc>
              <a:spcBef>
                <a:spcPts val="360"/>
              </a:spcBef>
              <a:buSzPts val="1500"/>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Give ½ of total basal in the morning= 4 units</a:t>
            </a: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½ of total basal in the evening = 4 units</a:t>
            </a:r>
          </a:p>
          <a:p>
            <a:pPr marL="914400" lvl="1" indent="-323850">
              <a:lnSpc>
                <a:spcPct val="100000"/>
              </a:lnSpc>
              <a:spcBef>
                <a:spcPts val="360"/>
              </a:spcBef>
              <a:buSzPts val="150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a:t>
            </a:r>
            <a:r>
              <a:rPr lang="en-US" sz="1800" b="1" dirty="0">
                <a:latin typeface="Tahoma" panose="020B0604030504040204" pitchFamily="34" charset="0"/>
                <a:ea typeface="Tahoma" panose="020B0604030504040204" pitchFamily="34" charset="0"/>
                <a:cs typeface="Tahoma" panose="020B0604030504040204" pitchFamily="34" charset="0"/>
              </a:rPr>
              <a:t>50 % as short or rapid acting insulin</a:t>
            </a:r>
            <a:endParaRPr lang="en-US"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1800" dirty="0">
                <a:latin typeface="Tahoma" panose="020B0604030504040204" pitchFamily="34" charset="0"/>
                <a:ea typeface="Tahoma" panose="020B0604030504040204" pitchFamily="34" charset="0"/>
                <a:cs typeface="Tahoma" panose="020B0604030504040204" pitchFamily="34" charset="0"/>
              </a:rPr>
              <a:t>= 8 units  divided by 3, given (15 minutes-rapid acting) or (30 minutes- short acting insulin) before main meals</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3 units before breakfast</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3 units before lunch</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2 units before dinner</a:t>
            </a:r>
            <a:endParaRPr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1800" dirty="0">
              <a:latin typeface="Tahoma" panose="020B0604030504040204" pitchFamily="34" charset="0"/>
              <a:ea typeface="Tahoma" panose="020B0604030504040204" pitchFamily="34" charset="0"/>
              <a:cs typeface="Tahoma" panose="020B0604030504040204" pitchFamily="34" charset="0"/>
            </a:endParaRPr>
          </a:p>
        </p:txBody>
      </p:sp>
      <p:sp>
        <p:nvSpPr>
          <p:cNvPr id="515" name="Google Shape;515;p84"/>
          <p:cNvSpPr txBox="1"/>
          <p:nvPr/>
        </p:nvSpPr>
        <p:spPr>
          <a:xfrm>
            <a:off x="2342075" y="5996100"/>
            <a:ext cx="8229000" cy="800400"/>
          </a:xfrm>
          <a:prstGeom prst="rect">
            <a:avLst/>
          </a:prstGeom>
          <a:noFill/>
          <a:ln>
            <a:noFill/>
          </a:ln>
        </p:spPr>
        <p:txBody>
          <a:bodyPr spcFirstLastPara="1" wrap="square" lIns="91425" tIns="91425" rIns="91425" bIns="91425" anchor="t" anchorCtr="0">
            <a:spAutoFit/>
          </a:bodyPr>
          <a:lstStyle/>
          <a:p>
            <a:r>
              <a:rPr lang="en-US" sz="2000" b="1" dirty="0">
                <a:solidFill>
                  <a:srgbClr val="990000"/>
                </a:solidFill>
                <a:latin typeface="Calibri"/>
                <a:ea typeface="Calibri"/>
                <a:cs typeface="Calibri"/>
                <a:sym typeface="Calibri"/>
              </a:rPr>
              <a:t>NB: the soluble/rapid acting insulin dosing may change with Carbohydrate counting(it is not always fixed!)</a:t>
            </a:r>
            <a:endParaRPr sz="2000" b="1" dirty="0">
              <a:solidFill>
                <a:srgbClr val="990000"/>
              </a:solidFill>
              <a:latin typeface="Calibri"/>
              <a:ea typeface="Calibri"/>
              <a:cs typeface="Calibri"/>
              <a:sym typeface="Calibri"/>
            </a:endParaRPr>
          </a:p>
        </p:txBody>
      </p:sp>
    </p:spTree>
    <p:extLst>
      <p:ext uri="{BB962C8B-B14F-4D97-AF65-F5344CB8AC3E}">
        <p14:creationId xmlns:p14="http://schemas.microsoft.com/office/powerpoint/2010/main" val="30650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4">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5">
                                            <p:txEl>
                                              <p:pRg st="0" end="0"/>
                                            </p:txEl>
                                          </p:spTgt>
                                        </p:tgtEl>
                                        <p:attrNameLst>
                                          <p:attrName>style.visibility</p:attrName>
                                        </p:attrNameLst>
                                      </p:cBhvr>
                                      <p:to>
                                        <p:strVal val="visible"/>
                                      </p:to>
                                    </p:set>
                                    <p:anim calcmode="lin" valueType="num">
                                      <p:cBhvr additive="base">
                                        <p:cTn id="37" dur="500" fill="hold"/>
                                        <p:tgtEl>
                                          <p:spTgt spid="51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txBox="1">
            <a:spLocks noGrp="1"/>
          </p:cNvSpPr>
          <p:nvPr>
            <p:ph type="title"/>
          </p:nvPr>
        </p:nvSpPr>
        <p:spPr>
          <a:xfrm>
            <a:off x="1937500" y="170800"/>
            <a:ext cx="8141100" cy="7695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200" b="1" dirty="0">
                <a:latin typeface="Cambria" panose="02040503050406030204" pitchFamily="18" charset="0"/>
                <a:ea typeface="Cambria" panose="02040503050406030204" pitchFamily="18" charset="0"/>
                <a:cs typeface="Arial"/>
                <a:sym typeface="Arial"/>
              </a:rPr>
              <a:t>Transitioning using intermediate (basal) and short/rapid acting insulin(bolus) as basal bolus regimen</a:t>
            </a:r>
            <a:endParaRPr sz="2200" b="1" dirty="0">
              <a:latin typeface="Cambria" panose="02040503050406030204" pitchFamily="18" charset="0"/>
              <a:ea typeface="Cambria" panose="02040503050406030204" pitchFamily="18" charset="0"/>
              <a:cs typeface="Arial"/>
              <a:sym typeface="Arial"/>
            </a:endParaRPr>
          </a:p>
        </p:txBody>
      </p:sp>
      <p:sp>
        <p:nvSpPr>
          <p:cNvPr id="514" name="Google Shape;514;p84"/>
          <p:cNvSpPr txBox="1">
            <a:spLocks noGrp="1"/>
          </p:cNvSpPr>
          <p:nvPr>
            <p:ph type="body" idx="1"/>
          </p:nvPr>
        </p:nvSpPr>
        <p:spPr>
          <a:xfrm>
            <a:off x="1759527" y="940300"/>
            <a:ext cx="8406973" cy="5142775"/>
          </a:xfrm>
          <a:prstGeom prst="rect">
            <a:avLst/>
          </a:prstGeom>
          <a:noFill/>
          <a:ln>
            <a:noFill/>
          </a:ln>
        </p:spPr>
        <p:txBody>
          <a:bodyPr spcFirstLastPara="1" vert="horz" wrap="square" lIns="91425" tIns="45700" rIns="91425" bIns="45700" rtlCol="0" anchor="t" anchorCtr="0">
            <a:noAutofit/>
          </a:bodyPr>
          <a:lstStyle/>
          <a:p>
            <a:pPr marL="457200" indent="-342900">
              <a:lnSpc>
                <a:spcPct val="100000"/>
              </a:lnSpc>
              <a:spcBef>
                <a:spcPts val="360"/>
              </a:spcBef>
              <a:buClr>
                <a:schemeClr val="dk1"/>
              </a:buClr>
              <a:buSzPts val="18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Dose(TDD) of insulin </a:t>
            </a:r>
            <a:r>
              <a:rPr lang="en-US" sz="2000" dirty="0">
                <a:latin typeface="Tahoma" panose="020B0604030504040204" pitchFamily="34" charset="0"/>
                <a:ea typeface="Tahoma" panose="020B0604030504040204" pitchFamily="34" charset="0"/>
                <a:cs typeface="Tahoma" panose="020B0604030504040204" pitchFamily="34" charset="0"/>
              </a:rPr>
              <a:t>in units/kg/day </a:t>
            </a:r>
          </a:p>
          <a:p>
            <a:pPr marL="114300" indent="0">
              <a:lnSpc>
                <a:spcPct val="100000"/>
              </a:lnSpc>
              <a:spcBef>
                <a:spcPts val="360"/>
              </a:spcBef>
              <a:buClr>
                <a:schemeClr val="dk1"/>
              </a:buClr>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a:t>
            </a:r>
            <a:r>
              <a:rPr lang="en-US" sz="2000" b="1" dirty="0">
                <a:latin typeface="Tahoma" panose="020B0604030504040204" pitchFamily="34" charset="0"/>
                <a:ea typeface="Tahoma" panose="020B0604030504040204" pitchFamily="34" charset="0"/>
                <a:cs typeface="Tahoma" panose="020B0604030504040204" pitchFamily="34" charset="0"/>
              </a:rPr>
              <a:t>: 40-50% as intermediate acting </a:t>
            </a:r>
            <a:r>
              <a:rPr lang="en-US" sz="2000" dirty="0">
                <a:latin typeface="Tahoma" panose="020B0604030504040204" pitchFamily="34" charset="0"/>
                <a:ea typeface="Tahoma" panose="020B0604030504040204" pitchFamily="34" charset="0"/>
                <a:cs typeface="Tahoma" panose="020B0604030504040204" pitchFamily="34" charset="0"/>
              </a:rPr>
              <a:t>insulin.</a:t>
            </a:r>
            <a:endParaRPr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2000" dirty="0">
                <a:latin typeface="Tahoma" panose="020B0604030504040204" pitchFamily="34" charset="0"/>
                <a:ea typeface="Tahoma" panose="020B0604030504040204" pitchFamily="34" charset="0"/>
                <a:cs typeface="Tahoma" panose="020B0604030504040204" pitchFamily="34" charset="0"/>
              </a:rPr>
              <a:t>Give ⅔ of basal in the morning</a:t>
            </a:r>
            <a:endParaRPr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2000" dirty="0">
                <a:latin typeface="Tahoma" panose="020B0604030504040204" pitchFamily="34" charset="0"/>
                <a:ea typeface="Tahoma" panose="020B0604030504040204" pitchFamily="34" charset="0"/>
                <a:cs typeface="Tahoma" panose="020B0604030504040204" pitchFamily="34" charset="0"/>
              </a:rPr>
              <a:t>⅓ in the evening </a:t>
            </a:r>
            <a:endParaRPr sz="20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endParaRPr lang="en-US" sz="2000" b="1"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a:t>
            </a:r>
            <a:r>
              <a:rPr lang="en-US" sz="2000" b="1" dirty="0">
                <a:latin typeface="Tahoma" panose="020B0604030504040204" pitchFamily="34" charset="0"/>
                <a:ea typeface="Tahoma" panose="020B0604030504040204" pitchFamily="34" charset="0"/>
                <a:cs typeface="Tahoma" panose="020B0604030504040204" pitchFamily="34" charset="0"/>
              </a:rPr>
              <a:t>50-60 % as short or rapid acting insulin</a:t>
            </a:r>
            <a:endParaRPr lang="en-US"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Divide the total daily bolus dose by 3 to get the amount of bolus insulin to be given before breakfast, before lunch and before dinner</a:t>
            </a: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If using short acting insulin, give the dose 30 minutes before main meals</a:t>
            </a: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If using rapid acting insulin give 10-15 minutes before main meals</a:t>
            </a:r>
            <a:endParaRPr sz="16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515" name="Google Shape;515;p84"/>
          <p:cNvSpPr txBox="1"/>
          <p:nvPr/>
        </p:nvSpPr>
        <p:spPr>
          <a:xfrm>
            <a:off x="2342075" y="5996100"/>
            <a:ext cx="8229000" cy="800400"/>
          </a:xfrm>
          <a:prstGeom prst="rect">
            <a:avLst/>
          </a:prstGeom>
          <a:noFill/>
          <a:ln>
            <a:noFill/>
          </a:ln>
        </p:spPr>
        <p:txBody>
          <a:bodyPr spcFirstLastPara="1" wrap="square" lIns="91425" tIns="91425" rIns="91425" bIns="91425" anchor="t" anchorCtr="0">
            <a:spAutoFit/>
          </a:bodyPr>
          <a:lstStyle/>
          <a:p>
            <a:r>
              <a:rPr lang="en-US" sz="2000" b="1" dirty="0">
                <a:solidFill>
                  <a:srgbClr val="990000"/>
                </a:solidFill>
                <a:latin typeface="Calibri"/>
                <a:ea typeface="Calibri"/>
                <a:cs typeface="Calibri"/>
                <a:sym typeface="Calibri"/>
              </a:rPr>
              <a:t>NB: the soluble/rapid acting insulin dosing may change with Carbohydrate counting(it is not always fixed!)</a:t>
            </a:r>
            <a:endParaRPr sz="2000" b="1" dirty="0">
              <a:solidFill>
                <a:srgbClr val="990000"/>
              </a:solidFill>
              <a:latin typeface="Calibri"/>
              <a:ea typeface="Calibri"/>
              <a:cs typeface="Calibri"/>
              <a:sym typeface="Calibri"/>
            </a:endParaRPr>
          </a:p>
        </p:txBody>
      </p:sp>
    </p:spTree>
    <p:extLst>
      <p:ext uri="{BB962C8B-B14F-4D97-AF65-F5344CB8AC3E}">
        <p14:creationId xmlns:p14="http://schemas.microsoft.com/office/powerpoint/2010/main" val="24578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15">
                                            <p:txEl>
                                              <p:pRg st="0" end="0"/>
                                            </p:txEl>
                                          </p:spTgt>
                                        </p:tgtEl>
                                        <p:attrNameLst>
                                          <p:attrName>style.visibility</p:attrName>
                                        </p:attrNameLst>
                                      </p:cBhvr>
                                      <p:to>
                                        <p:strVal val="visible"/>
                                      </p:to>
                                    </p:set>
                                    <p:anim calcmode="lin" valueType="num">
                                      <p:cBhvr additive="base">
                                        <p:cTn id="33" dur="500" fill="hold"/>
                                        <p:tgtEl>
                                          <p:spTgt spid="51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62"/>
          <p:cNvSpPr txBox="1">
            <a:spLocks noGrp="1"/>
          </p:cNvSpPr>
          <p:nvPr>
            <p:ph type="title"/>
          </p:nvPr>
        </p:nvSpPr>
        <p:spPr>
          <a:xfrm>
            <a:off x="1908609" y="138152"/>
            <a:ext cx="8570884" cy="881182"/>
          </a:xfrm>
          <a:prstGeom prst="rect">
            <a:avLst/>
          </a:prstGeom>
          <a:noFill/>
          <a:ln>
            <a:noFill/>
          </a:ln>
        </p:spPr>
        <p:txBody>
          <a:bodyPr spcFirstLastPara="1" vert="horz" wrap="square" lIns="91425" tIns="45700" rIns="91425" bIns="45700" rtlCol="0" anchor="ctr" anchorCtr="0">
            <a:noAutofit/>
          </a:bodyPr>
          <a:lstStyle/>
          <a:p>
            <a:pPr lvl="0"/>
            <a:r>
              <a:rPr lang="en-US" sz="3600" dirty="0"/>
              <a:t>Risk factors for DKA</a:t>
            </a:r>
            <a:endParaRPr dirty="0">
              <a:latin typeface="Cambria" panose="02040503050406030204" pitchFamily="18" charset="0"/>
              <a:ea typeface="Cambria" panose="02040503050406030204" pitchFamily="18" charset="0"/>
            </a:endParaRPr>
          </a:p>
        </p:txBody>
      </p:sp>
      <p:sp>
        <p:nvSpPr>
          <p:cNvPr id="325" name="Google Shape;325;p62"/>
          <p:cNvSpPr txBox="1">
            <a:spLocks noGrp="1"/>
          </p:cNvSpPr>
          <p:nvPr>
            <p:ph type="body" idx="1"/>
          </p:nvPr>
        </p:nvSpPr>
        <p:spPr>
          <a:xfrm>
            <a:off x="1933347" y="1238726"/>
            <a:ext cx="8229057" cy="4526884"/>
          </a:xfrm>
          <a:prstGeom prst="rect">
            <a:avLst/>
          </a:prstGeom>
          <a:noFill/>
          <a:ln>
            <a:noFill/>
          </a:ln>
        </p:spPr>
        <p:txBody>
          <a:bodyPr spcFirstLastPara="1" vert="horz" wrap="square" lIns="91425" tIns="45700" rIns="91425" bIns="45700" rtlCol="0" anchor="t" anchorCtr="0">
            <a:noAutofit/>
          </a:bodyPr>
          <a:lstStyle/>
          <a:p>
            <a:pPr marL="457200">
              <a:lnSpc>
                <a:spcPct val="100000"/>
              </a:lnSpc>
              <a:spcBef>
                <a:spcPts val="360"/>
              </a:spcBef>
              <a:buSzPts val="1800"/>
              <a:buNone/>
            </a:pPr>
            <a:endParaRPr sz="2400"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2247774" y="969067"/>
            <a:ext cx="7734427" cy="5015934"/>
            <a:chOff x="-36518" y="-175669"/>
            <a:chExt cx="9545077" cy="5204835"/>
          </a:xfrm>
        </p:grpSpPr>
        <p:grpSp>
          <p:nvGrpSpPr>
            <p:cNvPr id="5" name="Group 4"/>
            <p:cNvGrpSpPr/>
            <p:nvPr/>
          </p:nvGrpSpPr>
          <p:grpSpPr>
            <a:xfrm>
              <a:off x="-36518" y="-175669"/>
              <a:ext cx="4160554" cy="5025469"/>
              <a:chOff x="-36518" y="-175669"/>
              <a:chExt cx="4160554" cy="5025469"/>
            </a:xfrm>
          </p:grpSpPr>
          <p:sp>
            <p:nvSpPr>
              <p:cNvPr id="9" name="Rectangle: Rounded Corners 4">
                <a:extLst>
                  <a:ext uri="{FF2B5EF4-FFF2-40B4-BE49-F238E27FC236}">
                    <a16:creationId xmlns:a16="http://schemas.microsoft.com/office/drawing/2014/main" id="{F223ADA2-D8F9-4500-836D-3D86606EE0C4}"/>
                  </a:ext>
                </a:extLst>
              </p:cNvPr>
              <p:cNvSpPr/>
              <p:nvPr/>
            </p:nvSpPr>
            <p:spPr>
              <a:xfrm>
                <a:off x="-36518" y="593359"/>
                <a:ext cx="4160554" cy="4256441"/>
              </a:xfrm>
              <a:prstGeom prst="roundRect">
                <a:avLst/>
              </a:prstGeom>
              <a:solidFill>
                <a:schemeClr val="accent2">
                  <a:lumMod val="20000"/>
                  <a:lumOff val="80000"/>
                </a:schemeClr>
              </a:solidFill>
              <a:ln>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342900" indent="-342900" fontAlgn="t">
                  <a:lnSpc>
                    <a:spcPct val="150000"/>
                  </a:lnSpc>
                  <a:buFont typeface="Arial" panose="020B0604020202020204" pitchFamily="34" charset="0"/>
                  <a:buChar char="•"/>
                  <a:tabLst>
                    <a:tab pos="457200" algn="l"/>
                  </a:tabLst>
                </a:pPr>
                <a:r>
                  <a:rPr lang="en-US" sz="2000" dirty="0">
                    <a:solidFill>
                      <a:srgbClr val="404040"/>
                    </a:solidFill>
                    <a:ea typeface="Calibri" panose="020F0502020204030204" pitchFamily="34" charset="0"/>
                    <a:cs typeface="Times New Roman" panose="02020603050405020304" pitchFamily="18" charset="0"/>
                  </a:rPr>
                  <a:t>Younger patients &lt;2 </a:t>
                </a:r>
                <a:r>
                  <a:rPr lang="en-US" sz="2000" dirty="0" err="1">
                    <a:solidFill>
                      <a:srgbClr val="404040"/>
                    </a:solidFill>
                    <a:ea typeface="Calibri" panose="020F0502020204030204" pitchFamily="34" charset="0"/>
                    <a:cs typeface="Times New Roman" panose="02020603050405020304" pitchFamily="18" charset="0"/>
                  </a:rPr>
                  <a:t>yrs</a:t>
                </a:r>
                <a:endParaRPr lang="en-US" sz="2000" dirty="0">
                  <a:ea typeface="Calibri" panose="020F0502020204030204" pitchFamily="34" charset="0"/>
                  <a:cs typeface="Times New Roman" panose="02020603050405020304" pitchFamily="18" charset="0"/>
                </a:endParaRPr>
              </a:p>
              <a:p>
                <a:pPr marL="342900" indent="-342900" fontAlgn="t">
                  <a:lnSpc>
                    <a:spcPct val="150000"/>
                  </a:lnSpc>
                  <a:buFont typeface="Arial" panose="020B0604020202020204" pitchFamily="34" charset="0"/>
                  <a:buChar char="•"/>
                  <a:tabLst>
                    <a:tab pos="457200" algn="l"/>
                  </a:tabLst>
                </a:pPr>
                <a:r>
                  <a:rPr lang="en-US" sz="2000" dirty="0">
                    <a:solidFill>
                      <a:srgbClr val="404040"/>
                    </a:solidFill>
                    <a:ea typeface="Calibri" panose="020F0502020204030204" pitchFamily="34" charset="0"/>
                    <a:cs typeface="Times New Roman" panose="02020603050405020304" pitchFamily="18" charset="0"/>
                  </a:rPr>
                  <a:t>Delayed diagnosis</a:t>
                </a:r>
                <a:endParaRPr lang="en-US" sz="2000" dirty="0">
                  <a:ea typeface="Calibri" panose="020F0502020204030204" pitchFamily="34" charset="0"/>
                  <a:cs typeface="Times New Roman" panose="02020603050405020304" pitchFamily="18" charset="0"/>
                </a:endParaRPr>
              </a:p>
              <a:p>
                <a:pPr marL="342900" indent="-342900" fontAlgn="t">
                  <a:lnSpc>
                    <a:spcPct val="150000"/>
                  </a:lnSpc>
                  <a:buFont typeface="Arial" panose="020B0604020202020204" pitchFamily="34" charset="0"/>
                  <a:buChar char="•"/>
                  <a:tabLst>
                    <a:tab pos="457200" algn="l"/>
                  </a:tabLst>
                </a:pPr>
                <a:r>
                  <a:rPr lang="en-US" sz="2000" dirty="0">
                    <a:solidFill>
                      <a:srgbClr val="404040"/>
                    </a:solidFill>
                    <a:ea typeface="Calibri" panose="020F0502020204030204" pitchFamily="34" charset="0"/>
                    <a:cs typeface="Times New Roman" panose="02020603050405020304" pitchFamily="18" charset="0"/>
                  </a:rPr>
                  <a:t>Lower Socioeconomic status</a:t>
                </a:r>
                <a:endParaRPr lang="en-US" sz="2000" dirty="0">
                  <a:ea typeface="Calibri" panose="020F0502020204030204" pitchFamily="34" charset="0"/>
                  <a:cs typeface="Times New Roman" panose="02020603050405020304" pitchFamily="18" charset="0"/>
                </a:endParaRPr>
              </a:p>
              <a:p>
                <a:pPr marL="342900" indent="-342900" fontAlgn="t">
                  <a:lnSpc>
                    <a:spcPct val="150000"/>
                  </a:lnSpc>
                  <a:buFont typeface="Arial" panose="020B0604020202020204" pitchFamily="34" charset="0"/>
                  <a:buChar char="•"/>
                  <a:tabLst>
                    <a:tab pos="457200" algn="l"/>
                  </a:tabLst>
                </a:pPr>
                <a:r>
                  <a:rPr lang="en-US" sz="2000" dirty="0">
                    <a:solidFill>
                      <a:srgbClr val="404040"/>
                    </a:solidFill>
                    <a:ea typeface="Calibri" panose="020F0502020204030204" pitchFamily="34" charset="0"/>
                    <a:cs typeface="Times New Roman" panose="02020603050405020304" pitchFamily="18" charset="0"/>
                  </a:rPr>
                  <a:t>Countries with low prevalence of type 1 DM</a:t>
                </a:r>
                <a:endParaRPr lang="en-US" sz="2000" dirty="0">
                  <a:ea typeface="Calibri" panose="020F0502020204030204" pitchFamily="34" charset="0"/>
                  <a:cs typeface="Times New Roman" panose="02020603050405020304" pitchFamily="18" charset="0"/>
                </a:endParaRPr>
              </a:p>
            </p:txBody>
          </p:sp>
          <p:sp>
            <p:nvSpPr>
              <p:cNvPr id="10" name="Rectangle: Rounded Corners 6">
                <a:extLst>
                  <a:ext uri="{FF2B5EF4-FFF2-40B4-BE49-F238E27FC236}">
                    <a16:creationId xmlns:a16="http://schemas.microsoft.com/office/drawing/2014/main" id="{396031BC-593B-419F-A078-431095B597D0}"/>
                  </a:ext>
                </a:extLst>
              </p:cNvPr>
              <p:cNvSpPr/>
              <p:nvPr/>
            </p:nvSpPr>
            <p:spPr>
              <a:xfrm>
                <a:off x="863174" y="-175669"/>
                <a:ext cx="2446211" cy="772802"/>
              </a:xfrm>
              <a:prstGeom prst="roundRect">
                <a:avLst/>
              </a:prstGeom>
              <a:solidFill>
                <a:schemeClr val="accent4">
                  <a:lumMod val="20000"/>
                  <a:lumOff val="80000"/>
                </a:schemeClr>
              </a:solidFill>
              <a:ln>
                <a:solidFill>
                  <a:schemeClr val="accent4">
                    <a:lumMod val="20000"/>
                    <a:lumOff val="80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n-US" b="1" dirty="0">
                    <a:solidFill>
                      <a:srgbClr val="404040"/>
                    </a:solidFill>
                    <a:ea typeface="Times New Roman" panose="02020603050405020304" pitchFamily="18" charset="0"/>
                    <a:cs typeface="Times New Roman" panose="02020603050405020304" pitchFamily="18" charset="0"/>
                  </a:rPr>
                  <a:t>IN NEWLY DIAGNOSED DIABETICS</a:t>
                </a:r>
                <a:endParaRPr lang="en-US" dirty="0">
                  <a:latin typeface="Times New Roman" panose="02020603050405020304" pitchFamily="18" charset="0"/>
                  <a:ea typeface="Times New Roman" panose="02020603050405020304" pitchFamily="18" charset="0"/>
                </a:endParaRPr>
              </a:p>
            </p:txBody>
          </p:sp>
        </p:grpSp>
        <p:grpSp>
          <p:nvGrpSpPr>
            <p:cNvPr id="6" name="Group 5"/>
            <p:cNvGrpSpPr/>
            <p:nvPr/>
          </p:nvGrpSpPr>
          <p:grpSpPr>
            <a:xfrm>
              <a:off x="4938687" y="-61744"/>
              <a:ext cx="4569872" cy="5090910"/>
              <a:chOff x="4938687" y="-61744"/>
              <a:chExt cx="4569872" cy="5090910"/>
            </a:xfrm>
          </p:grpSpPr>
          <p:sp>
            <p:nvSpPr>
              <p:cNvPr id="7" name="Rectangle: Rounded Corners 5">
                <a:extLst>
                  <a:ext uri="{FF2B5EF4-FFF2-40B4-BE49-F238E27FC236}">
                    <a16:creationId xmlns:a16="http://schemas.microsoft.com/office/drawing/2014/main" id="{7AD225B9-9F66-4A63-9DFC-80B9E6472C4B}"/>
                  </a:ext>
                </a:extLst>
              </p:cNvPr>
              <p:cNvSpPr/>
              <p:nvPr/>
            </p:nvSpPr>
            <p:spPr>
              <a:xfrm>
                <a:off x="4938687" y="493241"/>
                <a:ext cx="4569872" cy="4535925"/>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Insulin omission</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Poor control of sugars</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Previous DKA episodes</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Acute GE with persistent vomiting and inability to maintain hydration</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err="1">
                    <a:solidFill>
                      <a:srgbClr val="404040"/>
                    </a:solidFill>
                    <a:ea typeface="Calibri" panose="020F0502020204030204" pitchFamily="34" charset="0"/>
                    <a:cs typeface="Times New Roman" panose="02020603050405020304" pitchFamily="18" charset="0"/>
                  </a:rPr>
                  <a:t>Peripubertal</a:t>
                </a:r>
                <a:r>
                  <a:rPr lang="en-US" dirty="0">
                    <a:solidFill>
                      <a:srgbClr val="404040"/>
                    </a:solidFill>
                    <a:ea typeface="Calibri" panose="020F0502020204030204" pitchFamily="34" charset="0"/>
                    <a:cs typeface="Times New Roman" panose="02020603050405020304" pitchFamily="18" charset="0"/>
                  </a:rPr>
                  <a:t> and adolescent girls/ eating disorders</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Limited access to health services</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Insulin pump failures</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Binge alcohol consumption</a:t>
                </a:r>
                <a:endParaRPr lang="en-US" dirty="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9DD8EF0-B1E2-48BC-BABD-B0832395FD72}"/>
                  </a:ext>
                </a:extLst>
              </p:cNvPr>
              <p:cNvSpPr/>
              <p:nvPr/>
            </p:nvSpPr>
            <p:spPr>
              <a:xfrm>
                <a:off x="5851480" y="-61744"/>
                <a:ext cx="2352966" cy="554985"/>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404040"/>
                    </a:solidFill>
                    <a:ea typeface="Times New Roman" panose="02020603050405020304" pitchFamily="18" charset="0"/>
                    <a:cs typeface="Times New Roman" panose="02020603050405020304" pitchFamily="18" charset="0"/>
                  </a:rPr>
                  <a:t>IN KNOWN DIABETICS</a:t>
                </a:r>
                <a:endParaRPr lang="en-US" dirty="0">
                  <a:latin typeface="Times New Roman" panose="02020603050405020304" pitchFamily="18" charset="0"/>
                  <a:ea typeface="Times New Roman" panose="02020603050405020304" pitchFamily="18" charset="0"/>
                </a:endParaRPr>
              </a:p>
            </p:txBody>
          </p:sp>
        </p:grpSp>
      </p:grpSp>
    </p:spTree>
    <p:extLst>
      <p:ext uri="{BB962C8B-B14F-4D97-AF65-F5344CB8AC3E}">
        <p14:creationId xmlns:p14="http://schemas.microsoft.com/office/powerpoint/2010/main" val="34314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txBox="1">
            <a:spLocks noGrp="1"/>
          </p:cNvSpPr>
          <p:nvPr>
            <p:ph type="title"/>
          </p:nvPr>
        </p:nvSpPr>
        <p:spPr>
          <a:xfrm>
            <a:off x="1634836" y="74912"/>
            <a:ext cx="8531715" cy="964179"/>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200" b="1" dirty="0">
                <a:latin typeface="Cambria" panose="02040503050406030204" pitchFamily="18" charset="0"/>
                <a:ea typeface="Cambria" panose="02040503050406030204" pitchFamily="18" charset="0"/>
                <a:cs typeface="Arial"/>
                <a:sym typeface="Arial"/>
              </a:rPr>
              <a:t>Transitioning using intermediate (basal) and short/rapid acting insulin(bolus) as basal bolus regimen: Dose Calculation example </a:t>
            </a:r>
            <a:endParaRPr sz="2200" b="1" dirty="0">
              <a:latin typeface="Cambria" panose="02040503050406030204" pitchFamily="18" charset="0"/>
              <a:ea typeface="Cambria" panose="02040503050406030204" pitchFamily="18" charset="0"/>
              <a:cs typeface="Arial"/>
              <a:sym typeface="Arial"/>
            </a:endParaRPr>
          </a:p>
        </p:txBody>
      </p:sp>
      <p:sp>
        <p:nvSpPr>
          <p:cNvPr id="514" name="Google Shape;514;p84"/>
          <p:cNvSpPr txBox="1">
            <a:spLocks noGrp="1"/>
          </p:cNvSpPr>
          <p:nvPr>
            <p:ph type="body" idx="1"/>
          </p:nvPr>
        </p:nvSpPr>
        <p:spPr>
          <a:xfrm>
            <a:off x="1524001" y="1163782"/>
            <a:ext cx="8642550" cy="4832318"/>
          </a:xfrm>
          <a:prstGeom prst="rect">
            <a:avLst/>
          </a:prstGeom>
          <a:noFill/>
          <a:ln>
            <a:noFill/>
          </a:ln>
        </p:spPr>
        <p:txBody>
          <a:bodyPr spcFirstLastPara="1" vert="horz" wrap="square" lIns="91425" tIns="45700" rIns="91425" bIns="45700" rtlCol="0" anchor="t" anchorCtr="0">
            <a:noAutofit/>
          </a:bodyPr>
          <a:lstStyle/>
          <a:p>
            <a:pPr marL="114300" indent="0">
              <a:lnSpc>
                <a:spcPct val="100000"/>
              </a:lnSpc>
              <a:spcBef>
                <a:spcPts val="360"/>
              </a:spcBef>
              <a:buClr>
                <a:schemeClr val="dk1"/>
              </a:buClr>
              <a:buSzPts val="1800"/>
              <a:buNone/>
            </a:pPr>
            <a:r>
              <a:rPr lang="en-US" sz="1800" b="1" dirty="0">
                <a:latin typeface="Cambria" panose="02040503050406030204" pitchFamily="18" charset="0"/>
                <a:ea typeface="Cambria" panose="02040503050406030204" pitchFamily="18" charset="0"/>
                <a:cs typeface="Arial"/>
                <a:sym typeface="Arial"/>
              </a:rPr>
              <a:t>30 kg pre-pubertal child</a:t>
            </a:r>
            <a:endParaRPr lang="en-US" sz="1800" b="1" dirty="0">
              <a:latin typeface="Tahoma" panose="020B0604030504040204" pitchFamily="34" charset="0"/>
              <a:ea typeface="Tahoma" panose="020B0604030504040204" pitchFamily="34" charset="0"/>
              <a:cs typeface="Tahoma" panose="020B0604030504040204" pitchFamily="34" charset="0"/>
            </a:endParaRPr>
          </a:p>
          <a:p>
            <a:pPr marL="457200" indent="-342900">
              <a:lnSpc>
                <a:spcPct val="100000"/>
              </a:lnSpc>
              <a:spcBef>
                <a:spcPts val="360"/>
              </a:spcBef>
              <a:buClr>
                <a:schemeClr val="dk1"/>
              </a:buClr>
              <a:buSzPts val="1800"/>
            </a:pPr>
            <a:r>
              <a:rPr lang="en-US" sz="1800" b="1" dirty="0">
                <a:latin typeface="Tahoma" panose="020B0604030504040204" pitchFamily="34" charset="0"/>
                <a:ea typeface="Tahoma" panose="020B0604030504040204" pitchFamily="34" charset="0"/>
                <a:cs typeface="Tahoma" panose="020B0604030504040204" pitchFamily="34" charset="0"/>
              </a:rPr>
              <a:t>Starting dose:</a:t>
            </a:r>
            <a:r>
              <a:rPr lang="en-US" sz="1800" dirty="0">
                <a:latin typeface="Tahoma" panose="020B0604030504040204" pitchFamily="34" charset="0"/>
                <a:ea typeface="Tahoma" panose="020B0604030504040204" pitchFamily="34" charset="0"/>
                <a:cs typeface="Tahoma" panose="020B0604030504040204" pitchFamily="34" charset="0"/>
              </a:rPr>
              <a:t> 0.5 units/kg/day = 30 x 0.5</a:t>
            </a:r>
            <a:endParaRPr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Clr>
                <a:schemeClr val="dk1"/>
              </a:buClr>
              <a:buSzPts val="1500"/>
            </a:pPr>
            <a:r>
              <a:rPr lang="en-US" sz="1800" dirty="0">
                <a:latin typeface="Tahoma" panose="020B0604030504040204" pitchFamily="34" charset="0"/>
                <a:ea typeface="Tahoma" panose="020B0604030504040204" pitchFamily="34" charset="0"/>
                <a:cs typeface="Tahoma" panose="020B0604030504040204" pitchFamily="34" charset="0"/>
              </a:rPr>
              <a:t>T</a:t>
            </a:r>
            <a:r>
              <a:rPr lang="en-US" sz="1800" b="1" dirty="0">
                <a:latin typeface="Tahoma" panose="020B0604030504040204" pitchFamily="34" charset="0"/>
                <a:ea typeface="Tahoma" panose="020B0604030504040204" pitchFamily="34" charset="0"/>
                <a:cs typeface="Tahoma" panose="020B0604030504040204" pitchFamily="34" charset="0"/>
              </a:rPr>
              <a:t>otal daily insulin dose </a:t>
            </a:r>
            <a:r>
              <a:rPr lang="en-US" sz="1800" dirty="0">
                <a:latin typeface="Tahoma" panose="020B0604030504040204" pitchFamily="34" charset="0"/>
                <a:ea typeface="Tahoma" panose="020B0604030504040204" pitchFamily="34" charset="0"/>
                <a:cs typeface="Tahoma" panose="020B0604030504040204" pitchFamily="34" charset="0"/>
              </a:rPr>
              <a:t>= 15 units per day </a:t>
            </a:r>
            <a:endParaRPr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a:t>
            </a:r>
            <a:r>
              <a:rPr lang="en-US" sz="1800" b="1" dirty="0">
                <a:latin typeface="Tahoma" panose="020B0604030504040204" pitchFamily="34" charset="0"/>
                <a:ea typeface="Tahoma" panose="020B0604030504040204" pitchFamily="34" charset="0"/>
                <a:cs typeface="Tahoma" panose="020B0604030504040204" pitchFamily="34" charset="0"/>
              </a:rPr>
              <a:t>: 40%  intermediate </a:t>
            </a:r>
            <a:r>
              <a:rPr lang="en-US" sz="1800" dirty="0">
                <a:latin typeface="Tahoma" panose="020B0604030504040204" pitchFamily="34" charset="0"/>
                <a:ea typeface="Tahoma" panose="020B0604030504040204" pitchFamily="34" charset="0"/>
                <a:cs typeface="Tahoma" panose="020B0604030504040204" pitchFamily="34" charset="0"/>
              </a:rPr>
              <a:t>= 6 units total</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⅔ in the morning = 4 units</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⅓ in the evening =2 units</a:t>
            </a:r>
            <a:endParaRPr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a:t>
            </a:r>
            <a:r>
              <a:rPr lang="en-US" sz="1800" b="1" dirty="0">
                <a:latin typeface="Tahoma" panose="020B0604030504040204" pitchFamily="34" charset="0"/>
                <a:ea typeface="Tahoma" panose="020B0604030504040204" pitchFamily="34" charset="0"/>
                <a:cs typeface="Tahoma" panose="020B0604030504040204" pitchFamily="34" charset="0"/>
              </a:rPr>
              <a:t>: 60% short or rapid acting/ insulin </a:t>
            </a:r>
            <a:r>
              <a:rPr lang="en-US" sz="1800" dirty="0">
                <a:latin typeface="Tahoma" panose="020B0604030504040204" pitchFamily="34" charset="0"/>
                <a:ea typeface="Tahoma" panose="020B0604030504040204" pitchFamily="34" charset="0"/>
                <a:cs typeface="Tahoma" panose="020B0604030504040204" pitchFamily="34" charset="0"/>
              </a:rPr>
              <a:t>= 9 units  divided by 3, given (15 minutes-rapid acting) or (30 minutes- short acting insulin) </a:t>
            </a:r>
          </a:p>
          <a:p>
            <a:pPr marL="457200" indent="-323850">
              <a:lnSpc>
                <a:spcPct val="100000"/>
              </a:lnSpc>
              <a:spcBef>
                <a:spcPts val="360"/>
              </a:spcBef>
              <a:buSzPts val="1500"/>
            </a:pPr>
            <a:r>
              <a:rPr lang="en-US" sz="1800" dirty="0">
                <a:latin typeface="Tahoma" panose="020B0604030504040204" pitchFamily="34" charset="0"/>
                <a:ea typeface="Tahoma" panose="020B0604030504040204" pitchFamily="34" charset="0"/>
                <a:cs typeface="Tahoma" panose="020B0604030504040204" pitchFamily="34" charset="0"/>
              </a:rPr>
              <a:t>3 units before breakfast</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3 units before lunch</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3 units before dinner</a:t>
            </a:r>
            <a:endParaRPr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1800" dirty="0">
              <a:latin typeface="Tahoma" panose="020B0604030504040204" pitchFamily="34" charset="0"/>
              <a:ea typeface="Tahoma" panose="020B0604030504040204" pitchFamily="34" charset="0"/>
              <a:cs typeface="Tahoma" panose="020B0604030504040204" pitchFamily="34" charset="0"/>
            </a:endParaRPr>
          </a:p>
        </p:txBody>
      </p:sp>
      <p:sp>
        <p:nvSpPr>
          <p:cNvPr id="515" name="Google Shape;515;p84"/>
          <p:cNvSpPr txBox="1"/>
          <p:nvPr/>
        </p:nvSpPr>
        <p:spPr>
          <a:xfrm>
            <a:off x="2342075" y="5996100"/>
            <a:ext cx="8229000" cy="800400"/>
          </a:xfrm>
          <a:prstGeom prst="rect">
            <a:avLst/>
          </a:prstGeom>
          <a:noFill/>
          <a:ln>
            <a:noFill/>
          </a:ln>
        </p:spPr>
        <p:txBody>
          <a:bodyPr spcFirstLastPara="1" wrap="square" lIns="91425" tIns="91425" rIns="91425" bIns="91425" anchor="t" anchorCtr="0">
            <a:spAutoFit/>
          </a:bodyPr>
          <a:lstStyle/>
          <a:p>
            <a:r>
              <a:rPr lang="en-US" sz="2000" b="1" dirty="0">
                <a:solidFill>
                  <a:srgbClr val="990000"/>
                </a:solidFill>
                <a:latin typeface="Calibri"/>
                <a:ea typeface="Calibri"/>
                <a:cs typeface="Calibri"/>
                <a:sym typeface="Calibri"/>
              </a:rPr>
              <a:t>NB: the soluble/rapid acting insulin dosing may change with Carbohydrate counting(it is not always fixed!)</a:t>
            </a:r>
            <a:endParaRPr sz="2000" b="1" dirty="0">
              <a:solidFill>
                <a:srgbClr val="990000"/>
              </a:solidFill>
              <a:latin typeface="Calibri"/>
              <a:ea typeface="Calibri"/>
              <a:cs typeface="Calibri"/>
              <a:sym typeface="Calibri"/>
            </a:endParaRPr>
          </a:p>
        </p:txBody>
      </p:sp>
    </p:spTree>
    <p:extLst>
      <p:ext uri="{BB962C8B-B14F-4D97-AF65-F5344CB8AC3E}">
        <p14:creationId xmlns:p14="http://schemas.microsoft.com/office/powerpoint/2010/main" val="281035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15">
                                            <p:txEl>
                                              <p:pRg st="0" end="0"/>
                                            </p:txEl>
                                          </p:spTgt>
                                        </p:tgtEl>
                                        <p:attrNameLst>
                                          <p:attrName>style.visibility</p:attrName>
                                        </p:attrNameLst>
                                      </p:cBhvr>
                                      <p:to>
                                        <p:strVal val="visible"/>
                                      </p:to>
                                    </p:set>
                                    <p:anim calcmode="lin" valueType="num">
                                      <p:cBhvr additive="base">
                                        <p:cTn id="35" dur="500" fill="hold"/>
                                        <p:tgtEl>
                                          <p:spTgt spid="5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017"/>
            <a:ext cx="10515600" cy="660110"/>
          </a:xfrm>
        </p:spPr>
        <p:txBody>
          <a:bodyPr>
            <a:normAutofit fontScale="90000"/>
          </a:bodyPr>
          <a:lstStyle/>
          <a:p>
            <a:r>
              <a:rPr lang="en-US" dirty="0"/>
              <a:t>Post- transition care 1</a:t>
            </a:r>
          </a:p>
        </p:txBody>
      </p:sp>
      <p:sp>
        <p:nvSpPr>
          <p:cNvPr id="3" name="Content Placeholder 2"/>
          <p:cNvSpPr>
            <a:spLocks noGrp="1"/>
          </p:cNvSpPr>
          <p:nvPr>
            <p:ph idx="1"/>
          </p:nvPr>
        </p:nvSpPr>
        <p:spPr>
          <a:xfrm>
            <a:off x="838200" y="845128"/>
            <a:ext cx="10515600" cy="5331836"/>
          </a:xfrm>
        </p:spPr>
        <p:txBody>
          <a:bodyPr>
            <a:normAutofit fontScale="92500" lnSpcReduction="10000"/>
          </a:bodyPr>
          <a:lstStyle/>
          <a:p>
            <a:r>
              <a:rPr lang="en-US" dirty="0"/>
              <a:t>Monitor sugars and keep a diary.</a:t>
            </a:r>
          </a:p>
          <a:p>
            <a:endParaRPr lang="en-US" dirty="0"/>
          </a:p>
          <a:p>
            <a:r>
              <a:rPr lang="en-US" dirty="0"/>
              <a:t>Advise the clinical team and patient on target sugars</a:t>
            </a:r>
          </a:p>
          <a:p>
            <a:pPr marL="0" indent="0">
              <a:buNone/>
            </a:pPr>
            <a:endParaRPr lang="en-US" dirty="0"/>
          </a:p>
          <a:p>
            <a:pPr marL="0" indent="0">
              <a:buNone/>
            </a:pPr>
            <a:endParaRPr lang="en-US" dirty="0"/>
          </a:p>
          <a:p>
            <a:r>
              <a:rPr lang="en-US" dirty="0"/>
              <a:t>Correct high sugars using correction factor</a:t>
            </a:r>
          </a:p>
          <a:p>
            <a:pPr marL="0" indent="0">
              <a:buNone/>
            </a:pPr>
            <a:endParaRPr lang="en-US" dirty="0"/>
          </a:p>
          <a:p>
            <a:pPr marL="0" indent="0">
              <a:buNone/>
            </a:pPr>
            <a:endParaRPr lang="en-US" dirty="0"/>
          </a:p>
          <a:p>
            <a:r>
              <a:rPr lang="en-US" dirty="0"/>
              <a:t>Watch out for hypoglycemia</a:t>
            </a:r>
          </a:p>
          <a:p>
            <a:endParaRPr lang="en-US" dirty="0"/>
          </a:p>
          <a:p>
            <a:pPr marL="0" indent="0">
              <a:buNone/>
            </a:pPr>
            <a:endParaRPr lang="en-US" dirty="0"/>
          </a:p>
          <a:p>
            <a:r>
              <a:rPr lang="en-US" dirty="0"/>
              <a:t>Advise on proper balanced diet and exercise</a:t>
            </a:r>
          </a:p>
        </p:txBody>
      </p:sp>
    </p:spTree>
    <p:extLst>
      <p:ext uri="{BB962C8B-B14F-4D97-AF65-F5344CB8AC3E}">
        <p14:creationId xmlns:p14="http://schemas.microsoft.com/office/powerpoint/2010/main" val="242284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289"/>
            <a:ext cx="10515600" cy="590838"/>
          </a:xfrm>
        </p:spPr>
        <p:txBody>
          <a:bodyPr>
            <a:normAutofit fontScale="90000"/>
          </a:bodyPr>
          <a:lstStyle/>
          <a:p>
            <a:r>
              <a:rPr lang="en-US" dirty="0"/>
              <a:t>Post- transition care 2</a:t>
            </a:r>
          </a:p>
        </p:txBody>
      </p:sp>
      <p:sp>
        <p:nvSpPr>
          <p:cNvPr id="3" name="Content Placeholder 2"/>
          <p:cNvSpPr>
            <a:spLocks noGrp="1"/>
          </p:cNvSpPr>
          <p:nvPr>
            <p:ph idx="1"/>
          </p:nvPr>
        </p:nvSpPr>
        <p:spPr>
          <a:xfrm>
            <a:off x="838200" y="1011381"/>
            <a:ext cx="10515600" cy="5151727"/>
          </a:xfrm>
        </p:spPr>
        <p:txBody>
          <a:bodyPr/>
          <a:lstStyle/>
          <a:p>
            <a:r>
              <a:rPr lang="en-US" dirty="0"/>
              <a:t>Once patient is stable, start diabetes education while still in the ward and plan for discharge,</a:t>
            </a:r>
          </a:p>
          <a:p>
            <a:endParaRPr lang="en-US" dirty="0"/>
          </a:p>
          <a:p>
            <a:r>
              <a:rPr lang="en-US" dirty="0"/>
              <a:t>After discharge, continue with routine diabetes care at the </a:t>
            </a:r>
            <a:r>
              <a:rPr lang="en-US"/>
              <a:t>diabetes clinic.</a:t>
            </a:r>
            <a:endParaRPr lang="en-US" dirty="0"/>
          </a:p>
        </p:txBody>
      </p:sp>
    </p:spTree>
    <p:extLst>
      <p:ext uri="{BB962C8B-B14F-4D97-AF65-F5344CB8AC3E}">
        <p14:creationId xmlns:p14="http://schemas.microsoft.com/office/powerpoint/2010/main" val="535553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txBox="1">
            <a:spLocks noGrp="1"/>
          </p:cNvSpPr>
          <p:nvPr>
            <p:ph type="ctrTitle"/>
          </p:nvPr>
        </p:nvSpPr>
        <p:spPr>
          <a:xfrm>
            <a:off x="1307592" y="2455072"/>
            <a:ext cx="10204704" cy="1102500"/>
          </a:xfrm>
          <a:prstGeom prst="rect">
            <a:avLst/>
          </a:prstGeom>
          <a:noFill/>
          <a:ln>
            <a:noFill/>
          </a:ln>
        </p:spPr>
        <p:txBody>
          <a:bodyPr spcFirstLastPara="1" vert="horz" wrap="square" lIns="68550" tIns="34275" rIns="68550" bIns="34275" rtlCol="0" anchor="ctr" anchorCtr="0">
            <a:noAutofit/>
          </a:bodyPr>
          <a:lstStyle/>
          <a:p>
            <a:pPr>
              <a:lnSpc>
                <a:spcPct val="100000"/>
              </a:lnSpc>
              <a:spcBef>
                <a:spcPts val="0"/>
              </a:spcBef>
              <a:buSzPts val="1400"/>
            </a:pPr>
            <a:r>
              <a:rPr lang="en-US" sz="3000" b="1" dirty="0">
                <a:solidFill>
                  <a:srgbClr val="0070C0"/>
                </a:solidFill>
                <a:latin typeface="Arial"/>
                <a:ea typeface="Arial"/>
                <a:cs typeface="Arial"/>
                <a:sym typeface="Arial"/>
              </a:rPr>
              <a:t>INSULIN THERAPY T1DM</a:t>
            </a:r>
            <a:endParaRPr sz="3000" b="1" dirty="0">
              <a:solidFill>
                <a:srgbClr val="0070C0"/>
              </a:solidFill>
              <a:latin typeface="Arial"/>
              <a:ea typeface="Arial"/>
              <a:cs typeface="Arial"/>
              <a:sym typeface="Arial"/>
            </a:endParaRPr>
          </a:p>
        </p:txBody>
      </p:sp>
      <p:sp>
        <p:nvSpPr>
          <p:cNvPr id="75" name="Google Shape;75;p2"/>
          <p:cNvSpPr txBox="1">
            <a:spLocks noGrp="1"/>
          </p:cNvSpPr>
          <p:nvPr>
            <p:ph type="sldNum" idx="12"/>
          </p:nvPr>
        </p:nvSpPr>
        <p:spPr>
          <a:xfrm>
            <a:off x="7581427" y="5624952"/>
            <a:ext cx="1600425" cy="273150"/>
          </a:xfrm>
          <a:prstGeom prst="rect">
            <a:avLst/>
          </a:prstGeom>
          <a:noFill/>
          <a:ln>
            <a:noFill/>
          </a:ln>
        </p:spPr>
        <p:txBody>
          <a:bodyPr spcFirstLastPara="1" vert="horz" wrap="square" lIns="68550" tIns="34275" rIns="68550" bIns="34275" rtlCol="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750"/>
              <a:buFontTx/>
              <a:buNone/>
              <a:tabLst/>
              <a:defRPr/>
            </a:pPr>
            <a:fld id="{00000000-1234-1234-1234-123412341234}" type="slidenum">
              <a:rPr kumimoji="0" lang="en-US" sz="563"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Pts val="750"/>
                <a:buFontTx/>
                <a:buNone/>
                <a:tabLst/>
                <a:defRPr/>
              </a:pPr>
              <a:t>43</a:t>
            </a:fld>
            <a:endParaRPr kumimoji="0" sz="563"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992905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2784195" y="364261"/>
            <a:ext cx="6171793" cy="85743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400" b="1" dirty="0">
                <a:solidFill>
                  <a:srgbClr val="0070C0"/>
                </a:solidFill>
                <a:latin typeface="Arial"/>
                <a:ea typeface="Arial"/>
                <a:cs typeface="Arial"/>
                <a:sym typeface="Arial"/>
              </a:rPr>
              <a:t>Learning Objectives </a:t>
            </a:r>
            <a:endParaRPr sz="2400" b="1" dirty="0">
              <a:solidFill>
                <a:srgbClr val="0070C0"/>
              </a:solidFill>
              <a:latin typeface="Arial"/>
              <a:ea typeface="Arial"/>
              <a:cs typeface="Arial"/>
              <a:sym typeface="Arial"/>
            </a:endParaRPr>
          </a:p>
        </p:txBody>
      </p:sp>
      <p:sp>
        <p:nvSpPr>
          <p:cNvPr id="81" name="Google Shape;81;p3"/>
          <p:cNvSpPr txBox="1">
            <a:spLocks noGrp="1"/>
          </p:cNvSpPr>
          <p:nvPr>
            <p:ph type="body" idx="1"/>
          </p:nvPr>
        </p:nvSpPr>
        <p:spPr>
          <a:xfrm>
            <a:off x="1347537" y="1011568"/>
            <a:ext cx="9721515" cy="5006055"/>
          </a:xfrm>
          <a:prstGeom prst="rect">
            <a:avLst/>
          </a:prstGeom>
          <a:noFill/>
          <a:ln>
            <a:noFill/>
          </a:ln>
        </p:spPr>
        <p:txBody>
          <a:bodyPr spcFirstLastPara="1" vert="horz" wrap="square" lIns="68550" tIns="34275" rIns="68550" bIns="34275" rtlCol="0" anchor="t" anchorCtr="0">
            <a:noAutofit/>
          </a:bodyPr>
          <a:lstStyle/>
          <a:p>
            <a:pPr marL="9525" indent="0">
              <a:lnSpc>
                <a:spcPct val="100000"/>
              </a:lnSpc>
              <a:spcBef>
                <a:spcPts val="270"/>
              </a:spcBef>
              <a:buSzPts val="3000"/>
              <a:buNone/>
            </a:pPr>
            <a:r>
              <a:rPr lang="en-US" sz="2400" dirty="0"/>
              <a:t>By the end of this session, the participant should be able to:</a:t>
            </a:r>
          </a:p>
          <a:p>
            <a:pPr marL="342900" indent="-333375">
              <a:lnSpc>
                <a:spcPct val="100000"/>
              </a:lnSpc>
              <a:spcBef>
                <a:spcPts val="270"/>
              </a:spcBef>
              <a:buSzPts val="3000"/>
            </a:pPr>
            <a:endParaRPr lang="en-US" sz="2400" dirty="0"/>
          </a:p>
          <a:p>
            <a:pPr marL="466725" indent="-457200">
              <a:lnSpc>
                <a:spcPct val="100000"/>
              </a:lnSpc>
              <a:spcBef>
                <a:spcPts val="270"/>
              </a:spcBef>
              <a:buSzPts val="3000"/>
              <a:buFont typeface="+mj-lt"/>
              <a:buAutoNum type="arabicPeriod"/>
            </a:pPr>
            <a:r>
              <a:rPr lang="en-US" sz="2400" dirty="0"/>
              <a:t>Identify different classes of insulin</a:t>
            </a:r>
            <a:endParaRPr sz="2400" dirty="0"/>
          </a:p>
          <a:p>
            <a:pPr marL="542925" indent="-457200">
              <a:lnSpc>
                <a:spcPct val="100000"/>
              </a:lnSpc>
              <a:spcBef>
                <a:spcPts val="270"/>
              </a:spcBef>
              <a:buSzPts val="1800"/>
              <a:buFont typeface="+mj-lt"/>
              <a:buAutoNum type="arabicPeriod"/>
            </a:pPr>
            <a:endParaRPr sz="2400" dirty="0"/>
          </a:p>
          <a:p>
            <a:pPr marL="466725" indent="-457200">
              <a:lnSpc>
                <a:spcPct val="100000"/>
              </a:lnSpc>
              <a:spcBef>
                <a:spcPts val="270"/>
              </a:spcBef>
              <a:buSzPts val="3000"/>
              <a:buFont typeface="+mj-lt"/>
              <a:buAutoNum type="arabicPeriod"/>
            </a:pPr>
            <a:r>
              <a:rPr lang="en-US" sz="2400" dirty="0"/>
              <a:t>Describe pharmacokinetics of the 4 classes of insulin</a:t>
            </a:r>
            <a:endParaRPr sz="2400" dirty="0"/>
          </a:p>
          <a:p>
            <a:pPr marL="542925" indent="-457200">
              <a:lnSpc>
                <a:spcPct val="100000"/>
              </a:lnSpc>
              <a:spcBef>
                <a:spcPts val="270"/>
              </a:spcBef>
              <a:buSzPts val="1800"/>
              <a:buFont typeface="+mj-lt"/>
              <a:buAutoNum type="arabicPeriod"/>
            </a:pPr>
            <a:endParaRPr sz="2400" dirty="0"/>
          </a:p>
          <a:p>
            <a:pPr marL="466725" indent="-457200">
              <a:lnSpc>
                <a:spcPct val="100000"/>
              </a:lnSpc>
              <a:spcBef>
                <a:spcPts val="270"/>
              </a:spcBef>
              <a:buSzPts val="3000"/>
              <a:buFont typeface="+mj-lt"/>
              <a:buAutoNum type="arabicPeriod"/>
            </a:pPr>
            <a:r>
              <a:rPr lang="en-US" sz="2400" dirty="0"/>
              <a:t>Describe basal-bolus regimen of insulin therapy (recommended regimen)</a:t>
            </a:r>
            <a:endParaRPr sz="2400" dirty="0"/>
          </a:p>
          <a:p>
            <a:pPr marL="542925" indent="-457200">
              <a:lnSpc>
                <a:spcPct val="100000"/>
              </a:lnSpc>
              <a:spcBef>
                <a:spcPts val="270"/>
              </a:spcBef>
              <a:buSzPts val="1800"/>
              <a:buFont typeface="+mj-lt"/>
              <a:buAutoNum type="arabicPeriod"/>
            </a:pPr>
            <a:endParaRPr sz="2400" dirty="0"/>
          </a:p>
          <a:p>
            <a:pPr marL="466725" indent="-457200">
              <a:lnSpc>
                <a:spcPct val="100000"/>
              </a:lnSpc>
              <a:spcBef>
                <a:spcPts val="270"/>
              </a:spcBef>
              <a:buSzPts val="3000"/>
              <a:buFont typeface="+mj-lt"/>
              <a:buAutoNum type="arabicPeriod"/>
            </a:pPr>
            <a:r>
              <a:rPr lang="en-US" sz="2400" dirty="0"/>
              <a:t>Explain blood sugar monitoring and insulin dose adjustments</a:t>
            </a:r>
            <a:endParaRPr sz="2400" dirty="0"/>
          </a:p>
          <a:p>
            <a:pPr marL="542925" indent="-457200">
              <a:lnSpc>
                <a:spcPct val="100000"/>
              </a:lnSpc>
              <a:spcBef>
                <a:spcPts val="270"/>
              </a:spcBef>
              <a:buSzPts val="1800"/>
              <a:buFont typeface="+mj-lt"/>
              <a:buAutoNum type="arabicPeriod"/>
            </a:pPr>
            <a:endParaRPr sz="2400" dirty="0"/>
          </a:p>
          <a:p>
            <a:pPr marL="466725" indent="-457200">
              <a:lnSpc>
                <a:spcPct val="100000"/>
              </a:lnSpc>
              <a:spcBef>
                <a:spcPts val="270"/>
              </a:spcBef>
              <a:buSzPts val="3000"/>
              <a:buFont typeface="+mj-lt"/>
              <a:buAutoNum type="arabicPeriod"/>
            </a:pPr>
            <a:r>
              <a:rPr lang="en-US" sz="2400" dirty="0"/>
              <a:t>Describe insulin injection technique and Storage</a:t>
            </a:r>
            <a:endParaRPr sz="2400" dirty="0"/>
          </a:p>
          <a:p>
            <a:pPr marL="85725" indent="0">
              <a:lnSpc>
                <a:spcPct val="100000"/>
              </a:lnSpc>
              <a:spcBef>
                <a:spcPts val="270"/>
              </a:spcBef>
              <a:buSzPts val="1800"/>
              <a:buNone/>
            </a:pPr>
            <a:endParaRPr sz="1800" dirty="0"/>
          </a:p>
          <a:p>
            <a:pPr marL="9525" indent="0">
              <a:lnSpc>
                <a:spcPct val="100000"/>
              </a:lnSpc>
              <a:spcBef>
                <a:spcPts val="270"/>
              </a:spcBef>
              <a:buSzPts val="3000"/>
              <a:buNone/>
            </a:pPr>
            <a:endParaRPr sz="1800" dirty="0"/>
          </a:p>
        </p:txBody>
      </p:sp>
    </p:spTree>
    <p:extLst>
      <p:ext uri="{BB962C8B-B14F-4D97-AF65-F5344CB8AC3E}">
        <p14:creationId xmlns:p14="http://schemas.microsoft.com/office/powerpoint/2010/main" val="2989320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0"/>
          <p:cNvSpPr txBox="1">
            <a:spLocks noGrp="1"/>
          </p:cNvSpPr>
          <p:nvPr>
            <p:ph type="title"/>
          </p:nvPr>
        </p:nvSpPr>
        <p:spPr>
          <a:xfrm>
            <a:off x="2573901" y="998998"/>
            <a:ext cx="5915025" cy="74565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400" b="1">
                <a:solidFill>
                  <a:srgbClr val="0070C0"/>
                </a:solidFill>
                <a:latin typeface="Arial"/>
                <a:ea typeface="Arial"/>
                <a:cs typeface="Arial"/>
                <a:sym typeface="Arial"/>
              </a:rPr>
              <a:t>Natural Insulin Secretion Pattern</a:t>
            </a:r>
            <a:endParaRPr sz="2400" b="1">
              <a:solidFill>
                <a:srgbClr val="0070C0"/>
              </a:solidFill>
              <a:latin typeface="Arial"/>
              <a:ea typeface="Arial"/>
              <a:cs typeface="Arial"/>
              <a:sym typeface="Arial"/>
            </a:endParaRPr>
          </a:p>
        </p:txBody>
      </p:sp>
      <p:pic>
        <p:nvPicPr>
          <p:cNvPr id="108" name="Google Shape;108;p50" descr="Normal (Non-diabetic) Blood Glucose and Insulin Levels over 24 Hours"/>
          <p:cNvPicPr preferRelativeResize="0">
            <a:picLocks noGrp="1"/>
          </p:cNvPicPr>
          <p:nvPr>
            <p:ph type="body" idx="1"/>
          </p:nvPr>
        </p:nvPicPr>
        <p:blipFill rotWithShape="1">
          <a:blip r:embed="rId3">
            <a:alphaModFix/>
          </a:blip>
          <a:srcRect t="-1713"/>
          <a:stretch/>
        </p:blipFill>
        <p:spPr>
          <a:xfrm>
            <a:off x="1689464" y="1732245"/>
            <a:ext cx="6053248" cy="3393510"/>
          </a:xfrm>
          <a:prstGeom prst="rect">
            <a:avLst/>
          </a:prstGeom>
          <a:noFill/>
          <a:ln>
            <a:noFill/>
          </a:ln>
        </p:spPr>
      </p:pic>
      <p:sp>
        <p:nvSpPr>
          <p:cNvPr id="109" name="Google Shape;109;p50"/>
          <p:cNvSpPr txBox="1"/>
          <p:nvPr/>
        </p:nvSpPr>
        <p:spPr>
          <a:xfrm>
            <a:off x="3482226" y="5125755"/>
            <a:ext cx="3429000" cy="207719"/>
          </a:xfrm>
          <a:prstGeom prst="rect">
            <a:avLst/>
          </a:prstGeom>
          <a:noFill/>
          <a:ln>
            <a:noFill/>
          </a:ln>
        </p:spPr>
        <p:txBody>
          <a:bodyPr spcFirstLastPara="1" wrap="square" lIns="68550" tIns="34275" rIns="68550"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Calibri" panose="020F0502020204030204" pitchFamily="34" charset="0"/>
                <a:ea typeface="Verdana"/>
                <a:cs typeface="Calibri" panose="020F0502020204030204" pitchFamily="34" charset="0"/>
                <a:sym typeface="Verdana"/>
              </a:rPr>
              <a:t>Jacobs DM Care 20:1279, 1997.</a:t>
            </a:r>
            <a:endParaRPr kumimoji="0" sz="9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sp>
        <p:nvSpPr>
          <p:cNvPr id="110" name="Google Shape;110;p50"/>
          <p:cNvSpPr txBox="1"/>
          <p:nvPr/>
        </p:nvSpPr>
        <p:spPr>
          <a:xfrm>
            <a:off x="8015843" y="2268186"/>
            <a:ext cx="3895107" cy="2038989"/>
          </a:xfrm>
          <a:prstGeom prst="rect">
            <a:avLst/>
          </a:prstGeom>
          <a:noFill/>
          <a:ln>
            <a:noFill/>
          </a:ln>
        </p:spPr>
        <p:txBody>
          <a:bodyPr spcFirstLastPara="1" wrap="square" lIns="68550" tIns="34275" rIns="68550" bIns="34275" anchor="t" anchorCtr="0">
            <a:spAutoFit/>
          </a:bodyPr>
          <a:lstStyle/>
          <a:p>
            <a:pPr marL="192881" marR="0" lvl="0" indent="-192881"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Insulin is secreted to match carbohydrate intake and maintain blood sugar during periods of starvation.</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192881" marR="0" lvl="0" indent="-192881"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Basal secretion – </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continuous, whether fasting or eating</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192881" marR="0" lvl="0" indent="-192881"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Bolus secretion during feeding times</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32166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aphicFrame>
        <p:nvGraphicFramePr>
          <p:cNvPr id="122" name="Google Shape;122;p52"/>
          <p:cNvGraphicFramePr/>
          <p:nvPr/>
        </p:nvGraphicFramePr>
        <p:xfrm>
          <a:off x="1892136" y="1365059"/>
          <a:ext cx="8360229" cy="4923204"/>
        </p:xfrm>
        <a:graphic>
          <a:graphicData uri="http://schemas.openxmlformats.org/drawingml/2006/table">
            <a:tbl>
              <a:tblPr>
                <a:noFill/>
              </a:tblPr>
              <a:tblGrid>
                <a:gridCol w="2656528">
                  <a:extLst>
                    <a:ext uri="{9D8B030D-6E8A-4147-A177-3AD203B41FA5}">
                      <a16:colId xmlns:a16="http://schemas.microsoft.com/office/drawing/2014/main" val="20000"/>
                    </a:ext>
                  </a:extLst>
                </a:gridCol>
                <a:gridCol w="1601232">
                  <a:extLst>
                    <a:ext uri="{9D8B030D-6E8A-4147-A177-3AD203B41FA5}">
                      <a16:colId xmlns:a16="http://schemas.microsoft.com/office/drawing/2014/main" val="20001"/>
                    </a:ext>
                  </a:extLst>
                </a:gridCol>
                <a:gridCol w="1951418">
                  <a:extLst>
                    <a:ext uri="{9D8B030D-6E8A-4147-A177-3AD203B41FA5}">
                      <a16:colId xmlns:a16="http://schemas.microsoft.com/office/drawing/2014/main" val="20002"/>
                    </a:ext>
                  </a:extLst>
                </a:gridCol>
                <a:gridCol w="2151051">
                  <a:extLst>
                    <a:ext uri="{9D8B030D-6E8A-4147-A177-3AD203B41FA5}">
                      <a16:colId xmlns:a16="http://schemas.microsoft.com/office/drawing/2014/main" val="20003"/>
                    </a:ext>
                  </a:extLst>
                </a:gridCol>
              </a:tblGrid>
              <a:tr h="503724">
                <a:tc>
                  <a:txBody>
                    <a:bodyPr/>
                    <a:lstStyle/>
                    <a:p>
                      <a:pPr marL="0" marR="0" lvl="0" indent="0" algn="l" rtl="0">
                        <a:lnSpc>
                          <a:spcPct val="100000"/>
                        </a:lnSpc>
                        <a:spcBef>
                          <a:spcPts val="0"/>
                        </a:spcBef>
                        <a:spcAft>
                          <a:spcPts val="0"/>
                        </a:spcAft>
                        <a:buClr>
                          <a:srgbClr val="000000"/>
                        </a:buClr>
                        <a:buSzPts val="1100"/>
                        <a:buFont typeface="Arial"/>
                        <a:buNone/>
                      </a:pPr>
                      <a:r>
                        <a:rPr lang="en-US" sz="1400" b="1" u="none" strike="noStrike" cap="none" dirty="0">
                          <a:latin typeface="Arial" panose="020B0604020202020204" pitchFamily="34" charset="0"/>
                          <a:cs typeface="Arial" panose="020B0604020202020204" pitchFamily="34" charset="0"/>
                        </a:rPr>
                        <a:t>Insulin Type </a:t>
                      </a:r>
                      <a:endParaRPr sz="1400" b="1" u="none" strike="noStrike" cap="none" dirty="0">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100"/>
                        <a:buFont typeface="Arial"/>
                        <a:buNone/>
                      </a:pPr>
                      <a:r>
                        <a:rPr lang="en-US" sz="1400" b="1" u="none" strike="noStrike" cap="none">
                          <a:latin typeface="Arial" panose="020B0604020202020204" pitchFamily="34" charset="0"/>
                          <a:cs typeface="Arial" panose="020B0604020202020204" pitchFamily="34" charset="0"/>
                        </a:rPr>
                        <a:t>Onset of Action</a:t>
                      </a:r>
                      <a:endParaRPr sz="1400" b="1"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100"/>
                        <a:buFont typeface="Arial"/>
                        <a:buNone/>
                      </a:pPr>
                      <a:r>
                        <a:rPr lang="en-US" sz="1400" b="1" u="none" strike="noStrike" cap="none">
                          <a:latin typeface="Arial" panose="020B0604020202020204" pitchFamily="34" charset="0"/>
                          <a:cs typeface="Arial" panose="020B0604020202020204" pitchFamily="34" charset="0"/>
                        </a:rPr>
                        <a:t>Time to Peak Action</a:t>
                      </a:r>
                      <a:endParaRPr sz="1400" b="1"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100"/>
                        <a:buFont typeface="Arial"/>
                        <a:buNone/>
                      </a:pPr>
                      <a:r>
                        <a:rPr lang="en-US" sz="1400" b="1" u="none" strike="noStrike" cap="none">
                          <a:latin typeface="Arial" panose="020B0604020202020204" pitchFamily="34" charset="0"/>
                          <a:cs typeface="Arial" panose="020B0604020202020204" pitchFamily="34" charset="0"/>
                        </a:rPr>
                        <a:t>Duration of Action</a:t>
                      </a:r>
                      <a:endParaRPr sz="1400" b="1" u="none" strike="noStrike" cap="none">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00"/>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b="1" u="none" strike="noStrike" cap="none" dirty="0">
                          <a:latin typeface="Arial" panose="020B0604020202020204" pitchFamily="34" charset="0"/>
                          <a:cs typeface="Arial" panose="020B0604020202020204" pitchFamily="34" charset="0"/>
                        </a:rPr>
                        <a:t>Rapid-acting</a:t>
                      </a:r>
                      <a:endParaRPr sz="1400" b="1" u="none" strike="noStrike" cap="none" dirty="0">
                        <a:latin typeface="Arial" panose="020B0604020202020204" pitchFamily="34" charset="0"/>
                        <a:cs typeface="Arial" panose="020B0604020202020204" pitchFamily="34" charset="0"/>
                      </a:endParaRPr>
                    </a:p>
                  </a:txBody>
                  <a:tcPr marL="68575" marR="68575" marT="68575" marB="68575">
                    <a:solidFill>
                      <a:srgbClr val="FBD4B4"/>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FBD4B4"/>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FBD4B4"/>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FBD4B4"/>
                    </a:solidFill>
                  </a:tcPr>
                </a:tc>
                <a:extLst>
                  <a:ext uri="{0D108BD9-81ED-4DB2-BD59-A6C34878D82A}">
                    <a16:rowId xmlns:a16="http://schemas.microsoft.com/office/drawing/2014/main" val="10003"/>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err="1">
                          <a:latin typeface="Arial" panose="020B0604020202020204" pitchFamily="34" charset="0"/>
                          <a:cs typeface="Arial" panose="020B0604020202020204" pitchFamily="34" charset="0"/>
                        </a:rPr>
                        <a:t>Aspart</a:t>
                      </a:r>
                      <a:endParaRPr sz="1400" u="none" strike="noStrike" cap="none" dirty="0">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5-15 min</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30-90 min</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solidFill>
                            <a:schemeClr val="dk1"/>
                          </a:solidFill>
                          <a:latin typeface="Arial" panose="020B0604020202020204" pitchFamily="34" charset="0"/>
                          <a:cs typeface="Arial" panose="020B0604020202020204" pitchFamily="34" charset="0"/>
                        </a:rPr>
                        <a:t>4-6 hours</a:t>
                      </a:r>
                      <a:endParaRPr sz="1400" u="none" strike="noStrike" cap="none">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04"/>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err="1">
                          <a:latin typeface="Arial" panose="020B0604020202020204" pitchFamily="34" charset="0"/>
                          <a:cs typeface="Arial" panose="020B0604020202020204" pitchFamily="34" charset="0"/>
                        </a:rPr>
                        <a:t>Glulisine</a:t>
                      </a:r>
                      <a:endParaRPr sz="1400" u="none" strike="noStrike" cap="none" dirty="0">
                        <a:latin typeface="Arial" panose="020B0604020202020204" pitchFamily="34" charset="0"/>
                        <a:cs typeface="Arial" panose="020B0604020202020204" pitchFamily="34" charset="0"/>
                      </a:endParaRPr>
                    </a:p>
                  </a:txBody>
                  <a:tcPr marL="68575" marR="68575" marT="68575" marB="68575">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20 min</a:t>
                      </a:r>
                      <a:endParaRPr sz="1400" u="none" strike="noStrike" cap="none">
                        <a:latin typeface="Arial" panose="020B0604020202020204" pitchFamily="34" charset="0"/>
                        <a:cs typeface="Arial" panose="020B0604020202020204" pitchFamily="34" charset="0"/>
                      </a:endParaRPr>
                    </a:p>
                  </a:txBody>
                  <a:tcPr marL="68575" marR="68575" marT="68575" marB="68575">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100 min</a:t>
                      </a:r>
                      <a:endParaRPr sz="1400" u="none" strike="noStrike" cap="none">
                        <a:latin typeface="Arial" panose="020B0604020202020204" pitchFamily="34" charset="0"/>
                        <a:cs typeface="Arial" panose="020B0604020202020204" pitchFamily="34" charset="0"/>
                      </a:endParaRPr>
                    </a:p>
                  </a:txBody>
                  <a:tcPr marL="68575" marR="68575" marT="68575" marB="68575">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a:solidFill>
                            <a:schemeClr val="dk1"/>
                          </a:solidFill>
                          <a:latin typeface="Arial" panose="020B0604020202020204" pitchFamily="34" charset="0"/>
                          <a:cs typeface="Arial" panose="020B0604020202020204" pitchFamily="34" charset="0"/>
                        </a:rPr>
                        <a:t>4-6 hours</a:t>
                      </a:r>
                      <a:endParaRPr sz="1400" u="none" strike="noStrike" cap="none" dirty="0">
                        <a:latin typeface="Arial" panose="020B0604020202020204" pitchFamily="34" charset="0"/>
                        <a:cs typeface="Arial" panose="020B0604020202020204" pitchFamily="34" charset="0"/>
                      </a:endParaRPr>
                    </a:p>
                  </a:txBody>
                  <a:tcPr marL="68575" marR="68575" marT="68575" marB="6857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Lispro</a:t>
                      </a: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5-15 min</a:t>
                      </a: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30-90 min</a:t>
                      </a: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a:solidFill>
                            <a:schemeClr val="dk1"/>
                          </a:solidFill>
                          <a:latin typeface="Arial" panose="020B0604020202020204" pitchFamily="34" charset="0"/>
                          <a:cs typeface="Arial" panose="020B0604020202020204" pitchFamily="34" charset="0"/>
                        </a:rPr>
                        <a:t>4-6 hours</a:t>
                      </a:r>
                      <a:endParaRPr sz="1400" u="none" strike="noStrike" cap="none" dirty="0">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b="1" u="none" strike="noStrike" cap="none" dirty="0">
                          <a:latin typeface="Arial" panose="020B0604020202020204" pitchFamily="34" charset="0"/>
                          <a:cs typeface="Arial" panose="020B0604020202020204" pitchFamily="34" charset="0"/>
                        </a:rPr>
                        <a:t>Short-acting</a:t>
                      </a:r>
                      <a:endParaRPr sz="1400" b="1" u="none" strike="noStrike" cap="none" dirty="0">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0D9"/>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0D9"/>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0D9"/>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0D9"/>
                    </a:solidFill>
                  </a:tcPr>
                </a:tc>
                <a:extLst>
                  <a:ext uri="{0D108BD9-81ED-4DB2-BD59-A6C34878D82A}">
                    <a16:rowId xmlns:a16="http://schemas.microsoft.com/office/drawing/2014/main" val="10007"/>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Regular/Soluble</a:t>
                      </a:r>
                      <a:endParaRPr sz="1400" u="none" strike="noStrike" cap="none">
                        <a:latin typeface="Arial" panose="020B0604020202020204" pitchFamily="34" charset="0"/>
                        <a:cs typeface="Arial" panose="020B0604020202020204" pitchFamily="34" charset="0"/>
                      </a:endParaRPr>
                    </a:p>
                  </a:txBody>
                  <a:tcPr marL="68575" marR="68575" marT="68575" marB="68575">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a:latin typeface="Arial" panose="020B0604020202020204" pitchFamily="34" charset="0"/>
                          <a:cs typeface="Arial" panose="020B0604020202020204" pitchFamily="34" charset="0"/>
                        </a:rPr>
                        <a:t>30-60 min</a:t>
                      </a:r>
                      <a:endParaRPr sz="1400" u="none" strike="noStrike" cap="none" dirty="0">
                        <a:latin typeface="Arial" panose="020B0604020202020204" pitchFamily="34" charset="0"/>
                        <a:cs typeface="Arial" panose="020B0604020202020204" pitchFamily="34" charset="0"/>
                      </a:endParaRPr>
                    </a:p>
                  </a:txBody>
                  <a:tcPr marL="68575" marR="68575" marT="68575" marB="68575">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2-3 hours</a:t>
                      </a:r>
                      <a:endParaRPr sz="1400" u="none" strike="noStrike" cap="none">
                        <a:latin typeface="Arial" panose="020B0604020202020204" pitchFamily="34" charset="0"/>
                        <a:cs typeface="Arial" panose="020B0604020202020204" pitchFamily="34" charset="0"/>
                      </a:endParaRPr>
                    </a:p>
                  </a:txBody>
                  <a:tcPr marL="68575" marR="68575" marT="68575" marB="68575">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8-10 hours</a:t>
                      </a:r>
                      <a:endParaRPr sz="1400" u="none" strike="noStrike" cap="none">
                        <a:latin typeface="Arial" panose="020B0604020202020204" pitchFamily="34" charset="0"/>
                        <a:cs typeface="Arial" panose="020B0604020202020204" pitchFamily="34" charset="0"/>
                      </a:endParaRPr>
                    </a:p>
                  </a:txBody>
                  <a:tcPr marL="68575" marR="68575" marT="68575" marB="6857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8"/>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b="1" u="none" strike="noStrike" cap="none">
                          <a:latin typeface="Arial" panose="020B0604020202020204" pitchFamily="34" charset="0"/>
                          <a:cs typeface="Arial" panose="020B0604020202020204" pitchFamily="34" charset="0"/>
                        </a:rPr>
                        <a:t>Intermediate-acting</a:t>
                      </a:r>
                      <a:endParaRPr sz="1400" b="1" u="none" strike="noStrike" cap="none">
                        <a:latin typeface="Arial" panose="020B0604020202020204" pitchFamily="34" charset="0"/>
                        <a:cs typeface="Arial" panose="020B0604020202020204" pitchFamily="34" charset="0"/>
                      </a:endParaRPr>
                    </a:p>
                  </a:txBody>
                  <a:tcPr marL="68575" marR="68575" marT="68575" marB="68575">
                    <a:solidFill>
                      <a:srgbClr val="F2DADA"/>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F2DADA"/>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F2DADA"/>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dirty="0">
                        <a:latin typeface="Arial" panose="020B0604020202020204" pitchFamily="34" charset="0"/>
                        <a:cs typeface="Arial" panose="020B0604020202020204" pitchFamily="34" charset="0"/>
                      </a:endParaRPr>
                    </a:p>
                  </a:txBody>
                  <a:tcPr marL="68575" marR="68575" marT="68575" marB="68575">
                    <a:solidFill>
                      <a:srgbClr val="F2DADA"/>
                    </a:solidFill>
                  </a:tcPr>
                </a:tc>
                <a:extLst>
                  <a:ext uri="{0D108BD9-81ED-4DB2-BD59-A6C34878D82A}">
                    <a16:rowId xmlns:a16="http://schemas.microsoft.com/office/drawing/2014/main" val="10009"/>
                  </a:ext>
                </a:extLst>
              </a:tr>
              <a:tr h="457668">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Neutral Protamine Hagedorn (NPH)</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2-4 hours</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8-10 hours</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12-18 hours</a:t>
                      </a:r>
                      <a:endParaRPr sz="1400" u="none" strike="noStrike" cap="none">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10"/>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b="1" u="none" strike="noStrike" cap="none">
                          <a:latin typeface="Arial" panose="020B0604020202020204" pitchFamily="34" charset="0"/>
                          <a:cs typeface="Arial" panose="020B0604020202020204" pitchFamily="34" charset="0"/>
                        </a:rPr>
                        <a:t>Long-acting</a:t>
                      </a:r>
                      <a:endParaRPr sz="1400" b="1" u="none" strike="noStrike" cap="none">
                        <a:latin typeface="Arial" panose="020B0604020202020204" pitchFamily="34" charset="0"/>
                        <a:cs typeface="Arial" panose="020B0604020202020204" pitchFamily="34" charset="0"/>
                      </a:endParaRPr>
                    </a:p>
                  </a:txBody>
                  <a:tcPr marL="68575" marR="68575" marT="68575" marB="68575">
                    <a:solidFill>
                      <a:srgbClr val="D99593"/>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D99593"/>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D99593"/>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D99593"/>
                    </a:solidFill>
                  </a:tcPr>
                </a:tc>
                <a:extLst>
                  <a:ext uri="{0D108BD9-81ED-4DB2-BD59-A6C34878D82A}">
                    <a16:rowId xmlns:a16="http://schemas.microsoft.com/office/drawing/2014/main" val="10011"/>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Detemir</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2-4 hours</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relatively flat</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14-24 hours</a:t>
                      </a:r>
                      <a:endParaRPr sz="1400" u="none" strike="noStrike" cap="none">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12"/>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Glargine</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2-4 hours</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no pronounced peak</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24 </a:t>
                      </a:r>
                      <a:r>
                        <a:rPr lang="en-US" sz="1400" u="none" strike="noStrike" cap="none">
                          <a:solidFill>
                            <a:schemeClr val="dk1"/>
                          </a:solidFill>
                          <a:latin typeface="Arial" panose="020B0604020202020204" pitchFamily="34" charset="0"/>
                          <a:cs typeface="Arial" panose="020B0604020202020204" pitchFamily="34" charset="0"/>
                        </a:rPr>
                        <a:t>hours</a:t>
                      </a:r>
                      <a:endParaRPr sz="1400" u="none" strike="noStrike" cap="none">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13"/>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Degludec</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1-2 hours</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no peak</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a:latin typeface="Arial" panose="020B0604020202020204" pitchFamily="34" charset="0"/>
                          <a:cs typeface="Arial" panose="020B0604020202020204" pitchFamily="34" charset="0"/>
                        </a:rPr>
                        <a:t>up to 40 hours</a:t>
                      </a:r>
                      <a:endParaRPr sz="1400" u="none" strike="noStrike" cap="none" dirty="0">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14"/>
                  </a:ext>
                </a:extLst>
              </a:tr>
            </a:tbl>
          </a:graphicData>
        </a:graphic>
      </p:graphicFrame>
      <p:sp>
        <p:nvSpPr>
          <p:cNvPr id="123" name="Google Shape;123;p52"/>
          <p:cNvSpPr txBox="1"/>
          <p:nvPr/>
        </p:nvSpPr>
        <p:spPr>
          <a:xfrm>
            <a:off x="2583873" y="503410"/>
            <a:ext cx="6173100" cy="569326"/>
          </a:xfrm>
          <a:prstGeom prst="rect">
            <a:avLst/>
          </a:prstGeom>
          <a:noFill/>
          <a:ln>
            <a:noFill/>
          </a:ln>
        </p:spPr>
        <p:txBody>
          <a:bodyPr spcFirstLastPara="1" wrap="square" lIns="68550" tIns="68550" rIns="68550"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70C0"/>
                </a:solidFill>
                <a:effectLst/>
                <a:uLnTx/>
                <a:uFillTx/>
                <a:latin typeface="Arial"/>
                <a:ea typeface="Arial"/>
                <a:cs typeface="Arial"/>
                <a:sym typeface="Arial"/>
              </a:rPr>
              <a:t>Pharmacokinetics of Insulin</a:t>
            </a:r>
            <a:endParaRPr kumimoji="0" sz="2800" b="0" i="0" u="none" strike="noStrike" kern="0" cap="none" spc="0" normalizeH="0" baseline="0" noProof="0" dirty="0">
              <a:ln>
                <a:noFill/>
              </a:ln>
              <a:solidFill>
                <a:srgbClr val="0070C0"/>
              </a:solidFill>
              <a:effectLst/>
              <a:uLnTx/>
              <a:uFillTx/>
              <a:latin typeface="Arial"/>
              <a:ea typeface="Arial"/>
              <a:cs typeface="Arial"/>
              <a:sym typeface="Arial"/>
            </a:endParaRPr>
          </a:p>
        </p:txBody>
      </p:sp>
    </p:spTree>
    <p:extLst>
      <p:ext uri="{BB962C8B-B14F-4D97-AF65-F5344CB8AC3E}">
        <p14:creationId xmlns:p14="http://schemas.microsoft.com/office/powerpoint/2010/main" val="218070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1eb6e33d7e8_0_25"/>
          <p:cNvSpPr txBox="1">
            <a:spLocks noGrp="1"/>
          </p:cNvSpPr>
          <p:nvPr>
            <p:ph type="title"/>
          </p:nvPr>
        </p:nvSpPr>
        <p:spPr>
          <a:xfrm>
            <a:off x="1981475" y="716799"/>
            <a:ext cx="8229000" cy="756900"/>
          </a:xfrm>
          <a:prstGeom prst="rect">
            <a:avLst/>
          </a:prstGeom>
        </p:spPr>
        <p:txBody>
          <a:bodyPr spcFirstLastPara="1" vert="horz" wrap="square" lIns="91425" tIns="45700" rIns="91425" bIns="45700" rtlCol="0" anchor="ctr" anchorCtr="0">
            <a:noAutofit/>
          </a:bodyPr>
          <a:lstStyle/>
          <a:p>
            <a:pPr algn="ctr">
              <a:spcBef>
                <a:spcPts val="0"/>
              </a:spcBef>
            </a:pPr>
            <a:r>
              <a:rPr lang="en-US" sz="2800" b="1" dirty="0">
                <a:solidFill>
                  <a:srgbClr val="0070C0"/>
                </a:solidFill>
                <a:latin typeface="Arial" panose="020B0604020202020204" pitchFamily="34" charset="0"/>
                <a:cs typeface="Arial" panose="020B0604020202020204" pitchFamily="34" charset="0"/>
              </a:rPr>
              <a:t>Insulin Profiles</a:t>
            </a:r>
            <a:endParaRPr sz="2800" b="1" dirty="0">
              <a:solidFill>
                <a:srgbClr val="0070C0"/>
              </a:solidFill>
              <a:latin typeface="Arial" panose="020B0604020202020204" pitchFamily="34" charset="0"/>
              <a:cs typeface="Arial" panose="020B0604020202020204" pitchFamily="34" charset="0"/>
            </a:endParaRPr>
          </a:p>
        </p:txBody>
      </p:sp>
      <p:sp>
        <p:nvSpPr>
          <p:cNvPr id="130" name="Google Shape;130;g1eb6e33d7e8_0_25"/>
          <p:cNvSpPr txBox="1">
            <a:spLocks noGrp="1"/>
          </p:cNvSpPr>
          <p:nvPr>
            <p:ph type="sldNum" idx="12"/>
          </p:nvPr>
        </p:nvSpPr>
        <p:spPr>
          <a:xfrm>
            <a:off x="8076568" y="6356936"/>
            <a:ext cx="2133900" cy="364200"/>
          </a:xfrm>
          <a:prstGeom prst="rect">
            <a:avLst/>
          </a:prstGeom>
        </p:spPr>
        <p:txBody>
          <a:bodyPr spcFirstLastPara="1" vert="horz" wrap="square" lIns="91425" tIns="45700" rIns="91425" bIns="45700" rtlCol="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750"/>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Pts val="750"/>
                <a:buFontTx/>
                <a:buNone/>
                <a:tabLst/>
                <a:defRPr/>
              </a:pPr>
              <a:t>47</a:t>
            </a:fld>
            <a:endParaRPr kumimoji="0"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pic>
        <p:nvPicPr>
          <p:cNvPr id="131" name="Google Shape;131;g1eb6e33d7e8_0_25"/>
          <p:cNvPicPr preferRelativeResize="0"/>
          <p:nvPr/>
        </p:nvPicPr>
        <p:blipFill rotWithShape="1">
          <a:blip r:embed="rId3">
            <a:alphaModFix/>
          </a:blip>
          <a:srcRect l="4182" t="12435" r="7196" b="11368"/>
          <a:stretch/>
        </p:blipFill>
        <p:spPr>
          <a:xfrm>
            <a:off x="1717726" y="1665375"/>
            <a:ext cx="8950277" cy="4204600"/>
          </a:xfrm>
          <a:prstGeom prst="rect">
            <a:avLst/>
          </a:prstGeom>
          <a:noFill/>
          <a:ln>
            <a:noFill/>
          </a:ln>
        </p:spPr>
      </p:pic>
      <p:sp>
        <p:nvSpPr>
          <p:cNvPr id="4" name="TextBox 3">
            <a:extLst>
              <a:ext uri="{FF2B5EF4-FFF2-40B4-BE49-F238E27FC236}">
                <a16:creationId xmlns:a16="http://schemas.microsoft.com/office/drawing/2014/main" id="{B0E6CCFA-6C5D-3110-CEF2-6A568584B7A7}"/>
              </a:ext>
            </a:extLst>
          </p:cNvPr>
          <p:cNvSpPr txBox="1"/>
          <p:nvPr/>
        </p:nvSpPr>
        <p:spPr>
          <a:xfrm>
            <a:off x="5680364" y="1686297"/>
            <a:ext cx="163879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0A50B8-7AE1-F0BD-A833-1F5BB15EB9AB}"/>
              </a:ext>
            </a:extLst>
          </p:cNvPr>
          <p:cNvSpPr txBox="1"/>
          <p:nvPr/>
        </p:nvSpPr>
        <p:spPr>
          <a:xfrm>
            <a:off x="5359730" y="2553196"/>
            <a:ext cx="4987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042E8ECE-8972-4AE3-5EA5-FE7DFBD73ECA}"/>
              </a:ext>
            </a:extLst>
          </p:cNvPr>
          <p:cNvSpPr txBox="1"/>
          <p:nvPr/>
        </p:nvSpPr>
        <p:spPr>
          <a:xfrm>
            <a:off x="5027221" y="2968832"/>
            <a:ext cx="163879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2E32EC1D-DA9C-6776-4182-4A5153F6C2DA}"/>
              </a:ext>
            </a:extLst>
          </p:cNvPr>
          <p:cNvSpPr txBox="1"/>
          <p:nvPr/>
        </p:nvSpPr>
        <p:spPr>
          <a:xfrm>
            <a:off x="6761018" y="2553196"/>
            <a:ext cx="285008"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3207C2A1-8A52-3F6E-A952-4C50FD6413CD}"/>
              </a:ext>
            </a:extLst>
          </p:cNvPr>
          <p:cNvSpPr txBox="1"/>
          <p:nvPr/>
        </p:nvSpPr>
        <p:spPr>
          <a:xfrm>
            <a:off x="5549736" y="2339931"/>
            <a:ext cx="308759"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26D40F1F-6662-BB5C-6129-6A36EB98D496}"/>
              </a:ext>
            </a:extLst>
          </p:cNvPr>
          <p:cNvSpPr txBox="1"/>
          <p:nvPr/>
        </p:nvSpPr>
        <p:spPr>
          <a:xfrm>
            <a:off x="5549735" y="2980216"/>
            <a:ext cx="1401288"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04800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854C4-34D3-4ACF-9649-EAB6AA25FD32}"/>
              </a:ext>
            </a:extLst>
          </p:cNvPr>
          <p:cNvSpPr>
            <a:spLocks noGrp="1"/>
          </p:cNvSpPr>
          <p:nvPr>
            <p:ph type="title"/>
          </p:nvPr>
        </p:nvSpPr>
        <p:spPr>
          <a:xfrm>
            <a:off x="2042272" y="237506"/>
            <a:ext cx="7390694" cy="628942"/>
          </a:xfrm>
        </p:spPr>
        <p:txBody>
          <a:bodyPr>
            <a:noAutofit/>
          </a:bodyPr>
          <a:lstStyle/>
          <a:p>
            <a:pPr algn="ctr">
              <a:defRPr/>
            </a:pPr>
            <a:r>
              <a:rPr lang="en-US" sz="2800" b="1" dirty="0">
                <a:solidFill>
                  <a:srgbClr val="0070C0"/>
                </a:solidFill>
                <a:latin typeface="Arial" panose="020B0604020202020204" pitchFamily="34" charset="0"/>
                <a:cs typeface="Arial" panose="020B0604020202020204" pitchFamily="34" charset="0"/>
              </a:rPr>
              <a:t>Rapid-acting Insulin</a:t>
            </a:r>
            <a:br>
              <a:rPr lang="en-US" sz="2800" b="1" dirty="0">
                <a:solidFill>
                  <a:srgbClr val="0070C0"/>
                </a:solidFill>
                <a:latin typeface="Arial" panose="020B0604020202020204" pitchFamily="34" charset="0"/>
                <a:cs typeface="Arial" panose="020B0604020202020204" pitchFamily="34" charset="0"/>
              </a:rPr>
            </a:br>
            <a:br>
              <a:rPr lang="en-US" sz="2800" b="1" dirty="0">
                <a:solidFill>
                  <a:srgbClr val="0070C0"/>
                </a:solidFill>
                <a:latin typeface="Arial" panose="020B0604020202020204" pitchFamily="34" charset="0"/>
                <a:cs typeface="Arial" panose="020B0604020202020204" pitchFamily="34" charset="0"/>
              </a:rPr>
            </a:b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Rapid Acting</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Lispro(Humalog).</a:t>
            </a:r>
            <a:r>
              <a:rPr lang="en-US" sz="2800" b="1" dirty="0" err="1">
                <a:solidFill>
                  <a:srgbClr val="0070C0"/>
                </a:solidFill>
                <a:latin typeface="Arial" panose="020B0604020202020204" pitchFamily="34" charset="0"/>
                <a:cs typeface="Arial" panose="020B0604020202020204" pitchFamily="34" charset="0"/>
              </a:rPr>
              <a:t>Aspart</a:t>
            </a:r>
            <a:r>
              <a:rPr lang="en-US" sz="2800" b="1" dirty="0">
                <a:solidFill>
                  <a:srgbClr val="0070C0"/>
                </a:solidFill>
                <a:latin typeface="Arial" panose="020B0604020202020204" pitchFamily="34" charset="0"/>
                <a:cs typeface="Arial" panose="020B0604020202020204" pitchFamily="34" charset="0"/>
              </a:rPr>
              <a:t>(</a:t>
            </a:r>
            <a:r>
              <a:rPr lang="en-US" sz="2800" b="1" dirty="0" err="1">
                <a:solidFill>
                  <a:srgbClr val="0070C0"/>
                </a:solidFill>
                <a:latin typeface="Arial" panose="020B0604020202020204" pitchFamily="34" charset="0"/>
                <a:cs typeface="Arial" panose="020B0604020202020204" pitchFamily="34" charset="0"/>
              </a:rPr>
              <a:t>novorapid</a:t>
            </a:r>
            <a:r>
              <a:rPr lang="en-US" sz="2800" b="1" dirty="0">
                <a:solidFill>
                  <a:srgbClr val="0070C0"/>
                </a:solidFill>
                <a:latin typeface="Arial" panose="020B0604020202020204" pitchFamily="34" charset="0"/>
                <a:cs typeface="Arial" panose="020B0604020202020204" pitchFamily="34" charset="0"/>
              </a:rPr>
              <a:t>),</a:t>
            </a:r>
            <a:br>
              <a:rPr lang="en-US" sz="2800" b="1" dirty="0">
                <a:solidFill>
                  <a:srgbClr val="0070C0"/>
                </a:solidFill>
                <a:latin typeface="Arial" panose="020B0604020202020204" pitchFamily="34" charset="0"/>
                <a:cs typeface="Arial" panose="020B0604020202020204" pitchFamily="34" charset="0"/>
              </a:rPr>
            </a:br>
            <a:r>
              <a:rPr lang="en-US" sz="2800" b="1" dirty="0" err="1">
                <a:solidFill>
                  <a:srgbClr val="0070C0"/>
                </a:solidFill>
                <a:latin typeface="Arial" panose="020B0604020202020204" pitchFamily="34" charset="0"/>
                <a:cs typeface="Arial" panose="020B0604020202020204" pitchFamily="34" charset="0"/>
              </a:rPr>
              <a:t>Glulisine</a:t>
            </a:r>
            <a:r>
              <a:rPr lang="en-US" sz="2800" b="1" dirty="0">
                <a:solidFill>
                  <a:srgbClr val="0070C0"/>
                </a:solidFill>
                <a:latin typeface="Arial" panose="020B0604020202020204" pitchFamily="34" charset="0"/>
                <a:cs typeface="Arial" panose="020B0604020202020204" pitchFamily="34" charset="0"/>
              </a:rPr>
              <a:t>(</a:t>
            </a:r>
            <a:r>
              <a:rPr lang="en-US" sz="2800" b="1" dirty="0" err="1">
                <a:solidFill>
                  <a:srgbClr val="0070C0"/>
                </a:solidFill>
                <a:latin typeface="Arial" panose="020B0604020202020204" pitchFamily="34" charset="0"/>
                <a:cs typeface="Arial" panose="020B0604020202020204" pitchFamily="34" charset="0"/>
              </a:rPr>
              <a:t>apidra</a:t>
            </a:r>
            <a:r>
              <a:rPr lang="en-US" sz="2800" b="1" dirty="0">
                <a:solidFill>
                  <a:srgbClr val="0070C0"/>
                </a:solidFill>
                <a:latin typeface="Arial" panose="020B0604020202020204" pitchFamily="34" charset="0"/>
                <a:cs typeface="Arial" panose="020B0604020202020204" pitchFamily="34" charset="0"/>
              </a:rPr>
              <a:t>)</a:t>
            </a:r>
          </a:p>
        </p:txBody>
      </p:sp>
      <p:pic>
        <p:nvPicPr>
          <p:cNvPr id="39939" name="Content Placeholder 11" descr="HUMALOG PEN.jpg">
            <a:extLst>
              <a:ext uri="{FF2B5EF4-FFF2-40B4-BE49-F238E27FC236}">
                <a16:creationId xmlns:a16="http://schemas.microsoft.com/office/drawing/2014/main" id="{4D4E6A77-16B8-4B1B-9335-D0D69754E5E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042273" y="4607626"/>
            <a:ext cx="3578879" cy="1171285"/>
          </a:xfrm>
        </p:spPr>
      </p:pic>
      <p:pic>
        <p:nvPicPr>
          <p:cNvPr id="39940" name="Content Placeholder 7" descr="NOVORAPID FLEX.png">
            <a:extLst>
              <a:ext uri="{FF2B5EF4-FFF2-40B4-BE49-F238E27FC236}">
                <a16:creationId xmlns:a16="http://schemas.microsoft.com/office/drawing/2014/main" id="{E52E1C21-0045-4A57-8F8E-66F8341E5CBB}"/>
              </a:ext>
            </a:extLst>
          </p:cNvPr>
          <p:cNvPicPr>
            <a:picLocks noGrp="1" noChangeAspect="1"/>
          </p:cNvPicPr>
          <p:nvPr>
            <p:ph sz="half" idx="4"/>
          </p:nvPr>
        </p:nvPicPr>
        <p:blipFill rotWithShape="1">
          <a:blip r:embed="rId3">
            <a:extLst>
              <a:ext uri="{28A0092B-C50C-407E-A947-70E740481C1C}">
                <a14:useLocalDpi xmlns:a14="http://schemas.microsoft.com/office/drawing/2010/main" val="0"/>
              </a:ext>
            </a:extLst>
          </a:blip>
          <a:srcRect b="56289"/>
          <a:stretch/>
        </p:blipFill>
        <p:spPr bwMode="auto">
          <a:xfrm>
            <a:off x="5737619" y="3762034"/>
            <a:ext cx="4811525" cy="1083100"/>
          </a:xfrm>
        </p:spPr>
      </p:pic>
      <p:pic>
        <p:nvPicPr>
          <p:cNvPr id="39941" name="Content Placeholder 9" descr="apidra pen.jpg">
            <a:extLst>
              <a:ext uri="{FF2B5EF4-FFF2-40B4-BE49-F238E27FC236}">
                <a16:creationId xmlns:a16="http://schemas.microsoft.com/office/drawing/2014/main" id="{DCCFE098-F88C-4DBA-84CD-6CF60817C0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7839" y="2161310"/>
            <a:ext cx="4353313" cy="142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593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93A8-91E0-06D0-93E3-D302EFD4513F}"/>
              </a:ext>
            </a:extLst>
          </p:cNvPr>
          <p:cNvSpPr>
            <a:spLocks noGrp="1"/>
          </p:cNvSpPr>
          <p:nvPr>
            <p:ph type="title"/>
          </p:nvPr>
        </p:nvSpPr>
        <p:spPr>
          <a:xfrm>
            <a:off x="865725" y="725392"/>
            <a:ext cx="8911687" cy="879570"/>
          </a:xfrm>
        </p:spPr>
        <p:txBody>
          <a:bodyPr/>
          <a:lstStyle/>
          <a:p>
            <a:pPr algn="ctr"/>
            <a:r>
              <a:rPr lang="en-US" b="1" dirty="0">
                <a:solidFill>
                  <a:srgbClr val="0070C0"/>
                </a:solidFill>
              </a:rPr>
              <a:t>Short acting</a:t>
            </a:r>
          </a:p>
        </p:txBody>
      </p:sp>
      <p:pic>
        <p:nvPicPr>
          <p:cNvPr id="5" name="Picture 4">
            <a:extLst>
              <a:ext uri="{FF2B5EF4-FFF2-40B4-BE49-F238E27FC236}">
                <a16:creationId xmlns:a16="http://schemas.microsoft.com/office/drawing/2014/main" id="{C4D5BD84-6EAF-42D1-0B8F-25BBF2345C7B}"/>
              </a:ext>
            </a:extLst>
          </p:cNvPr>
          <p:cNvPicPr>
            <a:picLocks noChangeAspect="1"/>
          </p:cNvPicPr>
          <p:nvPr/>
        </p:nvPicPr>
        <p:blipFill>
          <a:blip r:embed="rId2"/>
          <a:stretch>
            <a:fillRect/>
          </a:stretch>
        </p:blipFill>
        <p:spPr>
          <a:xfrm>
            <a:off x="2665571" y="3079529"/>
            <a:ext cx="3065463" cy="2720976"/>
          </a:xfrm>
          <a:prstGeom prst="rect">
            <a:avLst/>
          </a:prstGeom>
        </p:spPr>
      </p:pic>
      <p:pic>
        <p:nvPicPr>
          <p:cNvPr id="7" name="Picture 6">
            <a:extLst>
              <a:ext uri="{FF2B5EF4-FFF2-40B4-BE49-F238E27FC236}">
                <a16:creationId xmlns:a16="http://schemas.microsoft.com/office/drawing/2014/main" id="{591A2F75-987A-5390-A4D0-483DF2B58B2D}"/>
              </a:ext>
            </a:extLst>
          </p:cNvPr>
          <p:cNvPicPr>
            <a:picLocks noChangeAspect="1"/>
          </p:cNvPicPr>
          <p:nvPr/>
        </p:nvPicPr>
        <p:blipFill>
          <a:blip r:embed="rId3"/>
          <a:stretch>
            <a:fillRect/>
          </a:stretch>
        </p:blipFill>
        <p:spPr>
          <a:xfrm>
            <a:off x="5929629" y="3655377"/>
            <a:ext cx="2628900" cy="1733550"/>
          </a:xfrm>
          <a:prstGeom prst="rect">
            <a:avLst/>
          </a:prstGeom>
        </p:spPr>
      </p:pic>
      <p:pic>
        <p:nvPicPr>
          <p:cNvPr id="8" name="Picture 7">
            <a:extLst>
              <a:ext uri="{FF2B5EF4-FFF2-40B4-BE49-F238E27FC236}">
                <a16:creationId xmlns:a16="http://schemas.microsoft.com/office/drawing/2014/main" id="{1E0F6B84-EEE2-968F-3F5E-D4930DC74090}"/>
              </a:ext>
            </a:extLst>
          </p:cNvPr>
          <p:cNvPicPr>
            <a:picLocks noChangeAspect="1"/>
          </p:cNvPicPr>
          <p:nvPr/>
        </p:nvPicPr>
        <p:blipFill>
          <a:blip r:embed="rId4"/>
          <a:stretch>
            <a:fillRect/>
          </a:stretch>
        </p:blipFill>
        <p:spPr>
          <a:xfrm>
            <a:off x="9005887" y="3670617"/>
            <a:ext cx="2902267" cy="1925321"/>
          </a:xfrm>
          <a:prstGeom prst="rect">
            <a:avLst/>
          </a:prstGeom>
        </p:spPr>
      </p:pic>
      <p:sp>
        <p:nvSpPr>
          <p:cNvPr id="3" name="Rectangle 2">
            <a:extLst>
              <a:ext uri="{FF2B5EF4-FFF2-40B4-BE49-F238E27FC236}">
                <a16:creationId xmlns:a16="http://schemas.microsoft.com/office/drawing/2014/main" id="{68C5C8BB-8532-F341-4D00-8335EBDFBD37}"/>
              </a:ext>
            </a:extLst>
          </p:cNvPr>
          <p:cNvSpPr/>
          <p:nvPr/>
        </p:nvSpPr>
        <p:spPr>
          <a:xfrm>
            <a:off x="1751806" y="1510155"/>
            <a:ext cx="8355646" cy="9144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These are given during the day three doses as premeal boluses.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Revisit</a:t>
            </a:r>
          </a:p>
        </p:txBody>
      </p:sp>
      <p:sp>
        <p:nvSpPr>
          <p:cNvPr id="6" name="Content Placeholder 5">
            <a:extLst>
              <a:ext uri="{FF2B5EF4-FFF2-40B4-BE49-F238E27FC236}">
                <a16:creationId xmlns:a16="http://schemas.microsoft.com/office/drawing/2014/main" id="{405EA725-4E55-41F1-981E-B2D30076967B}"/>
              </a:ext>
            </a:extLst>
          </p:cNvPr>
          <p:cNvSpPr>
            <a:spLocks noGrp="1"/>
          </p:cNvSpPr>
          <p:nvPr>
            <p:ph idx="1"/>
          </p:nvPr>
        </p:nvSpPr>
        <p:spPr>
          <a:xfrm>
            <a:off x="725584" y="2548380"/>
            <a:ext cx="10010899" cy="3628583"/>
          </a:xfrm>
        </p:spPr>
        <p:txBody>
          <a:bodyPr/>
          <a:lstStyle/>
          <a:p>
            <a:endParaRPr lang="en-US" dirty="0"/>
          </a:p>
        </p:txBody>
      </p:sp>
    </p:spTree>
    <p:extLst>
      <p:ext uri="{BB962C8B-B14F-4D97-AF65-F5344CB8AC3E}">
        <p14:creationId xmlns:p14="http://schemas.microsoft.com/office/powerpoint/2010/main" val="416874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63772" y="130629"/>
            <a:ext cx="10340830" cy="715530"/>
          </a:xfrm>
        </p:spPr>
        <p:txBody>
          <a:bodyPr/>
          <a:lstStyle/>
          <a:p>
            <a:r>
              <a:rPr lang="en-US" b="1" dirty="0">
                <a:latin typeface="Cambria" panose="02040503050406030204" pitchFamily="18" charset="0"/>
                <a:ea typeface="Cambria" panose="02040503050406030204" pitchFamily="18" charset="0"/>
                <a:cs typeface="Arial"/>
                <a:sym typeface="Arial"/>
              </a:rPr>
              <a:t>Diagnosis: Clinical/ laboratory</a:t>
            </a:r>
            <a:endParaRPr lang="en-US" dirty="0"/>
          </a:p>
        </p:txBody>
      </p:sp>
      <p:sp>
        <p:nvSpPr>
          <p:cNvPr id="7" name="Text Placeholder 6"/>
          <p:cNvSpPr>
            <a:spLocks noGrp="1"/>
          </p:cNvSpPr>
          <p:nvPr>
            <p:ph type="body" idx="1"/>
          </p:nvPr>
        </p:nvSpPr>
        <p:spPr>
          <a:xfrm>
            <a:off x="1470025" y="846159"/>
            <a:ext cx="5157787" cy="823912"/>
          </a:xfrm>
        </p:spPr>
        <p:txBody>
          <a:bodyPr/>
          <a:lstStyle/>
          <a:p>
            <a:r>
              <a:rPr lang="en-US" dirty="0"/>
              <a:t>Clinical Signs and Symptoms</a:t>
            </a:r>
          </a:p>
        </p:txBody>
      </p:sp>
      <p:sp>
        <p:nvSpPr>
          <p:cNvPr id="3" name="Content Placeholder 2"/>
          <p:cNvSpPr>
            <a:spLocks noGrp="1"/>
          </p:cNvSpPr>
          <p:nvPr>
            <p:ph sz="half" idx="2"/>
          </p:nvPr>
        </p:nvSpPr>
        <p:spPr>
          <a:xfrm>
            <a:off x="1470026" y="1959429"/>
            <a:ext cx="5364162" cy="4360863"/>
          </a:xfrm>
        </p:spPr>
        <p:txBody>
          <a:bodyPr>
            <a:normAutofit/>
          </a:bodyPr>
          <a:lstStyle/>
          <a:p>
            <a:r>
              <a:rPr lang="en-US" sz="2400" dirty="0">
                <a:ea typeface="Tahoma" panose="020B0604030504040204" pitchFamily="34" charset="0"/>
                <a:cs typeface="Tahoma" panose="020B0604030504040204" pitchFamily="34" charset="0"/>
              </a:rPr>
              <a:t>Polydipsia, polyuria, weight loss, vomiting</a:t>
            </a:r>
          </a:p>
          <a:p>
            <a:r>
              <a:rPr lang="en-US" sz="2400" dirty="0">
                <a:ea typeface="Tahoma" panose="020B0604030504040204" pitchFamily="34" charset="0"/>
                <a:cs typeface="Tahoma" panose="020B0604030504040204" pitchFamily="34" charset="0"/>
              </a:rPr>
              <a:t>Dehydration</a:t>
            </a:r>
          </a:p>
          <a:p>
            <a:r>
              <a:rPr lang="en-US" sz="2400" dirty="0">
                <a:ea typeface="Tahoma" panose="020B0604030504040204" pitchFamily="34" charset="0"/>
                <a:cs typeface="Tahoma" panose="020B0604030504040204" pitchFamily="34" charset="0"/>
              </a:rPr>
              <a:t>Fruity” smell to breath (acetone)</a:t>
            </a:r>
          </a:p>
          <a:p>
            <a:r>
              <a:rPr lang="en-US" sz="2400" dirty="0" err="1">
                <a:ea typeface="Tahoma" panose="020B0604030504040204" pitchFamily="34" charset="0"/>
                <a:cs typeface="Tahoma" panose="020B0604030504040204" pitchFamily="34" charset="0"/>
              </a:rPr>
              <a:t>Kussmaul</a:t>
            </a:r>
            <a:r>
              <a:rPr lang="en-US" sz="2400" dirty="0">
                <a:ea typeface="Tahoma" panose="020B0604030504040204" pitchFamily="34" charset="0"/>
                <a:cs typeface="Tahoma" panose="020B0604030504040204" pitchFamily="34" charset="0"/>
              </a:rPr>
              <a:t> respirations( deep sighing breathing pattern)</a:t>
            </a:r>
          </a:p>
          <a:p>
            <a:r>
              <a:rPr lang="en-US" sz="2400" dirty="0">
                <a:ea typeface="Tahoma" panose="020B0604030504040204" pitchFamily="34" charset="0"/>
                <a:cs typeface="Tahoma" panose="020B0604030504040204" pitchFamily="34" charset="0"/>
              </a:rPr>
              <a:t>Abdominal pain (can mimic surgical abdomen)</a:t>
            </a:r>
          </a:p>
          <a:p>
            <a:r>
              <a:rPr lang="en-US" sz="2400" dirty="0">
                <a:ea typeface="Tahoma" panose="020B0604030504040204" pitchFamily="34" charset="0"/>
                <a:cs typeface="Tahoma" panose="020B0604030504040204" pitchFamily="34" charset="0"/>
              </a:rPr>
              <a:t>Signs of infection</a:t>
            </a:r>
          </a:p>
          <a:p>
            <a:pPr marL="0" indent="0">
              <a:buNone/>
            </a:pPr>
            <a:endParaRPr lang="en-US" dirty="0">
              <a:ea typeface="Tahoma" panose="020B0604030504040204" pitchFamily="34" charset="0"/>
              <a:cs typeface="Tahoma" panose="020B0604030504040204" pitchFamily="34" charset="0"/>
            </a:endParaRPr>
          </a:p>
          <a:p>
            <a:pPr marL="0" indent="0">
              <a:buNone/>
            </a:pPr>
            <a:endParaRPr lang="en-US" dirty="0"/>
          </a:p>
        </p:txBody>
      </p:sp>
      <p:sp>
        <p:nvSpPr>
          <p:cNvPr id="8" name="Text Placeholder 7"/>
          <p:cNvSpPr>
            <a:spLocks noGrp="1"/>
          </p:cNvSpPr>
          <p:nvPr>
            <p:ph type="body" sz="quarter" idx="3"/>
          </p:nvPr>
        </p:nvSpPr>
        <p:spPr>
          <a:xfrm>
            <a:off x="7008812" y="846159"/>
            <a:ext cx="5183188" cy="823912"/>
          </a:xfrm>
        </p:spPr>
        <p:txBody>
          <a:bodyPr/>
          <a:lstStyle/>
          <a:p>
            <a:r>
              <a:rPr lang="en-US" dirty="0"/>
              <a:t>Laboratory</a:t>
            </a:r>
          </a:p>
        </p:txBody>
      </p:sp>
      <p:sp>
        <p:nvSpPr>
          <p:cNvPr id="9" name="Content Placeholder 8"/>
          <p:cNvSpPr>
            <a:spLocks noGrp="1"/>
          </p:cNvSpPr>
          <p:nvPr>
            <p:ph sz="quarter" idx="4"/>
          </p:nvPr>
        </p:nvSpPr>
        <p:spPr>
          <a:xfrm>
            <a:off x="6821414" y="1959428"/>
            <a:ext cx="5183188" cy="4071505"/>
          </a:xfrm>
        </p:spPr>
        <p:txBody>
          <a:bodyPr/>
          <a:lstStyle/>
          <a:p>
            <a:r>
              <a:rPr lang="en-US" sz="2400" dirty="0">
                <a:ea typeface="Tahoma" panose="020B0604030504040204" pitchFamily="34" charset="0"/>
                <a:cs typeface="Tahoma" panose="020B0604030504040204" pitchFamily="34" charset="0"/>
              </a:rPr>
              <a:t>RBS</a:t>
            </a:r>
            <a:r>
              <a:rPr lang="en-GB" sz="2400" dirty="0">
                <a:ea typeface="Tahoma" panose="020B0604030504040204" pitchFamily="34" charset="0"/>
                <a:cs typeface="Tahoma" panose="020B0604030504040204" pitchFamily="34" charset="0"/>
              </a:rPr>
              <a:t> &gt;11mmol/l (~200 mg/dl)</a:t>
            </a:r>
          </a:p>
          <a:p>
            <a:r>
              <a:rPr lang="en-IN" sz="2400" dirty="0">
                <a:ea typeface="Tahoma" panose="020B0604030504040204" pitchFamily="34" charset="0"/>
                <a:cs typeface="Tahoma" panose="020B0604030504040204" pitchFamily="34" charset="0"/>
              </a:rPr>
              <a:t>Blood ketones- ß-</a:t>
            </a:r>
            <a:r>
              <a:rPr lang="en-IN" sz="2400" dirty="0" err="1">
                <a:ea typeface="Tahoma" panose="020B0604030504040204" pitchFamily="34" charset="0"/>
                <a:cs typeface="Tahoma" panose="020B0604030504040204" pitchFamily="34" charset="0"/>
              </a:rPr>
              <a:t>hydroxybuyrate</a:t>
            </a:r>
            <a:r>
              <a:rPr lang="en-IN" sz="2400" dirty="0">
                <a:ea typeface="Tahoma" panose="020B0604030504040204" pitchFamily="34" charset="0"/>
                <a:cs typeface="Tahoma" panose="020B0604030504040204" pitchFamily="34" charset="0"/>
              </a:rPr>
              <a:t> ≥3 mmol/L) </a:t>
            </a:r>
          </a:p>
          <a:p>
            <a:r>
              <a:rPr lang="en-IN" sz="2400" dirty="0">
                <a:ea typeface="Tahoma" panose="020B0604030504040204" pitchFamily="34" charset="0"/>
                <a:cs typeface="Tahoma" panose="020B0604030504040204" pitchFamily="34" charset="0"/>
              </a:rPr>
              <a:t>Urinalysis- moderate or </a:t>
            </a:r>
            <a:r>
              <a:rPr lang="en-GB" sz="2400" dirty="0">
                <a:ea typeface="Tahoma" panose="020B0604030504040204" pitchFamily="34" charset="0"/>
                <a:cs typeface="Tahoma" panose="020B0604030504040204" pitchFamily="34" charset="0"/>
              </a:rPr>
              <a:t>large </a:t>
            </a:r>
            <a:r>
              <a:rPr lang="en-GB" sz="2400" dirty="0" err="1">
                <a:ea typeface="Tahoma" panose="020B0604030504040204" pitchFamily="34" charset="0"/>
                <a:cs typeface="Tahoma" panose="020B0604030504040204" pitchFamily="34" charset="0"/>
              </a:rPr>
              <a:t>ketonuria</a:t>
            </a:r>
            <a:r>
              <a:rPr lang="en-GB" sz="2400" dirty="0">
                <a:ea typeface="Tahoma" panose="020B0604030504040204" pitchFamily="34" charset="0"/>
                <a:cs typeface="Tahoma" panose="020B0604030504040204" pitchFamily="34" charset="0"/>
              </a:rPr>
              <a:t>(2+).</a:t>
            </a:r>
          </a:p>
          <a:p>
            <a:r>
              <a:rPr lang="fr-FR" sz="2400" dirty="0">
                <a:ea typeface="Tahoma" panose="020B0604030504040204" pitchFamily="34" charset="0"/>
                <a:cs typeface="Tahoma" panose="020B0604030504040204" pitchFamily="34" charset="0"/>
              </a:rPr>
              <a:t>BGA-</a:t>
            </a:r>
            <a:r>
              <a:rPr lang="fr-FR" sz="2400" dirty="0" err="1">
                <a:ea typeface="Tahoma" panose="020B0604030504040204" pitchFamily="34" charset="0"/>
                <a:cs typeface="Tahoma" panose="020B0604030504040204" pitchFamily="34" charset="0"/>
              </a:rPr>
              <a:t>Venous</a:t>
            </a:r>
            <a:r>
              <a:rPr lang="fr-FR" sz="2400" dirty="0">
                <a:ea typeface="Tahoma" panose="020B0604030504040204" pitchFamily="34" charset="0"/>
                <a:cs typeface="Tahoma" panose="020B0604030504040204" pitchFamily="34" charset="0"/>
              </a:rPr>
              <a:t> pH &lt;7.3 or bicarbonate &lt;18 </a:t>
            </a:r>
            <a:r>
              <a:rPr lang="fr-FR" sz="2400" dirty="0" err="1">
                <a:ea typeface="Tahoma" panose="020B0604030504040204" pitchFamily="34" charset="0"/>
                <a:cs typeface="Tahoma" panose="020B0604030504040204" pitchFamily="34" charset="0"/>
              </a:rPr>
              <a:t>mmol</a:t>
            </a:r>
            <a:r>
              <a:rPr lang="fr-FR" sz="2400" dirty="0">
                <a:ea typeface="Tahoma" panose="020B0604030504040204" pitchFamily="34" charset="0"/>
                <a:cs typeface="Tahoma" panose="020B0604030504040204" pitchFamily="34" charset="0"/>
              </a:rPr>
              <a:t>/l</a:t>
            </a:r>
          </a:p>
          <a:p>
            <a:r>
              <a:rPr lang="fr-FR" sz="2400" dirty="0" err="1">
                <a:ea typeface="Tahoma" panose="020B0604030504040204" pitchFamily="34" charset="0"/>
                <a:cs typeface="Tahoma" panose="020B0604030504040204" pitchFamily="34" charset="0"/>
              </a:rPr>
              <a:t>Other</a:t>
            </a:r>
            <a:r>
              <a:rPr lang="fr-FR" sz="2400" dirty="0">
                <a:ea typeface="Tahoma" panose="020B0604030504040204" pitchFamily="34" charset="0"/>
                <a:cs typeface="Tahoma" panose="020B0604030504040204" pitchFamily="34" charset="0"/>
              </a:rPr>
              <a:t> tests; UECS, </a:t>
            </a:r>
            <a:r>
              <a:rPr lang="fr-FR" sz="2400" dirty="0" err="1">
                <a:ea typeface="Tahoma" panose="020B0604030504040204" pitchFamily="34" charset="0"/>
                <a:cs typeface="Tahoma" panose="020B0604030504040204" pitchFamily="34" charset="0"/>
              </a:rPr>
              <a:t>Septic</a:t>
            </a:r>
            <a:r>
              <a:rPr lang="fr-FR" sz="2400" dirty="0">
                <a:ea typeface="Tahoma" panose="020B0604030504040204" pitchFamily="34" charset="0"/>
                <a:cs typeface="Tahoma" panose="020B0604030504040204" pitchFamily="34" charset="0"/>
              </a:rPr>
              <a:t> screen</a:t>
            </a:r>
          </a:p>
          <a:p>
            <a:endParaRPr lang="en-US" dirty="0"/>
          </a:p>
        </p:txBody>
      </p:sp>
      <p:sp>
        <p:nvSpPr>
          <p:cNvPr id="2" name="Rectangle 1"/>
          <p:cNvSpPr/>
          <p:nvPr/>
        </p:nvSpPr>
        <p:spPr>
          <a:xfrm>
            <a:off x="4983772" y="6030933"/>
            <a:ext cx="3288080" cy="369332"/>
          </a:xfrm>
          <a:prstGeom prst="rect">
            <a:avLst/>
          </a:prstGeom>
        </p:spPr>
        <p:txBody>
          <a:bodyPr wrap="none">
            <a:spAutoFit/>
          </a:bodyPr>
          <a:lstStyle/>
          <a:p>
            <a:r>
              <a:rPr lang="en-US" dirty="0">
                <a:solidFill>
                  <a:srgbClr val="FFFFFF"/>
                </a:solidFill>
                <a:latin typeface="YouTube Noto"/>
                <a:hlinkClick r:id="rId2"/>
              </a:rPr>
              <a:t>https://youtu.be/TG0vpKae3Js</a:t>
            </a:r>
            <a:endParaRPr lang="en-US" dirty="0"/>
          </a:p>
        </p:txBody>
      </p:sp>
      <p:sp>
        <p:nvSpPr>
          <p:cNvPr id="4" name="TextBox 3"/>
          <p:cNvSpPr txBox="1"/>
          <p:nvPr/>
        </p:nvSpPr>
        <p:spPr>
          <a:xfrm>
            <a:off x="1663772" y="6030933"/>
            <a:ext cx="3320000" cy="369332"/>
          </a:xfrm>
          <a:prstGeom prst="rect">
            <a:avLst/>
          </a:prstGeom>
          <a:noFill/>
        </p:spPr>
        <p:txBody>
          <a:bodyPr wrap="square" rtlCol="0">
            <a:spAutoFit/>
          </a:bodyPr>
          <a:lstStyle/>
          <a:p>
            <a:r>
              <a:rPr lang="en-US" b="1" dirty="0" err="1"/>
              <a:t>Kussmaul</a:t>
            </a:r>
            <a:r>
              <a:rPr lang="en-US" b="1" dirty="0"/>
              <a:t> breathing Video link</a:t>
            </a:r>
          </a:p>
        </p:txBody>
      </p:sp>
    </p:spTree>
    <p:extLst>
      <p:ext uri="{BB962C8B-B14F-4D97-AF65-F5344CB8AC3E}">
        <p14:creationId xmlns:p14="http://schemas.microsoft.com/office/powerpoint/2010/main" val="3413914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E3996-DC91-A5AC-042C-8F2D74517B7B}"/>
              </a:ext>
            </a:extLst>
          </p:cNvPr>
          <p:cNvSpPr>
            <a:spLocks noGrp="1"/>
          </p:cNvSpPr>
          <p:nvPr>
            <p:ph type="title"/>
          </p:nvPr>
        </p:nvSpPr>
        <p:spPr>
          <a:xfrm>
            <a:off x="2450275" y="275012"/>
            <a:ext cx="5925788" cy="580011"/>
          </a:xfrm>
        </p:spPr>
        <p:txBody>
          <a:bodyPr>
            <a:normAutofit/>
          </a:bodyPr>
          <a:lstStyle/>
          <a:p>
            <a:r>
              <a:rPr lang="en-US" sz="2800" b="1" dirty="0">
                <a:solidFill>
                  <a:srgbClr val="0070C0"/>
                </a:solidFill>
                <a:latin typeface="Arial" panose="020B0604020202020204" pitchFamily="34" charset="0"/>
                <a:cs typeface="Arial" panose="020B0604020202020204" pitchFamily="34" charset="0"/>
              </a:rPr>
              <a:t>Intermediate-acting Basal Insulin</a:t>
            </a:r>
          </a:p>
        </p:txBody>
      </p:sp>
      <p:sp>
        <p:nvSpPr>
          <p:cNvPr id="3" name="Slide Number Placeholder 2">
            <a:extLst>
              <a:ext uri="{FF2B5EF4-FFF2-40B4-BE49-F238E27FC236}">
                <a16:creationId xmlns:a16="http://schemas.microsoft.com/office/drawing/2014/main" id="{FBFC4C4C-9C77-8AFA-920E-536EE45EEBE5}"/>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50</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pic>
        <p:nvPicPr>
          <p:cNvPr id="4" name="Picture 2" descr="C:\Users\Admin\Pictures\INSULIN\HUMULIN N VIAL.jpg">
            <a:extLst>
              <a:ext uri="{FF2B5EF4-FFF2-40B4-BE49-F238E27FC236}">
                <a16:creationId xmlns:a16="http://schemas.microsoft.com/office/drawing/2014/main" id="{915052CB-6906-BC09-B975-8640F63B6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504" y="1676681"/>
            <a:ext cx="3455614"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7" descr="Insulatard 2.jpg">
            <a:extLst>
              <a:ext uri="{FF2B5EF4-FFF2-40B4-BE49-F238E27FC236}">
                <a16:creationId xmlns:a16="http://schemas.microsoft.com/office/drawing/2014/main" id="{D7C724F9-E6C9-8EA5-F8DE-73863CB6FA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438" y="2469704"/>
            <a:ext cx="3143250" cy="1552015"/>
          </a:xfrm>
          <a:prstGeom prst="rect">
            <a:avLst/>
          </a:prstGeom>
        </p:spPr>
      </p:pic>
      <p:pic>
        <p:nvPicPr>
          <p:cNvPr id="7" name="Content Placeholder 6" descr="images N.jpg">
            <a:extLst>
              <a:ext uri="{FF2B5EF4-FFF2-40B4-BE49-F238E27FC236}">
                <a16:creationId xmlns:a16="http://schemas.microsoft.com/office/drawing/2014/main" id="{0F437CE1-907F-6F35-06C7-F016B2A86F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5405" y="4881372"/>
            <a:ext cx="3920658" cy="953901"/>
          </a:xfrm>
          <a:prstGeom prst="rect">
            <a:avLst/>
          </a:prstGeom>
          <a:noFill/>
          <a:ln>
            <a:noFill/>
          </a:ln>
        </p:spPr>
      </p:pic>
      <p:sp>
        <p:nvSpPr>
          <p:cNvPr id="8" name="Rectangle 7">
            <a:extLst>
              <a:ext uri="{FF2B5EF4-FFF2-40B4-BE49-F238E27FC236}">
                <a16:creationId xmlns:a16="http://schemas.microsoft.com/office/drawing/2014/main" id="{17E86002-02BA-4B42-9A48-2B1E23E67868}"/>
              </a:ext>
            </a:extLst>
          </p:cNvPr>
          <p:cNvSpPr/>
          <p:nvPr/>
        </p:nvSpPr>
        <p:spPr>
          <a:xfrm>
            <a:off x="3612553" y="887746"/>
            <a:ext cx="4049156" cy="496996"/>
          </a:xfrm>
          <a:prstGeom prst="rect">
            <a:avLst/>
          </a:prstGeom>
        </p:spPr>
        <p:txBody>
          <a:bodyPr wrap="square">
            <a:spAutoFit/>
          </a:bodyPr>
          <a:lstStyle/>
          <a:p>
            <a:pPr marL="84137" marR="0" lvl="0" algn="l" defTabSz="914400" rtl="0" eaLnBrk="1" fontAlgn="auto" latinLnBrk="0" hangingPunct="1">
              <a:lnSpc>
                <a:spcPct val="150000"/>
              </a:lnSpc>
              <a:spcBef>
                <a:spcPts val="270"/>
              </a:spcBef>
              <a:spcAft>
                <a:spcPts val="0"/>
              </a:spcAft>
              <a:buClrTx/>
              <a:buSzPts val="1900"/>
              <a:tabLst/>
              <a:defRPr/>
            </a:pP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NPH (Humulin N, </a:t>
            </a:r>
            <a:r>
              <a:rPr kumimoji="0" lang="en-US" sz="2000" b="0" i="0" u="none" strike="noStrike" kern="1200" cap="none" spc="0" normalizeH="0" baseline="0" noProof="0" dirty="0" err="1">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Insulatard</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a:t>
            </a:r>
          </a:p>
        </p:txBody>
      </p:sp>
    </p:spTree>
    <p:extLst>
      <p:ext uri="{BB962C8B-B14F-4D97-AF65-F5344CB8AC3E}">
        <p14:creationId xmlns:p14="http://schemas.microsoft.com/office/powerpoint/2010/main" val="3270620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A57-D7C9-7E5D-DEE7-E999C52EB907}"/>
              </a:ext>
            </a:extLst>
          </p:cNvPr>
          <p:cNvSpPr>
            <a:spLocks noGrp="1"/>
          </p:cNvSpPr>
          <p:nvPr>
            <p:ph type="title"/>
          </p:nvPr>
        </p:nvSpPr>
        <p:spPr>
          <a:xfrm>
            <a:off x="1981475" y="275012"/>
            <a:ext cx="7047731" cy="1143240"/>
          </a:xfrm>
        </p:spPr>
        <p:txBody>
          <a:bodyPr>
            <a:normAutofit/>
          </a:bodyPr>
          <a:lstStyle/>
          <a:p>
            <a:pPr algn="ctr"/>
            <a:r>
              <a:rPr lang="en-US" sz="2800" b="1" dirty="0">
                <a:solidFill>
                  <a:srgbClr val="0070C0"/>
                </a:solidFill>
                <a:latin typeface="Arial" panose="020B0604020202020204" pitchFamily="34" charset="0"/>
                <a:cs typeface="Arial" panose="020B0604020202020204" pitchFamily="34" charset="0"/>
              </a:rPr>
              <a:t>Basal/ Long-acting Insulin</a:t>
            </a:r>
          </a:p>
        </p:txBody>
      </p:sp>
      <p:sp>
        <p:nvSpPr>
          <p:cNvPr id="3" name="Slide Number Placeholder 2">
            <a:extLst>
              <a:ext uri="{FF2B5EF4-FFF2-40B4-BE49-F238E27FC236}">
                <a16:creationId xmlns:a16="http://schemas.microsoft.com/office/drawing/2014/main" id="{B4560CF1-3313-AE15-E928-C25AB711D8F4}"/>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51</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08A3F3A3-D344-5AE8-F062-384D5EA25D13}"/>
              </a:ext>
            </a:extLst>
          </p:cNvPr>
          <p:cNvPicPr>
            <a:picLocks noChangeAspect="1"/>
          </p:cNvPicPr>
          <p:nvPr/>
        </p:nvPicPr>
        <p:blipFill>
          <a:blip r:embed="rId2"/>
          <a:stretch>
            <a:fillRect/>
          </a:stretch>
        </p:blipFill>
        <p:spPr>
          <a:xfrm>
            <a:off x="1981475" y="1903786"/>
            <a:ext cx="2603111" cy="2682733"/>
          </a:xfrm>
          <a:prstGeom prst="rect">
            <a:avLst/>
          </a:prstGeom>
        </p:spPr>
      </p:pic>
      <p:pic>
        <p:nvPicPr>
          <p:cNvPr id="5" name="Content Placeholder 7" descr="DETEMIR.jpg">
            <a:extLst>
              <a:ext uri="{FF2B5EF4-FFF2-40B4-BE49-F238E27FC236}">
                <a16:creationId xmlns:a16="http://schemas.microsoft.com/office/drawing/2014/main" id="{6C6414AC-9DF9-3B99-537B-C12A76D76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9419" y="2180058"/>
            <a:ext cx="2492781" cy="2338881"/>
          </a:xfrm>
          <a:prstGeom prst="rect">
            <a:avLst/>
          </a:prstGeom>
        </p:spPr>
      </p:pic>
      <p:pic>
        <p:nvPicPr>
          <p:cNvPr id="6" name="Content Placeholder 4" descr="lantus (1).jpg">
            <a:extLst>
              <a:ext uri="{FF2B5EF4-FFF2-40B4-BE49-F238E27FC236}">
                <a16:creationId xmlns:a16="http://schemas.microsoft.com/office/drawing/2014/main" id="{11B7902C-280E-9C9A-0D73-148D41D36F06}"/>
              </a:ext>
            </a:extLst>
          </p:cNvPr>
          <p:cNvPicPr>
            <a:picLocks noChangeAspect="1"/>
          </p:cNvPicPr>
          <p:nvPr/>
        </p:nvPicPr>
        <p:blipFill rotWithShape="1">
          <a:blip r:embed="rId4">
            <a:extLst>
              <a:ext uri="{28A0092B-C50C-407E-A947-70E740481C1C}">
                <a14:useLocalDpi xmlns:a14="http://schemas.microsoft.com/office/drawing/2010/main" val="0"/>
              </a:ext>
            </a:extLst>
          </a:blip>
          <a:srcRect t="33812" r="6193"/>
          <a:stretch/>
        </p:blipFill>
        <p:spPr bwMode="auto">
          <a:xfrm>
            <a:off x="4098321" y="4961469"/>
            <a:ext cx="4141877" cy="1575486"/>
          </a:xfrm>
          <a:prstGeom prst="rect">
            <a:avLst/>
          </a:prstGeom>
          <a:noFill/>
          <a:ln>
            <a:noFill/>
          </a:ln>
        </p:spPr>
      </p:pic>
      <p:sp>
        <p:nvSpPr>
          <p:cNvPr id="7" name="Rectangle 6">
            <a:extLst>
              <a:ext uri="{FF2B5EF4-FFF2-40B4-BE49-F238E27FC236}">
                <a16:creationId xmlns:a16="http://schemas.microsoft.com/office/drawing/2014/main" id="{F8C2B45C-A9B1-4311-B0AD-8C1AF1842873}"/>
              </a:ext>
            </a:extLst>
          </p:cNvPr>
          <p:cNvSpPr/>
          <p:nvPr/>
        </p:nvSpPr>
        <p:spPr>
          <a:xfrm>
            <a:off x="2646947" y="1097222"/>
            <a:ext cx="67288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Glargine (Lantus), Detemir (Levemir), </a:t>
            </a:r>
            <a:r>
              <a:rPr kumimoji="0" lang="en-US" sz="2000" b="0" i="0" u="none" strike="noStrike" kern="1200" cap="none" spc="0" normalizeH="0" baseline="0" noProof="0" dirty="0" err="1">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Degludec</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 (Tresiba)</a:t>
            </a: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8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6"/>
          <p:cNvSpPr txBox="1">
            <a:spLocks noGrp="1"/>
          </p:cNvSpPr>
          <p:nvPr>
            <p:ph type="title"/>
          </p:nvPr>
        </p:nvSpPr>
        <p:spPr>
          <a:xfrm>
            <a:off x="2651447" y="219695"/>
            <a:ext cx="6171750" cy="857475"/>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Clr>
                <a:schemeClr val="dk1"/>
              </a:buClr>
              <a:buSzPts val="1400"/>
            </a:pPr>
            <a:r>
              <a:rPr lang="en-US" sz="2400" b="1" dirty="0">
                <a:latin typeface="Arial"/>
                <a:ea typeface="Arial"/>
                <a:cs typeface="Arial"/>
                <a:sym typeface="Arial"/>
              </a:rPr>
              <a:t>     </a:t>
            </a:r>
            <a:r>
              <a:rPr lang="en-US" sz="2800" b="1" dirty="0">
                <a:solidFill>
                  <a:srgbClr val="0070C0"/>
                </a:solidFill>
                <a:latin typeface="Arial"/>
                <a:ea typeface="Arial"/>
                <a:cs typeface="Arial"/>
                <a:sym typeface="Arial"/>
              </a:rPr>
              <a:t>Types of insulin Regimen</a:t>
            </a:r>
            <a:endParaRPr sz="2800" b="1" dirty="0">
              <a:solidFill>
                <a:srgbClr val="0070C0"/>
              </a:solidFill>
              <a:highlight>
                <a:srgbClr val="0000FF"/>
              </a:highlight>
              <a:latin typeface="Arial"/>
              <a:ea typeface="Arial"/>
              <a:cs typeface="Arial"/>
              <a:sym typeface="Arial"/>
            </a:endParaRPr>
          </a:p>
        </p:txBody>
      </p:sp>
      <p:sp>
        <p:nvSpPr>
          <p:cNvPr id="152" name="Google Shape;152;p56"/>
          <p:cNvSpPr txBox="1">
            <a:spLocks noGrp="1"/>
          </p:cNvSpPr>
          <p:nvPr>
            <p:ph type="body" idx="1"/>
          </p:nvPr>
        </p:nvSpPr>
        <p:spPr>
          <a:xfrm>
            <a:off x="908023" y="753984"/>
            <a:ext cx="4829299" cy="4975760"/>
          </a:xfrm>
          <a:prstGeom prst="rect">
            <a:avLst/>
          </a:prstGeom>
          <a:noFill/>
          <a:ln>
            <a:noFill/>
          </a:ln>
        </p:spPr>
        <p:txBody>
          <a:bodyPr spcFirstLastPara="1" vert="horz" wrap="square" lIns="68550" tIns="34275" rIns="68550" bIns="34275" rtlCol="0" anchor="t" anchorCtr="0">
            <a:noAutofit/>
          </a:bodyPr>
          <a:lstStyle/>
          <a:p>
            <a:pPr marL="0" indent="0">
              <a:lnSpc>
                <a:spcPct val="100000"/>
              </a:lnSpc>
              <a:spcBef>
                <a:spcPts val="270"/>
              </a:spcBef>
              <a:buSzPts val="1800"/>
              <a:buNone/>
            </a:pPr>
            <a:r>
              <a:rPr lang="en-US" sz="1400" dirty="0"/>
              <a:t>     </a:t>
            </a:r>
            <a:r>
              <a:rPr lang="en-US" sz="2000" dirty="0"/>
              <a:t>1 </a:t>
            </a:r>
            <a:r>
              <a:rPr lang="en-US" sz="2000" b="1" dirty="0">
                <a:latin typeface="Arial" panose="020B0604020202020204" pitchFamily="34" charset="0"/>
                <a:cs typeface="Arial" panose="020B0604020202020204" pitchFamily="34" charset="0"/>
              </a:rPr>
              <a:t>Basal-bolus regimen</a:t>
            </a:r>
            <a:endParaRPr sz="2000" dirty="0">
              <a:latin typeface="Arial" panose="020B0604020202020204" pitchFamily="34" charset="0"/>
              <a:cs typeface="Arial" panose="020B0604020202020204" pitchFamily="34" charset="0"/>
            </a:endParaRPr>
          </a:p>
          <a:p>
            <a:pPr marL="0" indent="0">
              <a:lnSpc>
                <a:spcPct val="100000"/>
              </a:lnSpc>
              <a:spcBef>
                <a:spcPts val="270"/>
              </a:spcBef>
              <a:buSzPts val="1800"/>
              <a:buNone/>
            </a:pPr>
            <a:endParaRPr sz="1400" b="1"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This is the preferred regimen</a:t>
            </a: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Mimics natural secretion of insulin</a:t>
            </a:r>
            <a:endParaRPr sz="2000" dirty="0">
              <a:latin typeface="Arial" panose="020B0604020202020204" pitchFamily="34" charset="0"/>
              <a:cs typeface="Arial" panose="020B0604020202020204" pitchFamily="34" charset="0"/>
            </a:endParaRPr>
          </a:p>
          <a:p>
            <a:pPr marL="85725" indent="0">
              <a:lnSpc>
                <a:spcPct val="100000"/>
              </a:lnSpc>
              <a:spcBef>
                <a:spcPts val="270"/>
              </a:spcBef>
              <a:buSzPts val="1800"/>
              <a:buNone/>
            </a:pPr>
            <a:r>
              <a:rPr lang="en-US" sz="2000" dirty="0">
                <a:latin typeface="Arial" panose="020B0604020202020204" pitchFamily="34" charset="0"/>
                <a:cs typeface="Arial" panose="020B0604020202020204" pitchFamily="34" charset="0"/>
              </a:rPr>
              <a:t> </a:t>
            </a:r>
            <a:endParaRPr sz="2000" dirty="0">
              <a:latin typeface="Arial" panose="020B0604020202020204" pitchFamily="34" charset="0"/>
              <a:cs typeface="Arial" panose="020B0604020202020204" pitchFamily="34" charset="0"/>
            </a:endParaRPr>
          </a:p>
          <a:p>
            <a:pPr marL="800100" lvl="1" indent="-257175">
              <a:lnSpc>
                <a:spcPct val="100000"/>
              </a:lnSpc>
              <a:spcBef>
                <a:spcPts val="270"/>
              </a:spcBef>
              <a:buSzPts val="1800"/>
            </a:pPr>
            <a:r>
              <a:rPr lang="en-US" sz="2000" dirty="0">
                <a:latin typeface="Arial" panose="020B0604020202020204" pitchFamily="34" charset="0"/>
                <a:cs typeface="Arial" panose="020B0604020202020204" pitchFamily="34" charset="0"/>
              </a:rPr>
              <a:t>Basal: long-acting once daily insulin injection</a:t>
            </a:r>
            <a:endParaRPr sz="2000" dirty="0">
              <a:latin typeface="Arial" panose="020B0604020202020204" pitchFamily="34" charset="0"/>
              <a:cs typeface="Arial" panose="020B0604020202020204" pitchFamily="34" charset="0"/>
            </a:endParaRPr>
          </a:p>
          <a:p>
            <a:pPr marL="85725" indent="0">
              <a:lnSpc>
                <a:spcPct val="100000"/>
              </a:lnSpc>
              <a:spcBef>
                <a:spcPts val="270"/>
              </a:spcBef>
              <a:buSzPts val="1800"/>
              <a:buNone/>
            </a:pPr>
            <a:endParaRPr sz="2000" u="sng"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Meal boluses with short- or rapid-acting insulin</a:t>
            </a:r>
            <a:endParaRPr sz="2000" dirty="0">
              <a:latin typeface="Arial" panose="020B0604020202020204" pitchFamily="34" charset="0"/>
              <a:cs typeface="Arial" panose="020B0604020202020204" pitchFamily="34" charset="0"/>
            </a:endParaRPr>
          </a:p>
          <a:p>
            <a:pPr marL="85725" indent="0">
              <a:lnSpc>
                <a:spcPct val="100000"/>
              </a:lnSpc>
              <a:spcBef>
                <a:spcPts val="270"/>
              </a:spcBef>
              <a:buSzPts val="1800"/>
              <a:buNone/>
            </a:pP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Meal doses are  based on </a:t>
            </a:r>
            <a:r>
              <a:rPr lang="en-US" sz="2000" dirty="0" err="1">
                <a:latin typeface="Arial" panose="020B0604020202020204" pitchFamily="34" charset="0"/>
                <a:cs typeface="Arial" panose="020B0604020202020204" pitchFamily="34" charset="0"/>
              </a:rPr>
              <a:t>insulin:carbohydrate</a:t>
            </a:r>
            <a:r>
              <a:rPr lang="en-US" sz="2000" dirty="0">
                <a:latin typeface="Arial" panose="020B0604020202020204" pitchFamily="34" charset="0"/>
                <a:cs typeface="Arial" panose="020B0604020202020204" pitchFamily="34" charset="0"/>
              </a:rPr>
              <a:t> ratio</a:t>
            </a:r>
            <a:endParaRPr sz="2000" dirty="0">
              <a:latin typeface="Arial" panose="020B0604020202020204" pitchFamily="34" charset="0"/>
              <a:cs typeface="Arial" panose="020B0604020202020204" pitchFamily="34" charset="0"/>
            </a:endParaRPr>
          </a:p>
          <a:p>
            <a:pPr marL="85725" indent="0">
              <a:lnSpc>
                <a:spcPct val="100000"/>
              </a:lnSpc>
              <a:spcBef>
                <a:spcPts val="270"/>
              </a:spcBef>
              <a:buSzPts val="1800"/>
              <a:buNone/>
            </a:pP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Carbohydrate-counting is a crucial part of this regimen</a:t>
            </a:r>
            <a:endParaRPr sz="2000" dirty="0">
              <a:latin typeface="Arial" panose="020B0604020202020204" pitchFamily="34" charset="0"/>
              <a:cs typeface="Arial" panose="020B0604020202020204" pitchFamily="34" charset="0"/>
            </a:endParaRPr>
          </a:p>
          <a:p>
            <a:pPr marL="342900" indent="0">
              <a:lnSpc>
                <a:spcPct val="100000"/>
              </a:lnSpc>
              <a:spcBef>
                <a:spcPts val="270"/>
              </a:spcBef>
              <a:buSzPts val="1800"/>
              <a:buNone/>
            </a:pPr>
            <a:endParaRPr dirty="0"/>
          </a:p>
        </p:txBody>
      </p:sp>
      <p:pic>
        <p:nvPicPr>
          <p:cNvPr id="4" name="Google Shape;160;p57">
            <a:extLst>
              <a:ext uri="{FF2B5EF4-FFF2-40B4-BE49-F238E27FC236}">
                <a16:creationId xmlns:a16="http://schemas.microsoft.com/office/drawing/2014/main" id="{1206B13A-3F99-4D6C-AE77-E1B9D263C4C4}"/>
              </a:ext>
            </a:extLst>
          </p:cNvPr>
          <p:cNvPicPr preferRelativeResize="0"/>
          <p:nvPr/>
        </p:nvPicPr>
        <p:blipFill rotWithShape="1">
          <a:blip r:embed="rId3">
            <a:alphaModFix/>
          </a:blip>
          <a:srcRect/>
          <a:stretch/>
        </p:blipFill>
        <p:spPr>
          <a:xfrm>
            <a:off x="6336631" y="1641763"/>
            <a:ext cx="4829299" cy="3574473"/>
          </a:xfrm>
          <a:prstGeom prst="rect">
            <a:avLst/>
          </a:prstGeom>
          <a:noFill/>
          <a:ln>
            <a:noFill/>
          </a:ln>
        </p:spPr>
      </p:pic>
      <p:sp>
        <p:nvSpPr>
          <p:cNvPr id="5" name="Rounded Rectangle 1">
            <a:extLst>
              <a:ext uri="{FF2B5EF4-FFF2-40B4-BE49-F238E27FC236}">
                <a16:creationId xmlns:a16="http://schemas.microsoft.com/office/drawing/2014/main" id="{10B3B0F0-D2EC-4A8A-8D52-1B38980D8DC6}"/>
              </a:ext>
            </a:extLst>
          </p:cNvPr>
          <p:cNvSpPr/>
          <p:nvPr/>
        </p:nvSpPr>
        <p:spPr>
          <a:xfrm>
            <a:off x="835232" y="5693868"/>
            <a:ext cx="10521537" cy="48409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Long-acting insulin can be given at any time of the day but must be at the same time every day</a:t>
            </a:r>
          </a:p>
        </p:txBody>
      </p:sp>
    </p:spTree>
    <p:extLst>
      <p:ext uri="{BB962C8B-B14F-4D97-AF65-F5344CB8AC3E}">
        <p14:creationId xmlns:p14="http://schemas.microsoft.com/office/powerpoint/2010/main" val="219619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5"/>
          <p:cNvSpPr txBox="1">
            <a:spLocks noGrp="1"/>
          </p:cNvSpPr>
          <p:nvPr>
            <p:ph type="title"/>
          </p:nvPr>
        </p:nvSpPr>
        <p:spPr>
          <a:xfrm>
            <a:off x="1924322" y="1083229"/>
            <a:ext cx="8229057" cy="114324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Insulin Regimens</a:t>
            </a:r>
            <a:endParaRPr sz="2800" dirty="0"/>
          </a:p>
        </p:txBody>
      </p:sp>
      <p:sp>
        <p:nvSpPr>
          <p:cNvPr id="144" name="Google Shape;144;p55"/>
          <p:cNvSpPr txBox="1">
            <a:spLocks noGrp="1"/>
          </p:cNvSpPr>
          <p:nvPr>
            <p:ph type="body" idx="1"/>
          </p:nvPr>
        </p:nvSpPr>
        <p:spPr>
          <a:xfrm>
            <a:off x="1904082" y="2226469"/>
            <a:ext cx="4134768" cy="3263504"/>
          </a:xfrm>
          <a:prstGeom prst="rect">
            <a:avLst/>
          </a:prstGeom>
          <a:noFill/>
          <a:ln>
            <a:noFill/>
          </a:ln>
        </p:spPr>
        <p:txBody>
          <a:bodyPr spcFirstLastPara="1" vert="horz" wrap="square" lIns="91425" tIns="45700" rIns="91425" bIns="45700" rtlCol="0" anchor="t" anchorCtr="0">
            <a:normAutofit/>
          </a:bodyPr>
          <a:lstStyle/>
          <a:p>
            <a:pPr marL="0" indent="0">
              <a:lnSpc>
                <a:spcPct val="100000"/>
              </a:lnSpc>
              <a:spcBef>
                <a:spcPts val="270"/>
              </a:spcBef>
              <a:buSzPts val="2456"/>
              <a:buNone/>
            </a:pPr>
            <a:r>
              <a:rPr lang="en-US" b="1" dirty="0">
                <a:latin typeface="Arial" panose="020B0604020202020204" pitchFamily="34" charset="0"/>
                <a:cs typeface="Arial" panose="020B0604020202020204" pitchFamily="34" charset="0"/>
              </a:rPr>
              <a:t>2 Twice daily intermediate-acting (NPH) and thrice daily pre-meal boluses of short- or rapid-acting insulin</a:t>
            </a:r>
            <a:endParaRPr dirty="0">
              <a:latin typeface="Arial" panose="020B0604020202020204" pitchFamily="34" charset="0"/>
              <a:cs typeface="Arial" panose="020B0604020202020204" pitchFamily="34" charset="0"/>
            </a:endParaRPr>
          </a:p>
          <a:p>
            <a:pPr marL="0" indent="0">
              <a:lnSpc>
                <a:spcPct val="100000"/>
              </a:lnSpc>
              <a:spcBef>
                <a:spcPts val="270"/>
              </a:spcBef>
              <a:buSzPts val="2456"/>
              <a:buNone/>
            </a:pPr>
            <a:endParaRPr b="1" dirty="0">
              <a:latin typeface="Arial" panose="020B0604020202020204" pitchFamily="34" charset="0"/>
              <a:cs typeface="Arial" panose="020B0604020202020204" pitchFamily="34" charset="0"/>
            </a:endParaRPr>
          </a:p>
          <a:p>
            <a:pPr marL="72644" indent="0">
              <a:lnSpc>
                <a:spcPct val="100000"/>
              </a:lnSpc>
              <a:spcBef>
                <a:spcPts val="270"/>
              </a:spcBef>
              <a:buSzPts val="2456"/>
              <a:buNone/>
            </a:pPr>
            <a:endParaRPr dirty="0">
              <a:latin typeface="Arial" panose="020B0604020202020204" pitchFamily="34" charset="0"/>
              <a:cs typeface="Arial" panose="020B0604020202020204" pitchFamily="34" charset="0"/>
            </a:endParaRPr>
          </a:p>
          <a:p>
            <a:pPr marL="457200" indent="-228600">
              <a:lnSpc>
                <a:spcPct val="100000"/>
              </a:lnSpc>
              <a:spcBef>
                <a:spcPts val="368"/>
              </a:spcBef>
              <a:buClr>
                <a:schemeClr val="dk1"/>
              </a:buClr>
              <a:buSzPts val="2456"/>
              <a:buNone/>
            </a:pPr>
            <a:endParaRPr dirty="0"/>
          </a:p>
        </p:txBody>
      </p:sp>
      <p:pic>
        <p:nvPicPr>
          <p:cNvPr id="145" name="Google Shape;145;p55"/>
          <p:cNvPicPr preferRelativeResize="0">
            <a:picLocks noGrp="1"/>
          </p:cNvPicPr>
          <p:nvPr>
            <p:ph type="body" idx="2"/>
          </p:nvPr>
        </p:nvPicPr>
        <p:blipFill rotWithShape="1">
          <a:blip r:embed="rId3">
            <a:alphaModFix/>
          </a:blip>
          <a:srcRect/>
          <a:stretch/>
        </p:blipFill>
        <p:spPr>
          <a:xfrm>
            <a:off x="6514640" y="2509781"/>
            <a:ext cx="3886200" cy="2553159"/>
          </a:xfrm>
          <a:prstGeom prst="rect">
            <a:avLst/>
          </a:prstGeom>
          <a:noFill/>
          <a:ln>
            <a:noFill/>
          </a:ln>
        </p:spPr>
      </p:pic>
      <p:sp>
        <p:nvSpPr>
          <p:cNvPr id="2" name="TextBox 1">
            <a:extLst>
              <a:ext uri="{FF2B5EF4-FFF2-40B4-BE49-F238E27FC236}">
                <a16:creationId xmlns:a16="http://schemas.microsoft.com/office/drawing/2014/main" id="{2338FBFD-63C4-B04E-895A-9C9CFCC5E0FA}"/>
              </a:ext>
            </a:extLst>
          </p:cNvPr>
          <p:cNvSpPr txBox="1"/>
          <p:nvPr/>
        </p:nvSpPr>
        <p:spPr>
          <a:xfrm>
            <a:off x="9441628" y="3632471"/>
            <a:ext cx="62394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01038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2B8C6F-173C-AE4F-AB9E-E26D031D5FA0}"/>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54</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Google Shape;165;p58">
            <a:extLst>
              <a:ext uri="{FF2B5EF4-FFF2-40B4-BE49-F238E27FC236}">
                <a16:creationId xmlns:a16="http://schemas.microsoft.com/office/drawing/2014/main" id="{428A5E7C-C20D-6A4C-A71E-94C8F4F6379C}"/>
              </a:ext>
            </a:extLst>
          </p:cNvPr>
          <p:cNvSpPr txBox="1">
            <a:spLocks noGrp="1"/>
          </p:cNvSpPr>
          <p:nvPr>
            <p:ph type="title"/>
          </p:nvPr>
        </p:nvSpPr>
        <p:spPr>
          <a:xfrm>
            <a:off x="1524001" y="136784"/>
            <a:ext cx="8229057" cy="57545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4000" b="1" dirty="0">
                <a:latin typeface="Arial"/>
                <a:ea typeface="Arial"/>
                <a:cs typeface="Arial"/>
                <a:sym typeface="Arial"/>
              </a:rPr>
              <a:t> </a:t>
            </a:r>
            <a:r>
              <a:rPr lang="en-US" sz="2800" b="1" dirty="0">
                <a:solidFill>
                  <a:srgbClr val="0070C0"/>
                </a:solidFill>
                <a:latin typeface="Arial"/>
                <a:ea typeface="Arial"/>
                <a:cs typeface="Arial"/>
                <a:sym typeface="Arial"/>
              </a:rPr>
              <a:t>Insulin Regimens </a:t>
            </a:r>
            <a:endParaRPr sz="2800" dirty="0"/>
          </a:p>
        </p:txBody>
      </p:sp>
      <p:sp>
        <p:nvSpPr>
          <p:cNvPr id="7" name="Rectangle 6">
            <a:extLst>
              <a:ext uri="{FF2B5EF4-FFF2-40B4-BE49-F238E27FC236}">
                <a16:creationId xmlns:a16="http://schemas.microsoft.com/office/drawing/2014/main" id="{45AB45D5-3EE7-2D45-82DE-1649FDFBA89E}"/>
              </a:ext>
            </a:extLst>
          </p:cNvPr>
          <p:cNvSpPr/>
          <p:nvPr/>
        </p:nvSpPr>
        <p:spPr>
          <a:xfrm>
            <a:off x="2367077" y="1012168"/>
            <a:ext cx="8437562" cy="740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Continuous Subcutaneous Insulin Infusion: CSII ( Insulin Pump)</a:t>
            </a:r>
            <a:endPar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9" name="Picture 8">
            <a:extLst>
              <a:ext uri="{FF2B5EF4-FFF2-40B4-BE49-F238E27FC236}">
                <a16:creationId xmlns:a16="http://schemas.microsoft.com/office/drawing/2014/main" id="{84DFCB82-2548-4CC9-B7EF-44A2BAE19814}"/>
              </a:ext>
            </a:extLst>
          </p:cNvPr>
          <p:cNvPicPr>
            <a:picLocks noChangeAspect="1"/>
          </p:cNvPicPr>
          <p:nvPr/>
        </p:nvPicPr>
        <p:blipFill>
          <a:blip r:embed="rId2"/>
          <a:stretch>
            <a:fillRect/>
          </a:stretch>
        </p:blipFill>
        <p:spPr>
          <a:xfrm>
            <a:off x="3111336" y="2143774"/>
            <a:ext cx="6949044" cy="3912642"/>
          </a:xfrm>
          <a:prstGeom prst="rect">
            <a:avLst/>
          </a:prstGeom>
        </p:spPr>
      </p:pic>
    </p:spTree>
    <p:extLst>
      <p:ext uri="{BB962C8B-B14F-4D97-AF65-F5344CB8AC3E}">
        <p14:creationId xmlns:p14="http://schemas.microsoft.com/office/powerpoint/2010/main" val="526433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60EC6E-EE89-4A45-96DE-4DDD295A66DE}"/>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55</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Round Diagonal Corner Rectangle 3">
            <a:extLst>
              <a:ext uri="{FF2B5EF4-FFF2-40B4-BE49-F238E27FC236}">
                <a16:creationId xmlns:a16="http://schemas.microsoft.com/office/drawing/2014/main" id="{979A5C53-C306-FC4D-8804-ACEE158722E0}"/>
              </a:ext>
            </a:extLst>
          </p:cNvPr>
          <p:cNvSpPr/>
          <p:nvPr/>
        </p:nvSpPr>
        <p:spPr>
          <a:xfrm>
            <a:off x="2310970" y="1204220"/>
            <a:ext cx="7379745" cy="1871831"/>
          </a:xfrm>
          <a:prstGeom prst="round2Diag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DKA</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 regular (soluble) insulin is preferred</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0.05 to 0.1 units per kg per hour – Given as IV infusion</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Insulin should be started 1-2 hours after fluid resuscitation</a:t>
            </a:r>
          </a:p>
        </p:txBody>
      </p:sp>
      <p:sp>
        <p:nvSpPr>
          <p:cNvPr id="5" name="Round Diagonal Corner Rectangle 4">
            <a:extLst>
              <a:ext uri="{FF2B5EF4-FFF2-40B4-BE49-F238E27FC236}">
                <a16:creationId xmlns:a16="http://schemas.microsoft.com/office/drawing/2014/main" id="{BCE9DC1F-8F98-124A-B074-02EC2ADD8E34}"/>
              </a:ext>
            </a:extLst>
          </p:cNvPr>
          <p:cNvSpPr/>
          <p:nvPr/>
        </p:nvSpPr>
        <p:spPr>
          <a:xfrm>
            <a:off x="2321726" y="3281084"/>
            <a:ext cx="7358230" cy="2834709"/>
          </a:xfrm>
          <a:prstGeom prst="round2Diag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Switching to SC insulin - once DKA is resolved</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The following dosage is used:</a:t>
            </a:r>
          </a:p>
          <a:p>
            <a:pPr marL="1028700" marR="0" lvl="2"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Prepubertal - 0.5 - 0.7 units/kg/day</a:t>
            </a:r>
          </a:p>
          <a:p>
            <a:pPr marL="1028700" marR="0" lvl="2"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Pubertal - 0.8 – 1.2  units/kg/day</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Rapid-acting/ Regular insulin forms 50-60% the total daily insulin dose</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Basal insulin usually constitutes 40-50% of total daily insulin dose</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Start at the lowest dose during transition</a:t>
            </a:r>
          </a:p>
        </p:txBody>
      </p:sp>
      <p:sp>
        <p:nvSpPr>
          <p:cNvPr id="6" name="Google Shape;172;p59">
            <a:extLst>
              <a:ext uri="{FF2B5EF4-FFF2-40B4-BE49-F238E27FC236}">
                <a16:creationId xmlns:a16="http://schemas.microsoft.com/office/drawing/2014/main" id="{81750334-41F8-0747-8A0A-236E65BB6D2B}"/>
              </a:ext>
            </a:extLst>
          </p:cNvPr>
          <p:cNvSpPr txBox="1">
            <a:spLocks noGrp="1"/>
          </p:cNvSpPr>
          <p:nvPr>
            <p:ph type="title"/>
          </p:nvPr>
        </p:nvSpPr>
        <p:spPr>
          <a:xfrm>
            <a:off x="2803049" y="293719"/>
            <a:ext cx="6340500" cy="91050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400" b="1" dirty="0">
                <a:solidFill>
                  <a:srgbClr val="0070C0"/>
                </a:solidFill>
                <a:latin typeface="Arial"/>
                <a:ea typeface="Arial"/>
                <a:cs typeface="Arial"/>
                <a:sym typeface="Arial"/>
              </a:rPr>
              <a:t>Insulin Dosage</a:t>
            </a:r>
            <a:endParaRPr sz="2400" b="1"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261061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60EC6E-EE89-4A45-96DE-4DDD295A66DE}"/>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56</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Round Diagonal Corner Rectangle 3">
            <a:extLst>
              <a:ext uri="{FF2B5EF4-FFF2-40B4-BE49-F238E27FC236}">
                <a16:creationId xmlns:a16="http://schemas.microsoft.com/office/drawing/2014/main" id="{979A5C53-C306-FC4D-8804-ACEE158722E0}"/>
              </a:ext>
            </a:extLst>
          </p:cNvPr>
          <p:cNvSpPr/>
          <p:nvPr/>
        </p:nvSpPr>
        <p:spPr>
          <a:xfrm>
            <a:off x="1867627" y="3676548"/>
            <a:ext cx="7368986" cy="1303453"/>
          </a:xfrm>
          <a:prstGeom prst="round2Diag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a:t>
            </a:r>
            <a:r>
              <a:rPr lang="en-US" kern="0" dirty="0" err="1">
                <a:solidFill>
                  <a:prstClr val="black"/>
                </a:solidFill>
                <a:latin typeface="Arial" panose="020B0604020202020204" pitchFamily="34" charset="0"/>
                <a:cs typeface="Arial" panose="020B0604020202020204" pitchFamily="34" charset="0"/>
                <a:sym typeface="Arial"/>
              </a:rPr>
              <a:t>sulin</a:t>
            </a:r>
            <a:r>
              <a:rPr lang="en-US" kern="0" dirty="0">
                <a:solidFill>
                  <a:prstClr val="black"/>
                </a:solidFill>
                <a:latin typeface="Arial" panose="020B0604020202020204" pitchFamily="34" charset="0"/>
                <a:cs typeface="Arial" panose="020B0604020202020204" pitchFamily="34" charset="0"/>
                <a:sym typeface="Arial"/>
              </a:rPr>
              <a:t> intensification </a:t>
            </a:r>
            <a:r>
              <a:rPr lang="en-US" kern="0" dirty="0" err="1">
                <a:solidFill>
                  <a:prstClr val="black"/>
                </a:solidFill>
                <a:latin typeface="Arial" panose="020B0604020202020204" pitchFamily="34" charset="0"/>
                <a:cs typeface="Arial" panose="020B0604020202020204" pitchFamily="34" charset="0"/>
                <a:sym typeface="Arial"/>
              </a:rPr>
              <a:t>i.e</a:t>
            </a:r>
            <a:r>
              <a:rPr lang="en-US" kern="0" dirty="0">
                <a:solidFill>
                  <a:prstClr val="black"/>
                </a:solidFill>
                <a:latin typeface="Arial" panose="020B0604020202020204" pitchFamily="34" charset="0"/>
                <a:cs typeface="Arial" panose="020B0604020202020204" pitchFamily="34" charset="0"/>
                <a:sym typeface="Arial"/>
              </a:rPr>
              <a:t> </a:t>
            </a:r>
            <a:r>
              <a:rPr kumimoji="0" lang="en-US" sz="1800" b="0"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Switching a patient on Pre- mix insulin to the currently recommended regimen of basal- bolus</a:t>
            </a:r>
          </a:p>
          <a:p>
            <a:pPr marL="342900" marR="0" lvl="0"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Round Diagonal Corner Rectangle 4">
            <a:extLst>
              <a:ext uri="{FF2B5EF4-FFF2-40B4-BE49-F238E27FC236}">
                <a16:creationId xmlns:a16="http://schemas.microsoft.com/office/drawing/2014/main" id="{BCE9DC1F-8F98-124A-B074-02EC2ADD8E34}"/>
              </a:ext>
            </a:extLst>
          </p:cNvPr>
          <p:cNvSpPr/>
          <p:nvPr/>
        </p:nvSpPr>
        <p:spPr>
          <a:xfrm>
            <a:off x="1177636" y="655045"/>
            <a:ext cx="8266734" cy="2834709"/>
          </a:xfrm>
          <a:prstGeom prst="round2Diag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lvl="0">
              <a:spcBef>
                <a:spcPts val="270"/>
              </a:spcBef>
              <a:buClr>
                <a:srgbClr val="000000"/>
              </a:buClr>
              <a:buSzPts val="2400"/>
              <a:defRPr/>
            </a:pPr>
            <a:r>
              <a:rPr lang="en-US" kern="0" dirty="0">
                <a:solidFill>
                  <a:prstClr val="black"/>
                </a:solidFill>
                <a:latin typeface="Arial" panose="020B0604020202020204" pitchFamily="34" charset="0"/>
                <a:cs typeface="Arial" panose="020B0604020202020204" pitchFamily="34" charset="0"/>
                <a:sym typeface="Arial"/>
              </a:rPr>
              <a:t>In a newly diagnosed patient with no DKA</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The following dosage is used:</a:t>
            </a:r>
          </a:p>
          <a:p>
            <a:pPr marL="1028700" marR="0" lvl="2"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Prepubertal - 0.5 - 0.7 units/kg/day</a:t>
            </a:r>
          </a:p>
          <a:p>
            <a:pPr marL="1028700" marR="0" lvl="2"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Pubertal - 0.8 – 1.2  units/kg/day</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Rapid-acting/ Regular insulin forms 50-60% the total daily insulin dose</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Basal insulin usually constitutes 40-50% of total daily insulin dose</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Start at the lowest dose during transition and titrate to maintain</a:t>
            </a:r>
            <a:r>
              <a:rPr kumimoji="0" lang="en-US" sz="1800" b="0"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target sugars</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Google Shape;172;p59">
            <a:extLst>
              <a:ext uri="{FF2B5EF4-FFF2-40B4-BE49-F238E27FC236}">
                <a16:creationId xmlns:a16="http://schemas.microsoft.com/office/drawing/2014/main" id="{81750334-41F8-0747-8A0A-236E65BB6D2B}"/>
              </a:ext>
            </a:extLst>
          </p:cNvPr>
          <p:cNvSpPr txBox="1">
            <a:spLocks noGrp="1"/>
          </p:cNvSpPr>
          <p:nvPr>
            <p:ph type="title"/>
          </p:nvPr>
        </p:nvSpPr>
        <p:spPr>
          <a:xfrm>
            <a:off x="2747630" y="-2164"/>
            <a:ext cx="6299388" cy="698215"/>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400" b="1" dirty="0">
                <a:solidFill>
                  <a:srgbClr val="0070C0"/>
                </a:solidFill>
                <a:latin typeface="Arial"/>
                <a:ea typeface="Arial"/>
                <a:cs typeface="Arial"/>
                <a:sym typeface="Arial"/>
              </a:rPr>
              <a:t>Insulin Dosage</a:t>
            </a:r>
            <a:endParaRPr sz="2400" b="1"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2220218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14"/>
          <p:cNvSpPr txBox="1">
            <a:spLocks noGrp="1"/>
          </p:cNvSpPr>
          <p:nvPr>
            <p:ph type="title"/>
          </p:nvPr>
        </p:nvSpPr>
        <p:spPr>
          <a:xfrm>
            <a:off x="2486411" y="386138"/>
            <a:ext cx="6496050" cy="84455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Devices for Insulin Administration </a:t>
            </a:r>
            <a:endParaRPr sz="2800" b="1" dirty="0">
              <a:solidFill>
                <a:srgbClr val="0070C0"/>
              </a:solidFill>
              <a:latin typeface="Arial"/>
              <a:ea typeface="Arial"/>
              <a:cs typeface="Arial"/>
              <a:sym typeface="Arial"/>
            </a:endParaRPr>
          </a:p>
        </p:txBody>
      </p:sp>
      <p:pic>
        <p:nvPicPr>
          <p:cNvPr id="960" name="Google Shape;960;p114"/>
          <p:cNvPicPr preferRelativeResize="0"/>
          <p:nvPr/>
        </p:nvPicPr>
        <p:blipFill rotWithShape="1">
          <a:blip r:embed="rId3">
            <a:alphaModFix/>
          </a:blip>
          <a:srcRect/>
          <a:stretch/>
        </p:blipFill>
        <p:spPr>
          <a:xfrm>
            <a:off x="982286" y="1440874"/>
            <a:ext cx="3942139" cy="3581400"/>
          </a:xfrm>
          <a:prstGeom prst="rect">
            <a:avLst/>
          </a:prstGeom>
          <a:noFill/>
          <a:ln>
            <a:noFill/>
          </a:ln>
        </p:spPr>
      </p:pic>
      <p:pic>
        <p:nvPicPr>
          <p:cNvPr id="961" name="Google Shape;961;p114" descr="Insulin Pens (Discharge Care) - What You Need to Know"/>
          <p:cNvPicPr preferRelativeResize="0"/>
          <p:nvPr/>
        </p:nvPicPr>
        <p:blipFill rotWithShape="1">
          <a:blip r:embed="rId4">
            <a:alphaModFix/>
          </a:blip>
          <a:srcRect/>
          <a:stretch/>
        </p:blipFill>
        <p:spPr>
          <a:xfrm>
            <a:off x="4924425" y="1383724"/>
            <a:ext cx="3695700" cy="3695700"/>
          </a:xfrm>
          <a:prstGeom prst="rect">
            <a:avLst/>
          </a:prstGeom>
          <a:noFill/>
          <a:ln>
            <a:noFill/>
          </a:ln>
        </p:spPr>
      </p:pic>
      <p:sp>
        <p:nvSpPr>
          <p:cNvPr id="962" name="Google Shape;962;p114"/>
          <p:cNvSpPr txBox="1"/>
          <p:nvPr/>
        </p:nvSpPr>
        <p:spPr>
          <a:xfrm>
            <a:off x="1676400" y="5593512"/>
            <a:ext cx="8839200"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Images:  1.How to give an insulin injection.  https://kidshealth.org/en/parents/injection-graphic.html</a:t>
            </a:r>
            <a:endParaRPr kumimoji="0" sz="900" b="0" i="0" u="none" strike="noStrike" kern="0" cap="none" spc="0" normalizeH="0" baseline="0" noProof="0" dirty="0">
              <a:ln>
                <a:noFill/>
              </a:ln>
              <a:solidFill>
                <a:srgbClr val="0070C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2. Insulin pens.  https://www.drugs.com/cg/insulin-pens-discharge-care.html</a:t>
            </a:r>
            <a:endParaRPr kumimoji="0" sz="900" b="0" i="0" u="none" strike="noStrike" kern="0" cap="none" spc="0" normalizeH="0" baseline="0" noProof="0" dirty="0">
              <a:ln>
                <a:noFill/>
              </a:ln>
              <a:solidFill>
                <a:srgbClr val="0070C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91F5560-1FF7-98E2-AB89-0E0C37D68ADC}"/>
              </a:ext>
            </a:extLst>
          </p:cNvPr>
          <p:cNvPicPr>
            <a:picLocks noChangeAspect="1"/>
          </p:cNvPicPr>
          <p:nvPr/>
        </p:nvPicPr>
        <p:blipFill>
          <a:blip r:embed="rId5"/>
          <a:stretch>
            <a:fillRect/>
          </a:stretch>
        </p:blipFill>
        <p:spPr>
          <a:xfrm>
            <a:off x="8968509" y="2351027"/>
            <a:ext cx="2641600" cy="1980828"/>
          </a:xfrm>
          <a:prstGeom prst="rect">
            <a:avLst/>
          </a:prstGeom>
        </p:spPr>
      </p:pic>
      <p:sp>
        <p:nvSpPr>
          <p:cNvPr id="4" name="TextBox 3">
            <a:extLst>
              <a:ext uri="{FF2B5EF4-FFF2-40B4-BE49-F238E27FC236}">
                <a16:creationId xmlns:a16="http://schemas.microsoft.com/office/drawing/2014/main" id="{E25B3C28-79D6-40D3-7CE8-2CD70342F81E}"/>
              </a:ext>
            </a:extLst>
          </p:cNvPr>
          <p:cNvSpPr txBox="1"/>
          <p:nvPr/>
        </p:nvSpPr>
        <p:spPr>
          <a:xfrm>
            <a:off x="1676400" y="5210570"/>
            <a:ext cx="21797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Syringe and needle</a:t>
            </a:r>
          </a:p>
        </p:txBody>
      </p:sp>
      <p:sp>
        <p:nvSpPr>
          <p:cNvPr id="6" name="TextBox 5">
            <a:extLst>
              <a:ext uri="{FF2B5EF4-FFF2-40B4-BE49-F238E27FC236}">
                <a16:creationId xmlns:a16="http://schemas.microsoft.com/office/drawing/2014/main" id="{DE63B11F-FB47-0989-977A-6B451C917F13}"/>
              </a:ext>
            </a:extLst>
          </p:cNvPr>
          <p:cNvSpPr txBox="1"/>
          <p:nvPr/>
        </p:nvSpPr>
        <p:spPr>
          <a:xfrm>
            <a:off x="5070764" y="5214619"/>
            <a:ext cx="21797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Insulin pens</a:t>
            </a:r>
          </a:p>
        </p:txBody>
      </p:sp>
      <p:sp>
        <p:nvSpPr>
          <p:cNvPr id="8" name="TextBox 7">
            <a:extLst>
              <a:ext uri="{FF2B5EF4-FFF2-40B4-BE49-F238E27FC236}">
                <a16:creationId xmlns:a16="http://schemas.microsoft.com/office/drawing/2014/main" id="{8B2E13B1-6895-4288-6378-BA54CCB30F17}"/>
              </a:ext>
            </a:extLst>
          </p:cNvPr>
          <p:cNvSpPr txBox="1"/>
          <p:nvPr/>
        </p:nvSpPr>
        <p:spPr>
          <a:xfrm>
            <a:off x="9587346" y="5057865"/>
            <a:ext cx="29186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Insulin pumps</a:t>
            </a:r>
          </a:p>
        </p:txBody>
      </p:sp>
    </p:spTree>
    <p:extLst>
      <p:ext uri="{BB962C8B-B14F-4D97-AF65-F5344CB8AC3E}">
        <p14:creationId xmlns:p14="http://schemas.microsoft.com/office/powerpoint/2010/main" val="975057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15"/>
          <p:cNvSpPr txBox="1">
            <a:spLocks noGrp="1"/>
          </p:cNvSpPr>
          <p:nvPr>
            <p:ph type="title"/>
          </p:nvPr>
        </p:nvSpPr>
        <p:spPr>
          <a:xfrm>
            <a:off x="2036906" y="139094"/>
            <a:ext cx="8229600" cy="1003906"/>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Drawing Up Insulin </a:t>
            </a:r>
            <a:endParaRPr sz="2800" b="1" dirty="0">
              <a:solidFill>
                <a:srgbClr val="0070C0"/>
              </a:solidFill>
              <a:latin typeface="Arial"/>
              <a:ea typeface="Arial"/>
              <a:cs typeface="Arial"/>
              <a:sym typeface="Arial"/>
            </a:endParaRPr>
          </a:p>
        </p:txBody>
      </p:sp>
      <p:pic>
        <p:nvPicPr>
          <p:cNvPr id="968" name="Google Shape;968;p115"/>
          <p:cNvPicPr preferRelativeResize="0">
            <a:picLocks noGrp="1"/>
          </p:cNvPicPr>
          <p:nvPr>
            <p:ph type="body" idx="1"/>
          </p:nvPr>
        </p:nvPicPr>
        <p:blipFill rotWithShape="1">
          <a:blip r:embed="rId3">
            <a:alphaModFix/>
          </a:blip>
          <a:srcRect/>
          <a:stretch/>
        </p:blipFill>
        <p:spPr>
          <a:xfrm>
            <a:off x="1175651" y="1500206"/>
            <a:ext cx="3204736" cy="3449167"/>
          </a:xfrm>
          <a:prstGeom prst="rect">
            <a:avLst/>
          </a:prstGeom>
          <a:noFill/>
          <a:ln>
            <a:noFill/>
          </a:ln>
        </p:spPr>
      </p:pic>
      <p:pic>
        <p:nvPicPr>
          <p:cNvPr id="969" name="Google Shape;969;p115"/>
          <p:cNvPicPr preferRelativeResize="0">
            <a:picLocks noGrp="1"/>
          </p:cNvPicPr>
          <p:nvPr>
            <p:ph type="body" idx="2"/>
          </p:nvPr>
        </p:nvPicPr>
        <p:blipFill rotWithShape="1">
          <a:blip r:embed="rId4">
            <a:alphaModFix/>
          </a:blip>
          <a:srcRect/>
          <a:stretch/>
        </p:blipFill>
        <p:spPr>
          <a:xfrm>
            <a:off x="4891312" y="1500206"/>
            <a:ext cx="3325145" cy="3449167"/>
          </a:xfrm>
          <a:prstGeom prst="rect">
            <a:avLst/>
          </a:prstGeom>
          <a:noFill/>
          <a:ln>
            <a:noFill/>
          </a:ln>
        </p:spPr>
      </p:pic>
      <p:sp>
        <p:nvSpPr>
          <p:cNvPr id="970" name="Google Shape;970;p115"/>
          <p:cNvSpPr txBox="1"/>
          <p:nvPr/>
        </p:nvSpPr>
        <p:spPr>
          <a:xfrm>
            <a:off x="1732100" y="5586425"/>
            <a:ext cx="8839200" cy="2307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Image:  How to give an insulin injection.  https://kidshealth.org/en/parents/injection-graphic.html</a:t>
            </a:r>
            <a:endParaRPr kumimoji="0" sz="900" b="0" i="0" u="none" strike="noStrike" kern="0" cap="none" spc="0" normalizeH="0" baseline="0" noProof="0" dirty="0">
              <a:ln>
                <a:noFill/>
              </a:ln>
              <a:solidFill>
                <a:srgbClr val="0070C0"/>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1C28FCD8-95B2-70F4-67B0-6E135DF91DF7}"/>
              </a:ext>
            </a:extLst>
          </p:cNvPr>
          <p:cNvSpPr/>
          <p:nvPr/>
        </p:nvSpPr>
        <p:spPr>
          <a:xfrm>
            <a:off x="8467478" y="1297004"/>
            <a:ext cx="3568759" cy="37290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U-100 syringes for U-100 insulin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small syringes with half or one unit per mark (e.g., 0.3 or 0.5 mL, 100 U/mL) for  children, to make it possible to dose in half units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needle length of 4-6mm for children</a:t>
            </a:r>
          </a:p>
        </p:txBody>
      </p:sp>
    </p:spTree>
    <p:extLst>
      <p:ext uri="{BB962C8B-B14F-4D97-AF65-F5344CB8AC3E}">
        <p14:creationId xmlns:p14="http://schemas.microsoft.com/office/powerpoint/2010/main" val="1069285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8D2A-1878-F000-5C75-469AD39B0C76}"/>
              </a:ext>
            </a:extLst>
          </p:cNvPr>
          <p:cNvSpPr>
            <a:spLocks noGrp="1"/>
          </p:cNvSpPr>
          <p:nvPr>
            <p:ph type="title"/>
          </p:nvPr>
        </p:nvSpPr>
        <p:spPr>
          <a:xfrm>
            <a:off x="1981472" y="136784"/>
            <a:ext cx="6305038" cy="736053"/>
          </a:xfrm>
        </p:spPr>
        <p:txBody>
          <a:bodyPr>
            <a:normAutofit/>
          </a:bodyPr>
          <a:lstStyle/>
          <a:p>
            <a:pPr algn="ctr"/>
            <a:r>
              <a:rPr lang="en-US" sz="2800" b="1" dirty="0">
                <a:solidFill>
                  <a:srgbClr val="0070C0"/>
                </a:solidFill>
                <a:latin typeface="Arial"/>
                <a:ea typeface="Arial"/>
                <a:cs typeface="Arial"/>
                <a:sym typeface="Arial"/>
              </a:rPr>
              <a:t>Injection Technique (1)</a:t>
            </a:r>
            <a:endParaRPr lang="en-US" sz="2800" dirty="0"/>
          </a:p>
        </p:txBody>
      </p:sp>
      <p:sp>
        <p:nvSpPr>
          <p:cNvPr id="5" name="Slide Number Placeholder 4">
            <a:extLst>
              <a:ext uri="{FF2B5EF4-FFF2-40B4-BE49-F238E27FC236}">
                <a16:creationId xmlns:a16="http://schemas.microsoft.com/office/drawing/2014/main" id="{1C17549E-E5B9-FEF8-8490-B7D715EAA366}"/>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59</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pic>
        <p:nvPicPr>
          <p:cNvPr id="6" name="Google Shape;977;p116" descr="Insulin Injection Sites: Where and How to Inject">
            <a:extLst>
              <a:ext uri="{FF2B5EF4-FFF2-40B4-BE49-F238E27FC236}">
                <a16:creationId xmlns:a16="http://schemas.microsoft.com/office/drawing/2014/main" id="{C6222DF9-2B46-1248-98A3-856335DF8725}"/>
              </a:ext>
            </a:extLst>
          </p:cNvPr>
          <p:cNvPicPr preferRelativeResize="0"/>
          <p:nvPr/>
        </p:nvPicPr>
        <p:blipFill rotWithShape="1">
          <a:blip r:embed="rId2">
            <a:alphaModFix/>
          </a:blip>
          <a:srcRect l="46475" t="10691" r="9095" b="13844"/>
          <a:stretch/>
        </p:blipFill>
        <p:spPr>
          <a:xfrm>
            <a:off x="9942286" y="2214931"/>
            <a:ext cx="1972036" cy="2328040"/>
          </a:xfrm>
          <a:prstGeom prst="rect">
            <a:avLst/>
          </a:prstGeom>
          <a:noFill/>
          <a:ln>
            <a:noFill/>
          </a:ln>
        </p:spPr>
      </p:pic>
      <p:sp>
        <p:nvSpPr>
          <p:cNvPr id="7" name="Rectangle: Rounded Corners 6">
            <a:extLst>
              <a:ext uri="{FF2B5EF4-FFF2-40B4-BE49-F238E27FC236}">
                <a16:creationId xmlns:a16="http://schemas.microsoft.com/office/drawing/2014/main" id="{E8DDED07-D8E7-DB6F-2D68-9EF89C045CEC}"/>
              </a:ext>
            </a:extLst>
          </p:cNvPr>
          <p:cNvSpPr/>
          <p:nvPr/>
        </p:nvSpPr>
        <p:spPr>
          <a:xfrm>
            <a:off x="1262743" y="769258"/>
            <a:ext cx="8445600" cy="5769654"/>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Insulin should be given subcutaneously.</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Pinch up some skin and quickly insert the needle at a </a:t>
            </a:r>
            <a:r>
              <a:rPr kumimoji="0" lang="en-US" sz="2000" b="0" i="0" u="none" strike="noStrike" kern="0" cap="none" spc="0" normalizeH="0" baseline="0" noProof="0" dirty="0">
                <a:ln>
                  <a:noFill/>
                </a:ln>
                <a:solidFill>
                  <a:srgbClr val="FF0000"/>
                </a:solidFill>
                <a:effectLst/>
                <a:uLnTx/>
                <a:uFillTx/>
                <a:ea typeface="+mn-ea"/>
                <a:cs typeface="+mn-cs"/>
                <a:sym typeface="Arial"/>
              </a:rPr>
              <a:t>90°</a:t>
            </a:r>
            <a:r>
              <a:rPr kumimoji="0" lang="en-US" sz="2000" b="0" i="0" u="none" strike="noStrike" kern="0" cap="none" spc="0" normalizeH="0" baseline="0" noProof="0" dirty="0">
                <a:ln>
                  <a:noFill/>
                </a:ln>
                <a:solidFill>
                  <a:prstClr val="black"/>
                </a:solidFill>
                <a:effectLst/>
                <a:uLnTx/>
                <a:uFillTx/>
                <a:ea typeface="+mn-ea"/>
                <a:cs typeface="+mn-cs"/>
                <a:sym typeface="Arial"/>
              </a:rPr>
              <a:t> angle.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No need to pinch up skin if using 4mm needle.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Keep the skin pinched to avoid having the insulin go into the muscle.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Push the plunger down all the way.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Hold the syringe and needle in place for 15 seconds.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Let go of the pinched skin and remove the needle from the skin.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If you see blood or clear fluid (insulin) where the needle went in, press on the area for 10 seconds.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prstClr val="black"/>
                </a:solidFill>
                <a:effectLst/>
                <a:uLnTx/>
                <a:uFillTx/>
                <a:ea typeface="+mn-ea"/>
                <a:cs typeface="+mn-cs"/>
                <a:sym typeface="Arial"/>
              </a:rPr>
              <a:t>Do not rub.</a:t>
            </a:r>
          </a:p>
        </p:txBody>
      </p:sp>
      <p:sp>
        <p:nvSpPr>
          <p:cNvPr id="8" name="Google Shape;978;p116">
            <a:extLst>
              <a:ext uri="{FF2B5EF4-FFF2-40B4-BE49-F238E27FC236}">
                <a16:creationId xmlns:a16="http://schemas.microsoft.com/office/drawing/2014/main" id="{C9DFDBB4-B5F3-E707-2539-6F9C3103FBCB}"/>
              </a:ext>
            </a:extLst>
          </p:cNvPr>
          <p:cNvSpPr txBox="1"/>
          <p:nvPr/>
        </p:nvSpPr>
        <p:spPr>
          <a:xfrm>
            <a:off x="1674436" y="6538912"/>
            <a:ext cx="8445600" cy="2307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Image: Insulin injection sites:  where and how to inject.  https://www.healthline.com/health/diabetes/insulin-injection</a:t>
            </a:r>
            <a:endParaRPr kumimoji="0" sz="900" b="0" i="0" u="none" strike="noStrike" kern="0" cap="none" spc="0" normalizeH="0" baseline="0" noProof="0" dirty="0">
              <a:ln>
                <a:noFill/>
              </a:ln>
              <a:solidFill>
                <a:srgbClr val="0070C0"/>
              </a:solidFill>
              <a:effectLst/>
              <a:uLnTx/>
              <a:uFillTx/>
              <a:latin typeface="Arial"/>
              <a:ea typeface="+mn-ea"/>
              <a:cs typeface="Arial"/>
              <a:sym typeface="Arial"/>
            </a:endParaRPr>
          </a:p>
        </p:txBody>
      </p:sp>
    </p:spTree>
    <p:extLst>
      <p:ext uri="{BB962C8B-B14F-4D97-AF65-F5344CB8AC3E}">
        <p14:creationId xmlns:p14="http://schemas.microsoft.com/office/powerpoint/2010/main" val="4293337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7"/>
          <p:cNvSpPr txBox="1">
            <a:spLocks noGrp="1"/>
          </p:cNvSpPr>
          <p:nvPr>
            <p:ph type="title"/>
          </p:nvPr>
        </p:nvSpPr>
        <p:spPr>
          <a:xfrm>
            <a:off x="1981475" y="275012"/>
            <a:ext cx="8464849" cy="805643"/>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3200" b="1" dirty="0">
                <a:latin typeface="Arial"/>
                <a:ea typeface="Arial"/>
                <a:cs typeface="Arial"/>
                <a:sym typeface="Arial"/>
              </a:rPr>
              <a:t>Classification of DKA</a:t>
            </a:r>
            <a:endParaRPr sz="3200" b="1" dirty="0">
              <a:latin typeface="Arial"/>
              <a:ea typeface="Arial"/>
              <a:cs typeface="Arial"/>
              <a:sym typeface="Arial"/>
            </a:endParaRPr>
          </a:p>
        </p:txBody>
      </p:sp>
      <p:sp>
        <p:nvSpPr>
          <p:cNvPr id="359" name="Google Shape;359;p67"/>
          <p:cNvSpPr txBox="1">
            <a:spLocks noGrp="1"/>
          </p:cNvSpPr>
          <p:nvPr>
            <p:ph type="sldNum" idx="12"/>
          </p:nvPr>
        </p:nvSpPr>
        <p:spPr>
          <a:xfrm>
            <a:off x="8076568" y="6356937"/>
            <a:ext cx="2133962" cy="364281"/>
          </a:xfrm>
          <a:prstGeom prst="rect">
            <a:avLst/>
          </a:prstGeom>
          <a:noFill/>
          <a:ln>
            <a:noFill/>
          </a:ln>
        </p:spPr>
        <p:txBody>
          <a:bodyPr spcFirstLastPara="1" vert="horz" wrap="square" lIns="68550" tIns="34275" rIns="68550" bIns="34275" rtlCol="0" anchor="ctr" anchorCtr="0">
            <a:noAutofit/>
          </a:bodyPr>
          <a:lstStyle/>
          <a:p>
            <a:pPr rtl="1">
              <a:buSzPts val="700"/>
            </a:pPr>
            <a:fld id="{00000000-1234-1234-1234-123412341234}" type="slidenum">
              <a:rPr lang="en-US"/>
              <a:pPr rtl="1">
                <a:buSzPts val="700"/>
              </a:pPr>
              <a:t>6</a:t>
            </a:fld>
            <a:endParaRPr/>
          </a:p>
        </p:txBody>
      </p:sp>
      <p:graphicFrame>
        <p:nvGraphicFramePr>
          <p:cNvPr id="360" name="Google Shape;360;p67"/>
          <p:cNvGraphicFramePr/>
          <p:nvPr/>
        </p:nvGraphicFramePr>
        <p:xfrm>
          <a:off x="1690254" y="1080654"/>
          <a:ext cx="8756070" cy="4919785"/>
        </p:xfrm>
        <a:graphic>
          <a:graphicData uri="http://schemas.openxmlformats.org/drawingml/2006/table">
            <a:tbl>
              <a:tblPr firstRow="1" firstCol="1" bandRow="1">
                <a:noFill/>
              </a:tblPr>
              <a:tblGrid>
                <a:gridCol w="2708327">
                  <a:extLst>
                    <a:ext uri="{9D8B030D-6E8A-4147-A177-3AD203B41FA5}">
                      <a16:colId xmlns:a16="http://schemas.microsoft.com/office/drawing/2014/main" val="20000"/>
                    </a:ext>
                  </a:extLst>
                </a:gridCol>
                <a:gridCol w="2708327">
                  <a:extLst>
                    <a:ext uri="{9D8B030D-6E8A-4147-A177-3AD203B41FA5}">
                      <a16:colId xmlns:a16="http://schemas.microsoft.com/office/drawing/2014/main" val="20001"/>
                    </a:ext>
                  </a:extLst>
                </a:gridCol>
                <a:gridCol w="3339416">
                  <a:extLst>
                    <a:ext uri="{9D8B030D-6E8A-4147-A177-3AD203B41FA5}">
                      <a16:colId xmlns:a16="http://schemas.microsoft.com/office/drawing/2014/main" val="20002"/>
                    </a:ext>
                  </a:extLst>
                </a:gridCol>
              </a:tblGrid>
              <a:tr h="1456663">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Severity Grading </a:t>
                      </a:r>
                      <a:endParaRPr sz="2000" b="1" u="none" strike="noStrike" cap="none" dirty="0">
                        <a:latin typeface="Tahoma"/>
                        <a:ea typeface="Tahoma"/>
                        <a:cs typeface="Tahoma"/>
                        <a:sym typeface="Tahoma"/>
                      </a:endParaRPr>
                    </a:p>
                  </a:txBody>
                  <a:tcPr marL="68575" marR="68575" marT="0" marB="0"/>
                </a:tc>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Venous </a:t>
                      </a:r>
                      <a:r>
                        <a:rPr lang="en-US" sz="2000" b="1" dirty="0">
                          <a:latin typeface="Tahoma"/>
                          <a:ea typeface="Tahoma"/>
                          <a:cs typeface="Tahoma"/>
                          <a:sym typeface="Tahoma"/>
                        </a:rPr>
                        <a:t>p</a:t>
                      </a:r>
                      <a:r>
                        <a:rPr lang="en-US" sz="2000" b="1" u="none" strike="noStrike" cap="none" dirty="0">
                          <a:latin typeface="Tahoma"/>
                          <a:ea typeface="Tahoma"/>
                          <a:cs typeface="Tahoma"/>
                          <a:sym typeface="Tahoma"/>
                        </a:rPr>
                        <a:t>H</a:t>
                      </a:r>
                      <a:endParaRPr sz="2000" b="1" u="none" strike="noStrike" cap="none" dirty="0">
                        <a:latin typeface="Tahoma"/>
                        <a:ea typeface="Tahoma"/>
                        <a:cs typeface="Tahoma"/>
                        <a:sym typeface="Tahoma"/>
                      </a:endParaRPr>
                    </a:p>
                  </a:txBody>
                  <a:tcPr marL="68575" marR="68575" marT="0" marB="0"/>
                </a:tc>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Bicarbonate level (</a:t>
                      </a:r>
                      <a:r>
                        <a:rPr lang="en-US" sz="2000" b="1" u="none" strike="noStrike" cap="none" dirty="0" err="1">
                          <a:latin typeface="Tahoma"/>
                          <a:ea typeface="Tahoma"/>
                          <a:cs typeface="Tahoma"/>
                          <a:sym typeface="Tahoma"/>
                        </a:rPr>
                        <a:t>mmol</a:t>
                      </a:r>
                      <a:r>
                        <a:rPr lang="en-US" sz="2000" b="1" u="none" strike="noStrike" cap="none" dirty="0">
                          <a:latin typeface="Tahoma"/>
                          <a:ea typeface="Tahoma"/>
                          <a:cs typeface="Tahoma"/>
                          <a:sym typeface="Tahoma"/>
                        </a:rPr>
                        <a:t>/</a:t>
                      </a:r>
                      <a:r>
                        <a:rPr lang="en-US" sz="2000" b="1" dirty="0">
                          <a:latin typeface="Tahoma"/>
                          <a:ea typeface="Tahoma"/>
                          <a:cs typeface="Tahoma"/>
                          <a:sym typeface="Tahoma"/>
                        </a:rPr>
                        <a:t>L</a:t>
                      </a:r>
                      <a:r>
                        <a:rPr lang="en-US" sz="2000" b="1" u="none" strike="noStrike" cap="none" dirty="0">
                          <a:latin typeface="Tahoma"/>
                          <a:ea typeface="Tahoma"/>
                          <a:cs typeface="Tahoma"/>
                          <a:sym typeface="Tahoma"/>
                        </a:rPr>
                        <a:t>)</a:t>
                      </a:r>
                      <a:endParaRPr sz="2000" b="1" u="none" strike="noStrike" cap="none" dirty="0">
                        <a:latin typeface="Tahoma"/>
                        <a:ea typeface="Tahoma"/>
                        <a:cs typeface="Tahoma"/>
                        <a:sym typeface="Tahoma"/>
                      </a:endParaRPr>
                    </a:p>
                  </a:txBody>
                  <a:tcPr marL="68575" marR="68575" marT="0" marB="0"/>
                </a:tc>
                <a:extLst>
                  <a:ext uri="{0D108BD9-81ED-4DB2-BD59-A6C34878D82A}">
                    <a16:rowId xmlns:a16="http://schemas.microsoft.com/office/drawing/2014/main" val="10000"/>
                  </a:ext>
                </a:extLst>
              </a:tr>
              <a:tr h="1154374">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Mild</a:t>
                      </a:r>
                      <a:endParaRPr sz="2000" b="1" u="none" strike="noStrike" cap="none" dirty="0">
                        <a:latin typeface="Tahoma"/>
                        <a:ea typeface="Tahoma"/>
                        <a:cs typeface="Tahoma"/>
                        <a:sym typeface="Tahoma"/>
                      </a:endParaRPr>
                    </a:p>
                  </a:txBody>
                  <a:tcPr marL="68575" marR="68575" marT="0" marB="0">
                    <a:solidFill>
                      <a:srgbClr val="FFFFCC"/>
                    </a:solidFill>
                  </a:tcPr>
                </a:tc>
                <a:tc>
                  <a:txBody>
                    <a:bodyPr/>
                    <a:lstStyle/>
                    <a:p>
                      <a:pPr marL="0" marR="0" lvl="0" indent="0" algn="l" rtl="0">
                        <a:lnSpc>
                          <a:spcPct val="107000"/>
                        </a:lnSpc>
                        <a:spcBef>
                          <a:spcPts val="0"/>
                        </a:spcBef>
                        <a:spcAft>
                          <a:spcPts val="0"/>
                        </a:spcAft>
                        <a:buNone/>
                      </a:pPr>
                      <a:r>
                        <a:rPr lang="en-US" sz="2000" b="1" u="none" strike="noStrike" cap="none">
                          <a:latin typeface="Tahoma"/>
                          <a:ea typeface="Tahoma"/>
                          <a:cs typeface="Tahoma"/>
                          <a:sym typeface="Tahoma"/>
                        </a:rPr>
                        <a:t>7.2 - </a:t>
                      </a:r>
                      <a:r>
                        <a:rPr lang="en-US" sz="2000" b="1">
                          <a:latin typeface="Tahoma"/>
                          <a:ea typeface="Tahoma"/>
                          <a:cs typeface="Tahoma"/>
                          <a:sym typeface="Tahoma"/>
                        </a:rPr>
                        <a:t>&lt;</a:t>
                      </a:r>
                      <a:r>
                        <a:rPr lang="en-US" sz="2000" b="1" u="none" strike="noStrike" cap="none">
                          <a:latin typeface="Tahoma"/>
                          <a:ea typeface="Tahoma"/>
                          <a:cs typeface="Tahoma"/>
                          <a:sym typeface="Tahoma"/>
                        </a:rPr>
                        <a:t>7.3</a:t>
                      </a:r>
                      <a:endParaRPr sz="2000" b="1" u="none" strike="noStrike" cap="none">
                        <a:latin typeface="Tahoma"/>
                        <a:ea typeface="Tahoma"/>
                        <a:cs typeface="Tahoma"/>
                        <a:sym typeface="Tahoma"/>
                      </a:endParaRPr>
                    </a:p>
                  </a:txBody>
                  <a:tcPr marL="68575" marR="68575" marT="0" marB="0">
                    <a:solidFill>
                      <a:srgbClr val="FFFFCC"/>
                    </a:solidFill>
                  </a:tcPr>
                </a:tc>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10 - &lt;18</a:t>
                      </a:r>
                      <a:endParaRPr sz="2000" b="1" u="none" strike="noStrike" cap="none" dirty="0">
                        <a:latin typeface="Tahoma"/>
                        <a:ea typeface="Tahoma"/>
                        <a:cs typeface="Tahoma"/>
                        <a:sym typeface="Tahoma"/>
                      </a:endParaRPr>
                    </a:p>
                  </a:txBody>
                  <a:tcPr marL="68575" marR="68575" marT="0" marB="0">
                    <a:solidFill>
                      <a:srgbClr val="FFFFCC"/>
                    </a:solidFill>
                  </a:tcPr>
                </a:tc>
                <a:extLst>
                  <a:ext uri="{0D108BD9-81ED-4DB2-BD59-A6C34878D82A}">
                    <a16:rowId xmlns:a16="http://schemas.microsoft.com/office/drawing/2014/main" val="10001"/>
                  </a:ext>
                </a:extLst>
              </a:tr>
              <a:tr h="1154374">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Moderate</a:t>
                      </a:r>
                      <a:endParaRPr sz="2000" b="1" u="none" strike="noStrike" cap="none" dirty="0">
                        <a:latin typeface="Tahoma"/>
                        <a:ea typeface="Tahoma"/>
                        <a:cs typeface="Tahoma"/>
                        <a:sym typeface="Tahoma"/>
                      </a:endParaRPr>
                    </a:p>
                  </a:txBody>
                  <a:tcPr marL="68575" marR="68575" marT="0" marB="0">
                    <a:solidFill>
                      <a:srgbClr val="FFFF99"/>
                    </a:solidFill>
                  </a:tcPr>
                </a:tc>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7.1 - </a:t>
                      </a:r>
                      <a:r>
                        <a:rPr lang="en-US" sz="2000" b="1" dirty="0">
                          <a:latin typeface="Tahoma"/>
                          <a:ea typeface="Tahoma"/>
                          <a:cs typeface="Tahoma"/>
                          <a:sym typeface="Tahoma"/>
                        </a:rPr>
                        <a:t>&lt;</a:t>
                      </a:r>
                      <a:r>
                        <a:rPr lang="en-US" sz="2000" b="1" u="none" strike="noStrike" cap="none" dirty="0">
                          <a:latin typeface="Tahoma"/>
                          <a:ea typeface="Tahoma"/>
                          <a:cs typeface="Tahoma"/>
                          <a:sym typeface="Tahoma"/>
                        </a:rPr>
                        <a:t>7.2</a:t>
                      </a:r>
                      <a:endParaRPr sz="2000" b="1" u="none" strike="noStrike" cap="none" dirty="0">
                        <a:latin typeface="Tahoma"/>
                        <a:ea typeface="Tahoma"/>
                        <a:cs typeface="Tahoma"/>
                        <a:sym typeface="Tahoma"/>
                      </a:endParaRPr>
                    </a:p>
                  </a:txBody>
                  <a:tcPr marL="68575" marR="68575" marT="0" marB="0">
                    <a:solidFill>
                      <a:srgbClr val="FFFF99"/>
                    </a:solidFill>
                  </a:tcPr>
                </a:tc>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5 - &lt;10</a:t>
                      </a:r>
                      <a:endParaRPr sz="2000" b="1" u="none" strike="noStrike" cap="none" dirty="0">
                        <a:latin typeface="Tahoma"/>
                        <a:ea typeface="Tahoma"/>
                        <a:cs typeface="Tahoma"/>
                        <a:sym typeface="Tahoma"/>
                      </a:endParaRPr>
                    </a:p>
                  </a:txBody>
                  <a:tcPr marL="68575" marR="68575" marT="0" marB="0">
                    <a:solidFill>
                      <a:srgbClr val="FFFF99"/>
                    </a:solidFill>
                  </a:tcPr>
                </a:tc>
                <a:extLst>
                  <a:ext uri="{0D108BD9-81ED-4DB2-BD59-A6C34878D82A}">
                    <a16:rowId xmlns:a16="http://schemas.microsoft.com/office/drawing/2014/main" val="10002"/>
                  </a:ext>
                </a:extLst>
              </a:tr>
              <a:tr h="1154374">
                <a:tc>
                  <a:txBody>
                    <a:bodyPr/>
                    <a:lstStyle/>
                    <a:p>
                      <a:pPr marL="0" marR="0" lvl="0" indent="0" algn="l" rtl="0">
                        <a:lnSpc>
                          <a:spcPct val="107000"/>
                        </a:lnSpc>
                        <a:spcBef>
                          <a:spcPts val="0"/>
                        </a:spcBef>
                        <a:spcAft>
                          <a:spcPts val="0"/>
                        </a:spcAft>
                        <a:buNone/>
                      </a:pPr>
                      <a:r>
                        <a:rPr lang="en-US" sz="2000" b="1" u="none" strike="noStrike" cap="none" dirty="0">
                          <a:solidFill>
                            <a:schemeClr val="lt1"/>
                          </a:solidFill>
                          <a:latin typeface="Tahoma"/>
                          <a:ea typeface="Tahoma"/>
                          <a:cs typeface="Tahoma"/>
                          <a:sym typeface="Tahoma"/>
                        </a:rPr>
                        <a:t>Severe</a:t>
                      </a:r>
                      <a:endParaRPr sz="2000" b="1" u="none" strike="noStrike" cap="none" dirty="0">
                        <a:solidFill>
                          <a:schemeClr val="lt1"/>
                        </a:solidFill>
                        <a:latin typeface="Tahoma"/>
                        <a:ea typeface="Tahoma"/>
                        <a:cs typeface="Tahoma"/>
                        <a:sym typeface="Tahoma"/>
                      </a:endParaRPr>
                    </a:p>
                  </a:txBody>
                  <a:tcPr marL="68575" marR="68575" marT="0" marB="0">
                    <a:gradFill>
                      <a:gsLst>
                        <a:gs pos="0">
                          <a:srgbClr val="FF7E7E"/>
                        </a:gs>
                        <a:gs pos="50000">
                          <a:srgbClr val="FFB1B1"/>
                        </a:gs>
                        <a:gs pos="100000">
                          <a:srgbClr val="FFD9D9"/>
                        </a:gs>
                      </a:gsLst>
                      <a:lin ang="2700000" scaled="0"/>
                    </a:gradFill>
                  </a:tcPr>
                </a:tc>
                <a:tc>
                  <a:txBody>
                    <a:bodyPr/>
                    <a:lstStyle/>
                    <a:p>
                      <a:pPr marL="0" marR="0" lvl="0" indent="0" algn="l" rtl="0">
                        <a:lnSpc>
                          <a:spcPct val="107000"/>
                        </a:lnSpc>
                        <a:spcBef>
                          <a:spcPts val="0"/>
                        </a:spcBef>
                        <a:spcAft>
                          <a:spcPts val="0"/>
                        </a:spcAft>
                        <a:buNone/>
                      </a:pPr>
                      <a:r>
                        <a:rPr lang="en-US" sz="2000" b="1" u="none" strike="noStrike" cap="none">
                          <a:solidFill>
                            <a:schemeClr val="lt1"/>
                          </a:solidFill>
                          <a:latin typeface="Tahoma"/>
                          <a:ea typeface="Tahoma"/>
                          <a:cs typeface="Tahoma"/>
                          <a:sym typeface="Tahoma"/>
                        </a:rPr>
                        <a:t>&lt;7.1</a:t>
                      </a:r>
                      <a:endParaRPr sz="2000" b="1" u="none" strike="noStrike" cap="none">
                        <a:solidFill>
                          <a:schemeClr val="lt1"/>
                        </a:solidFill>
                        <a:latin typeface="Tahoma"/>
                        <a:ea typeface="Tahoma"/>
                        <a:cs typeface="Tahoma"/>
                        <a:sym typeface="Tahoma"/>
                      </a:endParaRPr>
                    </a:p>
                  </a:txBody>
                  <a:tcPr marL="68575" marR="68575" marT="0" marB="0">
                    <a:gradFill>
                      <a:gsLst>
                        <a:gs pos="0">
                          <a:srgbClr val="FF7E7E"/>
                        </a:gs>
                        <a:gs pos="50000">
                          <a:srgbClr val="FFB1B1"/>
                        </a:gs>
                        <a:gs pos="100000">
                          <a:srgbClr val="FFD9D9"/>
                        </a:gs>
                      </a:gsLst>
                      <a:lin ang="2700000" scaled="0"/>
                    </a:gradFill>
                  </a:tcPr>
                </a:tc>
                <a:tc>
                  <a:txBody>
                    <a:bodyPr/>
                    <a:lstStyle/>
                    <a:p>
                      <a:pPr marL="0" marR="0" lvl="0" indent="0" algn="l" rtl="0">
                        <a:lnSpc>
                          <a:spcPct val="107000"/>
                        </a:lnSpc>
                        <a:spcBef>
                          <a:spcPts val="0"/>
                        </a:spcBef>
                        <a:spcAft>
                          <a:spcPts val="0"/>
                        </a:spcAft>
                        <a:buNone/>
                      </a:pPr>
                      <a:r>
                        <a:rPr lang="en-US" sz="2000" b="1" u="none" strike="noStrike" cap="none" dirty="0">
                          <a:solidFill>
                            <a:schemeClr val="lt1"/>
                          </a:solidFill>
                          <a:latin typeface="Tahoma"/>
                          <a:ea typeface="Tahoma"/>
                          <a:cs typeface="Tahoma"/>
                          <a:sym typeface="Tahoma"/>
                        </a:rPr>
                        <a:t>&lt;5</a:t>
                      </a:r>
                      <a:endParaRPr sz="2000" b="1" u="none" strike="noStrike" cap="none" dirty="0">
                        <a:solidFill>
                          <a:schemeClr val="lt1"/>
                        </a:solidFill>
                        <a:latin typeface="Tahoma"/>
                        <a:ea typeface="Tahoma"/>
                        <a:cs typeface="Tahoma"/>
                        <a:sym typeface="Tahoma"/>
                      </a:endParaRPr>
                    </a:p>
                  </a:txBody>
                  <a:tcPr marL="68575" marR="68575" marT="0" marB="0">
                    <a:gradFill>
                      <a:gsLst>
                        <a:gs pos="0">
                          <a:srgbClr val="FF7E7E"/>
                        </a:gs>
                        <a:gs pos="50000">
                          <a:srgbClr val="FFB1B1"/>
                        </a:gs>
                        <a:gs pos="100000">
                          <a:srgbClr val="FFD9D9"/>
                        </a:gs>
                      </a:gsLst>
                      <a:lin ang="2700000" scaled="0"/>
                    </a:gra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47030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18"/>
          <p:cNvSpPr txBox="1">
            <a:spLocks noGrp="1"/>
          </p:cNvSpPr>
          <p:nvPr>
            <p:ph type="title"/>
          </p:nvPr>
        </p:nvSpPr>
        <p:spPr>
          <a:xfrm>
            <a:off x="2307771" y="237506"/>
            <a:ext cx="6543304" cy="687134"/>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400"/>
            </a:pPr>
            <a:r>
              <a:rPr lang="en-US" sz="2800" b="1" dirty="0">
                <a:solidFill>
                  <a:srgbClr val="0070C0"/>
                </a:solidFill>
                <a:latin typeface="Arial" panose="020B0604020202020204" pitchFamily="34" charset="0"/>
                <a:ea typeface="Arial"/>
                <a:cs typeface="Arial" panose="020B0604020202020204" pitchFamily="34" charset="0"/>
                <a:sym typeface="Arial"/>
              </a:rPr>
              <a:t>Sites for Injection &amp; Rotation</a:t>
            </a:r>
            <a:r>
              <a:rPr lang="en-US" sz="2800" dirty="0">
                <a:solidFill>
                  <a:srgbClr val="0070C0"/>
                </a:solidFill>
                <a:latin typeface="Arial" panose="020B0604020202020204" pitchFamily="34" charset="0"/>
                <a:ea typeface="Calibri"/>
                <a:cs typeface="Arial" panose="020B0604020202020204" pitchFamily="34" charset="0"/>
                <a:sym typeface="Calibri"/>
              </a:rPr>
              <a:t>  </a:t>
            </a:r>
            <a:endParaRPr sz="2800" dirty="0">
              <a:solidFill>
                <a:srgbClr val="0070C0"/>
              </a:solidFill>
              <a:latin typeface="Arial" panose="020B0604020202020204" pitchFamily="34" charset="0"/>
              <a:ea typeface="Calibri"/>
              <a:cs typeface="Arial" panose="020B0604020202020204" pitchFamily="34" charset="0"/>
              <a:sym typeface="Calibri"/>
            </a:endParaRPr>
          </a:p>
        </p:txBody>
      </p:sp>
      <p:pic>
        <p:nvPicPr>
          <p:cNvPr id="994" name="Google Shape;994;p118" descr="EADSG Guidelines: Insulin Storage and Optimisation of Injection Technique  in Diabetes Management | SpringerLink"/>
          <p:cNvPicPr preferRelativeResize="0"/>
          <p:nvPr/>
        </p:nvPicPr>
        <p:blipFill rotWithShape="1">
          <a:blip r:embed="rId3">
            <a:alphaModFix/>
          </a:blip>
          <a:srcRect/>
          <a:stretch/>
        </p:blipFill>
        <p:spPr>
          <a:xfrm>
            <a:off x="1638301" y="1184595"/>
            <a:ext cx="4244335" cy="4284000"/>
          </a:xfrm>
          <a:prstGeom prst="rect">
            <a:avLst/>
          </a:prstGeom>
          <a:noFill/>
          <a:ln>
            <a:noFill/>
          </a:ln>
        </p:spPr>
      </p:pic>
      <p:sp>
        <p:nvSpPr>
          <p:cNvPr id="995" name="Google Shape;995;p118"/>
          <p:cNvSpPr txBox="1"/>
          <p:nvPr/>
        </p:nvSpPr>
        <p:spPr>
          <a:xfrm>
            <a:off x="1704000" y="5685858"/>
            <a:ext cx="8915400" cy="2307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err="1">
                <a:ln>
                  <a:noFill/>
                </a:ln>
                <a:solidFill>
                  <a:srgbClr val="0070C0"/>
                </a:solidFill>
                <a:effectLst/>
                <a:uLnTx/>
                <a:uFillTx/>
                <a:latin typeface="Arial"/>
                <a:ea typeface="Arial"/>
                <a:cs typeface="Arial"/>
                <a:sym typeface="Arial"/>
              </a:rPr>
              <a:t>Bahendeka</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 S. </a:t>
            </a:r>
            <a:r>
              <a:rPr kumimoji="0" lang="en-US" sz="900" b="0" i="1" u="none" strike="noStrike" kern="0" cap="none" spc="0" normalizeH="0" baseline="0" noProof="0" dirty="0">
                <a:ln>
                  <a:noFill/>
                </a:ln>
                <a:solidFill>
                  <a:srgbClr val="0070C0"/>
                </a:solidFill>
                <a:effectLst/>
                <a:uLnTx/>
                <a:uFillTx/>
                <a:latin typeface="Arial"/>
                <a:ea typeface="Arial"/>
                <a:cs typeface="Arial"/>
                <a:sym typeface="Arial"/>
              </a:rPr>
              <a:t>et al.</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 EADSG Guidelines: Insulin Storage and </a:t>
            </a:r>
            <a:r>
              <a:rPr kumimoji="0" lang="en-US" sz="900" b="0" i="0" u="none" strike="noStrike" kern="0" cap="none" spc="0" normalizeH="0" baseline="0" noProof="0" dirty="0" err="1">
                <a:ln>
                  <a:noFill/>
                </a:ln>
                <a:solidFill>
                  <a:srgbClr val="0070C0"/>
                </a:solidFill>
                <a:effectLst/>
                <a:uLnTx/>
                <a:uFillTx/>
                <a:latin typeface="Arial"/>
                <a:ea typeface="Arial"/>
                <a:cs typeface="Arial"/>
                <a:sym typeface="Arial"/>
              </a:rPr>
              <a:t>Optimisation</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 of Injection Technique in Diabetes Management. </a:t>
            </a:r>
            <a:r>
              <a:rPr kumimoji="0" lang="en-US" sz="900" b="0" i="1" u="none" strike="noStrike" kern="0" cap="none" spc="0" normalizeH="0" baseline="0" noProof="0" dirty="0">
                <a:ln>
                  <a:noFill/>
                </a:ln>
                <a:solidFill>
                  <a:srgbClr val="0070C0"/>
                </a:solidFill>
                <a:effectLst/>
                <a:uLnTx/>
                <a:uFillTx/>
                <a:latin typeface="Arial"/>
                <a:ea typeface="Arial"/>
                <a:cs typeface="Arial"/>
                <a:sym typeface="Arial"/>
              </a:rPr>
              <a:t>Diabetes </a:t>
            </a:r>
            <a:r>
              <a:rPr kumimoji="0" lang="en-US" sz="900" b="0" i="1" u="none" strike="noStrike" kern="0" cap="none" spc="0" normalizeH="0" baseline="0" noProof="0" dirty="0" err="1">
                <a:ln>
                  <a:noFill/>
                </a:ln>
                <a:solidFill>
                  <a:srgbClr val="0070C0"/>
                </a:solidFill>
                <a:effectLst/>
                <a:uLnTx/>
                <a:uFillTx/>
                <a:latin typeface="Arial"/>
                <a:ea typeface="Arial"/>
                <a:cs typeface="Arial"/>
                <a:sym typeface="Arial"/>
              </a:rPr>
              <a:t>Ther</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 </a:t>
            </a:r>
            <a:r>
              <a:rPr kumimoji="0" lang="en-US" sz="900" b="1" i="0" u="none" strike="noStrike" kern="0" cap="none" spc="0" normalizeH="0" baseline="0" noProof="0" dirty="0">
                <a:ln>
                  <a:noFill/>
                </a:ln>
                <a:solidFill>
                  <a:srgbClr val="0070C0"/>
                </a:solidFill>
                <a:effectLst/>
                <a:uLnTx/>
                <a:uFillTx/>
                <a:latin typeface="Arial"/>
                <a:ea typeface="Arial"/>
                <a:cs typeface="Arial"/>
                <a:sym typeface="Arial"/>
              </a:rPr>
              <a:t>10, </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341–366 (2019).</a:t>
            </a:r>
            <a:endParaRPr kumimoji="0" sz="900" b="0" i="0" u="none" strike="noStrike" kern="0" cap="none" spc="0" normalizeH="0" baseline="0" noProof="0" dirty="0">
              <a:ln>
                <a:noFill/>
              </a:ln>
              <a:solidFill>
                <a:srgbClr val="0070C0"/>
              </a:solidFill>
              <a:effectLst/>
              <a:uLnTx/>
              <a:uFillTx/>
              <a:latin typeface="Arial"/>
              <a:ea typeface="Arial"/>
              <a:cs typeface="Arial"/>
              <a:sym typeface="Arial"/>
            </a:endParaRPr>
          </a:p>
        </p:txBody>
      </p:sp>
      <p:pic>
        <p:nvPicPr>
          <p:cNvPr id="996" name="Google Shape;996;p118" descr="Insulin injection sites | Health Navigator NZ"/>
          <p:cNvPicPr preferRelativeResize="0"/>
          <p:nvPr/>
        </p:nvPicPr>
        <p:blipFill rotWithShape="1">
          <a:blip r:embed="rId4">
            <a:alphaModFix/>
          </a:blip>
          <a:srcRect/>
          <a:stretch/>
        </p:blipFill>
        <p:spPr>
          <a:xfrm>
            <a:off x="6161700" y="1056746"/>
            <a:ext cx="4392000" cy="4325450"/>
          </a:xfrm>
          <a:prstGeom prst="rect">
            <a:avLst/>
          </a:prstGeom>
          <a:noFill/>
          <a:ln>
            <a:noFill/>
          </a:ln>
        </p:spPr>
      </p:pic>
    </p:spTree>
    <p:extLst>
      <p:ext uri="{BB962C8B-B14F-4D97-AF65-F5344CB8AC3E}">
        <p14:creationId xmlns:p14="http://schemas.microsoft.com/office/powerpoint/2010/main" val="3507967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60"/>
          <p:cNvSpPr txBox="1">
            <a:spLocks noGrp="1"/>
          </p:cNvSpPr>
          <p:nvPr>
            <p:ph type="title"/>
          </p:nvPr>
        </p:nvSpPr>
        <p:spPr>
          <a:xfrm>
            <a:off x="3010100" y="445575"/>
            <a:ext cx="5430000" cy="102690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Blood Sugar Monitoring </a:t>
            </a:r>
            <a:endParaRPr sz="2800" b="1" dirty="0">
              <a:solidFill>
                <a:srgbClr val="0070C0"/>
              </a:solidFill>
              <a:latin typeface="Arial"/>
              <a:ea typeface="Arial"/>
              <a:cs typeface="Arial"/>
              <a:sym typeface="Arial"/>
            </a:endParaRPr>
          </a:p>
        </p:txBody>
      </p:sp>
      <p:sp>
        <p:nvSpPr>
          <p:cNvPr id="179" name="Google Shape;179;p60"/>
          <p:cNvSpPr txBox="1">
            <a:spLocks noGrp="1"/>
          </p:cNvSpPr>
          <p:nvPr>
            <p:ph type="body" idx="1"/>
          </p:nvPr>
        </p:nvSpPr>
        <p:spPr>
          <a:xfrm>
            <a:off x="2029611" y="1644597"/>
            <a:ext cx="8014447" cy="4099986"/>
          </a:xfrm>
          <a:prstGeom prst="rect">
            <a:avLst/>
          </a:prstGeom>
          <a:noFill/>
          <a:ln>
            <a:noFill/>
          </a:ln>
        </p:spPr>
        <p:txBody>
          <a:bodyPr spcFirstLastPara="1" vert="horz" wrap="square" lIns="68550" tIns="34275" rIns="68550" bIns="34275" rtlCol="0" anchor="t" anchorCtr="0">
            <a:noAutofit/>
          </a:bodyPr>
          <a:lstStyle/>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Blood sugar monitoring at home is vital.</a:t>
            </a:r>
            <a:endParaRPr sz="2000" dirty="0">
              <a:latin typeface="Arial" panose="020B0604020202020204" pitchFamily="34" charset="0"/>
              <a:cs typeface="Arial" panose="020B0604020202020204" pitchFamily="34" charset="0"/>
            </a:endParaRPr>
          </a:p>
          <a:p>
            <a:pPr marL="85725" indent="0">
              <a:lnSpc>
                <a:spcPct val="100000"/>
              </a:lnSpc>
              <a:spcBef>
                <a:spcPts val="270"/>
              </a:spcBef>
              <a:buSzPts val="1800"/>
              <a:buNone/>
            </a:pP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Tests frequency - depending on availability of resources, level of control, any other illness e.g. fever, gastroenteritis:</a:t>
            </a:r>
            <a:endParaRPr sz="2000" dirty="0">
              <a:latin typeface="Arial" panose="020B0604020202020204" pitchFamily="34" charset="0"/>
              <a:cs typeface="Arial" panose="020B0604020202020204" pitchFamily="34" charset="0"/>
            </a:endParaRPr>
          </a:p>
          <a:p>
            <a:pPr marL="685800" lvl="1" indent="-257175">
              <a:lnSpc>
                <a:spcPct val="100000"/>
              </a:lnSpc>
              <a:spcBef>
                <a:spcPts val="270"/>
              </a:spcBef>
              <a:buSzPts val="1800"/>
              <a:buChar char="–"/>
            </a:pPr>
            <a:r>
              <a:rPr lang="en-US" sz="2000" dirty="0">
                <a:latin typeface="Arial" panose="020B0604020202020204" pitchFamily="34" charset="0"/>
                <a:cs typeface="Arial" panose="020B0604020202020204" pitchFamily="34" charset="0"/>
              </a:rPr>
              <a:t>Pre-meal </a:t>
            </a:r>
            <a:endParaRPr sz="2000" dirty="0">
              <a:latin typeface="Arial" panose="020B0604020202020204" pitchFamily="34" charset="0"/>
              <a:cs typeface="Arial" panose="020B0604020202020204" pitchFamily="34" charset="0"/>
            </a:endParaRPr>
          </a:p>
          <a:p>
            <a:pPr marL="685800" lvl="1" indent="-257175">
              <a:lnSpc>
                <a:spcPct val="100000"/>
              </a:lnSpc>
              <a:spcBef>
                <a:spcPts val="270"/>
              </a:spcBef>
              <a:buSzPts val="1800"/>
              <a:buChar char="–"/>
            </a:pPr>
            <a:r>
              <a:rPr lang="en-US" sz="2000" dirty="0">
                <a:latin typeface="Arial" panose="020B0604020202020204" pitchFamily="34" charset="0"/>
                <a:cs typeface="Arial" panose="020B0604020202020204" pitchFamily="34" charset="0"/>
              </a:rPr>
              <a:t>Pre-meal and 2-3 hours post-meal</a:t>
            </a:r>
            <a:endParaRPr sz="2000" dirty="0">
              <a:latin typeface="Arial" panose="020B0604020202020204" pitchFamily="34" charset="0"/>
              <a:cs typeface="Arial" panose="020B0604020202020204" pitchFamily="34" charset="0"/>
            </a:endParaRPr>
          </a:p>
          <a:p>
            <a:pPr marL="685800" lvl="1" indent="-257175">
              <a:lnSpc>
                <a:spcPct val="100000"/>
              </a:lnSpc>
              <a:spcBef>
                <a:spcPts val="270"/>
              </a:spcBef>
              <a:buSzPts val="1800"/>
              <a:buChar char="–"/>
            </a:pPr>
            <a:r>
              <a:rPr lang="en-US" sz="2000" dirty="0">
                <a:latin typeface="Arial" panose="020B0604020202020204" pitchFamily="34" charset="0"/>
                <a:cs typeface="Arial" panose="020B0604020202020204" pitchFamily="34" charset="0"/>
              </a:rPr>
              <a:t>Pre-meal, 2-3 hours post-meal, bedtime and 3 am</a:t>
            </a:r>
            <a:endParaRPr sz="2000" dirty="0">
              <a:latin typeface="Arial" panose="020B0604020202020204" pitchFamily="34" charset="0"/>
              <a:cs typeface="Arial" panose="020B0604020202020204" pitchFamily="34" charset="0"/>
            </a:endParaRPr>
          </a:p>
          <a:p>
            <a:pPr marL="685800" lvl="1" indent="-257175">
              <a:lnSpc>
                <a:spcPct val="100000"/>
              </a:lnSpc>
              <a:spcBef>
                <a:spcPts val="270"/>
              </a:spcBef>
              <a:buSzPts val="1800"/>
              <a:buChar char="–"/>
            </a:pPr>
            <a:r>
              <a:rPr lang="en-US" sz="2000" dirty="0">
                <a:latin typeface="Arial" panose="020B0604020202020204" pitchFamily="34" charset="0"/>
                <a:cs typeface="Arial" panose="020B0604020202020204" pitchFamily="34" charset="0"/>
              </a:rPr>
              <a:t>Continuous glucose monitoring</a:t>
            </a:r>
            <a:endParaRPr sz="2000" dirty="0">
              <a:latin typeface="Arial" panose="020B0604020202020204" pitchFamily="34" charset="0"/>
              <a:cs typeface="Arial" panose="020B0604020202020204" pitchFamily="34" charset="0"/>
            </a:endParaRPr>
          </a:p>
          <a:p>
            <a:pPr marL="342900" indent="-142875">
              <a:lnSpc>
                <a:spcPct val="100000"/>
              </a:lnSpc>
              <a:spcBef>
                <a:spcPts val="270"/>
              </a:spcBef>
              <a:buSzPts val="1800"/>
              <a:buNone/>
            </a:pP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Need to keep a chart for blood sugar, insulin dose and food taken - type and amount.</a:t>
            </a:r>
            <a:endParaRPr sz="2000" dirty="0">
              <a:latin typeface="Arial" panose="020B0604020202020204" pitchFamily="34" charset="0"/>
              <a:cs typeface="Arial" panose="020B0604020202020204" pitchFamily="34" charset="0"/>
            </a:endParaRPr>
          </a:p>
          <a:p>
            <a:pPr marL="342900" indent="-342900">
              <a:lnSpc>
                <a:spcPct val="100000"/>
              </a:lnSpc>
              <a:spcBef>
                <a:spcPts val="270"/>
              </a:spcBef>
              <a:buSzPts val="1800"/>
              <a:buNone/>
            </a:pPr>
            <a:endParaRPr dirty="0"/>
          </a:p>
        </p:txBody>
      </p:sp>
    </p:spTree>
    <p:extLst>
      <p:ext uri="{BB962C8B-B14F-4D97-AF65-F5344CB8AC3E}">
        <p14:creationId xmlns:p14="http://schemas.microsoft.com/office/powerpoint/2010/main" val="1451214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9d18b37853_0_0"/>
          <p:cNvSpPr txBox="1">
            <a:spLocks noGrp="1"/>
          </p:cNvSpPr>
          <p:nvPr>
            <p:ph type="title" idx="4294967295"/>
          </p:nvPr>
        </p:nvSpPr>
        <p:spPr>
          <a:xfrm>
            <a:off x="2362098" y="109722"/>
            <a:ext cx="5920639" cy="10422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000" b="1" dirty="0">
                <a:latin typeface="Arial"/>
                <a:ea typeface="Arial"/>
                <a:cs typeface="Arial"/>
                <a:sym typeface="Arial"/>
              </a:rPr>
              <a:t>Interpretation of Blood Sugar reading; </a:t>
            </a:r>
            <a:br>
              <a:rPr lang="en-US" sz="2000" b="1" dirty="0">
                <a:latin typeface="Arial"/>
                <a:ea typeface="Arial"/>
                <a:cs typeface="Arial"/>
                <a:sym typeface="Arial"/>
              </a:rPr>
            </a:br>
            <a:r>
              <a:rPr lang="en-US" sz="2000" b="1" dirty="0">
                <a:latin typeface="Arial"/>
                <a:ea typeface="Arial"/>
                <a:cs typeface="Arial"/>
                <a:sym typeface="Arial"/>
              </a:rPr>
              <a:t>Relevant Insulin Dose Adjustment or Other Intervention</a:t>
            </a:r>
            <a:endParaRPr sz="2000" b="1" dirty="0">
              <a:latin typeface="Arial"/>
              <a:ea typeface="Arial"/>
              <a:cs typeface="Arial"/>
              <a:sym typeface="Arial"/>
            </a:endParaRPr>
          </a:p>
        </p:txBody>
      </p:sp>
      <p:graphicFrame>
        <p:nvGraphicFramePr>
          <p:cNvPr id="186" name="Google Shape;186;g29d18b37853_0_0"/>
          <p:cNvGraphicFramePr/>
          <p:nvPr/>
        </p:nvGraphicFramePr>
        <p:xfrm>
          <a:off x="1617819" y="1246850"/>
          <a:ext cx="8955178" cy="4878155"/>
        </p:xfrm>
        <a:graphic>
          <a:graphicData uri="http://schemas.openxmlformats.org/drawingml/2006/table">
            <a:tbl>
              <a:tblPr>
                <a:noFill/>
              </a:tblPr>
              <a:tblGrid>
                <a:gridCol w="2811847">
                  <a:extLst>
                    <a:ext uri="{9D8B030D-6E8A-4147-A177-3AD203B41FA5}">
                      <a16:colId xmlns:a16="http://schemas.microsoft.com/office/drawing/2014/main" val="20000"/>
                    </a:ext>
                  </a:extLst>
                </a:gridCol>
                <a:gridCol w="6143331">
                  <a:extLst>
                    <a:ext uri="{9D8B030D-6E8A-4147-A177-3AD203B41FA5}">
                      <a16:colId xmlns:a16="http://schemas.microsoft.com/office/drawing/2014/main" val="20001"/>
                    </a:ext>
                  </a:extLst>
                </a:gridCol>
              </a:tblGrid>
              <a:tr h="570450">
                <a:tc>
                  <a:txBody>
                    <a:bodyPr/>
                    <a:lstStyle/>
                    <a:p>
                      <a:pPr marL="0" marR="0" lvl="0" indent="0" algn="l" rtl="0">
                        <a:lnSpc>
                          <a:spcPct val="100000"/>
                        </a:lnSpc>
                        <a:spcBef>
                          <a:spcPts val="0"/>
                        </a:spcBef>
                        <a:spcAft>
                          <a:spcPts val="0"/>
                        </a:spcAft>
                        <a:buClr>
                          <a:srgbClr val="FFFFFF"/>
                        </a:buClr>
                        <a:buSzPts val="1400"/>
                        <a:buFont typeface="Arial"/>
                        <a:buNone/>
                      </a:pPr>
                      <a:r>
                        <a:rPr lang="en-US" sz="1800" b="1" i="0" u="none" strike="noStrike" cap="none">
                          <a:solidFill>
                            <a:srgbClr val="FFFFFF"/>
                          </a:solidFill>
                          <a:latin typeface="Arial" panose="020B0604020202020204" pitchFamily="34" charset="0"/>
                          <a:cs typeface="Arial" panose="020B0604020202020204" pitchFamily="34" charset="0"/>
                        </a:rPr>
                        <a:t>Timing of  test </a:t>
                      </a:r>
                      <a:r>
                        <a:rPr lang="en-US" sz="1800" b="1">
                          <a:solidFill>
                            <a:srgbClr val="FFFFFF"/>
                          </a:solidFill>
                          <a:latin typeface="Arial" panose="020B0604020202020204" pitchFamily="34" charset="0"/>
                          <a:cs typeface="Arial" panose="020B0604020202020204" pitchFamily="34" charset="0"/>
                        </a:rPr>
                        <a:t>with high or  low bl</a:t>
                      </a:r>
                      <a:r>
                        <a:rPr lang="en-US" sz="1800" b="1" i="0" u="none" strike="noStrike" cap="none">
                          <a:solidFill>
                            <a:srgbClr val="FFFFFF"/>
                          </a:solidFill>
                          <a:latin typeface="Arial" panose="020B0604020202020204" pitchFamily="34" charset="0"/>
                          <a:cs typeface="Arial" panose="020B0604020202020204" pitchFamily="34" charset="0"/>
                        </a:rPr>
                        <a:t>ood sugar </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800" b="1" dirty="0">
                          <a:solidFill>
                            <a:srgbClr val="FFFFFF"/>
                          </a:solidFill>
                          <a:latin typeface="Arial" panose="020B0604020202020204" pitchFamily="34" charset="0"/>
                          <a:cs typeface="Arial" panose="020B0604020202020204" pitchFamily="34" charset="0"/>
                        </a:rPr>
                        <a:t>Relevant intervention or insulin </a:t>
                      </a:r>
                      <a:r>
                        <a:rPr lang="en-US" sz="1800" b="1" i="0" u="none" strike="noStrike" cap="none" dirty="0">
                          <a:solidFill>
                            <a:srgbClr val="FFFFFF"/>
                          </a:solidFill>
                          <a:latin typeface="Arial" panose="020B0604020202020204" pitchFamily="34" charset="0"/>
                          <a:cs typeface="Arial" panose="020B0604020202020204" pitchFamily="34" charset="0"/>
                        </a:rPr>
                        <a:t>dose to be adjusted</a:t>
                      </a:r>
                      <a:endParaRPr sz="1800" dirty="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50025">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Fasting</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Evening dose of int</a:t>
                      </a:r>
                      <a:r>
                        <a:rPr lang="en-US" sz="1800">
                          <a:latin typeface="Arial" panose="020B0604020202020204" pitchFamily="34" charset="0"/>
                          <a:cs typeface="Arial" panose="020B0604020202020204" pitchFamily="34" charset="0"/>
                        </a:rPr>
                        <a:t>ermediate or </a:t>
                      </a:r>
                      <a:r>
                        <a:rPr lang="en-US" sz="1800" i="0" u="none" strike="noStrike" cap="none">
                          <a:solidFill>
                            <a:srgbClr val="000000"/>
                          </a:solidFill>
                          <a:latin typeface="Arial" panose="020B0604020202020204" pitchFamily="34" charset="0"/>
                          <a:cs typeface="Arial" panose="020B0604020202020204" pitchFamily="34" charset="0"/>
                        </a:rPr>
                        <a:t>long</a:t>
                      </a:r>
                      <a:r>
                        <a:rPr lang="en-US" sz="1800">
                          <a:latin typeface="Arial" panose="020B0604020202020204" pitchFamily="34" charset="0"/>
                          <a:cs typeface="Arial" panose="020B0604020202020204" pitchFamily="34" charset="0"/>
                        </a:rPr>
                        <a:t>-</a:t>
                      </a:r>
                      <a:r>
                        <a:rPr lang="en-US" sz="1800" i="0" u="none" strike="noStrike" cap="none">
                          <a:solidFill>
                            <a:srgbClr val="000000"/>
                          </a:solidFill>
                          <a:latin typeface="Arial" panose="020B0604020202020204" pitchFamily="34" charset="0"/>
                          <a:cs typeface="Arial" panose="020B0604020202020204" pitchFamily="34" charset="0"/>
                        </a:rPr>
                        <a:t>acting insulin</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extLst>
                  <a:ext uri="{0D108BD9-81ED-4DB2-BD59-A6C34878D82A}">
                    <a16:rowId xmlns:a16="http://schemas.microsoft.com/office/drawing/2014/main" val="10001"/>
                  </a:ext>
                </a:extLst>
              </a:tr>
              <a:tr h="640675">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After breakfast </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a:latin typeface="Arial" panose="020B0604020202020204" pitchFamily="34" charset="0"/>
                          <a:cs typeface="Arial" panose="020B0604020202020204" pitchFamily="34" charset="0"/>
                        </a:rPr>
                        <a:t>R</a:t>
                      </a:r>
                      <a:r>
                        <a:rPr lang="en-US" sz="1800" i="0" u="none" strike="noStrike" cap="none">
                          <a:solidFill>
                            <a:srgbClr val="000000"/>
                          </a:solidFill>
                          <a:latin typeface="Arial" panose="020B0604020202020204" pitchFamily="34" charset="0"/>
                          <a:cs typeface="Arial" panose="020B0604020202020204" pitchFamily="34" charset="0"/>
                        </a:rPr>
                        <a:t>apid-acting insulin at breakfast or breakfast insulin:carbohydrate ratio</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extLst>
                  <a:ext uri="{0D108BD9-81ED-4DB2-BD59-A6C34878D82A}">
                    <a16:rowId xmlns:a16="http://schemas.microsoft.com/office/drawing/2014/main" val="10002"/>
                  </a:ext>
                </a:extLst>
              </a:tr>
              <a:tr h="640675">
                <a:tc>
                  <a:txBody>
                    <a:bodyPr/>
                    <a:lstStyle/>
                    <a:p>
                      <a:pPr marL="0" marR="0" lvl="0" indent="0" algn="l" rtl="0">
                        <a:lnSpc>
                          <a:spcPct val="100000"/>
                        </a:lnSpc>
                        <a:spcBef>
                          <a:spcPts val="0"/>
                        </a:spcBef>
                        <a:spcAft>
                          <a:spcPts val="0"/>
                        </a:spcAft>
                        <a:buClr>
                          <a:srgbClr val="000000"/>
                        </a:buClr>
                        <a:buSzPts val="1400"/>
                        <a:buFont typeface="Arial"/>
                        <a:buNone/>
                      </a:pPr>
                      <a:r>
                        <a:rPr lang="en-US" sz="1800">
                          <a:latin typeface="Arial" panose="020B0604020202020204" pitchFamily="34" charset="0"/>
                          <a:cs typeface="Arial" panose="020B0604020202020204" pitchFamily="34" charset="0"/>
                        </a:rPr>
                        <a:t>Before </a:t>
                      </a:r>
                      <a:r>
                        <a:rPr lang="en-US" sz="1800" i="0" u="none" strike="noStrike" cap="none">
                          <a:solidFill>
                            <a:srgbClr val="000000"/>
                          </a:solidFill>
                          <a:latin typeface="Arial" panose="020B0604020202020204" pitchFamily="34" charset="0"/>
                          <a:cs typeface="Arial" panose="020B0604020202020204" pitchFamily="34" charset="0"/>
                        </a:rPr>
                        <a:t>lunch </a:t>
                      </a:r>
                      <a:endParaRPr sz="1800" i="0" u="none" strike="noStrike" cap="none">
                        <a:solidFill>
                          <a:srgbClr val="000000"/>
                        </a:solidFill>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dirty="0">
                          <a:latin typeface="Arial" panose="020B0604020202020204" pitchFamily="34" charset="0"/>
                          <a:cs typeface="Arial" panose="020B0604020202020204" pitchFamily="34" charset="0"/>
                        </a:rPr>
                        <a:t>R</a:t>
                      </a:r>
                      <a:r>
                        <a:rPr lang="en-US" sz="1800" i="0" u="none" strike="noStrike" cap="none" dirty="0">
                          <a:solidFill>
                            <a:srgbClr val="000000"/>
                          </a:solidFill>
                          <a:latin typeface="Arial" panose="020B0604020202020204" pitchFamily="34" charset="0"/>
                          <a:cs typeface="Arial" panose="020B0604020202020204" pitchFamily="34" charset="0"/>
                        </a:rPr>
                        <a:t>apid-</a:t>
                      </a:r>
                      <a:r>
                        <a:rPr lang="en-US" sz="1800" dirty="0">
                          <a:latin typeface="Arial" panose="020B0604020202020204" pitchFamily="34" charset="0"/>
                          <a:cs typeface="Arial" panose="020B0604020202020204" pitchFamily="34" charset="0"/>
                        </a:rPr>
                        <a:t>acting insulin</a:t>
                      </a:r>
                      <a:r>
                        <a:rPr lang="en-US" sz="1800" i="0" u="none" strike="noStrike" cap="none" dirty="0">
                          <a:solidFill>
                            <a:srgbClr val="000000"/>
                          </a:solidFill>
                          <a:latin typeface="Arial" panose="020B0604020202020204" pitchFamily="34" charset="0"/>
                          <a:cs typeface="Arial" panose="020B0604020202020204" pitchFamily="34" charset="0"/>
                        </a:rPr>
                        <a:t> at breakfast</a:t>
                      </a:r>
                      <a:r>
                        <a:rPr lang="en-US" sz="1800" dirty="0">
                          <a:latin typeface="Arial" panose="020B0604020202020204" pitchFamily="34" charset="0"/>
                          <a:cs typeface="Arial" panose="020B0604020202020204" pitchFamily="34" charset="0"/>
                        </a:rPr>
                        <a:t>,  morning intermediate-acting insulin or </a:t>
                      </a:r>
                      <a:r>
                        <a:rPr lang="en-US" sz="1800" i="0" u="none" strike="noStrike" cap="none" dirty="0">
                          <a:solidFill>
                            <a:srgbClr val="000000"/>
                          </a:solidFill>
                          <a:latin typeface="Arial" panose="020B0604020202020204" pitchFamily="34" charset="0"/>
                          <a:cs typeface="Arial" panose="020B0604020202020204" pitchFamily="34" charset="0"/>
                        </a:rPr>
                        <a:t>mid</a:t>
                      </a:r>
                      <a:r>
                        <a:rPr lang="en-US" sz="1800" dirty="0">
                          <a:latin typeface="Arial" panose="020B0604020202020204" pitchFamily="34" charset="0"/>
                          <a:cs typeface="Arial" panose="020B0604020202020204" pitchFamily="34" charset="0"/>
                        </a:rPr>
                        <a:t>-</a:t>
                      </a:r>
                      <a:r>
                        <a:rPr lang="en-US" sz="1800" i="0" u="none" strike="noStrike" cap="none" dirty="0">
                          <a:solidFill>
                            <a:srgbClr val="000000"/>
                          </a:solidFill>
                          <a:latin typeface="Arial" panose="020B0604020202020204" pitchFamily="34" charset="0"/>
                          <a:cs typeface="Arial" panose="020B0604020202020204" pitchFamily="34" charset="0"/>
                        </a:rPr>
                        <a:t>morning snack </a:t>
                      </a:r>
                      <a:endParaRPr sz="1800" dirty="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extLst>
                  <a:ext uri="{0D108BD9-81ED-4DB2-BD59-A6C34878D82A}">
                    <a16:rowId xmlns:a16="http://schemas.microsoft.com/office/drawing/2014/main" val="10003"/>
                  </a:ext>
                </a:extLst>
              </a:tr>
              <a:tr h="640675">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After lunch </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dirty="0">
                          <a:latin typeface="Arial" panose="020B0604020202020204" pitchFamily="34" charset="0"/>
                          <a:cs typeface="Arial" panose="020B0604020202020204" pitchFamily="34" charset="0"/>
                        </a:rPr>
                        <a:t>R</a:t>
                      </a:r>
                      <a:r>
                        <a:rPr lang="en-US" sz="1800" i="0" u="none" strike="noStrike" cap="none" dirty="0">
                          <a:solidFill>
                            <a:srgbClr val="000000"/>
                          </a:solidFill>
                          <a:latin typeface="Arial" panose="020B0604020202020204" pitchFamily="34" charset="0"/>
                          <a:cs typeface="Arial" panose="020B0604020202020204" pitchFamily="34" charset="0"/>
                        </a:rPr>
                        <a:t>apid-acting insulin at lunch or lunchtime </a:t>
                      </a:r>
                      <a:r>
                        <a:rPr lang="en-US" sz="1800" i="0" u="none" strike="noStrike" cap="none" dirty="0" err="1">
                          <a:solidFill>
                            <a:srgbClr val="000000"/>
                          </a:solidFill>
                          <a:latin typeface="Arial" panose="020B0604020202020204" pitchFamily="34" charset="0"/>
                          <a:cs typeface="Arial" panose="020B0604020202020204" pitchFamily="34" charset="0"/>
                        </a:rPr>
                        <a:t>insulin:carbohydrate</a:t>
                      </a:r>
                      <a:r>
                        <a:rPr lang="en-US" sz="1800" i="0" u="none" strike="noStrike" cap="none" dirty="0">
                          <a:solidFill>
                            <a:srgbClr val="000000"/>
                          </a:solidFill>
                          <a:latin typeface="Arial" panose="020B0604020202020204" pitchFamily="34" charset="0"/>
                          <a:cs typeface="Arial" panose="020B0604020202020204" pitchFamily="34" charset="0"/>
                        </a:rPr>
                        <a:t> ratio</a:t>
                      </a:r>
                      <a:endParaRPr sz="1800" dirty="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extLst>
                  <a:ext uri="{0D108BD9-81ED-4DB2-BD59-A6C34878D82A}">
                    <a16:rowId xmlns:a16="http://schemas.microsoft.com/office/drawing/2014/main" val="10004"/>
                  </a:ext>
                </a:extLst>
              </a:tr>
              <a:tr h="640675">
                <a:tc>
                  <a:txBody>
                    <a:bodyPr/>
                    <a:lstStyle/>
                    <a:p>
                      <a:pPr marL="0" marR="0" lvl="0" indent="0" algn="l" rtl="0">
                        <a:lnSpc>
                          <a:spcPct val="100000"/>
                        </a:lnSpc>
                        <a:spcBef>
                          <a:spcPts val="0"/>
                        </a:spcBef>
                        <a:spcAft>
                          <a:spcPts val="0"/>
                        </a:spcAft>
                        <a:buClr>
                          <a:srgbClr val="000000"/>
                        </a:buClr>
                        <a:buSzPts val="1400"/>
                        <a:buFont typeface="Arial"/>
                        <a:buNone/>
                      </a:pPr>
                      <a:r>
                        <a:rPr lang="en-US" sz="1800">
                          <a:latin typeface="Arial" panose="020B0604020202020204" pitchFamily="34" charset="0"/>
                          <a:cs typeface="Arial" panose="020B0604020202020204" pitchFamily="34" charset="0"/>
                        </a:rPr>
                        <a:t>Before </a:t>
                      </a:r>
                      <a:r>
                        <a:rPr lang="en-US" sz="1800" i="0" u="none" strike="noStrike" cap="none">
                          <a:solidFill>
                            <a:srgbClr val="000000"/>
                          </a:solidFill>
                          <a:latin typeface="Arial" panose="020B0604020202020204" pitchFamily="34" charset="0"/>
                          <a:cs typeface="Arial" panose="020B0604020202020204" pitchFamily="34" charset="0"/>
                        </a:rPr>
                        <a:t>supper </a:t>
                      </a:r>
                      <a:endParaRPr sz="1800" i="0" u="none" strike="noStrike" cap="none">
                        <a:solidFill>
                          <a:srgbClr val="000000"/>
                        </a:solidFill>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a:latin typeface="Arial" panose="020B0604020202020204" pitchFamily="34" charset="0"/>
                          <a:cs typeface="Arial" panose="020B0604020202020204" pitchFamily="34" charset="0"/>
                        </a:rPr>
                        <a:t>Rapid-acting insulin</a:t>
                      </a:r>
                      <a:r>
                        <a:rPr lang="en-US" sz="1800" i="0" u="none" strike="noStrike" cap="none">
                          <a:solidFill>
                            <a:srgbClr val="000000"/>
                          </a:solidFill>
                          <a:latin typeface="Arial" panose="020B0604020202020204" pitchFamily="34" charset="0"/>
                          <a:cs typeface="Arial" panose="020B0604020202020204" pitchFamily="34" charset="0"/>
                        </a:rPr>
                        <a:t> at lunch, mid</a:t>
                      </a:r>
                      <a:r>
                        <a:rPr lang="en-US" sz="1800">
                          <a:latin typeface="Arial" panose="020B0604020202020204" pitchFamily="34" charset="0"/>
                          <a:cs typeface="Arial" panose="020B0604020202020204" pitchFamily="34" charset="0"/>
                        </a:rPr>
                        <a:t>-</a:t>
                      </a:r>
                      <a:r>
                        <a:rPr lang="en-US" sz="1800" i="0" u="none" strike="noStrike" cap="none">
                          <a:solidFill>
                            <a:srgbClr val="000000"/>
                          </a:solidFill>
                          <a:latin typeface="Arial" panose="020B0604020202020204" pitchFamily="34" charset="0"/>
                          <a:cs typeface="Arial" panose="020B0604020202020204" pitchFamily="34" charset="0"/>
                        </a:rPr>
                        <a:t>afternoon snack </a:t>
                      </a:r>
                      <a:r>
                        <a:rPr lang="en-US" sz="1800">
                          <a:latin typeface="Arial" panose="020B0604020202020204" pitchFamily="34" charset="0"/>
                          <a:cs typeface="Arial" panose="020B0604020202020204" pitchFamily="34" charset="0"/>
                        </a:rPr>
                        <a:t>or </a:t>
                      </a:r>
                      <a:r>
                        <a:rPr lang="en-US" sz="1800" i="0" u="none" strike="noStrike" cap="none">
                          <a:solidFill>
                            <a:srgbClr val="000000"/>
                          </a:solidFill>
                          <a:latin typeface="Arial" panose="020B0604020202020204" pitchFamily="34" charset="0"/>
                          <a:cs typeface="Arial" panose="020B0604020202020204" pitchFamily="34" charset="0"/>
                        </a:rPr>
                        <a:t> morning </a:t>
                      </a:r>
                      <a:r>
                        <a:rPr lang="en-US" sz="1800">
                          <a:latin typeface="Arial" panose="020B0604020202020204" pitchFamily="34" charset="0"/>
                          <a:cs typeface="Arial" panose="020B0604020202020204" pitchFamily="34" charset="0"/>
                        </a:rPr>
                        <a:t>intermediate</a:t>
                      </a:r>
                      <a:r>
                        <a:rPr lang="en-US" sz="1800" i="0" u="none" strike="noStrike" cap="none">
                          <a:solidFill>
                            <a:srgbClr val="000000"/>
                          </a:solidFill>
                          <a:latin typeface="Arial" panose="020B0604020202020204" pitchFamily="34" charset="0"/>
                          <a:cs typeface="Arial" panose="020B0604020202020204" pitchFamily="34" charset="0"/>
                        </a:rPr>
                        <a:t>-acting insulin</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extLst>
                  <a:ext uri="{0D108BD9-81ED-4DB2-BD59-A6C34878D82A}">
                    <a16:rowId xmlns:a16="http://schemas.microsoft.com/office/drawing/2014/main" val="10005"/>
                  </a:ext>
                </a:extLst>
              </a:tr>
              <a:tr h="550025">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After supper </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dirty="0">
                          <a:latin typeface="Arial" panose="020B0604020202020204" pitchFamily="34" charset="0"/>
                          <a:cs typeface="Arial" panose="020B0604020202020204" pitchFamily="34" charset="0"/>
                        </a:rPr>
                        <a:t>R</a:t>
                      </a:r>
                      <a:r>
                        <a:rPr lang="en-US" sz="1800" i="0" u="none" strike="noStrike" cap="none" dirty="0">
                          <a:solidFill>
                            <a:srgbClr val="000000"/>
                          </a:solidFill>
                          <a:latin typeface="Arial" panose="020B0604020202020204" pitchFamily="34" charset="0"/>
                          <a:cs typeface="Arial" panose="020B0604020202020204" pitchFamily="34" charset="0"/>
                        </a:rPr>
                        <a:t>apid-acting insulin at supper or suppertime </a:t>
                      </a:r>
                      <a:r>
                        <a:rPr lang="en-US" sz="1800" i="0" u="none" strike="noStrike" cap="none" dirty="0" err="1">
                          <a:solidFill>
                            <a:srgbClr val="000000"/>
                          </a:solidFill>
                          <a:latin typeface="Arial" panose="020B0604020202020204" pitchFamily="34" charset="0"/>
                          <a:cs typeface="Arial" panose="020B0604020202020204" pitchFamily="34" charset="0"/>
                        </a:rPr>
                        <a:t>insulin:carbohydrate</a:t>
                      </a:r>
                      <a:r>
                        <a:rPr lang="en-US" sz="1800" i="0" u="none" strike="noStrike" cap="none" dirty="0">
                          <a:solidFill>
                            <a:srgbClr val="000000"/>
                          </a:solidFill>
                          <a:latin typeface="Arial" panose="020B0604020202020204" pitchFamily="34" charset="0"/>
                          <a:cs typeface="Arial" panose="020B0604020202020204" pitchFamily="34" charset="0"/>
                        </a:rPr>
                        <a:t> ratio</a:t>
                      </a:r>
                      <a:endParaRPr sz="1800" dirty="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extLst>
                  <a:ext uri="{0D108BD9-81ED-4DB2-BD59-A6C34878D82A}">
                    <a16:rowId xmlns:a16="http://schemas.microsoft.com/office/drawing/2014/main" val="10006"/>
                  </a:ext>
                </a:extLst>
              </a:tr>
              <a:tr h="531050">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All levels</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dirty="0">
                          <a:solidFill>
                            <a:srgbClr val="000000"/>
                          </a:solidFill>
                          <a:latin typeface="Arial" panose="020B0604020202020204" pitchFamily="34" charset="0"/>
                          <a:cs typeface="Arial" panose="020B0604020202020204" pitchFamily="34" charset="0"/>
                        </a:rPr>
                        <a:t>Affected by snacks and exercise</a:t>
                      </a:r>
                      <a:endParaRPr sz="1800" dirty="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21156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9D0095-6794-8443-B673-12B2A663A4B0}"/>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63</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Rounded Rectangle 3">
            <a:extLst>
              <a:ext uri="{FF2B5EF4-FFF2-40B4-BE49-F238E27FC236}">
                <a16:creationId xmlns:a16="http://schemas.microsoft.com/office/drawing/2014/main" id="{91B93E61-9C75-A14E-B496-C556FD659AEF}"/>
              </a:ext>
            </a:extLst>
          </p:cNvPr>
          <p:cNvSpPr/>
          <p:nvPr/>
        </p:nvSpPr>
        <p:spPr>
          <a:xfrm>
            <a:off x="2373854" y="2022559"/>
            <a:ext cx="7444291" cy="215781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1" indent="0" algn="l" defTabSz="914400" rtl="0" eaLnBrk="1" fontAlgn="auto" latinLnBrk="0" hangingPunct="1">
              <a:lnSpc>
                <a:spcPct val="100000"/>
              </a:lnSpc>
              <a:spcBef>
                <a:spcPts val="270"/>
              </a:spcBef>
              <a:spcAft>
                <a:spcPts val="0"/>
              </a:spcAft>
              <a:buClr>
                <a:srgbClr val="FF0000"/>
              </a:buClr>
              <a:buSzPts val="2800"/>
              <a:buFontTx/>
              <a:buNone/>
              <a:tabLst/>
              <a:defRPr/>
            </a:pPr>
            <a:r>
              <a:rPr kumimoji="0" lang="en-US" sz="1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For the carbohydrate in the meal: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carbohydrate counting</a:t>
            </a:r>
          </a:p>
          <a:p>
            <a:pPr marL="374650" marR="0" lvl="1" indent="0" algn="l" defTabSz="914400" rtl="0" eaLnBrk="1" fontAlgn="auto" latinLnBrk="0" hangingPunct="1">
              <a:lnSpc>
                <a:spcPct val="100000"/>
              </a:lnSpc>
              <a:spcBef>
                <a:spcPts val="270"/>
              </a:spcBef>
              <a:spcAft>
                <a:spcPts val="0"/>
              </a:spcAft>
              <a:buClr>
                <a:srgbClr val="FF0000"/>
              </a:buClr>
              <a:buSzPts val="2800"/>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p>
          <a:p>
            <a:pPr marL="0" marR="0" lvl="0" indent="0" algn="l" defTabSz="914400" rtl="0" eaLnBrk="1" fontAlgn="auto" latinLnBrk="0" hangingPunct="1">
              <a:lnSpc>
                <a:spcPct val="100000"/>
              </a:lnSpc>
              <a:spcBef>
                <a:spcPts val="270"/>
              </a:spcBef>
              <a:spcAft>
                <a:spcPts val="0"/>
              </a:spcAft>
              <a:buClr>
                <a:srgbClr val="000000"/>
              </a:buClr>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Formulae for insulin carbohydrate ratios:</a:t>
            </a:r>
          </a:p>
          <a:p>
            <a:pPr marL="1543050" marR="0" lvl="3" indent="-342900" algn="l" defTabSz="914400" rtl="0" eaLnBrk="1" fontAlgn="auto" latinLnBrk="0" hangingPunct="1">
              <a:lnSpc>
                <a:spcPct val="100000"/>
              </a:lnSpc>
              <a:spcBef>
                <a:spcPts val="270"/>
              </a:spcBef>
              <a:spcAft>
                <a:spcPts val="0"/>
              </a:spcAft>
              <a:buClr>
                <a:srgbClr val="C00000"/>
              </a:buClr>
              <a:buSzPts val="24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Rapid-acting insulin: 500/Total Daily Dose</a:t>
            </a:r>
          </a:p>
          <a:p>
            <a:pPr marL="1543050" marR="0" lvl="3" indent="-342900" algn="l" defTabSz="914400" rtl="0" eaLnBrk="1" fontAlgn="auto" latinLnBrk="0" hangingPunct="1">
              <a:lnSpc>
                <a:spcPct val="100000"/>
              </a:lnSpc>
              <a:spcBef>
                <a:spcPts val="270"/>
              </a:spcBef>
              <a:spcAft>
                <a:spcPts val="0"/>
              </a:spcAft>
              <a:buClr>
                <a:srgbClr val="C00000"/>
              </a:buClr>
              <a:buSzPts val="24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Regular insulin: 450/Total Daily Dose</a:t>
            </a:r>
          </a:p>
        </p:txBody>
      </p:sp>
      <p:sp>
        <p:nvSpPr>
          <p:cNvPr id="5" name="Rounded Rectangle 4">
            <a:extLst>
              <a:ext uri="{FF2B5EF4-FFF2-40B4-BE49-F238E27FC236}">
                <a16:creationId xmlns:a16="http://schemas.microsoft.com/office/drawing/2014/main" id="{9B345254-4156-5446-B5AB-D5F5D5162790}"/>
              </a:ext>
            </a:extLst>
          </p:cNvPr>
          <p:cNvSpPr/>
          <p:nvPr/>
        </p:nvSpPr>
        <p:spPr>
          <a:xfrm>
            <a:off x="2373854" y="4227509"/>
            <a:ext cx="7444291" cy="1930534"/>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1" indent="0" algn="l" defTabSz="914400" rtl="0" eaLnBrk="1" fontAlgn="auto" latinLnBrk="0" hangingPunct="1">
              <a:lnSpc>
                <a:spcPct val="100000"/>
              </a:lnSpc>
              <a:spcBef>
                <a:spcPts val="270"/>
              </a:spcBef>
              <a:spcAft>
                <a:spcPts val="0"/>
              </a:spcAft>
              <a:buClr>
                <a:srgbClr val="FF0000"/>
              </a:buClr>
              <a:buSzPts val="2800"/>
              <a:buFontTx/>
              <a:buNone/>
              <a:tabLst/>
              <a:defRPr/>
            </a:pPr>
            <a:r>
              <a:rPr kumimoji="0" lang="en-US" sz="1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To correct pre-meal hyperglycemia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Use Insulin Sensitivity Factor (also called Correction Factor)</a:t>
            </a:r>
          </a:p>
          <a:p>
            <a:pPr marL="374650" marR="0" lvl="1" indent="0" algn="l" defTabSz="914400" rtl="0" eaLnBrk="1" fontAlgn="auto" latinLnBrk="0" hangingPunct="1">
              <a:lnSpc>
                <a:spcPct val="100000"/>
              </a:lnSpc>
              <a:spcBef>
                <a:spcPts val="270"/>
              </a:spcBef>
              <a:spcAft>
                <a:spcPts val="0"/>
              </a:spcAft>
              <a:buClr>
                <a:srgbClr val="FF0000"/>
              </a:buClr>
              <a:buSzPts val="2800"/>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270"/>
              </a:spcBef>
              <a:spcAft>
                <a:spcPts val="0"/>
              </a:spcAft>
              <a:buClr>
                <a:srgbClr val="000000"/>
              </a:buClr>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Formulae (for mmol/L):</a:t>
            </a:r>
          </a:p>
          <a:p>
            <a:pPr marL="1543050" marR="0" lvl="3" indent="-342900" algn="l" defTabSz="914400" rtl="0" eaLnBrk="1" fontAlgn="auto" latinLnBrk="0" hangingPunct="1">
              <a:lnSpc>
                <a:spcPct val="100000"/>
              </a:lnSpc>
              <a:spcBef>
                <a:spcPts val="270"/>
              </a:spcBef>
              <a:spcAft>
                <a:spcPts val="0"/>
              </a:spcAft>
              <a:buClr>
                <a:srgbClr val="C00000"/>
              </a:buClr>
              <a:buSzPts val="24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Rapid-acting insulin: 100/total daily dose</a:t>
            </a:r>
          </a:p>
          <a:p>
            <a:pPr marL="1543050" marR="0" lvl="3" indent="-342900" algn="l" defTabSz="914400" rtl="0" eaLnBrk="1" fontAlgn="auto" latinLnBrk="0" hangingPunct="1">
              <a:lnSpc>
                <a:spcPct val="100000"/>
              </a:lnSpc>
              <a:spcBef>
                <a:spcPts val="270"/>
              </a:spcBef>
              <a:spcAft>
                <a:spcPts val="0"/>
              </a:spcAft>
              <a:buClr>
                <a:srgbClr val="C00000"/>
              </a:buClr>
              <a:buSzPts val="24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Regular insulin: 83/total daily dose</a:t>
            </a:r>
          </a:p>
        </p:txBody>
      </p:sp>
      <p:sp>
        <p:nvSpPr>
          <p:cNvPr id="6" name="Round Diagonal Corner Rectangle 5">
            <a:extLst>
              <a:ext uri="{FF2B5EF4-FFF2-40B4-BE49-F238E27FC236}">
                <a16:creationId xmlns:a16="http://schemas.microsoft.com/office/drawing/2014/main" id="{350A69CB-AE40-474E-BDCB-C196E761E76D}"/>
              </a:ext>
            </a:extLst>
          </p:cNvPr>
          <p:cNvSpPr/>
          <p:nvPr/>
        </p:nvSpPr>
        <p:spPr>
          <a:xfrm>
            <a:off x="2470672" y="1331736"/>
            <a:ext cx="7347473" cy="59167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225" marR="0" lvl="0" indent="0" algn="ctr" defTabSz="914400" rtl="0" eaLnBrk="1" fontAlgn="auto" latinLnBrk="0" hangingPunct="1">
              <a:lnSpc>
                <a:spcPct val="100000"/>
              </a:lnSpc>
              <a:spcBef>
                <a:spcPts val="270"/>
              </a:spcBef>
              <a:spcAft>
                <a:spcPts val="0"/>
              </a:spcAft>
              <a:buClr>
                <a:srgbClr val="000000"/>
              </a:buClr>
              <a:buSzPts val="2800"/>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Bolus insulin - Each pre-meal insulin dose has 2 components:</a:t>
            </a:r>
          </a:p>
        </p:txBody>
      </p:sp>
      <p:sp>
        <p:nvSpPr>
          <p:cNvPr id="7" name="Google Shape;191;p62">
            <a:extLst>
              <a:ext uri="{FF2B5EF4-FFF2-40B4-BE49-F238E27FC236}">
                <a16:creationId xmlns:a16="http://schemas.microsoft.com/office/drawing/2014/main" id="{B3EE3C72-199F-524B-8CF5-C5300E68C1F6}"/>
              </a:ext>
            </a:extLst>
          </p:cNvPr>
          <p:cNvSpPr txBox="1">
            <a:spLocks noGrp="1"/>
          </p:cNvSpPr>
          <p:nvPr>
            <p:ph type="title"/>
          </p:nvPr>
        </p:nvSpPr>
        <p:spPr>
          <a:xfrm>
            <a:off x="2590577" y="649015"/>
            <a:ext cx="6171750" cy="43335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Dose Adjustments… </a:t>
            </a:r>
            <a:r>
              <a:rPr lang="en-US" sz="2800" b="1" dirty="0" err="1">
                <a:solidFill>
                  <a:srgbClr val="0070C0"/>
                </a:solidFill>
                <a:latin typeface="Arial"/>
                <a:ea typeface="Arial"/>
                <a:cs typeface="Arial"/>
                <a:sym typeface="Arial"/>
              </a:rPr>
              <a:t>cont</a:t>
            </a:r>
            <a:r>
              <a:rPr lang="en-US" sz="2800" dirty="0">
                <a:solidFill>
                  <a:srgbClr val="0070C0"/>
                </a:solidFill>
              </a:rPr>
              <a:t> </a:t>
            </a:r>
            <a:endParaRPr sz="2800" dirty="0">
              <a:solidFill>
                <a:srgbClr val="0070C0"/>
              </a:solidFill>
            </a:endParaRPr>
          </a:p>
        </p:txBody>
      </p:sp>
    </p:spTree>
    <p:extLst>
      <p:ext uri="{BB962C8B-B14F-4D97-AF65-F5344CB8AC3E}">
        <p14:creationId xmlns:p14="http://schemas.microsoft.com/office/powerpoint/2010/main" val="4020892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66"/>
          <p:cNvSpPr txBox="1">
            <a:spLocks noGrp="1"/>
          </p:cNvSpPr>
          <p:nvPr>
            <p:ph type="title"/>
          </p:nvPr>
        </p:nvSpPr>
        <p:spPr>
          <a:xfrm>
            <a:off x="2558843" y="284547"/>
            <a:ext cx="6171793" cy="85743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Insulin Storage</a:t>
            </a:r>
            <a:endParaRPr sz="2800" b="1" dirty="0">
              <a:solidFill>
                <a:srgbClr val="0070C0"/>
              </a:solidFill>
              <a:latin typeface="Arial"/>
              <a:ea typeface="Arial"/>
              <a:cs typeface="Arial"/>
              <a:sym typeface="Arial"/>
            </a:endParaRPr>
          </a:p>
        </p:txBody>
      </p:sp>
      <p:sp>
        <p:nvSpPr>
          <p:cNvPr id="222" name="Google Shape;222;p66"/>
          <p:cNvSpPr txBox="1">
            <a:spLocks noGrp="1"/>
          </p:cNvSpPr>
          <p:nvPr>
            <p:ph type="body" idx="1"/>
          </p:nvPr>
        </p:nvSpPr>
        <p:spPr>
          <a:xfrm>
            <a:off x="1049155" y="1388239"/>
            <a:ext cx="9760016" cy="4442546"/>
          </a:xfrm>
          <a:prstGeom prst="rect">
            <a:avLst/>
          </a:prstGeom>
          <a:noFill/>
          <a:ln>
            <a:noFill/>
          </a:ln>
        </p:spPr>
        <p:txBody>
          <a:bodyPr spcFirstLastPara="1" vert="horz" wrap="square" lIns="68550" tIns="34275" rIns="68550" bIns="34275" rtlCol="0" anchor="t" anchorCtr="0">
            <a:noAutofit/>
          </a:bodyPr>
          <a:lstStyle/>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Kept at 2-8 degrees Celsius(avoid freezer section&amp; door)</a:t>
            </a: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Pens - room temperature for a month</a:t>
            </a: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Use fridge, traditional methods</a:t>
            </a:r>
            <a:endParaRPr sz="2000" dirty="0">
              <a:latin typeface="Arial" panose="020B0604020202020204" pitchFamily="34" charset="0"/>
              <a:cs typeface="Arial" panose="020B0604020202020204" pitchFamily="34" charset="0"/>
            </a:endParaRPr>
          </a:p>
          <a:p>
            <a:pPr marL="342900" indent="-342900">
              <a:lnSpc>
                <a:spcPct val="100000"/>
              </a:lnSpc>
              <a:spcBef>
                <a:spcPts val="270"/>
              </a:spcBef>
              <a:buSzPts val="1800"/>
              <a:buNone/>
            </a:pPr>
            <a:endParaRPr dirty="0"/>
          </a:p>
        </p:txBody>
      </p:sp>
      <p:pic>
        <p:nvPicPr>
          <p:cNvPr id="223" name="Google Shape;223;p66"/>
          <p:cNvPicPr preferRelativeResize="0"/>
          <p:nvPr/>
        </p:nvPicPr>
        <p:blipFill rotWithShape="1">
          <a:blip r:embed="rId3">
            <a:alphaModFix/>
          </a:blip>
          <a:srcRect l="61511" t="9968" r="14000"/>
          <a:stretch/>
        </p:blipFill>
        <p:spPr>
          <a:xfrm>
            <a:off x="7610305" y="3282085"/>
            <a:ext cx="2987894" cy="2332055"/>
          </a:xfrm>
          <a:prstGeom prst="rect">
            <a:avLst/>
          </a:prstGeom>
          <a:noFill/>
          <a:ln>
            <a:noFill/>
          </a:ln>
        </p:spPr>
      </p:pic>
      <p:sp>
        <p:nvSpPr>
          <p:cNvPr id="224" name="Google Shape;224;p66"/>
          <p:cNvSpPr txBox="1"/>
          <p:nvPr/>
        </p:nvSpPr>
        <p:spPr>
          <a:xfrm>
            <a:off x="2930562" y="5940253"/>
            <a:ext cx="6330876" cy="346218"/>
          </a:xfrm>
          <a:prstGeom prst="rect">
            <a:avLst/>
          </a:prstGeom>
          <a:noFill/>
          <a:ln>
            <a:noFill/>
          </a:ln>
        </p:spPr>
        <p:txBody>
          <a:bodyPr spcFirstLastPara="1" wrap="square" lIns="68550" tIns="34275" rIns="68550"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Annals Of Medicine</a:t>
            </a:r>
            <a:r>
              <a:rPr kumimoji="0" lang="en-US" sz="900" b="0" i="0" u="none" strike="noStrike" kern="0" cap="none" spc="0" normalizeH="0" baseline="0" noProof="0" dirty="0">
                <a:ln>
                  <a:noFill/>
                </a:ln>
                <a:solidFill>
                  <a:srgbClr val="0070C0"/>
                </a:solidFill>
                <a:effectLst/>
                <a:uLnTx/>
                <a:uFillTx/>
                <a:latin typeface="Arial"/>
                <a:ea typeface="+mn-ea"/>
                <a:cs typeface="Arial"/>
                <a:sym typeface="Arial"/>
              </a:rPr>
              <a:t> </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2022, VOL. 54, NO. 1, 1118–1125</a:t>
            </a:r>
            <a:r>
              <a:rPr kumimoji="0" lang="en-US" sz="900" b="0" i="0" u="none" strike="noStrike" kern="0" cap="none" spc="0" normalizeH="0" baseline="0" noProof="0" dirty="0">
                <a:ln>
                  <a:noFill/>
                </a:ln>
                <a:solidFill>
                  <a:srgbClr val="0070C0"/>
                </a:solidFill>
                <a:effectLst/>
                <a:uLnTx/>
                <a:uFillTx/>
                <a:latin typeface="Arial"/>
                <a:ea typeface="+mn-ea"/>
                <a:cs typeface="Arial"/>
                <a:sym typeface="Arial"/>
              </a:rPr>
              <a:t>. </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hlinkClick r:id="rId4"/>
              </a:rPr>
              <a:t>https://doi.org/10.1080/07853890.2022.2067355</a:t>
            </a:r>
            <a:endParaRPr kumimoji="0" lang="en-US" sz="900" b="0" i="0" u="none" strike="noStrike" kern="0" cap="none" spc="0" normalizeH="0" baseline="0" noProof="0" dirty="0">
              <a:ln>
                <a:noFill/>
              </a:ln>
              <a:solidFill>
                <a:srgbClr val="0070C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https://pixabay.com/vectors/refrigerator-fridge-cooling-cold-158634/</a:t>
            </a:r>
          </a:p>
        </p:txBody>
      </p:sp>
      <p:pic>
        <p:nvPicPr>
          <p:cNvPr id="3" name="Picture 2">
            <a:extLst>
              <a:ext uri="{FF2B5EF4-FFF2-40B4-BE49-F238E27FC236}">
                <a16:creationId xmlns:a16="http://schemas.microsoft.com/office/drawing/2014/main" id="{64B787DA-B8F5-7757-BC02-31901BB5A1A5}"/>
              </a:ext>
            </a:extLst>
          </p:cNvPr>
          <p:cNvPicPr>
            <a:picLocks noChangeAspect="1"/>
          </p:cNvPicPr>
          <p:nvPr/>
        </p:nvPicPr>
        <p:blipFill>
          <a:blip r:embed="rId5"/>
          <a:stretch>
            <a:fillRect/>
          </a:stretch>
        </p:blipFill>
        <p:spPr>
          <a:xfrm flipH="1" flipV="1">
            <a:off x="1699679" y="3137705"/>
            <a:ext cx="2314641" cy="2332055"/>
          </a:xfrm>
          <a:prstGeom prst="rect">
            <a:avLst/>
          </a:prstGeom>
        </p:spPr>
      </p:pic>
    </p:spTree>
    <p:extLst>
      <p:ext uri="{BB962C8B-B14F-4D97-AF65-F5344CB8AC3E}">
        <p14:creationId xmlns:p14="http://schemas.microsoft.com/office/powerpoint/2010/main" val="1862374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67"/>
          <p:cNvSpPr txBox="1">
            <a:spLocks noGrp="1"/>
          </p:cNvSpPr>
          <p:nvPr>
            <p:ph type="title"/>
          </p:nvPr>
        </p:nvSpPr>
        <p:spPr>
          <a:xfrm>
            <a:off x="1838969" y="228144"/>
            <a:ext cx="8229057" cy="1006599"/>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Key Messages</a:t>
            </a:r>
            <a:endParaRPr sz="2800" dirty="0"/>
          </a:p>
        </p:txBody>
      </p:sp>
      <p:sp>
        <p:nvSpPr>
          <p:cNvPr id="230" name="Google Shape;230;p67"/>
          <p:cNvSpPr txBox="1">
            <a:spLocks noGrp="1"/>
          </p:cNvSpPr>
          <p:nvPr>
            <p:ph type="body" idx="1"/>
          </p:nvPr>
        </p:nvSpPr>
        <p:spPr>
          <a:xfrm>
            <a:off x="1106906" y="1135782"/>
            <a:ext cx="10308656" cy="4995512"/>
          </a:xfrm>
          <a:prstGeom prst="rect">
            <a:avLst/>
          </a:prstGeom>
          <a:noFill/>
          <a:ln>
            <a:noFill/>
          </a:ln>
        </p:spPr>
        <p:txBody>
          <a:bodyPr spcFirstLastPara="1" vert="horz" wrap="square" lIns="91425" tIns="45700" rIns="91425" bIns="45700" rtlCol="0" anchor="t" anchorCtr="0">
            <a:normAutofit lnSpcReduction="10000"/>
          </a:bodyPr>
          <a:lstStyle/>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There are different classes (types) of insulin, with varying mode of action.</a:t>
            </a:r>
            <a:endParaRPr sz="2200" dirty="0">
              <a:latin typeface="Arial" panose="020B0604020202020204" pitchFamily="34" charset="0"/>
              <a:cs typeface="Arial" panose="020B0604020202020204" pitchFamily="34" charset="0"/>
            </a:endParaRPr>
          </a:p>
          <a:p>
            <a:pPr marL="0" indent="0">
              <a:lnSpc>
                <a:spcPct val="100000"/>
              </a:lnSpc>
              <a:spcBef>
                <a:spcPts val="270"/>
              </a:spcBef>
              <a:buSzPct val="108108"/>
              <a:buNone/>
            </a:pPr>
            <a:endParaRPr sz="2200" dirty="0">
              <a:solidFill>
                <a:srgbClr val="000000"/>
              </a:solidFill>
              <a:latin typeface="Arial" panose="020B0604020202020204" pitchFamily="34" charset="0"/>
              <a:ea typeface="Arial"/>
              <a:cs typeface="Arial" panose="020B0604020202020204" pitchFamily="34" charset="0"/>
              <a:sym typeface="Arial"/>
            </a:endParaRPr>
          </a:p>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Several insulin regimens are available for management of diabetes.</a:t>
            </a:r>
            <a:endParaRPr sz="2200" dirty="0">
              <a:latin typeface="Arial" panose="020B0604020202020204" pitchFamily="34" charset="0"/>
              <a:cs typeface="Arial" panose="020B0604020202020204" pitchFamily="34" charset="0"/>
            </a:endParaRPr>
          </a:p>
          <a:p>
            <a:pPr marL="0" indent="0">
              <a:lnSpc>
                <a:spcPct val="100000"/>
              </a:lnSpc>
              <a:spcBef>
                <a:spcPts val="270"/>
              </a:spcBef>
              <a:buSzPct val="108108"/>
              <a:buNone/>
            </a:pPr>
            <a:endParaRPr sz="2200" dirty="0">
              <a:solidFill>
                <a:srgbClr val="000000"/>
              </a:solidFill>
              <a:latin typeface="Arial" panose="020B0604020202020204" pitchFamily="34" charset="0"/>
              <a:ea typeface="Arial"/>
              <a:cs typeface="Arial" panose="020B0604020202020204" pitchFamily="34" charset="0"/>
              <a:sym typeface="Arial"/>
            </a:endParaRPr>
          </a:p>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The preferred insulin regimen is one that mimics physiological insulin-blood glucose interaction.  </a:t>
            </a:r>
            <a:r>
              <a:rPr lang="en-US" sz="2200" b="1" dirty="0">
                <a:solidFill>
                  <a:srgbClr val="FF0000"/>
                </a:solidFill>
                <a:latin typeface="Arial" panose="020B0604020202020204" pitchFamily="34" charset="0"/>
                <a:ea typeface="Arial"/>
                <a:cs typeface="Arial" panose="020B0604020202020204" pitchFamily="34" charset="0"/>
                <a:sym typeface="Arial"/>
              </a:rPr>
              <a:t>Premix insulin (e.g. 30/70 or 25/75) is not recommended in type 1 diabetes</a:t>
            </a:r>
            <a:endParaRPr sz="2200" b="1" dirty="0">
              <a:solidFill>
                <a:srgbClr val="FF0000"/>
              </a:solidFill>
              <a:latin typeface="Arial" panose="020B0604020202020204" pitchFamily="34" charset="0"/>
              <a:cs typeface="Arial" panose="020B0604020202020204" pitchFamily="34" charset="0"/>
            </a:endParaRPr>
          </a:p>
          <a:p>
            <a:pPr marL="0" indent="0">
              <a:lnSpc>
                <a:spcPct val="100000"/>
              </a:lnSpc>
              <a:spcBef>
                <a:spcPts val="270"/>
              </a:spcBef>
              <a:buSzPct val="108108"/>
              <a:buNone/>
            </a:pPr>
            <a:endParaRPr sz="2200" dirty="0">
              <a:solidFill>
                <a:srgbClr val="000000"/>
              </a:solidFill>
              <a:latin typeface="Arial" panose="020B0604020202020204" pitchFamily="34" charset="0"/>
              <a:ea typeface="Arial"/>
              <a:cs typeface="Arial" panose="020B0604020202020204" pitchFamily="34" charset="0"/>
              <a:sym typeface="Arial"/>
            </a:endParaRPr>
          </a:p>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Blood sugar monitoring is essential for proper management of diabetes.</a:t>
            </a:r>
            <a:endParaRPr sz="2200" dirty="0">
              <a:latin typeface="Arial" panose="020B0604020202020204" pitchFamily="34" charset="0"/>
              <a:cs typeface="Arial" panose="020B0604020202020204" pitchFamily="34" charset="0"/>
            </a:endParaRPr>
          </a:p>
          <a:p>
            <a:pPr marL="0" indent="0">
              <a:lnSpc>
                <a:spcPct val="100000"/>
              </a:lnSpc>
              <a:spcBef>
                <a:spcPts val="270"/>
              </a:spcBef>
              <a:buSzPct val="108108"/>
              <a:buNone/>
            </a:pPr>
            <a:endParaRPr sz="2200" dirty="0">
              <a:solidFill>
                <a:srgbClr val="000000"/>
              </a:solidFill>
              <a:latin typeface="Arial" panose="020B0604020202020204" pitchFamily="34" charset="0"/>
              <a:ea typeface="Arial"/>
              <a:cs typeface="Arial" panose="020B0604020202020204" pitchFamily="34" charset="0"/>
              <a:sym typeface="Arial"/>
            </a:endParaRPr>
          </a:p>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Correct injection techniques must be used to ensure proper administration of insulin.</a:t>
            </a:r>
            <a:endParaRPr sz="2200" dirty="0">
              <a:latin typeface="Arial" panose="020B0604020202020204" pitchFamily="34" charset="0"/>
              <a:cs typeface="Arial" panose="020B0604020202020204" pitchFamily="34" charset="0"/>
            </a:endParaRPr>
          </a:p>
          <a:p>
            <a:pPr marL="0" indent="0">
              <a:lnSpc>
                <a:spcPct val="100000"/>
              </a:lnSpc>
              <a:spcBef>
                <a:spcPts val="270"/>
              </a:spcBef>
              <a:buSzPct val="108108"/>
              <a:buNone/>
            </a:pPr>
            <a:endParaRPr sz="2200" dirty="0">
              <a:solidFill>
                <a:srgbClr val="000000"/>
              </a:solidFill>
              <a:latin typeface="Arial" panose="020B0604020202020204" pitchFamily="34" charset="0"/>
              <a:ea typeface="Arial"/>
              <a:cs typeface="Arial" panose="020B0604020202020204" pitchFamily="34" charset="0"/>
              <a:sym typeface="Arial"/>
            </a:endParaRPr>
          </a:p>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Insulin must be stored properly for it to maintain its effectiveness.</a:t>
            </a:r>
            <a:endParaRPr sz="2200" dirty="0">
              <a:latin typeface="Arial" panose="020B0604020202020204" pitchFamily="34" charset="0"/>
              <a:cs typeface="Arial" panose="020B0604020202020204" pitchFamily="34" charset="0"/>
            </a:endParaRPr>
          </a:p>
          <a:p>
            <a:pPr marL="457200" indent="-228600">
              <a:lnSpc>
                <a:spcPct val="100000"/>
              </a:lnSpc>
              <a:spcBef>
                <a:spcPts val="270"/>
              </a:spcBef>
              <a:buClr>
                <a:schemeClr val="dk1"/>
              </a:buClr>
              <a:buSzPct val="69498"/>
              <a:buNone/>
            </a:pPr>
            <a:endParaRPr dirty="0"/>
          </a:p>
        </p:txBody>
      </p:sp>
    </p:spTree>
    <p:extLst>
      <p:ext uri="{BB962C8B-B14F-4D97-AF65-F5344CB8AC3E}">
        <p14:creationId xmlns:p14="http://schemas.microsoft.com/office/powerpoint/2010/main" val="6910780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0070C0"/>
                </a:solidFill>
              </a:rPr>
              <a:t>Structured Diabetes Education </a:t>
            </a:r>
            <a:r>
              <a:rPr lang="en-US" b="1" dirty="0" err="1">
                <a:solidFill>
                  <a:srgbClr val="0070C0"/>
                </a:solidFill>
              </a:rPr>
              <a:t>Lecturette</a:t>
            </a:r>
            <a:endParaRPr lang="en-US" b="1" dirty="0">
              <a:solidFill>
                <a:srgbClr val="0070C0"/>
              </a:solidFill>
            </a:endParaRP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200" b="0" i="0" u="none" strike="noStrike" kern="0" cap="none" spc="0" normalizeH="0" baseline="0" noProof="0" smtClean="0">
                <a:ln>
                  <a:noFill/>
                </a:ln>
                <a:solidFill>
                  <a:prstClr val="black">
                    <a:tint val="75000"/>
                  </a:prstClr>
                </a:solidFill>
                <a:effectLst/>
                <a:uLnTx/>
                <a:uFillTx/>
                <a:latin typeface="Arial" panose="020B0604020202020204"/>
                <a:ea typeface="+mn-ea"/>
                <a:cs typeface="Arial" panose="020B0604020202020204"/>
                <a:sym typeface="Arial" panose="020B0604020202020204"/>
              </a:rPr>
              <a:t>66</a:t>
            </a:fld>
            <a:endParaRPr kumimoji="0" lang="en-US" sz="1200" b="0" i="0" u="none" strike="noStrike" kern="0" cap="none" spc="0" normalizeH="0" baseline="0" noProof="0">
              <a:ln>
                <a:noFill/>
              </a:ln>
              <a:solidFill>
                <a:prstClr val="black">
                  <a:tint val="75000"/>
                </a:prstClr>
              </a:solidFill>
              <a:effectLst/>
              <a:uLnTx/>
              <a:uFillTx/>
              <a:latin typeface="Arial" panose="020B0604020202020204"/>
              <a:ea typeface="+mn-ea"/>
              <a:cs typeface="Arial" panose="020B0604020202020204"/>
              <a:sym typeface="Arial" panose="020B0604020202020204"/>
            </a:endParaRPr>
          </a:p>
        </p:txBody>
      </p:sp>
    </p:spTree>
    <p:extLst>
      <p:ext uri="{BB962C8B-B14F-4D97-AF65-F5344CB8AC3E}">
        <p14:creationId xmlns:p14="http://schemas.microsoft.com/office/powerpoint/2010/main" val="95664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Objectives</a:t>
            </a:r>
          </a:p>
        </p:txBody>
      </p:sp>
      <p:sp>
        <p:nvSpPr>
          <p:cNvPr id="3" name="Content Placeholder 2"/>
          <p:cNvSpPr>
            <a:spLocks noGrp="1"/>
          </p:cNvSpPr>
          <p:nvPr>
            <p:ph idx="1"/>
          </p:nvPr>
        </p:nvSpPr>
        <p:spPr/>
        <p:txBody>
          <a:bodyPr/>
          <a:lstStyle/>
          <a:p>
            <a:r>
              <a:rPr lang="en-US" dirty="0"/>
              <a:t>Outline structure diabetes education</a:t>
            </a:r>
          </a:p>
        </p:txBody>
      </p:sp>
    </p:spTree>
    <p:extLst>
      <p:ext uri="{BB962C8B-B14F-4D97-AF65-F5344CB8AC3E}">
        <p14:creationId xmlns:p14="http://schemas.microsoft.com/office/powerpoint/2010/main" val="191893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1" y="274639"/>
            <a:ext cx="8229057" cy="1006599"/>
          </a:xfrm>
        </p:spPr>
        <p:txBody>
          <a:bodyPr>
            <a:normAutofit/>
          </a:bodyPr>
          <a:lstStyle/>
          <a:p>
            <a:pPr algn="ctr"/>
            <a:r>
              <a:rPr lang="en-GB" b="1" dirty="0">
                <a:solidFill>
                  <a:srgbClr val="0070C0"/>
                </a:solidFill>
              </a:rPr>
              <a:t>Introduction</a:t>
            </a:r>
          </a:p>
        </p:txBody>
      </p:sp>
      <p:sp>
        <p:nvSpPr>
          <p:cNvPr id="7" name="Content Placeholder 6"/>
          <p:cNvSpPr>
            <a:spLocks noGrp="1"/>
          </p:cNvSpPr>
          <p:nvPr>
            <p:ph idx="1"/>
          </p:nvPr>
        </p:nvSpPr>
        <p:spPr>
          <a:xfrm>
            <a:off x="1174281" y="1172688"/>
            <a:ext cx="10000649" cy="4741224"/>
          </a:xfrm>
        </p:spPr>
        <p:txBody>
          <a:bodyPr/>
          <a:lstStyle/>
          <a:p>
            <a:r>
              <a:rPr lang="en-GB" sz="2400" dirty="0"/>
              <a:t>Diabetes education is a core component in management of Type 1 Diabetes.</a:t>
            </a:r>
          </a:p>
          <a:p>
            <a:pPr marL="0" indent="0">
              <a:buNone/>
            </a:pPr>
            <a:endParaRPr lang="en-GB" sz="2400" dirty="0"/>
          </a:p>
          <a:p>
            <a:r>
              <a:rPr lang="en-GB" sz="2400" dirty="0"/>
              <a:t>Structured diabetes education is mainly done by the  diabetes educator who should be the lead amongst  all the others.</a:t>
            </a:r>
          </a:p>
          <a:p>
            <a:pPr marL="0" indent="0">
              <a:buNone/>
            </a:pPr>
            <a:r>
              <a:rPr lang="en-GB" sz="2400" dirty="0"/>
              <a:t> </a:t>
            </a:r>
          </a:p>
          <a:p>
            <a:r>
              <a:rPr lang="en-GB" sz="2400" dirty="0"/>
              <a:t>When effectively done it improves the management of children and young adults holistically.</a:t>
            </a:r>
          </a:p>
          <a:p>
            <a:pPr marL="0" indent="0">
              <a:buNone/>
            </a:pPr>
            <a:endParaRPr lang="en-GB" sz="2400" dirty="0"/>
          </a:p>
          <a:p>
            <a:r>
              <a:rPr lang="en-GB" sz="2400" dirty="0"/>
              <a:t>Diabetes education can be done individually or in a group setting.</a:t>
            </a:r>
          </a:p>
          <a:p>
            <a:endParaRPr lang="en-GB" dirty="0"/>
          </a:p>
        </p:txBody>
      </p:sp>
    </p:spTree>
    <p:extLst>
      <p:ext uri="{BB962C8B-B14F-4D97-AF65-F5344CB8AC3E}">
        <p14:creationId xmlns:p14="http://schemas.microsoft.com/office/powerpoint/2010/main" val="19427867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839" y="255258"/>
            <a:ext cx="8229057" cy="1006599"/>
          </a:xfrm>
        </p:spPr>
        <p:txBody>
          <a:bodyPr/>
          <a:lstStyle/>
          <a:p>
            <a:pPr algn="ctr"/>
            <a:r>
              <a:rPr lang="en-GB" b="1" dirty="0">
                <a:solidFill>
                  <a:schemeClr val="accent5"/>
                </a:solidFill>
                <a:latin typeface="+mn-lt"/>
              </a:rPr>
              <a:t>First Visit Education </a:t>
            </a:r>
          </a:p>
        </p:txBody>
      </p:sp>
      <p:sp>
        <p:nvSpPr>
          <p:cNvPr id="3" name="Content Placeholder 2"/>
          <p:cNvSpPr>
            <a:spLocks noGrp="1"/>
          </p:cNvSpPr>
          <p:nvPr>
            <p:ph idx="1"/>
          </p:nvPr>
        </p:nvSpPr>
        <p:spPr>
          <a:xfrm>
            <a:off x="1901042" y="1428997"/>
            <a:ext cx="8389917" cy="4461164"/>
          </a:xfrm>
        </p:spPr>
        <p:txBody>
          <a:bodyPr>
            <a:normAutofit fontScale="62500" lnSpcReduction="20000"/>
          </a:bodyPr>
          <a:lstStyle/>
          <a:p>
            <a:r>
              <a:rPr lang="en-GB" sz="4200" dirty="0"/>
              <a:t>This is done at the initial contact with the patient in the inpatient or outpatient setting. </a:t>
            </a:r>
          </a:p>
          <a:p>
            <a:pPr marL="0" indent="0">
              <a:buNone/>
            </a:pPr>
            <a:endParaRPr lang="en-GB" sz="4200" dirty="0"/>
          </a:p>
          <a:p>
            <a:pPr marL="114300" indent="0">
              <a:buNone/>
            </a:pPr>
            <a:endParaRPr lang="en-GB" sz="4200" dirty="0"/>
          </a:p>
          <a:p>
            <a:pPr marL="114300" indent="0">
              <a:buNone/>
            </a:pPr>
            <a:r>
              <a:rPr lang="en-GB" sz="4200" b="1" dirty="0"/>
              <a:t>The following topics are to be covered:</a:t>
            </a:r>
            <a:endParaRPr lang="en-GB" sz="4200" dirty="0"/>
          </a:p>
          <a:p>
            <a:pPr marL="571500" lvl="1" indent="0">
              <a:buNone/>
            </a:pPr>
            <a:r>
              <a:rPr lang="en-GB" sz="3800" dirty="0"/>
              <a:t>1. Description of Type 1 diabetes and different types of diabetes.</a:t>
            </a:r>
          </a:p>
          <a:p>
            <a:pPr marL="457200" lvl="1" indent="0">
              <a:buNone/>
            </a:pPr>
            <a:endParaRPr lang="en-GB" sz="3800" dirty="0"/>
          </a:p>
          <a:p>
            <a:pPr marL="571500" lvl="1" indent="0">
              <a:buNone/>
            </a:pPr>
            <a:r>
              <a:rPr lang="en-GB" sz="3800" dirty="0"/>
              <a:t>2. Self-monitoring of blood glucose, blood glucose targets, when to monitor, testing techniques and sites. </a:t>
            </a:r>
          </a:p>
          <a:p>
            <a:pPr lvl="1"/>
            <a:endParaRPr lang="en-GB" sz="3800" dirty="0"/>
          </a:p>
          <a:p>
            <a:pPr marL="571500" lvl="1" indent="0">
              <a:buNone/>
            </a:pPr>
            <a:r>
              <a:rPr lang="en-GB" sz="3800" dirty="0"/>
              <a:t>3. How to maintain a blood glucose, insulin and food diary. </a:t>
            </a:r>
          </a:p>
          <a:p>
            <a:endParaRPr lang="en-GB" dirty="0"/>
          </a:p>
        </p:txBody>
      </p:sp>
    </p:spTree>
    <p:extLst>
      <p:ext uri="{BB962C8B-B14F-4D97-AF65-F5344CB8AC3E}">
        <p14:creationId xmlns:p14="http://schemas.microsoft.com/office/powerpoint/2010/main" val="1879245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8"/>
          <p:cNvSpPr txBox="1">
            <a:spLocks noGrp="1"/>
          </p:cNvSpPr>
          <p:nvPr>
            <p:ph type="title" idx="4294967295"/>
          </p:nvPr>
        </p:nvSpPr>
        <p:spPr>
          <a:xfrm>
            <a:off x="2070100" y="152400"/>
            <a:ext cx="8140700" cy="1371600"/>
          </a:xfrm>
          <a:prstGeom prst="rect">
            <a:avLst/>
          </a:prstGeom>
          <a:noFill/>
          <a:ln>
            <a:noFill/>
          </a:ln>
        </p:spPr>
        <p:txBody>
          <a:bodyPr spcFirstLastPara="1" vert="horz" wrap="square" lIns="0" tIns="0" rIns="0" bIns="0" rtlCol="0" anchor="ctr" anchorCtr="0">
            <a:noAutofit/>
          </a:bodyPr>
          <a:lstStyle/>
          <a:p>
            <a:pPr algn="ctr">
              <a:lnSpc>
                <a:spcPct val="100000"/>
              </a:lnSpc>
              <a:spcBef>
                <a:spcPts val="0"/>
              </a:spcBef>
              <a:buSzPts val="1400"/>
            </a:pPr>
            <a:r>
              <a:rPr lang="en-US" sz="3200" b="1" dirty="0">
                <a:latin typeface="Cambria" panose="02040503050406030204" pitchFamily="18" charset="0"/>
                <a:ea typeface="Cambria" panose="02040503050406030204" pitchFamily="18" charset="0"/>
                <a:cs typeface="Arial"/>
                <a:sym typeface="Arial"/>
              </a:rPr>
              <a:t>Principles of DKA Management</a:t>
            </a:r>
            <a:endParaRPr sz="3200" b="1" dirty="0">
              <a:latin typeface="Cambria" panose="02040503050406030204" pitchFamily="18" charset="0"/>
              <a:ea typeface="Cambria" panose="02040503050406030204" pitchFamily="18" charset="0"/>
              <a:cs typeface="Arial"/>
              <a:sym typeface="Arial"/>
            </a:endParaRPr>
          </a:p>
        </p:txBody>
      </p:sp>
      <p:sp>
        <p:nvSpPr>
          <p:cNvPr id="368" name="Google Shape;368;p68"/>
          <p:cNvSpPr txBox="1">
            <a:spLocks noGrp="1"/>
          </p:cNvSpPr>
          <p:nvPr>
            <p:ph type="body" idx="4294967295"/>
          </p:nvPr>
        </p:nvSpPr>
        <p:spPr>
          <a:xfrm>
            <a:off x="1981473" y="1599673"/>
            <a:ext cx="8229057" cy="4526884"/>
          </a:xfrm>
          <a:prstGeom prst="rect">
            <a:avLst/>
          </a:prstGeom>
          <a:noFill/>
          <a:ln>
            <a:noFill/>
          </a:ln>
        </p:spPr>
        <p:txBody>
          <a:bodyPr spcFirstLastPara="1" vert="horz" wrap="square" lIns="0" tIns="0" rIns="0" bIns="0" rtlCol="0" anchor="t" anchorCtr="0">
            <a:noAutofit/>
          </a:bodyPr>
          <a:lstStyle/>
          <a:p>
            <a:pPr marL="514350" indent="-514350">
              <a:lnSpc>
                <a:spcPct val="100000"/>
              </a:lnSpc>
              <a:spcBef>
                <a:spcPts val="560"/>
              </a:spcBef>
              <a:buSzPts val="2800"/>
            </a:pPr>
            <a:r>
              <a:rPr lang="en-US" sz="2400" dirty="0">
                <a:latin typeface="Tahoma" panose="020B0604030504040204" pitchFamily="34" charset="0"/>
                <a:ea typeface="Tahoma" panose="020B0604030504040204" pitchFamily="34" charset="0"/>
                <a:cs typeface="Tahoma" panose="020B0604030504040204" pitchFamily="34" charset="0"/>
              </a:rPr>
              <a:t>Restoration of volume status: Correction of Shock and dehydration </a:t>
            </a:r>
          </a:p>
          <a:p>
            <a:pPr marL="0" indent="0">
              <a:lnSpc>
                <a:spcPct val="100000"/>
              </a:lnSpc>
              <a:spcBef>
                <a:spcPts val="560"/>
              </a:spcBef>
              <a:buSzPts val="280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514350" indent="-514350">
              <a:lnSpc>
                <a:spcPct val="100000"/>
              </a:lnSpc>
              <a:spcBef>
                <a:spcPts val="560"/>
              </a:spcBef>
              <a:buSzPts val="2800"/>
            </a:pPr>
            <a:r>
              <a:rPr lang="en-US" sz="2400" dirty="0">
                <a:latin typeface="Tahoma" panose="020B0604030504040204" pitchFamily="34" charset="0"/>
                <a:ea typeface="Tahoma" panose="020B0604030504040204" pitchFamily="34" charset="0"/>
                <a:cs typeface="Tahoma" panose="020B0604030504040204" pitchFamily="34" charset="0"/>
              </a:rPr>
              <a:t>Correction of hyperglycemia and Ketoacidosis ( insulin Therapy)</a:t>
            </a:r>
          </a:p>
          <a:p>
            <a:pPr marL="0" indent="0">
              <a:lnSpc>
                <a:spcPct val="100000"/>
              </a:lnSpc>
              <a:spcBef>
                <a:spcPts val="560"/>
              </a:spcBef>
              <a:buSzPts val="280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514350" indent="-514350">
              <a:lnSpc>
                <a:spcPct val="100000"/>
              </a:lnSpc>
              <a:spcBef>
                <a:spcPts val="560"/>
              </a:spcBef>
              <a:buSzPts val="2800"/>
            </a:pPr>
            <a:r>
              <a:rPr lang="en-US" sz="2400" dirty="0">
                <a:latin typeface="Tahoma" panose="020B0604030504040204" pitchFamily="34" charset="0"/>
                <a:ea typeface="Tahoma" panose="020B0604030504040204" pitchFamily="34" charset="0"/>
                <a:cs typeface="Tahoma" panose="020B0604030504040204" pitchFamily="34" charset="0"/>
              </a:rPr>
              <a:t>Correction of electrolyte imbalances</a:t>
            </a:r>
          </a:p>
          <a:p>
            <a:pPr marL="0" indent="0">
              <a:lnSpc>
                <a:spcPct val="100000"/>
              </a:lnSpc>
              <a:spcBef>
                <a:spcPts val="560"/>
              </a:spcBef>
              <a:buSzPts val="280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514350" indent="-514350">
              <a:lnSpc>
                <a:spcPct val="100000"/>
              </a:lnSpc>
              <a:spcBef>
                <a:spcPts val="560"/>
              </a:spcBef>
              <a:buSzPts val="2800"/>
            </a:pPr>
            <a:r>
              <a:rPr lang="en-US" sz="2400" dirty="0">
                <a:latin typeface="Tahoma" panose="020B0604030504040204" pitchFamily="34" charset="0"/>
                <a:ea typeface="Tahoma" panose="020B0604030504040204" pitchFamily="34" charset="0"/>
                <a:cs typeface="Tahoma" panose="020B0604030504040204" pitchFamily="34" charset="0"/>
              </a:rPr>
              <a:t>Management of precipitating factors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69" name="Google Shape;369;p68"/>
          <p:cNvSpPr txBox="1"/>
          <p:nvPr/>
        </p:nvSpPr>
        <p:spPr>
          <a:xfrm>
            <a:off x="9285288" y="0"/>
            <a:ext cx="901700" cy="471488"/>
          </a:xfrm>
          <a:prstGeom prst="rect">
            <a:avLst/>
          </a:prstGeom>
          <a:noFill/>
          <a:ln>
            <a:noFill/>
          </a:ln>
        </p:spPr>
        <p:txBody>
          <a:bodyPr spcFirstLastPara="1" wrap="square" lIns="0" tIns="0" rIns="0" bIns="0" anchor="ctr" anchorCtr="0">
            <a:noAutofit/>
          </a:bodyPr>
          <a:lstStyle/>
          <a:p>
            <a:pPr algn="r">
              <a:buClr>
                <a:schemeClr val="hlink"/>
              </a:buClr>
              <a:buSzPts val="800"/>
            </a:pPr>
            <a:r>
              <a:rPr lang="en-US" sz="800">
                <a:solidFill>
                  <a:schemeClr val="hlink"/>
                </a:solidFill>
                <a:latin typeface="Verdana"/>
                <a:ea typeface="Verdana"/>
                <a:cs typeface="Verdana"/>
                <a:sym typeface="Verdana"/>
              </a:rPr>
              <a:t>Slide no </a:t>
            </a:r>
            <a:fld id="{00000000-1234-1234-1234-123412341234}" type="slidenum">
              <a:rPr lang="en-US" sz="800">
                <a:solidFill>
                  <a:schemeClr val="hlink"/>
                </a:solidFill>
                <a:latin typeface="Verdana"/>
                <a:ea typeface="Verdana"/>
                <a:cs typeface="Verdana"/>
                <a:sym typeface="Verdana"/>
              </a:rPr>
              <a:pPr algn="r">
                <a:buClr>
                  <a:schemeClr val="hlink"/>
                </a:buClr>
                <a:buSzPts val="800"/>
              </a:pPr>
              <a:t>7</a:t>
            </a:fld>
            <a:endParaRPr sz="800">
              <a:solidFill>
                <a:schemeClr val="hlink"/>
              </a:solidFill>
              <a:latin typeface="Verdana"/>
              <a:ea typeface="Verdana"/>
              <a:cs typeface="Verdana"/>
              <a:sym typeface="Verdana"/>
            </a:endParaRPr>
          </a:p>
        </p:txBody>
      </p:sp>
      <p:sp>
        <p:nvSpPr>
          <p:cNvPr id="370" name="Google Shape;370;p68"/>
          <p:cNvSpPr txBox="1"/>
          <p:nvPr/>
        </p:nvSpPr>
        <p:spPr>
          <a:xfrm>
            <a:off x="7823200" y="0"/>
            <a:ext cx="1460500" cy="471488"/>
          </a:xfrm>
          <a:prstGeom prst="rect">
            <a:avLst/>
          </a:prstGeom>
          <a:noFill/>
          <a:ln>
            <a:noFill/>
          </a:ln>
        </p:spPr>
        <p:txBody>
          <a:bodyPr spcFirstLastPara="1" wrap="square" lIns="0" tIns="0" rIns="0" bIns="0" anchor="ctr" anchorCtr="0">
            <a:noAutofit/>
          </a:bodyPr>
          <a:lstStyle/>
          <a:p>
            <a:pPr algn="r">
              <a:buClr>
                <a:srgbClr val="BDB2A4"/>
              </a:buClr>
              <a:buSzPts val="800"/>
            </a:pPr>
            <a:r>
              <a:rPr lang="en-US" sz="800">
                <a:solidFill>
                  <a:srgbClr val="BDB2A4"/>
                </a:solidFill>
                <a:latin typeface="Verdana"/>
                <a:ea typeface="Verdana"/>
                <a:cs typeface="Verdana"/>
                <a:sym typeface="Verdana"/>
              </a:rPr>
              <a:t>Date</a:t>
            </a:r>
            <a:endParaRPr/>
          </a:p>
        </p:txBody>
      </p:sp>
      <p:sp>
        <p:nvSpPr>
          <p:cNvPr id="2" name="TextBox 1"/>
          <p:cNvSpPr txBox="1"/>
          <p:nvPr/>
        </p:nvSpPr>
        <p:spPr>
          <a:xfrm>
            <a:off x="2878138" y="5604388"/>
            <a:ext cx="6858000" cy="830997"/>
          </a:xfrm>
          <a:prstGeom prst="rect">
            <a:avLst/>
          </a:prstGeom>
          <a:noFill/>
        </p:spPr>
        <p:txBody>
          <a:bodyPr wrap="square" rtlCol="0">
            <a:spAutoFit/>
          </a:bodyPr>
          <a:lstStyle/>
          <a:p>
            <a:r>
              <a:rPr lang="en-US" sz="2400" b="1" dirty="0">
                <a:solidFill>
                  <a:srgbClr val="FF0000"/>
                </a:solidFill>
              </a:rPr>
              <a:t>Note that the patient should be Nil per mouth until DKA resolves</a:t>
            </a:r>
          </a:p>
        </p:txBody>
      </p:sp>
    </p:spTree>
    <p:extLst>
      <p:ext uri="{BB962C8B-B14F-4D97-AF65-F5344CB8AC3E}">
        <p14:creationId xmlns:p14="http://schemas.microsoft.com/office/powerpoint/2010/main" val="270825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216" y="152401"/>
            <a:ext cx="8229057" cy="1006599"/>
          </a:xfrm>
        </p:spPr>
        <p:txBody>
          <a:bodyPr/>
          <a:lstStyle/>
          <a:p>
            <a:pPr algn="ctr"/>
            <a:r>
              <a:rPr lang="en-GB" b="1" dirty="0">
                <a:solidFill>
                  <a:schemeClr val="accent5"/>
                </a:solidFill>
                <a:latin typeface="+mn-lt"/>
              </a:rPr>
              <a:t>First Visit Education (2)</a:t>
            </a:r>
          </a:p>
        </p:txBody>
      </p:sp>
      <p:sp>
        <p:nvSpPr>
          <p:cNvPr id="3" name="Content Placeholder 2"/>
          <p:cNvSpPr>
            <a:spLocks noGrp="1"/>
          </p:cNvSpPr>
          <p:nvPr>
            <p:ph idx="1"/>
          </p:nvPr>
        </p:nvSpPr>
        <p:spPr>
          <a:xfrm>
            <a:off x="2024230" y="1159000"/>
            <a:ext cx="8974328" cy="4469068"/>
          </a:xfrm>
        </p:spPr>
        <p:txBody>
          <a:bodyPr>
            <a:noAutofit/>
          </a:bodyPr>
          <a:lstStyle/>
          <a:p>
            <a:pPr marL="114300" indent="0">
              <a:buNone/>
            </a:pPr>
            <a:r>
              <a:rPr lang="en-GB" sz="2400" dirty="0"/>
              <a:t>4. </a:t>
            </a:r>
            <a:r>
              <a:rPr lang="en-GB" dirty="0"/>
              <a:t>Management of hypoglycaemia: </a:t>
            </a:r>
          </a:p>
          <a:p>
            <a:pPr lvl="1"/>
            <a:r>
              <a:rPr lang="en-GB" sz="2800" dirty="0"/>
              <a:t>Signs and symptoms</a:t>
            </a:r>
          </a:p>
          <a:p>
            <a:pPr lvl="1"/>
            <a:r>
              <a:rPr lang="en-GB" sz="2800" dirty="0"/>
              <a:t>Correction (rule of 15).</a:t>
            </a:r>
          </a:p>
          <a:p>
            <a:pPr lvl="1"/>
            <a:r>
              <a:rPr lang="en-GB" sz="2800" dirty="0">
                <a:solidFill>
                  <a:srgbClr val="FF0000"/>
                </a:solidFill>
              </a:rPr>
              <a:t> </a:t>
            </a:r>
            <a:r>
              <a:rPr lang="en-GB" sz="2800" dirty="0">
                <a:solidFill>
                  <a:schemeClr val="tx1"/>
                </a:solidFill>
              </a:rPr>
              <a:t>The role of a </a:t>
            </a:r>
            <a:r>
              <a:rPr lang="en-GB" sz="2800" dirty="0" err="1">
                <a:solidFill>
                  <a:schemeClr val="tx1"/>
                </a:solidFill>
              </a:rPr>
              <a:t>hypoglycemia</a:t>
            </a:r>
            <a:r>
              <a:rPr lang="en-GB" sz="2800" dirty="0">
                <a:solidFill>
                  <a:schemeClr val="tx1"/>
                </a:solidFill>
              </a:rPr>
              <a:t> kit (</a:t>
            </a:r>
            <a:r>
              <a:rPr lang="en-GB" sz="2800" dirty="0" err="1">
                <a:solidFill>
                  <a:schemeClr val="tx1"/>
                </a:solidFill>
              </a:rPr>
              <a:t>hypokit</a:t>
            </a:r>
            <a:r>
              <a:rPr lang="en-GB" sz="2800" dirty="0">
                <a:solidFill>
                  <a:schemeClr val="tx1"/>
                </a:solidFill>
              </a:rPr>
              <a:t>).</a:t>
            </a:r>
            <a:r>
              <a:rPr lang="en-GB" sz="2800" dirty="0">
                <a:solidFill>
                  <a:srgbClr val="FF0000"/>
                </a:solidFill>
              </a:rPr>
              <a:t> </a:t>
            </a:r>
          </a:p>
          <a:p>
            <a:endParaRPr lang="en-GB" dirty="0"/>
          </a:p>
          <a:p>
            <a:pPr marL="114300" indent="0">
              <a:buNone/>
            </a:pPr>
            <a:r>
              <a:rPr lang="en-GB" dirty="0"/>
              <a:t>5. Management of hyperglycaemia: </a:t>
            </a:r>
          </a:p>
          <a:p>
            <a:pPr lvl="1"/>
            <a:r>
              <a:rPr lang="en-GB" sz="2800" dirty="0"/>
              <a:t>Signs and symptoms</a:t>
            </a:r>
          </a:p>
          <a:p>
            <a:pPr lvl="1"/>
            <a:r>
              <a:rPr lang="en-GB" sz="2800" dirty="0"/>
              <a:t>Management including correction factor, taking a lot of water and exercise.</a:t>
            </a:r>
          </a:p>
          <a:p>
            <a:endParaRPr lang="en-GB" dirty="0"/>
          </a:p>
          <a:p>
            <a:endParaRPr lang="en-GB" sz="2200" dirty="0"/>
          </a:p>
        </p:txBody>
      </p:sp>
    </p:spTree>
    <p:extLst>
      <p:ext uri="{BB962C8B-B14F-4D97-AF65-F5344CB8AC3E}">
        <p14:creationId xmlns:p14="http://schemas.microsoft.com/office/powerpoint/2010/main" val="23673765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967" y="124630"/>
            <a:ext cx="8229057" cy="1006599"/>
          </a:xfrm>
        </p:spPr>
        <p:txBody>
          <a:bodyPr/>
          <a:lstStyle/>
          <a:p>
            <a:pPr algn="ctr"/>
            <a:r>
              <a:rPr lang="en-GB" b="1" dirty="0">
                <a:solidFill>
                  <a:schemeClr val="accent5"/>
                </a:solidFill>
                <a:latin typeface="+mn-lt"/>
              </a:rPr>
              <a:t>First Visit Education (3)</a:t>
            </a:r>
            <a:endParaRPr lang="en-US" b="1" dirty="0">
              <a:solidFill>
                <a:schemeClr val="accent5"/>
              </a:solidFill>
              <a:latin typeface="+mn-lt"/>
            </a:endParaRPr>
          </a:p>
        </p:txBody>
      </p:sp>
      <p:sp>
        <p:nvSpPr>
          <p:cNvPr id="3" name="Content Placeholder 2"/>
          <p:cNvSpPr>
            <a:spLocks noGrp="1"/>
          </p:cNvSpPr>
          <p:nvPr>
            <p:ph idx="1"/>
          </p:nvPr>
        </p:nvSpPr>
        <p:spPr>
          <a:xfrm>
            <a:off x="1282943" y="1131229"/>
            <a:ext cx="9981398" cy="5287962"/>
          </a:xfrm>
        </p:spPr>
        <p:txBody>
          <a:bodyPr>
            <a:normAutofit lnSpcReduction="10000"/>
          </a:bodyPr>
          <a:lstStyle/>
          <a:p>
            <a:pPr marL="114300" indent="0">
              <a:buNone/>
            </a:pPr>
            <a:r>
              <a:rPr lang="en-GB" dirty="0"/>
              <a:t>6. Insulin:</a:t>
            </a:r>
          </a:p>
          <a:p>
            <a:pPr lvl="1"/>
            <a:r>
              <a:rPr lang="en-GB" sz="2800" dirty="0"/>
              <a:t>Different types and their role</a:t>
            </a:r>
          </a:p>
          <a:p>
            <a:pPr lvl="1"/>
            <a:r>
              <a:rPr lang="en-GB" sz="2800" dirty="0"/>
              <a:t>Multiple daily injections- Basal bolus insulin ( short/rapid-acting insulin and long-acting insulin)</a:t>
            </a:r>
          </a:p>
          <a:p>
            <a:pPr lvl="1"/>
            <a:r>
              <a:rPr lang="en-GB" sz="2800" dirty="0"/>
              <a:t>Insulin storage.</a:t>
            </a:r>
          </a:p>
          <a:p>
            <a:pPr marL="0" indent="0">
              <a:buNone/>
            </a:pPr>
            <a:endParaRPr lang="en-GB" dirty="0"/>
          </a:p>
          <a:p>
            <a:pPr marL="114300" indent="0">
              <a:buNone/>
            </a:pPr>
            <a:r>
              <a:rPr lang="en-GB" dirty="0"/>
              <a:t>7. Nutrition and how to balance insulin with carbohydrates</a:t>
            </a:r>
          </a:p>
          <a:p>
            <a:endParaRPr lang="en-GB" dirty="0"/>
          </a:p>
          <a:p>
            <a:pPr marL="114300" indent="0">
              <a:buNone/>
            </a:pPr>
            <a:r>
              <a:rPr lang="en-GB" dirty="0"/>
              <a:t>8. Injection techniques:</a:t>
            </a:r>
          </a:p>
          <a:p>
            <a:pPr lvl="1"/>
            <a:r>
              <a:rPr lang="en-GB" sz="2800" dirty="0"/>
              <a:t>Sites, rotation, technique</a:t>
            </a:r>
          </a:p>
          <a:p>
            <a:pPr lvl="1"/>
            <a:r>
              <a:rPr lang="en-GB" sz="2800" dirty="0"/>
              <a:t>Safe use of both needles and injection pens to include number of times to reuse and proper disposal (not in dustbins).</a:t>
            </a:r>
            <a:endParaRPr lang="en-GB" sz="2800" dirty="0">
              <a:solidFill>
                <a:srgbClr val="FF0000"/>
              </a:solidFill>
            </a:endParaRPr>
          </a:p>
          <a:p>
            <a:endParaRPr lang="en-US" dirty="0"/>
          </a:p>
        </p:txBody>
      </p:sp>
    </p:spTree>
    <p:extLst>
      <p:ext uri="{BB962C8B-B14F-4D97-AF65-F5344CB8AC3E}">
        <p14:creationId xmlns:p14="http://schemas.microsoft.com/office/powerpoint/2010/main" val="20575795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816" y="712739"/>
            <a:ext cx="8593612" cy="915988"/>
          </a:xfrm>
        </p:spPr>
        <p:txBody>
          <a:bodyPr>
            <a:normAutofit fontScale="90000"/>
          </a:bodyPr>
          <a:lstStyle/>
          <a:p>
            <a:r>
              <a:rPr lang="en-GB" b="1" dirty="0">
                <a:solidFill>
                  <a:schemeClr val="accent5"/>
                </a:solidFill>
                <a:latin typeface="+mn-lt"/>
              </a:rPr>
              <a:t>Sample of Daily Food And Insulin Diary</a:t>
            </a:r>
          </a:p>
        </p:txBody>
      </p:sp>
      <p:graphicFrame>
        <p:nvGraphicFramePr>
          <p:cNvPr id="6" name="Content Placeholder 5"/>
          <p:cNvGraphicFramePr>
            <a:graphicFrameLocks noGrp="1"/>
          </p:cNvGraphicFramePr>
          <p:nvPr>
            <p:ph idx="1"/>
          </p:nvPr>
        </p:nvGraphicFramePr>
        <p:xfrm>
          <a:off x="1873815" y="1706611"/>
          <a:ext cx="8444369" cy="443865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20000"/>
                    </a:ext>
                  </a:extLst>
                </a:gridCol>
                <a:gridCol w="750412">
                  <a:extLst>
                    <a:ext uri="{9D8B030D-6E8A-4147-A177-3AD203B41FA5}">
                      <a16:colId xmlns:a16="http://schemas.microsoft.com/office/drawing/2014/main" val="20001"/>
                    </a:ext>
                  </a:extLst>
                </a:gridCol>
                <a:gridCol w="784587">
                  <a:extLst>
                    <a:ext uri="{9D8B030D-6E8A-4147-A177-3AD203B41FA5}">
                      <a16:colId xmlns:a16="http://schemas.microsoft.com/office/drawing/2014/main" val="20002"/>
                    </a:ext>
                  </a:extLst>
                </a:gridCol>
                <a:gridCol w="852148">
                  <a:extLst>
                    <a:ext uri="{9D8B030D-6E8A-4147-A177-3AD203B41FA5}">
                      <a16:colId xmlns:a16="http://schemas.microsoft.com/office/drawing/2014/main" val="20003"/>
                    </a:ext>
                  </a:extLst>
                </a:gridCol>
                <a:gridCol w="844437">
                  <a:extLst>
                    <a:ext uri="{9D8B030D-6E8A-4147-A177-3AD203B41FA5}">
                      <a16:colId xmlns:a16="http://schemas.microsoft.com/office/drawing/2014/main" val="20004"/>
                    </a:ext>
                  </a:extLst>
                </a:gridCol>
                <a:gridCol w="844437">
                  <a:extLst>
                    <a:ext uri="{9D8B030D-6E8A-4147-A177-3AD203B41FA5}">
                      <a16:colId xmlns:a16="http://schemas.microsoft.com/office/drawing/2014/main" val="20005"/>
                    </a:ext>
                  </a:extLst>
                </a:gridCol>
                <a:gridCol w="844437">
                  <a:extLst>
                    <a:ext uri="{9D8B030D-6E8A-4147-A177-3AD203B41FA5}">
                      <a16:colId xmlns:a16="http://schemas.microsoft.com/office/drawing/2014/main" val="20006"/>
                    </a:ext>
                  </a:extLst>
                </a:gridCol>
                <a:gridCol w="844437">
                  <a:extLst>
                    <a:ext uri="{9D8B030D-6E8A-4147-A177-3AD203B41FA5}">
                      <a16:colId xmlns:a16="http://schemas.microsoft.com/office/drawing/2014/main" val="20007"/>
                    </a:ext>
                  </a:extLst>
                </a:gridCol>
                <a:gridCol w="844437">
                  <a:extLst>
                    <a:ext uri="{9D8B030D-6E8A-4147-A177-3AD203B41FA5}">
                      <a16:colId xmlns:a16="http://schemas.microsoft.com/office/drawing/2014/main" val="20008"/>
                    </a:ext>
                  </a:extLst>
                </a:gridCol>
                <a:gridCol w="844437">
                  <a:extLst>
                    <a:ext uri="{9D8B030D-6E8A-4147-A177-3AD203B41FA5}">
                      <a16:colId xmlns:a16="http://schemas.microsoft.com/office/drawing/2014/main" val="20009"/>
                    </a:ext>
                  </a:extLst>
                </a:gridCol>
              </a:tblGrid>
              <a:tr h="739775">
                <a:tc>
                  <a:txBody>
                    <a:bodyPr/>
                    <a:lstStyle/>
                    <a:p>
                      <a:pPr algn="ctr"/>
                      <a:endParaRPr lang="en-GB" sz="1800" dirty="0">
                        <a:solidFill>
                          <a:schemeClr val="tx1"/>
                        </a:solidFill>
                      </a:endParaRPr>
                    </a:p>
                  </a:txBody>
                  <a:tcPr marL="68580" marR="68580" marT="34290" marB="34290">
                    <a:solidFill>
                      <a:schemeClr val="accent1">
                        <a:lumMod val="90000"/>
                      </a:schemeClr>
                    </a:solidFill>
                  </a:tcPr>
                </a:tc>
                <a:tc gridSpan="2">
                  <a:txBody>
                    <a:bodyPr/>
                    <a:lstStyle/>
                    <a:p>
                      <a:pPr algn="ctr"/>
                      <a:r>
                        <a:rPr lang="en-US" sz="1800" b="1" kern="1200" dirty="0">
                          <a:solidFill>
                            <a:schemeClr val="tx1"/>
                          </a:solidFill>
                          <a:effectLst/>
                          <a:latin typeface="+mn-lt"/>
                          <a:ea typeface="+mn-ea"/>
                          <a:cs typeface="+mn-cs"/>
                        </a:rPr>
                        <a:t>Breakfast </a:t>
                      </a:r>
                      <a:endParaRPr lang="en-GB" sz="1800" dirty="0">
                        <a:solidFill>
                          <a:schemeClr val="tx1"/>
                        </a:solidFill>
                      </a:endParaRPr>
                    </a:p>
                  </a:txBody>
                  <a:tcPr marL="68580" marR="68580" marT="34290" marB="34290">
                    <a:solidFill>
                      <a:schemeClr val="accent1">
                        <a:lumMod val="90000"/>
                      </a:schemeClr>
                    </a:solidFill>
                  </a:tcPr>
                </a:tc>
                <a:tc hMerge="1">
                  <a:txBody>
                    <a:bodyPr/>
                    <a:lstStyle/>
                    <a:p>
                      <a:endParaRPr lang="en-US"/>
                    </a:p>
                  </a:txBody>
                  <a:tcPr marL="68580" marR="68580" marT="34290" marB="34290">
                    <a:solidFill>
                      <a:srgbClr val="0070C0"/>
                    </a:solidFill>
                  </a:tcPr>
                </a:tc>
                <a:tc gridSpan="2">
                  <a:txBody>
                    <a:bodyPr/>
                    <a:lstStyle/>
                    <a:p>
                      <a:pPr algn="ctr"/>
                      <a:r>
                        <a:rPr lang="en-GB" sz="1800" dirty="0">
                          <a:solidFill>
                            <a:schemeClr val="tx1"/>
                          </a:solidFill>
                        </a:rPr>
                        <a:t>Lunch</a:t>
                      </a:r>
                    </a:p>
                  </a:txBody>
                  <a:tcPr marL="68580" marR="68580" marT="34290" marB="34290">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gridSpan="2">
                  <a:txBody>
                    <a:bodyPr/>
                    <a:lstStyle/>
                    <a:p>
                      <a:pPr algn="ctr"/>
                      <a:r>
                        <a:rPr lang="en-GB" sz="1800" dirty="0">
                          <a:solidFill>
                            <a:schemeClr val="tx1"/>
                          </a:solidFill>
                        </a:rPr>
                        <a:t>Dinner</a:t>
                      </a:r>
                    </a:p>
                  </a:txBody>
                  <a:tcPr marL="68580" marR="68580" marT="34290" marB="34290">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gridSpan="2">
                  <a:txBody>
                    <a:bodyPr/>
                    <a:lstStyle/>
                    <a:p>
                      <a:pPr algn="ctr"/>
                      <a:r>
                        <a:rPr lang="en-GB" sz="1800" dirty="0">
                          <a:solidFill>
                            <a:schemeClr val="tx1"/>
                          </a:solidFill>
                        </a:rPr>
                        <a:t>Bedtime</a:t>
                      </a:r>
                    </a:p>
                  </a:txBody>
                  <a:tcPr marL="68580" marR="68580" marT="34290" marB="34290">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a:txBody>
                    <a:bodyPr/>
                    <a:lstStyle/>
                    <a:p>
                      <a:pPr algn="ctr"/>
                      <a:r>
                        <a:rPr lang="en-GB" sz="1800" dirty="0">
                          <a:solidFill>
                            <a:schemeClr val="tx1"/>
                          </a:solidFill>
                        </a:rPr>
                        <a:t>Notes</a:t>
                      </a:r>
                    </a:p>
                  </a:txBody>
                  <a:tcPr marL="68580" marR="68580" marT="34290" marB="34290">
                    <a:solidFill>
                      <a:schemeClr val="accent1">
                        <a:lumMod val="90000"/>
                      </a:schemeClr>
                    </a:solidFill>
                  </a:tcPr>
                </a:tc>
                <a:extLst>
                  <a:ext uri="{0D108BD9-81ED-4DB2-BD59-A6C34878D82A}">
                    <a16:rowId xmlns:a16="http://schemas.microsoft.com/office/drawing/2014/main" val="10000"/>
                  </a:ext>
                </a:extLst>
              </a:tr>
              <a:tr h="739775">
                <a:tc>
                  <a:txBody>
                    <a:bodyPr/>
                    <a:lstStyle/>
                    <a:p>
                      <a:r>
                        <a:rPr lang="en-GB" sz="1600" dirty="0"/>
                        <a:t>Date:</a:t>
                      </a:r>
                    </a:p>
                  </a:txBody>
                  <a:tcPr marL="68580" marR="68580" marT="34290" marB="34290"/>
                </a:tc>
                <a:tc>
                  <a:txBody>
                    <a:bodyPr/>
                    <a:lstStyle/>
                    <a:p>
                      <a:r>
                        <a:rPr lang="en-GB" sz="1600" dirty="0"/>
                        <a:t>before</a:t>
                      </a:r>
                    </a:p>
                  </a:txBody>
                  <a:tcPr marL="68580" marR="68580" marT="34290" marB="34290"/>
                </a:tc>
                <a:tc>
                  <a:txBody>
                    <a:bodyPr/>
                    <a:lstStyle/>
                    <a:p>
                      <a:r>
                        <a:rPr lang="en-GB" sz="1600" dirty="0"/>
                        <a:t>2 hrs after</a:t>
                      </a:r>
                    </a:p>
                  </a:txBody>
                  <a:tcPr marL="68580" marR="68580" marT="34290" marB="34290"/>
                </a:tc>
                <a:tc>
                  <a:txBody>
                    <a:bodyPr/>
                    <a:lstStyle/>
                    <a:p>
                      <a:r>
                        <a:rPr lang="en-GB" sz="1600" dirty="0"/>
                        <a:t>before</a:t>
                      </a:r>
                    </a:p>
                  </a:txBody>
                  <a:tcPr marL="68580" marR="68580" marT="34290" marB="34290"/>
                </a:tc>
                <a:tc>
                  <a:txBody>
                    <a:bodyPr/>
                    <a:lstStyle/>
                    <a:p>
                      <a:r>
                        <a:rPr lang="en-GB" sz="1600" dirty="0"/>
                        <a:t>2 hrs after</a:t>
                      </a:r>
                    </a:p>
                  </a:txBody>
                  <a:tcPr marL="68580" marR="68580" marT="34290" marB="34290"/>
                </a:tc>
                <a:tc>
                  <a:txBody>
                    <a:bodyPr/>
                    <a:lstStyle/>
                    <a:p>
                      <a:r>
                        <a:rPr lang="en-GB" sz="1600" dirty="0"/>
                        <a:t>before</a:t>
                      </a:r>
                    </a:p>
                  </a:txBody>
                  <a:tcPr marL="68580" marR="68580" marT="34290" marB="34290"/>
                </a:tc>
                <a:tc>
                  <a:txBody>
                    <a:bodyPr/>
                    <a:lstStyle/>
                    <a:p>
                      <a:r>
                        <a:rPr lang="en-GB" sz="1600" dirty="0"/>
                        <a:t>2 hrs after</a:t>
                      </a:r>
                    </a:p>
                  </a:txBody>
                  <a:tcPr marL="68580" marR="68580" marT="34290" marB="34290"/>
                </a:tc>
                <a:tc>
                  <a:txBody>
                    <a:bodyPr/>
                    <a:lstStyle/>
                    <a:p>
                      <a:r>
                        <a:rPr lang="en-GB" sz="1600" dirty="0"/>
                        <a:t>10pm</a:t>
                      </a:r>
                    </a:p>
                  </a:txBody>
                  <a:tcPr marL="68580" marR="68580" marT="34290" marB="34290"/>
                </a:tc>
                <a:tc>
                  <a:txBody>
                    <a:bodyPr/>
                    <a:lstStyle/>
                    <a:p>
                      <a:r>
                        <a:rPr lang="en-GB" sz="1600" dirty="0"/>
                        <a:t>2am</a:t>
                      </a:r>
                    </a:p>
                  </a:txBody>
                  <a:tcPr marL="68580" marR="68580" marT="34290" marB="34290"/>
                </a:tc>
                <a:tc>
                  <a:txBody>
                    <a:bodyPr/>
                    <a:lstStyle/>
                    <a:p>
                      <a:endParaRPr lang="en-GB" sz="1600" dirty="0"/>
                    </a:p>
                  </a:txBody>
                  <a:tcPr marL="68580" marR="68580" marT="34290" marB="34290"/>
                </a:tc>
                <a:extLst>
                  <a:ext uri="{0D108BD9-81ED-4DB2-BD59-A6C34878D82A}">
                    <a16:rowId xmlns:a16="http://schemas.microsoft.com/office/drawing/2014/main" val="10001"/>
                  </a:ext>
                </a:extLst>
              </a:tr>
              <a:tr h="739775">
                <a:tc>
                  <a:txBody>
                    <a:bodyPr/>
                    <a:lstStyle/>
                    <a:p>
                      <a:r>
                        <a:rPr lang="en-US" sz="1600" kern="1200" dirty="0">
                          <a:solidFill>
                            <a:schemeClr val="dk1"/>
                          </a:solidFill>
                          <a:effectLst/>
                          <a:latin typeface="+mn-lt"/>
                          <a:ea typeface="+mn-ea"/>
                          <a:cs typeface="+mn-cs"/>
                        </a:rPr>
                        <a:t>Blood Sugar</a:t>
                      </a:r>
                      <a:endParaRPr lang="en-GB" sz="1600" dirty="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dirty="0"/>
                    </a:p>
                  </a:txBody>
                  <a:tcPr marL="68580" marR="68580" marT="34290" marB="34290"/>
                </a:tc>
                <a:extLst>
                  <a:ext uri="{0D108BD9-81ED-4DB2-BD59-A6C34878D82A}">
                    <a16:rowId xmlns:a16="http://schemas.microsoft.com/office/drawing/2014/main" val="10002"/>
                  </a:ext>
                </a:extLst>
              </a:tr>
              <a:tr h="739775">
                <a:tc>
                  <a:txBody>
                    <a:bodyPr/>
                    <a:lstStyle/>
                    <a:p>
                      <a:r>
                        <a:rPr lang="en-US" sz="1600" kern="1200" dirty="0">
                          <a:solidFill>
                            <a:schemeClr val="dk1"/>
                          </a:solidFill>
                          <a:effectLst/>
                          <a:latin typeface="+mn-lt"/>
                          <a:ea typeface="+mn-ea"/>
                          <a:cs typeface="+mn-cs"/>
                        </a:rPr>
                        <a:t>Insulin Dose</a:t>
                      </a:r>
                      <a:endParaRPr lang="en-GB" sz="1600" dirty="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extLst>
                  <a:ext uri="{0D108BD9-81ED-4DB2-BD59-A6C34878D82A}">
                    <a16:rowId xmlns:a16="http://schemas.microsoft.com/office/drawing/2014/main" val="10003"/>
                  </a:ext>
                </a:extLst>
              </a:tr>
              <a:tr h="739775">
                <a:tc>
                  <a:txBody>
                    <a:bodyPr/>
                    <a:lstStyle/>
                    <a:p>
                      <a:r>
                        <a:rPr lang="en-US" sz="1600" kern="1200" dirty="0">
                          <a:solidFill>
                            <a:schemeClr val="dk1"/>
                          </a:solidFill>
                          <a:effectLst/>
                          <a:latin typeface="+mn-lt"/>
                          <a:ea typeface="+mn-ea"/>
                          <a:cs typeface="+mn-cs"/>
                        </a:rPr>
                        <a:t>Carbs eaten</a:t>
                      </a:r>
                      <a:endParaRPr lang="en-GB" sz="1600" dirty="0"/>
                    </a:p>
                  </a:txBody>
                  <a:tcPr marL="68580" marR="68580" marT="34290" marB="34290"/>
                </a:tc>
                <a:tc>
                  <a:txBody>
                    <a:bodyPr/>
                    <a:lstStyle/>
                    <a:p>
                      <a:endParaRPr lang="en-GB" sz="1600" dirty="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extLst>
                  <a:ext uri="{0D108BD9-81ED-4DB2-BD59-A6C34878D82A}">
                    <a16:rowId xmlns:a16="http://schemas.microsoft.com/office/drawing/2014/main" val="10004"/>
                  </a:ext>
                </a:extLst>
              </a:tr>
              <a:tr h="739775">
                <a:tc>
                  <a:txBody>
                    <a:bodyPr/>
                    <a:lstStyle/>
                    <a:p>
                      <a:r>
                        <a:rPr lang="en-US" sz="1600" kern="1200" dirty="0">
                          <a:solidFill>
                            <a:schemeClr val="dk1"/>
                          </a:solidFill>
                          <a:effectLst/>
                          <a:latin typeface="+mn-lt"/>
                          <a:ea typeface="+mn-ea"/>
                          <a:cs typeface="+mn-cs"/>
                        </a:rPr>
                        <a:t>Exercise</a:t>
                      </a:r>
                      <a:endParaRPr lang="en-GB" sz="1600" dirty="0"/>
                    </a:p>
                  </a:txBody>
                  <a:tcPr marL="68580" marR="68580" marT="34290" marB="34290"/>
                </a:tc>
                <a:tc>
                  <a:txBody>
                    <a:bodyPr/>
                    <a:lstStyle/>
                    <a:p>
                      <a:endParaRPr lang="en-GB" sz="1600" dirty="0"/>
                    </a:p>
                  </a:txBody>
                  <a:tcPr marL="68580" marR="68580" marT="34290" marB="34290"/>
                </a:tc>
                <a:tc>
                  <a:txBody>
                    <a:bodyPr/>
                    <a:lstStyle/>
                    <a:p>
                      <a:endParaRPr lang="en-GB" sz="1600" dirty="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dirty="0"/>
                    </a:p>
                  </a:txBody>
                  <a:tcPr marL="68580" marR="68580" marT="34290" marB="3429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18294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519" y="180007"/>
            <a:ext cx="6889760" cy="702496"/>
          </a:xfrm>
        </p:spPr>
        <p:txBody>
          <a:bodyPr/>
          <a:lstStyle/>
          <a:p>
            <a:pPr algn="ctr"/>
            <a:r>
              <a:rPr lang="en-GB" b="1" dirty="0">
                <a:solidFill>
                  <a:schemeClr val="accent5"/>
                </a:solidFill>
                <a:latin typeface="+mn-lt"/>
              </a:rPr>
              <a:t>Second Visit </a:t>
            </a:r>
          </a:p>
        </p:txBody>
      </p:sp>
      <p:sp>
        <p:nvSpPr>
          <p:cNvPr id="3" name="Content Placeholder 2"/>
          <p:cNvSpPr>
            <a:spLocks noGrp="1"/>
          </p:cNvSpPr>
          <p:nvPr>
            <p:ph idx="1"/>
          </p:nvPr>
        </p:nvSpPr>
        <p:spPr>
          <a:xfrm>
            <a:off x="1981200" y="1265274"/>
            <a:ext cx="8506047" cy="5178056"/>
          </a:xfrm>
        </p:spPr>
        <p:txBody>
          <a:bodyPr>
            <a:normAutofit fontScale="62500" lnSpcReduction="20000"/>
          </a:bodyPr>
          <a:lstStyle/>
          <a:p>
            <a:pPr>
              <a:lnSpc>
                <a:spcPct val="120000"/>
              </a:lnSpc>
              <a:buFont typeface="Wingdings" panose="05000000000000000000" pitchFamily="2" charset="2"/>
              <a:buChar char="v"/>
            </a:pPr>
            <a:r>
              <a:rPr lang="en-GB" sz="5100" dirty="0"/>
              <a:t>This is in the outpatient clinic : 2 weeks after diagnosis or after initial contact with the patient:</a:t>
            </a:r>
          </a:p>
          <a:p>
            <a:pPr>
              <a:lnSpc>
                <a:spcPct val="120000"/>
              </a:lnSpc>
              <a:buFont typeface="Wingdings" panose="05000000000000000000" pitchFamily="2" charset="2"/>
              <a:buChar char="v"/>
            </a:pPr>
            <a:r>
              <a:rPr lang="en-GB" sz="5100" dirty="0"/>
              <a:t> The following is carried out:</a:t>
            </a:r>
          </a:p>
          <a:p>
            <a:pPr marL="571500" lvl="1" indent="0">
              <a:lnSpc>
                <a:spcPct val="120000"/>
              </a:lnSpc>
              <a:buNone/>
            </a:pPr>
            <a:r>
              <a:rPr lang="en-GB" sz="4600" dirty="0"/>
              <a:t>1. Recap of what was taught in visit 1</a:t>
            </a:r>
          </a:p>
          <a:p>
            <a:pPr marL="571500" lvl="1" indent="0">
              <a:lnSpc>
                <a:spcPct val="120000"/>
              </a:lnSpc>
              <a:buNone/>
            </a:pPr>
            <a:r>
              <a:rPr lang="en-GB" sz="4600" dirty="0"/>
              <a:t>2. Growth assessment (weight, height and BMI).</a:t>
            </a:r>
          </a:p>
          <a:p>
            <a:pPr marL="571500" lvl="1" indent="0">
              <a:lnSpc>
                <a:spcPct val="120000"/>
              </a:lnSpc>
              <a:buNone/>
            </a:pPr>
            <a:r>
              <a:rPr lang="en-GB" sz="4600" dirty="0"/>
              <a:t>3. Interpreting blood sugar results from the diary (what the current readings mean).</a:t>
            </a:r>
          </a:p>
          <a:p>
            <a:pPr marL="571500" lvl="1" indent="0">
              <a:lnSpc>
                <a:spcPct val="120000"/>
              </a:lnSpc>
              <a:buNone/>
            </a:pPr>
            <a:r>
              <a:rPr lang="en-GB" sz="4600" dirty="0"/>
              <a:t>4. Recap demonstration on blood glucose testing. </a:t>
            </a:r>
          </a:p>
          <a:p>
            <a:pPr marL="571500" lvl="1" indent="0">
              <a:lnSpc>
                <a:spcPct val="120000"/>
              </a:lnSpc>
              <a:buNone/>
            </a:pPr>
            <a:r>
              <a:rPr lang="en-GB" sz="4600" dirty="0"/>
              <a:t>5. Recap demonstration on insulin injection.</a:t>
            </a:r>
          </a:p>
          <a:p>
            <a:endParaRPr lang="en-GB" dirty="0"/>
          </a:p>
        </p:txBody>
      </p:sp>
    </p:spTree>
    <p:extLst>
      <p:ext uri="{BB962C8B-B14F-4D97-AF65-F5344CB8AC3E}">
        <p14:creationId xmlns:p14="http://schemas.microsoft.com/office/powerpoint/2010/main" val="519637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969" y="274639"/>
            <a:ext cx="8229057" cy="1006599"/>
          </a:xfrm>
        </p:spPr>
        <p:txBody>
          <a:bodyPr/>
          <a:lstStyle/>
          <a:p>
            <a:pPr algn="ctr"/>
            <a:r>
              <a:rPr lang="en-GB" b="1" dirty="0">
                <a:solidFill>
                  <a:schemeClr val="accent5"/>
                </a:solidFill>
                <a:latin typeface="+mn-lt"/>
              </a:rPr>
              <a:t>Second Visit (2)</a:t>
            </a:r>
          </a:p>
        </p:txBody>
      </p:sp>
      <p:sp>
        <p:nvSpPr>
          <p:cNvPr id="3" name="Content Placeholder 2"/>
          <p:cNvSpPr>
            <a:spLocks noGrp="1"/>
          </p:cNvSpPr>
          <p:nvPr>
            <p:ph idx="1"/>
          </p:nvPr>
        </p:nvSpPr>
        <p:spPr>
          <a:xfrm>
            <a:off x="1981200" y="1281237"/>
            <a:ext cx="8229600" cy="4983162"/>
          </a:xfrm>
        </p:spPr>
        <p:txBody>
          <a:bodyPr/>
          <a:lstStyle/>
          <a:p>
            <a:pPr marL="114300" indent="0">
              <a:buNone/>
            </a:pPr>
            <a:r>
              <a:rPr lang="en-GB" dirty="0"/>
              <a:t>6. Diet review and hypoglycaemia.</a:t>
            </a:r>
          </a:p>
          <a:p>
            <a:pPr marL="114300" indent="0">
              <a:buNone/>
            </a:pPr>
            <a:r>
              <a:rPr lang="en-GB" dirty="0"/>
              <a:t>7. Nutrition and carbohydrate counting.</a:t>
            </a:r>
          </a:p>
          <a:p>
            <a:pPr marL="114300" indent="0">
              <a:buNone/>
            </a:pPr>
            <a:r>
              <a:rPr lang="en-GB" dirty="0"/>
              <a:t>8. Hyperglycaemia signs and symptoms and management.</a:t>
            </a:r>
          </a:p>
          <a:p>
            <a:pPr marL="114300" indent="0">
              <a:buNone/>
            </a:pPr>
            <a:r>
              <a:rPr lang="en-GB" dirty="0"/>
              <a:t>9. Diabetes and school </a:t>
            </a:r>
          </a:p>
          <a:p>
            <a:pPr marL="114300" indent="0">
              <a:buNone/>
            </a:pPr>
            <a:r>
              <a:rPr lang="en-GB" dirty="0"/>
              <a:t>10. Importance of a picnic bag: </a:t>
            </a:r>
          </a:p>
          <a:p>
            <a:pPr lvl="1"/>
            <a:r>
              <a:rPr lang="en-GB" sz="2800" dirty="0"/>
              <a:t>components include: </a:t>
            </a:r>
            <a:r>
              <a:rPr lang="en-GB" sz="2800" dirty="0" err="1"/>
              <a:t>hypokit</a:t>
            </a:r>
            <a:r>
              <a:rPr lang="en-GB" sz="2800" dirty="0"/>
              <a:t>, glucometer, strips, lancet needles, insulin, water, lunch, a snack, a well-maintained diary.</a:t>
            </a:r>
          </a:p>
          <a:p>
            <a:pPr marL="114300" indent="0">
              <a:buNone/>
            </a:pPr>
            <a:endParaRPr lang="en-GB" dirty="0"/>
          </a:p>
          <a:p>
            <a:endParaRPr lang="en-GB" dirty="0"/>
          </a:p>
        </p:txBody>
      </p:sp>
    </p:spTree>
    <p:extLst>
      <p:ext uri="{BB962C8B-B14F-4D97-AF65-F5344CB8AC3E}">
        <p14:creationId xmlns:p14="http://schemas.microsoft.com/office/powerpoint/2010/main" val="4018978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74640"/>
            <a:ext cx="8229057" cy="1006599"/>
          </a:xfrm>
        </p:spPr>
        <p:txBody>
          <a:bodyPr/>
          <a:lstStyle/>
          <a:p>
            <a:pPr algn="ctr"/>
            <a:r>
              <a:rPr lang="en-GB" b="1" dirty="0">
                <a:solidFill>
                  <a:schemeClr val="accent5"/>
                </a:solidFill>
                <a:latin typeface="+mn-lt"/>
              </a:rPr>
              <a:t>Third Visit </a:t>
            </a:r>
          </a:p>
        </p:txBody>
      </p:sp>
      <p:sp>
        <p:nvSpPr>
          <p:cNvPr id="3" name="Content Placeholder 2"/>
          <p:cNvSpPr>
            <a:spLocks noGrp="1"/>
          </p:cNvSpPr>
          <p:nvPr>
            <p:ph idx="1"/>
          </p:nvPr>
        </p:nvSpPr>
        <p:spPr>
          <a:xfrm>
            <a:off x="933651" y="1536044"/>
            <a:ext cx="9807445" cy="4856256"/>
          </a:xfrm>
        </p:spPr>
        <p:txBody>
          <a:bodyPr>
            <a:normAutofit/>
          </a:bodyPr>
          <a:lstStyle/>
          <a:p>
            <a:r>
              <a:rPr lang="en-GB" dirty="0"/>
              <a:t>Done 1 month after visit 1 or 6 weeks after diagnosis or initial contact which includes:</a:t>
            </a:r>
          </a:p>
          <a:p>
            <a:pPr marL="457200" lvl="1" indent="0">
              <a:buNone/>
            </a:pPr>
            <a:r>
              <a:rPr lang="en-GB" sz="2800" dirty="0"/>
              <a:t>  1. Recap of previously taught topics</a:t>
            </a:r>
          </a:p>
          <a:p>
            <a:pPr marL="571500" lvl="1" indent="0">
              <a:lnSpc>
                <a:spcPct val="150000"/>
              </a:lnSpc>
              <a:buNone/>
            </a:pPr>
            <a:r>
              <a:rPr lang="en-US" sz="2800" dirty="0"/>
              <a:t>2. Sick day rules to include ketone monitoring. </a:t>
            </a:r>
          </a:p>
          <a:p>
            <a:pPr marL="571500" lvl="1" indent="0">
              <a:lnSpc>
                <a:spcPct val="150000"/>
              </a:lnSpc>
              <a:buNone/>
            </a:pPr>
            <a:r>
              <a:rPr lang="en-US" sz="2800" dirty="0"/>
              <a:t>3. Annual review: Explain the need for assessment of comorbidities, microvascular complications </a:t>
            </a:r>
          </a:p>
          <a:p>
            <a:pPr marL="571500" lvl="1" indent="0">
              <a:buNone/>
            </a:pPr>
            <a:endParaRPr lang="en-GB" sz="2800" dirty="0"/>
          </a:p>
          <a:p>
            <a:endParaRPr lang="en-GB" dirty="0"/>
          </a:p>
        </p:txBody>
      </p:sp>
    </p:spTree>
    <p:extLst>
      <p:ext uri="{BB962C8B-B14F-4D97-AF65-F5344CB8AC3E}">
        <p14:creationId xmlns:p14="http://schemas.microsoft.com/office/powerpoint/2010/main" val="2575952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252" y="340242"/>
            <a:ext cx="5879805" cy="935298"/>
          </a:xfrm>
        </p:spPr>
        <p:txBody>
          <a:bodyPr/>
          <a:lstStyle/>
          <a:p>
            <a:pPr algn="ctr"/>
            <a:r>
              <a:rPr lang="en-GB" b="1" dirty="0">
                <a:solidFill>
                  <a:schemeClr val="accent5"/>
                </a:solidFill>
                <a:latin typeface="+mn-lt"/>
              </a:rPr>
              <a:t>Fourth Visit </a:t>
            </a:r>
          </a:p>
        </p:txBody>
      </p:sp>
      <p:sp>
        <p:nvSpPr>
          <p:cNvPr id="3" name="Content Placeholder 2"/>
          <p:cNvSpPr>
            <a:spLocks noGrp="1"/>
          </p:cNvSpPr>
          <p:nvPr>
            <p:ph idx="1"/>
          </p:nvPr>
        </p:nvSpPr>
        <p:spPr>
          <a:xfrm>
            <a:off x="2143131" y="1559293"/>
            <a:ext cx="8851704" cy="4302491"/>
          </a:xfrm>
        </p:spPr>
        <p:txBody>
          <a:bodyPr>
            <a:normAutofit/>
          </a:bodyPr>
          <a:lstStyle/>
          <a:p>
            <a:pPr marL="114300" indent="0">
              <a:buNone/>
            </a:pPr>
            <a:r>
              <a:rPr lang="en-GB" dirty="0"/>
              <a:t>Done 4 or 6 weeks after the previous visit and includes:</a:t>
            </a:r>
          </a:p>
          <a:p>
            <a:pPr marL="114300" indent="0">
              <a:buNone/>
            </a:pPr>
            <a:endParaRPr lang="en-GB" dirty="0"/>
          </a:p>
          <a:p>
            <a:pPr lvl="1"/>
            <a:r>
              <a:rPr lang="en-GB" sz="2800" dirty="0"/>
              <a:t>Recap the previously taught topics to include demonstrations.</a:t>
            </a:r>
          </a:p>
          <a:p>
            <a:pPr lvl="1"/>
            <a:r>
              <a:rPr lang="en-GB" sz="2800" dirty="0"/>
              <a:t>Growth assessment.</a:t>
            </a:r>
          </a:p>
          <a:p>
            <a:pPr lvl="1"/>
            <a:r>
              <a:rPr lang="en-GB" sz="2800" dirty="0"/>
              <a:t>Diabetes and exercise.</a:t>
            </a:r>
          </a:p>
          <a:p>
            <a:pPr lvl="1"/>
            <a:r>
              <a:rPr lang="en-GB" sz="2800" dirty="0"/>
              <a:t>Nutrition and carbohydrate counting including practical</a:t>
            </a:r>
          </a:p>
        </p:txBody>
      </p:sp>
    </p:spTree>
    <p:extLst>
      <p:ext uri="{BB962C8B-B14F-4D97-AF65-F5344CB8AC3E}">
        <p14:creationId xmlns:p14="http://schemas.microsoft.com/office/powerpoint/2010/main" val="19521860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9247" y="170122"/>
            <a:ext cx="5082362" cy="702715"/>
          </a:xfrm>
        </p:spPr>
        <p:txBody>
          <a:bodyPr/>
          <a:lstStyle/>
          <a:p>
            <a:pPr algn="ctr"/>
            <a:r>
              <a:rPr lang="en-GB" b="1" dirty="0">
                <a:solidFill>
                  <a:schemeClr val="accent5"/>
                </a:solidFill>
                <a:latin typeface="+mn-lt"/>
              </a:rPr>
              <a:t>Fifth Visit </a:t>
            </a:r>
          </a:p>
        </p:txBody>
      </p:sp>
      <p:sp>
        <p:nvSpPr>
          <p:cNvPr id="3" name="Content Placeholder 2"/>
          <p:cNvSpPr>
            <a:spLocks noGrp="1"/>
          </p:cNvSpPr>
          <p:nvPr>
            <p:ph idx="1"/>
          </p:nvPr>
        </p:nvSpPr>
        <p:spPr>
          <a:xfrm>
            <a:off x="2144829" y="1259174"/>
            <a:ext cx="9262685" cy="5209927"/>
          </a:xfrm>
        </p:spPr>
        <p:txBody>
          <a:bodyPr>
            <a:normAutofit/>
          </a:bodyPr>
          <a:lstStyle/>
          <a:p>
            <a:pPr marL="0" indent="0">
              <a:buNone/>
            </a:pPr>
            <a:endParaRPr lang="en-GB" dirty="0"/>
          </a:p>
          <a:p>
            <a:pPr marL="0" indent="0">
              <a:buNone/>
            </a:pPr>
            <a:r>
              <a:rPr lang="en-GB" dirty="0"/>
              <a:t>Done 1 or 2 months after the previous visit which includes;</a:t>
            </a:r>
          </a:p>
          <a:p>
            <a:pPr lvl="1">
              <a:buSzPct val="100000"/>
            </a:pPr>
            <a:r>
              <a:rPr lang="en-GB" sz="2800" dirty="0"/>
              <a:t>Recap the previously taught topics to include demonstrations.</a:t>
            </a:r>
          </a:p>
          <a:p>
            <a:pPr lvl="1">
              <a:buSzPct val="100000"/>
            </a:pPr>
            <a:r>
              <a:rPr lang="en-GB" sz="2800" dirty="0"/>
              <a:t>Diabetes care while travelling, on holidays and during camps</a:t>
            </a:r>
          </a:p>
          <a:p>
            <a:pPr lvl="1">
              <a:buSzPct val="100000"/>
            </a:pPr>
            <a:r>
              <a:rPr lang="en-GB" sz="2800" dirty="0"/>
              <a:t>Parties and festive seasons</a:t>
            </a:r>
          </a:p>
          <a:p>
            <a:pPr lvl="1">
              <a:buSzPct val="100000"/>
            </a:pPr>
            <a:r>
              <a:rPr lang="en-GB" sz="2800" dirty="0"/>
              <a:t>Diet and Exercise review</a:t>
            </a:r>
          </a:p>
          <a:p>
            <a:pPr lvl="1">
              <a:buSzPct val="100000"/>
            </a:pPr>
            <a:r>
              <a:rPr lang="en-GB" sz="2800" dirty="0"/>
              <a:t>State need for further investigations/ </a:t>
            </a:r>
            <a:r>
              <a:rPr lang="en-GB" sz="2800" dirty="0" err="1"/>
              <a:t>longterm</a:t>
            </a:r>
            <a:r>
              <a:rPr lang="en-GB" sz="2800" dirty="0"/>
              <a:t> complications/ </a:t>
            </a:r>
            <a:r>
              <a:rPr lang="en-GB" sz="2800" dirty="0" err="1"/>
              <a:t>cormorbidities</a:t>
            </a:r>
            <a:r>
              <a:rPr lang="en-GB" sz="2800" dirty="0"/>
              <a:t> screening</a:t>
            </a:r>
          </a:p>
          <a:p>
            <a:endParaRPr lang="en-GB" dirty="0"/>
          </a:p>
          <a:p>
            <a:endParaRPr lang="en-GB" dirty="0"/>
          </a:p>
        </p:txBody>
      </p:sp>
    </p:spTree>
    <p:extLst>
      <p:ext uri="{BB962C8B-B14F-4D97-AF65-F5344CB8AC3E}">
        <p14:creationId xmlns:p14="http://schemas.microsoft.com/office/powerpoint/2010/main" val="413260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3714" y="457535"/>
            <a:ext cx="5332395" cy="927719"/>
          </a:xfrm>
        </p:spPr>
        <p:txBody>
          <a:bodyPr>
            <a:normAutofit/>
          </a:bodyPr>
          <a:lstStyle/>
          <a:p>
            <a:r>
              <a:rPr lang="en-GB" b="1" dirty="0">
                <a:solidFill>
                  <a:schemeClr val="accent5"/>
                </a:solidFill>
                <a:latin typeface="+mn-lt"/>
              </a:rPr>
              <a:t>Sixth Visit/Home Visit</a:t>
            </a:r>
          </a:p>
        </p:txBody>
      </p:sp>
      <p:sp>
        <p:nvSpPr>
          <p:cNvPr id="3" name="Content Placeholder 2"/>
          <p:cNvSpPr>
            <a:spLocks noGrp="1"/>
          </p:cNvSpPr>
          <p:nvPr>
            <p:ph idx="1"/>
          </p:nvPr>
        </p:nvSpPr>
        <p:spPr>
          <a:xfrm>
            <a:off x="1322119" y="1385254"/>
            <a:ext cx="4773881" cy="4524315"/>
          </a:xfrm>
        </p:spPr>
        <p:txBody>
          <a:bodyPr>
            <a:normAutofit/>
          </a:bodyPr>
          <a:lstStyle/>
          <a:p>
            <a:pPr marL="0" indent="0">
              <a:buNone/>
            </a:pPr>
            <a:r>
              <a:rPr lang="en-GB" b="1" dirty="0">
                <a:cs typeface="Arial" panose="020B0604020202020204" pitchFamily="34" charset="0"/>
              </a:rPr>
              <a:t>Sixth Visit </a:t>
            </a:r>
            <a:endParaRPr lang="en-GB" dirty="0">
              <a:cs typeface="Arial" panose="020B0604020202020204" pitchFamily="34" charset="0"/>
            </a:endParaRPr>
          </a:p>
          <a:p>
            <a:pPr marL="0" indent="0">
              <a:buNone/>
            </a:pPr>
            <a:r>
              <a:rPr lang="en-GB" dirty="0">
                <a:cs typeface="Arial" panose="020B0604020202020204" pitchFamily="34" charset="0"/>
              </a:rPr>
              <a:t>Done 2 months from the previous visit and should address the following: </a:t>
            </a:r>
          </a:p>
          <a:p>
            <a:pPr>
              <a:buSzPct val="100000"/>
            </a:pPr>
            <a:r>
              <a:rPr lang="en-GB" dirty="0">
                <a:cs typeface="Arial" panose="020B0604020202020204" pitchFamily="34" charset="0"/>
              </a:rPr>
              <a:t>Foot care, dental and eye follow up</a:t>
            </a:r>
          </a:p>
          <a:p>
            <a:pPr>
              <a:buSzPct val="100000"/>
            </a:pPr>
            <a:r>
              <a:rPr lang="en-GB" dirty="0">
                <a:cs typeface="Arial" panose="020B0604020202020204" pitchFamily="34" charset="0"/>
              </a:rPr>
              <a:t>Lifestyle issues: address alcohol, smoking, drugs and sexual health</a:t>
            </a:r>
          </a:p>
          <a:p>
            <a:pPr>
              <a:buSzPct val="100000"/>
            </a:pPr>
            <a:r>
              <a:rPr lang="en-GB" dirty="0">
                <a:cs typeface="Arial" panose="020B0604020202020204" pitchFamily="34" charset="0"/>
              </a:rPr>
              <a:t>Ongoing dietary assistance</a:t>
            </a:r>
          </a:p>
          <a:p>
            <a:pPr>
              <a:buSzPct val="100000"/>
            </a:pPr>
            <a:endParaRPr lang="en-GB" dirty="0"/>
          </a:p>
          <a:p>
            <a:pPr>
              <a:buSzPct val="100000"/>
            </a:pPr>
            <a:endParaRPr lang="en-GB" sz="2400" dirty="0"/>
          </a:p>
          <a:p>
            <a:pPr>
              <a:buSzPct val="100000"/>
            </a:pPr>
            <a:endParaRPr lang="en-GB" sz="2400" dirty="0"/>
          </a:p>
          <a:p>
            <a:pPr>
              <a:buSzPct val="100000"/>
            </a:pPr>
            <a:endParaRPr lang="en-GB" sz="2400" dirty="0"/>
          </a:p>
        </p:txBody>
      </p:sp>
      <p:sp>
        <p:nvSpPr>
          <p:cNvPr id="4" name="TextBox 3"/>
          <p:cNvSpPr txBox="1"/>
          <p:nvPr/>
        </p:nvSpPr>
        <p:spPr>
          <a:xfrm>
            <a:off x="6874562" y="1239035"/>
            <a:ext cx="477388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ct val="100000"/>
              <a:buFontTx/>
              <a:buNone/>
              <a:defRPr/>
            </a:pPr>
            <a:r>
              <a:rPr kumimoji="0" lang="en-GB" sz="2400" b="1" i="0" u="none" strike="noStrike" kern="1200" cap="none" spc="0" normalizeH="0" baseline="0" noProof="0" dirty="0">
                <a:ln>
                  <a:noFill/>
                </a:ln>
                <a:solidFill>
                  <a:prstClr val="black"/>
                </a:solidFill>
                <a:effectLst/>
                <a:uLnTx/>
                <a:uFillTx/>
                <a:ea typeface="+mn-ea"/>
                <a:cs typeface="+mn-cs"/>
              </a:rPr>
              <a:t>Home Visit</a:t>
            </a:r>
          </a:p>
          <a:p>
            <a:pPr marL="0" marR="0" lvl="0" indent="0" algn="l" defTabSz="914400" rtl="0" eaLnBrk="1" fontAlgn="auto" latinLnBrk="0" hangingPunct="1">
              <a:lnSpc>
                <a:spcPct val="100000"/>
              </a:lnSpc>
              <a:spcBef>
                <a:spcPts val="0"/>
              </a:spcBef>
              <a:spcAft>
                <a:spcPts val="0"/>
              </a:spcAft>
              <a:buClrTx/>
              <a:buSzPct val="100000"/>
              <a:buFontTx/>
              <a:buNone/>
              <a:defRPr/>
            </a:pPr>
            <a:r>
              <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rPr>
              <a:t>diabetes management at household</a:t>
            </a:r>
          </a:p>
          <a:p>
            <a:pPr marL="0" marR="0" lvl="0" indent="0" algn="l" defTabSz="914400" rtl="0" eaLnBrk="1" fontAlgn="auto" latinLnBrk="0" hangingPunct="1">
              <a:lnSpc>
                <a:spcPct val="100000"/>
              </a:lnSpc>
              <a:spcBef>
                <a:spcPts val="0"/>
              </a:spcBef>
              <a:spcAft>
                <a:spcPts val="0"/>
              </a:spcAft>
              <a:buClrTx/>
              <a:buSzPct val="100000"/>
              <a:buFontTx/>
              <a:buNone/>
              <a:defRPr/>
            </a:pPr>
            <a:endPar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ct val="100000"/>
              <a:buFontTx/>
              <a:buNone/>
              <a:defRPr/>
            </a:pPr>
            <a:r>
              <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rPr>
              <a:t>Carbohydrate counting to insulin matching is done practically.</a:t>
            </a:r>
          </a:p>
          <a:p>
            <a:pPr marL="0" marR="0" lvl="0" indent="0" algn="l" defTabSz="914400" rtl="0" eaLnBrk="1" fontAlgn="auto" latinLnBrk="0" hangingPunct="1">
              <a:lnSpc>
                <a:spcPct val="100000"/>
              </a:lnSpc>
              <a:spcBef>
                <a:spcPts val="0"/>
              </a:spcBef>
              <a:spcAft>
                <a:spcPts val="0"/>
              </a:spcAft>
              <a:buClrTx/>
              <a:buSzPct val="100000"/>
              <a:buFontTx/>
              <a:buNone/>
              <a:defRPr/>
            </a:pPr>
            <a:endPar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ct val="100000"/>
              <a:buFontTx/>
              <a:buNone/>
              <a:defRPr/>
            </a:pPr>
            <a:r>
              <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rPr>
              <a:t>Storage of insulin is assessed, and insulin injection is reviewed.</a:t>
            </a:r>
          </a:p>
          <a:p>
            <a:pPr marL="0" marR="0" lvl="0" indent="0" algn="l" defTabSz="914400" rtl="0" eaLnBrk="1" fontAlgn="auto" latinLnBrk="0" hangingPunct="1">
              <a:lnSpc>
                <a:spcPct val="100000"/>
              </a:lnSpc>
              <a:spcBef>
                <a:spcPts val="0"/>
              </a:spcBef>
              <a:spcAft>
                <a:spcPts val="0"/>
              </a:spcAft>
              <a:buClrTx/>
              <a:buSzPct val="100000"/>
              <a:buFontTx/>
              <a:buNone/>
              <a:defRPr/>
            </a:pPr>
            <a:endPar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ct val="100000"/>
              <a:buFontTx/>
              <a:buNone/>
              <a:defRPr/>
            </a:pPr>
            <a:r>
              <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rPr>
              <a:t>Provide linkage to community support.</a:t>
            </a:r>
          </a:p>
        </p:txBody>
      </p:sp>
    </p:spTree>
    <p:extLst>
      <p:ext uri="{BB962C8B-B14F-4D97-AF65-F5344CB8AC3E}">
        <p14:creationId xmlns:p14="http://schemas.microsoft.com/office/powerpoint/2010/main" val="30060026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058" y="0"/>
            <a:ext cx="8229057" cy="1006599"/>
          </a:xfrm>
        </p:spPr>
        <p:txBody>
          <a:bodyPr/>
          <a:lstStyle/>
          <a:p>
            <a:pPr algn="ctr"/>
            <a:r>
              <a:rPr lang="en-GB" b="1" dirty="0">
                <a:solidFill>
                  <a:schemeClr val="accent5"/>
                </a:solidFill>
                <a:latin typeface="+mn-lt"/>
              </a:rPr>
              <a:t>School Visit</a:t>
            </a:r>
          </a:p>
        </p:txBody>
      </p:sp>
      <p:sp>
        <p:nvSpPr>
          <p:cNvPr id="3" name="Content Placeholder 2"/>
          <p:cNvSpPr>
            <a:spLocks noGrp="1"/>
          </p:cNvSpPr>
          <p:nvPr>
            <p:ph idx="1"/>
          </p:nvPr>
        </p:nvSpPr>
        <p:spPr>
          <a:xfrm>
            <a:off x="1199213" y="1006599"/>
            <a:ext cx="10341478" cy="5192070"/>
          </a:xfrm>
        </p:spPr>
        <p:txBody>
          <a:bodyPr>
            <a:noAutofit/>
          </a:bodyPr>
          <a:lstStyle/>
          <a:p>
            <a:r>
              <a:rPr lang="en-GB" dirty="0"/>
              <a:t>It is important to have a school visit:</a:t>
            </a:r>
          </a:p>
          <a:p>
            <a:pPr lvl="1"/>
            <a:r>
              <a:rPr lang="en-GB" sz="2800" dirty="0"/>
              <a:t>to help the child incorporate back to school.</a:t>
            </a:r>
          </a:p>
          <a:p>
            <a:pPr lvl="1"/>
            <a:r>
              <a:rPr lang="en-GB" sz="2800" dirty="0"/>
              <a:t>to teach/ impact the school personnel on knowledge, skills and management of children with type 1 diabetes.</a:t>
            </a:r>
          </a:p>
          <a:p>
            <a:pPr lvl="1"/>
            <a:r>
              <a:rPr lang="en-GB" sz="2800" dirty="0"/>
              <a:t>to have practical skills training on hyperglycaemia, hypoglycaemia, sick days and exercise management.</a:t>
            </a:r>
          </a:p>
          <a:p>
            <a:pPr marL="0" indent="0">
              <a:buNone/>
            </a:pPr>
            <a:endParaRPr lang="en-GB" dirty="0"/>
          </a:p>
          <a:p>
            <a:r>
              <a:rPr lang="en-GB" dirty="0"/>
              <a:t>Parents responsibility: supplies, supporting school especially with carbohydrate counting.</a:t>
            </a:r>
          </a:p>
          <a:p>
            <a:pPr marL="114300" indent="0">
              <a:buNone/>
            </a:pPr>
            <a:endParaRPr lang="en-GB" dirty="0"/>
          </a:p>
          <a:p>
            <a:r>
              <a:rPr lang="en-GB" dirty="0"/>
              <a:t>School responsibility: supervision and communicating with the whole family.</a:t>
            </a:r>
          </a:p>
        </p:txBody>
      </p:sp>
    </p:spTree>
    <p:extLst>
      <p:ext uri="{BB962C8B-B14F-4D97-AF65-F5344CB8AC3E}">
        <p14:creationId xmlns:p14="http://schemas.microsoft.com/office/powerpoint/2010/main" val="2734650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736" y="550039"/>
            <a:ext cx="8475771" cy="697005"/>
          </a:xfrm>
        </p:spPr>
        <p:txBody>
          <a:bodyPr>
            <a:normAutofit fontScale="90000"/>
          </a:bodyPr>
          <a:lstStyle/>
          <a:p>
            <a:r>
              <a:rPr lang="en-GB" dirty="0">
                <a:latin typeface="Cambria" panose="02040503050406030204" pitchFamily="18" charset="0"/>
                <a:ea typeface="Cambria" panose="02040503050406030204" pitchFamily="18" charset="0"/>
              </a:rPr>
              <a:t>Where Should a patient with DKA be Managed?</a:t>
            </a:r>
          </a:p>
        </p:txBody>
      </p:sp>
      <p:sp>
        <p:nvSpPr>
          <p:cNvPr id="3" name="Content Placeholder 2"/>
          <p:cNvSpPr>
            <a:spLocks noGrp="1"/>
          </p:cNvSpPr>
          <p:nvPr>
            <p:ph idx="1"/>
          </p:nvPr>
        </p:nvSpPr>
        <p:spPr>
          <a:xfrm>
            <a:off x="1863756" y="1385283"/>
            <a:ext cx="8509276" cy="4750046"/>
          </a:xfrm>
        </p:spPr>
        <p:txBody>
          <a:bodyPr>
            <a:normAutofit/>
          </a:bodyPr>
          <a:lstStyle/>
          <a:p>
            <a:pPr>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Children in DKA should be managed in an Intensive Care  Unit(ICU) or High dependency Unit (HDU)</a:t>
            </a:r>
          </a:p>
          <a:p>
            <a:pPr>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If no ICU or HDU, manage in the Acute room/ emergency room of the ward</a:t>
            </a:r>
          </a:p>
          <a:p>
            <a:pPr>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342900">
              <a:spcBef>
                <a:spcPts val="560"/>
              </a:spcBef>
              <a:buSzPts val="2800"/>
            </a:pPr>
            <a:r>
              <a:rPr lang="en-US" sz="2400" dirty="0">
                <a:latin typeface="Tahoma" panose="020B0604030504040204" pitchFamily="34" charset="0"/>
                <a:ea typeface="Tahoma" panose="020B0604030504040204" pitchFamily="34" charset="0"/>
                <a:cs typeface="Tahoma" panose="020B0604030504040204" pitchFamily="34" charset="0"/>
              </a:rPr>
              <a:t>Need:</a:t>
            </a:r>
          </a:p>
          <a:p>
            <a:pPr marL="882650" lvl="1">
              <a:spcBef>
                <a:spcPts val="480"/>
              </a:spcBef>
              <a:buSzPts val="2400"/>
            </a:pPr>
            <a:r>
              <a:rPr lang="en-US" dirty="0">
                <a:latin typeface="Tahoma" panose="020B0604030504040204" pitchFamily="34" charset="0"/>
                <a:ea typeface="Tahoma" panose="020B0604030504040204" pitchFamily="34" charset="0"/>
                <a:cs typeface="Tahoma" panose="020B0604030504040204" pitchFamily="34" charset="0"/>
              </a:rPr>
              <a:t>Clinical team well trained in management of DKA.</a:t>
            </a:r>
          </a:p>
          <a:p>
            <a:pPr marL="882650" lvl="1">
              <a:spcBef>
                <a:spcPts val="480"/>
              </a:spcBef>
              <a:buSzPts val="2400"/>
            </a:pPr>
            <a:r>
              <a:rPr lang="en-US" dirty="0">
                <a:latin typeface="Tahoma" panose="020B0604030504040204" pitchFamily="34" charset="0"/>
                <a:ea typeface="Tahoma" panose="020B0604030504040204" pitchFamily="34" charset="0"/>
                <a:cs typeface="Tahoma" panose="020B0604030504040204" pitchFamily="34" charset="0"/>
              </a:rPr>
              <a:t>laboratory support</a:t>
            </a:r>
          </a:p>
          <a:p>
            <a:pPr marL="882650" lvl="1">
              <a:spcBef>
                <a:spcPts val="480"/>
              </a:spcBef>
              <a:buSzPts val="2400"/>
            </a:pPr>
            <a:r>
              <a:rPr lang="en-US" dirty="0">
                <a:latin typeface="Tahoma" panose="020B0604030504040204" pitchFamily="34" charset="0"/>
                <a:ea typeface="Tahoma" panose="020B0604030504040204" pitchFamily="34" charset="0"/>
                <a:cs typeface="Tahoma" panose="020B0604030504040204" pitchFamily="34" charset="0"/>
              </a:rPr>
              <a:t>Written DKA guidelines </a:t>
            </a:r>
          </a:p>
          <a:p>
            <a:pPr marL="11430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a:buNone/>
            </a:pP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4" name="Date Placeholder 3"/>
          <p:cNvSpPr>
            <a:spLocks noGrp="1"/>
          </p:cNvSpPr>
          <p:nvPr>
            <p:ph type="dt" sz="half" idx="10"/>
          </p:nvPr>
        </p:nvSpPr>
        <p:spPr/>
        <p:txBody>
          <a:bodyPr/>
          <a:lstStyle/>
          <a:p>
            <a:fld id="{226BE66E-477C-4438-95B6-B1C4E253F4B9}" type="datetime1">
              <a:rPr lang="en-US" smtClean="0"/>
              <a:pPr/>
              <a:t>9/30/2025</a:t>
            </a:fld>
            <a:endParaRPr lang="en-GB"/>
          </a:p>
        </p:txBody>
      </p:sp>
      <p:sp>
        <p:nvSpPr>
          <p:cNvPr id="5" name="Slide Number Placeholder 4"/>
          <p:cNvSpPr>
            <a:spLocks noGrp="1"/>
          </p:cNvSpPr>
          <p:nvPr>
            <p:ph type="sldNum" sz="quarter" idx="12"/>
          </p:nvPr>
        </p:nvSpPr>
        <p:spPr/>
        <p:txBody>
          <a:bodyPr/>
          <a:lstStyle/>
          <a:p>
            <a:fld id="{C52D06EB-DF4A-4CC2-BFE3-ACA5143975F3}" type="slidenum">
              <a:rPr lang="en-GB" smtClean="0"/>
              <a:pPr/>
              <a:t>8</a:t>
            </a:fld>
            <a:endParaRPr lang="en-GB"/>
          </a:p>
        </p:txBody>
      </p:sp>
    </p:spTree>
    <p:extLst>
      <p:ext uri="{BB962C8B-B14F-4D97-AF65-F5344CB8AC3E}">
        <p14:creationId xmlns:p14="http://schemas.microsoft.com/office/powerpoint/2010/main" val="246158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472" y="417039"/>
            <a:ext cx="8229057" cy="1006599"/>
          </a:xfrm>
        </p:spPr>
        <p:txBody>
          <a:bodyPr/>
          <a:lstStyle/>
          <a:p>
            <a:pPr algn="ctr"/>
            <a:r>
              <a:rPr lang="en-US" b="1" dirty="0">
                <a:solidFill>
                  <a:schemeClr val="accent5"/>
                </a:solidFill>
                <a:latin typeface="+mn-lt"/>
              </a:rPr>
              <a:t>Summary</a:t>
            </a:r>
          </a:p>
        </p:txBody>
      </p:sp>
      <p:sp>
        <p:nvSpPr>
          <p:cNvPr id="3" name="Text Placeholder 2"/>
          <p:cNvSpPr>
            <a:spLocks noGrp="1"/>
          </p:cNvSpPr>
          <p:nvPr>
            <p:ph idx="1"/>
          </p:nvPr>
        </p:nvSpPr>
        <p:spPr>
          <a:xfrm>
            <a:off x="1068404" y="1503480"/>
            <a:ext cx="10866922" cy="4473808"/>
          </a:xfrm>
        </p:spPr>
        <p:txBody>
          <a:bodyPr>
            <a:normAutofit fontScale="92500" lnSpcReduction="20000"/>
          </a:bodyPr>
          <a:lstStyle/>
          <a:p>
            <a:pPr marL="285750" indent="-285750">
              <a:lnSpc>
                <a:spcPct val="115000"/>
              </a:lnSpc>
              <a:spcBef>
                <a:spcPts val="0"/>
              </a:spcBef>
              <a:buFont typeface="Arial" panose="020B0604020202020204" pitchFamily="34" charset="0"/>
              <a:buChar char="•"/>
            </a:pPr>
            <a:r>
              <a:rPr lang="en-US" dirty="0">
                <a:ea typeface="Arial" panose="020B0604020202020204" pitchFamily="34" charset="0"/>
              </a:rPr>
              <a:t>Diabetes education plays a key role in management of patients with type 1 diabetes.</a:t>
            </a:r>
          </a:p>
          <a:p>
            <a:pPr marL="0" indent="0">
              <a:lnSpc>
                <a:spcPct val="115000"/>
              </a:lnSpc>
              <a:spcBef>
                <a:spcPts val="0"/>
              </a:spcBef>
              <a:buNone/>
            </a:pPr>
            <a:endParaRPr lang="en-US" dirty="0">
              <a:ea typeface="Arial" panose="020B0604020202020204" pitchFamily="34" charset="0"/>
            </a:endParaRPr>
          </a:p>
          <a:p>
            <a:pPr marL="285750" indent="-285750">
              <a:lnSpc>
                <a:spcPct val="115000"/>
              </a:lnSpc>
              <a:spcBef>
                <a:spcPts val="0"/>
              </a:spcBef>
              <a:buFont typeface="Arial" panose="020B0604020202020204" pitchFamily="34" charset="0"/>
              <a:buChar char="•"/>
            </a:pPr>
            <a:r>
              <a:rPr lang="en-US" dirty="0">
                <a:ea typeface="Arial" panose="020B0604020202020204" pitchFamily="34" charset="0"/>
              </a:rPr>
              <a:t>Always treat the patient and family with dignity and respect.</a:t>
            </a:r>
          </a:p>
          <a:p>
            <a:pPr marL="0" indent="0">
              <a:lnSpc>
                <a:spcPct val="115000"/>
              </a:lnSpc>
              <a:spcBef>
                <a:spcPts val="0"/>
              </a:spcBef>
              <a:buNone/>
            </a:pPr>
            <a:endParaRPr lang="en-US" dirty="0">
              <a:ea typeface="Arial" panose="020B0604020202020204" pitchFamily="34" charset="0"/>
            </a:endParaRPr>
          </a:p>
          <a:p>
            <a:pPr marL="285750" indent="-285750">
              <a:lnSpc>
                <a:spcPct val="115000"/>
              </a:lnSpc>
              <a:spcBef>
                <a:spcPts val="0"/>
              </a:spcBef>
              <a:buFont typeface="Arial" panose="020B0604020202020204" pitchFamily="34" charset="0"/>
              <a:buChar char="•"/>
            </a:pPr>
            <a:r>
              <a:rPr lang="en-US" dirty="0">
                <a:ea typeface="Arial" panose="020B0604020202020204" pitchFamily="34" charset="0"/>
              </a:rPr>
              <a:t>Effective diabetes self management skills are critical to health and well being.</a:t>
            </a:r>
          </a:p>
          <a:p>
            <a:pPr marL="0" indent="0">
              <a:lnSpc>
                <a:spcPct val="115000"/>
              </a:lnSpc>
              <a:spcBef>
                <a:spcPts val="0"/>
              </a:spcBef>
              <a:buNone/>
            </a:pPr>
            <a:r>
              <a:rPr lang="en-US" dirty="0">
                <a:ea typeface="Arial" panose="020B0604020202020204" pitchFamily="34" charset="0"/>
              </a:rPr>
              <a:t> </a:t>
            </a:r>
          </a:p>
          <a:p>
            <a:pPr marL="285750" indent="-285750">
              <a:lnSpc>
                <a:spcPct val="115000"/>
              </a:lnSpc>
              <a:spcBef>
                <a:spcPts val="0"/>
              </a:spcBef>
              <a:buFont typeface="Arial" panose="020B0604020202020204" pitchFamily="34" charset="0"/>
              <a:buChar char="•"/>
            </a:pPr>
            <a:r>
              <a:rPr lang="en-US" dirty="0">
                <a:ea typeface="Arial" panose="020B0604020202020204" pitchFamily="34" charset="0"/>
              </a:rPr>
              <a:t>It is important to provide person centered care. </a:t>
            </a:r>
          </a:p>
          <a:p>
            <a:pPr marL="0" indent="0">
              <a:lnSpc>
                <a:spcPct val="115000"/>
              </a:lnSpc>
              <a:spcBef>
                <a:spcPts val="0"/>
              </a:spcBef>
              <a:buNone/>
            </a:pPr>
            <a:endParaRPr lang="en-US" dirty="0">
              <a:ea typeface="Arial" panose="020B0604020202020204" pitchFamily="34" charset="0"/>
            </a:endParaRPr>
          </a:p>
          <a:p>
            <a:pPr marL="285750" indent="-285750">
              <a:lnSpc>
                <a:spcPct val="115000"/>
              </a:lnSpc>
              <a:spcBef>
                <a:spcPts val="0"/>
              </a:spcBef>
              <a:buFont typeface="Arial" panose="020B0604020202020204" pitchFamily="34" charset="0"/>
              <a:buChar char="•"/>
            </a:pPr>
            <a:r>
              <a:rPr lang="en-US" dirty="0">
                <a:ea typeface="Arial" panose="020B0604020202020204" pitchFamily="34" charset="0"/>
              </a:rPr>
              <a:t>Always encourage and support  participation in care by the patient, family and the multidisciplinary team.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Calibri" panose="020F0502020204030204"/>
                <a:ea typeface="+mn-ea"/>
                <a:cs typeface="+mn-cs"/>
              </a:rPr>
              <a:t>80</a:t>
            </a:fld>
            <a:endParaRPr kumimoji="0" lang="en-US" sz="1200" b="0" i="0" u="none" strike="noStrike" kern="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8374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05"/>
          <p:cNvSpPr txBox="1">
            <a:spLocks noGrp="1"/>
          </p:cNvSpPr>
          <p:nvPr>
            <p:ph type="ctrTitle"/>
          </p:nvPr>
        </p:nvSpPr>
        <p:spPr>
          <a:xfrm>
            <a:off x="1858500" y="2564950"/>
            <a:ext cx="8686800" cy="1470000"/>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SzPts val="1400"/>
            </a:pPr>
            <a:r>
              <a:rPr lang="en-US" sz="4000" b="1" dirty="0">
                <a:solidFill>
                  <a:srgbClr val="0070C0"/>
                </a:solidFill>
                <a:latin typeface="+mn-lt"/>
                <a:cs typeface="Arial" panose="020B0604020202020204" pitchFamily="34" charset="0"/>
              </a:rPr>
              <a:t>Routine Management of Type 1 Diabetes</a:t>
            </a:r>
            <a:endParaRPr sz="4000" b="1" dirty="0">
              <a:solidFill>
                <a:srgbClr val="0070C0"/>
              </a:solidFill>
              <a:latin typeface="+mn-lt"/>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07AA-A36F-79AC-CD63-466C50E9E6E9}"/>
              </a:ext>
            </a:extLst>
          </p:cNvPr>
          <p:cNvSpPr>
            <a:spLocks noGrp="1"/>
          </p:cNvSpPr>
          <p:nvPr>
            <p:ph type="title"/>
          </p:nvPr>
        </p:nvSpPr>
        <p:spPr>
          <a:xfrm>
            <a:off x="1981474" y="731444"/>
            <a:ext cx="8229057" cy="1006599"/>
          </a:xfrm>
        </p:spPr>
        <p:txBody>
          <a:bodyPr>
            <a:normAutofit/>
          </a:bodyPr>
          <a:lstStyle/>
          <a:p>
            <a:pPr algn="ctr"/>
            <a:r>
              <a:rPr lang="en-US" sz="2800" b="1" dirty="0">
                <a:solidFill>
                  <a:srgbClr val="0070C0"/>
                </a:solidFill>
                <a:latin typeface="Arial" panose="020B0604020202020204" pitchFamily="34" charset="0"/>
                <a:cs typeface="Arial" panose="020B0604020202020204" pitchFamily="34" charset="0"/>
              </a:rPr>
              <a:t>Learning Objectives</a:t>
            </a:r>
          </a:p>
        </p:txBody>
      </p:sp>
      <p:sp>
        <p:nvSpPr>
          <p:cNvPr id="3" name="Text Placeholder 2">
            <a:extLst>
              <a:ext uri="{FF2B5EF4-FFF2-40B4-BE49-F238E27FC236}">
                <a16:creationId xmlns:a16="http://schemas.microsoft.com/office/drawing/2014/main" id="{25012C1F-2682-2F76-E9A3-77CDC00ED842}"/>
              </a:ext>
            </a:extLst>
          </p:cNvPr>
          <p:cNvSpPr>
            <a:spLocks noGrp="1"/>
          </p:cNvSpPr>
          <p:nvPr>
            <p:ph type="body" idx="1"/>
          </p:nvPr>
        </p:nvSpPr>
        <p:spPr>
          <a:xfrm>
            <a:off x="1981474" y="1738043"/>
            <a:ext cx="8229057" cy="3930113"/>
          </a:xfrm>
        </p:spPr>
        <p:txBody>
          <a:bodyPr/>
          <a:lstStyle/>
          <a:p>
            <a:r>
              <a:rPr lang="en-US" sz="2100" dirty="0">
                <a:latin typeface="Arial" panose="020B0604020202020204" pitchFamily="34" charset="0"/>
                <a:cs typeface="Arial" panose="020B0604020202020204" pitchFamily="34" charset="0"/>
              </a:rPr>
              <a:t>Understand the components of care of a child with type 1 diabetes</a:t>
            </a:r>
            <a:r>
              <a:rPr lang="en-US" dirty="0">
                <a:latin typeface="Arial" panose="020B0604020202020204" pitchFamily="34" charset="0"/>
                <a:cs typeface="Arial" panose="020B0604020202020204" pitchFamily="34" charset="0"/>
              </a:rPr>
              <a:t>.</a:t>
            </a:r>
          </a:p>
          <a:p>
            <a:pPr marL="114300" indent="0">
              <a:buNone/>
            </a:pPr>
            <a:endParaRPr lang="en-US"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Understand the role of nutrition in management of type 1 diabetes.</a:t>
            </a:r>
          </a:p>
          <a:p>
            <a:pPr marL="114300" indent="0">
              <a:buNone/>
            </a:pPr>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Describe the ways to assess glycemic control.</a:t>
            </a:r>
          </a:p>
          <a:p>
            <a:pPr marL="114300" indent="0">
              <a:buNone/>
            </a:pPr>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Understand the role of growth monitoring in diabetes.</a:t>
            </a:r>
          </a:p>
        </p:txBody>
      </p:sp>
      <p:sp>
        <p:nvSpPr>
          <p:cNvPr id="4" name="Slide Number Placeholder 3">
            <a:extLst>
              <a:ext uri="{FF2B5EF4-FFF2-40B4-BE49-F238E27FC236}">
                <a16:creationId xmlns:a16="http://schemas.microsoft.com/office/drawing/2014/main" id="{AC960225-B74A-10C5-B81F-B9CFAFE6A1BB}"/>
              </a:ext>
            </a:extLst>
          </p:cNvPr>
          <p:cNvSpPr>
            <a:spLocks noGrp="1"/>
          </p:cNvSpPr>
          <p:nvPr>
            <p:ph type="sldNum" idx="12"/>
          </p:nvPr>
        </p:nvSpPr>
        <p:spPr/>
        <p:txBody>
          <a:bodyPr/>
          <a:lstStyle/>
          <a:p>
            <a:pPr rtl="1"/>
            <a:fld id="{00000000-1234-1234-1234-123412341234}" type="slidenum">
              <a:rPr lang="en-US" smtClean="0"/>
              <a:pPr rtl="1"/>
              <a:t>82</a:t>
            </a:fld>
            <a:endParaRPr lang="en-US"/>
          </a:p>
        </p:txBody>
      </p:sp>
    </p:spTree>
    <p:extLst>
      <p:ext uri="{BB962C8B-B14F-4D97-AF65-F5344CB8AC3E}">
        <p14:creationId xmlns:p14="http://schemas.microsoft.com/office/powerpoint/2010/main" val="34957141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317D-5401-44C4-BC38-853AD29277AD}"/>
              </a:ext>
            </a:extLst>
          </p:cNvPr>
          <p:cNvSpPr>
            <a:spLocks noGrp="1"/>
          </p:cNvSpPr>
          <p:nvPr>
            <p:ph type="title"/>
          </p:nvPr>
        </p:nvSpPr>
        <p:spPr>
          <a:xfrm>
            <a:off x="1981200" y="42984"/>
            <a:ext cx="8229600" cy="1066800"/>
          </a:xfrm>
        </p:spPr>
        <p:txBody>
          <a:bodyPr>
            <a:normAutofit/>
          </a:bodyPr>
          <a:lstStyle/>
          <a:p>
            <a:pPr algn="ctr"/>
            <a:r>
              <a:rPr lang="en-ZA" sz="2800" b="1" dirty="0">
                <a:solidFill>
                  <a:srgbClr val="0070C0"/>
                </a:solidFill>
                <a:latin typeface="Arial" panose="020B0604020202020204" pitchFamily="34" charset="0"/>
                <a:ea typeface="Calibri" panose="020F0502020204030204" pitchFamily="34" charset="0"/>
                <a:cs typeface="Arial" panose="020B0604020202020204" pitchFamily="34" charset="0"/>
              </a:rPr>
              <a:t>Structure of Care</a:t>
            </a:r>
            <a:endParaRPr lang="en-KE" sz="28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1FF20EC2-C73C-4450-863D-E009E1F1184D}"/>
              </a:ext>
            </a:extLst>
          </p:cNvPr>
          <p:cNvGraphicFramePr/>
          <p:nvPr/>
        </p:nvGraphicFramePr>
        <p:xfrm>
          <a:off x="1682393" y="1109784"/>
          <a:ext cx="8839200" cy="4148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Soccer Goal with solid fill">
            <a:extLst>
              <a:ext uri="{FF2B5EF4-FFF2-40B4-BE49-F238E27FC236}">
                <a16:creationId xmlns:a16="http://schemas.microsoft.com/office/drawing/2014/main" id="{BAD185E9-F24E-6926-5192-A47BFE4B88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33600" y="1481258"/>
            <a:ext cx="914400" cy="914400"/>
          </a:xfrm>
          <a:prstGeom prst="rect">
            <a:avLst/>
          </a:prstGeom>
        </p:spPr>
      </p:pic>
      <p:pic>
        <p:nvPicPr>
          <p:cNvPr id="10" name="Graphic 9" descr="Group success with solid fill">
            <a:extLst>
              <a:ext uri="{FF2B5EF4-FFF2-40B4-BE49-F238E27FC236}">
                <a16:creationId xmlns:a16="http://schemas.microsoft.com/office/drawing/2014/main" id="{A3F3FB46-4F8D-255A-C67A-BE3548F910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33600" y="4038842"/>
            <a:ext cx="914400" cy="914400"/>
          </a:xfrm>
          <a:prstGeom prst="rect">
            <a:avLst/>
          </a:prstGeom>
        </p:spPr>
      </p:pic>
      <p:pic>
        <p:nvPicPr>
          <p:cNvPr id="12" name="Graphic 11" descr="Crawl with solid fill">
            <a:extLst>
              <a:ext uri="{FF2B5EF4-FFF2-40B4-BE49-F238E27FC236}">
                <a16:creationId xmlns:a16="http://schemas.microsoft.com/office/drawing/2014/main" id="{D20C453E-B248-AE62-3686-1FEFC7DAD1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26722" y="2700216"/>
            <a:ext cx="914400" cy="914400"/>
          </a:xfrm>
          <a:prstGeom prst="rect">
            <a:avLst/>
          </a:prstGeom>
        </p:spPr>
      </p:pic>
      <p:sp>
        <p:nvSpPr>
          <p:cNvPr id="5" name="TextBox 4">
            <a:extLst>
              <a:ext uri="{FF2B5EF4-FFF2-40B4-BE49-F238E27FC236}">
                <a16:creationId xmlns:a16="http://schemas.microsoft.com/office/drawing/2014/main" id="{B3512B3E-A614-9790-1AF1-0621273B7FB6}"/>
              </a:ext>
            </a:extLst>
          </p:cNvPr>
          <p:cNvSpPr txBox="1"/>
          <p:nvPr/>
        </p:nvSpPr>
        <p:spPr>
          <a:xfrm>
            <a:off x="1676400" y="5581960"/>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57819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382ED-85FA-B9A3-67E8-3C66EBA02DA3}"/>
              </a:ext>
            </a:extLst>
          </p:cNvPr>
          <p:cNvSpPr>
            <a:spLocks noGrp="1"/>
          </p:cNvSpPr>
          <p:nvPr>
            <p:ph type="title"/>
          </p:nvPr>
        </p:nvSpPr>
        <p:spPr>
          <a:xfrm>
            <a:off x="1981471" y="78836"/>
            <a:ext cx="7748378" cy="827872"/>
          </a:xfrm>
        </p:spPr>
        <p:txBody>
          <a:bodyPr>
            <a:normAutofit/>
          </a:bodyPr>
          <a:lstStyle/>
          <a:p>
            <a:pPr algn="ctr"/>
            <a:r>
              <a:rPr lang="en-US" sz="2800" b="1" dirty="0">
                <a:solidFill>
                  <a:srgbClr val="0070C0"/>
                </a:solidFill>
                <a:latin typeface="Arial"/>
                <a:ea typeface="Arial"/>
                <a:cs typeface="Arial"/>
                <a:sym typeface="Arial"/>
              </a:rPr>
              <a:t>Goals of Care</a:t>
            </a:r>
            <a:endParaRPr lang="en-US" sz="2800" dirty="0"/>
          </a:p>
        </p:txBody>
      </p:sp>
      <p:sp>
        <p:nvSpPr>
          <p:cNvPr id="3" name="Slide Number Placeholder 2">
            <a:extLst>
              <a:ext uri="{FF2B5EF4-FFF2-40B4-BE49-F238E27FC236}">
                <a16:creationId xmlns:a16="http://schemas.microsoft.com/office/drawing/2014/main" id="{1843E2CB-CE39-2E17-A965-EF8BF062AFFD}"/>
              </a:ext>
            </a:extLst>
          </p:cNvPr>
          <p:cNvSpPr>
            <a:spLocks noGrp="1"/>
          </p:cNvSpPr>
          <p:nvPr>
            <p:ph type="sldNum" idx="12"/>
          </p:nvPr>
        </p:nvSpPr>
        <p:spPr/>
        <p:txBody>
          <a:bodyPr/>
          <a:lstStyle/>
          <a:p>
            <a:pPr rtl="1"/>
            <a:fld id="{00000000-1234-1234-1234-123412341234}" type="slidenum">
              <a:rPr lang="en-US" smtClean="0"/>
              <a:pPr rtl="1"/>
              <a:t>84</a:t>
            </a:fld>
            <a:endParaRPr lang="en-US"/>
          </a:p>
        </p:txBody>
      </p:sp>
      <p:graphicFrame>
        <p:nvGraphicFramePr>
          <p:cNvPr id="4" name="Diagram 3">
            <a:extLst>
              <a:ext uri="{FF2B5EF4-FFF2-40B4-BE49-F238E27FC236}">
                <a16:creationId xmlns:a16="http://schemas.microsoft.com/office/drawing/2014/main" id="{8FFDDCD2-38FB-CC43-E18E-454CD13A9307}"/>
              </a:ext>
            </a:extLst>
          </p:cNvPr>
          <p:cNvGraphicFramePr/>
          <p:nvPr/>
        </p:nvGraphicFramePr>
        <p:xfrm>
          <a:off x="1981472" y="1127472"/>
          <a:ext cx="8229057" cy="4269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7AE7041-54CD-21ED-C0D6-EE6018EA3E97}"/>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26207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357201-2CA3-E287-21D7-08443C4C12B4}"/>
              </a:ext>
            </a:extLst>
          </p:cNvPr>
          <p:cNvSpPr>
            <a:spLocks noGrp="1"/>
          </p:cNvSpPr>
          <p:nvPr>
            <p:ph type="sldNum" idx="12"/>
          </p:nvPr>
        </p:nvSpPr>
        <p:spPr/>
        <p:txBody>
          <a:bodyPr/>
          <a:lstStyle/>
          <a:p>
            <a:pPr rtl="1"/>
            <a:fld id="{00000000-1234-1234-1234-123412341234}" type="slidenum">
              <a:rPr lang="en-US" smtClean="0"/>
              <a:pPr rtl="1"/>
              <a:t>85</a:t>
            </a:fld>
            <a:endParaRPr lang="en-US"/>
          </a:p>
        </p:txBody>
      </p:sp>
      <p:graphicFrame>
        <p:nvGraphicFramePr>
          <p:cNvPr id="4" name="Diagram 3">
            <a:extLst>
              <a:ext uri="{FF2B5EF4-FFF2-40B4-BE49-F238E27FC236}">
                <a16:creationId xmlns:a16="http://schemas.microsoft.com/office/drawing/2014/main" id="{F3EB0D02-C2BF-FB4A-2A02-41303CBBC219}"/>
              </a:ext>
            </a:extLst>
          </p:cNvPr>
          <p:cNvGraphicFramePr/>
          <p:nvPr/>
        </p:nvGraphicFramePr>
        <p:xfrm>
          <a:off x="1702131" y="1188602"/>
          <a:ext cx="8813469" cy="4369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C74CC01-2B8A-2806-CFAA-17627D582B98}"/>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Google Shape;884;p108">
            <a:extLst>
              <a:ext uri="{FF2B5EF4-FFF2-40B4-BE49-F238E27FC236}">
                <a16:creationId xmlns:a16="http://schemas.microsoft.com/office/drawing/2014/main" id="{AEB7116F-E4DC-88BD-AE85-A3E66E59EC80}"/>
              </a:ext>
            </a:extLst>
          </p:cNvPr>
          <p:cNvSpPr txBox="1">
            <a:spLocks noGrp="1"/>
          </p:cNvSpPr>
          <p:nvPr>
            <p:ph type="title"/>
          </p:nvPr>
        </p:nvSpPr>
        <p:spPr>
          <a:xfrm>
            <a:off x="1237013" y="505801"/>
            <a:ext cx="8110200" cy="682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300" b="1" dirty="0">
                <a:solidFill>
                  <a:srgbClr val="0070C0"/>
                </a:solidFill>
                <a:latin typeface="Arial"/>
                <a:ea typeface="Arial"/>
                <a:cs typeface="Arial"/>
                <a:sym typeface="Arial"/>
              </a:rPr>
              <a:t>Person-</a:t>
            </a:r>
            <a:r>
              <a:rPr lang="en-US" sz="2300" b="1" dirty="0" err="1">
                <a:solidFill>
                  <a:srgbClr val="0070C0"/>
                </a:solidFill>
                <a:latin typeface="Arial"/>
                <a:ea typeface="Arial"/>
                <a:cs typeface="Arial"/>
                <a:sym typeface="Arial"/>
              </a:rPr>
              <a:t>Centred</a:t>
            </a:r>
            <a:r>
              <a:rPr lang="en-US" sz="2300" b="1" dirty="0">
                <a:solidFill>
                  <a:srgbClr val="0070C0"/>
                </a:solidFill>
                <a:latin typeface="Arial"/>
                <a:ea typeface="Arial"/>
                <a:cs typeface="Arial"/>
                <a:sym typeface="Arial"/>
              </a:rPr>
              <a:t> </a:t>
            </a:r>
            <a:r>
              <a:rPr lang="en-US" sz="2300" b="1" dirty="0" err="1">
                <a:solidFill>
                  <a:srgbClr val="0070C0"/>
                </a:solidFill>
                <a:latin typeface="Arial"/>
                <a:ea typeface="Arial"/>
                <a:cs typeface="Arial"/>
                <a:sym typeface="Arial"/>
              </a:rPr>
              <a:t>Paediatric</a:t>
            </a:r>
            <a:r>
              <a:rPr lang="en-US" sz="2300" b="1" dirty="0">
                <a:solidFill>
                  <a:srgbClr val="0070C0"/>
                </a:solidFill>
                <a:latin typeface="Arial"/>
                <a:ea typeface="Arial"/>
                <a:cs typeface="Arial"/>
                <a:sym typeface="Arial"/>
              </a:rPr>
              <a:t> Diabetes Care Model</a:t>
            </a:r>
            <a:endParaRPr sz="2300" b="1" dirty="0">
              <a:solidFill>
                <a:srgbClr val="0070C0"/>
              </a:solidFill>
              <a:latin typeface="Arial"/>
              <a:ea typeface="Arial"/>
              <a:cs typeface="Arial"/>
              <a:sym typeface="Arial"/>
            </a:endParaRPr>
          </a:p>
        </p:txBody>
      </p:sp>
      <p:sp>
        <p:nvSpPr>
          <p:cNvPr id="7" name="Google Shape;887;p108">
            <a:extLst>
              <a:ext uri="{FF2B5EF4-FFF2-40B4-BE49-F238E27FC236}">
                <a16:creationId xmlns:a16="http://schemas.microsoft.com/office/drawing/2014/main" id="{DC838A8B-B6E7-5EF3-FFDB-CAD89A89B3C8}"/>
              </a:ext>
            </a:extLst>
          </p:cNvPr>
          <p:cNvSpPr txBox="1"/>
          <p:nvPr/>
        </p:nvSpPr>
        <p:spPr>
          <a:xfrm>
            <a:off x="7842564" y="4278647"/>
            <a:ext cx="2825437" cy="1023000"/>
          </a:xfrm>
          <a:prstGeom prst="rect">
            <a:avLst/>
          </a:prstGeom>
          <a:noFill/>
          <a:ln>
            <a:noFill/>
          </a:ln>
        </p:spPr>
        <p:txBody>
          <a:bodyPr spcFirstLastPara="1" wrap="square" lIns="91425" tIns="91425" rIns="91425" bIns="91425" anchor="t" anchorCtr="0">
            <a:noAutofit/>
          </a:bodyPr>
          <a:lstStyle/>
          <a:p>
            <a:pPr>
              <a:lnSpc>
                <a:spcPct val="115000"/>
              </a:lnSpc>
              <a:spcBef>
                <a:spcPts val="1200"/>
              </a:spcBef>
              <a:spcAft>
                <a:spcPts val="1200"/>
              </a:spcAft>
            </a:pPr>
            <a:r>
              <a:rPr lang="en-US" dirty="0">
                <a:solidFill>
                  <a:srgbClr val="0070C0"/>
                </a:solidFill>
              </a:rPr>
              <a:t>Each member of the team should have training in both </a:t>
            </a:r>
            <a:r>
              <a:rPr lang="en-US" dirty="0" err="1">
                <a:solidFill>
                  <a:srgbClr val="0070C0"/>
                </a:solidFill>
              </a:rPr>
              <a:t>paediatrics</a:t>
            </a:r>
            <a:r>
              <a:rPr lang="en-US" dirty="0">
                <a:solidFill>
                  <a:srgbClr val="0070C0"/>
                </a:solidFill>
              </a:rPr>
              <a:t> and diabetes.</a:t>
            </a:r>
            <a:endParaRPr dirty="0">
              <a:solidFill>
                <a:srgbClr val="0070C0"/>
              </a:solidFill>
              <a:latin typeface="Calibri"/>
              <a:ea typeface="Calibri"/>
              <a:cs typeface="Calibri"/>
              <a:sym typeface="Calibri"/>
            </a:endParaRPr>
          </a:p>
        </p:txBody>
      </p:sp>
    </p:spTree>
    <p:extLst>
      <p:ext uri="{BB962C8B-B14F-4D97-AF65-F5344CB8AC3E}">
        <p14:creationId xmlns:p14="http://schemas.microsoft.com/office/powerpoint/2010/main" val="20887790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298879c2ccd_0_32"/>
          <p:cNvSpPr txBox="1">
            <a:spLocks noGrp="1"/>
          </p:cNvSpPr>
          <p:nvPr>
            <p:ph type="title"/>
          </p:nvPr>
        </p:nvSpPr>
        <p:spPr>
          <a:xfrm>
            <a:off x="1676399" y="150715"/>
            <a:ext cx="6972796" cy="1143300"/>
          </a:xfrm>
          <a:prstGeom prst="rect">
            <a:avLst/>
          </a:prstGeom>
        </p:spPr>
        <p:txBody>
          <a:bodyPr spcFirstLastPara="1" vert="horz" wrap="square" lIns="91425" tIns="45700" rIns="91425" bIns="45700" rtlCol="0" anchor="ctr" anchorCtr="0">
            <a:noAutofit/>
          </a:bodyPr>
          <a:lstStyle/>
          <a:p>
            <a:pPr algn="ctr">
              <a:spcBef>
                <a:spcPts val="0"/>
              </a:spcBef>
            </a:pPr>
            <a:r>
              <a:rPr lang="en-US" sz="2800" b="1" dirty="0">
                <a:solidFill>
                  <a:srgbClr val="0070C0"/>
                </a:solidFill>
                <a:latin typeface="Arial"/>
                <a:ea typeface="Arial"/>
                <a:cs typeface="Arial"/>
                <a:sym typeface="Arial"/>
              </a:rPr>
              <a:t>Aims of Individualized Diabetes Care</a:t>
            </a:r>
            <a:endParaRPr sz="2800" b="1" dirty="0">
              <a:solidFill>
                <a:srgbClr val="0070C0"/>
              </a:solidFill>
              <a:latin typeface="Arial"/>
              <a:ea typeface="Arial"/>
              <a:cs typeface="Arial"/>
              <a:sym typeface="Arial"/>
            </a:endParaRPr>
          </a:p>
        </p:txBody>
      </p:sp>
      <p:sp>
        <p:nvSpPr>
          <p:cNvPr id="894" name="Google Shape;894;g298879c2ccd_0_32"/>
          <p:cNvSpPr txBox="1">
            <a:spLocks noGrp="1"/>
          </p:cNvSpPr>
          <p:nvPr>
            <p:ph type="sldNum" idx="12"/>
          </p:nvPr>
        </p:nvSpPr>
        <p:spPr>
          <a:xfrm>
            <a:off x="8076568" y="6356934"/>
            <a:ext cx="2133900" cy="364200"/>
          </a:xfrm>
          <a:prstGeom prst="rect">
            <a:avLst/>
          </a:prstGeom>
        </p:spPr>
        <p:txBody>
          <a:bodyPr spcFirstLastPara="1" vert="horz" wrap="square" lIns="91425" tIns="45700" rIns="91425" bIns="45700" rtlCol="0" anchor="ctr" anchorCtr="0">
            <a:noAutofit/>
          </a:bodyPr>
          <a:lstStyle/>
          <a:p>
            <a:pPr rtl="1">
              <a:buClr>
                <a:srgbClr val="000000"/>
              </a:buClr>
              <a:buSzPts val="1000"/>
            </a:pPr>
            <a:fld id="{00000000-1234-1234-1234-123412341234}" type="slidenum">
              <a:rPr lang="en-US"/>
              <a:pPr rtl="1">
                <a:buClr>
                  <a:srgbClr val="000000"/>
                </a:buClr>
                <a:buSzPts val="1000"/>
              </a:pPr>
              <a:t>86</a:t>
            </a:fld>
            <a:endParaRPr/>
          </a:p>
        </p:txBody>
      </p:sp>
      <p:sp>
        <p:nvSpPr>
          <p:cNvPr id="895" name="Google Shape;895;g298879c2ccd_0_32"/>
          <p:cNvSpPr txBox="1"/>
          <p:nvPr/>
        </p:nvSpPr>
        <p:spPr>
          <a:xfrm>
            <a:off x="1981499" y="1294015"/>
            <a:ext cx="8229000" cy="4431952"/>
          </a:xfrm>
          <a:prstGeom prst="rect">
            <a:avLst/>
          </a:prstGeom>
          <a:noFill/>
          <a:ln>
            <a:noFill/>
          </a:ln>
        </p:spPr>
        <p:txBody>
          <a:bodyPr spcFirstLastPara="1" wrap="square" lIns="91425" tIns="91425" rIns="91425" bIns="91425" anchor="t" anchorCtr="0">
            <a:spAutoFit/>
          </a:bodyPr>
          <a:lstStyle/>
          <a:p>
            <a:pPr marL="457200" indent="-355600">
              <a:lnSpc>
                <a:spcPct val="115000"/>
              </a:lnSpc>
              <a:buClr>
                <a:schemeClr val="dk1"/>
              </a:buClr>
              <a:buSzPts val="20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Ongoing diabetes &amp; self-management education</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a:lnSpc>
                <a:spcPct val="115000"/>
              </a:lnSpc>
            </a:pP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indent="-355600">
              <a:lnSpc>
                <a:spcPct val="115000"/>
              </a:lnSpc>
              <a:buClr>
                <a:schemeClr val="dk1"/>
              </a:buClr>
              <a:buSzPts val="20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Advice on insulin management, glucose and ketone monitoring</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a:lnSpc>
                <a:spcPct val="115000"/>
              </a:lnSpc>
            </a:pP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indent="-355600">
              <a:lnSpc>
                <a:spcPct val="115000"/>
              </a:lnSpc>
              <a:buClr>
                <a:schemeClr val="dk1"/>
              </a:buClr>
              <a:buSzPts val="20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Monitoring for comorbidities and risk factors for / complications</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a:lnSpc>
                <a:spcPct val="115000"/>
              </a:lnSpc>
            </a:pP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indent="-355600">
              <a:lnSpc>
                <a:spcPct val="115000"/>
              </a:lnSpc>
              <a:buClr>
                <a:schemeClr val="dk1"/>
              </a:buClr>
              <a:buSzPts val="20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Regular review of individualized goals (blood glucose targets,  HbA1c)</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a:lnSpc>
                <a:spcPct val="115000"/>
              </a:lnSpc>
            </a:pP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indent="-355600">
              <a:lnSpc>
                <a:spcPct val="115000"/>
              </a:lnSpc>
              <a:buClr>
                <a:schemeClr val="dk1"/>
              </a:buClr>
              <a:buSzPts val="20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Contact with support groups</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a:lnSpc>
                <a:spcPct val="115000"/>
              </a:lnSpc>
            </a:pP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indent="-355600">
              <a:lnSpc>
                <a:spcPct val="115000"/>
              </a:lnSpc>
              <a:buClr>
                <a:schemeClr val="dk1"/>
              </a:buClr>
              <a:buSzPts val="2000"/>
              <a:buChar char="●"/>
            </a:pPr>
            <a:r>
              <a:rPr lang="en-US" sz="2000" dirty="0">
                <a:solidFill>
                  <a:schemeClr val="dk1"/>
                </a:solidFill>
                <a:latin typeface="Arial" panose="020B0604020202020204" pitchFamily="34" charset="0"/>
                <a:ea typeface="Calibri"/>
                <a:cs typeface="Arial" panose="020B0604020202020204" pitchFamily="34" charset="0"/>
                <a:sym typeface="Calibri"/>
              </a:rPr>
              <a:t>Psychosocial screening and appropriate referral</a:t>
            </a:r>
            <a:endParaRPr sz="2000"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0B731E84-63AF-8085-64DD-E70531EA3CA5}"/>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B3745-944C-46E8-815D-996187F65E08}"/>
              </a:ext>
            </a:extLst>
          </p:cNvPr>
          <p:cNvSpPr>
            <a:spLocks noGrp="1"/>
          </p:cNvSpPr>
          <p:nvPr>
            <p:ph type="title"/>
          </p:nvPr>
        </p:nvSpPr>
        <p:spPr>
          <a:xfrm>
            <a:off x="1524001" y="750950"/>
            <a:ext cx="8229057" cy="1006599"/>
          </a:xfrm>
        </p:spPr>
        <p:txBody>
          <a:bodyPr/>
          <a:lstStyle/>
          <a:p>
            <a:r>
              <a:rPr lang="en-US" sz="2400" b="1" dirty="0">
                <a:solidFill>
                  <a:srgbClr val="0070C0"/>
                </a:solidFill>
                <a:latin typeface="Arial" panose="020B0604020202020204" pitchFamily="34" charset="0"/>
                <a:cs typeface="Arial" panose="020B0604020202020204" pitchFamily="34" charset="0"/>
              </a:rPr>
              <a:t>Assessment  of General Wellbeing During Clinic Visits</a:t>
            </a:r>
            <a:endParaRPr lang="en-KE" sz="2400" b="1" dirty="0">
              <a:solidFill>
                <a:srgbClr val="0070C0"/>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3C45FBF6-4BA8-43C6-AE60-851787D055F9}"/>
              </a:ext>
            </a:extLst>
          </p:cNvPr>
          <p:cNvGraphicFramePr>
            <a:graphicFrameLocks noGrp="1"/>
          </p:cNvGraphicFramePr>
          <p:nvPr>
            <p:ph idx="1"/>
          </p:nvPr>
        </p:nvGraphicFramePr>
        <p:xfrm>
          <a:off x="1981200" y="1757548"/>
          <a:ext cx="8382000" cy="383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9CBEF7C-0DE9-D5C5-78F2-AE0FF85BC6E9}"/>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55131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11"/>
          <p:cNvSpPr txBox="1">
            <a:spLocks noGrp="1"/>
          </p:cNvSpPr>
          <p:nvPr>
            <p:ph type="title"/>
          </p:nvPr>
        </p:nvSpPr>
        <p:spPr>
          <a:xfrm>
            <a:off x="2318013" y="167470"/>
            <a:ext cx="6938773" cy="842306"/>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panose="020B0604020202020204" pitchFamily="34" charset="0"/>
                <a:ea typeface="Arial"/>
                <a:cs typeface="Arial" panose="020B0604020202020204" pitchFamily="34" charset="0"/>
                <a:sym typeface="Arial"/>
              </a:rPr>
              <a:t>Routine Physical Examination</a:t>
            </a:r>
            <a:r>
              <a:rPr lang="en-US" sz="2800" dirty="0">
                <a:solidFill>
                  <a:srgbClr val="0070C0"/>
                </a:solidFill>
                <a:latin typeface="Arial" panose="020B0604020202020204" pitchFamily="34" charset="0"/>
                <a:ea typeface="Calibri"/>
                <a:cs typeface="Arial" panose="020B0604020202020204" pitchFamily="34" charset="0"/>
                <a:sym typeface="Calibri"/>
              </a:rPr>
              <a:t> </a:t>
            </a:r>
            <a:endParaRPr sz="2800" dirty="0">
              <a:solidFill>
                <a:srgbClr val="0070C0"/>
              </a:solidFill>
              <a:latin typeface="Arial" panose="020B0604020202020204" pitchFamily="34" charset="0"/>
              <a:ea typeface="Calibri"/>
              <a:cs typeface="Arial" panose="020B0604020202020204" pitchFamily="34" charset="0"/>
              <a:sym typeface="Calibri"/>
            </a:endParaRPr>
          </a:p>
        </p:txBody>
      </p:sp>
      <p:grpSp>
        <p:nvGrpSpPr>
          <p:cNvPr id="926" name="Google Shape;926;p111"/>
          <p:cNvGrpSpPr/>
          <p:nvPr/>
        </p:nvGrpSpPr>
        <p:grpSpPr>
          <a:xfrm>
            <a:off x="1676400" y="1109777"/>
            <a:ext cx="8839200" cy="4368978"/>
            <a:chOff x="0" y="0"/>
            <a:chExt cx="8839200" cy="5308600"/>
          </a:xfrm>
        </p:grpSpPr>
        <p:cxnSp>
          <p:nvCxnSpPr>
            <p:cNvPr id="927" name="Google Shape;927;p111"/>
            <p:cNvCxnSpPr/>
            <p:nvPr/>
          </p:nvCxnSpPr>
          <p:spPr>
            <a:xfrm>
              <a:off x="0" y="0"/>
              <a:ext cx="8839200" cy="0"/>
            </a:xfrm>
            <a:prstGeom prst="straightConnector1">
              <a:avLst/>
            </a:prstGeom>
            <a:solidFill>
              <a:schemeClr val="accent1"/>
            </a:solidFill>
            <a:ln w="25400" cap="flat" cmpd="sng">
              <a:solidFill>
                <a:schemeClr val="accent1"/>
              </a:solidFill>
              <a:prstDash val="solid"/>
              <a:round/>
              <a:headEnd type="none" w="sm" len="sm"/>
              <a:tailEnd type="none" w="sm" len="sm"/>
            </a:ln>
          </p:spPr>
        </p:cxnSp>
        <p:sp>
          <p:nvSpPr>
            <p:cNvPr id="928" name="Google Shape;928;p111"/>
            <p:cNvSpPr/>
            <p:nvPr/>
          </p:nvSpPr>
          <p:spPr>
            <a:xfrm>
              <a:off x="0" y="0"/>
              <a:ext cx="1767840" cy="5308600"/>
            </a:xfrm>
            <a:prstGeom prst="rect">
              <a:avLst/>
            </a:prstGeom>
            <a:noFill/>
            <a:ln>
              <a:noFill/>
            </a:ln>
          </p:spPr>
          <p:txBody>
            <a:bodyPr spcFirstLastPara="1" wrap="square" lIns="91425" tIns="91425" rIns="91425" bIns="91425" anchor="ctr" anchorCtr="0">
              <a:noAutofit/>
            </a:bodyPr>
            <a:lstStyle/>
            <a:p>
              <a:endParaRPr/>
            </a:p>
          </p:txBody>
        </p:sp>
        <p:sp>
          <p:nvSpPr>
            <p:cNvPr id="929" name="Google Shape;929;p111"/>
            <p:cNvSpPr txBox="1"/>
            <p:nvPr/>
          </p:nvSpPr>
          <p:spPr>
            <a:xfrm>
              <a:off x="0" y="0"/>
              <a:ext cx="1767840" cy="5308600"/>
            </a:xfrm>
            <a:prstGeom prst="rect">
              <a:avLst/>
            </a:prstGeom>
            <a:noFill/>
            <a:ln>
              <a:noFill/>
            </a:ln>
          </p:spPr>
          <p:txBody>
            <a:bodyPr spcFirstLastPara="1" wrap="square" lIns="175250" tIns="175250" rIns="175250" bIns="175250" anchor="t" anchorCtr="0">
              <a:noAutofit/>
            </a:bodyPr>
            <a:lstStyle/>
            <a:p>
              <a:pPr>
                <a:lnSpc>
                  <a:spcPct val="90000"/>
                </a:lnSpc>
                <a:buClr>
                  <a:srgbClr val="000000"/>
                </a:buClr>
                <a:buSzPts val="4600"/>
              </a:pPr>
              <a:endParaRPr sz="4600">
                <a:solidFill>
                  <a:srgbClr val="000000"/>
                </a:solidFill>
                <a:latin typeface="Arial"/>
                <a:ea typeface="Arial"/>
                <a:cs typeface="Arial"/>
                <a:sym typeface="Arial"/>
              </a:endParaRPr>
            </a:p>
          </p:txBody>
        </p:sp>
        <p:sp>
          <p:nvSpPr>
            <p:cNvPr id="930" name="Google Shape;930;p111"/>
            <p:cNvSpPr/>
            <p:nvPr/>
          </p:nvSpPr>
          <p:spPr>
            <a:xfrm>
              <a:off x="1900428" y="50027"/>
              <a:ext cx="6938772" cy="1000546"/>
            </a:xfrm>
            <a:prstGeom prst="rect">
              <a:avLst/>
            </a:prstGeom>
            <a:noFill/>
            <a:ln>
              <a:noFill/>
            </a:ln>
          </p:spPr>
          <p:txBody>
            <a:bodyPr spcFirstLastPara="1" wrap="square" lIns="91425" tIns="91425" rIns="91425" bIns="91425" anchor="ctr" anchorCtr="0">
              <a:noAutofit/>
            </a:bodyPr>
            <a:lstStyle/>
            <a:p>
              <a:endParaRPr/>
            </a:p>
          </p:txBody>
        </p:sp>
        <p:sp>
          <p:nvSpPr>
            <p:cNvPr id="931" name="Google Shape;931;p111"/>
            <p:cNvSpPr txBox="1"/>
            <p:nvPr/>
          </p:nvSpPr>
          <p:spPr>
            <a:xfrm>
              <a:off x="1900428" y="50027"/>
              <a:ext cx="6938772" cy="1000546"/>
            </a:xfrm>
            <a:prstGeom prst="rect">
              <a:avLst/>
            </a:prstGeom>
            <a:noFill/>
            <a:ln>
              <a:noFill/>
            </a:ln>
          </p:spPr>
          <p:txBody>
            <a:bodyPr spcFirstLastPara="1" wrap="square" lIns="91425" tIns="91425" rIns="91425" bIns="91425" anchor="t" anchorCtr="0">
              <a:noAutofit/>
            </a:bodyPr>
            <a:lstStyle/>
            <a:p>
              <a:pPr>
                <a:lnSpc>
                  <a:spcPct val="90000"/>
                </a:lnSpc>
                <a:buClr>
                  <a:srgbClr val="000000"/>
                </a:buClr>
                <a:buSzPts val="2400"/>
              </a:pPr>
              <a:r>
                <a:rPr lang="en-US" sz="2200" dirty="0">
                  <a:solidFill>
                    <a:srgbClr val="000000"/>
                  </a:solidFill>
                  <a:latin typeface="Arial"/>
                  <a:ea typeface="Arial"/>
                  <a:cs typeface="Arial"/>
                  <a:sym typeface="Arial"/>
                </a:rPr>
                <a:t>Height, weight, BMI, pubertal status </a:t>
              </a:r>
              <a:endParaRPr sz="2200" b="1" dirty="0">
                <a:solidFill>
                  <a:srgbClr val="000000"/>
                </a:solidFill>
                <a:latin typeface="Arial"/>
                <a:ea typeface="Arial"/>
                <a:cs typeface="Arial"/>
                <a:sym typeface="Arial"/>
              </a:endParaRPr>
            </a:p>
          </p:txBody>
        </p:sp>
        <p:cxnSp>
          <p:nvCxnSpPr>
            <p:cNvPr id="932" name="Google Shape;932;p111"/>
            <p:cNvCxnSpPr/>
            <p:nvPr/>
          </p:nvCxnSpPr>
          <p:spPr>
            <a:xfrm>
              <a:off x="1767839" y="1050574"/>
              <a:ext cx="7071360" cy="0"/>
            </a:xfrm>
            <a:prstGeom prst="straightConnector1">
              <a:avLst/>
            </a:prstGeom>
            <a:solidFill>
              <a:schemeClr val="accent1"/>
            </a:solidFill>
            <a:ln w="25400" cap="flat" cmpd="sng">
              <a:solidFill>
                <a:srgbClr val="C0CCE1"/>
              </a:solidFill>
              <a:prstDash val="solid"/>
              <a:round/>
              <a:headEnd type="none" w="sm" len="sm"/>
              <a:tailEnd type="none" w="sm" len="sm"/>
            </a:ln>
          </p:spPr>
        </p:cxnSp>
        <p:sp>
          <p:nvSpPr>
            <p:cNvPr id="933" name="Google Shape;933;p111"/>
            <p:cNvSpPr/>
            <p:nvPr/>
          </p:nvSpPr>
          <p:spPr>
            <a:xfrm>
              <a:off x="1900428" y="1100601"/>
              <a:ext cx="6938772" cy="1000546"/>
            </a:xfrm>
            <a:prstGeom prst="rect">
              <a:avLst/>
            </a:prstGeom>
            <a:noFill/>
            <a:ln>
              <a:noFill/>
            </a:ln>
          </p:spPr>
          <p:txBody>
            <a:bodyPr spcFirstLastPara="1" wrap="square" lIns="91425" tIns="91425" rIns="91425" bIns="91425" anchor="ctr" anchorCtr="0">
              <a:noAutofit/>
            </a:bodyPr>
            <a:lstStyle/>
            <a:p>
              <a:endParaRPr/>
            </a:p>
          </p:txBody>
        </p:sp>
        <p:sp>
          <p:nvSpPr>
            <p:cNvPr id="934" name="Google Shape;934;p111"/>
            <p:cNvSpPr txBox="1"/>
            <p:nvPr/>
          </p:nvSpPr>
          <p:spPr>
            <a:xfrm>
              <a:off x="1900428" y="1100601"/>
              <a:ext cx="6938772" cy="1000546"/>
            </a:xfrm>
            <a:prstGeom prst="rect">
              <a:avLst/>
            </a:prstGeom>
            <a:noFill/>
            <a:ln>
              <a:noFill/>
            </a:ln>
          </p:spPr>
          <p:txBody>
            <a:bodyPr spcFirstLastPara="1" wrap="square" lIns="91425" tIns="91425" rIns="91425" bIns="91425" anchor="t" anchorCtr="0">
              <a:noAutofit/>
            </a:bodyPr>
            <a:lstStyle/>
            <a:p>
              <a:pPr>
                <a:lnSpc>
                  <a:spcPct val="90000"/>
                </a:lnSpc>
                <a:buClr>
                  <a:srgbClr val="000000"/>
                </a:buClr>
                <a:buSzPts val="2400"/>
              </a:pPr>
              <a:r>
                <a:rPr lang="en-US" sz="2200" dirty="0">
                  <a:solidFill>
                    <a:schemeClr val="dk1"/>
                  </a:solidFill>
                  <a:latin typeface="Arial"/>
                  <a:ea typeface="Arial"/>
                  <a:cs typeface="Arial"/>
                  <a:sym typeface="Arial"/>
                </a:rPr>
                <a:t>Blood pressure</a:t>
              </a:r>
              <a:endParaRPr sz="2200" dirty="0">
                <a:solidFill>
                  <a:schemeClr val="dk1"/>
                </a:solidFill>
                <a:latin typeface="Arial"/>
                <a:ea typeface="Arial"/>
                <a:cs typeface="Arial"/>
                <a:sym typeface="Arial"/>
              </a:endParaRPr>
            </a:p>
          </p:txBody>
        </p:sp>
        <p:cxnSp>
          <p:nvCxnSpPr>
            <p:cNvPr id="935" name="Google Shape;935;p111"/>
            <p:cNvCxnSpPr/>
            <p:nvPr/>
          </p:nvCxnSpPr>
          <p:spPr>
            <a:xfrm>
              <a:off x="1767839" y="2101148"/>
              <a:ext cx="7071360" cy="0"/>
            </a:xfrm>
            <a:prstGeom prst="straightConnector1">
              <a:avLst/>
            </a:prstGeom>
            <a:solidFill>
              <a:schemeClr val="accent1"/>
            </a:solidFill>
            <a:ln w="25400" cap="flat" cmpd="sng">
              <a:solidFill>
                <a:srgbClr val="C0CCE1"/>
              </a:solidFill>
              <a:prstDash val="solid"/>
              <a:round/>
              <a:headEnd type="none" w="sm" len="sm"/>
              <a:tailEnd type="none" w="sm" len="sm"/>
            </a:ln>
          </p:spPr>
        </p:cxnSp>
        <p:sp>
          <p:nvSpPr>
            <p:cNvPr id="936" name="Google Shape;936;p111"/>
            <p:cNvSpPr/>
            <p:nvPr/>
          </p:nvSpPr>
          <p:spPr>
            <a:xfrm>
              <a:off x="1900428" y="2151175"/>
              <a:ext cx="6938772" cy="1000546"/>
            </a:xfrm>
            <a:prstGeom prst="rect">
              <a:avLst/>
            </a:prstGeom>
            <a:noFill/>
            <a:ln>
              <a:noFill/>
            </a:ln>
          </p:spPr>
          <p:txBody>
            <a:bodyPr spcFirstLastPara="1" wrap="square" lIns="91425" tIns="91425" rIns="91425" bIns="91425" anchor="ctr" anchorCtr="0">
              <a:noAutofit/>
            </a:bodyPr>
            <a:lstStyle/>
            <a:p>
              <a:endParaRPr/>
            </a:p>
          </p:txBody>
        </p:sp>
        <p:sp>
          <p:nvSpPr>
            <p:cNvPr id="937" name="Google Shape;937;p111"/>
            <p:cNvSpPr txBox="1"/>
            <p:nvPr/>
          </p:nvSpPr>
          <p:spPr>
            <a:xfrm>
              <a:off x="1900425" y="2151189"/>
              <a:ext cx="6938700" cy="1929600"/>
            </a:xfrm>
            <a:prstGeom prst="rect">
              <a:avLst/>
            </a:prstGeom>
            <a:noFill/>
            <a:ln>
              <a:noFill/>
            </a:ln>
          </p:spPr>
          <p:txBody>
            <a:bodyPr spcFirstLastPara="1" wrap="square" lIns="91425" tIns="91425" rIns="91425" bIns="91425" anchor="t" anchorCtr="0">
              <a:noAutofit/>
            </a:bodyPr>
            <a:lstStyle/>
            <a:p>
              <a:pPr>
                <a:lnSpc>
                  <a:spcPct val="90000"/>
                </a:lnSpc>
                <a:buClr>
                  <a:srgbClr val="000000"/>
                </a:buClr>
                <a:buSzPts val="2400"/>
              </a:pPr>
              <a:r>
                <a:rPr lang="en-US" sz="2200" dirty="0">
                  <a:solidFill>
                    <a:schemeClr val="dk1"/>
                  </a:solidFill>
                  <a:latin typeface="Arial" panose="020B0604020202020204" pitchFamily="34" charset="0"/>
                  <a:ea typeface="Calibri"/>
                  <a:cs typeface="Arial" panose="020B0604020202020204" pitchFamily="34" charset="0"/>
                  <a:sym typeface="Calibri"/>
                </a:rPr>
                <a:t>Oral mucosa and dentition </a:t>
              </a:r>
              <a:endParaRPr sz="2200"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938" name="Google Shape;938;p111"/>
            <p:cNvCxnSpPr/>
            <p:nvPr/>
          </p:nvCxnSpPr>
          <p:spPr>
            <a:xfrm>
              <a:off x="1767839" y="3151722"/>
              <a:ext cx="7071360" cy="0"/>
            </a:xfrm>
            <a:prstGeom prst="straightConnector1">
              <a:avLst/>
            </a:prstGeom>
            <a:solidFill>
              <a:schemeClr val="accent1"/>
            </a:solidFill>
            <a:ln w="25400" cap="flat" cmpd="sng">
              <a:solidFill>
                <a:srgbClr val="C0CCE1"/>
              </a:solidFill>
              <a:prstDash val="solid"/>
              <a:round/>
              <a:headEnd type="none" w="sm" len="sm"/>
              <a:tailEnd type="none" w="sm" len="sm"/>
            </a:ln>
          </p:spPr>
        </p:cxnSp>
        <p:sp>
          <p:nvSpPr>
            <p:cNvPr id="939" name="Google Shape;939;p111"/>
            <p:cNvSpPr/>
            <p:nvPr/>
          </p:nvSpPr>
          <p:spPr>
            <a:xfrm>
              <a:off x="1900428" y="3201749"/>
              <a:ext cx="6938772" cy="1000546"/>
            </a:xfrm>
            <a:prstGeom prst="rect">
              <a:avLst/>
            </a:prstGeom>
            <a:noFill/>
            <a:ln>
              <a:noFill/>
            </a:ln>
          </p:spPr>
          <p:txBody>
            <a:bodyPr spcFirstLastPara="1" wrap="square" lIns="91425" tIns="91425" rIns="91425" bIns="91425" anchor="ctr" anchorCtr="0">
              <a:noAutofit/>
            </a:bodyPr>
            <a:lstStyle/>
            <a:p>
              <a:endParaRPr/>
            </a:p>
          </p:txBody>
        </p:sp>
        <p:sp>
          <p:nvSpPr>
            <p:cNvPr id="940" name="Google Shape;940;p111"/>
            <p:cNvSpPr txBox="1"/>
            <p:nvPr/>
          </p:nvSpPr>
          <p:spPr>
            <a:xfrm>
              <a:off x="1900428" y="3201749"/>
              <a:ext cx="6938772" cy="1000546"/>
            </a:xfrm>
            <a:prstGeom prst="rect">
              <a:avLst/>
            </a:prstGeom>
            <a:noFill/>
            <a:ln>
              <a:noFill/>
            </a:ln>
          </p:spPr>
          <p:txBody>
            <a:bodyPr spcFirstLastPara="1" wrap="square" lIns="91425" tIns="91425" rIns="91425" bIns="91425" anchor="t" anchorCtr="0">
              <a:noAutofit/>
            </a:bodyPr>
            <a:lstStyle/>
            <a:p>
              <a:pPr>
                <a:lnSpc>
                  <a:spcPct val="90000"/>
                </a:lnSpc>
                <a:buClr>
                  <a:srgbClr val="000000"/>
                </a:buClr>
                <a:buSzPts val="2400"/>
              </a:pPr>
              <a:r>
                <a:rPr lang="en-US" sz="2200" dirty="0">
                  <a:solidFill>
                    <a:schemeClr val="dk1"/>
                  </a:solidFill>
                  <a:latin typeface="Arial" panose="020B0604020202020204" pitchFamily="34" charset="0"/>
                  <a:ea typeface="Calibri"/>
                  <a:cs typeface="Arial" panose="020B0604020202020204" pitchFamily="34" charset="0"/>
                  <a:sym typeface="Calibri"/>
                </a:rPr>
                <a:t>Thyroid, cardiac, abdomen (hepatomegaly), foot examination, neurological function tests</a:t>
              </a:r>
              <a:endParaRPr sz="2200" dirty="0">
                <a:latin typeface="Arial" panose="020B0604020202020204" pitchFamily="34" charset="0"/>
                <a:cs typeface="Arial" panose="020B0604020202020204" pitchFamily="34" charset="0"/>
              </a:endParaRPr>
            </a:p>
          </p:txBody>
        </p:sp>
        <p:cxnSp>
          <p:nvCxnSpPr>
            <p:cNvPr id="941" name="Google Shape;941;p111"/>
            <p:cNvCxnSpPr/>
            <p:nvPr/>
          </p:nvCxnSpPr>
          <p:spPr>
            <a:xfrm>
              <a:off x="1767839" y="4202296"/>
              <a:ext cx="7071360" cy="0"/>
            </a:xfrm>
            <a:prstGeom prst="straightConnector1">
              <a:avLst/>
            </a:prstGeom>
            <a:solidFill>
              <a:schemeClr val="accent1"/>
            </a:solidFill>
            <a:ln w="25400" cap="flat" cmpd="sng">
              <a:solidFill>
                <a:srgbClr val="C0CCE1"/>
              </a:solidFill>
              <a:prstDash val="solid"/>
              <a:round/>
              <a:headEnd type="none" w="sm" len="sm"/>
              <a:tailEnd type="none" w="sm" len="sm"/>
            </a:ln>
          </p:spPr>
        </p:cxnSp>
        <p:sp>
          <p:nvSpPr>
            <p:cNvPr id="942" name="Google Shape;942;p111"/>
            <p:cNvSpPr/>
            <p:nvPr/>
          </p:nvSpPr>
          <p:spPr>
            <a:xfrm>
              <a:off x="1900428" y="4252323"/>
              <a:ext cx="6938772" cy="1000546"/>
            </a:xfrm>
            <a:prstGeom prst="rect">
              <a:avLst/>
            </a:prstGeom>
            <a:noFill/>
            <a:ln>
              <a:noFill/>
            </a:ln>
          </p:spPr>
          <p:txBody>
            <a:bodyPr spcFirstLastPara="1" wrap="square" lIns="91425" tIns="91425" rIns="91425" bIns="91425" anchor="ctr" anchorCtr="0">
              <a:noAutofit/>
            </a:bodyPr>
            <a:lstStyle/>
            <a:p>
              <a:endParaRPr/>
            </a:p>
          </p:txBody>
        </p:sp>
        <p:sp>
          <p:nvSpPr>
            <p:cNvPr id="943" name="Google Shape;943;p111"/>
            <p:cNvSpPr txBox="1"/>
            <p:nvPr/>
          </p:nvSpPr>
          <p:spPr>
            <a:xfrm>
              <a:off x="1900428" y="4252323"/>
              <a:ext cx="6938772" cy="1000546"/>
            </a:xfrm>
            <a:prstGeom prst="rect">
              <a:avLst/>
            </a:prstGeom>
            <a:noFill/>
            <a:ln>
              <a:noFill/>
            </a:ln>
          </p:spPr>
          <p:txBody>
            <a:bodyPr spcFirstLastPara="1" wrap="square" lIns="91425" tIns="91425" rIns="91425" bIns="91425" anchor="t" anchorCtr="0">
              <a:noAutofit/>
            </a:bodyPr>
            <a:lstStyle/>
            <a:p>
              <a:pPr>
                <a:lnSpc>
                  <a:spcPct val="90000"/>
                </a:lnSpc>
                <a:buClr>
                  <a:srgbClr val="000000"/>
                </a:buClr>
                <a:buSzPts val="2400"/>
              </a:pPr>
              <a:r>
                <a:rPr lang="en-US" sz="2200" dirty="0">
                  <a:solidFill>
                    <a:schemeClr val="dk1"/>
                  </a:solidFill>
                  <a:latin typeface="Arial" panose="020B0604020202020204" pitchFamily="34" charset="0"/>
                  <a:ea typeface="Calibri"/>
                  <a:cs typeface="Arial" panose="020B0604020202020204" pitchFamily="34" charset="0"/>
                  <a:sym typeface="Calibri"/>
                </a:rPr>
                <a:t>Skin: lipodystrophy, acanthosis nigricans, hirsutism, acne</a:t>
              </a:r>
              <a:endParaRPr sz="2200" dirty="0">
                <a:latin typeface="Arial" panose="020B0604020202020204" pitchFamily="34" charset="0"/>
                <a:cs typeface="Arial" panose="020B0604020202020204" pitchFamily="34" charset="0"/>
              </a:endParaRPr>
            </a:p>
          </p:txBody>
        </p:sp>
        <p:cxnSp>
          <p:nvCxnSpPr>
            <p:cNvPr id="944" name="Google Shape;944;p111"/>
            <p:cNvCxnSpPr/>
            <p:nvPr/>
          </p:nvCxnSpPr>
          <p:spPr>
            <a:xfrm>
              <a:off x="1767839" y="5252870"/>
              <a:ext cx="7071360" cy="0"/>
            </a:xfrm>
            <a:prstGeom prst="straightConnector1">
              <a:avLst/>
            </a:prstGeom>
            <a:solidFill>
              <a:schemeClr val="accent1"/>
            </a:solidFill>
            <a:ln w="25400" cap="flat" cmpd="sng">
              <a:solidFill>
                <a:srgbClr val="C0CCE1"/>
              </a:solidFill>
              <a:prstDash val="solid"/>
              <a:round/>
              <a:headEnd type="none" w="sm" len="sm"/>
              <a:tailEnd type="none" w="sm" len="sm"/>
            </a:ln>
          </p:spPr>
        </p:cxnSp>
      </p:grpSp>
      <p:pic>
        <p:nvPicPr>
          <p:cNvPr id="946" name="Google Shape;946;p111" descr="Stethoscope with solid fill"/>
          <p:cNvPicPr preferRelativeResize="0"/>
          <p:nvPr/>
        </p:nvPicPr>
        <p:blipFill rotWithShape="1">
          <a:blip r:embed="rId3">
            <a:alphaModFix/>
          </a:blip>
          <a:srcRect/>
          <a:stretch/>
        </p:blipFill>
        <p:spPr>
          <a:xfrm>
            <a:off x="2006345" y="1964975"/>
            <a:ext cx="914400" cy="914400"/>
          </a:xfrm>
          <a:prstGeom prst="rect">
            <a:avLst/>
          </a:prstGeom>
          <a:noFill/>
          <a:ln>
            <a:noFill/>
          </a:ln>
        </p:spPr>
      </p:pic>
      <p:sp>
        <p:nvSpPr>
          <p:cNvPr id="2" name="TextBox 1">
            <a:extLst>
              <a:ext uri="{FF2B5EF4-FFF2-40B4-BE49-F238E27FC236}">
                <a16:creationId xmlns:a16="http://schemas.microsoft.com/office/drawing/2014/main" id="{F12AC2F9-391E-46E7-C0FD-B3F3AE669954}"/>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934AED8-D6E6-7F20-846B-F33DF6E9E838}"/>
              </a:ext>
            </a:extLst>
          </p:cNvPr>
          <p:cNvPicPr>
            <a:picLocks noChangeAspect="1"/>
          </p:cNvPicPr>
          <p:nvPr/>
        </p:nvPicPr>
        <p:blipFill>
          <a:blip r:embed="rId4"/>
          <a:stretch>
            <a:fillRect/>
          </a:stretch>
        </p:blipFill>
        <p:spPr>
          <a:xfrm>
            <a:off x="1594620" y="4082161"/>
            <a:ext cx="1717032" cy="1296534"/>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19"/>
          <p:cNvSpPr txBox="1">
            <a:spLocks noGrp="1"/>
          </p:cNvSpPr>
          <p:nvPr>
            <p:ph type="title"/>
          </p:nvPr>
        </p:nvSpPr>
        <p:spPr>
          <a:xfrm>
            <a:off x="1981200" y="76200"/>
            <a:ext cx="8229600" cy="7041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Blood Glucose Testing</a:t>
            </a:r>
            <a:endParaRPr sz="2800" b="1" dirty="0">
              <a:solidFill>
                <a:srgbClr val="0070C0"/>
              </a:solidFill>
              <a:latin typeface="Arial"/>
              <a:ea typeface="Arial"/>
              <a:cs typeface="Arial"/>
              <a:sym typeface="Arial"/>
            </a:endParaRPr>
          </a:p>
        </p:txBody>
      </p:sp>
      <p:grpSp>
        <p:nvGrpSpPr>
          <p:cNvPr id="1003" name="Google Shape;1003;p119"/>
          <p:cNvGrpSpPr/>
          <p:nvPr/>
        </p:nvGrpSpPr>
        <p:grpSpPr>
          <a:xfrm>
            <a:off x="4349750" y="780302"/>
            <a:ext cx="3644900" cy="3364187"/>
            <a:chOff x="2520950" y="26034"/>
            <a:chExt cx="3644900" cy="4113531"/>
          </a:xfrm>
        </p:grpSpPr>
        <p:sp>
          <p:nvSpPr>
            <p:cNvPr id="1004" name="Google Shape;1004;p119"/>
            <p:cNvSpPr/>
            <p:nvPr/>
          </p:nvSpPr>
          <p:spPr>
            <a:xfrm>
              <a:off x="2658935" y="169227"/>
              <a:ext cx="3358515" cy="1166368"/>
            </a:xfrm>
            <a:prstGeom prst="ellipse">
              <a:avLst/>
            </a:prstGeom>
            <a:solidFill>
              <a:srgbClr val="C0CCE1">
                <a:alpha val="40000"/>
              </a:srgbClr>
            </a:solidFill>
            <a:ln>
              <a:noFill/>
            </a:ln>
          </p:spPr>
          <p:txBody>
            <a:bodyPr spcFirstLastPara="1" wrap="square" lIns="91425" tIns="91425" rIns="91425" bIns="91425" anchor="ctr" anchorCtr="0">
              <a:noAutofit/>
            </a:bodyPr>
            <a:lstStyle/>
            <a:p>
              <a:endParaRPr/>
            </a:p>
          </p:txBody>
        </p:sp>
        <p:sp>
          <p:nvSpPr>
            <p:cNvPr id="1005" name="Google Shape;1005;p119"/>
            <p:cNvSpPr/>
            <p:nvPr/>
          </p:nvSpPr>
          <p:spPr>
            <a:xfrm>
              <a:off x="4017962" y="3025267"/>
              <a:ext cx="650875" cy="416560"/>
            </a:xfrm>
            <a:prstGeom prst="downArrow">
              <a:avLst>
                <a:gd name="adj1" fmla="val 50000"/>
                <a:gd name="adj2" fmla="val 50000"/>
              </a:avLst>
            </a:prstGeom>
            <a:solidFill>
              <a:srgbClr val="FFCC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06" name="Google Shape;1006;p119"/>
            <p:cNvSpPr/>
            <p:nvPr/>
          </p:nvSpPr>
          <p:spPr>
            <a:xfrm>
              <a:off x="2781300" y="3358515"/>
              <a:ext cx="3124200" cy="781050"/>
            </a:xfrm>
            <a:prstGeom prst="rect">
              <a:avLst/>
            </a:prstGeom>
            <a:noFill/>
            <a:ln>
              <a:noFill/>
            </a:ln>
          </p:spPr>
          <p:txBody>
            <a:bodyPr spcFirstLastPara="1" wrap="square" lIns="91425" tIns="91425" rIns="91425" bIns="91425" anchor="ctr" anchorCtr="0">
              <a:noAutofit/>
            </a:bodyPr>
            <a:lstStyle/>
            <a:p>
              <a:endParaRPr/>
            </a:p>
          </p:txBody>
        </p:sp>
        <p:sp>
          <p:nvSpPr>
            <p:cNvPr id="1007" name="Google Shape;1007;p119"/>
            <p:cNvSpPr txBox="1"/>
            <p:nvPr/>
          </p:nvSpPr>
          <p:spPr>
            <a:xfrm>
              <a:off x="2781300" y="3358515"/>
              <a:ext cx="3124200" cy="781050"/>
            </a:xfrm>
            <a:prstGeom prst="rect">
              <a:avLst/>
            </a:prstGeom>
            <a:noFill/>
            <a:ln>
              <a:noFill/>
            </a:ln>
          </p:spPr>
          <p:txBody>
            <a:bodyPr spcFirstLastPara="1" wrap="square" lIns="177800" tIns="177800" rIns="177800" bIns="177800" anchor="ctr" anchorCtr="0">
              <a:noAutofit/>
            </a:bodyPr>
            <a:lstStyle/>
            <a:p>
              <a:pPr algn="ctr">
                <a:lnSpc>
                  <a:spcPct val="90000"/>
                </a:lnSpc>
                <a:buClr>
                  <a:srgbClr val="000000"/>
                </a:buClr>
                <a:buSzPts val="2500"/>
              </a:pPr>
              <a:r>
                <a:rPr lang="en-US" sz="2500">
                  <a:solidFill>
                    <a:srgbClr val="000000"/>
                  </a:solidFill>
                  <a:latin typeface="Arial"/>
                  <a:ea typeface="Arial"/>
                  <a:cs typeface="Arial"/>
                  <a:sym typeface="Arial"/>
                </a:rPr>
                <a:t>Blood glucose level</a:t>
              </a:r>
              <a:endParaRPr/>
            </a:p>
          </p:txBody>
        </p:sp>
        <p:sp>
          <p:nvSpPr>
            <p:cNvPr id="1008" name="Google Shape;1008;p119"/>
            <p:cNvSpPr/>
            <p:nvPr/>
          </p:nvSpPr>
          <p:spPr>
            <a:xfrm>
              <a:off x="3879977" y="1425676"/>
              <a:ext cx="1171575" cy="1171575"/>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09" name="Google Shape;1009;p119"/>
            <p:cNvSpPr txBox="1"/>
            <p:nvPr/>
          </p:nvSpPr>
          <p:spPr>
            <a:xfrm>
              <a:off x="4051550" y="1597249"/>
              <a:ext cx="828429" cy="828429"/>
            </a:xfrm>
            <a:prstGeom prst="rect">
              <a:avLst/>
            </a:prstGeom>
            <a:noFill/>
            <a:ln>
              <a:noFill/>
            </a:ln>
          </p:spPr>
          <p:txBody>
            <a:bodyPr spcFirstLastPara="1" wrap="square" lIns="20300" tIns="20300" rIns="20300" bIns="20300" anchor="ctr" anchorCtr="0">
              <a:noAutofit/>
            </a:bodyPr>
            <a:lstStyle/>
            <a:p>
              <a:pPr algn="ctr">
                <a:lnSpc>
                  <a:spcPct val="90000"/>
                </a:lnSpc>
                <a:buClr>
                  <a:srgbClr val="000000"/>
                </a:buClr>
                <a:buSzPts val="1600"/>
              </a:pPr>
              <a:r>
                <a:rPr lang="en-US" sz="1600">
                  <a:solidFill>
                    <a:srgbClr val="002060"/>
                  </a:solidFill>
                  <a:latin typeface="Arial"/>
                  <a:ea typeface="Arial"/>
                  <a:cs typeface="Arial"/>
                  <a:sym typeface="Arial"/>
                </a:rPr>
                <a:t>Activity/ Illness</a:t>
              </a:r>
              <a:endParaRPr/>
            </a:p>
          </p:txBody>
        </p:sp>
        <p:sp>
          <p:nvSpPr>
            <p:cNvPr id="1010" name="Google Shape;1010;p119"/>
            <p:cNvSpPr/>
            <p:nvPr/>
          </p:nvSpPr>
          <p:spPr>
            <a:xfrm>
              <a:off x="3041650" y="546734"/>
              <a:ext cx="1171575" cy="1171575"/>
            </a:xfrm>
            <a:prstGeom prst="ellipse">
              <a:avLst/>
            </a:prstGeom>
            <a:solidFill>
              <a:srgbClr val="FFCC6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11" name="Google Shape;1011;p119"/>
            <p:cNvSpPr txBox="1"/>
            <p:nvPr/>
          </p:nvSpPr>
          <p:spPr>
            <a:xfrm>
              <a:off x="3213223" y="718307"/>
              <a:ext cx="828429" cy="828429"/>
            </a:xfrm>
            <a:prstGeom prst="rect">
              <a:avLst/>
            </a:prstGeom>
            <a:noFill/>
            <a:ln>
              <a:noFill/>
            </a:ln>
          </p:spPr>
          <p:txBody>
            <a:bodyPr spcFirstLastPara="1" wrap="square" lIns="20300" tIns="20300" rIns="20300" bIns="20300" anchor="ctr" anchorCtr="0">
              <a:noAutofit/>
            </a:bodyPr>
            <a:lstStyle/>
            <a:p>
              <a:pPr algn="ctr">
                <a:lnSpc>
                  <a:spcPct val="90000"/>
                </a:lnSpc>
                <a:buClr>
                  <a:srgbClr val="000000"/>
                </a:buClr>
                <a:buSzPts val="1600"/>
              </a:pPr>
              <a:r>
                <a:rPr lang="en-US" sz="1600">
                  <a:solidFill>
                    <a:srgbClr val="002060"/>
                  </a:solidFill>
                  <a:latin typeface="Arial"/>
                  <a:ea typeface="Arial"/>
                  <a:cs typeface="Arial"/>
                  <a:sym typeface="Arial"/>
                </a:rPr>
                <a:t>Pattern of eating</a:t>
              </a:r>
              <a:endParaRPr/>
            </a:p>
          </p:txBody>
        </p:sp>
        <p:sp>
          <p:nvSpPr>
            <p:cNvPr id="1012" name="Google Shape;1012;p119"/>
            <p:cNvSpPr/>
            <p:nvPr/>
          </p:nvSpPr>
          <p:spPr>
            <a:xfrm>
              <a:off x="4163693" y="228602"/>
              <a:ext cx="1322708" cy="1241318"/>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13" name="Google Shape;1013;p119"/>
            <p:cNvSpPr txBox="1"/>
            <p:nvPr/>
          </p:nvSpPr>
          <p:spPr>
            <a:xfrm>
              <a:off x="4357399" y="410389"/>
              <a:ext cx="935296" cy="877744"/>
            </a:xfrm>
            <a:prstGeom prst="rect">
              <a:avLst/>
            </a:prstGeom>
            <a:noFill/>
            <a:ln>
              <a:noFill/>
            </a:ln>
          </p:spPr>
          <p:txBody>
            <a:bodyPr spcFirstLastPara="1" wrap="square" lIns="20300" tIns="20300" rIns="20300" bIns="20300" anchor="ctr" anchorCtr="0">
              <a:noAutofit/>
            </a:bodyPr>
            <a:lstStyle/>
            <a:p>
              <a:pPr algn="ctr">
                <a:lnSpc>
                  <a:spcPct val="90000"/>
                </a:lnSpc>
                <a:buClr>
                  <a:srgbClr val="000000"/>
                </a:buClr>
                <a:buSzPts val="1600"/>
              </a:pPr>
              <a:r>
                <a:rPr lang="en-US" sz="1600">
                  <a:solidFill>
                    <a:srgbClr val="002060"/>
                  </a:solidFill>
                  <a:latin typeface="Arial"/>
                  <a:ea typeface="Arial"/>
                  <a:cs typeface="Arial"/>
                  <a:sym typeface="Arial"/>
                </a:rPr>
                <a:t>Insulin regimen/doses</a:t>
              </a:r>
              <a:endParaRPr/>
            </a:p>
          </p:txBody>
        </p:sp>
        <p:sp>
          <p:nvSpPr>
            <p:cNvPr id="1014" name="Google Shape;1014;p119"/>
            <p:cNvSpPr/>
            <p:nvPr/>
          </p:nvSpPr>
          <p:spPr>
            <a:xfrm>
              <a:off x="2520950" y="26034"/>
              <a:ext cx="3644900" cy="2915920"/>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262" y="30000"/>
                  </a:moveTo>
                  <a:lnTo>
                    <a:pt x="4262" y="30000"/>
                  </a:lnTo>
                  <a:cubicBezTo>
                    <a:pt x="4262" y="43255"/>
                    <a:pt x="29217" y="54000"/>
                    <a:pt x="60000" y="54000"/>
                  </a:cubicBezTo>
                  <a:cubicBezTo>
                    <a:pt x="90783" y="54000"/>
                    <a:pt x="115738" y="43255"/>
                    <a:pt x="115738" y="30000"/>
                  </a:cubicBezTo>
                  <a:cubicBezTo>
                    <a:pt x="115738" y="16745"/>
                    <a:pt x="90783" y="6000"/>
                    <a:pt x="60000" y="6000"/>
                  </a:cubicBezTo>
                  <a:cubicBezTo>
                    <a:pt x="29217" y="6000"/>
                    <a:pt x="4262" y="16745"/>
                    <a:pt x="4262" y="30000"/>
                  </a:cubicBezTo>
                  <a:close/>
                </a:path>
              </a:pathLst>
            </a:custGeom>
            <a:solidFill>
              <a:schemeClr val="lt1">
                <a:alpha val="40000"/>
              </a:schemeClr>
            </a:solidFill>
            <a:ln w="9525" cap="flat" cmpd="sng">
              <a:solidFill>
                <a:srgbClr val="FFCC6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015" name="Google Shape;1015;p119"/>
          <p:cNvSpPr/>
          <p:nvPr/>
        </p:nvSpPr>
        <p:spPr>
          <a:xfrm>
            <a:off x="2299999" y="4144489"/>
            <a:ext cx="7772400" cy="1450411"/>
          </a:xfrm>
          <a:prstGeom prst="roundRect">
            <a:avLst>
              <a:gd name="adj" fmla="val 16667"/>
            </a:avLst>
          </a:prstGeom>
          <a:solidFill>
            <a:srgbClr val="FFCC66"/>
          </a:solidFill>
          <a:ln w="25400" cap="flat" cmpd="sng">
            <a:solidFill>
              <a:srgbClr val="FFCC66"/>
            </a:solidFill>
            <a:prstDash val="solid"/>
            <a:round/>
            <a:headEnd type="none" w="sm" len="sm"/>
            <a:tailEnd type="none" w="sm" len="sm"/>
          </a:ln>
        </p:spPr>
        <p:txBody>
          <a:bodyPr spcFirstLastPara="1" wrap="square" lIns="91425" tIns="45700" rIns="91425" bIns="45700" anchor="ctr" anchorCtr="0">
            <a:noAutofit/>
          </a:bodyPr>
          <a:lstStyle/>
          <a:p>
            <a:pPr marL="514350" indent="-514350" algn="ctr"/>
            <a:endParaRPr dirty="0">
              <a:solidFill>
                <a:srgbClr val="FF0000"/>
              </a:solidFill>
              <a:latin typeface="Arial"/>
              <a:ea typeface="Arial"/>
              <a:cs typeface="Arial"/>
              <a:sym typeface="Arial"/>
            </a:endParaRPr>
          </a:p>
          <a:p>
            <a:pPr marL="514350" indent="-514350" algn="ctr"/>
            <a:r>
              <a:rPr lang="en-US" dirty="0">
                <a:solidFill>
                  <a:srgbClr val="FF0000"/>
                </a:solidFill>
                <a:latin typeface="Arial"/>
                <a:ea typeface="Arial"/>
                <a:cs typeface="Arial"/>
                <a:sym typeface="Arial"/>
              </a:rPr>
              <a:t>Identify times when at risk for hyper- or </a:t>
            </a:r>
            <a:r>
              <a:rPr lang="en-US" dirty="0" err="1">
                <a:solidFill>
                  <a:srgbClr val="FF0000"/>
                </a:solidFill>
                <a:latin typeface="Arial"/>
                <a:ea typeface="Arial"/>
                <a:cs typeface="Arial"/>
                <a:sym typeface="Arial"/>
              </a:rPr>
              <a:t>hypoglycaemia</a:t>
            </a:r>
            <a:endParaRPr dirty="0">
              <a:solidFill>
                <a:srgbClr val="FF0000"/>
              </a:solidFill>
            </a:endParaRPr>
          </a:p>
          <a:p>
            <a:pPr marL="514350" indent="-514350" algn="ctr"/>
            <a:endParaRPr b="1" dirty="0">
              <a:solidFill>
                <a:schemeClr val="accent2"/>
              </a:solidFill>
              <a:latin typeface="Arial"/>
              <a:ea typeface="Arial"/>
              <a:cs typeface="Arial"/>
              <a:sym typeface="Arial"/>
            </a:endParaRPr>
          </a:p>
          <a:p>
            <a:pPr marL="514350" indent="-514350" algn="ctr"/>
            <a:r>
              <a:rPr lang="en-US" b="1" dirty="0">
                <a:solidFill>
                  <a:srgbClr val="FF0000"/>
                </a:solidFill>
                <a:latin typeface="Arial"/>
                <a:ea typeface="Arial"/>
                <a:cs typeface="Arial"/>
                <a:sym typeface="Arial"/>
              </a:rPr>
              <a:t>Blood glucose information is used to help patient and family learn – not done for staff!</a:t>
            </a:r>
          </a:p>
          <a:p>
            <a:pPr marL="514350" indent="-514350" algn="ctr"/>
            <a:r>
              <a:rPr lang="en-US" b="1" dirty="0">
                <a:solidFill>
                  <a:srgbClr val="FF0000"/>
                </a:solidFill>
              </a:rPr>
              <a:t>Beware of doctored readings!</a:t>
            </a:r>
            <a:endParaRPr dirty="0">
              <a:solidFill>
                <a:srgbClr val="FF0000"/>
              </a:solidFill>
            </a:endParaRPr>
          </a:p>
          <a:p>
            <a:pPr marL="514350" indent="-514350" algn="ctr">
              <a:buClr>
                <a:srgbClr val="000000"/>
              </a:buClr>
              <a:buSzPts val="1400"/>
            </a:pPr>
            <a:endParaRPr sz="1400" b="1" dirty="0">
              <a:solidFill>
                <a:srgbClr val="FF0000"/>
              </a:solidFill>
              <a:latin typeface="Arial"/>
              <a:ea typeface="Arial"/>
              <a:cs typeface="Arial"/>
              <a:sym typeface="Arial"/>
            </a:endParaRPr>
          </a:p>
        </p:txBody>
      </p:sp>
      <p:sp>
        <p:nvSpPr>
          <p:cNvPr id="1016" name="Google Shape;1016;p119"/>
          <p:cNvSpPr txBox="1"/>
          <p:nvPr/>
        </p:nvSpPr>
        <p:spPr>
          <a:xfrm>
            <a:off x="1766599" y="5708409"/>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BFAC6-F803-4BA5-9B64-A009A49B211B}"/>
              </a:ext>
            </a:extLst>
          </p:cNvPr>
          <p:cNvSpPr>
            <a:spLocks noGrp="1"/>
          </p:cNvSpPr>
          <p:nvPr>
            <p:ph type="title"/>
          </p:nvPr>
        </p:nvSpPr>
        <p:spPr/>
        <p:txBody>
          <a:bodyPr>
            <a:normAutofit/>
          </a:bodyPr>
          <a:lstStyle/>
          <a:p>
            <a:r>
              <a:rPr lang="en-IN" dirty="0"/>
              <a:t>Initial Assessment </a:t>
            </a:r>
            <a:br>
              <a:rPr lang="x-none" dirty="0">
                <a:solidFill>
                  <a:schemeClr val="tx1"/>
                </a:solidFill>
                <a:latin typeface="+mn-lt"/>
              </a:rPr>
            </a:br>
            <a:endParaRPr lang="x-none" dirty="0">
              <a:latin typeface="+mn-lt"/>
            </a:endParaRPr>
          </a:p>
        </p:txBody>
      </p:sp>
      <p:sp>
        <p:nvSpPr>
          <p:cNvPr id="4" name="Rectangle: Rounded Corners 3">
            <a:extLst>
              <a:ext uri="{FF2B5EF4-FFF2-40B4-BE49-F238E27FC236}">
                <a16:creationId xmlns:a16="http://schemas.microsoft.com/office/drawing/2014/main" id="{B32F1CCF-B23A-46FB-9D9B-1345710C7A29}"/>
              </a:ext>
            </a:extLst>
          </p:cNvPr>
          <p:cNvSpPr/>
          <p:nvPr/>
        </p:nvSpPr>
        <p:spPr>
          <a:xfrm>
            <a:off x="5604387" y="1047135"/>
            <a:ext cx="4789292" cy="5263255"/>
          </a:xfrm>
          <a:prstGeom prst="roundRect">
            <a:avLst/>
          </a:prstGeom>
          <a:solidFill>
            <a:schemeClr val="bg1"/>
          </a:solidFill>
          <a:ln w="1270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0000"/>
                </a:solidFill>
              </a:rPr>
              <a:t>• </a:t>
            </a:r>
            <a:r>
              <a:rPr lang="en-GB" sz="2000" dirty="0">
                <a:solidFill>
                  <a:srgbClr val="000000"/>
                </a:solidFill>
              </a:rPr>
              <a:t>Weigh the child.</a:t>
            </a:r>
          </a:p>
          <a:p>
            <a:r>
              <a:rPr lang="en-IN" sz="2000" dirty="0">
                <a:solidFill>
                  <a:srgbClr val="000000"/>
                </a:solidFill>
              </a:rPr>
              <a:t>• Measure blood glucose (both blood glucose meter and l</a:t>
            </a:r>
            <a:r>
              <a:rPr lang="en-GB" sz="2000" dirty="0" err="1">
                <a:solidFill>
                  <a:srgbClr val="000000"/>
                </a:solidFill>
              </a:rPr>
              <a:t>aboratory</a:t>
            </a:r>
            <a:r>
              <a:rPr lang="en-GB" sz="2000" dirty="0">
                <a:solidFill>
                  <a:srgbClr val="000000"/>
                </a:solidFill>
              </a:rPr>
              <a:t> measurement if possible).</a:t>
            </a:r>
          </a:p>
          <a:p>
            <a:pPr marL="285750" indent="-285750">
              <a:buFont typeface="Arial" panose="020B0604020202020204" pitchFamily="34" charset="0"/>
              <a:buChar char="•"/>
            </a:pPr>
            <a:r>
              <a:rPr lang="en-IN" sz="2000" dirty="0">
                <a:solidFill>
                  <a:srgbClr val="000000"/>
                </a:solidFill>
              </a:rPr>
              <a:t>Measure ketones by urine dipstick (and blood ketone </a:t>
            </a:r>
            <a:r>
              <a:rPr lang="en-GB" sz="2000" dirty="0">
                <a:solidFill>
                  <a:srgbClr val="000000"/>
                </a:solidFill>
              </a:rPr>
              <a:t>measurement if possible).</a:t>
            </a:r>
          </a:p>
          <a:p>
            <a:pPr marL="285750" indent="-285750">
              <a:buFont typeface="Arial" panose="020B0604020202020204" pitchFamily="34" charset="0"/>
              <a:buChar char="•"/>
            </a:pPr>
            <a:r>
              <a:rPr lang="en-IN" sz="2000" dirty="0">
                <a:solidFill>
                  <a:srgbClr val="000000"/>
                </a:solidFill>
              </a:rPr>
              <a:t>BGA- Venous pH and bicarbonate</a:t>
            </a:r>
            <a:endParaRPr lang="en-GB" sz="2000" dirty="0">
              <a:solidFill>
                <a:srgbClr val="000000"/>
              </a:solidFill>
            </a:endParaRPr>
          </a:p>
          <a:p>
            <a:pPr marL="285750" indent="-285750">
              <a:buFont typeface="Arial" panose="020B0604020202020204" pitchFamily="34" charset="0"/>
              <a:buChar char="•"/>
            </a:pPr>
            <a:r>
              <a:rPr lang="en-IN" sz="2000" dirty="0">
                <a:solidFill>
                  <a:srgbClr val="000000"/>
                </a:solidFill>
              </a:rPr>
              <a:t>HbA1c,</a:t>
            </a:r>
          </a:p>
          <a:p>
            <a:pPr marL="285750" indent="-285750">
              <a:buFont typeface="Arial" panose="020B0604020202020204" pitchFamily="34" charset="0"/>
              <a:buChar char="•"/>
            </a:pPr>
            <a:r>
              <a:rPr lang="en-IN" sz="2000" dirty="0">
                <a:solidFill>
                  <a:srgbClr val="000000"/>
                </a:solidFill>
              </a:rPr>
              <a:t>Urea, electrolytes and creatinine, </a:t>
            </a:r>
          </a:p>
          <a:p>
            <a:pPr marL="285750" indent="-285750">
              <a:buFont typeface="Arial" panose="020B0604020202020204" pitchFamily="34" charset="0"/>
              <a:buChar char="•"/>
            </a:pPr>
            <a:r>
              <a:rPr lang="en-IN" sz="2000" dirty="0">
                <a:solidFill>
                  <a:srgbClr val="000000"/>
                </a:solidFill>
              </a:rPr>
              <a:t>Full </a:t>
            </a:r>
            <a:r>
              <a:rPr lang="en-IN" sz="2000" dirty="0" err="1">
                <a:solidFill>
                  <a:srgbClr val="000000"/>
                </a:solidFill>
              </a:rPr>
              <a:t>hemogram</a:t>
            </a:r>
            <a:r>
              <a:rPr lang="en-IN" sz="2000" dirty="0">
                <a:solidFill>
                  <a:srgbClr val="000000"/>
                </a:solidFill>
              </a:rPr>
              <a:t>. Venous pH and bicarbonate</a:t>
            </a:r>
          </a:p>
          <a:p>
            <a:pPr marL="285750" indent="-285750">
              <a:buFont typeface="Arial" panose="020B0604020202020204" pitchFamily="34" charset="0"/>
              <a:buChar char="•"/>
            </a:pPr>
            <a:r>
              <a:rPr lang="en-IN" sz="2000" dirty="0">
                <a:solidFill>
                  <a:srgbClr val="000000"/>
                </a:solidFill>
              </a:rPr>
              <a:t>Microbiological samples</a:t>
            </a:r>
          </a:p>
        </p:txBody>
      </p:sp>
      <p:sp>
        <p:nvSpPr>
          <p:cNvPr id="5" name="Rectangle: Rounded Corners 4">
            <a:extLst>
              <a:ext uri="{FF2B5EF4-FFF2-40B4-BE49-F238E27FC236}">
                <a16:creationId xmlns:a16="http://schemas.microsoft.com/office/drawing/2014/main" id="{FD24AF16-90E5-4418-B38F-83EE03F4E4D2}"/>
              </a:ext>
            </a:extLst>
          </p:cNvPr>
          <p:cNvSpPr/>
          <p:nvPr/>
        </p:nvSpPr>
        <p:spPr>
          <a:xfrm>
            <a:off x="1645921" y="1724408"/>
            <a:ext cx="3783329" cy="3901440"/>
          </a:xfrm>
          <a:prstGeom prst="roundRect">
            <a:avLst/>
          </a:prstGeom>
          <a:solidFill>
            <a:schemeClr val="bg1"/>
          </a:solidFill>
          <a:ln w="1270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50000"/>
              </a:lnSpc>
              <a:spcAft>
                <a:spcPts val="800"/>
              </a:spcAft>
              <a:tabLst>
                <a:tab pos="5153025" algn="l"/>
              </a:tabLst>
              <a:defRPr/>
            </a:pPr>
            <a:endParaRPr lang="en-US" dirty="0">
              <a:solidFill>
                <a:prstClr val="black"/>
              </a:solidFill>
              <a:latin typeface="Calibri" panose="020F0502020204030204"/>
              <a:ea typeface="Calibri" panose="020F0502020204030204" pitchFamily="34" charset="0"/>
            </a:endParaRPr>
          </a:p>
        </p:txBody>
      </p:sp>
      <p:sp>
        <p:nvSpPr>
          <p:cNvPr id="3" name="Rectangle 2"/>
          <p:cNvSpPr/>
          <p:nvPr/>
        </p:nvSpPr>
        <p:spPr>
          <a:xfrm>
            <a:off x="1680211" y="2090078"/>
            <a:ext cx="3783329" cy="2862322"/>
          </a:xfrm>
          <a:prstGeom prst="rect">
            <a:avLst/>
          </a:prstGeom>
        </p:spPr>
        <p:txBody>
          <a:bodyPr wrap="square">
            <a:spAutoFit/>
          </a:bodyPr>
          <a:lstStyle/>
          <a:p>
            <a:r>
              <a:rPr lang="en-IN" sz="2000" dirty="0">
                <a:solidFill>
                  <a:srgbClr val="000000"/>
                </a:solidFill>
              </a:rPr>
              <a:t>Carry out a clinical assessment including history and</a:t>
            </a:r>
          </a:p>
          <a:p>
            <a:r>
              <a:rPr lang="en-IN" sz="2000" dirty="0">
                <a:solidFill>
                  <a:srgbClr val="000000"/>
                </a:solidFill>
              </a:rPr>
              <a:t>examination</a:t>
            </a:r>
            <a:r>
              <a:rPr lang="en-IN" sz="2000" b="1" dirty="0">
                <a:solidFill>
                  <a:srgbClr val="000000"/>
                </a:solidFill>
              </a:rPr>
              <a:t>. Be careful to include:</a:t>
            </a:r>
          </a:p>
          <a:p>
            <a:r>
              <a:rPr lang="en-IN" sz="2000" dirty="0">
                <a:solidFill>
                  <a:srgbClr val="000000"/>
                </a:solidFill>
              </a:rPr>
              <a:t>a. Severity of dehydration. If uncertain about this, assume 10% </a:t>
            </a:r>
            <a:r>
              <a:rPr lang="en-GB" sz="2000" dirty="0">
                <a:solidFill>
                  <a:srgbClr val="000000"/>
                </a:solidFill>
              </a:rPr>
              <a:t>dehydration in significant DKA</a:t>
            </a:r>
          </a:p>
          <a:p>
            <a:r>
              <a:rPr lang="en-GB" sz="2000" dirty="0">
                <a:solidFill>
                  <a:srgbClr val="000000"/>
                </a:solidFill>
              </a:rPr>
              <a:t>b. Level of consciousness</a:t>
            </a:r>
          </a:p>
          <a:p>
            <a:r>
              <a:rPr lang="en-GB" sz="2000" dirty="0">
                <a:solidFill>
                  <a:srgbClr val="000000"/>
                </a:solidFill>
              </a:rPr>
              <a:t>c. Evidence of infection</a:t>
            </a:r>
          </a:p>
        </p:txBody>
      </p:sp>
    </p:spTree>
    <p:extLst>
      <p:ext uri="{BB962C8B-B14F-4D97-AF65-F5344CB8AC3E}">
        <p14:creationId xmlns:p14="http://schemas.microsoft.com/office/powerpoint/2010/main" val="15145184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g298879c2ccd_0_76"/>
          <p:cNvSpPr txBox="1">
            <a:spLocks noGrp="1"/>
          </p:cNvSpPr>
          <p:nvPr>
            <p:ph type="title"/>
          </p:nvPr>
        </p:nvSpPr>
        <p:spPr>
          <a:xfrm>
            <a:off x="1600200" y="414459"/>
            <a:ext cx="6899564" cy="5919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Patterns of Testing are determined by</a:t>
            </a:r>
            <a:endParaRPr sz="2800" b="1" dirty="0">
              <a:solidFill>
                <a:srgbClr val="0070C0"/>
              </a:solidFill>
              <a:latin typeface="Arial"/>
              <a:ea typeface="Arial"/>
              <a:cs typeface="Arial"/>
              <a:sym typeface="Arial"/>
            </a:endParaRPr>
          </a:p>
        </p:txBody>
      </p:sp>
      <p:grpSp>
        <p:nvGrpSpPr>
          <p:cNvPr id="1023" name="Google Shape;1023;g298879c2ccd_0_76"/>
          <p:cNvGrpSpPr/>
          <p:nvPr/>
        </p:nvGrpSpPr>
        <p:grpSpPr>
          <a:xfrm>
            <a:off x="3709060" y="1328041"/>
            <a:ext cx="4564190" cy="3459538"/>
            <a:chOff x="1969747" y="0"/>
            <a:chExt cx="4671000" cy="4671000"/>
          </a:xfrm>
        </p:grpSpPr>
        <p:sp>
          <p:nvSpPr>
            <p:cNvPr id="1024" name="Google Shape;1024;g298879c2ccd_0_76"/>
            <p:cNvSpPr/>
            <p:nvPr/>
          </p:nvSpPr>
          <p:spPr>
            <a:xfrm>
              <a:off x="1969747" y="0"/>
              <a:ext cx="4671000" cy="4671000"/>
            </a:xfrm>
            <a:prstGeom prst="diamond">
              <a:avLst/>
            </a:prstGeom>
            <a:solidFill>
              <a:srgbClr val="FFCC99"/>
            </a:solidFill>
            <a:ln>
              <a:noFill/>
            </a:ln>
          </p:spPr>
          <p:txBody>
            <a:bodyPr spcFirstLastPara="1" wrap="square" lIns="91425" tIns="91425" rIns="91425" bIns="91425" anchor="ctr" anchorCtr="0">
              <a:noAutofit/>
            </a:bodyPr>
            <a:lstStyle/>
            <a:p>
              <a:endParaRPr/>
            </a:p>
          </p:txBody>
        </p:sp>
        <p:sp>
          <p:nvSpPr>
            <p:cNvPr id="1025" name="Google Shape;1025;g298879c2ccd_0_76"/>
            <p:cNvSpPr/>
            <p:nvPr/>
          </p:nvSpPr>
          <p:spPr>
            <a:xfrm>
              <a:off x="2413502" y="443755"/>
              <a:ext cx="1821600" cy="18216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26" name="Google Shape;1026;g298879c2ccd_0_76"/>
            <p:cNvSpPr txBox="1"/>
            <p:nvPr/>
          </p:nvSpPr>
          <p:spPr>
            <a:xfrm>
              <a:off x="2502432" y="532685"/>
              <a:ext cx="1644000" cy="1644000"/>
            </a:xfrm>
            <a:prstGeom prst="rect">
              <a:avLst/>
            </a:prstGeom>
            <a:noFill/>
            <a:ln>
              <a:noFill/>
            </a:ln>
          </p:spPr>
          <p:txBody>
            <a:bodyPr spcFirstLastPara="1" wrap="square" lIns="91425" tIns="91425" rIns="91425" bIns="91425" anchor="ctr" anchorCtr="0">
              <a:noAutofit/>
            </a:bodyPr>
            <a:lstStyle/>
            <a:p>
              <a:pPr algn="ctr">
                <a:lnSpc>
                  <a:spcPct val="90000"/>
                </a:lnSpc>
                <a:buClr>
                  <a:srgbClr val="000000"/>
                </a:buClr>
                <a:buSzPts val="2400"/>
              </a:pPr>
              <a:r>
                <a:rPr lang="en-US" sz="2400">
                  <a:solidFill>
                    <a:schemeClr val="lt1"/>
                  </a:solidFill>
                  <a:latin typeface="Calibri"/>
                  <a:ea typeface="Calibri"/>
                  <a:cs typeface="Calibri"/>
                  <a:sym typeface="Calibri"/>
                </a:rPr>
                <a:t>availability of strips</a:t>
              </a:r>
              <a:endParaRPr sz="2400">
                <a:solidFill>
                  <a:schemeClr val="lt1"/>
                </a:solidFill>
                <a:latin typeface="Calibri"/>
                <a:ea typeface="Calibri"/>
                <a:cs typeface="Calibri"/>
                <a:sym typeface="Calibri"/>
              </a:endParaRPr>
            </a:p>
          </p:txBody>
        </p:sp>
        <p:sp>
          <p:nvSpPr>
            <p:cNvPr id="1027" name="Google Shape;1027;g298879c2ccd_0_76"/>
            <p:cNvSpPr/>
            <p:nvPr/>
          </p:nvSpPr>
          <p:spPr>
            <a:xfrm>
              <a:off x="4375366" y="443755"/>
              <a:ext cx="1821600" cy="1821600"/>
            </a:xfrm>
            <a:prstGeom prst="roundRect">
              <a:avLst>
                <a:gd name="adj" fmla="val 16667"/>
              </a:avLst>
            </a:prstGeom>
            <a:solidFill>
              <a:srgbClr val="667F3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28" name="Google Shape;1028;g298879c2ccd_0_76"/>
            <p:cNvSpPr txBox="1"/>
            <p:nvPr/>
          </p:nvSpPr>
          <p:spPr>
            <a:xfrm>
              <a:off x="4464296" y="532685"/>
              <a:ext cx="1644000" cy="1644000"/>
            </a:xfrm>
            <a:prstGeom prst="rect">
              <a:avLst/>
            </a:prstGeom>
            <a:noFill/>
            <a:ln>
              <a:noFill/>
            </a:ln>
          </p:spPr>
          <p:txBody>
            <a:bodyPr spcFirstLastPara="1" wrap="square" lIns="91425" tIns="91425" rIns="91425" bIns="91425" anchor="ctr" anchorCtr="0">
              <a:noAutofit/>
            </a:bodyPr>
            <a:lstStyle/>
            <a:p>
              <a:pPr algn="ctr">
                <a:lnSpc>
                  <a:spcPct val="90000"/>
                </a:lnSpc>
                <a:buClr>
                  <a:srgbClr val="000000"/>
                </a:buClr>
                <a:buSzPts val="2400"/>
              </a:pPr>
              <a:r>
                <a:rPr lang="en-US" sz="2400">
                  <a:solidFill>
                    <a:schemeClr val="lt1"/>
                  </a:solidFill>
                  <a:latin typeface="Calibri"/>
                  <a:ea typeface="Calibri"/>
                  <a:cs typeface="Calibri"/>
                  <a:sym typeface="Calibri"/>
                </a:rPr>
                <a:t>insulin regimen</a:t>
              </a:r>
              <a:endParaRPr/>
            </a:p>
          </p:txBody>
        </p:sp>
        <p:sp>
          <p:nvSpPr>
            <p:cNvPr id="1029" name="Google Shape;1029;g298879c2ccd_0_76"/>
            <p:cNvSpPr/>
            <p:nvPr/>
          </p:nvSpPr>
          <p:spPr>
            <a:xfrm>
              <a:off x="2413502" y="2405619"/>
              <a:ext cx="1821600" cy="1821600"/>
            </a:xfrm>
            <a:prstGeom prst="roundRect">
              <a:avLst>
                <a:gd name="adj" fmla="val 16667"/>
              </a:avLst>
            </a:prstGeom>
            <a:solidFill>
              <a:srgbClr val="FF99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30" name="Google Shape;1030;g298879c2ccd_0_76"/>
            <p:cNvSpPr txBox="1"/>
            <p:nvPr/>
          </p:nvSpPr>
          <p:spPr>
            <a:xfrm>
              <a:off x="2502432" y="2494549"/>
              <a:ext cx="1644000" cy="1644000"/>
            </a:xfrm>
            <a:prstGeom prst="rect">
              <a:avLst/>
            </a:prstGeom>
            <a:noFill/>
            <a:ln>
              <a:noFill/>
            </a:ln>
          </p:spPr>
          <p:txBody>
            <a:bodyPr spcFirstLastPara="1" wrap="square" lIns="91425" tIns="91425" rIns="91425" bIns="91425" anchor="ctr" anchorCtr="0">
              <a:noAutofit/>
            </a:bodyPr>
            <a:lstStyle/>
            <a:p>
              <a:pPr algn="ctr">
                <a:lnSpc>
                  <a:spcPct val="90000"/>
                </a:lnSpc>
                <a:buClr>
                  <a:srgbClr val="000000"/>
                </a:buClr>
                <a:buSzPts val="2400"/>
              </a:pPr>
              <a:r>
                <a:rPr lang="en-US" sz="2400">
                  <a:solidFill>
                    <a:schemeClr val="lt1"/>
                  </a:solidFill>
                  <a:latin typeface="Calibri"/>
                  <a:ea typeface="Calibri"/>
                  <a:cs typeface="Calibri"/>
                  <a:sym typeface="Calibri"/>
                </a:rPr>
                <a:t>level of glycemic control</a:t>
              </a:r>
              <a:endParaRPr sz="2400">
                <a:solidFill>
                  <a:schemeClr val="lt1"/>
                </a:solidFill>
                <a:latin typeface="Calibri"/>
                <a:ea typeface="Calibri"/>
                <a:cs typeface="Calibri"/>
                <a:sym typeface="Calibri"/>
              </a:endParaRPr>
            </a:p>
          </p:txBody>
        </p:sp>
        <p:sp>
          <p:nvSpPr>
            <p:cNvPr id="1031" name="Google Shape;1031;g298879c2ccd_0_76"/>
            <p:cNvSpPr/>
            <p:nvPr/>
          </p:nvSpPr>
          <p:spPr>
            <a:xfrm>
              <a:off x="4375366" y="2405619"/>
              <a:ext cx="1821600" cy="1821600"/>
            </a:xfrm>
            <a:prstGeom prst="roundRect">
              <a:avLst>
                <a:gd name="adj" fmla="val 16667"/>
              </a:avLst>
            </a:prstGeom>
            <a:solidFill>
              <a:srgbClr val="24406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32" name="Google Shape;1032;g298879c2ccd_0_76"/>
            <p:cNvSpPr txBox="1"/>
            <p:nvPr/>
          </p:nvSpPr>
          <p:spPr>
            <a:xfrm>
              <a:off x="4464296" y="2494549"/>
              <a:ext cx="1644000" cy="1644000"/>
            </a:xfrm>
            <a:prstGeom prst="rect">
              <a:avLst/>
            </a:prstGeom>
            <a:noFill/>
            <a:ln>
              <a:noFill/>
            </a:ln>
          </p:spPr>
          <p:txBody>
            <a:bodyPr spcFirstLastPara="1" wrap="square" lIns="91425" tIns="91425" rIns="91425" bIns="91425" anchor="ctr" anchorCtr="0">
              <a:noAutofit/>
            </a:bodyPr>
            <a:lstStyle/>
            <a:p>
              <a:pPr algn="ctr">
                <a:lnSpc>
                  <a:spcPct val="90000"/>
                </a:lnSpc>
                <a:buClr>
                  <a:srgbClr val="000000"/>
                </a:buClr>
                <a:buSzPts val="2400"/>
              </a:pPr>
              <a:r>
                <a:rPr lang="en-US" sz="2400" dirty="0">
                  <a:solidFill>
                    <a:schemeClr val="lt1"/>
                  </a:solidFill>
                  <a:latin typeface="Calibri"/>
                  <a:ea typeface="Calibri"/>
                  <a:cs typeface="Calibri"/>
                  <a:sym typeface="Calibri"/>
                </a:rPr>
                <a:t>patient factors</a:t>
              </a:r>
              <a:endParaRPr sz="2400" dirty="0">
                <a:solidFill>
                  <a:schemeClr val="lt1"/>
                </a:solidFill>
                <a:latin typeface="Calibri"/>
                <a:ea typeface="Calibri"/>
                <a:cs typeface="Calibri"/>
                <a:sym typeface="Calibri"/>
              </a:endParaRPr>
            </a:p>
          </p:txBody>
        </p:sp>
      </p:grpSp>
      <p:sp>
        <p:nvSpPr>
          <p:cNvPr id="1033" name="Google Shape;1033;g298879c2ccd_0_76"/>
          <p:cNvSpPr/>
          <p:nvPr/>
        </p:nvSpPr>
        <p:spPr>
          <a:xfrm>
            <a:off x="1600200" y="4839044"/>
            <a:ext cx="8991600" cy="767100"/>
          </a:xfrm>
          <a:prstGeom prst="wedgeRoundRectCallout">
            <a:avLst>
              <a:gd name="adj1" fmla="val 12835"/>
              <a:gd name="adj2" fmla="val -63530"/>
              <a:gd name="adj3"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r>
              <a:rPr lang="en-US" sz="1400">
                <a:solidFill>
                  <a:srgbClr val="FF0000"/>
                </a:solidFill>
                <a:latin typeface="Arial"/>
                <a:ea typeface="Arial"/>
                <a:cs typeface="Arial"/>
                <a:sym typeface="Arial"/>
              </a:rPr>
              <a:t>Patterns of testing may be increased to get more information</a:t>
            </a:r>
            <a:endParaRPr>
              <a:solidFill>
                <a:srgbClr val="FF0000"/>
              </a:solidFill>
            </a:endParaRPr>
          </a:p>
          <a:p>
            <a:pPr algn="ctr"/>
            <a:r>
              <a:rPr lang="en-US" sz="1400">
                <a:solidFill>
                  <a:srgbClr val="FF0000"/>
                </a:solidFill>
                <a:latin typeface="Arial"/>
                <a:ea typeface="Arial"/>
                <a:cs typeface="Arial"/>
                <a:sym typeface="Arial"/>
              </a:rPr>
              <a:t>Needs patient records of </a:t>
            </a:r>
            <a:r>
              <a:rPr lang="en-US" sz="1400" b="1">
                <a:solidFill>
                  <a:srgbClr val="FF0000"/>
                </a:solidFill>
                <a:latin typeface="Arial"/>
                <a:ea typeface="Arial"/>
                <a:cs typeface="Arial"/>
                <a:sym typeface="Arial"/>
              </a:rPr>
              <a:t>food</a:t>
            </a:r>
            <a:r>
              <a:rPr lang="en-US" sz="1400">
                <a:solidFill>
                  <a:srgbClr val="FF0000"/>
                </a:solidFill>
                <a:latin typeface="Arial"/>
                <a:ea typeface="Arial"/>
                <a:cs typeface="Arial"/>
                <a:sym typeface="Arial"/>
              </a:rPr>
              <a:t> and </a:t>
            </a:r>
            <a:r>
              <a:rPr lang="en-US" sz="1400" b="1">
                <a:solidFill>
                  <a:srgbClr val="FF0000"/>
                </a:solidFill>
                <a:latin typeface="Arial"/>
                <a:ea typeface="Arial"/>
                <a:cs typeface="Arial"/>
                <a:sym typeface="Arial"/>
              </a:rPr>
              <a:t>insulin</a:t>
            </a:r>
            <a:r>
              <a:rPr lang="en-US" sz="1400">
                <a:solidFill>
                  <a:srgbClr val="FF0000"/>
                </a:solidFill>
                <a:latin typeface="Arial"/>
                <a:ea typeface="Arial"/>
                <a:cs typeface="Arial"/>
                <a:sym typeface="Arial"/>
              </a:rPr>
              <a:t> for readings to be valuable!</a:t>
            </a:r>
            <a:r>
              <a:rPr lang="en-US" sz="1400">
                <a:solidFill>
                  <a:schemeClr val="dk1"/>
                </a:solidFill>
                <a:latin typeface="Arial"/>
                <a:ea typeface="Arial"/>
                <a:cs typeface="Arial"/>
                <a:sym typeface="Arial"/>
              </a:rPr>
              <a:t> </a:t>
            </a:r>
            <a:endParaRPr>
              <a:solidFill>
                <a:schemeClr val="dk1"/>
              </a:solidFill>
            </a:endParaRPr>
          </a:p>
        </p:txBody>
      </p:sp>
      <p:sp>
        <p:nvSpPr>
          <p:cNvPr id="1034" name="Google Shape;1034;g298879c2ccd_0_76"/>
          <p:cNvSpPr txBox="1"/>
          <p:nvPr/>
        </p:nvSpPr>
        <p:spPr>
          <a:xfrm>
            <a:off x="1752600" y="5674440"/>
            <a:ext cx="89154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g298879c2ccd_0_95"/>
          <p:cNvSpPr txBox="1">
            <a:spLocks noGrp="1"/>
          </p:cNvSpPr>
          <p:nvPr>
            <p:ph type="title"/>
          </p:nvPr>
        </p:nvSpPr>
        <p:spPr>
          <a:xfrm>
            <a:off x="1690254" y="497787"/>
            <a:ext cx="7540833" cy="639388"/>
          </a:xfrm>
          <a:prstGeom prst="rect">
            <a:avLst/>
          </a:prstGeom>
        </p:spPr>
        <p:txBody>
          <a:bodyPr spcFirstLastPara="1" vert="horz" wrap="square" lIns="91425" tIns="45700" rIns="91425" bIns="45700" rtlCol="0" anchor="ctr" anchorCtr="0">
            <a:noAutofit/>
          </a:bodyPr>
          <a:lstStyle/>
          <a:p>
            <a:pPr algn="ctr">
              <a:spcBef>
                <a:spcPts val="0"/>
              </a:spcBef>
            </a:pPr>
            <a:r>
              <a:rPr lang="en-US" sz="2800" b="1" dirty="0">
                <a:solidFill>
                  <a:srgbClr val="0070C0"/>
                </a:solidFill>
                <a:latin typeface="Arial"/>
                <a:ea typeface="Arial"/>
                <a:cs typeface="Arial"/>
                <a:sym typeface="Arial"/>
              </a:rPr>
              <a:t>Structured Blood Glucose Monitoring</a:t>
            </a:r>
            <a:endParaRPr sz="2800" b="1" dirty="0">
              <a:solidFill>
                <a:srgbClr val="0070C0"/>
              </a:solidFill>
              <a:latin typeface="Arial"/>
              <a:ea typeface="Arial"/>
              <a:cs typeface="Arial"/>
              <a:sym typeface="Arial"/>
            </a:endParaRPr>
          </a:p>
        </p:txBody>
      </p:sp>
      <p:sp>
        <p:nvSpPr>
          <p:cNvPr id="1042" name="Google Shape;1042;g298879c2ccd_0_95"/>
          <p:cNvSpPr txBox="1">
            <a:spLocks noGrp="1"/>
          </p:cNvSpPr>
          <p:nvPr>
            <p:ph type="body" idx="1"/>
          </p:nvPr>
        </p:nvSpPr>
        <p:spPr>
          <a:xfrm>
            <a:off x="1828800" y="1267553"/>
            <a:ext cx="8534400" cy="4322895"/>
          </a:xfrm>
          <a:prstGeom prst="rect">
            <a:avLst/>
          </a:prstGeom>
        </p:spPr>
        <p:txBody>
          <a:bodyPr spcFirstLastPara="1" vert="horz" wrap="square" lIns="91425" tIns="45700" rIns="91425" bIns="45700" rtlCol="0" anchor="t" anchorCtr="0">
            <a:noAutofit/>
          </a:bodyPr>
          <a:lstStyle/>
          <a:p>
            <a:pPr marL="552450" indent="-457200">
              <a:spcBef>
                <a:spcPts val="360"/>
              </a:spcBef>
              <a:buSzPts val="2100"/>
              <a:buFont typeface="+mj-lt"/>
              <a:buAutoNum type="arabicPeriod"/>
            </a:pPr>
            <a:r>
              <a:rPr lang="en-US" sz="2000" b="1" dirty="0">
                <a:latin typeface="Arial" panose="020B0604020202020204" pitchFamily="34" charset="0"/>
                <a:cs typeface="Arial" panose="020B0604020202020204" pitchFamily="34" charset="0"/>
              </a:rPr>
              <a:t>7-point testing:</a:t>
            </a:r>
            <a:r>
              <a:rPr lang="en-US" sz="2000" dirty="0">
                <a:latin typeface="Arial" panose="020B0604020202020204" pitchFamily="34" charset="0"/>
                <a:cs typeface="Arial" panose="020B0604020202020204" pitchFamily="34" charset="0"/>
              </a:rPr>
              <a:t> Pre-meal, post-meal, at bedtime, and at 3 am.</a:t>
            </a:r>
            <a:endParaRPr sz="2000" dirty="0">
              <a:latin typeface="Arial" panose="020B0604020202020204" pitchFamily="34" charset="0"/>
              <a:cs typeface="Arial" panose="020B0604020202020204" pitchFamily="34" charset="0"/>
            </a:endParaRPr>
          </a:p>
          <a:p>
            <a:pPr indent="-457200">
              <a:spcBef>
                <a:spcPts val="360"/>
              </a:spcBef>
              <a:buFont typeface="+mj-lt"/>
              <a:buAutoNum type="arabicPeriod"/>
            </a:pPr>
            <a:endParaRPr sz="2000" dirty="0">
              <a:latin typeface="Arial" panose="020B0604020202020204" pitchFamily="34" charset="0"/>
              <a:cs typeface="Arial" panose="020B0604020202020204" pitchFamily="34" charset="0"/>
            </a:endParaRPr>
          </a:p>
          <a:p>
            <a:pPr marL="552450" indent="-457200">
              <a:spcBef>
                <a:spcPts val="360"/>
              </a:spcBef>
              <a:buSzPts val="2100"/>
              <a:buFont typeface="+mj-lt"/>
              <a:buAutoNum type="arabicPeriod"/>
            </a:pPr>
            <a:r>
              <a:rPr lang="en-US" sz="2000" b="1" dirty="0">
                <a:latin typeface="Arial" panose="020B0604020202020204" pitchFamily="34" charset="0"/>
                <a:cs typeface="Arial" panose="020B0604020202020204" pitchFamily="34" charset="0"/>
              </a:rPr>
              <a:t>5 tests a day:</a:t>
            </a:r>
            <a:r>
              <a:rPr lang="en-US" sz="2000" dirty="0">
                <a:latin typeface="Arial" panose="020B0604020202020204" pitchFamily="34" charset="0"/>
                <a:cs typeface="Arial" panose="020B0604020202020204" pitchFamily="34" charset="0"/>
              </a:rPr>
              <a:t> Pre-meals, at bedtime and at 3 am.</a:t>
            </a:r>
            <a:endParaRPr sz="2000" dirty="0">
              <a:latin typeface="Arial" panose="020B0604020202020204" pitchFamily="34" charset="0"/>
              <a:cs typeface="Arial" panose="020B0604020202020204" pitchFamily="34" charset="0"/>
            </a:endParaRPr>
          </a:p>
          <a:p>
            <a:pPr marL="914400" indent="-457200">
              <a:spcBef>
                <a:spcPts val="360"/>
              </a:spcBef>
              <a:buFont typeface="+mj-lt"/>
              <a:buAutoNum type="arabicPeriod"/>
            </a:pPr>
            <a:endParaRPr sz="2000" dirty="0">
              <a:latin typeface="Arial" panose="020B0604020202020204" pitchFamily="34" charset="0"/>
              <a:cs typeface="Arial" panose="020B0604020202020204" pitchFamily="34" charset="0"/>
            </a:endParaRPr>
          </a:p>
          <a:p>
            <a:pPr marL="552450" indent="-457200">
              <a:spcBef>
                <a:spcPts val="360"/>
              </a:spcBef>
              <a:buSzPts val="2100"/>
              <a:buFont typeface="+mj-lt"/>
              <a:buAutoNum type="arabicPeriod"/>
            </a:pPr>
            <a:r>
              <a:rPr lang="en-US" sz="2000" b="1" dirty="0">
                <a:latin typeface="Arial" panose="020B0604020202020204" pitchFamily="34" charset="0"/>
                <a:cs typeface="Arial" panose="020B0604020202020204" pitchFamily="34" charset="0"/>
              </a:rPr>
              <a:t>4 tests a day: </a:t>
            </a:r>
            <a:r>
              <a:rPr lang="en-US" sz="2000" dirty="0">
                <a:latin typeface="Arial" panose="020B0604020202020204" pitchFamily="34" charset="0"/>
                <a:cs typeface="Arial" panose="020B0604020202020204" pitchFamily="34" charset="0"/>
              </a:rPr>
              <a:t>Pre-meals and bedtime.</a:t>
            </a:r>
          </a:p>
          <a:p>
            <a:pPr marL="914400" indent="-457200">
              <a:spcBef>
                <a:spcPts val="360"/>
              </a:spcBef>
              <a:buFont typeface="+mj-lt"/>
              <a:buAutoNum type="arabicPeriod"/>
            </a:pPr>
            <a:endParaRPr lang="en-US" sz="2000" dirty="0">
              <a:latin typeface="Arial" panose="020B0604020202020204" pitchFamily="34" charset="0"/>
              <a:cs typeface="Arial" panose="020B0604020202020204" pitchFamily="34" charset="0"/>
            </a:endParaRPr>
          </a:p>
          <a:p>
            <a:pPr marL="552450" indent="-457200">
              <a:spcBef>
                <a:spcPts val="360"/>
              </a:spcBef>
              <a:buSzPts val="2100"/>
              <a:buFont typeface="+mj-lt"/>
              <a:buAutoNum type="arabicPeriod"/>
            </a:pPr>
            <a:r>
              <a:rPr lang="en-US" sz="2000" b="1" dirty="0">
                <a:latin typeface="Arial" panose="020B0604020202020204" pitchFamily="34" charset="0"/>
                <a:cs typeface="Arial" panose="020B0604020202020204" pitchFamily="34" charset="0"/>
              </a:rPr>
              <a:t>3 tests a day:</a:t>
            </a:r>
            <a:r>
              <a:rPr lang="en-US" sz="2000" dirty="0">
                <a:latin typeface="Arial" panose="020B0604020202020204" pitchFamily="34" charset="0"/>
                <a:cs typeface="Arial" panose="020B0604020202020204" pitchFamily="34" charset="0"/>
              </a:rPr>
              <a:t> Usually done pre-meal to allow for correction of pre-meal hyperglycemia.</a:t>
            </a:r>
            <a:endParaRPr sz="2000" dirty="0">
              <a:latin typeface="Arial" panose="020B0604020202020204" pitchFamily="34" charset="0"/>
              <a:cs typeface="Arial" panose="020B0604020202020204" pitchFamily="34" charset="0"/>
            </a:endParaRPr>
          </a:p>
          <a:p>
            <a:pPr marL="914400" indent="-457200">
              <a:spcBef>
                <a:spcPts val="360"/>
              </a:spcBef>
              <a:buFont typeface="+mj-lt"/>
              <a:buAutoNum type="arabicPeriod"/>
            </a:pPr>
            <a:endParaRPr sz="2000" dirty="0">
              <a:latin typeface="Arial" panose="020B0604020202020204" pitchFamily="34" charset="0"/>
              <a:cs typeface="Arial" panose="020B0604020202020204" pitchFamily="34" charset="0"/>
            </a:endParaRPr>
          </a:p>
          <a:p>
            <a:pPr marL="552450" indent="-457200">
              <a:spcBef>
                <a:spcPts val="360"/>
              </a:spcBef>
              <a:buSzPts val="2100"/>
              <a:buFont typeface="+mj-lt"/>
              <a:buAutoNum type="arabicPeriod"/>
            </a:pPr>
            <a:r>
              <a:rPr lang="en-US" sz="2000" b="1" dirty="0">
                <a:latin typeface="Arial" panose="020B0604020202020204" pitchFamily="34" charset="0"/>
                <a:cs typeface="Arial" panose="020B0604020202020204" pitchFamily="34" charset="0"/>
              </a:rPr>
              <a:t>Where availability of strips is a challenge: </a:t>
            </a:r>
            <a:r>
              <a:rPr lang="en-US" sz="2000" dirty="0">
                <a:latin typeface="Arial" panose="020B0604020202020204" pitchFamily="34" charset="0"/>
                <a:cs typeface="Arial" panose="020B0604020202020204" pitchFamily="34" charset="0"/>
              </a:rPr>
              <a:t>Tests can be modified to collect as much information as possible e.g., 7-point testing for 3 days in a row in one week and over the weekend the following week.</a:t>
            </a:r>
            <a:endParaRPr sz="2000" dirty="0">
              <a:latin typeface="Arial" panose="020B0604020202020204" pitchFamily="34" charset="0"/>
              <a:cs typeface="Arial" panose="020B0604020202020204" pitchFamily="34" charset="0"/>
            </a:endParaRPr>
          </a:p>
          <a:p>
            <a:pPr marL="0" indent="0">
              <a:spcBef>
                <a:spcPts val="360"/>
              </a:spcBef>
              <a:buNone/>
            </a:pPr>
            <a:endParaRPr dirty="0"/>
          </a:p>
        </p:txBody>
      </p:sp>
      <p:sp>
        <p:nvSpPr>
          <p:cNvPr id="1043" name="Google Shape;1043;g298879c2ccd_0_95"/>
          <p:cNvSpPr txBox="1"/>
          <p:nvPr/>
        </p:nvSpPr>
        <p:spPr>
          <a:xfrm>
            <a:off x="1828800" y="5668165"/>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100" b="1" dirty="0">
                <a:solidFill>
                  <a:srgbClr val="0070C0"/>
                </a:solidFill>
                <a:latin typeface="Arial" panose="020B0604020202020204" pitchFamily="34" charset="0"/>
                <a:cs typeface="Arial" panose="020B0604020202020204" pitchFamily="34" charset="0"/>
              </a:rPr>
              <a:t>Record Keeping/ use of food and glucose diary</a:t>
            </a:r>
          </a:p>
        </p:txBody>
      </p:sp>
      <p:sp>
        <p:nvSpPr>
          <p:cNvPr id="3" name="Content Placeholder 2"/>
          <p:cNvSpPr>
            <a:spLocks noGrp="1"/>
          </p:cNvSpPr>
          <p:nvPr>
            <p:ph idx="1"/>
          </p:nvPr>
        </p:nvSpPr>
        <p:spPr>
          <a:xfrm>
            <a:off x="2152650" y="1297859"/>
            <a:ext cx="7886700" cy="4879105"/>
          </a:xfrm>
        </p:spPr>
        <p:txBody>
          <a:bodyPr>
            <a:normAutofit/>
          </a:bodyPr>
          <a:lstStyle/>
          <a:p>
            <a:r>
              <a:rPr lang="en-US" sz="1800" dirty="0">
                <a:latin typeface="Arial" panose="020B0604020202020204" pitchFamily="34" charset="0"/>
                <a:cs typeface="Arial" panose="020B0604020202020204" pitchFamily="34" charset="0"/>
              </a:rPr>
              <a:t>A monitoring diary to record </a:t>
            </a:r>
            <a:r>
              <a:rPr lang="en-US" sz="1800" dirty="0">
                <a:solidFill>
                  <a:srgbClr val="C00000"/>
                </a:solidFill>
                <a:latin typeface="Arial" panose="020B0604020202020204" pitchFamily="34" charset="0"/>
                <a:cs typeface="Arial" panose="020B0604020202020204" pitchFamily="34" charset="0"/>
              </a:rPr>
              <a:t>patterns of glycemic control</a:t>
            </a:r>
            <a:r>
              <a:rPr lang="en-US" sz="1800" dirty="0">
                <a:latin typeface="Arial" panose="020B0604020202020204" pitchFamily="34" charset="0"/>
                <a:cs typeface="Arial" panose="020B0604020202020204" pitchFamily="34" charset="0"/>
              </a:rPr>
              <a:t>, </a:t>
            </a:r>
            <a:r>
              <a:rPr lang="en-US" sz="1800" dirty="0">
                <a:solidFill>
                  <a:srgbClr val="C00000"/>
                </a:solidFill>
                <a:latin typeface="Arial" panose="020B0604020202020204" pitchFamily="34" charset="0"/>
                <a:cs typeface="Arial" panose="020B0604020202020204" pitchFamily="34" charset="0"/>
              </a:rPr>
              <a:t>insulin doses </a:t>
            </a:r>
            <a:r>
              <a:rPr lang="en-US" sz="1800" dirty="0">
                <a:latin typeface="Arial" panose="020B0604020202020204" pitchFamily="34" charset="0"/>
                <a:cs typeface="Arial" panose="020B0604020202020204" pitchFamily="34" charset="0"/>
              </a:rPr>
              <a:t>and </a:t>
            </a:r>
            <a:r>
              <a:rPr lang="en-US" sz="1800" dirty="0">
                <a:solidFill>
                  <a:srgbClr val="C00000"/>
                </a:solidFill>
                <a:latin typeface="Arial" panose="020B0604020202020204" pitchFamily="34" charset="0"/>
                <a:cs typeface="Arial" panose="020B0604020202020204" pitchFamily="34" charset="0"/>
              </a:rPr>
              <a:t>amounts of carbohydrate consumed</a:t>
            </a:r>
            <a:r>
              <a:rPr lang="en-US" sz="1800" dirty="0">
                <a:latin typeface="Arial" panose="020B0604020202020204" pitchFamily="34" charset="0"/>
                <a:cs typeface="Arial" panose="020B0604020202020204" pitchFamily="34" charset="0"/>
              </a:rPr>
              <a:t>, and </a:t>
            </a:r>
            <a:r>
              <a:rPr lang="en-US" sz="1800" dirty="0">
                <a:solidFill>
                  <a:srgbClr val="C00000"/>
                </a:solidFill>
                <a:latin typeface="Arial" panose="020B0604020202020204" pitchFamily="34" charset="0"/>
                <a:cs typeface="Arial" panose="020B0604020202020204" pitchFamily="34" charset="0"/>
              </a:rPr>
              <a:t>adjustments</a:t>
            </a:r>
            <a:r>
              <a:rPr lang="en-US" sz="1800" dirty="0">
                <a:latin typeface="Arial" panose="020B0604020202020204" pitchFamily="34" charset="0"/>
                <a:cs typeface="Arial" panose="020B0604020202020204" pitchFamily="34" charset="0"/>
              </a:rPr>
              <a:t> to treatment. </a:t>
            </a:r>
          </a:p>
          <a:p>
            <a:pPr marL="61722" indent="0">
              <a:buNone/>
            </a:pP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The record book is required at the time of consultation and should contain time and date of: </a:t>
            </a:r>
          </a:p>
          <a:p>
            <a:pPr marL="82296" indent="0">
              <a:buNone/>
            </a:pPr>
            <a:endParaRPr lang="en-US" sz="18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Glucose levels</a:t>
            </a:r>
          </a:p>
          <a:p>
            <a:pPr lvl="1"/>
            <a:r>
              <a:rPr lang="en-US" dirty="0">
                <a:latin typeface="Arial" panose="020B0604020202020204" pitchFamily="34" charset="0"/>
                <a:cs typeface="Arial" panose="020B0604020202020204" pitchFamily="34" charset="0"/>
              </a:rPr>
              <a:t>Carbohydrate intake</a:t>
            </a:r>
          </a:p>
          <a:p>
            <a:pPr lvl="1"/>
            <a:r>
              <a:rPr lang="en-US" dirty="0">
                <a:latin typeface="Arial" panose="020B0604020202020204" pitchFamily="34" charset="0"/>
                <a:cs typeface="Arial" panose="020B0604020202020204" pitchFamily="34" charset="0"/>
              </a:rPr>
              <a:t>Insulin dosage</a:t>
            </a:r>
          </a:p>
        </p:txBody>
      </p:sp>
    </p:spTree>
    <p:extLst>
      <p:ext uri="{BB962C8B-B14F-4D97-AF65-F5344CB8AC3E}">
        <p14:creationId xmlns:p14="http://schemas.microsoft.com/office/powerpoint/2010/main" val="13100173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2100" b="1" dirty="0">
                <a:solidFill>
                  <a:srgbClr val="0070C0"/>
                </a:solidFill>
                <a:latin typeface="Arial" panose="020B0604020202020204" pitchFamily="34" charset="0"/>
                <a:cs typeface="Arial" panose="020B0604020202020204" pitchFamily="34" charset="0"/>
              </a:rPr>
              <a:t>Record Keeping/ use of food and glucose diary </a:t>
            </a:r>
            <a:r>
              <a:rPr lang="en-US" sz="2100" b="1" dirty="0" err="1">
                <a:solidFill>
                  <a:srgbClr val="0070C0"/>
                </a:solidFill>
                <a:latin typeface="Arial" panose="020B0604020202020204" pitchFamily="34" charset="0"/>
                <a:cs typeface="Arial" panose="020B0604020202020204" pitchFamily="34" charset="0"/>
              </a:rPr>
              <a:t>cont</a:t>
            </a:r>
            <a:r>
              <a:rPr lang="en-US" sz="2100" b="1" dirty="0">
                <a:solidFill>
                  <a:srgbClr val="0070C0"/>
                </a:solidFill>
                <a:latin typeface="Arial" panose="020B0604020202020204" pitchFamily="34" charset="0"/>
                <a:cs typeface="Arial" panose="020B0604020202020204" pitchFamily="34" charset="0"/>
              </a:rPr>
              <a:t>,</a:t>
            </a:r>
            <a:endParaRPr lang="en-US" sz="2100" b="1" dirty="0">
              <a:solidFill>
                <a:schemeClr val="accent1"/>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p:txBody>
          <a:bodyPr>
            <a:normAutofit/>
          </a:bodyPr>
          <a:lstStyle/>
          <a:p>
            <a:r>
              <a:rPr lang="en-US" sz="1800" dirty="0"/>
              <a:t>Note of special events affecting glycemic control (e.g., illness, exercise, menses, alcohol intake)</a:t>
            </a:r>
          </a:p>
          <a:p>
            <a:endParaRPr lang="en-US" sz="1800" dirty="0"/>
          </a:p>
          <a:p>
            <a:r>
              <a:rPr lang="en-US" sz="1800" dirty="0"/>
              <a:t>Hypoglycemic episodes, description of severity, and potential alterations in the usual routine to help explain the cause for the event</a:t>
            </a:r>
          </a:p>
          <a:p>
            <a:endParaRPr lang="en-US" sz="1800" dirty="0"/>
          </a:p>
          <a:p>
            <a:r>
              <a:rPr lang="en-US" sz="1800" dirty="0"/>
              <a:t>Episodes of hyperglycemia, ketonuria/ketonemia</a:t>
            </a:r>
          </a:p>
          <a:p>
            <a:endParaRPr lang="en-US" sz="1800" dirty="0"/>
          </a:p>
          <a:p>
            <a:r>
              <a:rPr lang="en-US" sz="1800" dirty="0"/>
              <a:t>Glucose monitoring records </a:t>
            </a:r>
            <a:r>
              <a:rPr lang="en-US" sz="1800" dirty="0">
                <a:solidFill>
                  <a:srgbClr val="C00000"/>
                </a:solidFill>
              </a:rPr>
              <a:t>should not be used judgmentally </a:t>
            </a:r>
            <a:r>
              <a:rPr lang="en-US" sz="1800" dirty="0"/>
              <a:t>but as a vehicle for </a:t>
            </a:r>
            <a:r>
              <a:rPr lang="en-US" sz="1800" dirty="0">
                <a:solidFill>
                  <a:srgbClr val="C00000"/>
                </a:solidFill>
              </a:rPr>
              <a:t>discussing the causes of variability </a:t>
            </a:r>
            <a:r>
              <a:rPr lang="en-US" sz="1800" dirty="0"/>
              <a:t>and strategies for improving glycemic control.</a:t>
            </a:r>
          </a:p>
          <a:p>
            <a:endParaRPr lang="en-US" dirty="0"/>
          </a:p>
        </p:txBody>
      </p:sp>
    </p:spTree>
    <p:extLst>
      <p:ext uri="{BB962C8B-B14F-4D97-AF65-F5344CB8AC3E}">
        <p14:creationId xmlns:p14="http://schemas.microsoft.com/office/powerpoint/2010/main" val="13291222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190" y="683883"/>
            <a:ext cx="6445209" cy="686991"/>
          </a:xfrm>
        </p:spPr>
        <p:txBody>
          <a:bodyPr>
            <a:normAutofit fontScale="90000"/>
          </a:bodyPr>
          <a:lstStyle/>
          <a:p>
            <a:r>
              <a:rPr lang="en-GB" b="1" dirty="0">
                <a:solidFill>
                  <a:schemeClr val="accent5"/>
                </a:solidFill>
                <a:latin typeface="+mn-lt"/>
              </a:rPr>
              <a:t>Sample of Daily Food And Insulin Diary</a:t>
            </a:r>
          </a:p>
        </p:txBody>
      </p:sp>
      <p:graphicFrame>
        <p:nvGraphicFramePr>
          <p:cNvPr id="6" name="Content Placeholder 5"/>
          <p:cNvGraphicFramePr>
            <a:graphicFrameLocks noGrp="1"/>
          </p:cNvGraphicFramePr>
          <p:nvPr>
            <p:ph idx="1"/>
          </p:nvPr>
        </p:nvGraphicFramePr>
        <p:xfrm>
          <a:off x="2649143" y="1873043"/>
          <a:ext cx="6878969" cy="3740634"/>
        </p:xfrm>
        <a:graphic>
          <a:graphicData uri="http://schemas.openxmlformats.org/drawingml/2006/table">
            <a:tbl>
              <a:tblPr firstRow="1" bandRow="1">
                <a:tableStyleId>{5C22544A-7EE6-4342-B048-85BDC9FD1C3A}</a:tableStyleId>
              </a:tblPr>
              <a:tblGrid>
                <a:gridCol w="806964">
                  <a:extLst>
                    <a:ext uri="{9D8B030D-6E8A-4147-A177-3AD203B41FA5}">
                      <a16:colId xmlns:a16="http://schemas.microsoft.com/office/drawing/2014/main" val="20000"/>
                    </a:ext>
                  </a:extLst>
                </a:gridCol>
                <a:gridCol w="611302">
                  <a:extLst>
                    <a:ext uri="{9D8B030D-6E8A-4147-A177-3AD203B41FA5}">
                      <a16:colId xmlns:a16="http://schemas.microsoft.com/office/drawing/2014/main" val="20001"/>
                    </a:ext>
                  </a:extLst>
                </a:gridCol>
                <a:gridCol w="639142">
                  <a:extLst>
                    <a:ext uri="{9D8B030D-6E8A-4147-A177-3AD203B41FA5}">
                      <a16:colId xmlns:a16="http://schemas.microsoft.com/office/drawing/2014/main" val="20002"/>
                    </a:ext>
                  </a:extLst>
                </a:gridCol>
                <a:gridCol w="694179">
                  <a:extLst>
                    <a:ext uri="{9D8B030D-6E8A-4147-A177-3AD203B41FA5}">
                      <a16:colId xmlns:a16="http://schemas.microsoft.com/office/drawing/2014/main" val="20003"/>
                    </a:ext>
                  </a:extLst>
                </a:gridCol>
                <a:gridCol w="687897">
                  <a:extLst>
                    <a:ext uri="{9D8B030D-6E8A-4147-A177-3AD203B41FA5}">
                      <a16:colId xmlns:a16="http://schemas.microsoft.com/office/drawing/2014/main" val="20004"/>
                    </a:ext>
                  </a:extLst>
                </a:gridCol>
                <a:gridCol w="687897">
                  <a:extLst>
                    <a:ext uri="{9D8B030D-6E8A-4147-A177-3AD203B41FA5}">
                      <a16:colId xmlns:a16="http://schemas.microsoft.com/office/drawing/2014/main" val="20005"/>
                    </a:ext>
                  </a:extLst>
                </a:gridCol>
                <a:gridCol w="687897">
                  <a:extLst>
                    <a:ext uri="{9D8B030D-6E8A-4147-A177-3AD203B41FA5}">
                      <a16:colId xmlns:a16="http://schemas.microsoft.com/office/drawing/2014/main" val="20006"/>
                    </a:ext>
                  </a:extLst>
                </a:gridCol>
                <a:gridCol w="687897">
                  <a:extLst>
                    <a:ext uri="{9D8B030D-6E8A-4147-A177-3AD203B41FA5}">
                      <a16:colId xmlns:a16="http://schemas.microsoft.com/office/drawing/2014/main" val="20007"/>
                    </a:ext>
                  </a:extLst>
                </a:gridCol>
                <a:gridCol w="687897">
                  <a:extLst>
                    <a:ext uri="{9D8B030D-6E8A-4147-A177-3AD203B41FA5}">
                      <a16:colId xmlns:a16="http://schemas.microsoft.com/office/drawing/2014/main" val="20008"/>
                    </a:ext>
                  </a:extLst>
                </a:gridCol>
                <a:gridCol w="687897">
                  <a:extLst>
                    <a:ext uri="{9D8B030D-6E8A-4147-A177-3AD203B41FA5}">
                      <a16:colId xmlns:a16="http://schemas.microsoft.com/office/drawing/2014/main" val="20009"/>
                    </a:ext>
                  </a:extLst>
                </a:gridCol>
              </a:tblGrid>
              <a:tr h="623439">
                <a:tc>
                  <a:txBody>
                    <a:bodyPr/>
                    <a:lstStyle/>
                    <a:p>
                      <a:pPr algn="ctr"/>
                      <a:endParaRPr lang="en-GB" sz="1400" dirty="0">
                        <a:solidFill>
                          <a:schemeClr val="tx1"/>
                        </a:solidFill>
                      </a:endParaRPr>
                    </a:p>
                  </a:txBody>
                  <a:tcPr marL="51435" marR="51435" marT="25718" marB="25718">
                    <a:solidFill>
                      <a:schemeClr val="accent1">
                        <a:lumMod val="90000"/>
                      </a:schemeClr>
                    </a:solidFill>
                  </a:tcPr>
                </a:tc>
                <a:tc gridSpan="2">
                  <a:txBody>
                    <a:bodyPr/>
                    <a:lstStyle/>
                    <a:p>
                      <a:pPr algn="ctr"/>
                      <a:r>
                        <a:rPr lang="en-US" sz="1400" b="1" kern="1200" dirty="0">
                          <a:solidFill>
                            <a:schemeClr val="tx1"/>
                          </a:solidFill>
                          <a:effectLst/>
                          <a:latin typeface="+mn-lt"/>
                          <a:ea typeface="+mn-ea"/>
                          <a:cs typeface="+mn-cs"/>
                        </a:rPr>
                        <a:t>Breakfast </a:t>
                      </a:r>
                      <a:endParaRPr lang="en-GB" sz="1400" dirty="0">
                        <a:solidFill>
                          <a:schemeClr val="tx1"/>
                        </a:solidFill>
                      </a:endParaRPr>
                    </a:p>
                  </a:txBody>
                  <a:tcPr marL="51435" marR="51435" marT="25718" marB="25718">
                    <a:solidFill>
                      <a:schemeClr val="accent1">
                        <a:lumMod val="90000"/>
                      </a:schemeClr>
                    </a:solidFill>
                  </a:tcPr>
                </a:tc>
                <a:tc hMerge="1">
                  <a:txBody>
                    <a:bodyPr/>
                    <a:lstStyle/>
                    <a:p>
                      <a:endParaRPr lang="en-US"/>
                    </a:p>
                  </a:txBody>
                  <a:tcPr marL="68580" marR="68580" marT="34290" marB="34290">
                    <a:solidFill>
                      <a:srgbClr val="0070C0"/>
                    </a:solidFill>
                  </a:tcPr>
                </a:tc>
                <a:tc gridSpan="2">
                  <a:txBody>
                    <a:bodyPr/>
                    <a:lstStyle/>
                    <a:p>
                      <a:pPr algn="ctr"/>
                      <a:r>
                        <a:rPr lang="en-GB" sz="1400" dirty="0">
                          <a:solidFill>
                            <a:schemeClr val="tx1"/>
                          </a:solidFill>
                        </a:rPr>
                        <a:t>Lunch</a:t>
                      </a:r>
                    </a:p>
                  </a:txBody>
                  <a:tcPr marL="51435" marR="51435" marT="25718" marB="25718">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gridSpan="2">
                  <a:txBody>
                    <a:bodyPr/>
                    <a:lstStyle/>
                    <a:p>
                      <a:pPr algn="ctr"/>
                      <a:r>
                        <a:rPr lang="en-GB" sz="1400" dirty="0">
                          <a:solidFill>
                            <a:schemeClr val="tx1"/>
                          </a:solidFill>
                        </a:rPr>
                        <a:t>Dinner</a:t>
                      </a:r>
                    </a:p>
                  </a:txBody>
                  <a:tcPr marL="51435" marR="51435" marT="25718" marB="25718">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gridSpan="2">
                  <a:txBody>
                    <a:bodyPr/>
                    <a:lstStyle/>
                    <a:p>
                      <a:pPr algn="ctr"/>
                      <a:r>
                        <a:rPr lang="en-GB" sz="1400" dirty="0">
                          <a:solidFill>
                            <a:schemeClr val="tx1"/>
                          </a:solidFill>
                        </a:rPr>
                        <a:t>Bedtime</a:t>
                      </a:r>
                    </a:p>
                  </a:txBody>
                  <a:tcPr marL="51435" marR="51435" marT="25718" marB="25718">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a:txBody>
                    <a:bodyPr/>
                    <a:lstStyle/>
                    <a:p>
                      <a:pPr algn="ctr"/>
                      <a:r>
                        <a:rPr lang="en-GB" sz="1400" dirty="0">
                          <a:solidFill>
                            <a:schemeClr val="tx1"/>
                          </a:solidFill>
                        </a:rPr>
                        <a:t>Notes</a:t>
                      </a:r>
                    </a:p>
                  </a:txBody>
                  <a:tcPr marL="51435" marR="51435" marT="25718" marB="25718">
                    <a:solidFill>
                      <a:schemeClr val="accent1">
                        <a:lumMod val="90000"/>
                      </a:schemeClr>
                    </a:solidFill>
                  </a:tcPr>
                </a:tc>
                <a:extLst>
                  <a:ext uri="{0D108BD9-81ED-4DB2-BD59-A6C34878D82A}">
                    <a16:rowId xmlns:a16="http://schemas.microsoft.com/office/drawing/2014/main" val="10000"/>
                  </a:ext>
                </a:extLst>
              </a:tr>
              <a:tr h="623439">
                <a:tc>
                  <a:txBody>
                    <a:bodyPr/>
                    <a:lstStyle/>
                    <a:p>
                      <a:r>
                        <a:rPr lang="en-GB" sz="1200" dirty="0"/>
                        <a:t>Date:</a:t>
                      </a:r>
                    </a:p>
                  </a:txBody>
                  <a:tcPr marL="51435" marR="51435" marT="25718" marB="25718"/>
                </a:tc>
                <a:tc>
                  <a:txBody>
                    <a:bodyPr/>
                    <a:lstStyle/>
                    <a:p>
                      <a:r>
                        <a:rPr lang="en-GB" sz="1200" dirty="0"/>
                        <a:t>before</a:t>
                      </a:r>
                    </a:p>
                  </a:txBody>
                  <a:tcPr marL="51435" marR="51435" marT="25718" marB="25718"/>
                </a:tc>
                <a:tc>
                  <a:txBody>
                    <a:bodyPr/>
                    <a:lstStyle/>
                    <a:p>
                      <a:r>
                        <a:rPr lang="en-GB" sz="1200" dirty="0"/>
                        <a:t>2 hrs after</a:t>
                      </a:r>
                    </a:p>
                  </a:txBody>
                  <a:tcPr marL="51435" marR="51435" marT="25718" marB="25718"/>
                </a:tc>
                <a:tc>
                  <a:txBody>
                    <a:bodyPr/>
                    <a:lstStyle/>
                    <a:p>
                      <a:r>
                        <a:rPr lang="en-GB" sz="1200" dirty="0"/>
                        <a:t>before</a:t>
                      </a:r>
                    </a:p>
                  </a:txBody>
                  <a:tcPr marL="51435" marR="51435" marT="25718" marB="25718"/>
                </a:tc>
                <a:tc>
                  <a:txBody>
                    <a:bodyPr/>
                    <a:lstStyle/>
                    <a:p>
                      <a:r>
                        <a:rPr lang="en-GB" sz="1200" dirty="0"/>
                        <a:t>2 hrs after</a:t>
                      </a:r>
                    </a:p>
                  </a:txBody>
                  <a:tcPr marL="51435" marR="51435" marT="25718" marB="25718"/>
                </a:tc>
                <a:tc>
                  <a:txBody>
                    <a:bodyPr/>
                    <a:lstStyle/>
                    <a:p>
                      <a:r>
                        <a:rPr lang="en-GB" sz="1200" dirty="0"/>
                        <a:t>before</a:t>
                      </a:r>
                    </a:p>
                  </a:txBody>
                  <a:tcPr marL="51435" marR="51435" marT="25718" marB="25718"/>
                </a:tc>
                <a:tc>
                  <a:txBody>
                    <a:bodyPr/>
                    <a:lstStyle/>
                    <a:p>
                      <a:r>
                        <a:rPr lang="en-GB" sz="1200" dirty="0"/>
                        <a:t>2 hrs after</a:t>
                      </a:r>
                    </a:p>
                  </a:txBody>
                  <a:tcPr marL="51435" marR="51435" marT="25718" marB="25718"/>
                </a:tc>
                <a:tc>
                  <a:txBody>
                    <a:bodyPr/>
                    <a:lstStyle/>
                    <a:p>
                      <a:r>
                        <a:rPr lang="en-GB" sz="1200" dirty="0"/>
                        <a:t>10pm</a:t>
                      </a:r>
                    </a:p>
                  </a:txBody>
                  <a:tcPr marL="51435" marR="51435" marT="25718" marB="25718"/>
                </a:tc>
                <a:tc>
                  <a:txBody>
                    <a:bodyPr/>
                    <a:lstStyle/>
                    <a:p>
                      <a:r>
                        <a:rPr lang="en-GB" sz="1200" dirty="0"/>
                        <a:t>2am</a:t>
                      </a:r>
                    </a:p>
                  </a:txBody>
                  <a:tcPr marL="51435" marR="51435" marT="25718" marB="25718"/>
                </a:tc>
                <a:tc>
                  <a:txBody>
                    <a:bodyPr/>
                    <a:lstStyle/>
                    <a:p>
                      <a:endParaRPr lang="en-GB" sz="1200" dirty="0"/>
                    </a:p>
                  </a:txBody>
                  <a:tcPr marL="51435" marR="51435" marT="25718" marB="25718"/>
                </a:tc>
                <a:extLst>
                  <a:ext uri="{0D108BD9-81ED-4DB2-BD59-A6C34878D82A}">
                    <a16:rowId xmlns:a16="http://schemas.microsoft.com/office/drawing/2014/main" val="10001"/>
                  </a:ext>
                </a:extLst>
              </a:tr>
              <a:tr h="623439">
                <a:tc>
                  <a:txBody>
                    <a:bodyPr/>
                    <a:lstStyle/>
                    <a:p>
                      <a:r>
                        <a:rPr lang="en-US" sz="1200" kern="1200" dirty="0">
                          <a:solidFill>
                            <a:schemeClr val="dk1"/>
                          </a:solidFill>
                          <a:effectLst/>
                          <a:latin typeface="+mn-lt"/>
                          <a:ea typeface="+mn-ea"/>
                          <a:cs typeface="+mn-cs"/>
                        </a:rPr>
                        <a:t>Blood Sugar</a:t>
                      </a:r>
                      <a:endParaRPr lang="en-GB" sz="1200" dirty="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dirty="0"/>
                    </a:p>
                  </a:txBody>
                  <a:tcPr marL="51435" marR="51435" marT="25718" marB="25718"/>
                </a:tc>
                <a:extLst>
                  <a:ext uri="{0D108BD9-81ED-4DB2-BD59-A6C34878D82A}">
                    <a16:rowId xmlns:a16="http://schemas.microsoft.com/office/drawing/2014/main" val="10002"/>
                  </a:ext>
                </a:extLst>
              </a:tr>
              <a:tr h="623439">
                <a:tc>
                  <a:txBody>
                    <a:bodyPr/>
                    <a:lstStyle/>
                    <a:p>
                      <a:r>
                        <a:rPr lang="en-US" sz="1200" kern="1200" dirty="0">
                          <a:solidFill>
                            <a:schemeClr val="dk1"/>
                          </a:solidFill>
                          <a:effectLst/>
                          <a:latin typeface="+mn-lt"/>
                          <a:ea typeface="+mn-ea"/>
                          <a:cs typeface="+mn-cs"/>
                        </a:rPr>
                        <a:t>Insulin Dose</a:t>
                      </a:r>
                      <a:endParaRPr lang="en-GB" sz="1200" dirty="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dirty="0"/>
                    </a:p>
                  </a:txBody>
                  <a:tcPr marL="51435" marR="51435" marT="25718" marB="25718"/>
                </a:tc>
                <a:extLst>
                  <a:ext uri="{0D108BD9-81ED-4DB2-BD59-A6C34878D82A}">
                    <a16:rowId xmlns:a16="http://schemas.microsoft.com/office/drawing/2014/main" val="10003"/>
                  </a:ext>
                </a:extLst>
              </a:tr>
              <a:tr h="623439">
                <a:tc>
                  <a:txBody>
                    <a:bodyPr/>
                    <a:lstStyle/>
                    <a:p>
                      <a:r>
                        <a:rPr lang="en-US" sz="1200" kern="1200" dirty="0">
                          <a:solidFill>
                            <a:schemeClr val="dk1"/>
                          </a:solidFill>
                          <a:effectLst/>
                          <a:latin typeface="+mn-lt"/>
                          <a:ea typeface="+mn-ea"/>
                          <a:cs typeface="+mn-cs"/>
                        </a:rPr>
                        <a:t>Carbs eaten</a:t>
                      </a:r>
                      <a:endParaRPr lang="en-GB" sz="1200" dirty="0"/>
                    </a:p>
                  </a:txBody>
                  <a:tcPr marL="51435" marR="51435" marT="25718" marB="25718"/>
                </a:tc>
                <a:tc>
                  <a:txBody>
                    <a:bodyPr/>
                    <a:lstStyle/>
                    <a:p>
                      <a:endParaRPr lang="en-GB" sz="1200" dirty="0"/>
                    </a:p>
                  </a:txBody>
                  <a:tcPr marL="51435" marR="51435" marT="25718" marB="25718"/>
                </a:tc>
                <a:tc>
                  <a:txBody>
                    <a:bodyPr/>
                    <a:lstStyle/>
                    <a:p>
                      <a:endParaRPr lang="en-GB" sz="1200"/>
                    </a:p>
                  </a:txBody>
                  <a:tcPr marL="51435" marR="51435" marT="25718" marB="25718"/>
                </a:tc>
                <a:tc>
                  <a:txBody>
                    <a:bodyPr/>
                    <a:lstStyle/>
                    <a:p>
                      <a:endParaRPr lang="en-GB" sz="1200" dirty="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extLst>
                  <a:ext uri="{0D108BD9-81ED-4DB2-BD59-A6C34878D82A}">
                    <a16:rowId xmlns:a16="http://schemas.microsoft.com/office/drawing/2014/main" val="10004"/>
                  </a:ext>
                </a:extLst>
              </a:tr>
              <a:tr h="623439">
                <a:tc>
                  <a:txBody>
                    <a:bodyPr/>
                    <a:lstStyle/>
                    <a:p>
                      <a:r>
                        <a:rPr lang="en-US" sz="1200" kern="1200" dirty="0">
                          <a:solidFill>
                            <a:schemeClr val="dk1"/>
                          </a:solidFill>
                          <a:effectLst/>
                          <a:latin typeface="+mn-lt"/>
                          <a:ea typeface="+mn-ea"/>
                          <a:cs typeface="+mn-cs"/>
                        </a:rPr>
                        <a:t>Exercise</a:t>
                      </a:r>
                      <a:endParaRPr lang="en-GB" sz="1200" dirty="0"/>
                    </a:p>
                  </a:txBody>
                  <a:tcPr marL="51435" marR="51435" marT="25718" marB="25718"/>
                </a:tc>
                <a:tc>
                  <a:txBody>
                    <a:bodyPr/>
                    <a:lstStyle/>
                    <a:p>
                      <a:endParaRPr lang="en-GB" sz="1200" dirty="0"/>
                    </a:p>
                  </a:txBody>
                  <a:tcPr marL="51435" marR="51435" marT="25718" marB="25718"/>
                </a:tc>
                <a:tc>
                  <a:txBody>
                    <a:bodyPr/>
                    <a:lstStyle/>
                    <a:p>
                      <a:endParaRPr lang="en-GB" sz="1200" dirty="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dirty="0"/>
                    </a:p>
                  </a:txBody>
                  <a:tcPr marL="51435" marR="51435" marT="25718" marB="25718"/>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6631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7052F358-0254-4CC9-98DA-F1B92E3D112D}"/>
              </a:ext>
            </a:extLst>
          </p:cNvPr>
          <p:cNvSpPr>
            <a:spLocks noGrp="1" noChangeArrowheads="1"/>
          </p:cNvSpPr>
          <p:nvPr>
            <p:ph type="ftr" sz="quarter" idx="10"/>
          </p:nvPr>
        </p:nvSpPr>
        <p:spPr>
          <a:xfrm>
            <a:off x="1919288" y="1"/>
            <a:ext cx="6519862" cy="620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r>
              <a:rPr lang="en-GB" altLang="en-US" b="0">
                <a:solidFill>
                  <a:schemeClr val="bg1"/>
                </a:solidFill>
              </a:rPr>
              <a:t>Presentation title</a:t>
            </a:r>
          </a:p>
        </p:txBody>
      </p:sp>
      <p:sp>
        <p:nvSpPr>
          <p:cNvPr id="33795" name="Rectangle 2">
            <a:extLst>
              <a:ext uri="{FF2B5EF4-FFF2-40B4-BE49-F238E27FC236}">
                <a16:creationId xmlns:a16="http://schemas.microsoft.com/office/drawing/2014/main" id="{3BB99909-6BE0-4FE7-B6CE-E8F09E7BCBA6}"/>
              </a:ext>
            </a:extLst>
          </p:cNvPr>
          <p:cNvSpPr>
            <a:spLocks noGrp="1" noChangeArrowheads="1"/>
          </p:cNvSpPr>
          <p:nvPr>
            <p:ph type="ctrTitle" idx="4294967295"/>
          </p:nvPr>
        </p:nvSpPr>
        <p:spPr>
          <a:xfrm>
            <a:off x="1610096" y="2995552"/>
            <a:ext cx="8686800" cy="620713"/>
          </a:xfrm>
        </p:spPr>
        <p:txBody>
          <a:bodyPr anchor="t">
            <a:normAutofit/>
          </a:bodyPr>
          <a:lstStyle/>
          <a:p>
            <a:pPr algn="r" eaLnBrk="1" hangingPunct="1">
              <a:lnSpc>
                <a:spcPct val="85000"/>
              </a:lnSpc>
            </a:pPr>
            <a:r>
              <a:rPr lang="en-GB" altLang="en-US" sz="4000" b="1" dirty="0">
                <a:solidFill>
                  <a:srgbClr val="0070C0"/>
                </a:solidFill>
                <a:latin typeface="+mn-lt"/>
                <a:ea typeface="Calibri" panose="020F0502020204030204" pitchFamily="34" charset="0"/>
                <a:cs typeface="Arial" panose="020B0604020202020204" pitchFamily="34" charset="0"/>
              </a:rPr>
              <a:t>Monitoring of </a:t>
            </a:r>
            <a:r>
              <a:rPr lang="en-GB" altLang="en-US" sz="4000" b="1" dirty="0" err="1">
                <a:solidFill>
                  <a:srgbClr val="0070C0"/>
                </a:solidFill>
                <a:latin typeface="+mn-lt"/>
                <a:ea typeface="Calibri" panose="020F0502020204030204" pitchFamily="34" charset="0"/>
                <a:cs typeface="Arial" panose="020B0604020202020204" pitchFamily="34" charset="0"/>
              </a:rPr>
              <a:t>Glycemic</a:t>
            </a:r>
            <a:r>
              <a:rPr lang="en-GB" altLang="en-US" sz="4000" b="1" dirty="0">
                <a:solidFill>
                  <a:srgbClr val="0070C0"/>
                </a:solidFill>
                <a:latin typeface="+mn-lt"/>
                <a:ea typeface="Calibri" panose="020F0502020204030204" pitchFamily="34" charset="0"/>
                <a:cs typeface="Arial" panose="020B0604020202020204" pitchFamily="34" charset="0"/>
              </a:rPr>
              <a:t> Management</a:t>
            </a:r>
          </a:p>
        </p:txBody>
      </p:sp>
    </p:spTree>
    <p:extLst>
      <p:ext uri="{BB962C8B-B14F-4D97-AF65-F5344CB8AC3E}">
        <p14:creationId xmlns:p14="http://schemas.microsoft.com/office/powerpoint/2010/main" val="32782134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g298879c2ccd_0_119"/>
          <p:cNvSpPr txBox="1">
            <a:spLocks noGrp="1"/>
          </p:cNvSpPr>
          <p:nvPr>
            <p:ph type="title"/>
          </p:nvPr>
        </p:nvSpPr>
        <p:spPr>
          <a:xfrm>
            <a:off x="1672710" y="236992"/>
            <a:ext cx="8229000" cy="1143300"/>
          </a:xfrm>
          <a:prstGeom prst="rect">
            <a:avLst/>
          </a:prstGeom>
        </p:spPr>
        <p:txBody>
          <a:bodyPr spcFirstLastPara="1" vert="horz" wrap="square" lIns="91425" tIns="45700" rIns="91425" bIns="45700" rtlCol="0" anchor="ctr" anchorCtr="0">
            <a:noAutofit/>
          </a:bodyPr>
          <a:lstStyle/>
          <a:p>
            <a:pPr algn="ctr">
              <a:spcBef>
                <a:spcPts val="0"/>
              </a:spcBef>
            </a:pPr>
            <a:r>
              <a:rPr lang="en-US" sz="2800" b="1" dirty="0">
                <a:solidFill>
                  <a:srgbClr val="0070C0"/>
                </a:solidFill>
                <a:latin typeface="Arial"/>
                <a:ea typeface="Arial"/>
                <a:cs typeface="Arial"/>
                <a:sym typeface="Arial"/>
              </a:rPr>
              <a:t>Blood Glucose Targets</a:t>
            </a:r>
            <a:endParaRPr sz="2800" b="1" dirty="0">
              <a:solidFill>
                <a:srgbClr val="0070C0"/>
              </a:solidFill>
              <a:latin typeface="Arial"/>
              <a:ea typeface="Arial"/>
              <a:cs typeface="Arial"/>
              <a:sym typeface="Arial"/>
            </a:endParaRPr>
          </a:p>
        </p:txBody>
      </p:sp>
      <p:sp>
        <p:nvSpPr>
          <p:cNvPr id="1050" name="Google Shape;1050;g298879c2ccd_0_119"/>
          <p:cNvSpPr txBox="1">
            <a:spLocks noGrp="1"/>
          </p:cNvSpPr>
          <p:nvPr>
            <p:ph type="body" idx="1"/>
          </p:nvPr>
        </p:nvSpPr>
        <p:spPr>
          <a:xfrm>
            <a:off x="2043450" y="1894271"/>
            <a:ext cx="8229000" cy="3258351"/>
          </a:xfrm>
          <a:prstGeom prst="rect">
            <a:avLst/>
          </a:prstGeom>
        </p:spPr>
        <p:txBody>
          <a:bodyPr spcFirstLastPara="1" vert="horz" wrap="square" lIns="91425" tIns="45700" rIns="91425" bIns="45700" rtlCol="0" anchor="t" anchorCtr="0">
            <a:noAutofit/>
          </a:bodyPr>
          <a:lstStyle/>
          <a:p>
            <a:pPr>
              <a:spcBef>
                <a:spcPts val="360"/>
              </a:spcBef>
              <a:buClr>
                <a:srgbClr val="FF0000"/>
              </a:buClr>
              <a:buSzPts val="1800"/>
              <a:buFont typeface="Wingdings" panose="05000000000000000000" pitchFamily="2" charset="2"/>
              <a:buChar char="q"/>
            </a:pPr>
            <a:r>
              <a:rPr lang="en-US" sz="2400" dirty="0">
                <a:latin typeface="Arial" panose="020B0604020202020204" pitchFamily="34" charset="0"/>
                <a:cs typeface="Arial" panose="020B0604020202020204" pitchFamily="34" charset="0"/>
              </a:rPr>
              <a:t>For fingerstick testing, recommended blood glucose target is  4 - 10 mmol/L.</a:t>
            </a:r>
            <a:endParaRPr sz="2400" dirty="0">
              <a:latin typeface="Arial" panose="020B0604020202020204" pitchFamily="34" charset="0"/>
              <a:cs typeface="Arial" panose="020B0604020202020204" pitchFamily="34" charset="0"/>
            </a:endParaRPr>
          </a:p>
          <a:p>
            <a:pPr indent="0">
              <a:spcBef>
                <a:spcPts val="360"/>
              </a:spcBef>
              <a:buClr>
                <a:srgbClr val="FF0000"/>
              </a:buClr>
              <a:buNone/>
            </a:pPr>
            <a:endParaRPr sz="2400" dirty="0">
              <a:latin typeface="Arial" panose="020B0604020202020204" pitchFamily="34" charset="0"/>
              <a:cs typeface="Arial" panose="020B0604020202020204" pitchFamily="34" charset="0"/>
            </a:endParaRPr>
          </a:p>
          <a:p>
            <a:pPr>
              <a:spcBef>
                <a:spcPts val="360"/>
              </a:spcBef>
              <a:buClr>
                <a:srgbClr val="FF0000"/>
              </a:buClr>
              <a:buSzPts val="1800"/>
              <a:buFont typeface="Wingdings" panose="05000000000000000000" pitchFamily="2" charset="2"/>
              <a:buChar char="q"/>
            </a:pPr>
            <a:r>
              <a:rPr lang="en-US" sz="2400" dirty="0">
                <a:latin typeface="Arial" panose="020B0604020202020204" pitchFamily="34" charset="0"/>
                <a:cs typeface="Arial" panose="020B0604020202020204" pitchFamily="34" charset="0"/>
              </a:rPr>
              <a:t>Fasting (morning) target range:  4 - 8 mmol/L.</a:t>
            </a:r>
          </a:p>
          <a:p>
            <a:pPr>
              <a:spcBef>
                <a:spcPts val="360"/>
              </a:spcBef>
              <a:buClr>
                <a:srgbClr val="FF0000"/>
              </a:buClr>
              <a:buSzPts val="1800"/>
              <a:buFont typeface="Wingdings" panose="05000000000000000000" pitchFamily="2" charset="2"/>
              <a:buChar char="q"/>
            </a:pPr>
            <a:endParaRPr lang="en-US" sz="2400" dirty="0">
              <a:latin typeface="Arial" panose="020B0604020202020204" pitchFamily="34" charset="0"/>
              <a:cs typeface="Arial" panose="020B0604020202020204" pitchFamily="34" charset="0"/>
            </a:endParaRPr>
          </a:p>
          <a:p>
            <a:pPr>
              <a:spcBef>
                <a:spcPts val="360"/>
              </a:spcBef>
              <a:buClr>
                <a:srgbClr val="FF0000"/>
              </a:buClr>
              <a:buSzPts val="1800"/>
              <a:buFont typeface="Wingdings" panose="05000000000000000000" pitchFamily="2" charset="2"/>
              <a:buChar char="q"/>
            </a:pPr>
            <a:r>
              <a:rPr lang="en-US" sz="2400" dirty="0">
                <a:latin typeface="Arial" panose="020B0604020202020204" pitchFamily="34" charset="0"/>
                <a:cs typeface="Arial" panose="020B0604020202020204" pitchFamily="34" charset="0"/>
              </a:rPr>
              <a:t>Bedtime target range: 7 - 10 mmol/L.</a:t>
            </a:r>
            <a:endParaRPr sz="2400" dirty="0">
              <a:latin typeface="Arial" panose="020B0604020202020204" pitchFamily="34" charset="0"/>
              <a:cs typeface="Arial" panose="020B0604020202020204" pitchFamily="34" charset="0"/>
            </a:endParaRPr>
          </a:p>
        </p:txBody>
      </p:sp>
      <p:sp>
        <p:nvSpPr>
          <p:cNvPr id="1051" name="Google Shape;1051;g298879c2ccd_0_119"/>
          <p:cNvSpPr txBox="1">
            <a:spLocks noGrp="1"/>
          </p:cNvSpPr>
          <p:nvPr>
            <p:ph type="sldNum" idx="12"/>
          </p:nvPr>
        </p:nvSpPr>
        <p:spPr>
          <a:xfrm>
            <a:off x="8076568" y="6356934"/>
            <a:ext cx="2133900" cy="364200"/>
          </a:xfrm>
          <a:prstGeom prst="rect">
            <a:avLst/>
          </a:prstGeom>
        </p:spPr>
        <p:txBody>
          <a:bodyPr spcFirstLastPara="1" vert="horz" wrap="square" lIns="91425" tIns="45700" rIns="91425" bIns="45700" rtlCol="0" anchor="ctr" anchorCtr="0">
            <a:noAutofit/>
          </a:bodyPr>
          <a:lstStyle/>
          <a:p>
            <a:pPr rtl="1">
              <a:buClr>
                <a:srgbClr val="000000"/>
              </a:buClr>
              <a:buSzPts val="1000"/>
            </a:pPr>
            <a:fld id="{00000000-1234-1234-1234-123412341234}" type="slidenum">
              <a:rPr lang="en-US"/>
              <a:pPr rtl="1">
                <a:buClr>
                  <a:srgbClr val="000000"/>
                </a:buClr>
                <a:buSzPts val="1000"/>
              </a:pPr>
              <a:t>96</a:t>
            </a:fld>
            <a:endParaRPr/>
          </a:p>
        </p:txBody>
      </p:sp>
      <p:sp>
        <p:nvSpPr>
          <p:cNvPr id="2" name="Google Shape;1092;g298879c2ccd_0_138">
            <a:extLst>
              <a:ext uri="{FF2B5EF4-FFF2-40B4-BE49-F238E27FC236}">
                <a16:creationId xmlns:a16="http://schemas.microsoft.com/office/drawing/2014/main" id="{EC5C753A-DE1F-621E-BF9B-C132122D0FCC}"/>
              </a:ext>
            </a:extLst>
          </p:cNvPr>
          <p:cNvSpPr txBox="1"/>
          <p:nvPr/>
        </p:nvSpPr>
        <p:spPr>
          <a:xfrm>
            <a:off x="1647900" y="5666601"/>
            <a:ext cx="9020100" cy="369291"/>
          </a:xfrm>
          <a:prstGeom prst="rect">
            <a:avLst/>
          </a:prstGeom>
          <a:noFill/>
          <a:ln>
            <a:noFill/>
          </a:ln>
        </p:spPr>
        <p:txBody>
          <a:bodyPr spcFirstLastPara="1" wrap="square" lIns="91425" tIns="45700" rIns="91425" bIns="45700" anchor="t" anchorCtr="0">
            <a:spAutoFit/>
          </a:bodyPr>
          <a:lstStyle/>
          <a:p>
            <a:pPr algn="ctr"/>
            <a:r>
              <a:rPr lang="en-US" sz="900" dirty="0">
                <a:solidFill>
                  <a:srgbClr val="0070C0"/>
                </a:solidFill>
                <a:latin typeface="Arial"/>
                <a:ea typeface="Arial"/>
                <a:cs typeface="Arial"/>
                <a:sym typeface="Arial"/>
              </a:rPr>
              <a:t>de Bock M, </a:t>
            </a:r>
            <a:r>
              <a:rPr lang="en-US" sz="900" dirty="0" err="1">
                <a:solidFill>
                  <a:srgbClr val="0070C0"/>
                </a:solidFill>
                <a:latin typeface="Arial"/>
                <a:ea typeface="Arial"/>
                <a:cs typeface="Arial"/>
                <a:sym typeface="Arial"/>
              </a:rPr>
              <a:t>Codner</a:t>
            </a:r>
            <a:r>
              <a:rPr lang="en-US" sz="900" dirty="0">
                <a:solidFill>
                  <a:srgbClr val="0070C0"/>
                </a:solidFill>
                <a:latin typeface="Arial"/>
                <a:ea typeface="Arial"/>
                <a:cs typeface="Arial"/>
                <a:sym typeface="Arial"/>
              </a:rPr>
              <a:t> E, Craig ME, et al. ISPAD Clinical Practice Consensus Guidelines 2022: Glycemic targets and glucose monitoring for children, adolescents, and young people with diabetes. </a:t>
            </a:r>
            <a:r>
              <a:rPr lang="en-US" sz="900" dirty="0" err="1">
                <a:solidFill>
                  <a:srgbClr val="0070C0"/>
                </a:solidFill>
                <a:latin typeface="Arial"/>
                <a:ea typeface="Arial"/>
                <a:cs typeface="Arial"/>
                <a:sym typeface="Arial"/>
              </a:rPr>
              <a:t>Pediatr</a:t>
            </a:r>
            <a:r>
              <a:rPr lang="en-US" sz="900" dirty="0">
                <a:solidFill>
                  <a:srgbClr val="0070C0"/>
                </a:solidFill>
                <a:latin typeface="Arial"/>
                <a:ea typeface="Arial"/>
                <a:cs typeface="Arial"/>
                <a:sym typeface="Arial"/>
              </a:rPr>
              <a:t> Diabetes. 2022;23(8): 1270‐1276.</a:t>
            </a:r>
            <a:endParaRPr sz="900" dirty="0">
              <a:solidFill>
                <a:srgbClr val="0070C0"/>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21"/>
          <p:cNvSpPr txBox="1">
            <a:spLocks noGrp="1"/>
          </p:cNvSpPr>
          <p:nvPr>
            <p:ph type="title"/>
          </p:nvPr>
        </p:nvSpPr>
        <p:spPr>
          <a:xfrm>
            <a:off x="1981473" y="275012"/>
            <a:ext cx="8229057" cy="114324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Correction Factor</a:t>
            </a:r>
            <a:endParaRPr sz="2800" b="1" dirty="0">
              <a:solidFill>
                <a:srgbClr val="0070C0"/>
              </a:solidFill>
              <a:latin typeface="Arial"/>
              <a:ea typeface="Arial"/>
              <a:cs typeface="Arial"/>
              <a:sym typeface="Arial"/>
            </a:endParaRPr>
          </a:p>
        </p:txBody>
      </p:sp>
      <p:sp>
        <p:nvSpPr>
          <p:cNvPr id="1075" name="Google Shape;1075;p121"/>
          <p:cNvSpPr txBox="1">
            <a:spLocks noGrp="1"/>
          </p:cNvSpPr>
          <p:nvPr>
            <p:ph type="body" idx="1"/>
          </p:nvPr>
        </p:nvSpPr>
        <p:spPr>
          <a:xfrm>
            <a:off x="1981473" y="1754053"/>
            <a:ext cx="8229057" cy="3815475"/>
          </a:xfrm>
          <a:prstGeom prst="rect">
            <a:avLst/>
          </a:prstGeom>
          <a:noFill/>
          <a:ln>
            <a:noFill/>
          </a:ln>
        </p:spPr>
        <p:txBody>
          <a:bodyPr spcFirstLastPara="1" vert="horz" wrap="square" lIns="91425" tIns="45700" rIns="91425" bIns="45700" rtlCol="0" anchor="t" anchorCtr="0">
            <a:normAutofit lnSpcReduction="10000"/>
          </a:bodyPr>
          <a:lstStyle/>
          <a:p>
            <a:pPr marL="114300" indent="0">
              <a:lnSpc>
                <a:spcPct val="100000"/>
              </a:lnSpc>
              <a:spcBef>
                <a:spcPts val="360"/>
              </a:spcBef>
              <a:buClr>
                <a:schemeClr val="dk1"/>
              </a:buClr>
              <a:buSzPts val="1800"/>
              <a:buNone/>
            </a:pPr>
            <a:endParaRPr lang="en-US" sz="2400" dirty="0">
              <a:latin typeface="Arial" panose="020B0604020202020204" pitchFamily="34" charset="0"/>
              <a:ea typeface="Calibri"/>
              <a:cs typeface="Arial" panose="020B0604020202020204" pitchFamily="34" charset="0"/>
              <a:sym typeface="Calibri"/>
            </a:endParaRPr>
          </a:p>
          <a:p>
            <a:pPr marL="457200" indent="-342900">
              <a:lnSpc>
                <a:spcPct val="100000"/>
              </a:lnSpc>
              <a:spcBef>
                <a:spcPts val="360"/>
              </a:spcBef>
              <a:buClr>
                <a:schemeClr val="dk1"/>
              </a:buClr>
              <a:buSzPts val="1800"/>
            </a:pPr>
            <a:r>
              <a:rPr lang="en-US" sz="2400" dirty="0">
                <a:latin typeface="Arial" panose="020B0604020202020204" pitchFamily="34" charset="0"/>
                <a:ea typeface="Calibri"/>
                <a:cs typeface="Arial" panose="020B0604020202020204" pitchFamily="34" charset="0"/>
                <a:sym typeface="Calibri"/>
              </a:rPr>
              <a:t>Also called </a:t>
            </a:r>
            <a:r>
              <a:rPr lang="en-US" sz="2400" dirty="0">
                <a:solidFill>
                  <a:srgbClr val="FF0000"/>
                </a:solidFill>
                <a:latin typeface="Arial" panose="020B0604020202020204" pitchFamily="34" charset="0"/>
                <a:ea typeface="Calibri"/>
                <a:cs typeface="Arial" panose="020B0604020202020204" pitchFamily="34" charset="0"/>
                <a:sym typeface="Calibri"/>
              </a:rPr>
              <a:t>insulin sensitivity factor </a:t>
            </a:r>
            <a:r>
              <a:rPr lang="en-US" sz="2400" dirty="0">
                <a:latin typeface="Arial" panose="020B0604020202020204" pitchFamily="34" charset="0"/>
                <a:ea typeface="Calibri"/>
                <a:cs typeface="Arial" panose="020B0604020202020204" pitchFamily="34" charset="0"/>
                <a:sym typeface="Calibri"/>
              </a:rPr>
              <a:t>for correction of hyperglycemia</a:t>
            </a:r>
            <a:endParaRPr sz="2400" dirty="0">
              <a:latin typeface="Arial" panose="020B0604020202020204" pitchFamily="34" charset="0"/>
              <a:cs typeface="Arial" panose="020B0604020202020204" pitchFamily="34" charset="0"/>
            </a:endParaRPr>
          </a:p>
          <a:p>
            <a:pPr marL="457200">
              <a:lnSpc>
                <a:spcPct val="100000"/>
              </a:lnSpc>
              <a:spcBef>
                <a:spcPts val="360"/>
              </a:spcBef>
              <a:buClr>
                <a:schemeClr val="dk1"/>
              </a:buClr>
              <a:buSzPts val="1800"/>
              <a:buNone/>
            </a:pPr>
            <a:endParaRPr sz="2400" dirty="0">
              <a:latin typeface="Arial" panose="020B0604020202020204" pitchFamily="34" charset="0"/>
              <a:ea typeface="Calibri"/>
              <a:cs typeface="Arial" panose="020B0604020202020204" pitchFamily="34" charset="0"/>
              <a:sym typeface="Calibri"/>
            </a:endParaRPr>
          </a:p>
          <a:p>
            <a:pPr marL="457200" indent="-342900">
              <a:lnSpc>
                <a:spcPct val="100000"/>
              </a:lnSpc>
              <a:spcBef>
                <a:spcPts val="360"/>
              </a:spcBef>
              <a:buClr>
                <a:schemeClr val="dk1"/>
              </a:buClr>
              <a:buSzPts val="1800"/>
            </a:pPr>
            <a:r>
              <a:rPr lang="en-US" sz="2400" dirty="0">
                <a:latin typeface="Arial" panose="020B0604020202020204" pitchFamily="34" charset="0"/>
                <a:ea typeface="Calibri"/>
                <a:cs typeface="Arial" panose="020B0604020202020204" pitchFamily="34" charset="0"/>
                <a:sym typeface="Calibri"/>
              </a:rPr>
              <a:t>Correction doses for mmol/L, use the “100 rule,” that is, divide 100 by total daily insulin dose to get the mmol/L that 1 unit of rapid-acting insulin will lower the blood glucose by.</a:t>
            </a:r>
            <a:endParaRPr sz="2400" dirty="0">
              <a:latin typeface="Arial" panose="020B0604020202020204" pitchFamily="34" charset="0"/>
              <a:cs typeface="Arial" panose="020B0604020202020204" pitchFamily="34" charset="0"/>
            </a:endParaRPr>
          </a:p>
          <a:p>
            <a:pPr marL="457200">
              <a:lnSpc>
                <a:spcPct val="100000"/>
              </a:lnSpc>
              <a:spcBef>
                <a:spcPts val="360"/>
              </a:spcBef>
              <a:buClr>
                <a:schemeClr val="dk1"/>
              </a:buClr>
              <a:buSzPts val="1800"/>
              <a:buNone/>
            </a:pPr>
            <a:endParaRPr sz="2400" dirty="0">
              <a:latin typeface="Arial" panose="020B0604020202020204" pitchFamily="34" charset="0"/>
              <a:ea typeface="Calibri"/>
              <a:cs typeface="Arial" panose="020B0604020202020204" pitchFamily="34" charset="0"/>
              <a:sym typeface="Calibri"/>
            </a:endParaRPr>
          </a:p>
          <a:p>
            <a:pPr marL="457200" indent="-342900">
              <a:lnSpc>
                <a:spcPct val="100000"/>
              </a:lnSpc>
              <a:spcBef>
                <a:spcPts val="360"/>
              </a:spcBef>
              <a:buClr>
                <a:schemeClr val="dk1"/>
              </a:buClr>
              <a:buSzPts val="1800"/>
            </a:pPr>
            <a:r>
              <a:rPr lang="en-US" sz="2400" dirty="0">
                <a:latin typeface="Arial" panose="020B0604020202020204" pitchFamily="34" charset="0"/>
                <a:ea typeface="Calibri"/>
                <a:cs typeface="Arial" panose="020B0604020202020204" pitchFamily="34" charset="0"/>
                <a:sym typeface="Calibri"/>
              </a:rPr>
              <a:t>For regular insulin, a “83-rule” for results in mmol/L. </a:t>
            </a:r>
            <a:endParaRPr sz="2400" dirty="0">
              <a:latin typeface="Arial" panose="020B0604020202020204" pitchFamily="34" charset="0"/>
              <a:cs typeface="Arial" panose="020B0604020202020204" pitchFamily="34" charset="0"/>
            </a:endParaRPr>
          </a:p>
        </p:txBody>
      </p:sp>
      <p:sp>
        <p:nvSpPr>
          <p:cNvPr id="1076" name="Google Shape;1076;p121"/>
          <p:cNvSpPr txBox="1"/>
          <p:nvPr/>
        </p:nvSpPr>
        <p:spPr>
          <a:xfrm>
            <a:off x="1828800" y="5699168"/>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latin typeface="Arial"/>
                <a:ea typeface="Arial"/>
                <a:cs typeface="Arial"/>
                <a:sym typeface="Arial"/>
              </a:rPr>
              <a:t>Danne</a:t>
            </a:r>
            <a:r>
              <a:rPr lang="en-US" sz="900" dirty="0">
                <a:solidFill>
                  <a:srgbClr val="0070C0"/>
                </a:solidFill>
                <a:latin typeface="Arial"/>
                <a:ea typeface="Arial"/>
                <a:cs typeface="Arial"/>
                <a:sym typeface="Arial"/>
              </a:rPr>
              <a:t> T, Phillip M, Buckingham BA, et al. ISPAD Clinical Practice Consensus Guidelines 2018: Insulin treatment in children and adolescents with diabetes. </a:t>
            </a:r>
            <a:r>
              <a:rPr lang="en-US" sz="900" dirty="0" err="1">
                <a:solidFill>
                  <a:srgbClr val="0070C0"/>
                </a:solidFill>
                <a:latin typeface="Arial"/>
                <a:ea typeface="Arial"/>
                <a:cs typeface="Arial"/>
                <a:sym typeface="Arial"/>
              </a:rPr>
              <a:t>Pediatr</a:t>
            </a:r>
            <a:r>
              <a:rPr lang="en-US" sz="900" dirty="0">
                <a:solidFill>
                  <a:srgbClr val="0070C0"/>
                </a:solidFill>
                <a:latin typeface="Arial"/>
                <a:ea typeface="Arial"/>
                <a:cs typeface="Arial"/>
                <a:sym typeface="Arial"/>
              </a:rPr>
              <a:t> Diabetes. 2018;19(Suppl. 27):115–135.</a:t>
            </a:r>
            <a:endParaRPr sz="900"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8358095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709" y="-192933"/>
            <a:ext cx="8043402" cy="1091381"/>
          </a:xfrm>
        </p:spPr>
        <p:txBody>
          <a:bodyPr/>
          <a:lstStyle/>
          <a:p>
            <a:r>
              <a:rPr lang="en-US" sz="3600" b="1" dirty="0">
                <a:solidFill>
                  <a:srgbClr val="0070C0"/>
                </a:solidFill>
                <a:latin typeface="Arial"/>
                <a:ea typeface="Arial"/>
                <a:cs typeface="Arial"/>
                <a:sym typeface="Arial"/>
              </a:rPr>
              <a:t>Correction Factor</a:t>
            </a:r>
            <a:endParaRPr lang="en-US" dirty="0"/>
          </a:p>
        </p:txBody>
      </p:sp>
      <p:sp>
        <p:nvSpPr>
          <p:cNvPr id="3" name="Content Placeholder 2"/>
          <p:cNvSpPr>
            <a:spLocks noGrp="1"/>
          </p:cNvSpPr>
          <p:nvPr>
            <p:ph idx="1"/>
          </p:nvPr>
        </p:nvSpPr>
        <p:spPr>
          <a:xfrm>
            <a:off x="1892710" y="766917"/>
            <a:ext cx="8146641" cy="5410047"/>
          </a:xfrm>
        </p:spPr>
        <p:txBody>
          <a:bodyPr>
            <a:normAutofit lnSpcReduction="10000"/>
          </a:bodyPr>
          <a:lstStyle/>
          <a:p>
            <a:pPr marL="914400" lvl="1" indent="-342900">
              <a:lnSpc>
                <a:spcPct val="100000"/>
              </a:lnSpc>
              <a:spcBef>
                <a:spcPts val="360"/>
              </a:spcBef>
              <a:buClr>
                <a:schemeClr val="dk1"/>
              </a:buClr>
              <a:buSzPts val="1800"/>
            </a:pPr>
            <a:r>
              <a:rPr lang="en-US" dirty="0" err="1">
                <a:ea typeface="Calibri"/>
                <a:cs typeface="Calibri"/>
                <a:sym typeface="Calibri"/>
              </a:rPr>
              <a:t>E.g</a:t>
            </a:r>
            <a:r>
              <a:rPr lang="en-US" dirty="0">
                <a:ea typeface="Calibri"/>
                <a:cs typeface="Calibri"/>
                <a:sym typeface="Calibri"/>
              </a:rPr>
              <a:t> if TDD is 20 units:</a:t>
            </a:r>
          </a:p>
          <a:p>
            <a:pPr marL="571500" lvl="1" indent="0">
              <a:lnSpc>
                <a:spcPct val="100000"/>
              </a:lnSpc>
              <a:spcBef>
                <a:spcPts val="360"/>
              </a:spcBef>
              <a:buClr>
                <a:schemeClr val="dk1"/>
              </a:buClr>
              <a:buSzPts val="1800"/>
              <a:buNone/>
            </a:pPr>
            <a:endParaRPr lang="en-US" dirty="0">
              <a:ea typeface="Calibri"/>
              <a:cs typeface="Calibri"/>
              <a:sym typeface="Calibri"/>
            </a:endParaRPr>
          </a:p>
          <a:p>
            <a:pPr marL="914400" lvl="1" indent="-342900">
              <a:lnSpc>
                <a:spcPct val="100000"/>
              </a:lnSpc>
              <a:spcBef>
                <a:spcPts val="360"/>
              </a:spcBef>
              <a:buClr>
                <a:schemeClr val="dk1"/>
              </a:buClr>
              <a:buSzPts val="1800"/>
            </a:pPr>
            <a:r>
              <a:rPr lang="en-US" dirty="0"/>
              <a:t>Correction factor is 100/20=5 </a:t>
            </a:r>
            <a:r>
              <a:rPr lang="en-US" dirty="0" err="1"/>
              <a:t>Mmols</a:t>
            </a:r>
            <a:r>
              <a:rPr lang="en-US" dirty="0"/>
              <a:t> ( means – for that particular child 1 unit of rapid acting insulin lowers their blood sugar by 5 </a:t>
            </a:r>
            <a:r>
              <a:rPr lang="en-US" dirty="0" err="1"/>
              <a:t>mmols</a:t>
            </a:r>
            <a:r>
              <a:rPr lang="en-US" dirty="0"/>
              <a:t>.</a:t>
            </a:r>
          </a:p>
          <a:p>
            <a:pPr marL="571500" lvl="1" indent="0">
              <a:lnSpc>
                <a:spcPct val="100000"/>
              </a:lnSpc>
              <a:spcBef>
                <a:spcPts val="360"/>
              </a:spcBef>
              <a:buClr>
                <a:schemeClr val="dk1"/>
              </a:buClr>
              <a:buSzPts val="1800"/>
              <a:buNone/>
            </a:pPr>
            <a:endParaRPr lang="en-US" dirty="0"/>
          </a:p>
          <a:p>
            <a:pPr marL="914400" lvl="1" indent="-342900">
              <a:lnSpc>
                <a:spcPct val="100000"/>
              </a:lnSpc>
              <a:spcBef>
                <a:spcPts val="360"/>
              </a:spcBef>
              <a:buClr>
                <a:schemeClr val="dk1"/>
              </a:buClr>
              <a:buSzPts val="1800"/>
            </a:pPr>
            <a:r>
              <a:rPr lang="en-US" dirty="0"/>
              <a:t>If child has RBS of 20 </a:t>
            </a:r>
            <a:r>
              <a:rPr lang="en-US" dirty="0" err="1"/>
              <a:t>mmols</a:t>
            </a:r>
            <a:r>
              <a:rPr lang="en-US" dirty="0"/>
              <a:t> with a target recommended level of 10 </a:t>
            </a:r>
            <a:r>
              <a:rPr lang="en-US" dirty="0" err="1"/>
              <a:t>mmols</a:t>
            </a:r>
            <a:r>
              <a:rPr lang="en-US" dirty="0"/>
              <a:t>. They will require an extra 2 units of insulin. (20-10 =10mmols needs 10/5=2)</a:t>
            </a:r>
          </a:p>
          <a:p>
            <a:pPr marL="457200">
              <a:lnSpc>
                <a:spcPct val="100000"/>
              </a:lnSpc>
              <a:spcBef>
                <a:spcPts val="360"/>
              </a:spcBef>
              <a:buClr>
                <a:schemeClr val="dk1"/>
              </a:buClr>
              <a:buSzPts val="1800"/>
              <a:buNone/>
            </a:pPr>
            <a:endParaRPr lang="en-US" sz="2400" dirty="0">
              <a:ea typeface="Calibri"/>
              <a:cs typeface="Calibri"/>
              <a:sym typeface="Calibri"/>
            </a:endParaRPr>
          </a:p>
          <a:p>
            <a:pPr marL="457200" indent="-342900">
              <a:lnSpc>
                <a:spcPct val="100000"/>
              </a:lnSpc>
              <a:spcBef>
                <a:spcPts val="360"/>
              </a:spcBef>
              <a:buClr>
                <a:schemeClr val="dk1"/>
              </a:buClr>
              <a:buSzPts val="1800"/>
            </a:pPr>
            <a:r>
              <a:rPr lang="en-US" sz="2400" dirty="0">
                <a:ea typeface="Calibri"/>
                <a:cs typeface="Calibri"/>
                <a:sym typeface="Calibri"/>
              </a:rPr>
              <a:t>For regular insulin, a “83-rule” for results in </a:t>
            </a:r>
            <a:r>
              <a:rPr lang="en-US" sz="2400" dirty="0" err="1">
                <a:ea typeface="Calibri"/>
                <a:cs typeface="Calibri"/>
                <a:sym typeface="Calibri"/>
              </a:rPr>
              <a:t>mmol</a:t>
            </a:r>
            <a:r>
              <a:rPr lang="en-US" sz="2400" dirty="0">
                <a:ea typeface="Calibri"/>
                <a:cs typeface="Calibri"/>
                <a:sym typeface="Calibri"/>
              </a:rPr>
              <a:t>/L. </a:t>
            </a:r>
          </a:p>
          <a:p>
            <a:pPr marL="114300" indent="0">
              <a:lnSpc>
                <a:spcPct val="100000"/>
              </a:lnSpc>
              <a:spcBef>
                <a:spcPts val="360"/>
              </a:spcBef>
              <a:buClr>
                <a:schemeClr val="dk1"/>
              </a:buClr>
              <a:buSzPts val="1800"/>
              <a:buNone/>
            </a:pPr>
            <a:endParaRPr lang="en-US" sz="2400" dirty="0">
              <a:ea typeface="Calibri"/>
              <a:cs typeface="Calibri"/>
              <a:sym typeface="Calibri"/>
            </a:endParaRPr>
          </a:p>
          <a:p>
            <a:pPr marL="457200" indent="-342900">
              <a:lnSpc>
                <a:spcPct val="100000"/>
              </a:lnSpc>
              <a:spcBef>
                <a:spcPts val="360"/>
              </a:spcBef>
              <a:buClr>
                <a:schemeClr val="dk1"/>
              </a:buClr>
              <a:buSzPts val="1800"/>
            </a:pPr>
            <a:r>
              <a:rPr lang="en-US" sz="2400" dirty="0">
                <a:ea typeface="Calibri"/>
                <a:cs typeface="Calibri"/>
                <a:sym typeface="Calibri"/>
              </a:rPr>
              <a:t>Therefore 83/20 = 1: 4 ( 1 unit of insulin will lower the sugars by 4 </a:t>
            </a:r>
            <a:r>
              <a:rPr lang="en-US" sz="2400" dirty="0" err="1">
                <a:ea typeface="Calibri"/>
                <a:cs typeface="Calibri"/>
                <a:sym typeface="Calibri"/>
              </a:rPr>
              <a:t>mmol</a:t>
            </a:r>
            <a:r>
              <a:rPr lang="en-US" sz="2400" dirty="0">
                <a:ea typeface="Calibri"/>
                <a:cs typeface="Calibri"/>
                <a:sym typeface="Calibri"/>
              </a:rPr>
              <a:t>/l.</a:t>
            </a:r>
          </a:p>
          <a:p>
            <a:pPr marL="457200" indent="-342900">
              <a:lnSpc>
                <a:spcPct val="100000"/>
              </a:lnSpc>
              <a:spcBef>
                <a:spcPts val="360"/>
              </a:spcBef>
              <a:buClr>
                <a:schemeClr val="dk1"/>
              </a:buClr>
              <a:buSzPts val="1800"/>
            </a:pPr>
            <a:endParaRPr lang="en-US" sz="2400" dirty="0">
              <a:ea typeface="Calibri"/>
              <a:cs typeface="Calibri"/>
              <a:sym typeface="Calibri"/>
            </a:endParaRPr>
          </a:p>
          <a:p>
            <a:endParaRPr lang="en-US" sz="2400" dirty="0"/>
          </a:p>
        </p:txBody>
      </p:sp>
      <p:sp>
        <p:nvSpPr>
          <p:cNvPr id="4" name="Slide Number Placeholder 3"/>
          <p:cNvSpPr>
            <a:spLocks noGrp="1"/>
          </p:cNvSpPr>
          <p:nvPr>
            <p:ph type="sldNum" sz="quarter" idx="12"/>
          </p:nvPr>
        </p:nvSpPr>
        <p:spPr/>
        <p:txBody>
          <a:bodyPr/>
          <a:lstStyle/>
          <a:p>
            <a:pPr defTabSz="685800" rtl="1"/>
            <a:fld id="{00000000-1234-1234-1234-123412341234}" type="slidenum">
              <a:rPr lang="en-US" smtClean="0">
                <a:solidFill>
                  <a:prstClr val="black">
                    <a:tint val="75000"/>
                  </a:prstClr>
                </a:solidFill>
              </a:rPr>
              <a:pPr defTabSz="685800" rtl="1"/>
              <a:t>98</a:t>
            </a:fld>
            <a:endParaRPr lang="en-US">
              <a:solidFill>
                <a:prstClr val="black">
                  <a:tint val="75000"/>
                </a:prstClr>
              </a:solidFill>
            </a:endParaRPr>
          </a:p>
        </p:txBody>
      </p:sp>
    </p:spTree>
    <p:extLst>
      <p:ext uri="{BB962C8B-B14F-4D97-AF65-F5344CB8AC3E}">
        <p14:creationId xmlns:p14="http://schemas.microsoft.com/office/powerpoint/2010/main" val="38512586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C0BA-E4DC-5D34-37A7-EF1205696563}"/>
              </a:ext>
            </a:extLst>
          </p:cNvPr>
          <p:cNvSpPr>
            <a:spLocks noGrp="1"/>
          </p:cNvSpPr>
          <p:nvPr>
            <p:ph type="title"/>
          </p:nvPr>
        </p:nvSpPr>
        <p:spPr/>
        <p:txBody>
          <a:bodyPr/>
          <a:lstStyle/>
          <a:p>
            <a:r>
              <a:rPr lang="en-US" b="1" dirty="0">
                <a:solidFill>
                  <a:schemeClr val="accent5"/>
                </a:solidFill>
              </a:rPr>
              <a:t>Hypoglycemia awareness and management</a:t>
            </a:r>
          </a:p>
        </p:txBody>
      </p:sp>
      <p:sp>
        <p:nvSpPr>
          <p:cNvPr id="3" name="Content Placeholder 2">
            <a:extLst>
              <a:ext uri="{FF2B5EF4-FFF2-40B4-BE49-F238E27FC236}">
                <a16:creationId xmlns:a16="http://schemas.microsoft.com/office/drawing/2014/main" id="{E520AE59-74FB-50C0-E0F7-34C14B5289B0}"/>
              </a:ext>
            </a:extLst>
          </p:cNvPr>
          <p:cNvSpPr>
            <a:spLocks noGrp="1"/>
          </p:cNvSpPr>
          <p:nvPr>
            <p:ph idx="1"/>
          </p:nvPr>
        </p:nvSpPr>
        <p:spPr/>
        <p:txBody>
          <a:bodyPr>
            <a:normAutofit/>
          </a:bodyPr>
          <a:lstStyle/>
          <a:p>
            <a:r>
              <a:rPr lang="en-US" b="1" dirty="0"/>
              <a:t>Self-management skills on how to recognize and manage hypoglycemia</a:t>
            </a:r>
          </a:p>
          <a:p>
            <a:endParaRPr lang="en-US" b="1" dirty="0"/>
          </a:p>
          <a:p>
            <a:pPr lvl="1"/>
            <a:endParaRPr lang="en-US" sz="2100" dirty="0"/>
          </a:p>
          <a:p>
            <a:pPr lvl="1"/>
            <a:r>
              <a:rPr lang="en-US" sz="2100" dirty="0"/>
              <a:t>During every clinic visit, take history on hypoglycemic episodes, (</a:t>
            </a:r>
            <a:r>
              <a:rPr lang="en-US" sz="2100" b="1" dirty="0">
                <a:solidFill>
                  <a:srgbClr val="FF0000"/>
                </a:solidFill>
              </a:rPr>
              <a:t>RBS ≤ 3.9MMOL/L) . </a:t>
            </a:r>
            <a:endParaRPr lang="en-US" sz="2100" dirty="0"/>
          </a:p>
          <a:p>
            <a:pPr marL="342900" lvl="1" indent="0">
              <a:buNone/>
            </a:pPr>
            <a:endParaRPr lang="en-US" sz="2100" dirty="0"/>
          </a:p>
          <a:p>
            <a:pPr lvl="1"/>
            <a:r>
              <a:rPr lang="en-US" sz="2100" dirty="0"/>
              <a:t>Find out if patient has awareness of symptoms  of hypoglycemia and whether they have been educated on correction of hypoglycemia,</a:t>
            </a:r>
          </a:p>
          <a:p>
            <a:pPr lvl="1"/>
            <a:endParaRPr lang="en-US" sz="2100" dirty="0"/>
          </a:p>
          <a:p>
            <a:pPr lvl="1"/>
            <a:r>
              <a:rPr lang="en-US" sz="2100" dirty="0"/>
              <a:t>Re-teach/ </a:t>
            </a:r>
            <a:r>
              <a:rPr lang="en-US" sz="2100" dirty="0" err="1"/>
              <a:t>emphasise</a:t>
            </a:r>
            <a:r>
              <a:rPr lang="en-US" sz="2100" dirty="0"/>
              <a:t> on identification and urgent treatment </a:t>
            </a:r>
            <a:r>
              <a:rPr lang="en-US" sz="2100"/>
              <a:t>of hypoglycemia.</a:t>
            </a:r>
            <a:endParaRPr lang="en-US" sz="2100" dirty="0"/>
          </a:p>
          <a:p>
            <a:pPr marL="342900" lvl="1" indent="0">
              <a:buNone/>
            </a:pPr>
            <a:endParaRPr lang="en-US" sz="2100" dirty="0"/>
          </a:p>
          <a:p>
            <a:endParaRPr lang="en-US" dirty="0"/>
          </a:p>
        </p:txBody>
      </p:sp>
    </p:spTree>
    <p:extLst>
      <p:ext uri="{BB962C8B-B14F-4D97-AF65-F5344CB8AC3E}">
        <p14:creationId xmlns:p14="http://schemas.microsoft.com/office/powerpoint/2010/main" val="4177374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10085</Words>
  <Application>Microsoft Office PowerPoint</Application>
  <PresentationFormat>Widescreen</PresentationFormat>
  <Paragraphs>1339</Paragraphs>
  <Slides>133</Slides>
  <Notes>73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133</vt:i4>
      </vt:variant>
    </vt:vector>
  </HeadingPairs>
  <TitlesOfParts>
    <vt:vector size="145" baseType="lpstr">
      <vt:lpstr>Arial</vt:lpstr>
      <vt:lpstr>Calibri</vt:lpstr>
      <vt:lpstr>Calibri Light</vt:lpstr>
      <vt:lpstr>Cambria</vt:lpstr>
      <vt:lpstr>DINPro-Regular</vt:lpstr>
      <vt:lpstr>Tahoma</vt:lpstr>
      <vt:lpstr>Times</vt:lpstr>
      <vt:lpstr>Times New Roman</vt:lpstr>
      <vt:lpstr>Verdana</vt:lpstr>
      <vt:lpstr>Wingdings</vt:lpstr>
      <vt:lpstr>YouTube Noto</vt:lpstr>
      <vt:lpstr>Office Theme</vt:lpstr>
      <vt:lpstr>Module 9: Diabetic Ketoacidosis (DKA)  </vt:lpstr>
      <vt:lpstr>Objectives  </vt:lpstr>
      <vt:lpstr>PowerPoint Presentation</vt:lpstr>
      <vt:lpstr>Risk factors for DKA</vt:lpstr>
      <vt:lpstr>Diagnosis: Clinical/ laboratory</vt:lpstr>
      <vt:lpstr>Classification of DKA</vt:lpstr>
      <vt:lpstr>Principles of DKA Management</vt:lpstr>
      <vt:lpstr>Where Should a patient with DKA be Managed?</vt:lpstr>
      <vt:lpstr>Initial Assessment  </vt:lpstr>
      <vt:lpstr>Initial Resuscitation</vt:lpstr>
      <vt:lpstr>Rehydration Principles</vt:lpstr>
      <vt:lpstr>Rehydration Principles: Slow Phase</vt:lpstr>
      <vt:lpstr>Rehydration Principles: Slow Phase</vt:lpstr>
      <vt:lpstr>Maintenance  fluids calculation example   </vt:lpstr>
      <vt:lpstr>Correction of deficit fluid - Example </vt:lpstr>
      <vt:lpstr>IV fluids calculation - Example</vt:lpstr>
      <vt:lpstr>Insulin Therapy</vt:lpstr>
      <vt:lpstr>Potassium Replacement</vt:lpstr>
      <vt:lpstr>Monitoring</vt:lpstr>
      <vt:lpstr>PowerPoint Presentation</vt:lpstr>
      <vt:lpstr>Complications of DKA Management Cerebral Edema: Signs and Symptoms </vt:lpstr>
      <vt:lpstr>Treatment of Cerebral Edema</vt:lpstr>
      <vt:lpstr> Resolution of DKA</vt:lpstr>
      <vt:lpstr>Algorithm for the management of diabetic ketoacidosis</vt:lpstr>
      <vt:lpstr>PowerPoint Presentation</vt:lpstr>
      <vt:lpstr>Questions?</vt:lpstr>
      <vt:lpstr>Summary</vt:lpstr>
      <vt:lpstr>Transition to Subcutaneous insulin </vt:lpstr>
      <vt:lpstr>Objectives</vt:lpstr>
      <vt:lpstr>Criteria for transition</vt:lpstr>
      <vt:lpstr>Recommended insulin regimen</vt:lpstr>
      <vt:lpstr>Transition to SC Insulin Injections after DKA</vt:lpstr>
      <vt:lpstr>Transition to basal bolus regimen Procedure</vt:lpstr>
      <vt:lpstr>Transition to basal bolus regimen</vt:lpstr>
      <vt:lpstr>Transitioning using long acting insulin Glargine(basal) and short/rapid acting insulin(bolus) as basal bolus regimen</vt:lpstr>
      <vt:lpstr>   Transitioning using long-acting insulin glargine (basal) and short/rapid acting insulin(bolus) as basal bolus regimen: Dose Calculation example</vt:lpstr>
      <vt:lpstr>Transitioning using long acting insulin Determir (basal) and short/rapid acting insulin(bolus) as basal bolus regimen</vt:lpstr>
      <vt:lpstr>Transitioning using long acting insulin Determir (basal) and short/rapid acting insulin(bolus) as basal bolus regimen: Dose Calculation example </vt:lpstr>
      <vt:lpstr>Transitioning using intermediate (basal) and short/rapid acting insulin(bolus) as basal bolus regimen</vt:lpstr>
      <vt:lpstr>Transitioning using intermediate (basal) and short/rapid acting insulin(bolus) as basal bolus regimen: Dose Calculation example </vt:lpstr>
      <vt:lpstr>Post- transition care 1</vt:lpstr>
      <vt:lpstr>Post- transition care 2</vt:lpstr>
      <vt:lpstr>INSULIN THERAPY T1DM</vt:lpstr>
      <vt:lpstr>Learning Objectives </vt:lpstr>
      <vt:lpstr>Natural Insulin Secretion Pattern</vt:lpstr>
      <vt:lpstr>PowerPoint Presentation</vt:lpstr>
      <vt:lpstr>Insulin Profiles</vt:lpstr>
      <vt:lpstr>Rapid-acting Insulin   Rapid Acting Lispro(Humalog).Aspart(novorapid), Glulisine(apidra)</vt:lpstr>
      <vt:lpstr>Short acting</vt:lpstr>
      <vt:lpstr>Intermediate-acting Basal Insulin</vt:lpstr>
      <vt:lpstr>Basal/ Long-acting Insulin</vt:lpstr>
      <vt:lpstr>     Types of insulin Regimen</vt:lpstr>
      <vt:lpstr>Insulin Regimens</vt:lpstr>
      <vt:lpstr> Insulin Regimens </vt:lpstr>
      <vt:lpstr>Insulin Dosage</vt:lpstr>
      <vt:lpstr>Insulin Dosage</vt:lpstr>
      <vt:lpstr>Devices for Insulin Administration </vt:lpstr>
      <vt:lpstr>Drawing Up Insulin </vt:lpstr>
      <vt:lpstr>Injection Technique (1)</vt:lpstr>
      <vt:lpstr>Sites for Injection &amp; Rotation  </vt:lpstr>
      <vt:lpstr>Blood Sugar Monitoring </vt:lpstr>
      <vt:lpstr>Interpretation of Blood Sugar reading;  Relevant Insulin Dose Adjustment or Other Intervention</vt:lpstr>
      <vt:lpstr>Dose Adjustments… cont </vt:lpstr>
      <vt:lpstr>Insulin Storage</vt:lpstr>
      <vt:lpstr>Key Messages</vt:lpstr>
      <vt:lpstr>Structured Diabetes Education Lecturette</vt:lpstr>
      <vt:lpstr>Objectives</vt:lpstr>
      <vt:lpstr>Introduction</vt:lpstr>
      <vt:lpstr>First Visit Education </vt:lpstr>
      <vt:lpstr>First Visit Education (2)</vt:lpstr>
      <vt:lpstr>First Visit Education (3)</vt:lpstr>
      <vt:lpstr>Sample of Daily Food And Insulin Diary</vt:lpstr>
      <vt:lpstr>Second Visit </vt:lpstr>
      <vt:lpstr>Second Visit (2)</vt:lpstr>
      <vt:lpstr>Third Visit </vt:lpstr>
      <vt:lpstr>Fourth Visit </vt:lpstr>
      <vt:lpstr>Fifth Visit </vt:lpstr>
      <vt:lpstr>Sixth Visit/Home Visit</vt:lpstr>
      <vt:lpstr>School Visit</vt:lpstr>
      <vt:lpstr>Summary</vt:lpstr>
      <vt:lpstr>Routine Management of Type 1 Diabetes</vt:lpstr>
      <vt:lpstr>Learning Objectives</vt:lpstr>
      <vt:lpstr>Structure of Care</vt:lpstr>
      <vt:lpstr>Goals of Care</vt:lpstr>
      <vt:lpstr>Person-Centred Paediatric Diabetes Care Model</vt:lpstr>
      <vt:lpstr>Aims of Individualized Diabetes Care</vt:lpstr>
      <vt:lpstr>Assessment  of General Wellbeing During Clinic Visits</vt:lpstr>
      <vt:lpstr>Routine Physical Examination </vt:lpstr>
      <vt:lpstr>Blood Glucose Testing</vt:lpstr>
      <vt:lpstr>Patterns of Testing are determined by</vt:lpstr>
      <vt:lpstr>Structured Blood Glucose Monitoring</vt:lpstr>
      <vt:lpstr>Record Keeping/ use of food and glucose diary</vt:lpstr>
      <vt:lpstr>Record Keeping/ use of food and glucose diary cont,</vt:lpstr>
      <vt:lpstr>Sample of Daily Food And Insulin Diary</vt:lpstr>
      <vt:lpstr>Monitoring of Glycemic Management</vt:lpstr>
      <vt:lpstr>Blood Glucose Targets</vt:lpstr>
      <vt:lpstr>Correction Factor</vt:lpstr>
      <vt:lpstr>Correction Factor</vt:lpstr>
      <vt:lpstr>Hypoglycemia awareness and management</vt:lpstr>
      <vt:lpstr>Symptoms: Hypoglycemia  </vt:lpstr>
      <vt:lpstr>Treatment:  Conscious/ Able to Swallow:  Rule of 15  </vt:lpstr>
      <vt:lpstr>Examples of Fast acting Carbohydrates</vt:lpstr>
      <vt:lpstr>Examples of follow up carbohydrate snack </vt:lpstr>
      <vt:lpstr>Treatment: Unconscious/ Unable to Swallow</vt:lpstr>
      <vt:lpstr>Treatment: Unconscious &amp; No Glucagon Available </vt:lpstr>
      <vt:lpstr>Hypoglycemia Kit </vt:lpstr>
      <vt:lpstr>Expected interventions depending on various blood glucose readings (1)</vt:lpstr>
      <vt:lpstr>Expected interventions depending on various blood glucose readings (2)</vt:lpstr>
      <vt:lpstr>Glycated Haemoglobin (HbA1c)</vt:lpstr>
      <vt:lpstr>PowerPoint Presentation</vt:lpstr>
      <vt:lpstr>Growth Monitoring in type 1 Diabetes</vt:lpstr>
      <vt:lpstr>Why growth monitoring in T1DM?</vt:lpstr>
      <vt:lpstr>What measurements are needed?</vt:lpstr>
      <vt:lpstr>How do we take height measurement?</vt:lpstr>
      <vt:lpstr>Length Measurement </vt:lpstr>
      <vt:lpstr>Weight </vt:lpstr>
      <vt:lpstr>Use of Growth Charts</vt:lpstr>
      <vt:lpstr>Pubertal Tanner staging</vt:lpstr>
      <vt:lpstr>Nutritional Management in type 1 Diabetes</vt:lpstr>
      <vt:lpstr>Nutrition Overview </vt:lpstr>
      <vt:lpstr>Dietary Review</vt:lpstr>
      <vt:lpstr>Aims of Nutrition Management in Type 1 Diabetes</vt:lpstr>
      <vt:lpstr>Age appropriate nutrition advice for children with T1DM</vt:lpstr>
      <vt:lpstr>Diet education </vt:lpstr>
      <vt:lpstr>Insulin: carbohydrate  ratio (ICR) </vt:lpstr>
      <vt:lpstr>ICR (2)</vt:lpstr>
      <vt:lpstr> Example:</vt:lpstr>
      <vt:lpstr>Screening for Comorbidities and Complications</vt:lpstr>
      <vt:lpstr>Screening and Prevention Guidelines (1)</vt:lpstr>
      <vt:lpstr>Screening and Prevention Guidelines (2)</vt:lpstr>
      <vt:lpstr>Screening and Prevention Guidelines (3)</vt:lpstr>
      <vt:lpstr>Screening and Prevention Guidelines (4)</vt:lpstr>
      <vt:lpstr>Key Messages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Jael Mulwale</dc:creator>
  <cp:lastModifiedBy>USER</cp:lastModifiedBy>
  <cp:revision>1</cp:revision>
  <dcterms:created xsi:type="dcterms:W3CDTF">2025-05-27T10:06:45Z</dcterms:created>
  <dcterms:modified xsi:type="dcterms:W3CDTF">2025-09-30T08:48:38Z</dcterms:modified>
</cp:coreProperties>
</file>