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2"/>
  </p:notesMasterIdLst>
  <p:sldIdLst>
    <p:sldId id="1050" r:id="rId2"/>
    <p:sldId id="1051" r:id="rId3"/>
    <p:sldId id="1052" r:id="rId4"/>
    <p:sldId id="1053" r:id="rId5"/>
    <p:sldId id="1054" r:id="rId6"/>
    <p:sldId id="1055" r:id="rId7"/>
    <p:sldId id="1087" r:id="rId8"/>
    <p:sldId id="1043" r:id="rId9"/>
    <p:sldId id="1044" r:id="rId10"/>
    <p:sldId id="1022"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20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499D49-9479-49E7-976B-364CE75F7978}" type="datetimeFigureOut">
              <a:rPr lang="en-US" smtClean="0"/>
              <a:t>9/30/2025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E7CF68-F349-4255-B5E4-B6DF956721DD}" type="slidenum">
              <a:rPr lang="en-US" smtClean="0"/>
              <a:t>‹#›</a:t>
            </a:fld>
            <a:endParaRPr lang="en-US"/>
          </a:p>
        </p:txBody>
      </p:sp>
    </p:spTree>
    <p:extLst>
      <p:ext uri="{BB962C8B-B14F-4D97-AF65-F5344CB8AC3E}">
        <p14:creationId xmlns:p14="http://schemas.microsoft.com/office/powerpoint/2010/main" val="2326102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6802" name="Shape 75"/>
          <p:cNvSpPr>
            <a:spLocks noGrp="1" noRot="1" noChangeAspect="1" noTextEdit="1"/>
          </p:cNvSpPr>
          <p:nvPr>
            <p:ph type="sldImg" idx="2"/>
          </p:nvPr>
        </p:nvSpPr>
        <p:spPr>
          <a:xfrm>
            <a:off x="1371600" y="1143000"/>
            <a:ext cx="4114800" cy="30861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 name="T15" fmla="*/ 0 w 120000"/>
              <a:gd name="T16" fmla="*/ 0 h 120000"/>
              <a:gd name="T17" fmla="*/ 120000 w 120000"/>
              <a:gd name="T18" fmla="*/ 120000 h 120000"/>
            </a:gdLst>
            <a:ahLst/>
            <a:cxnLst>
              <a:cxn ang="T10">
                <a:pos x="T0" y="T1"/>
              </a:cxn>
              <a:cxn ang="T11">
                <a:pos x="T2" y="T3"/>
              </a:cxn>
              <a:cxn ang="T12">
                <a:pos x="T4" y="T5"/>
              </a:cxn>
              <a:cxn ang="T13">
                <a:pos x="T6" y="T7"/>
              </a:cxn>
              <a:cxn ang="T14">
                <a:pos x="T8" y="T9"/>
              </a:cxn>
            </a:cxnLst>
            <a:rect l="T15" t="T16" r="T17" b="T18"/>
            <a:pathLst>
              <a:path w="120000" h="120000" extrusionOk="0">
                <a:moveTo>
                  <a:pt x="0" y="0"/>
                </a:moveTo>
                <a:lnTo>
                  <a:pt x="120000" y="0"/>
                </a:lnTo>
                <a:lnTo>
                  <a:pt x="120000" y="120000"/>
                </a:lnTo>
                <a:lnTo>
                  <a:pt x="0" y="120000"/>
                </a:lnTo>
                <a:lnTo>
                  <a:pt x="0" y="0"/>
                </a:lnTo>
                <a:close/>
              </a:path>
            </a:pathLst>
          </a:custGeom>
          <a:noFill/>
          <a:ln>
            <a:round/>
          </a:ln>
        </p:spPr>
      </p:sp>
      <p:sp>
        <p:nvSpPr>
          <p:cNvPr id="76803" name="Shape 76"/>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pPr>
            <a:endParaRPr lang="en-US" altLang="en-US">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7">
            <a:extLst>
              <a:ext uri="{FF2B5EF4-FFF2-40B4-BE49-F238E27FC236}">
                <a16:creationId xmlns:a16="http://schemas.microsoft.com/office/drawing/2014/main" id="{264C42FE-B765-468D-B18B-F5B00634020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8D28FF9-73BE-41E4-B9CB-9B8A6F6C3CFD}" type="slidenum">
              <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79203" name="Rectangle 2">
            <a:extLst>
              <a:ext uri="{FF2B5EF4-FFF2-40B4-BE49-F238E27FC236}">
                <a16:creationId xmlns:a16="http://schemas.microsoft.com/office/drawing/2014/main" id="{56187BAE-FEB8-4A3A-815C-A0BA8E00DE4B}"/>
              </a:ext>
            </a:extLst>
          </p:cNvPr>
          <p:cNvSpPr>
            <a:spLocks noGrp="1" noRot="1" noChangeAspect="1" noChangeArrowheads="1" noTextEdit="1"/>
          </p:cNvSpPr>
          <p:nvPr>
            <p:ph type="sldImg"/>
          </p:nvPr>
        </p:nvSpPr>
        <p:spPr>
          <a:xfrm>
            <a:off x="1371600" y="1143000"/>
            <a:ext cx="4114800" cy="3086100"/>
          </a:xfrm>
          <a:ln/>
        </p:spPr>
      </p:sp>
      <p:sp>
        <p:nvSpPr>
          <p:cNvPr id="179204" name="Rectangle 3">
            <a:extLst>
              <a:ext uri="{FF2B5EF4-FFF2-40B4-BE49-F238E27FC236}">
                <a16:creationId xmlns:a16="http://schemas.microsoft.com/office/drawing/2014/main" id="{99B26D45-C206-49F4-BAEE-4BF59E4FC1C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AutoNum type="arabicPeriod"/>
            </a:pPr>
            <a:r>
              <a:rPr lang="en-GB" altLang="en-US"/>
              <a:t>Severe dehydration is treated in two phases, a rapid ‘rescue’ phase, step 1 and a less rapid replacement phase, step 2.</a:t>
            </a:r>
          </a:p>
          <a:p>
            <a:pPr eaLnBrk="1" hangingPunct="1">
              <a:buFontTx/>
              <a:buAutoNum type="arabicPeriod"/>
            </a:pPr>
            <a:r>
              <a:rPr lang="en-GB" altLang="en-US"/>
              <a:t> Young children should have fluids given more slowly.</a:t>
            </a:r>
          </a:p>
          <a:p>
            <a:pPr eaLnBrk="1" hangingPunct="1">
              <a:buFontTx/>
              <a:buAutoNum type="arabicPeriod"/>
            </a:pPr>
            <a:r>
              <a:rPr lang="en-GB" altLang="en-US"/>
              <a:t> The ideal fluid to give in Ringer’s as it contains Potassium and body potassium is often depleted in diarrhoea. (The lactate is not a risk although most severely dehydrated children will be acidotic the lactate is metabolised to produce HCO3-).</a:t>
            </a:r>
          </a:p>
          <a:p>
            <a:pPr eaLnBrk="1" hangingPunct="1">
              <a:buFontTx/>
              <a:buAutoNum type="arabicPeriod"/>
            </a:pPr>
            <a:r>
              <a:rPr lang="en-GB" altLang="en-US"/>
              <a:t> It is critical that after receiving these fluids children are re-assessed. You CANNOT write a 24 hour fluid plan for a severely dehydrated child and walk off!</a:t>
            </a:r>
          </a:p>
          <a:p>
            <a:pPr eaLnBrk="1" hangingPunct="1">
              <a:buFontTx/>
              <a:buAutoNum type="arabicPeriod"/>
            </a:pPr>
            <a:r>
              <a:rPr lang="en-GB" altLang="en-US"/>
              <a:t> When the child is re-assessed they are re-classified as severe, some or no-dehydration and treated appropriately – there is no need to continue iv fluids if the child is drinking.</a:t>
            </a:r>
          </a:p>
          <a:p>
            <a:pPr eaLnBrk="1" hangingPunct="1">
              <a:buFontTx/>
              <a:buAutoNum type="arabicPeriod"/>
            </a:pPr>
            <a:r>
              <a:rPr lang="en-GB" altLang="en-US"/>
              <a:t>NOTE giving these high volumes of fluids to a child who is not severely dehydrated may be dangerous……it is very important that people classify severe dehydration correctly.</a:t>
            </a:r>
          </a:p>
          <a:p>
            <a:pPr eaLnBrk="1" hangingPunct="1">
              <a:buFontTx/>
              <a:buAutoNum type="arabicPeriod"/>
            </a:pPr>
            <a:r>
              <a:rPr lang="en-GB" altLang="en-US"/>
              <a:t>Give oral fluids as soon as drinking, provides some glucose and more potassium </a:t>
            </a:r>
          </a:p>
          <a:p>
            <a:pPr eaLnBrk="1" hangingPunct="1">
              <a:buFontTx/>
              <a:buAutoNum type="arabicPeriod"/>
            </a:pPr>
            <a:r>
              <a:rPr lang="en-GB" altLang="en-US" i="1"/>
              <a:t>This is equivalent to correcting 10% dehydration in 3 – 6 hours</a:t>
            </a:r>
            <a:endParaRPr lang="en-GB" altLang="en-US"/>
          </a:p>
        </p:txBody>
      </p:sp>
    </p:spTree>
    <p:extLst>
      <p:ext uri="{BB962C8B-B14F-4D97-AF65-F5344CB8AC3E}">
        <p14:creationId xmlns:p14="http://schemas.microsoft.com/office/powerpoint/2010/main" val="17710162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7">
            <a:extLst>
              <a:ext uri="{FF2B5EF4-FFF2-40B4-BE49-F238E27FC236}">
                <a16:creationId xmlns:a16="http://schemas.microsoft.com/office/drawing/2014/main" id="{F674186E-9094-49F1-9FF4-91F9270644B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C614D0D-8686-4CEF-8537-89A90FC00AEC}" type="slidenum">
              <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83299" name="Rectangle 2">
            <a:extLst>
              <a:ext uri="{FF2B5EF4-FFF2-40B4-BE49-F238E27FC236}">
                <a16:creationId xmlns:a16="http://schemas.microsoft.com/office/drawing/2014/main" id="{E197F696-3EF0-4CB7-AC88-89445B5ACEB4}"/>
              </a:ext>
            </a:extLst>
          </p:cNvPr>
          <p:cNvSpPr>
            <a:spLocks noGrp="1" noRot="1" noChangeAspect="1" noChangeArrowheads="1" noTextEdit="1"/>
          </p:cNvSpPr>
          <p:nvPr>
            <p:ph type="sldImg"/>
          </p:nvPr>
        </p:nvSpPr>
        <p:spPr>
          <a:xfrm>
            <a:off x="1371600" y="1143000"/>
            <a:ext cx="4114800" cy="3086100"/>
          </a:xfrm>
          <a:solidFill>
            <a:srgbClr val="FFFFFF"/>
          </a:solidFill>
          <a:ln/>
        </p:spPr>
      </p:sp>
      <p:sp>
        <p:nvSpPr>
          <p:cNvPr id="183300" name="Rectangle 3">
            <a:extLst>
              <a:ext uri="{FF2B5EF4-FFF2-40B4-BE49-F238E27FC236}">
                <a16:creationId xmlns:a16="http://schemas.microsoft.com/office/drawing/2014/main" id="{5F3CDB43-BEE0-4D08-B693-90569F7DE685}"/>
              </a:ext>
            </a:extLst>
          </p:cNvPr>
          <p:cNvSpPr>
            <a:spLocks noGrp="1" noChangeArrowheads="1"/>
          </p:cNvSpPr>
          <p:nvPr>
            <p:ph type="body" idx="1"/>
          </p:nvPr>
        </p:nvSpPr>
        <p:spPr>
          <a:solidFill>
            <a:srgbClr val="FFFFFF"/>
          </a:solidFill>
          <a:ln>
            <a:solidFill>
              <a:srgbClr val="000000"/>
            </a:solidFill>
          </a:ln>
        </p:spPr>
        <p:txBody>
          <a:bodyPr/>
          <a:lstStyle/>
          <a:p>
            <a:pPr marL="228600" indent="-228600" eaLnBrk="1" hangingPunct="1">
              <a:buFontTx/>
              <a:buAutoNum type="arabicParenR"/>
            </a:pPr>
            <a:r>
              <a:rPr lang="en-GB" altLang="en-US"/>
              <a:t>If a child can drink….even if you think they might not drink fast enough then we will classify them as some dehydration</a:t>
            </a:r>
          </a:p>
          <a:p>
            <a:pPr marL="228600" indent="-228600" eaLnBrk="1" hangingPunct="1">
              <a:buFontTx/>
              <a:buAutoNum type="arabicParenR"/>
            </a:pPr>
            <a:r>
              <a:rPr lang="en-GB" altLang="en-US"/>
              <a:t>The same signs are used for some dehydration but the skin pinch may return a little faster and they may be restless / irritable although they can drink. If they can drink even if they are a not obviously thirsty they can be resuscitated with oral or nasogastric ORS.</a:t>
            </a:r>
          </a:p>
          <a:p>
            <a:pPr marL="228600" indent="-228600" eaLnBrk="1" hangingPunct="1">
              <a:buFontTx/>
              <a:buAutoNum type="arabicParenR"/>
            </a:pPr>
            <a:r>
              <a:rPr lang="en-GB" altLang="en-US"/>
              <a:t>Refer to the BPP and emphasize on Plan A for diarrhoea with no dehydration </a:t>
            </a:r>
          </a:p>
        </p:txBody>
      </p:sp>
    </p:spTree>
    <p:extLst>
      <p:ext uri="{BB962C8B-B14F-4D97-AF65-F5344CB8AC3E}">
        <p14:creationId xmlns:p14="http://schemas.microsoft.com/office/powerpoint/2010/main" val="21917480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Slide Image Placeholder 1">
            <a:extLst>
              <a:ext uri="{FF2B5EF4-FFF2-40B4-BE49-F238E27FC236}">
                <a16:creationId xmlns:a16="http://schemas.microsoft.com/office/drawing/2014/main" id="{183E12E0-C63B-419C-AAD3-826DF230FD49}"/>
              </a:ext>
            </a:extLst>
          </p:cNvPr>
          <p:cNvSpPr>
            <a:spLocks noGrp="1" noRot="1" noChangeAspect="1" noChangeArrowheads="1" noTextEdit="1"/>
          </p:cNvSpPr>
          <p:nvPr>
            <p:ph type="sldImg"/>
          </p:nvPr>
        </p:nvSpPr>
        <p:spPr>
          <a:xfrm>
            <a:off x="1371600" y="1143000"/>
            <a:ext cx="4114800" cy="3086100"/>
          </a:xfrm>
          <a:ln/>
        </p:spPr>
      </p:sp>
      <p:sp>
        <p:nvSpPr>
          <p:cNvPr id="198659" name="Notes Placeholder 2">
            <a:extLst>
              <a:ext uri="{FF2B5EF4-FFF2-40B4-BE49-F238E27FC236}">
                <a16:creationId xmlns:a16="http://schemas.microsoft.com/office/drawing/2014/main" id="{A783BA66-1AC2-48C0-8F93-AE3EC2FD984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10ml/kg is the approximate fluid lost in a loose stool. ORS replaces all the electrolytes lost. This should be done the child is hydrated, diarrhea does not stop abruptly, so prevent further dehydration by replacing the on going looses. All children with diarrhea should therefore have Plan A. and all must have Zinc</a:t>
            </a:r>
          </a:p>
          <a:p>
            <a:endParaRPr lang="en-US" altLang="en-US"/>
          </a:p>
          <a:p>
            <a:r>
              <a:rPr lang="en-US" altLang="en-US"/>
              <a:t>Plan A should not be prescribed together with Plan B or C- Should be done once rehydration therapy is completed, ie when reassessed and no dehydration.</a:t>
            </a:r>
            <a:endParaRPr lang="en-GB" altLang="en-US"/>
          </a:p>
        </p:txBody>
      </p:sp>
      <p:sp>
        <p:nvSpPr>
          <p:cNvPr id="198660" name="Slide Number Placeholder 3">
            <a:extLst>
              <a:ext uri="{FF2B5EF4-FFF2-40B4-BE49-F238E27FC236}">
                <a16:creationId xmlns:a16="http://schemas.microsoft.com/office/drawing/2014/main" id="{35230551-C650-4F16-9D75-07C87B2238F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FD5DA96-CAB1-4890-AD91-414CF184D3CB}" type="slidenum">
              <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90367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a:extLst>
            <a:ext uri="{FF2B5EF4-FFF2-40B4-BE49-F238E27FC236}">
              <a16:creationId xmlns:a16="http://schemas.microsoft.com/office/drawing/2014/main" id="{5355762A-8138-2AE5-2401-82B2169BFA29}"/>
            </a:ext>
          </a:extLst>
        </p:cNvPr>
        <p:cNvGrpSpPr/>
        <p:nvPr/>
      </p:nvGrpSpPr>
      <p:grpSpPr>
        <a:xfrm>
          <a:off x="0" y="0"/>
          <a:ext cx="0" cy="0"/>
          <a:chOff x="0" y="0"/>
          <a:chExt cx="0" cy="0"/>
        </a:xfrm>
      </p:grpSpPr>
      <p:sp>
        <p:nvSpPr>
          <p:cNvPr id="291842" name="Google Shape;575;p33:notes">
            <a:extLst>
              <a:ext uri="{FF2B5EF4-FFF2-40B4-BE49-F238E27FC236}">
                <a16:creationId xmlns:a16="http://schemas.microsoft.com/office/drawing/2014/main" id="{3BB3AB61-282F-DAD4-B977-A377F5E3AF4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p>
            <a:pPr>
              <a:spcBef>
                <a:spcPts val="363"/>
              </a:spcBef>
            </a:pPr>
            <a:endParaRPr lang="en-US" altLang="en-US"/>
          </a:p>
        </p:txBody>
      </p:sp>
      <p:sp>
        <p:nvSpPr>
          <p:cNvPr id="291843" name="Google Shape;576;p33:notes">
            <a:extLst>
              <a:ext uri="{FF2B5EF4-FFF2-40B4-BE49-F238E27FC236}">
                <a16:creationId xmlns:a16="http://schemas.microsoft.com/office/drawing/2014/main" id="{642AD75C-F6F0-DD82-5235-1DDE22B17FCC}"/>
              </a:ext>
            </a:extLst>
          </p:cNvPr>
          <p:cNvSpPr>
            <a:spLocks noGrp="1" noRot="1" noChangeAspect="1" noTextEdit="1"/>
          </p:cNvSpPr>
          <p:nvPr>
            <p:ph type="sldImg" idx="2"/>
          </p:nvPr>
        </p:nvSpPr>
        <p:spPr>
          <a:xfrm>
            <a:off x="1371600" y="1143000"/>
            <a:ext cx="4114800" cy="30861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a:round/>
          </a:ln>
        </p:spPr>
      </p:sp>
    </p:spTree>
    <p:extLst>
      <p:ext uri="{BB962C8B-B14F-4D97-AF65-F5344CB8AC3E}">
        <p14:creationId xmlns:p14="http://schemas.microsoft.com/office/powerpoint/2010/main" val="18368368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93890" name="Google Shape;605;p36:notes">
            <a:extLst>
              <a:ext uri="{FF2B5EF4-FFF2-40B4-BE49-F238E27FC236}">
                <a16:creationId xmlns:a16="http://schemas.microsoft.com/office/drawing/2014/main" id="{04F368D8-BAB2-0391-3269-606139D1FB6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p>
            <a:pPr>
              <a:spcBef>
                <a:spcPts val="363"/>
              </a:spcBef>
            </a:pPr>
            <a:endParaRPr lang="en-US" altLang="en-US" dirty="0"/>
          </a:p>
        </p:txBody>
      </p:sp>
      <p:sp>
        <p:nvSpPr>
          <p:cNvPr id="293891" name="Google Shape;606;p36:notes">
            <a:extLst>
              <a:ext uri="{FF2B5EF4-FFF2-40B4-BE49-F238E27FC236}">
                <a16:creationId xmlns:a16="http://schemas.microsoft.com/office/drawing/2014/main" id="{CB10568A-9064-CD42-3EE3-D6824287A109}"/>
              </a:ext>
            </a:extLst>
          </p:cNvPr>
          <p:cNvSpPr>
            <a:spLocks noGrp="1" noRot="1" noChangeAspect="1" noTextEdit="1"/>
          </p:cNvSpPr>
          <p:nvPr>
            <p:ph type="sldImg" idx="2"/>
          </p:nvPr>
        </p:nvSpPr>
        <p:spPr>
          <a:xfrm>
            <a:off x="1371600" y="1143000"/>
            <a:ext cx="4114800" cy="30861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a:round/>
          </a:ln>
        </p:spPr>
      </p:sp>
    </p:spTree>
    <p:extLst>
      <p:ext uri="{BB962C8B-B14F-4D97-AF65-F5344CB8AC3E}">
        <p14:creationId xmlns:p14="http://schemas.microsoft.com/office/powerpoint/2010/main" val="27034695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D6E69C-D3CE-4E45-B8E1-7E571067E08F}"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A303DF-3E02-4B51-AB9C-4F2578C7ED30}" type="slidenum">
              <a:rPr lang="en-US" smtClean="0"/>
              <a:t>‹#›</a:t>
            </a:fld>
            <a:endParaRPr lang="en-US"/>
          </a:p>
        </p:txBody>
      </p:sp>
      <p:pic>
        <p:nvPicPr>
          <p:cNvPr id="8" name="Picture 7">
            <a:extLst>
              <a:ext uri="{FF2B5EF4-FFF2-40B4-BE49-F238E27FC236}">
                <a16:creationId xmlns:a16="http://schemas.microsoft.com/office/drawing/2014/main" id="{0A4842B4-426B-8121-1BC3-FDD0B37458C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91" y="0"/>
            <a:ext cx="9136817" cy="6858000"/>
          </a:xfrm>
          <a:prstGeom prst="rect">
            <a:avLst/>
          </a:prstGeom>
        </p:spPr>
      </p:pic>
    </p:spTree>
    <p:extLst>
      <p:ext uri="{BB962C8B-B14F-4D97-AF65-F5344CB8AC3E}">
        <p14:creationId xmlns:p14="http://schemas.microsoft.com/office/powerpoint/2010/main" val="3293623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D6E69C-D3CE-4E45-B8E1-7E571067E08F}"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A303DF-3E02-4B51-AB9C-4F2578C7ED30}" type="slidenum">
              <a:rPr lang="en-US" smtClean="0"/>
              <a:t>‹#›</a:t>
            </a:fld>
            <a:endParaRPr lang="en-US"/>
          </a:p>
        </p:txBody>
      </p:sp>
      <p:pic>
        <p:nvPicPr>
          <p:cNvPr id="8" name="Picture 7">
            <a:extLst>
              <a:ext uri="{FF2B5EF4-FFF2-40B4-BE49-F238E27FC236}">
                <a16:creationId xmlns:a16="http://schemas.microsoft.com/office/drawing/2014/main" id="{2586C816-1481-9203-F3C8-58589DD599C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91" y="0"/>
            <a:ext cx="9136817" cy="6858000"/>
          </a:xfrm>
          <a:prstGeom prst="rect">
            <a:avLst/>
          </a:prstGeom>
        </p:spPr>
      </p:pic>
    </p:spTree>
    <p:extLst>
      <p:ext uri="{BB962C8B-B14F-4D97-AF65-F5344CB8AC3E}">
        <p14:creationId xmlns:p14="http://schemas.microsoft.com/office/powerpoint/2010/main" val="2188503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p:spTree>
      <p:nvGrpSpPr>
        <p:cNvPr id="1" name="Shape 8"/>
        <p:cNvGrpSpPr/>
        <p:nvPr/>
      </p:nvGrpSpPr>
      <p:grpSpPr>
        <a:xfrm>
          <a:off x="0" y="0"/>
          <a:ext cx="0" cy="0"/>
          <a:chOff x="0" y="0"/>
          <a:chExt cx="0" cy="0"/>
        </a:xfrm>
      </p:grpSpPr>
      <p:sp>
        <p:nvSpPr>
          <p:cNvPr id="9" name="Shape 9"/>
          <p:cNvSpPr txBox="1">
            <a:spLocks noGrp="1"/>
          </p:cNvSpPr>
          <p:nvPr>
            <p:ph type="ctrTitle"/>
          </p:nvPr>
        </p:nvSpPr>
        <p:spPr>
          <a:xfrm>
            <a:off x="721428" y="3785246"/>
            <a:ext cx="5216699" cy="1546500"/>
          </a:xfrm>
          <a:prstGeom prst="rect">
            <a:avLst/>
          </a:prstGeom>
        </p:spPr>
        <p:txBody>
          <a:bodyPr lIns="91425" tIns="91425" rIns="91425" bIns="91425" anchor="t" anchorCtr="0"/>
          <a:lstStyle>
            <a:lvl1pPr lvl="0">
              <a:spcBef>
                <a:spcPts val="0"/>
              </a:spcBef>
              <a:buClr>
                <a:srgbClr val="2185C5"/>
              </a:buClr>
              <a:buSzPct val="100000"/>
              <a:defRPr sz="2700">
                <a:solidFill>
                  <a:srgbClr val="2185C5"/>
                </a:solidFill>
              </a:defRPr>
            </a:lvl1pPr>
            <a:lvl2pPr lvl="1">
              <a:spcBef>
                <a:spcPts val="0"/>
              </a:spcBef>
              <a:buClr>
                <a:srgbClr val="2185C5"/>
              </a:buClr>
              <a:buSzPct val="100000"/>
              <a:defRPr sz="2700">
                <a:solidFill>
                  <a:srgbClr val="2185C5"/>
                </a:solidFill>
              </a:defRPr>
            </a:lvl2pPr>
            <a:lvl3pPr lvl="2">
              <a:spcBef>
                <a:spcPts val="0"/>
              </a:spcBef>
              <a:buClr>
                <a:srgbClr val="2185C5"/>
              </a:buClr>
              <a:buSzPct val="100000"/>
              <a:defRPr sz="2700">
                <a:solidFill>
                  <a:srgbClr val="2185C5"/>
                </a:solidFill>
              </a:defRPr>
            </a:lvl3pPr>
            <a:lvl4pPr lvl="3">
              <a:spcBef>
                <a:spcPts val="0"/>
              </a:spcBef>
              <a:buClr>
                <a:srgbClr val="2185C5"/>
              </a:buClr>
              <a:buSzPct val="100000"/>
              <a:defRPr sz="2700">
                <a:solidFill>
                  <a:srgbClr val="2185C5"/>
                </a:solidFill>
              </a:defRPr>
            </a:lvl4pPr>
            <a:lvl5pPr lvl="4">
              <a:spcBef>
                <a:spcPts val="0"/>
              </a:spcBef>
              <a:buClr>
                <a:srgbClr val="2185C5"/>
              </a:buClr>
              <a:buSzPct val="100000"/>
              <a:defRPr sz="2700">
                <a:solidFill>
                  <a:srgbClr val="2185C5"/>
                </a:solidFill>
              </a:defRPr>
            </a:lvl5pPr>
            <a:lvl6pPr lvl="5">
              <a:spcBef>
                <a:spcPts val="0"/>
              </a:spcBef>
              <a:buClr>
                <a:srgbClr val="2185C5"/>
              </a:buClr>
              <a:buSzPct val="100000"/>
              <a:defRPr sz="2700">
                <a:solidFill>
                  <a:srgbClr val="2185C5"/>
                </a:solidFill>
              </a:defRPr>
            </a:lvl6pPr>
            <a:lvl7pPr lvl="6">
              <a:spcBef>
                <a:spcPts val="0"/>
              </a:spcBef>
              <a:buClr>
                <a:srgbClr val="2185C5"/>
              </a:buClr>
              <a:buSzPct val="100000"/>
              <a:defRPr sz="2700">
                <a:solidFill>
                  <a:srgbClr val="2185C5"/>
                </a:solidFill>
              </a:defRPr>
            </a:lvl7pPr>
            <a:lvl8pPr lvl="7">
              <a:spcBef>
                <a:spcPts val="0"/>
              </a:spcBef>
              <a:buClr>
                <a:srgbClr val="2185C5"/>
              </a:buClr>
              <a:buSzPct val="100000"/>
              <a:defRPr sz="2700">
                <a:solidFill>
                  <a:srgbClr val="2185C5"/>
                </a:solidFill>
              </a:defRPr>
            </a:lvl8pPr>
            <a:lvl9pPr lvl="8">
              <a:spcBef>
                <a:spcPts val="0"/>
              </a:spcBef>
              <a:buClr>
                <a:srgbClr val="2185C5"/>
              </a:buClr>
              <a:buSzPct val="100000"/>
              <a:defRPr sz="2700">
                <a:solidFill>
                  <a:srgbClr val="2185C5"/>
                </a:solidFill>
              </a:defRPr>
            </a:lvl9pPr>
          </a:lstStyle>
          <a:p>
            <a:r>
              <a:rPr lang="en-US"/>
              <a:t>Click to edit Master title style</a:t>
            </a:r>
            <a:endParaRPr/>
          </a:p>
        </p:txBody>
      </p:sp>
      <p:pic>
        <p:nvPicPr>
          <p:cNvPr id="7" name="Picture 6">
            <a:extLst>
              <a:ext uri="{FF2B5EF4-FFF2-40B4-BE49-F238E27FC236}">
                <a16:creationId xmlns:a16="http://schemas.microsoft.com/office/drawing/2014/main" id="{77910386-CB91-4BDA-8190-DC6C7DD40CF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91" y="0"/>
            <a:ext cx="9136817" cy="6858000"/>
          </a:xfrm>
          <a:prstGeom prst="rect">
            <a:avLst/>
          </a:prstGeom>
        </p:spPr>
      </p:pic>
    </p:spTree>
    <p:extLst>
      <p:ext uri="{BB962C8B-B14F-4D97-AF65-F5344CB8AC3E}">
        <p14:creationId xmlns:p14="http://schemas.microsoft.com/office/powerpoint/2010/main" val="1756555713"/>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02AB0-079B-59FF-C4B7-47488B18F66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5A748EC-8A74-AB59-21AC-321560815323}"/>
              </a:ext>
            </a:extLst>
          </p:cNvPr>
          <p:cNvSpPr>
            <a:spLocks noGrp="1"/>
          </p:cNvSpPr>
          <p:nvPr>
            <p:ph type="dt" sz="half" idx="10"/>
          </p:nvPr>
        </p:nvSpPr>
        <p:spPr/>
        <p:txBody>
          <a:bodyPr/>
          <a:lstStyle/>
          <a:p>
            <a:fld id="{24D6E69C-D3CE-4E45-B8E1-7E571067E08F}" type="datetimeFigureOut">
              <a:rPr lang="en-US" smtClean="0"/>
              <a:t>9/30/2025</a:t>
            </a:fld>
            <a:endParaRPr lang="en-US"/>
          </a:p>
        </p:txBody>
      </p:sp>
      <p:sp>
        <p:nvSpPr>
          <p:cNvPr id="4" name="Footer Placeholder 3">
            <a:extLst>
              <a:ext uri="{FF2B5EF4-FFF2-40B4-BE49-F238E27FC236}">
                <a16:creationId xmlns:a16="http://schemas.microsoft.com/office/drawing/2014/main" id="{84FBFA57-56E8-D943-98BC-BB6680AA3F0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1F88C91-8588-8858-C0C6-92A332AC98F0}"/>
              </a:ext>
            </a:extLst>
          </p:cNvPr>
          <p:cNvSpPr>
            <a:spLocks noGrp="1"/>
          </p:cNvSpPr>
          <p:nvPr>
            <p:ph type="sldNum" sz="quarter" idx="12"/>
          </p:nvPr>
        </p:nvSpPr>
        <p:spPr/>
        <p:txBody>
          <a:bodyPr/>
          <a:lstStyle/>
          <a:p>
            <a:fld id="{13A303DF-3E02-4B51-AB9C-4F2578C7ED30}" type="slidenum">
              <a:rPr lang="en-US" smtClean="0"/>
              <a:t>‹#›</a:t>
            </a:fld>
            <a:endParaRPr lang="en-US"/>
          </a:p>
        </p:txBody>
      </p:sp>
      <p:pic>
        <p:nvPicPr>
          <p:cNvPr id="7" name="Picture 6">
            <a:extLst>
              <a:ext uri="{FF2B5EF4-FFF2-40B4-BE49-F238E27FC236}">
                <a16:creationId xmlns:a16="http://schemas.microsoft.com/office/drawing/2014/main" id="{16CD9D43-BD69-5ABF-C2B3-B2A88B3B402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91" y="0"/>
            <a:ext cx="9136817" cy="6858000"/>
          </a:xfrm>
          <a:prstGeom prst="rect">
            <a:avLst/>
          </a:prstGeom>
        </p:spPr>
      </p:pic>
    </p:spTree>
    <p:extLst>
      <p:ext uri="{BB962C8B-B14F-4D97-AF65-F5344CB8AC3E}">
        <p14:creationId xmlns:p14="http://schemas.microsoft.com/office/powerpoint/2010/main" val="482548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16CF6-A1B7-7734-EE41-DEA4ADBEDF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E0DC7FA-7563-D80F-4AD6-DB88F2B6682C}"/>
              </a:ext>
            </a:extLst>
          </p:cNvPr>
          <p:cNvSpPr>
            <a:spLocks noGrp="1"/>
          </p:cNvSpPr>
          <p:nvPr>
            <p:ph type="dt" sz="half" idx="10"/>
          </p:nvPr>
        </p:nvSpPr>
        <p:spPr/>
        <p:txBody>
          <a:bodyPr/>
          <a:lstStyle/>
          <a:p>
            <a:fld id="{24D6E69C-D3CE-4E45-B8E1-7E571067E08F}" type="datetimeFigureOut">
              <a:rPr lang="en-US" smtClean="0"/>
              <a:t>9/30/2025</a:t>
            </a:fld>
            <a:endParaRPr lang="en-US"/>
          </a:p>
        </p:txBody>
      </p:sp>
      <p:sp>
        <p:nvSpPr>
          <p:cNvPr id="4" name="Footer Placeholder 3">
            <a:extLst>
              <a:ext uri="{FF2B5EF4-FFF2-40B4-BE49-F238E27FC236}">
                <a16:creationId xmlns:a16="http://schemas.microsoft.com/office/drawing/2014/main" id="{FE74A01E-04BB-A28F-E02E-9AB35868D8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297C89-0C53-CA6E-B391-99FBF645881B}"/>
              </a:ext>
            </a:extLst>
          </p:cNvPr>
          <p:cNvSpPr>
            <a:spLocks noGrp="1"/>
          </p:cNvSpPr>
          <p:nvPr>
            <p:ph type="sldNum" sz="quarter" idx="12"/>
          </p:nvPr>
        </p:nvSpPr>
        <p:spPr/>
        <p:txBody>
          <a:bodyPr/>
          <a:lstStyle/>
          <a:p>
            <a:fld id="{13A303DF-3E02-4B51-AB9C-4F2578C7ED30}" type="slidenum">
              <a:rPr lang="en-US" smtClean="0"/>
              <a:t>‹#›</a:t>
            </a:fld>
            <a:endParaRPr lang="en-US"/>
          </a:p>
        </p:txBody>
      </p:sp>
      <p:pic>
        <p:nvPicPr>
          <p:cNvPr id="7" name="Picture 6">
            <a:extLst>
              <a:ext uri="{FF2B5EF4-FFF2-40B4-BE49-F238E27FC236}">
                <a16:creationId xmlns:a16="http://schemas.microsoft.com/office/drawing/2014/main" id="{84902A5F-E2E8-CC02-C94F-16237C48899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91" y="0"/>
            <a:ext cx="9136817" cy="6858000"/>
          </a:xfrm>
          <a:prstGeom prst="rect">
            <a:avLst/>
          </a:prstGeom>
        </p:spPr>
      </p:pic>
    </p:spTree>
    <p:extLst>
      <p:ext uri="{BB962C8B-B14F-4D97-AF65-F5344CB8AC3E}">
        <p14:creationId xmlns:p14="http://schemas.microsoft.com/office/powerpoint/2010/main" val="1891018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07FC6-CC23-A685-34DA-BB9E69A15E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B247FB-B78D-4071-612D-7A2B8E204A4B}"/>
              </a:ext>
            </a:extLst>
          </p:cNvPr>
          <p:cNvSpPr>
            <a:spLocks noGrp="1"/>
          </p:cNvSpPr>
          <p:nvPr>
            <p:ph type="dt" sz="half" idx="10"/>
          </p:nvPr>
        </p:nvSpPr>
        <p:spPr/>
        <p:txBody>
          <a:bodyPr/>
          <a:lstStyle/>
          <a:p>
            <a:fld id="{24D6E69C-D3CE-4E45-B8E1-7E571067E08F}" type="datetimeFigureOut">
              <a:rPr lang="en-US" smtClean="0"/>
              <a:t>9/30/2025</a:t>
            </a:fld>
            <a:endParaRPr lang="en-US"/>
          </a:p>
        </p:txBody>
      </p:sp>
      <p:sp>
        <p:nvSpPr>
          <p:cNvPr id="4" name="Footer Placeholder 3">
            <a:extLst>
              <a:ext uri="{FF2B5EF4-FFF2-40B4-BE49-F238E27FC236}">
                <a16:creationId xmlns:a16="http://schemas.microsoft.com/office/drawing/2014/main" id="{D6165511-6578-8639-1304-05B3B37816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3B36657-640C-7E4F-307A-D0CA2D66B9C2}"/>
              </a:ext>
            </a:extLst>
          </p:cNvPr>
          <p:cNvSpPr>
            <a:spLocks noGrp="1"/>
          </p:cNvSpPr>
          <p:nvPr>
            <p:ph type="sldNum" sz="quarter" idx="12"/>
          </p:nvPr>
        </p:nvSpPr>
        <p:spPr/>
        <p:txBody>
          <a:bodyPr/>
          <a:lstStyle/>
          <a:p>
            <a:fld id="{13A303DF-3E02-4B51-AB9C-4F2578C7ED30}" type="slidenum">
              <a:rPr lang="en-US" smtClean="0"/>
              <a:t>‹#›</a:t>
            </a:fld>
            <a:endParaRPr lang="en-US"/>
          </a:p>
        </p:txBody>
      </p:sp>
      <p:pic>
        <p:nvPicPr>
          <p:cNvPr id="7" name="Picture 6">
            <a:extLst>
              <a:ext uri="{FF2B5EF4-FFF2-40B4-BE49-F238E27FC236}">
                <a16:creationId xmlns:a16="http://schemas.microsoft.com/office/drawing/2014/main" id="{0919DB72-6140-D77A-142A-A9B951A1B94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91" y="0"/>
            <a:ext cx="9136817" cy="6858000"/>
          </a:xfrm>
          <a:prstGeom prst="rect">
            <a:avLst/>
          </a:prstGeom>
        </p:spPr>
      </p:pic>
    </p:spTree>
    <p:extLst>
      <p:ext uri="{BB962C8B-B14F-4D97-AF65-F5344CB8AC3E}">
        <p14:creationId xmlns:p14="http://schemas.microsoft.com/office/powerpoint/2010/main" val="623787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B7084-D4EE-92D9-1B99-7B54E0073C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8698EC-DAD7-CCCC-0E11-9075BF163175}"/>
              </a:ext>
            </a:extLst>
          </p:cNvPr>
          <p:cNvSpPr>
            <a:spLocks noGrp="1"/>
          </p:cNvSpPr>
          <p:nvPr>
            <p:ph type="dt" sz="half" idx="10"/>
          </p:nvPr>
        </p:nvSpPr>
        <p:spPr/>
        <p:txBody>
          <a:bodyPr/>
          <a:lstStyle/>
          <a:p>
            <a:fld id="{24D6E69C-D3CE-4E45-B8E1-7E571067E08F}" type="datetimeFigureOut">
              <a:rPr lang="en-US" smtClean="0"/>
              <a:t>9/30/2025</a:t>
            </a:fld>
            <a:endParaRPr lang="en-US"/>
          </a:p>
        </p:txBody>
      </p:sp>
      <p:sp>
        <p:nvSpPr>
          <p:cNvPr id="4" name="Footer Placeholder 3">
            <a:extLst>
              <a:ext uri="{FF2B5EF4-FFF2-40B4-BE49-F238E27FC236}">
                <a16:creationId xmlns:a16="http://schemas.microsoft.com/office/drawing/2014/main" id="{02D86E8B-1A77-4A90-8F4A-34FC7577B62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0CCCED6-0032-1681-7EC4-85B60BB31C1D}"/>
              </a:ext>
            </a:extLst>
          </p:cNvPr>
          <p:cNvSpPr>
            <a:spLocks noGrp="1"/>
          </p:cNvSpPr>
          <p:nvPr>
            <p:ph type="sldNum" sz="quarter" idx="12"/>
          </p:nvPr>
        </p:nvSpPr>
        <p:spPr/>
        <p:txBody>
          <a:bodyPr/>
          <a:lstStyle/>
          <a:p>
            <a:fld id="{13A303DF-3E02-4B51-AB9C-4F2578C7ED30}" type="slidenum">
              <a:rPr lang="en-US" smtClean="0"/>
              <a:t>‹#›</a:t>
            </a:fld>
            <a:endParaRPr lang="en-US"/>
          </a:p>
        </p:txBody>
      </p:sp>
    </p:spTree>
    <p:extLst>
      <p:ext uri="{BB962C8B-B14F-4D97-AF65-F5344CB8AC3E}">
        <p14:creationId xmlns:p14="http://schemas.microsoft.com/office/powerpoint/2010/main" val="2092558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D6E69C-D3CE-4E45-B8E1-7E571067E08F}" type="datetimeFigureOut">
              <a:rPr lang="en-US" smtClean="0"/>
              <a:t>9/30/2025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A303DF-3E02-4B51-AB9C-4F2578C7ED30}" type="slidenum">
              <a:rPr lang="en-US" smtClean="0"/>
              <a:t>‹#›</a:t>
            </a:fld>
            <a:endParaRPr lang="en-US"/>
          </a:p>
        </p:txBody>
      </p:sp>
    </p:spTree>
    <p:extLst>
      <p:ext uri="{BB962C8B-B14F-4D97-AF65-F5344CB8AC3E}">
        <p14:creationId xmlns:p14="http://schemas.microsoft.com/office/powerpoint/2010/main" val="378503042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73" r:id="rId3"/>
    <p:sldLayoutId id="2147483674" r:id="rId4"/>
    <p:sldLayoutId id="2147483675" r:id="rId5"/>
    <p:sldLayoutId id="2147483676" r:id="rId6"/>
    <p:sldLayoutId id="2147483677"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E85DC97-E653-CF4E-072D-BCFC9EAFD9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91" y="0"/>
            <a:ext cx="9136817" cy="6858000"/>
          </a:xfrm>
          <a:prstGeom prst="rect">
            <a:avLst/>
          </a:prstGeom>
        </p:spPr>
      </p:pic>
      <p:sp>
        <p:nvSpPr>
          <p:cNvPr id="14338" name="Shape 78"/>
          <p:cNvSpPr txBox="1">
            <a:spLocks noGrp="1"/>
          </p:cNvSpPr>
          <p:nvPr>
            <p:ph type="ctrTitle"/>
          </p:nvPr>
        </p:nvSpPr>
        <p:spPr>
          <a:xfrm>
            <a:off x="2595254" y="2628654"/>
            <a:ext cx="5948977" cy="2415295"/>
          </a:xfrm>
        </p:spPr>
        <p:txBody>
          <a:bodyPr>
            <a:noAutofit/>
          </a:bodyPr>
          <a:lstStyle/>
          <a:p>
            <a:pPr>
              <a:spcBef>
                <a:spcPct val="0"/>
              </a:spcBef>
              <a:buSzTx/>
              <a:defRPr/>
            </a:pPr>
            <a:r>
              <a:rPr lang="en-GB" sz="4400" b="1" dirty="0">
                <a:solidFill>
                  <a:schemeClr val="bg1"/>
                </a:solidFill>
                <a:latin typeface="Arial" panose="020B0604020202020204" pitchFamily="34" charset="0"/>
                <a:cs typeface="Arial" panose="020B0604020202020204" pitchFamily="34" charset="0"/>
              </a:rPr>
              <a:t>Module 6:</a:t>
            </a:r>
            <a:br>
              <a:rPr lang="en-GB" sz="3600" b="1" dirty="0">
                <a:solidFill>
                  <a:schemeClr val="bg1"/>
                </a:solidFill>
                <a:latin typeface="Arial" panose="020B0604020202020204" pitchFamily="34" charset="0"/>
                <a:cs typeface="Arial" panose="020B0604020202020204" pitchFamily="34" charset="0"/>
              </a:rPr>
            </a:br>
            <a:r>
              <a:rPr lang="en-GB" sz="3600" b="1" dirty="0">
                <a:solidFill>
                  <a:schemeClr val="bg1"/>
                </a:solidFill>
                <a:latin typeface="Arial" panose="020B0604020202020204" pitchFamily="34" charset="0"/>
                <a:cs typeface="Arial" panose="020B0604020202020204" pitchFamily="34" charset="0"/>
              </a:rPr>
              <a:t>Fluid Therapy In Dehydration Due To Diarrhoea</a:t>
            </a:r>
            <a:endParaRPr lang="en-GB" altLang="en-US" sz="3600" b="1" dirty="0">
              <a:solidFill>
                <a:schemeClr val="bg1"/>
              </a:solidFill>
              <a:latin typeface="Arial" panose="020B0604020202020204" pitchFamily="34" charset="0"/>
              <a:cs typeface="Arial" panose="020B0604020202020204" pitchFamily="34" charset="0"/>
              <a:sym typeface="Raleway" charset="0"/>
            </a:endParaRPr>
          </a:p>
        </p:txBody>
      </p:sp>
    </p:spTree>
    <p:extLst>
      <p:ext uri="{BB962C8B-B14F-4D97-AF65-F5344CB8AC3E}">
        <p14:creationId xmlns:p14="http://schemas.microsoft.com/office/powerpoint/2010/main" val="22681536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E72A459A-32CA-4725-8E63-75CFA83FFB16}"/>
              </a:ext>
            </a:extLst>
          </p:cNvPr>
          <p:cNvSpPr>
            <a:spLocks noGrp="1" noChangeArrowheads="1"/>
          </p:cNvSpPr>
          <p:nvPr>
            <p:ph type="ctrTitle"/>
          </p:nvPr>
        </p:nvSpPr>
        <p:spPr>
          <a:xfrm>
            <a:off x="3645309" y="1348504"/>
            <a:ext cx="3119283" cy="775263"/>
          </a:xfrm>
        </p:spPr>
        <p:txBody>
          <a:bodyPr>
            <a:normAutofit/>
          </a:bodyPr>
          <a:lstStyle/>
          <a:p>
            <a:pPr algn="ctr">
              <a:defRPr/>
            </a:pPr>
            <a:r>
              <a:rPr lang="en-GB" sz="4000" b="1" dirty="0">
                <a:solidFill>
                  <a:schemeClr val="accent6">
                    <a:lumMod val="75000"/>
                  </a:schemeClr>
                </a:solidFill>
                <a:latin typeface="Arial" panose="020B0604020202020204" pitchFamily="34" charset="0"/>
                <a:cs typeface="Arial" panose="020B0604020202020204" pitchFamily="34" charset="0"/>
              </a:rPr>
              <a:t>Summary</a:t>
            </a:r>
            <a:endParaRPr lang="en-GB" sz="7200" b="1" dirty="0">
              <a:solidFill>
                <a:schemeClr val="accent6">
                  <a:lumMod val="75000"/>
                </a:schemeClr>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E80D503F-93A5-9E66-A454-556D4A7FD93F}"/>
              </a:ext>
            </a:extLst>
          </p:cNvPr>
          <p:cNvSpPr txBox="1"/>
          <p:nvPr/>
        </p:nvSpPr>
        <p:spPr>
          <a:xfrm>
            <a:off x="1654279" y="2805992"/>
            <a:ext cx="6349179" cy="3439403"/>
          </a:xfrm>
          <a:prstGeom prst="rect">
            <a:avLst/>
          </a:prstGeom>
          <a:noFill/>
        </p:spPr>
        <p:txBody>
          <a:bodyPr wrap="square" rtlCol="0">
            <a:spAutoFit/>
          </a:bodyPr>
          <a:lstStyle/>
          <a:p>
            <a:pPr marL="285750" indent="-285750">
              <a:lnSpc>
                <a:spcPct val="150000"/>
              </a:lnSpc>
              <a:spcAft>
                <a:spcPts val="900"/>
              </a:spcAft>
              <a:buFont typeface="Arial" panose="020B0604020202020204" pitchFamily="34" charset="0"/>
              <a:buChar char="•"/>
            </a:pPr>
            <a:r>
              <a:rPr lang="en-GB" altLang="en-US" dirty="0">
                <a:latin typeface="Arial" panose="020B0604020202020204" pitchFamily="34" charset="0"/>
                <a:cs typeface="Arial" panose="020B0604020202020204" pitchFamily="34" charset="0"/>
              </a:rPr>
              <a:t>A small number of signs are most useful in classifying the severity of dehydration.</a:t>
            </a:r>
          </a:p>
          <a:p>
            <a:pPr marL="285750" indent="-285750">
              <a:lnSpc>
                <a:spcPct val="150000"/>
              </a:lnSpc>
              <a:spcAft>
                <a:spcPts val="900"/>
              </a:spcAft>
              <a:buFont typeface="Arial" panose="020B0604020202020204" pitchFamily="34" charset="0"/>
              <a:buChar char="•"/>
            </a:pPr>
            <a:r>
              <a:rPr lang="en-GB" altLang="en-US" dirty="0">
                <a:latin typeface="Arial" panose="020B0604020202020204" pitchFamily="34" charset="0"/>
                <a:cs typeface="Arial" panose="020B0604020202020204" pitchFamily="34" charset="0"/>
              </a:rPr>
              <a:t>IV fluids only used to treat children who cannot drink.</a:t>
            </a:r>
          </a:p>
          <a:p>
            <a:pPr marL="285750" indent="-285750">
              <a:lnSpc>
                <a:spcPct val="150000"/>
              </a:lnSpc>
              <a:spcAft>
                <a:spcPts val="900"/>
              </a:spcAft>
              <a:buFont typeface="Arial" panose="020B0604020202020204" pitchFamily="34" charset="0"/>
              <a:buChar char="•"/>
            </a:pPr>
            <a:r>
              <a:rPr lang="en-GB" altLang="en-US" dirty="0">
                <a:latin typeface="Arial" panose="020B0604020202020204" pitchFamily="34" charset="0"/>
                <a:cs typeface="Arial" panose="020B0604020202020204" pitchFamily="34" charset="0"/>
              </a:rPr>
              <a:t>ORS is often more safe and effective even in hospital.</a:t>
            </a:r>
          </a:p>
          <a:p>
            <a:pPr marL="285750" indent="-285750">
              <a:lnSpc>
                <a:spcPct val="150000"/>
              </a:lnSpc>
              <a:spcAft>
                <a:spcPts val="900"/>
              </a:spcAft>
              <a:buFont typeface="Arial" panose="020B0604020202020204" pitchFamily="34" charset="0"/>
              <a:buChar char="•"/>
            </a:pPr>
            <a:r>
              <a:rPr lang="en-GB" altLang="en-US" dirty="0">
                <a:latin typeface="Arial" panose="020B0604020202020204" pitchFamily="34" charset="0"/>
                <a:cs typeface="Arial" panose="020B0604020202020204" pitchFamily="34" charset="0"/>
              </a:rPr>
              <a:t>Give Zinc to all</a:t>
            </a:r>
          </a:p>
          <a:p>
            <a:pPr marL="285750" indent="-285750">
              <a:lnSpc>
                <a:spcPct val="150000"/>
              </a:lnSpc>
              <a:spcAft>
                <a:spcPts val="900"/>
              </a:spcAft>
              <a:buFont typeface="Arial" panose="020B0604020202020204" pitchFamily="34" charset="0"/>
              <a:buChar char="•"/>
            </a:pPr>
            <a:r>
              <a:rPr lang="en-GB" altLang="en-US" u="sng" dirty="0">
                <a:latin typeface="Arial" panose="020B0604020202020204" pitchFamily="34" charset="0"/>
                <a:cs typeface="Arial" panose="020B0604020202020204" pitchFamily="34" charset="0"/>
              </a:rPr>
              <a:t>Reassess response to treatment.</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6F794570-14F8-2844-F98D-826D2D77AE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3386" y="789586"/>
            <a:ext cx="1677169" cy="1657123"/>
          </a:xfrm>
          <a:prstGeom prst="rect">
            <a:avLst/>
          </a:prstGeom>
        </p:spPr>
      </p:pic>
      <p:cxnSp>
        <p:nvCxnSpPr>
          <p:cNvPr id="7" name="Straight Connector 6">
            <a:extLst>
              <a:ext uri="{FF2B5EF4-FFF2-40B4-BE49-F238E27FC236}">
                <a16:creationId xmlns:a16="http://schemas.microsoft.com/office/drawing/2014/main" id="{0A237B03-497E-DC39-078F-FC3D541C0BBD}"/>
              </a:ext>
            </a:extLst>
          </p:cNvPr>
          <p:cNvCxnSpPr/>
          <p:nvPr/>
        </p:nvCxnSpPr>
        <p:spPr>
          <a:xfrm flipH="1">
            <a:off x="3913239" y="2133600"/>
            <a:ext cx="2526890" cy="0"/>
          </a:xfrm>
          <a:prstGeom prst="line">
            <a:avLst/>
          </a:prstGeom>
          <a:ln w="3810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7851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a:extLst>
              <a:ext uri="{FF2B5EF4-FFF2-40B4-BE49-F238E27FC236}">
                <a16:creationId xmlns:a16="http://schemas.microsoft.com/office/drawing/2014/main" id="{0D86B6E2-681B-5646-C0D8-EB3EF46EC4CC}"/>
              </a:ext>
            </a:extLst>
          </p:cNvPr>
          <p:cNvSpPr txBox="1"/>
          <p:nvPr/>
        </p:nvSpPr>
        <p:spPr>
          <a:xfrm>
            <a:off x="3557930" y="1617478"/>
            <a:ext cx="3287439" cy="646331"/>
          </a:xfrm>
          <a:prstGeom prst="rect">
            <a:avLst/>
          </a:prstGeom>
          <a:noFill/>
        </p:spPr>
        <p:txBody>
          <a:bodyPr wrap="square" rtlCol="0">
            <a:spAutoFit/>
          </a:bodyPr>
          <a:lstStyle/>
          <a:p>
            <a:pPr algn="ctr" defTabSz="514350">
              <a:defRPr/>
            </a:pPr>
            <a:r>
              <a:rPr lang="en-US" sz="3600" b="1" dirty="0">
                <a:solidFill>
                  <a:schemeClr val="accent6">
                    <a:lumMod val="75000"/>
                  </a:schemeClr>
                </a:solidFill>
                <a:latin typeface="Arial" panose="020B0604020202020204" pitchFamily="34" charset="0"/>
                <a:cs typeface="Arial" panose="020B0604020202020204" pitchFamily="34" charset="0"/>
              </a:rPr>
              <a:t>Objectives</a:t>
            </a:r>
            <a:endParaRPr lang="en-KE" sz="3600" dirty="0">
              <a:solidFill>
                <a:schemeClr val="accent6">
                  <a:lumMod val="75000"/>
                </a:schemeClr>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D3453574-F6E7-2DF7-924C-CCDD0535954C}"/>
              </a:ext>
            </a:extLst>
          </p:cNvPr>
          <p:cNvSpPr txBox="1"/>
          <p:nvPr/>
        </p:nvSpPr>
        <p:spPr>
          <a:xfrm>
            <a:off x="1317522" y="3205317"/>
            <a:ext cx="7039898" cy="2400657"/>
          </a:xfrm>
          <a:prstGeom prst="rect">
            <a:avLst/>
          </a:prstGeom>
          <a:noFill/>
        </p:spPr>
        <p:txBody>
          <a:bodyPr wrap="square" rtlCol="0">
            <a:spAutoFit/>
          </a:bodyPr>
          <a:lstStyle/>
          <a:p>
            <a:pPr marL="342900" indent="-342900">
              <a:spcBef>
                <a:spcPts val="600"/>
              </a:spcBef>
              <a:spcAft>
                <a:spcPts val="600"/>
              </a:spcAft>
              <a:buFont typeface="Arial" panose="020B0604020202020204" pitchFamily="34" charset="0"/>
              <a:buChar char="•"/>
            </a:pPr>
            <a:r>
              <a:rPr lang="en-GB" altLang="en-US" sz="2400" dirty="0">
                <a:solidFill>
                  <a:prstClr val="black"/>
                </a:solidFill>
                <a:latin typeface="Arial" panose="020B0604020202020204" pitchFamily="34" charset="0"/>
                <a:cs typeface="Arial" panose="020B0604020202020204" pitchFamily="34" charset="0"/>
              </a:rPr>
              <a:t>To understand the classification of dehydration</a:t>
            </a:r>
          </a:p>
          <a:p>
            <a:pPr marL="342900" indent="-342900">
              <a:spcBef>
                <a:spcPts val="600"/>
              </a:spcBef>
              <a:spcAft>
                <a:spcPts val="600"/>
              </a:spcAft>
              <a:buFont typeface="Arial" panose="020B0604020202020204" pitchFamily="34" charset="0"/>
              <a:buChar char="•"/>
            </a:pPr>
            <a:r>
              <a:rPr lang="en-GB" altLang="en-US" sz="2400" dirty="0">
                <a:solidFill>
                  <a:prstClr val="black"/>
                </a:solidFill>
                <a:latin typeface="Arial" panose="020B0604020202020204" pitchFamily="34" charset="0"/>
                <a:cs typeface="Arial" panose="020B0604020202020204" pitchFamily="34" charset="0"/>
              </a:rPr>
              <a:t>To explain fluid plans</a:t>
            </a:r>
          </a:p>
          <a:p>
            <a:pPr marL="342900" indent="-342900">
              <a:spcBef>
                <a:spcPts val="600"/>
              </a:spcBef>
              <a:spcAft>
                <a:spcPts val="600"/>
              </a:spcAft>
              <a:buFont typeface="Arial" panose="020B0604020202020204" pitchFamily="34" charset="0"/>
              <a:buChar char="•"/>
            </a:pPr>
            <a:r>
              <a:rPr lang="en-GB" altLang="en-US" sz="2400" dirty="0">
                <a:solidFill>
                  <a:prstClr val="black"/>
                </a:solidFill>
                <a:latin typeface="Arial" panose="020B0604020202020204" pitchFamily="34" charset="0"/>
                <a:cs typeface="Arial" panose="020B0604020202020204" pitchFamily="34" charset="0"/>
              </a:rPr>
              <a:t>To highlight additional treatments</a:t>
            </a:r>
          </a:p>
          <a:p>
            <a:pPr marL="342900" indent="-342900" eaLnBrk="0" fontAlgn="base" hangingPunct="0">
              <a:spcBef>
                <a:spcPts val="600"/>
              </a:spcBef>
              <a:spcAft>
                <a:spcPts val="600"/>
              </a:spcAft>
              <a:buFont typeface="Arial" panose="020B0604020202020204" pitchFamily="34" charset="0"/>
              <a:buChar char="•"/>
              <a:defRPr/>
            </a:pPr>
            <a:r>
              <a:rPr lang="en-GB" altLang="en-US" sz="2400" dirty="0">
                <a:solidFill>
                  <a:prstClr val="black"/>
                </a:solidFill>
                <a:latin typeface="Arial" panose="020B0604020202020204" pitchFamily="34" charset="0"/>
                <a:cs typeface="Arial" panose="020B0604020202020204" pitchFamily="34" charset="0"/>
              </a:rPr>
              <a:t>To demonstrate intraosseous needle insertion and use</a:t>
            </a:r>
          </a:p>
        </p:txBody>
      </p:sp>
      <p:pic>
        <p:nvPicPr>
          <p:cNvPr id="11" name="Picture 10">
            <a:extLst>
              <a:ext uri="{FF2B5EF4-FFF2-40B4-BE49-F238E27FC236}">
                <a16:creationId xmlns:a16="http://schemas.microsoft.com/office/drawing/2014/main" id="{BCF8A814-D73E-3EB0-E693-BF39FEE541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9089" y="1010266"/>
            <a:ext cx="1883263" cy="1860754"/>
          </a:xfrm>
          <a:prstGeom prst="rect">
            <a:avLst/>
          </a:prstGeom>
        </p:spPr>
      </p:pic>
      <p:cxnSp>
        <p:nvCxnSpPr>
          <p:cNvPr id="13" name="Straight Connector 12">
            <a:extLst>
              <a:ext uri="{FF2B5EF4-FFF2-40B4-BE49-F238E27FC236}">
                <a16:creationId xmlns:a16="http://schemas.microsoft.com/office/drawing/2014/main" id="{FF461AED-B5D3-04A1-6D49-92212846BD9D}"/>
              </a:ext>
            </a:extLst>
          </p:cNvPr>
          <p:cNvCxnSpPr/>
          <p:nvPr/>
        </p:nvCxnSpPr>
        <p:spPr>
          <a:xfrm flipH="1">
            <a:off x="3854245" y="2263809"/>
            <a:ext cx="2605549" cy="0"/>
          </a:xfrm>
          <a:prstGeom prst="line">
            <a:avLst/>
          </a:prstGeom>
          <a:ln w="28575">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2315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BB81-8EB9-4B63-9E4C-6A5E4925DE3C}"/>
              </a:ext>
            </a:extLst>
          </p:cNvPr>
          <p:cNvSpPr>
            <a:spLocks noGrp="1"/>
          </p:cNvSpPr>
          <p:nvPr>
            <p:ph type="title"/>
          </p:nvPr>
        </p:nvSpPr>
        <p:spPr>
          <a:xfrm>
            <a:off x="1028700" y="196635"/>
            <a:ext cx="7353300" cy="742950"/>
          </a:xfrm>
        </p:spPr>
        <p:txBody>
          <a:bodyPr>
            <a:noAutofit/>
          </a:bodyPr>
          <a:lstStyle/>
          <a:p>
            <a:pPr algn="ctr">
              <a:defRPr/>
            </a:pPr>
            <a:r>
              <a:rPr lang="en-GB" sz="3600" b="1" dirty="0">
                <a:solidFill>
                  <a:schemeClr val="bg1"/>
                </a:solidFill>
                <a:latin typeface="Arial" panose="020B0604020202020204" pitchFamily="34" charset="0"/>
                <a:cs typeface="Arial" panose="020B0604020202020204" pitchFamily="34" charset="0"/>
              </a:rPr>
              <a:t>Diagnosis and Treatment of hypovolaemic shock</a:t>
            </a:r>
            <a:endParaRPr lang="en-US" sz="3600" b="1" dirty="0">
              <a:solidFill>
                <a:schemeClr val="bg1"/>
              </a:solidFill>
              <a:latin typeface="Arial" panose="020B0604020202020204" pitchFamily="34" charset="0"/>
              <a:cs typeface="Arial" panose="020B0604020202020204" pitchFamily="34" charset="0"/>
            </a:endParaRPr>
          </a:p>
        </p:txBody>
      </p:sp>
      <p:sp>
        <p:nvSpPr>
          <p:cNvPr id="4" name="Rounded Rectangle 3">
            <a:extLst>
              <a:ext uri="{FF2B5EF4-FFF2-40B4-BE49-F238E27FC236}">
                <a16:creationId xmlns:a16="http://schemas.microsoft.com/office/drawing/2014/main" id="{B871671D-24F1-47E0-BFB1-5B774690BFB2}"/>
              </a:ext>
            </a:extLst>
          </p:cNvPr>
          <p:cNvSpPr/>
          <p:nvPr/>
        </p:nvSpPr>
        <p:spPr>
          <a:xfrm>
            <a:off x="679655" y="1235958"/>
            <a:ext cx="7953068" cy="2775603"/>
          </a:xfrm>
          <a:prstGeom prst="roundRect">
            <a:avLst>
              <a:gd name="adj" fmla="val 5331"/>
            </a:avLst>
          </a:prstGeom>
          <a:solidFill>
            <a:schemeClr val="bg1">
              <a:alpha val="5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1" fontAlgn="base">
              <a:spcBef>
                <a:spcPct val="0"/>
              </a:spcBef>
              <a:spcAft>
                <a:spcPct val="0"/>
              </a:spcAft>
              <a:defRPr/>
            </a:pPr>
            <a:r>
              <a:rPr lang="en-GB" sz="2400" b="1" dirty="0">
                <a:solidFill>
                  <a:prstClr val="black"/>
                </a:solidFill>
                <a:latin typeface="Arial" panose="020B0604020202020204" pitchFamily="34" charset="0"/>
                <a:cs typeface="Arial" panose="020B0604020202020204" pitchFamily="34" charset="0"/>
              </a:rPr>
              <a:t>Hypovolaemic Shock</a:t>
            </a:r>
          </a:p>
          <a:p>
            <a:pPr lvl="1" fontAlgn="base">
              <a:spcBef>
                <a:spcPct val="0"/>
              </a:spcBef>
              <a:spcAft>
                <a:spcPct val="0"/>
              </a:spcAft>
              <a:defRPr/>
            </a:pPr>
            <a:r>
              <a:rPr lang="en-GB" sz="2400" b="1" u="sng" dirty="0">
                <a:solidFill>
                  <a:prstClr val="black"/>
                </a:solidFill>
                <a:latin typeface="Arial" panose="020B0604020202020204" pitchFamily="34" charset="0"/>
                <a:cs typeface="Arial" panose="020B0604020202020204" pitchFamily="34" charset="0"/>
              </a:rPr>
              <a:t>All of </a:t>
            </a:r>
            <a:r>
              <a:rPr lang="en-GB" sz="2400" b="1" dirty="0">
                <a:solidFill>
                  <a:prstClr val="black"/>
                </a:solidFill>
                <a:latin typeface="Arial" panose="020B0604020202020204" pitchFamily="34" charset="0"/>
                <a:cs typeface="Arial" panose="020B0604020202020204" pitchFamily="34" charset="0"/>
              </a:rPr>
              <a:t>the four (4) below are present:</a:t>
            </a:r>
            <a:endParaRPr lang="en-GB" altLang="en-US" sz="2400" b="1" dirty="0">
              <a:solidFill>
                <a:prstClr val="black"/>
              </a:solidFill>
              <a:latin typeface="Arial" panose="020B0604020202020204" pitchFamily="34" charset="0"/>
              <a:cs typeface="Arial" panose="020B0604020202020204" pitchFamily="34" charset="0"/>
            </a:endParaRPr>
          </a:p>
          <a:p>
            <a:pPr marL="679847" lvl="1" indent="-336947" fontAlgn="base">
              <a:spcBef>
                <a:spcPct val="0"/>
              </a:spcBef>
              <a:spcAft>
                <a:spcPct val="0"/>
              </a:spcAft>
              <a:buFont typeface="Wingdings" panose="05000000000000000000" pitchFamily="2" charset="2"/>
              <a:buChar char="ü"/>
              <a:defRPr/>
            </a:pPr>
            <a:r>
              <a:rPr lang="en-GB" altLang="en-US" sz="2400" dirty="0">
                <a:solidFill>
                  <a:prstClr val="black"/>
                </a:solidFill>
                <a:latin typeface="Arial" panose="020B0604020202020204" pitchFamily="34" charset="0"/>
                <a:cs typeface="Arial" panose="020B0604020202020204" pitchFamily="34" charset="0"/>
              </a:rPr>
              <a:t>Not alert, AVPU &lt; A</a:t>
            </a:r>
          </a:p>
          <a:p>
            <a:pPr marL="679847" lvl="1" indent="-336947" fontAlgn="base">
              <a:spcBef>
                <a:spcPct val="0"/>
              </a:spcBef>
              <a:spcAft>
                <a:spcPct val="0"/>
              </a:spcAft>
              <a:buFont typeface="Wingdings" panose="05000000000000000000" pitchFamily="2" charset="2"/>
              <a:buChar char="ü"/>
              <a:defRPr/>
            </a:pPr>
            <a:r>
              <a:rPr lang="en-GB" altLang="en-US" sz="2400" dirty="0">
                <a:solidFill>
                  <a:prstClr val="black"/>
                </a:solidFill>
                <a:latin typeface="Arial" panose="020B0604020202020204" pitchFamily="34" charset="0"/>
                <a:cs typeface="Arial" panose="020B0604020202020204" pitchFamily="34" charset="0"/>
              </a:rPr>
              <a:t>Weak or absent peripheral pulse</a:t>
            </a:r>
          </a:p>
          <a:p>
            <a:pPr marL="679847" lvl="1" indent="-336947" fontAlgn="base">
              <a:spcBef>
                <a:spcPct val="0"/>
              </a:spcBef>
              <a:spcAft>
                <a:spcPct val="0"/>
              </a:spcAft>
              <a:buFont typeface="Wingdings" panose="05000000000000000000" pitchFamily="2" charset="2"/>
              <a:buChar char="ü"/>
              <a:defRPr/>
            </a:pPr>
            <a:r>
              <a:rPr lang="en-GB" altLang="en-US" sz="2400" dirty="0">
                <a:solidFill>
                  <a:prstClr val="black"/>
                </a:solidFill>
                <a:latin typeface="Arial" panose="020B0604020202020204" pitchFamily="34" charset="0"/>
                <a:cs typeface="Arial" panose="020B0604020202020204" pitchFamily="34" charset="0"/>
              </a:rPr>
              <a:t>Cold periphery and temperature gradient</a:t>
            </a:r>
          </a:p>
          <a:p>
            <a:pPr marL="679847" lvl="1" indent="-336947" fontAlgn="base">
              <a:spcBef>
                <a:spcPct val="0"/>
              </a:spcBef>
              <a:spcAft>
                <a:spcPct val="0"/>
              </a:spcAft>
              <a:buFont typeface="Wingdings" panose="05000000000000000000" pitchFamily="2" charset="2"/>
              <a:buChar char="ü"/>
              <a:defRPr/>
            </a:pPr>
            <a:r>
              <a:rPr lang="en-GB" altLang="en-US" sz="2400" dirty="0">
                <a:solidFill>
                  <a:prstClr val="black"/>
                </a:solidFill>
                <a:latin typeface="Arial" panose="020B0604020202020204" pitchFamily="34" charset="0"/>
                <a:cs typeface="Arial" panose="020B0604020202020204" pitchFamily="34" charset="0"/>
              </a:rPr>
              <a:t>Capillary refill &gt; 3 secs</a:t>
            </a:r>
          </a:p>
          <a:p>
            <a:pPr marL="679847" lvl="1" indent="-336947" fontAlgn="base">
              <a:spcBef>
                <a:spcPct val="0"/>
              </a:spcBef>
              <a:spcAft>
                <a:spcPct val="0"/>
              </a:spcAft>
              <a:defRPr/>
            </a:pPr>
            <a:r>
              <a:rPr lang="en-GB" altLang="en-US" sz="2400" b="1" dirty="0">
                <a:solidFill>
                  <a:prstClr val="black"/>
                </a:solidFill>
                <a:latin typeface="Arial" panose="020B0604020202020204" pitchFamily="34" charset="0"/>
                <a:cs typeface="Arial" panose="020B0604020202020204" pitchFamily="34" charset="0"/>
              </a:rPr>
              <a:t>PLUS</a:t>
            </a:r>
            <a:r>
              <a:rPr lang="en-GB" altLang="en-US" sz="2400" dirty="0">
                <a:solidFill>
                  <a:prstClr val="black"/>
                </a:solidFill>
                <a:latin typeface="Arial" panose="020B0604020202020204" pitchFamily="34" charset="0"/>
                <a:cs typeface="Arial" panose="020B0604020202020204" pitchFamily="34" charset="0"/>
              </a:rPr>
              <a:t> sunken eyes and skin pinch &gt; 2 secs</a:t>
            </a:r>
          </a:p>
        </p:txBody>
      </p:sp>
      <p:sp>
        <p:nvSpPr>
          <p:cNvPr id="5" name="Rounded Rectangle 4">
            <a:extLst>
              <a:ext uri="{FF2B5EF4-FFF2-40B4-BE49-F238E27FC236}">
                <a16:creationId xmlns:a16="http://schemas.microsoft.com/office/drawing/2014/main" id="{E32E5DB2-5F5C-485E-9D0A-00B9B430324D}"/>
              </a:ext>
            </a:extLst>
          </p:cNvPr>
          <p:cNvSpPr/>
          <p:nvPr/>
        </p:nvSpPr>
        <p:spPr>
          <a:xfrm>
            <a:off x="650159" y="4454231"/>
            <a:ext cx="4865738" cy="685800"/>
          </a:xfrm>
          <a:prstGeom prst="roundRect">
            <a:avLst/>
          </a:prstGeom>
          <a:solidFill>
            <a:srgbClr val="FFC000">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en-US" dirty="0">
                <a:solidFill>
                  <a:prstClr val="black"/>
                </a:solidFill>
                <a:latin typeface="Arial" panose="020B0604020202020204" pitchFamily="34" charset="0"/>
                <a:cs typeface="Arial" panose="020B0604020202020204" pitchFamily="34" charset="0"/>
              </a:rPr>
              <a:t>Establish IV /IO access.</a:t>
            </a:r>
          </a:p>
          <a:p>
            <a:pPr algn="ctr" eaLnBrk="0" fontAlgn="base" hangingPunct="0">
              <a:spcBef>
                <a:spcPct val="0"/>
              </a:spcBef>
              <a:spcAft>
                <a:spcPct val="0"/>
              </a:spcAft>
              <a:defRPr/>
            </a:pPr>
            <a:r>
              <a:rPr lang="en-US" dirty="0">
                <a:solidFill>
                  <a:prstClr val="black"/>
                </a:solidFill>
                <a:latin typeface="Arial" panose="020B0604020202020204" pitchFamily="34" charset="0"/>
                <a:cs typeface="Arial" panose="020B0604020202020204" pitchFamily="34" charset="0"/>
              </a:rPr>
              <a:t>20mls/kg Ringer’s bolus (&lt;15min) </a:t>
            </a:r>
          </a:p>
        </p:txBody>
      </p:sp>
      <p:sp>
        <p:nvSpPr>
          <p:cNvPr id="8" name="Rounded Rectangle 7">
            <a:extLst>
              <a:ext uri="{FF2B5EF4-FFF2-40B4-BE49-F238E27FC236}">
                <a16:creationId xmlns:a16="http://schemas.microsoft.com/office/drawing/2014/main" id="{01132970-5D5C-4281-AD5C-51FA0A23B0AD}"/>
              </a:ext>
            </a:extLst>
          </p:cNvPr>
          <p:cNvSpPr/>
          <p:nvPr/>
        </p:nvSpPr>
        <p:spPr>
          <a:xfrm>
            <a:off x="672155" y="5622042"/>
            <a:ext cx="4865738" cy="801240"/>
          </a:xfrm>
          <a:prstGeom prst="roundRect">
            <a:avLst/>
          </a:prstGeom>
          <a:solidFill>
            <a:srgbClr val="FF0000">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en-US" dirty="0">
                <a:solidFill>
                  <a:prstClr val="black"/>
                </a:solidFill>
                <a:latin typeface="Arial" panose="020B0604020202020204" pitchFamily="34" charset="0"/>
                <a:cs typeface="Arial" panose="020B0604020202020204" pitchFamily="34" charset="0"/>
              </a:rPr>
              <a:t>Reassess ABCD, give max 2 boluses, then </a:t>
            </a:r>
          </a:p>
          <a:p>
            <a:pPr algn="ctr" eaLnBrk="0" fontAlgn="base" hangingPunct="0">
              <a:spcBef>
                <a:spcPct val="0"/>
              </a:spcBef>
              <a:spcAft>
                <a:spcPct val="0"/>
              </a:spcAft>
              <a:defRPr/>
            </a:pPr>
            <a:r>
              <a:rPr lang="en-US" dirty="0">
                <a:solidFill>
                  <a:prstClr val="black"/>
                </a:solidFill>
                <a:latin typeface="Arial" panose="020B0604020202020204" pitchFamily="34" charset="0"/>
                <a:cs typeface="Arial" panose="020B0604020202020204" pitchFamily="34" charset="0"/>
              </a:rPr>
              <a:t>Plan C step 2  </a:t>
            </a:r>
          </a:p>
        </p:txBody>
      </p:sp>
      <p:sp>
        <p:nvSpPr>
          <p:cNvPr id="9" name="Down Arrow 8">
            <a:extLst>
              <a:ext uri="{FF2B5EF4-FFF2-40B4-BE49-F238E27FC236}">
                <a16:creationId xmlns:a16="http://schemas.microsoft.com/office/drawing/2014/main" id="{286B02FD-3090-456C-9BFE-EE7E74B253B0}"/>
              </a:ext>
            </a:extLst>
          </p:cNvPr>
          <p:cNvSpPr/>
          <p:nvPr/>
        </p:nvSpPr>
        <p:spPr>
          <a:xfrm>
            <a:off x="3141622" y="4025966"/>
            <a:ext cx="214313" cy="425245"/>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en-US">
              <a:solidFill>
                <a:prstClr val="white"/>
              </a:solidFill>
              <a:latin typeface="Arial"/>
            </a:endParaRPr>
          </a:p>
        </p:txBody>
      </p:sp>
      <p:sp>
        <p:nvSpPr>
          <p:cNvPr id="11" name="Down Arrow 10">
            <a:extLst>
              <a:ext uri="{FF2B5EF4-FFF2-40B4-BE49-F238E27FC236}">
                <a16:creationId xmlns:a16="http://schemas.microsoft.com/office/drawing/2014/main" id="{613262C2-8774-4FA4-8631-2B10A0E4936D}"/>
              </a:ext>
            </a:extLst>
          </p:cNvPr>
          <p:cNvSpPr/>
          <p:nvPr/>
        </p:nvSpPr>
        <p:spPr>
          <a:xfrm>
            <a:off x="3117632" y="5142269"/>
            <a:ext cx="238303" cy="412506"/>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en-US">
              <a:solidFill>
                <a:prstClr val="white"/>
              </a:solidFill>
              <a:latin typeface="Arial"/>
            </a:endParaRPr>
          </a:p>
        </p:txBody>
      </p:sp>
      <p:sp>
        <p:nvSpPr>
          <p:cNvPr id="3" name="Rounded Rectangle 6">
            <a:extLst>
              <a:ext uri="{FF2B5EF4-FFF2-40B4-BE49-F238E27FC236}">
                <a16:creationId xmlns:a16="http://schemas.microsoft.com/office/drawing/2014/main" id="{76E60027-510C-9DB0-5137-1B89EE4AA7E4}"/>
              </a:ext>
            </a:extLst>
          </p:cNvPr>
          <p:cNvSpPr/>
          <p:nvPr/>
        </p:nvSpPr>
        <p:spPr>
          <a:xfrm>
            <a:off x="5702710" y="4469198"/>
            <a:ext cx="2930013" cy="1954084"/>
          </a:xfrm>
          <a:prstGeom prst="roundRect">
            <a:avLst/>
          </a:prstGeom>
          <a:solidFill>
            <a:schemeClr val="bg1">
              <a:alpha val="55000"/>
            </a:schemeClr>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r>
              <a:rPr lang="en-US" sz="2000" b="1" dirty="0">
                <a:solidFill>
                  <a:prstClr val="black"/>
                </a:solidFill>
                <a:latin typeface="Arial" panose="020B0604020202020204" pitchFamily="34" charset="0"/>
                <a:cs typeface="Arial" panose="020B0604020202020204" pitchFamily="34" charset="0"/>
              </a:rPr>
              <a:t>Transfuse urgently if </a:t>
            </a:r>
            <a:r>
              <a:rPr lang="en-US" sz="2000" b="1" dirty="0" err="1">
                <a:solidFill>
                  <a:prstClr val="black"/>
                </a:solidFill>
                <a:latin typeface="Arial" panose="020B0604020202020204" pitchFamily="34" charset="0"/>
                <a:cs typeface="Arial" panose="020B0604020202020204" pitchFamily="34" charset="0"/>
              </a:rPr>
              <a:t>Hb</a:t>
            </a:r>
            <a:r>
              <a:rPr lang="en-US" sz="2000" b="1" dirty="0">
                <a:solidFill>
                  <a:prstClr val="black"/>
                </a:solidFill>
                <a:latin typeface="Arial" panose="020B0604020202020204" pitchFamily="34" charset="0"/>
                <a:cs typeface="Arial" panose="020B0604020202020204" pitchFamily="34" charset="0"/>
              </a:rPr>
              <a:t> &lt;5g/dl</a:t>
            </a:r>
          </a:p>
          <a:p>
            <a:pPr algn="ctr" eaLnBrk="0" fontAlgn="base" hangingPunct="0">
              <a:spcBef>
                <a:spcPct val="0"/>
              </a:spcBef>
              <a:spcAft>
                <a:spcPct val="0"/>
              </a:spcAft>
              <a:defRPr/>
            </a:pPr>
            <a:r>
              <a:rPr lang="en-US" sz="2000" b="1" dirty="0">
                <a:solidFill>
                  <a:prstClr val="black"/>
                </a:solidFill>
                <a:latin typeface="Arial" panose="020B0604020202020204" pitchFamily="34" charset="0"/>
                <a:cs typeface="Arial" panose="020B0604020202020204" pitchFamily="34" charset="0"/>
              </a:rPr>
              <a:t>Treat hypoglycaemia if present  </a:t>
            </a:r>
          </a:p>
        </p:txBody>
      </p:sp>
    </p:spTree>
    <p:extLst>
      <p:ext uri="{BB962C8B-B14F-4D97-AF65-F5344CB8AC3E}">
        <p14:creationId xmlns:p14="http://schemas.microsoft.com/office/powerpoint/2010/main" val="407843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CDA9E73-4C89-4CB0-8F67-0D90E76701EA}"/>
              </a:ext>
            </a:extLst>
          </p:cNvPr>
          <p:cNvSpPr>
            <a:spLocks noGrp="1" noChangeArrowheads="1"/>
          </p:cNvSpPr>
          <p:nvPr>
            <p:ph type="title"/>
          </p:nvPr>
        </p:nvSpPr>
        <p:spPr>
          <a:xfrm>
            <a:off x="952500" y="157316"/>
            <a:ext cx="7734300" cy="863497"/>
          </a:xfrm>
        </p:spPr>
        <p:txBody>
          <a:bodyPr>
            <a:noAutofit/>
          </a:bodyPr>
          <a:lstStyle/>
          <a:p>
            <a:pPr algn="ctr">
              <a:defRPr/>
            </a:pPr>
            <a:r>
              <a:rPr lang="en-GB" sz="3200" b="1" dirty="0">
                <a:solidFill>
                  <a:schemeClr val="bg1"/>
                </a:solidFill>
                <a:latin typeface="Arial" panose="020B0604020202020204" pitchFamily="34" charset="0"/>
                <a:cs typeface="Arial" panose="020B0604020202020204" pitchFamily="34" charset="0"/>
              </a:rPr>
              <a:t>Diagnosis and Treatment of severe dehydration</a:t>
            </a:r>
          </a:p>
        </p:txBody>
      </p:sp>
      <p:graphicFrame>
        <p:nvGraphicFramePr>
          <p:cNvPr id="28706" name="Group 34">
            <a:extLst>
              <a:ext uri="{FF2B5EF4-FFF2-40B4-BE49-F238E27FC236}">
                <a16:creationId xmlns:a16="http://schemas.microsoft.com/office/drawing/2014/main" id="{21CD2834-3D40-479C-9CA9-B8E89FFA2959}"/>
              </a:ext>
            </a:extLst>
          </p:cNvPr>
          <p:cNvGraphicFramePr>
            <a:graphicFrameLocks noGrp="1"/>
          </p:cNvGraphicFramePr>
          <p:nvPr>
            <p:extLst>
              <p:ext uri="{D42A27DB-BD31-4B8C-83A1-F6EECF244321}">
                <p14:modId xmlns:p14="http://schemas.microsoft.com/office/powerpoint/2010/main" val="1053865507"/>
              </p:ext>
            </p:extLst>
          </p:nvPr>
        </p:nvGraphicFramePr>
        <p:xfrm>
          <a:off x="576839" y="3134211"/>
          <a:ext cx="7990322" cy="2433786"/>
        </p:xfrm>
        <a:graphic>
          <a:graphicData uri="http://schemas.openxmlformats.org/drawingml/2006/table">
            <a:tbl>
              <a:tblPr/>
              <a:tblGrid>
                <a:gridCol w="1324507">
                  <a:extLst>
                    <a:ext uri="{9D8B030D-6E8A-4147-A177-3AD203B41FA5}">
                      <a16:colId xmlns:a16="http://schemas.microsoft.com/office/drawing/2014/main" val="20000"/>
                    </a:ext>
                  </a:extLst>
                </a:gridCol>
                <a:gridCol w="6665815">
                  <a:extLst>
                    <a:ext uri="{9D8B030D-6E8A-4147-A177-3AD203B41FA5}">
                      <a16:colId xmlns:a16="http://schemas.microsoft.com/office/drawing/2014/main" val="20001"/>
                    </a:ext>
                  </a:extLst>
                </a:gridCol>
              </a:tblGrid>
              <a:tr h="62177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7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Step 1*</a:t>
                      </a:r>
                    </a:p>
                  </a:txBody>
                  <a:tcPr marL="68574" marR="68574" marT="34283" marB="3428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7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30 mls / kg RL over 30 mins if age ≥12 months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7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(over 60mins if age &lt;12months)</a:t>
                      </a:r>
                    </a:p>
                  </a:txBody>
                  <a:tcPr marL="68574" marR="68574" marT="34283" marB="3428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0"/>
                  </a:ext>
                </a:extLst>
              </a:tr>
              <a:tr h="62177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7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Step 2</a:t>
                      </a:r>
                    </a:p>
                  </a:txBody>
                  <a:tcPr marL="68574" marR="68574" marT="34283" marB="3428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7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70 mls / kg RL over 2.5 hours if age ≥12 months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7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(over 5 hours if age &lt; 12 months)</a:t>
                      </a:r>
                    </a:p>
                  </a:txBody>
                  <a:tcPr marL="68574" marR="68574" marT="34283" marB="3428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extLst>
                  <a:ext uri="{0D108BD9-81ED-4DB2-BD59-A6C34878D82A}">
                    <a16:rowId xmlns:a16="http://schemas.microsoft.com/office/drawing/2014/main" val="10001"/>
                  </a:ext>
                </a:extLst>
              </a:tr>
              <a:tr h="1124699">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7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NGT rehydration-120ml/kg ORS over 6hours can be used instead of steps 1 and 2</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7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Re-assess at least hourly and after 3-6hrs, reclassify as severe, some or no dehydration and treat accordingly </a:t>
                      </a:r>
                    </a:p>
                  </a:txBody>
                  <a:tcPr marL="68574" marR="68574" marT="34283" marB="34283"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hMerge="1">
                  <a:txBody>
                    <a:bodyPr/>
                    <a:lstStyle/>
                    <a:p>
                      <a:endParaRPr lang="en-US"/>
                    </a:p>
                  </a:txBody>
                  <a:tcPr/>
                </a:tc>
                <a:extLst>
                  <a:ext uri="{0D108BD9-81ED-4DB2-BD59-A6C34878D82A}">
                    <a16:rowId xmlns:a16="http://schemas.microsoft.com/office/drawing/2014/main" val="10002"/>
                  </a:ext>
                </a:extLst>
              </a:tr>
            </a:tbl>
          </a:graphicData>
        </a:graphic>
      </p:graphicFrame>
      <p:sp>
        <p:nvSpPr>
          <p:cNvPr id="178193" name="Text Box 35">
            <a:extLst>
              <a:ext uri="{FF2B5EF4-FFF2-40B4-BE49-F238E27FC236}">
                <a16:creationId xmlns:a16="http://schemas.microsoft.com/office/drawing/2014/main" id="{8019CCFE-6F67-4C26-90E5-C4A0FE0C4088}"/>
              </a:ext>
            </a:extLst>
          </p:cNvPr>
          <p:cNvSpPr txBox="1">
            <a:spLocks noChangeArrowheads="1"/>
          </p:cNvSpPr>
          <p:nvPr/>
        </p:nvSpPr>
        <p:spPr bwMode="auto">
          <a:xfrm>
            <a:off x="1126651" y="5555823"/>
            <a:ext cx="6890697" cy="958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fontAlgn="base">
              <a:lnSpc>
                <a:spcPct val="150000"/>
              </a:lnSpc>
              <a:spcBef>
                <a:spcPct val="0"/>
              </a:spcBef>
              <a:spcAft>
                <a:spcPct val="0"/>
              </a:spcAft>
              <a:defRPr/>
            </a:pPr>
            <a:r>
              <a:rPr lang="en-US" altLang="en-US" sz="2000" i="1" dirty="0">
                <a:solidFill>
                  <a:prstClr val="black"/>
                </a:solidFill>
                <a:latin typeface="Arial" panose="020B0604020202020204" pitchFamily="34" charset="0"/>
                <a:cs typeface="Arial" panose="020B0604020202020204" pitchFamily="34" charset="0"/>
              </a:rPr>
              <a:t>Give 5ml/kg/</a:t>
            </a:r>
            <a:r>
              <a:rPr lang="en-US" altLang="en-US" sz="2000" i="1" dirty="0" err="1">
                <a:solidFill>
                  <a:prstClr val="black"/>
                </a:solidFill>
                <a:latin typeface="Arial" panose="020B0604020202020204" pitchFamily="34" charset="0"/>
                <a:cs typeface="Arial" panose="020B0604020202020204" pitchFamily="34" charset="0"/>
              </a:rPr>
              <a:t>hr</a:t>
            </a:r>
            <a:r>
              <a:rPr lang="en-US" altLang="en-US" sz="2000" i="1" dirty="0">
                <a:solidFill>
                  <a:prstClr val="black"/>
                </a:solidFill>
                <a:latin typeface="Arial" panose="020B0604020202020204" pitchFamily="34" charset="0"/>
                <a:cs typeface="Arial" panose="020B0604020202020204" pitchFamily="34" charset="0"/>
              </a:rPr>
              <a:t> of ORS once the child can drink</a:t>
            </a:r>
          </a:p>
          <a:p>
            <a:pPr fontAlgn="base">
              <a:lnSpc>
                <a:spcPct val="150000"/>
              </a:lnSpc>
              <a:spcBef>
                <a:spcPct val="0"/>
              </a:spcBef>
              <a:spcAft>
                <a:spcPct val="0"/>
              </a:spcAft>
              <a:defRPr/>
            </a:pPr>
            <a:r>
              <a:rPr lang="en-US" altLang="en-US" sz="2000" i="1" dirty="0">
                <a:solidFill>
                  <a:prstClr val="black"/>
                </a:solidFill>
                <a:latin typeface="Arial" panose="020B0604020202020204" pitchFamily="34" charset="0"/>
                <a:cs typeface="Arial" panose="020B0604020202020204" pitchFamily="34" charset="0"/>
              </a:rPr>
              <a:t>*  Go to step 2 if child has received bolus for shock</a:t>
            </a:r>
            <a:endParaRPr lang="en-GB" altLang="en-US" sz="2000" i="1" dirty="0">
              <a:solidFill>
                <a:prstClr val="black"/>
              </a:solidFill>
              <a:latin typeface="Arial" panose="020B0604020202020204" pitchFamily="34" charset="0"/>
              <a:cs typeface="Arial" panose="020B0604020202020204" pitchFamily="34" charset="0"/>
            </a:endParaRPr>
          </a:p>
        </p:txBody>
      </p:sp>
      <p:sp>
        <p:nvSpPr>
          <p:cNvPr id="4" name="Text Box 4">
            <a:extLst>
              <a:ext uri="{FF2B5EF4-FFF2-40B4-BE49-F238E27FC236}">
                <a16:creationId xmlns:a16="http://schemas.microsoft.com/office/drawing/2014/main" id="{A66663FA-1B48-5A5C-A430-81ACCA838371}"/>
              </a:ext>
            </a:extLst>
          </p:cNvPr>
          <p:cNvSpPr txBox="1">
            <a:spLocks noChangeArrowheads="1"/>
          </p:cNvSpPr>
          <p:nvPr/>
        </p:nvSpPr>
        <p:spPr bwMode="auto">
          <a:xfrm>
            <a:off x="576838" y="1230446"/>
            <a:ext cx="7990323" cy="1384995"/>
          </a:xfrm>
          <a:prstGeom prst="rect">
            <a:avLst/>
          </a:prstGeom>
          <a:solidFill>
            <a:srgbClr val="FFE697">
              <a:alpha val="49804"/>
            </a:srgbClr>
          </a:solidFill>
          <a:ln w="9525">
            <a:solidFill>
              <a:schemeClr val="tx1"/>
            </a:solidFill>
            <a:miter lim="800000"/>
            <a:headEnd/>
            <a:tailEnd/>
          </a:ln>
        </p:spPr>
        <p:txBody>
          <a:bodyPr wrap="square">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fontAlgn="base">
              <a:spcBef>
                <a:spcPct val="50000"/>
              </a:spcBef>
              <a:spcAft>
                <a:spcPct val="0"/>
              </a:spcAft>
              <a:defRPr/>
            </a:pPr>
            <a:r>
              <a:rPr lang="en-GB" altLang="en-US" b="1" dirty="0">
                <a:solidFill>
                  <a:prstClr val="black"/>
                </a:solidFill>
                <a:latin typeface="Arial" panose="020B0604020202020204" pitchFamily="34" charset="0"/>
                <a:cs typeface="Arial" panose="020B0604020202020204" pitchFamily="34" charset="0"/>
              </a:rPr>
              <a:t>Severe dehydration </a:t>
            </a:r>
          </a:p>
          <a:p>
            <a:pPr fontAlgn="base">
              <a:spcBef>
                <a:spcPct val="50000"/>
              </a:spcBef>
              <a:spcAft>
                <a:spcPct val="0"/>
              </a:spcAft>
              <a:defRPr/>
            </a:pPr>
            <a:r>
              <a:rPr lang="en-GB" altLang="en-US" dirty="0">
                <a:solidFill>
                  <a:prstClr val="black"/>
                </a:solidFill>
                <a:latin typeface="Arial" panose="020B0604020202020204" pitchFamily="34" charset="0"/>
                <a:cs typeface="Arial" panose="020B0604020202020204" pitchFamily="34" charset="0"/>
              </a:rPr>
              <a:t>AVPU &lt; A plus / unable to drink </a:t>
            </a:r>
            <a:r>
              <a:rPr lang="en-GB" altLang="en-US" b="1" dirty="0">
                <a:solidFill>
                  <a:prstClr val="black"/>
                </a:solidFill>
                <a:latin typeface="Arial" panose="020B0604020202020204" pitchFamily="34" charset="0"/>
                <a:cs typeface="Arial" panose="020B0604020202020204" pitchFamily="34" charset="0"/>
              </a:rPr>
              <a:t>PLUS </a:t>
            </a:r>
            <a:r>
              <a:rPr lang="en-GB" altLang="en-US" dirty="0">
                <a:solidFill>
                  <a:prstClr val="black"/>
                </a:solidFill>
                <a:latin typeface="Arial" panose="020B0604020202020204" pitchFamily="34" charset="0"/>
                <a:cs typeface="Arial" panose="020B0604020202020204" pitchFamily="34" charset="0"/>
              </a:rPr>
              <a:t>  Sunken Eyes and Skin pinch ≥ 2 secs</a:t>
            </a:r>
          </a:p>
        </p:txBody>
      </p:sp>
      <p:sp>
        <p:nvSpPr>
          <p:cNvPr id="5" name="Down Arrow 8">
            <a:extLst>
              <a:ext uri="{FF2B5EF4-FFF2-40B4-BE49-F238E27FC236}">
                <a16:creationId xmlns:a16="http://schemas.microsoft.com/office/drawing/2014/main" id="{64CAF508-0389-ED89-B8A7-C294511E0659}"/>
              </a:ext>
            </a:extLst>
          </p:cNvPr>
          <p:cNvSpPr/>
          <p:nvPr/>
        </p:nvSpPr>
        <p:spPr>
          <a:xfrm>
            <a:off x="4285623" y="2615441"/>
            <a:ext cx="286377" cy="518770"/>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en-US">
              <a:solidFill>
                <a:prstClr val="white"/>
              </a:solidFill>
              <a:latin typeface="Arial"/>
            </a:endParaRPr>
          </a:p>
        </p:txBody>
      </p:sp>
    </p:spTree>
    <p:extLst>
      <p:ext uri="{BB962C8B-B14F-4D97-AF65-F5344CB8AC3E}">
        <p14:creationId xmlns:p14="http://schemas.microsoft.com/office/powerpoint/2010/main" val="1001634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BA005D96-2095-9F0A-9ED5-F2F3B63F9604}"/>
              </a:ext>
            </a:extLst>
          </p:cNvPr>
          <p:cNvSpPr/>
          <p:nvPr/>
        </p:nvSpPr>
        <p:spPr>
          <a:xfrm>
            <a:off x="980525" y="3942735"/>
            <a:ext cx="7354048" cy="2566220"/>
          </a:xfrm>
          <a:prstGeom prst="roundRect">
            <a:avLst>
              <a:gd name="adj" fmla="val 1179"/>
            </a:avLst>
          </a:prstGeom>
          <a:solidFill>
            <a:schemeClr val="accent4">
              <a:lumMod val="20000"/>
              <a:lumOff val="80000"/>
              <a:alpha val="4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eaLnBrk="0" fontAlgn="base" hangingPunct="0">
              <a:spcBef>
                <a:spcPct val="0"/>
              </a:spcBef>
              <a:spcAft>
                <a:spcPct val="0"/>
              </a:spcAft>
              <a:defRPr/>
            </a:pPr>
            <a:endParaRPr lang="en-KE">
              <a:solidFill>
                <a:prstClr val="white"/>
              </a:solidFill>
              <a:latin typeface="Arial"/>
            </a:endParaRPr>
          </a:p>
        </p:txBody>
      </p:sp>
      <p:sp>
        <p:nvSpPr>
          <p:cNvPr id="9218" name="Rectangle 2">
            <a:extLst>
              <a:ext uri="{FF2B5EF4-FFF2-40B4-BE49-F238E27FC236}">
                <a16:creationId xmlns:a16="http://schemas.microsoft.com/office/drawing/2014/main" id="{06C9D0CB-AA78-4B48-86AB-66BFCC6E14EE}"/>
              </a:ext>
            </a:extLst>
          </p:cNvPr>
          <p:cNvSpPr>
            <a:spLocks noGrp="1" noChangeArrowheads="1"/>
          </p:cNvSpPr>
          <p:nvPr>
            <p:ph type="title"/>
          </p:nvPr>
        </p:nvSpPr>
        <p:spPr>
          <a:xfrm>
            <a:off x="809426" y="214278"/>
            <a:ext cx="7525147" cy="857250"/>
          </a:xfrm>
        </p:spPr>
        <p:txBody>
          <a:bodyPr>
            <a:noAutofit/>
          </a:bodyPr>
          <a:lstStyle/>
          <a:p>
            <a:pPr algn="ctr">
              <a:defRPr/>
            </a:pPr>
            <a:r>
              <a:rPr lang="en-GB" sz="3000" b="1" dirty="0">
                <a:solidFill>
                  <a:schemeClr val="bg1"/>
                </a:solidFill>
                <a:latin typeface="Arial" panose="020B0604020202020204" pitchFamily="34" charset="0"/>
                <a:cs typeface="Arial" panose="020B0604020202020204" pitchFamily="34" charset="0"/>
              </a:rPr>
              <a:t>Diagnosis and Treatment of some dehydration</a:t>
            </a:r>
          </a:p>
        </p:txBody>
      </p:sp>
      <p:sp>
        <p:nvSpPr>
          <p:cNvPr id="4" name="Rectangle 3">
            <a:extLst>
              <a:ext uri="{FF2B5EF4-FFF2-40B4-BE49-F238E27FC236}">
                <a16:creationId xmlns:a16="http://schemas.microsoft.com/office/drawing/2014/main" id="{9E31865E-5AA8-C3E7-6E5A-B16A4F22CE5A}"/>
              </a:ext>
            </a:extLst>
          </p:cNvPr>
          <p:cNvSpPr>
            <a:spLocks noGrp="1"/>
          </p:cNvSpPr>
          <p:nvPr>
            <p:ph idx="1"/>
          </p:nvPr>
        </p:nvSpPr>
        <p:spPr>
          <a:xfrm>
            <a:off x="2264679" y="4109884"/>
            <a:ext cx="5896095" cy="2247182"/>
          </a:xfrm>
        </p:spPr>
        <p:txBody>
          <a:bodyPr>
            <a:noAutofit/>
          </a:bodyPr>
          <a:lstStyle/>
          <a:p>
            <a:pPr eaLnBrk="1" hangingPunct="1"/>
            <a:r>
              <a:rPr lang="en-GB" altLang="en-US" sz="2000" dirty="0">
                <a:latin typeface="Arial" panose="020B0604020202020204" pitchFamily="34" charset="0"/>
                <a:cs typeface="Arial" panose="020B0604020202020204" pitchFamily="34" charset="0"/>
              </a:rPr>
              <a:t>75 mls / kg of ORS over 4 hours.</a:t>
            </a:r>
          </a:p>
          <a:p>
            <a:pPr eaLnBrk="1" hangingPunct="1"/>
            <a:r>
              <a:rPr lang="en-GB" altLang="en-US" sz="2000" dirty="0">
                <a:latin typeface="Arial" panose="020B0604020202020204" pitchFamily="34" charset="0"/>
                <a:cs typeface="Arial" panose="020B0604020202020204" pitchFamily="34" charset="0"/>
              </a:rPr>
              <a:t>Continue breastfeeding as tolerated  </a:t>
            </a:r>
          </a:p>
          <a:p>
            <a:pPr eaLnBrk="1" hangingPunct="1"/>
            <a:r>
              <a:rPr lang="en-GB" altLang="en-US" sz="2000" dirty="0">
                <a:latin typeface="Arial" panose="020B0604020202020204" pitchFamily="34" charset="0"/>
                <a:cs typeface="Arial" panose="020B0604020202020204" pitchFamily="34" charset="0"/>
              </a:rPr>
              <a:t>After 4 hours reassess and reclassify;</a:t>
            </a:r>
          </a:p>
          <a:p>
            <a:pPr lvl="1" eaLnBrk="1" hangingPunct="1"/>
            <a:r>
              <a:rPr lang="en-GB" altLang="en-US" sz="2000" dirty="0">
                <a:latin typeface="Arial" panose="020B0604020202020204" pitchFamily="34" charset="0"/>
                <a:cs typeface="Arial" panose="020B0604020202020204" pitchFamily="34" charset="0"/>
              </a:rPr>
              <a:t>Severe, Some or no dehydration?</a:t>
            </a:r>
            <a:endParaRPr lang="en-GB" altLang="en-US" sz="2000" i="1" dirty="0">
              <a:latin typeface="Arial" panose="020B0604020202020204" pitchFamily="34" charset="0"/>
              <a:cs typeface="Arial" panose="020B0604020202020204" pitchFamily="34" charset="0"/>
            </a:endParaRPr>
          </a:p>
          <a:p>
            <a:pPr eaLnBrk="1" hangingPunct="1"/>
            <a:r>
              <a:rPr lang="en-GB" altLang="en-US" sz="2000" i="1" dirty="0">
                <a:latin typeface="Arial" panose="020B0604020202020204" pitchFamily="34" charset="0"/>
                <a:cs typeface="Arial" panose="020B0604020202020204" pitchFamily="34" charset="0"/>
              </a:rPr>
              <a:t>Counselling the mother / caretaker</a:t>
            </a:r>
          </a:p>
          <a:p>
            <a:pPr lvl="1" eaLnBrk="1" hangingPunct="1"/>
            <a:r>
              <a:rPr lang="en-GB" altLang="en-US" sz="2000" dirty="0">
                <a:latin typeface="Arial" panose="020B0604020202020204" pitchFamily="34" charset="0"/>
                <a:cs typeface="Arial" panose="020B0604020202020204" pitchFamily="34" charset="0"/>
              </a:rPr>
              <a:t>What do you tell the mother of an 8kg child?</a:t>
            </a:r>
          </a:p>
        </p:txBody>
      </p:sp>
      <p:sp>
        <p:nvSpPr>
          <p:cNvPr id="182277" name="Rectangle 5">
            <a:extLst>
              <a:ext uri="{FF2B5EF4-FFF2-40B4-BE49-F238E27FC236}">
                <a16:creationId xmlns:a16="http://schemas.microsoft.com/office/drawing/2014/main" id="{8B94418C-ACCA-4553-9739-D3067B2CB1E4}"/>
              </a:ext>
            </a:extLst>
          </p:cNvPr>
          <p:cNvSpPr>
            <a:spLocks noChangeArrowheads="1"/>
          </p:cNvSpPr>
          <p:nvPr/>
        </p:nvSpPr>
        <p:spPr bwMode="auto">
          <a:xfrm>
            <a:off x="2363565" y="1285541"/>
            <a:ext cx="4408034" cy="2057382"/>
          </a:xfrm>
          <a:prstGeom prst="rect">
            <a:avLst/>
          </a:prstGeom>
          <a:solidFill>
            <a:srgbClr val="FFFF99"/>
          </a:solidFill>
          <a:ln w="9525">
            <a:solidFill>
              <a:schemeClr val="bg1"/>
            </a:solidFill>
            <a:miter lim="800000"/>
            <a:headEnd/>
            <a:tailEnd/>
          </a:ln>
        </p:spPr>
        <p:txBody>
          <a:bodyPr wrap="square">
            <a:no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fontAlgn="base">
              <a:spcBef>
                <a:spcPts val="600"/>
              </a:spcBef>
              <a:spcAft>
                <a:spcPts val="600"/>
              </a:spcAft>
              <a:defRPr/>
            </a:pPr>
            <a:r>
              <a:rPr lang="en-GB" altLang="en-US" dirty="0">
                <a:solidFill>
                  <a:prstClr val="black"/>
                </a:solidFill>
                <a:latin typeface="Arial" panose="020B0604020202020204" pitchFamily="34" charset="0"/>
                <a:cs typeface="Arial" panose="020B0604020202020204" pitchFamily="34" charset="0"/>
              </a:rPr>
              <a:t>Able to drink </a:t>
            </a:r>
            <a:r>
              <a:rPr lang="en-GB" altLang="en-US" u="sng" dirty="0">
                <a:solidFill>
                  <a:prstClr val="black"/>
                </a:solidFill>
                <a:latin typeface="Arial" panose="020B0604020202020204" pitchFamily="34" charset="0"/>
                <a:cs typeface="Arial" panose="020B0604020202020204" pitchFamily="34" charset="0"/>
              </a:rPr>
              <a:t>plus</a:t>
            </a:r>
            <a:r>
              <a:rPr lang="en-GB" altLang="en-US" dirty="0">
                <a:solidFill>
                  <a:prstClr val="black"/>
                </a:solidFill>
                <a:latin typeface="Arial" panose="020B0604020202020204" pitchFamily="34" charset="0"/>
                <a:cs typeface="Arial" panose="020B0604020202020204" pitchFamily="34" charset="0"/>
              </a:rPr>
              <a:t> ≥ 2 of:</a:t>
            </a:r>
            <a:endParaRPr lang="en-GB" altLang="en-US" u="sng" dirty="0">
              <a:solidFill>
                <a:prstClr val="black"/>
              </a:solidFill>
              <a:latin typeface="Arial" panose="020B0604020202020204" pitchFamily="34" charset="0"/>
              <a:cs typeface="Arial" panose="020B0604020202020204" pitchFamily="34" charset="0"/>
            </a:endParaRPr>
          </a:p>
          <a:p>
            <a:pPr marL="257175" indent="-257175" fontAlgn="base">
              <a:spcBef>
                <a:spcPts val="600"/>
              </a:spcBef>
              <a:spcAft>
                <a:spcPts val="600"/>
              </a:spcAft>
              <a:buFont typeface="Arial" panose="020B0604020202020204" pitchFamily="34" charset="0"/>
              <a:buChar char="•"/>
              <a:defRPr/>
            </a:pPr>
            <a:r>
              <a:rPr lang="en-GB" altLang="en-US" dirty="0">
                <a:solidFill>
                  <a:prstClr val="black"/>
                </a:solidFill>
                <a:latin typeface="Arial" panose="020B0604020202020204" pitchFamily="34" charset="0"/>
                <a:cs typeface="Arial" panose="020B0604020202020204" pitchFamily="34" charset="0"/>
              </a:rPr>
              <a:t>Sunken Eyes </a:t>
            </a:r>
          </a:p>
          <a:p>
            <a:pPr marL="257175" indent="-257175" fontAlgn="base">
              <a:spcBef>
                <a:spcPts val="600"/>
              </a:spcBef>
              <a:spcAft>
                <a:spcPts val="600"/>
              </a:spcAft>
              <a:buFont typeface="Arial" panose="020B0604020202020204" pitchFamily="34" charset="0"/>
              <a:buChar char="•"/>
              <a:defRPr/>
            </a:pPr>
            <a:r>
              <a:rPr lang="en-GB" altLang="en-US" dirty="0">
                <a:solidFill>
                  <a:prstClr val="black"/>
                </a:solidFill>
                <a:latin typeface="Arial" panose="020B0604020202020204" pitchFamily="34" charset="0"/>
                <a:cs typeface="Arial" panose="020B0604020202020204" pitchFamily="34" charset="0"/>
              </a:rPr>
              <a:t>Skin pinch 1 - 2 secs</a:t>
            </a:r>
          </a:p>
          <a:p>
            <a:pPr marL="257175" indent="-257175" fontAlgn="base">
              <a:spcBef>
                <a:spcPts val="600"/>
              </a:spcBef>
              <a:spcAft>
                <a:spcPts val="600"/>
              </a:spcAft>
              <a:buFont typeface="Arial" panose="020B0604020202020204" pitchFamily="34" charset="0"/>
              <a:buChar char="•"/>
              <a:defRPr/>
            </a:pPr>
            <a:r>
              <a:rPr lang="en-GB" altLang="en-US" dirty="0">
                <a:solidFill>
                  <a:prstClr val="black"/>
                </a:solidFill>
                <a:latin typeface="Arial" panose="020B0604020202020204" pitchFamily="34" charset="0"/>
                <a:cs typeface="Arial" panose="020B0604020202020204" pitchFamily="34" charset="0"/>
              </a:rPr>
              <a:t>Restlessness / Irritability</a:t>
            </a:r>
          </a:p>
        </p:txBody>
      </p:sp>
      <p:sp>
        <p:nvSpPr>
          <p:cNvPr id="5" name="Oval 4">
            <a:extLst>
              <a:ext uri="{FF2B5EF4-FFF2-40B4-BE49-F238E27FC236}">
                <a16:creationId xmlns:a16="http://schemas.microsoft.com/office/drawing/2014/main" id="{9621D836-E50A-3EE4-9E96-25BAE0D94C93}"/>
              </a:ext>
            </a:extLst>
          </p:cNvPr>
          <p:cNvSpPr/>
          <p:nvPr/>
        </p:nvSpPr>
        <p:spPr>
          <a:xfrm>
            <a:off x="474769" y="4324784"/>
            <a:ext cx="1249943" cy="1197990"/>
          </a:xfrm>
          <a:prstGeom prst="ellipse">
            <a:avLst/>
          </a:prstGeom>
          <a:solidFill>
            <a:schemeClr val="accent2">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defRPr/>
            </a:pPr>
            <a:endParaRPr lang="en-KE">
              <a:solidFill>
                <a:prstClr val="white"/>
              </a:solidFill>
              <a:latin typeface="Arial"/>
            </a:endParaRPr>
          </a:p>
        </p:txBody>
      </p:sp>
      <p:sp>
        <p:nvSpPr>
          <p:cNvPr id="7" name="Down Arrow 8">
            <a:extLst>
              <a:ext uri="{FF2B5EF4-FFF2-40B4-BE49-F238E27FC236}">
                <a16:creationId xmlns:a16="http://schemas.microsoft.com/office/drawing/2014/main" id="{59B4718A-7FC8-2485-3ECA-5F856CAA18E8}"/>
              </a:ext>
            </a:extLst>
          </p:cNvPr>
          <p:cNvSpPr/>
          <p:nvPr/>
        </p:nvSpPr>
        <p:spPr>
          <a:xfrm>
            <a:off x="4383477" y="3342923"/>
            <a:ext cx="377046" cy="599811"/>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en-US">
              <a:solidFill>
                <a:prstClr val="white"/>
              </a:solidFill>
              <a:latin typeface="Arial"/>
            </a:endParaRPr>
          </a:p>
        </p:txBody>
      </p:sp>
      <p:pic>
        <p:nvPicPr>
          <p:cNvPr id="8" name="Picture 7">
            <a:extLst>
              <a:ext uri="{FF2B5EF4-FFF2-40B4-BE49-F238E27FC236}">
                <a16:creationId xmlns:a16="http://schemas.microsoft.com/office/drawing/2014/main" id="{19ED4EFA-9C09-7FE7-A395-93F90764BD80}"/>
              </a:ext>
            </a:extLst>
          </p:cNvPr>
          <p:cNvPicPr>
            <a:picLocks noChangeAspect="1"/>
          </p:cNvPicPr>
          <p:nvPr/>
        </p:nvPicPr>
        <p:blipFill>
          <a:blip r:embed="rId3"/>
          <a:srcRect l="19959" t="26653" r="21265" b="16390"/>
          <a:stretch/>
        </p:blipFill>
        <p:spPr>
          <a:xfrm>
            <a:off x="753635" y="4600693"/>
            <a:ext cx="779894" cy="755758"/>
          </a:xfrm>
          <a:prstGeom prst="rect">
            <a:avLst/>
          </a:prstGeom>
        </p:spPr>
      </p:pic>
    </p:spTree>
    <p:extLst>
      <p:ext uri="{BB962C8B-B14F-4D97-AF65-F5344CB8AC3E}">
        <p14:creationId xmlns:p14="http://schemas.microsoft.com/office/powerpoint/2010/main" val="1555833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232EF-6A03-4CCE-A6CE-362A4CD999A6}"/>
              </a:ext>
            </a:extLst>
          </p:cNvPr>
          <p:cNvSpPr>
            <a:spLocks noGrp="1"/>
          </p:cNvSpPr>
          <p:nvPr>
            <p:ph type="title"/>
          </p:nvPr>
        </p:nvSpPr>
        <p:spPr>
          <a:xfrm>
            <a:off x="1173689" y="264878"/>
            <a:ext cx="6943058" cy="742950"/>
          </a:xfrm>
        </p:spPr>
        <p:txBody>
          <a:bodyPr>
            <a:noAutofit/>
          </a:bodyPr>
          <a:lstStyle/>
          <a:p>
            <a:pPr algn="ctr">
              <a:defRPr/>
            </a:pPr>
            <a:r>
              <a:rPr lang="en-US" sz="3200" b="1" dirty="0">
                <a:solidFill>
                  <a:schemeClr val="bg1"/>
                </a:solidFill>
                <a:latin typeface="Arial" panose="020B0604020202020204" pitchFamily="34" charset="0"/>
                <a:cs typeface="Arial" panose="020B0604020202020204" pitchFamily="34" charset="0"/>
              </a:rPr>
              <a:t>Diagnosis and management of diarrhea without dehydration</a:t>
            </a:r>
            <a:endParaRPr lang="en-GB" sz="3200" b="1" dirty="0">
              <a:solidFill>
                <a:schemeClr val="bg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7AC9E2E4-38DF-4A99-AF5B-D629A44E5AA5}"/>
              </a:ext>
            </a:extLst>
          </p:cNvPr>
          <p:cNvSpPr>
            <a:spLocks noGrp="1"/>
          </p:cNvSpPr>
          <p:nvPr>
            <p:ph idx="1"/>
          </p:nvPr>
        </p:nvSpPr>
        <p:spPr>
          <a:xfrm>
            <a:off x="1767176" y="1212018"/>
            <a:ext cx="5775746" cy="507831"/>
          </a:xfrm>
        </p:spPr>
        <p:txBody>
          <a:bodyPr>
            <a:normAutofit fontScale="92500"/>
          </a:bodyPr>
          <a:lstStyle/>
          <a:p>
            <a:pPr marL="0" indent="0">
              <a:buNone/>
              <a:defRPr/>
            </a:pPr>
            <a:r>
              <a:rPr lang="en-US" b="1" dirty="0">
                <a:latin typeface="Arial" panose="020B0604020202020204" pitchFamily="34" charset="0"/>
                <a:cs typeface="Arial" panose="020B0604020202020204" pitchFamily="34" charset="0"/>
              </a:rPr>
              <a:t>ORS 10ml/kg for every loose stool </a:t>
            </a:r>
          </a:p>
          <a:p>
            <a:pPr>
              <a:defRPr/>
            </a:pPr>
            <a:endParaRPr lang="en-US" b="1" dirty="0">
              <a:latin typeface="Arial" panose="020B0604020202020204" pitchFamily="34" charset="0"/>
              <a:cs typeface="Arial" panose="020B0604020202020204" pitchFamily="34" charset="0"/>
            </a:endParaRPr>
          </a:p>
          <a:p>
            <a:pPr marL="0" indent="0">
              <a:buNone/>
              <a:defRPr/>
            </a:pPr>
            <a:endParaRPr lang="en-GB" b="1" dirty="0">
              <a:latin typeface="Arial" panose="020B0604020202020204" pitchFamily="34" charset="0"/>
              <a:cs typeface="Arial" panose="020B0604020202020204" pitchFamily="34" charset="0"/>
            </a:endParaRPr>
          </a:p>
        </p:txBody>
      </p:sp>
      <p:sp>
        <p:nvSpPr>
          <p:cNvPr id="197636" name="TextBox 3">
            <a:extLst>
              <a:ext uri="{FF2B5EF4-FFF2-40B4-BE49-F238E27FC236}">
                <a16:creationId xmlns:a16="http://schemas.microsoft.com/office/drawing/2014/main" id="{9E31A8CA-3DA6-4E5D-B557-176DA484FA29}"/>
              </a:ext>
            </a:extLst>
          </p:cNvPr>
          <p:cNvSpPr txBox="1">
            <a:spLocks noChangeArrowheads="1"/>
          </p:cNvSpPr>
          <p:nvPr/>
        </p:nvSpPr>
        <p:spPr bwMode="auto">
          <a:xfrm>
            <a:off x="3396855" y="8777288"/>
            <a:ext cx="166449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fontAlgn="base">
              <a:spcBef>
                <a:spcPct val="0"/>
              </a:spcBef>
              <a:spcAft>
                <a:spcPct val="0"/>
              </a:spcAft>
              <a:defRPr/>
            </a:pPr>
            <a:endParaRPr lang="en-US" altLang="en-US" sz="1800">
              <a:solidFill>
                <a:prstClr val="black"/>
              </a:solidFill>
              <a:latin typeface="Arial" panose="020B0604020202020204" pitchFamily="34" charset="0"/>
              <a:cs typeface="Arial" panose="020B0604020202020204" pitchFamily="34" charset="0"/>
            </a:endParaRPr>
          </a:p>
        </p:txBody>
      </p:sp>
      <p:pic>
        <p:nvPicPr>
          <p:cNvPr id="197638" name="Picture 10" descr="Image result for african child drinking ORS in a glass photo">
            <a:extLst>
              <a:ext uri="{FF2B5EF4-FFF2-40B4-BE49-F238E27FC236}">
                <a16:creationId xmlns:a16="http://schemas.microsoft.com/office/drawing/2014/main" id="{7E7A3B2E-E7B9-49E6-B355-128E6A984F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562" y="1750930"/>
            <a:ext cx="2253229" cy="2991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2357" name="TextBox 4">
            <a:extLst>
              <a:ext uri="{FF2B5EF4-FFF2-40B4-BE49-F238E27FC236}">
                <a16:creationId xmlns:a16="http://schemas.microsoft.com/office/drawing/2014/main" id="{E121BCE3-EE14-48C6-9385-0AEA32F660A4}"/>
              </a:ext>
            </a:extLst>
          </p:cNvPr>
          <p:cNvSpPr txBox="1">
            <a:spLocks noChangeArrowheads="1"/>
          </p:cNvSpPr>
          <p:nvPr/>
        </p:nvSpPr>
        <p:spPr bwMode="auto">
          <a:xfrm>
            <a:off x="2993503" y="1745105"/>
            <a:ext cx="5688381" cy="4085734"/>
          </a:xfrm>
          <a:prstGeom prst="rect">
            <a:avLst/>
          </a:prstGeom>
          <a:noFill/>
          <a:ln>
            <a:noFill/>
          </a:ln>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257175" indent="-257175" fontAlgn="base">
              <a:spcBef>
                <a:spcPct val="0"/>
              </a:spcBef>
              <a:spcAft>
                <a:spcPct val="0"/>
              </a:spcAft>
              <a:buFont typeface="Arial" panose="020B0604020202020204" pitchFamily="34" charset="0"/>
              <a:buChar char="•"/>
              <a:defRPr/>
            </a:pPr>
            <a:r>
              <a:rPr lang="en-US" altLang="en-US" sz="2000" dirty="0">
                <a:solidFill>
                  <a:prstClr val="black"/>
                </a:solidFill>
                <a:latin typeface="Arial" panose="020B0604020202020204" pitchFamily="34" charset="0"/>
                <a:cs typeface="Arial" panose="020B0604020202020204" pitchFamily="34" charset="0"/>
              </a:rPr>
              <a:t>In a child with diarrhea and NO dehydration give usual foods (appropriate for nutritional status ) and fluids &amp; breastfeeds more frequently 		</a:t>
            </a:r>
          </a:p>
          <a:p>
            <a:pPr lvl="3" indent="0" fontAlgn="base">
              <a:spcBef>
                <a:spcPct val="0"/>
              </a:spcBef>
              <a:spcAft>
                <a:spcPct val="0"/>
              </a:spcAft>
              <a:defRPr/>
            </a:pPr>
            <a:r>
              <a:rPr lang="en-US" altLang="en-US" sz="2000" b="1" dirty="0">
                <a:solidFill>
                  <a:srgbClr val="0070C0"/>
                </a:solidFill>
                <a:latin typeface="Arial" panose="020B0604020202020204" pitchFamily="34" charset="0"/>
                <a:cs typeface="Arial" panose="020B0604020202020204" pitchFamily="34" charset="0"/>
              </a:rPr>
              <a:t>	</a:t>
            </a:r>
            <a:r>
              <a:rPr lang="en-US" altLang="en-US" sz="2000" b="1" dirty="0">
                <a:solidFill>
                  <a:schemeClr val="accent6">
                    <a:lumMod val="75000"/>
                  </a:schemeClr>
                </a:solidFill>
                <a:latin typeface="Arial" panose="020B0604020202020204" pitchFamily="34" charset="0"/>
                <a:cs typeface="Arial" panose="020B0604020202020204" pitchFamily="34" charset="0"/>
              </a:rPr>
              <a:t>PLUS</a:t>
            </a:r>
            <a:r>
              <a:rPr lang="en-US" altLang="en-US" sz="2000" b="1" dirty="0">
                <a:solidFill>
                  <a:srgbClr val="0070C0"/>
                </a:solidFill>
                <a:latin typeface="Arial" panose="020B0604020202020204" pitchFamily="34" charset="0"/>
                <a:cs typeface="Arial" panose="020B0604020202020204" pitchFamily="34" charset="0"/>
              </a:rPr>
              <a:t> </a:t>
            </a:r>
          </a:p>
          <a:p>
            <a:pPr fontAlgn="base">
              <a:spcBef>
                <a:spcPct val="0"/>
              </a:spcBef>
              <a:spcAft>
                <a:spcPct val="0"/>
              </a:spcAft>
              <a:defRPr/>
            </a:pPr>
            <a:r>
              <a:rPr lang="en-US" altLang="en-US" sz="2000" dirty="0">
                <a:solidFill>
                  <a:prstClr val="black"/>
                </a:solidFill>
                <a:latin typeface="Arial" panose="020B0604020202020204" pitchFamily="34" charset="0"/>
                <a:cs typeface="Arial" panose="020B0604020202020204" pitchFamily="34" charset="0"/>
              </a:rPr>
              <a:t>    10ml/kg after every loose stool.</a:t>
            </a:r>
          </a:p>
          <a:p>
            <a:pPr marL="136922" indent="-136922" fontAlgn="base">
              <a:spcBef>
                <a:spcPct val="20000"/>
              </a:spcBef>
              <a:spcAft>
                <a:spcPts val="900"/>
              </a:spcAft>
              <a:buClr>
                <a:schemeClr val="tx1"/>
              </a:buClr>
              <a:buSzPct val="85000"/>
              <a:buFont typeface="Arial" panose="020B0604020202020204" pitchFamily="34" charset="0"/>
              <a:buChar char="•"/>
              <a:defRPr/>
            </a:pPr>
            <a:r>
              <a:rPr lang="en-GB" altLang="en-US" sz="2000" b="1" dirty="0">
                <a:solidFill>
                  <a:schemeClr val="accent6">
                    <a:lumMod val="75000"/>
                  </a:schemeClr>
                </a:solidFill>
                <a:latin typeface="Arial" panose="020B0604020202020204" pitchFamily="34" charset="0"/>
                <a:cs typeface="Arial" panose="020B0604020202020204" pitchFamily="34" charset="0"/>
              </a:rPr>
              <a:t>Zinc</a:t>
            </a:r>
            <a:r>
              <a:rPr lang="en-GB" altLang="en-US" sz="2000" dirty="0">
                <a:solidFill>
                  <a:prstClr val="black"/>
                </a:solidFill>
                <a:latin typeface="Arial" panose="020B0604020202020204" pitchFamily="34" charset="0"/>
                <a:cs typeface="Arial" panose="020B0604020202020204" pitchFamily="34" charset="0"/>
              </a:rPr>
              <a:t> should be given to </a:t>
            </a:r>
            <a:r>
              <a:rPr lang="en-GB" altLang="en-US" sz="2000" u="sng" dirty="0">
                <a:solidFill>
                  <a:prstClr val="black"/>
                </a:solidFill>
                <a:latin typeface="Arial" panose="020B0604020202020204" pitchFamily="34" charset="0"/>
                <a:cs typeface="Arial" panose="020B0604020202020204" pitchFamily="34" charset="0"/>
              </a:rPr>
              <a:t>all children with diarrhoea</a:t>
            </a:r>
            <a:r>
              <a:rPr lang="en-GB" altLang="en-US" sz="2000" dirty="0">
                <a:solidFill>
                  <a:prstClr val="black"/>
                </a:solidFill>
                <a:latin typeface="Arial" panose="020B0604020202020204" pitchFamily="34" charset="0"/>
                <a:cs typeface="Arial" panose="020B0604020202020204" pitchFamily="34" charset="0"/>
              </a:rPr>
              <a:t> as it speeds resolution of symptoms:</a:t>
            </a:r>
          </a:p>
          <a:p>
            <a:pPr marL="342900" lvl="1" indent="-136922" fontAlgn="base">
              <a:spcBef>
                <a:spcPct val="20000"/>
              </a:spcBef>
              <a:spcAft>
                <a:spcPct val="0"/>
              </a:spcAft>
              <a:buClr>
                <a:schemeClr val="tx1"/>
              </a:buClr>
              <a:buSzPct val="85000"/>
              <a:buFont typeface="Arial" panose="020B0604020202020204" pitchFamily="34" charset="0"/>
              <a:buChar char="•"/>
              <a:defRPr/>
            </a:pPr>
            <a:r>
              <a:rPr lang="en-GB" altLang="en-US" sz="2000" dirty="0">
                <a:solidFill>
                  <a:prstClr val="black"/>
                </a:solidFill>
                <a:latin typeface="Arial" panose="020B0604020202020204" pitchFamily="34" charset="0"/>
                <a:cs typeface="Arial" panose="020B0604020202020204" pitchFamily="34" charset="0"/>
              </a:rPr>
              <a:t>10mg od (half tab) for 14 days if age &lt;6 months</a:t>
            </a:r>
          </a:p>
          <a:p>
            <a:pPr marL="342900" lvl="1" indent="-136922" fontAlgn="base">
              <a:spcBef>
                <a:spcPct val="20000"/>
              </a:spcBef>
              <a:spcAft>
                <a:spcPct val="0"/>
              </a:spcAft>
              <a:buClr>
                <a:schemeClr val="tx1"/>
              </a:buClr>
              <a:buSzPct val="85000"/>
              <a:buFont typeface="Arial" panose="020B0604020202020204" pitchFamily="34" charset="0"/>
              <a:buChar char="•"/>
              <a:defRPr/>
            </a:pPr>
            <a:r>
              <a:rPr lang="en-GB" altLang="en-US" sz="2000" dirty="0">
                <a:solidFill>
                  <a:prstClr val="black"/>
                </a:solidFill>
                <a:latin typeface="Arial" panose="020B0604020202020204" pitchFamily="34" charset="0"/>
                <a:cs typeface="Arial" panose="020B0604020202020204" pitchFamily="34" charset="0"/>
              </a:rPr>
              <a:t>20mg od (one tab) for 14 days if age &gt;=6 months</a:t>
            </a:r>
          </a:p>
        </p:txBody>
      </p:sp>
      <p:sp>
        <p:nvSpPr>
          <p:cNvPr id="5" name="Rectangle: Rounded Corners 4">
            <a:extLst>
              <a:ext uri="{FF2B5EF4-FFF2-40B4-BE49-F238E27FC236}">
                <a16:creationId xmlns:a16="http://schemas.microsoft.com/office/drawing/2014/main" id="{FA2FEFE9-C897-790D-141D-E2034221524B}"/>
              </a:ext>
            </a:extLst>
          </p:cNvPr>
          <p:cNvSpPr/>
          <p:nvPr/>
        </p:nvSpPr>
        <p:spPr>
          <a:xfrm>
            <a:off x="1007385" y="4517208"/>
            <a:ext cx="1277210" cy="122312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defRPr/>
            </a:pPr>
            <a:endParaRPr lang="en-KE">
              <a:solidFill>
                <a:prstClr val="white"/>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98192755-E1FF-EB71-909B-C0B2CEA6A33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7049" y="4567720"/>
            <a:ext cx="1257546" cy="1041916"/>
          </a:xfrm>
          <a:prstGeom prst="rect">
            <a:avLst/>
          </a:prstGeom>
        </p:spPr>
      </p:pic>
      <p:sp>
        <p:nvSpPr>
          <p:cNvPr id="6" name="TextBox 5">
            <a:extLst>
              <a:ext uri="{FF2B5EF4-FFF2-40B4-BE49-F238E27FC236}">
                <a16:creationId xmlns:a16="http://schemas.microsoft.com/office/drawing/2014/main" id="{4C642B48-49F4-E829-23B9-B4B970FC1BD2}"/>
              </a:ext>
            </a:extLst>
          </p:cNvPr>
          <p:cNvSpPr txBox="1"/>
          <p:nvPr/>
        </p:nvSpPr>
        <p:spPr>
          <a:xfrm>
            <a:off x="451030" y="6002882"/>
            <a:ext cx="8388376" cy="584775"/>
          </a:xfrm>
          <a:prstGeom prst="rect">
            <a:avLst/>
          </a:prstGeom>
          <a:noFill/>
          <a:ln>
            <a:noFill/>
          </a:ln>
        </p:spPr>
        <p:txBody>
          <a:bodyPr wrap="square" rtlCol="0">
            <a:spAutoFit/>
          </a:bodyPr>
          <a:lstStyle/>
          <a:p>
            <a:pPr algn="ctr"/>
            <a:r>
              <a:rPr lang="en-US" sz="1600" b="1" dirty="0">
                <a:solidFill>
                  <a:schemeClr val="accent6">
                    <a:lumMod val="75000"/>
                  </a:schemeClr>
                </a:solidFill>
                <a:latin typeface="Arial" panose="020B0604020202020204" pitchFamily="34" charset="0"/>
                <a:cs typeface="Arial" panose="020B0604020202020204" pitchFamily="34" charset="0"/>
              </a:rPr>
              <a:t>N/B! Children with diarrhea might develop complications such as acute kidney injury and electrolyte </a:t>
            </a:r>
            <a:r>
              <a:rPr lang="en-US" sz="1600" b="1" dirty="0" err="1">
                <a:solidFill>
                  <a:schemeClr val="accent6">
                    <a:lumMod val="75000"/>
                  </a:schemeClr>
                </a:solidFill>
                <a:latin typeface="Arial" panose="020B0604020202020204" pitchFamily="34" charset="0"/>
                <a:cs typeface="Arial" panose="020B0604020202020204" pitchFamily="34" charset="0"/>
              </a:rPr>
              <a:t>imbalkance</a:t>
            </a:r>
            <a:r>
              <a:rPr lang="en-US" sz="1600" b="1" dirty="0">
                <a:solidFill>
                  <a:schemeClr val="accent6">
                    <a:lumMod val="75000"/>
                  </a:schemeClr>
                </a:solidFill>
                <a:latin typeface="Arial" panose="020B0604020202020204" pitchFamily="34" charset="0"/>
                <a:cs typeface="Arial" panose="020B0604020202020204" pitchFamily="34" charset="0"/>
              </a:rPr>
              <a:t> . Kidney function testing is vital in these children </a:t>
            </a:r>
            <a:endParaRPr lang="en-KE" sz="1600" b="1" dirty="0">
              <a:solidFill>
                <a:schemeClr val="accent6">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7234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11C66-A0A0-8CE0-EBD7-20C9C2F86041}"/>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EFD161DE-F523-5977-9FA5-3A9535B8A75B}"/>
              </a:ext>
            </a:extLst>
          </p:cNvPr>
          <p:cNvPicPr>
            <a:picLocks noChangeAspect="1"/>
          </p:cNvPicPr>
          <p:nvPr/>
        </p:nvPicPr>
        <p:blipFill>
          <a:blip r:embed="rId3"/>
          <a:stretch>
            <a:fillRect/>
          </a:stretch>
        </p:blipFill>
        <p:spPr>
          <a:xfrm>
            <a:off x="6761173" y="1365573"/>
            <a:ext cx="2061318" cy="3068775"/>
          </a:xfrm>
          <a:prstGeom prst="rect">
            <a:avLst/>
          </a:prstGeom>
        </p:spPr>
      </p:pic>
      <p:sp>
        <p:nvSpPr>
          <p:cNvPr id="2" name="TextBox 1">
            <a:extLst>
              <a:ext uri="{FF2B5EF4-FFF2-40B4-BE49-F238E27FC236}">
                <a16:creationId xmlns:a16="http://schemas.microsoft.com/office/drawing/2014/main" id="{D864A8EE-9CC2-E7EB-C1B4-741E14EEF4DA}"/>
              </a:ext>
            </a:extLst>
          </p:cNvPr>
          <p:cNvSpPr txBox="1"/>
          <p:nvPr/>
        </p:nvSpPr>
        <p:spPr>
          <a:xfrm>
            <a:off x="1104168" y="298550"/>
            <a:ext cx="6935663" cy="523220"/>
          </a:xfrm>
          <a:prstGeom prst="rect">
            <a:avLst/>
          </a:prstGeom>
          <a:noFill/>
        </p:spPr>
        <p:txBody>
          <a:bodyPr wrap="square" rtlCol="0">
            <a:spAutoFit/>
          </a:bodyPr>
          <a:lstStyle/>
          <a:p>
            <a:pPr algn="ctr"/>
            <a:r>
              <a:rPr lang="en-US" sz="2800" b="1" dirty="0">
                <a:solidFill>
                  <a:schemeClr val="accent6">
                    <a:lumMod val="75000"/>
                  </a:schemeClr>
                </a:solidFill>
                <a:latin typeface="Arial" panose="020B0604020202020204" pitchFamily="34" charset="0"/>
                <a:cs typeface="Arial" panose="020B0604020202020204" pitchFamily="34" charset="0"/>
              </a:rPr>
              <a:t>Use of Intra-osseous Lines</a:t>
            </a:r>
          </a:p>
        </p:txBody>
      </p:sp>
      <p:sp>
        <p:nvSpPr>
          <p:cNvPr id="4" name="TextBox 3">
            <a:extLst>
              <a:ext uri="{FF2B5EF4-FFF2-40B4-BE49-F238E27FC236}">
                <a16:creationId xmlns:a16="http://schemas.microsoft.com/office/drawing/2014/main" id="{4EDC5226-B03E-2CC1-EE5F-7131D7EF9678}"/>
              </a:ext>
            </a:extLst>
          </p:cNvPr>
          <p:cNvSpPr txBox="1"/>
          <p:nvPr/>
        </p:nvSpPr>
        <p:spPr>
          <a:xfrm>
            <a:off x="495532" y="758571"/>
            <a:ext cx="8235514"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If IV access fails in a child in </a:t>
            </a:r>
            <a:r>
              <a:rPr lang="en-US" dirty="0" err="1">
                <a:latin typeface="Arial" panose="020B0604020202020204" pitchFamily="34" charset="0"/>
                <a:cs typeface="Arial" panose="020B0604020202020204" pitchFamily="34" charset="0"/>
              </a:rPr>
              <a:t>circulatiory</a:t>
            </a:r>
            <a:r>
              <a:rPr lang="en-US" dirty="0">
                <a:latin typeface="Arial" panose="020B0604020202020204" pitchFamily="34" charset="0"/>
                <a:cs typeface="Arial" panose="020B0604020202020204" pitchFamily="34" charset="0"/>
              </a:rPr>
              <a:t> compromise IO line is a rapid, safe &amp; reliable route for obtaining blood samples and administration of drugs, fluids &amp; blood.</a:t>
            </a:r>
          </a:p>
        </p:txBody>
      </p:sp>
      <p:sp>
        <p:nvSpPr>
          <p:cNvPr id="5" name="TextBox 4">
            <a:extLst>
              <a:ext uri="{FF2B5EF4-FFF2-40B4-BE49-F238E27FC236}">
                <a16:creationId xmlns:a16="http://schemas.microsoft.com/office/drawing/2014/main" id="{AB690524-8D1B-D3A5-7DAA-3DAC09A61F67}"/>
              </a:ext>
            </a:extLst>
          </p:cNvPr>
          <p:cNvSpPr txBox="1"/>
          <p:nvPr/>
        </p:nvSpPr>
        <p:spPr>
          <a:xfrm>
            <a:off x="495532" y="1750725"/>
            <a:ext cx="6868829" cy="4801314"/>
          </a:xfrm>
          <a:prstGeom prst="rect">
            <a:avLst/>
          </a:prstGeom>
          <a:noFill/>
        </p:spPr>
        <p:txBody>
          <a:bodyPr wrap="square" rtlCol="0">
            <a:spAutoFit/>
          </a:bodyPr>
          <a:lstStyle/>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Size </a:t>
            </a:r>
            <a:r>
              <a:rPr lang="en-US" dirty="0">
                <a:latin typeface="Arial" panose="020B0604020202020204" pitchFamily="34" charset="0"/>
                <a:cs typeface="Arial" panose="020B0604020202020204" pitchFamily="34" charset="0"/>
              </a:rPr>
              <a:t>- use IO or bone marrow needle 15 - 18G if available or 16 - 21G hypodermic needle if not available</a:t>
            </a: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Sterility </a:t>
            </a:r>
            <a:r>
              <a:rPr lang="en-US" dirty="0">
                <a:latin typeface="Arial" panose="020B0604020202020204" pitchFamily="34" charset="0"/>
                <a:cs typeface="Arial" panose="020B0604020202020204" pitchFamily="34" charset="0"/>
              </a:rPr>
              <a:t>- Clean after identifying landmarks then use sterile gloves and sterilize site</a:t>
            </a: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Site </a:t>
            </a:r>
            <a:r>
              <a:rPr lang="en-US" dirty="0">
                <a:latin typeface="Arial" panose="020B0604020202020204" pitchFamily="34" charset="0"/>
                <a:cs typeface="Arial" panose="020B0604020202020204" pitchFamily="34" charset="0"/>
              </a:rPr>
              <a:t>- Middle of the antero-medial (flat) surface of tibia at junction of upper and middle thirds </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Bevel to toes and introduce vertically (90</a:t>
            </a:r>
            <a:r>
              <a:rPr lang="en-US" baseline="30000" dirty="0">
                <a:latin typeface="Arial" panose="020B0604020202020204" pitchFamily="34" charset="0"/>
                <a:cs typeface="Arial" panose="020B0604020202020204" pitchFamily="34" charset="0"/>
              </a:rPr>
              <a:t>o</a:t>
            </a:r>
            <a:r>
              <a:rPr lang="en-US" dirty="0">
                <a:latin typeface="Arial" panose="020B0604020202020204" pitchFamily="34" charset="0"/>
                <a:cs typeface="Arial" panose="020B0604020202020204" pitchFamily="34" charset="0"/>
              </a:rPr>
              <a:t>) </a:t>
            </a:r>
          </a:p>
          <a:p>
            <a:pPr marL="742950" lvl="1" indent="-285750">
              <a:buFont typeface="Arial" panose="020B0604020202020204" pitchFamily="34" charset="0"/>
              <a:buChar char="•"/>
            </a:pPr>
            <a:r>
              <a:rPr lang="en-US" dirty="0">
                <a:latin typeface="Arial" panose="020B0604020202020204" pitchFamily="34" charset="0"/>
                <a:cs typeface="Arial" panose="020B0604020202020204" pitchFamily="34" charset="0"/>
              </a:rPr>
              <a:t>Advance slowly with rotating movement</a:t>
            </a:r>
          </a:p>
          <a:p>
            <a:pPr marL="285750" indent="-285750">
              <a:buFont typeface="Arial" panose="020B0604020202020204" pitchFamily="34" charset="0"/>
              <a:buChar char="•"/>
            </a:pPr>
            <a:r>
              <a:rPr lang="en-US" b="1" dirty="0">
                <a:latin typeface="Arial" panose="020B0604020202020204" pitchFamily="34" charset="0"/>
                <a:cs typeface="Arial" panose="020B0604020202020204" pitchFamily="34" charset="0"/>
              </a:rPr>
              <a:t>Stop </a:t>
            </a:r>
            <a:r>
              <a:rPr lang="en-US" dirty="0">
                <a:latin typeface="Arial" panose="020B0604020202020204" pitchFamily="34" charset="0"/>
                <a:cs typeface="Arial" panose="020B0604020202020204" pitchFamily="34" charset="0"/>
              </a:rPr>
              <a:t>advancing when there is a ‘sudden give’ – then aspirate with 5 </a:t>
            </a:r>
            <a:r>
              <a:rPr lang="en-US" dirty="0" err="1">
                <a:latin typeface="Arial" panose="020B0604020202020204" pitchFamily="34" charset="0"/>
                <a:cs typeface="Arial" panose="020B0604020202020204" pitchFamily="34" charset="0"/>
              </a:rPr>
              <a:t>mls</a:t>
            </a:r>
            <a:r>
              <a:rPr lang="en-US" dirty="0">
                <a:latin typeface="Arial" panose="020B0604020202020204" pitchFamily="34" charset="0"/>
                <a:cs typeface="Arial" panose="020B0604020202020204" pitchFamily="34" charset="0"/>
              </a:rPr>
              <a:t> syringe</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Slowly inject 3mls Normal Saline looking for any leakage under the skin – if OK attach IV fluid giving set and apply dressings and strap down</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Give fluids as needed - a 20 </a:t>
            </a:r>
            <a:r>
              <a:rPr lang="en-US" dirty="0" err="1">
                <a:latin typeface="Arial" panose="020B0604020202020204" pitchFamily="34" charset="0"/>
                <a:cs typeface="Arial" panose="020B0604020202020204" pitchFamily="34" charset="0"/>
              </a:rPr>
              <a:t>mls</a:t>
            </a:r>
            <a:r>
              <a:rPr lang="en-US" dirty="0">
                <a:latin typeface="Arial" panose="020B0604020202020204" pitchFamily="34" charset="0"/>
                <a:cs typeface="Arial" panose="020B0604020202020204" pitchFamily="34" charset="0"/>
              </a:rPr>
              <a:t> / 50 </a:t>
            </a:r>
            <a:r>
              <a:rPr lang="en-US" dirty="0" err="1">
                <a:latin typeface="Arial" panose="020B0604020202020204" pitchFamily="34" charset="0"/>
                <a:cs typeface="Arial" panose="020B0604020202020204" pitchFamily="34" charset="0"/>
              </a:rPr>
              <a:t>mls</a:t>
            </a:r>
            <a:r>
              <a:rPr lang="en-US" dirty="0">
                <a:latin typeface="Arial" panose="020B0604020202020204" pitchFamily="34" charset="0"/>
                <a:cs typeface="Arial" panose="020B0604020202020204" pitchFamily="34" charset="0"/>
              </a:rPr>
              <a:t> syringe will be needed for boluses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Watch for leg / calf muscle swelling</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Replace IO access with IV within 8 hours</a:t>
            </a:r>
          </a:p>
        </p:txBody>
      </p:sp>
    </p:spTree>
    <p:extLst>
      <p:ext uri="{BB962C8B-B14F-4D97-AF65-F5344CB8AC3E}">
        <p14:creationId xmlns:p14="http://schemas.microsoft.com/office/powerpoint/2010/main" val="4197064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8" name="Google Shape;608;p36">
            <a:extLst>
              <a:ext uri="{FF2B5EF4-FFF2-40B4-BE49-F238E27FC236}">
                <a16:creationId xmlns:a16="http://schemas.microsoft.com/office/drawing/2014/main" id="{CE2BD165-8CBA-ACAE-4EFE-1873C24D7F5F}"/>
              </a:ext>
            </a:extLst>
          </p:cNvPr>
          <p:cNvSpPr txBox="1">
            <a:spLocks noGrp="1"/>
          </p:cNvSpPr>
          <p:nvPr>
            <p:ph type="title"/>
          </p:nvPr>
        </p:nvSpPr>
        <p:spPr>
          <a:xfrm>
            <a:off x="658761" y="386972"/>
            <a:ext cx="7944465" cy="716776"/>
          </a:xfrm>
        </p:spPr>
        <p:txBody>
          <a:bodyPr spcFirstLastPara="1" vert="horz" wrap="square" lIns="68569" tIns="34275" rIns="68569" bIns="34275" rtlCol="0" anchor="ctr" anchorCtr="0">
            <a:noAutofit/>
          </a:bodyPr>
          <a:lstStyle/>
          <a:p>
            <a:pPr algn="ctr">
              <a:spcBef>
                <a:spcPts val="0"/>
              </a:spcBef>
              <a:defRPr/>
            </a:pPr>
            <a:r>
              <a:rPr lang="en-US" sz="3200" b="1" dirty="0">
                <a:solidFill>
                  <a:schemeClr val="bg1"/>
                </a:solidFill>
                <a:latin typeface="Arial" panose="020B0604020202020204" pitchFamily="34" charset="0"/>
                <a:cs typeface="Arial" panose="020B0604020202020204" pitchFamily="34" charset="0"/>
              </a:rPr>
              <a:t>Complications of intraosseous access</a:t>
            </a:r>
            <a:endParaRPr sz="2800" b="1" dirty="0">
              <a:solidFill>
                <a:schemeClr val="bg1"/>
              </a:solidFill>
              <a:latin typeface="Arial" panose="020B0604020202020204" pitchFamily="34" charset="0"/>
              <a:cs typeface="Arial" panose="020B0604020202020204" pitchFamily="34" charset="0"/>
            </a:endParaRPr>
          </a:p>
        </p:txBody>
      </p:sp>
      <p:sp>
        <p:nvSpPr>
          <p:cNvPr id="292877" name="Google Shape;619;p36">
            <a:extLst>
              <a:ext uri="{FF2B5EF4-FFF2-40B4-BE49-F238E27FC236}">
                <a16:creationId xmlns:a16="http://schemas.microsoft.com/office/drawing/2014/main" id="{17BDAB9D-B53B-2432-A5CC-2785D1D33FF2}"/>
              </a:ext>
            </a:extLst>
          </p:cNvPr>
          <p:cNvSpPr>
            <a:spLocks noGrp="1" noChangeArrowheads="1"/>
          </p:cNvSpPr>
          <p:nvPr>
            <p:ph type="ftr" sz="quarter" idx="11"/>
          </p:nvPr>
        </p:nvSpPr>
        <p:spPr bwMode="auto">
          <a:xfrm>
            <a:off x="1197847" y="6421580"/>
            <a:ext cx="6748305" cy="16665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69" tIns="34275" rIns="68569" bIns="34275" numCol="1" rtlCol="0" anchor="ctr" anchorCtr="0" compatLnSpc="1">
            <a:prstTxWarp prst="textNoShape">
              <a:avLst/>
            </a:prstTxWarp>
          </a:bodyPr>
          <a:lstStyle>
            <a:lvl1pPr>
              <a:defRPr sz="1800">
                <a:solidFill>
                  <a:schemeClr val="tx1"/>
                </a:solidFill>
                <a:latin typeface="Times New Roman" panose="02020603050405020304" pitchFamily="18" charset="0"/>
              </a:defRPr>
            </a:lvl1pPr>
            <a:lvl2pPr marL="557213" indent="-214313">
              <a:defRPr sz="1800">
                <a:solidFill>
                  <a:schemeClr val="tx1"/>
                </a:solidFill>
                <a:latin typeface="Times New Roman" panose="02020603050405020304" pitchFamily="18" charset="0"/>
              </a:defRPr>
            </a:lvl2pPr>
            <a:lvl3pPr marL="857250" indent="-171450">
              <a:defRPr sz="1800">
                <a:solidFill>
                  <a:schemeClr val="tx1"/>
                </a:solidFill>
                <a:latin typeface="Times New Roman" panose="02020603050405020304" pitchFamily="18" charset="0"/>
              </a:defRPr>
            </a:lvl3pPr>
            <a:lvl4pPr marL="1200150" indent="-171450">
              <a:defRPr sz="1800">
                <a:solidFill>
                  <a:schemeClr val="tx1"/>
                </a:solidFill>
                <a:latin typeface="Times New Roman" panose="02020603050405020304" pitchFamily="18" charset="0"/>
              </a:defRPr>
            </a:lvl4pPr>
            <a:lvl5pPr marL="1543050" indent="-171450">
              <a:defRPr sz="1800">
                <a:solidFill>
                  <a:schemeClr val="tx1"/>
                </a:solidFill>
                <a:latin typeface="Times New Roman" panose="02020603050405020304" pitchFamily="18" charset="0"/>
              </a:defRPr>
            </a:lvl5pPr>
            <a:lvl6pPr marL="1885950" indent="-171450" eaLnBrk="0" fontAlgn="base" hangingPunct="0">
              <a:spcBef>
                <a:spcPct val="0"/>
              </a:spcBef>
              <a:spcAft>
                <a:spcPct val="0"/>
              </a:spcAft>
              <a:defRPr sz="1800">
                <a:solidFill>
                  <a:schemeClr val="tx1"/>
                </a:solidFill>
                <a:latin typeface="Times New Roman" panose="02020603050405020304" pitchFamily="18" charset="0"/>
              </a:defRPr>
            </a:lvl6pPr>
            <a:lvl7pPr marL="2228850" indent="-171450" eaLnBrk="0" fontAlgn="base" hangingPunct="0">
              <a:spcBef>
                <a:spcPct val="0"/>
              </a:spcBef>
              <a:spcAft>
                <a:spcPct val="0"/>
              </a:spcAft>
              <a:defRPr sz="1800">
                <a:solidFill>
                  <a:schemeClr val="tx1"/>
                </a:solidFill>
                <a:latin typeface="Times New Roman" panose="02020603050405020304" pitchFamily="18" charset="0"/>
              </a:defRPr>
            </a:lvl7pPr>
            <a:lvl8pPr marL="2571750" indent="-171450" eaLnBrk="0" fontAlgn="base" hangingPunct="0">
              <a:spcBef>
                <a:spcPct val="0"/>
              </a:spcBef>
              <a:spcAft>
                <a:spcPct val="0"/>
              </a:spcAft>
              <a:defRPr sz="1800">
                <a:solidFill>
                  <a:schemeClr val="tx1"/>
                </a:solidFill>
                <a:latin typeface="Times New Roman" panose="02020603050405020304" pitchFamily="18" charset="0"/>
              </a:defRPr>
            </a:lvl8pPr>
            <a:lvl9pPr marL="2914650" indent="-171450" eaLnBrk="0" fontAlgn="base" hangingPunct="0">
              <a:spcBef>
                <a:spcPct val="0"/>
              </a:spcBef>
              <a:spcAft>
                <a:spcPct val="0"/>
              </a:spcAft>
              <a:defRPr sz="1800">
                <a:solidFill>
                  <a:schemeClr val="tx1"/>
                </a:solidFill>
                <a:latin typeface="Times New Roman" panose="02020603050405020304" pitchFamily="18" charset="0"/>
              </a:defRPr>
            </a:lvl9pPr>
          </a:lstStyle>
          <a:p>
            <a:pPr fontAlgn="base">
              <a:spcBef>
                <a:spcPct val="0"/>
              </a:spcBef>
              <a:spcAft>
                <a:spcPct val="0"/>
              </a:spcAft>
              <a:defRPr/>
            </a:pPr>
            <a:r>
              <a:rPr lang="en-US" altLang="en-US" sz="900" i="1" dirty="0" err="1">
                <a:solidFill>
                  <a:schemeClr val="tx1">
                    <a:lumMod val="65000"/>
                    <a:lumOff val="35000"/>
                  </a:schemeClr>
                </a:solidFill>
                <a:latin typeface="Arial" panose="020B0604020202020204" pitchFamily="34" charset="0"/>
                <a:cs typeface="Arial" panose="020B0604020202020204" pitchFamily="34" charset="0"/>
              </a:rPr>
              <a:t>Paediatric</a:t>
            </a:r>
            <a:r>
              <a:rPr lang="en-US" altLang="en-US" sz="900" i="1" dirty="0">
                <a:solidFill>
                  <a:schemeClr val="tx1">
                    <a:lumMod val="65000"/>
                    <a:lumOff val="35000"/>
                  </a:schemeClr>
                </a:solidFill>
                <a:latin typeface="Arial" panose="020B0604020202020204" pitchFamily="34" charset="0"/>
                <a:cs typeface="Arial" panose="020B0604020202020204" pitchFamily="34" charset="0"/>
              </a:rPr>
              <a:t> ALS. AHA journals: Originally published22 Aug 2000Circulation. 2000;102:I-253–I-290</a:t>
            </a:r>
            <a:endParaRPr lang="en-US" altLang="en-US" sz="1050" i="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609" name="Google Shape;609;p36">
            <a:extLst>
              <a:ext uri="{FF2B5EF4-FFF2-40B4-BE49-F238E27FC236}">
                <a16:creationId xmlns:a16="http://schemas.microsoft.com/office/drawing/2014/main" id="{EEC502B4-B46F-93B3-2809-8EF7774C6868}"/>
              </a:ext>
            </a:extLst>
          </p:cNvPr>
          <p:cNvSpPr/>
          <p:nvPr/>
        </p:nvSpPr>
        <p:spPr>
          <a:xfrm>
            <a:off x="-648928" y="1795503"/>
            <a:ext cx="3366565" cy="3799052"/>
          </a:xfrm>
          <a:prstGeom prst="arc">
            <a:avLst>
              <a:gd name="adj1" fmla="val 16213134"/>
              <a:gd name="adj2" fmla="val 5505427"/>
            </a:avLst>
          </a:prstGeom>
          <a:noFill/>
          <a:ln w="57150" cap="flat" cmpd="sng">
            <a:solidFill>
              <a:schemeClr val="accent6">
                <a:lumMod val="75000"/>
              </a:schemeClr>
            </a:solidFill>
            <a:prstDash val="solid"/>
            <a:round/>
            <a:headEnd type="none" w="sm" len="sm"/>
            <a:tailEnd type="none" w="sm" len="sm"/>
          </a:ln>
        </p:spPr>
        <p:txBody>
          <a:bodyPr spcFirstLastPara="1" lIns="68569" tIns="34275" rIns="68569" bIns="34275" anchor="ctr"/>
          <a:lstStyle/>
          <a:p>
            <a:pPr algn="ctr" eaLnBrk="0" fontAlgn="base" hangingPunct="0">
              <a:defRPr/>
            </a:pPr>
            <a:endParaRPr sz="1013">
              <a:solidFill>
                <a:prstClr val="black"/>
              </a:solidFill>
              <a:latin typeface="Times New Roman"/>
              <a:ea typeface="Times New Roman"/>
              <a:cs typeface="Times New Roman"/>
              <a:sym typeface="Times New Roman"/>
            </a:endParaRPr>
          </a:p>
        </p:txBody>
      </p:sp>
      <p:sp>
        <p:nvSpPr>
          <p:cNvPr id="292868" name="Google Shape;610;p36">
            <a:extLst>
              <a:ext uri="{FF2B5EF4-FFF2-40B4-BE49-F238E27FC236}">
                <a16:creationId xmlns:a16="http://schemas.microsoft.com/office/drawing/2014/main" id="{CE24C0CA-82A5-51E4-85D6-9A834C8B7424}"/>
              </a:ext>
            </a:extLst>
          </p:cNvPr>
          <p:cNvSpPr>
            <a:spLocks noChangeArrowheads="1"/>
          </p:cNvSpPr>
          <p:nvPr/>
        </p:nvSpPr>
        <p:spPr bwMode="auto">
          <a:xfrm>
            <a:off x="1504336" y="1566867"/>
            <a:ext cx="719754" cy="788783"/>
          </a:xfrm>
          <a:prstGeom prst="wedgeEllipseCallout">
            <a:avLst>
              <a:gd name="adj1" fmla="val 64412"/>
              <a:gd name="adj2" fmla="val -35681"/>
            </a:avLst>
          </a:prstGeom>
          <a:solidFill>
            <a:schemeClr val="bg1"/>
          </a:solidFill>
          <a:ln w="38100">
            <a:solidFill>
              <a:schemeClr val="accent6">
                <a:lumMod val="60000"/>
                <a:lumOff val="40000"/>
              </a:schemeClr>
            </a:solidFill>
            <a:round/>
            <a:headEnd type="none" w="sm" len="sm"/>
            <a:tailEnd type="none" w="sm" len="sm"/>
          </a:ln>
        </p:spPr>
        <p:txBody>
          <a:bodyPr lIns="68569" tIns="34275" rIns="68569" bIns="34275"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0" fontAlgn="base" hangingPunct="0">
              <a:spcBef>
                <a:spcPct val="0"/>
              </a:spcBef>
              <a:spcAft>
                <a:spcPct val="0"/>
              </a:spcAft>
              <a:defRPr/>
            </a:pPr>
            <a:r>
              <a:rPr lang="en-US" altLang="en-US" sz="1125" b="1">
                <a:solidFill>
                  <a:srgbClr val="7F7F7F"/>
                </a:solidFill>
                <a:latin typeface="Arial" panose="020B0604020202020204" pitchFamily="34" charset="0"/>
                <a:cs typeface="Arial" panose="020B0604020202020204" pitchFamily="34" charset="0"/>
                <a:sym typeface="Arial" panose="020B0604020202020204" pitchFamily="34" charset="0"/>
              </a:rPr>
              <a:t>1</a:t>
            </a:r>
            <a:endParaRPr lang="en-US" altLang="en-US" sz="1800">
              <a:solidFill>
                <a:srgbClr val="000000"/>
              </a:solidFill>
            </a:endParaRPr>
          </a:p>
        </p:txBody>
      </p:sp>
      <p:sp>
        <p:nvSpPr>
          <p:cNvPr id="292869" name="Google Shape;611;p36">
            <a:extLst>
              <a:ext uri="{FF2B5EF4-FFF2-40B4-BE49-F238E27FC236}">
                <a16:creationId xmlns:a16="http://schemas.microsoft.com/office/drawing/2014/main" id="{1109C58B-1B8A-BCF7-3CEF-C714BA7BA0BE}"/>
              </a:ext>
            </a:extLst>
          </p:cNvPr>
          <p:cNvSpPr>
            <a:spLocks noChangeArrowheads="1"/>
          </p:cNvSpPr>
          <p:nvPr/>
        </p:nvSpPr>
        <p:spPr bwMode="auto">
          <a:xfrm>
            <a:off x="2277437" y="2726113"/>
            <a:ext cx="721402" cy="785601"/>
          </a:xfrm>
          <a:prstGeom prst="wedgeEllipseCallout">
            <a:avLst>
              <a:gd name="adj1" fmla="val 72548"/>
              <a:gd name="adj2" fmla="val 6937"/>
            </a:avLst>
          </a:prstGeom>
          <a:solidFill>
            <a:schemeClr val="bg1"/>
          </a:solidFill>
          <a:ln w="38100">
            <a:solidFill>
              <a:schemeClr val="accent6">
                <a:lumMod val="60000"/>
                <a:lumOff val="40000"/>
              </a:schemeClr>
            </a:solidFill>
            <a:round/>
            <a:headEnd type="none" w="sm" len="sm"/>
            <a:tailEnd type="none" w="sm" len="sm"/>
          </a:ln>
        </p:spPr>
        <p:txBody>
          <a:bodyPr lIns="68569" tIns="34275" rIns="68569" bIns="34275"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0" fontAlgn="base" hangingPunct="0">
              <a:spcBef>
                <a:spcPct val="0"/>
              </a:spcBef>
              <a:spcAft>
                <a:spcPct val="0"/>
              </a:spcAft>
              <a:defRPr/>
            </a:pPr>
            <a:r>
              <a:rPr lang="en-US" altLang="en-US" sz="1125" b="1">
                <a:solidFill>
                  <a:srgbClr val="7F7F7F"/>
                </a:solidFill>
                <a:latin typeface="Arial" panose="020B0604020202020204" pitchFamily="34" charset="0"/>
                <a:cs typeface="Arial" panose="020B0604020202020204" pitchFamily="34" charset="0"/>
                <a:sym typeface="Arial" panose="020B0604020202020204" pitchFamily="34" charset="0"/>
              </a:rPr>
              <a:t>2</a:t>
            </a:r>
            <a:endParaRPr lang="en-US" altLang="en-US" sz="1800">
              <a:solidFill>
                <a:srgbClr val="000000"/>
              </a:solidFill>
            </a:endParaRPr>
          </a:p>
        </p:txBody>
      </p:sp>
      <p:sp>
        <p:nvSpPr>
          <p:cNvPr id="292870" name="Google Shape;612;p36">
            <a:extLst>
              <a:ext uri="{FF2B5EF4-FFF2-40B4-BE49-F238E27FC236}">
                <a16:creationId xmlns:a16="http://schemas.microsoft.com/office/drawing/2014/main" id="{C29789FA-E55B-58D3-2F26-F009C786C6A3}"/>
              </a:ext>
            </a:extLst>
          </p:cNvPr>
          <p:cNvSpPr>
            <a:spLocks noChangeArrowheads="1"/>
          </p:cNvSpPr>
          <p:nvPr/>
        </p:nvSpPr>
        <p:spPr bwMode="auto">
          <a:xfrm>
            <a:off x="2163667" y="3978015"/>
            <a:ext cx="835172" cy="830460"/>
          </a:xfrm>
          <a:prstGeom prst="wedgeEllipseCallout">
            <a:avLst>
              <a:gd name="adj1" fmla="val 74717"/>
              <a:gd name="adj2" fmla="val -5358"/>
            </a:avLst>
          </a:prstGeom>
          <a:solidFill>
            <a:schemeClr val="bg1"/>
          </a:solidFill>
          <a:ln w="38100">
            <a:solidFill>
              <a:schemeClr val="accent6">
                <a:lumMod val="60000"/>
                <a:lumOff val="40000"/>
              </a:schemeClr>
            </a:solidFill>
            <a:round/>
            <a:headEnd type="none" w="sm" len="sm"/>
            <a:tailEnd type="none" w="sm" len="sm"/>
          </a:ln>
        </p:spPr>
        <p:txBody>
          <a:bodyPr lIns="68569" tIns="34275" rIns="68569" bIns="34275"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0" fontAlgn="base" hangingPunct="0">
              <a:spcBef>
                <a:spcPct val="0"/>
              </a:spcBef>
              <a:spcAft>
                <a:spcPct val="0"/>
              </a:spcAft>
              <a:defRPr/>
            </a:pPr>
            <a:r>
              <a:rPr lang="en-US" altLang="en-US" sz="1125" b="1">
                <a:solidFill>
                  <a:srgbClr val="7F7F7F"/>
                </a:solidFill>
                <a:latin typeface="Arial" panose="020B0604020202020204" pitchFamily="34" charset="0"/>
                <a:cs typeface="Arial" panose="020B0604020202020204" pitchFamily="34" charset="0"/>
                <a:sym typeface="Arial" panose="020B0604020202020204" pitchFamily="34" charset="0"/>
              </a:rPr>
              <a:t>3</a:t>
            </a:r>
            <a:endParaRPr lang="en-US" altLang="en-US" sz="1800">
              <a:solidFill>
                <a:srgbClr val="000000"/>
              </a:solidFill>
            </a:endParaRPr>
          </a:p>
        </p:txBody>
      </p:sp>
      <p:sp>
        <p:nvSpPr>
          <p:cNvPr id="292871" name="Google Shape;613;p36">
            <a:extLst>
              <a:ext uri="{FF2B5EF4-FFF2-40B4-BE49-F238E27FC236}">
                <a16:creationId xmlns:a16="http://schemas.microsoft.com/office/drawing/2014/main" id="{557B8F4D-B623-44D6-3F8A-F8D54296285C}"/>
              </a:ext>
            </a:extLst>
          </p:cNvPr>
          <p:cNvSpPr>
            <a:spLocks noChangeArrowheads="1"/>
          </p:cNvSpPr>
          <p:nvPr/>
        </p:nvSpPr>
        <p:spPr bwMode="auto">
          <a:xfrm rot="20037000">
            <a:off x="1166541" y="5127769"/>
            <a:ext cx="712214" cy="719912"/>
          </a:xfrm>
          <a:prstGeom prst="wedgeEllipseCallout">
            <a:avLst>
              <a:gd name="adj1" fmla="val 72007"/>
              <a:gd name="adj2" fmla="val 43356"/>
            </a:avLst>
          </a:prstGeom>
          <a:solidFill>
            <a:schemeClr val="bg1"/>
          </a:solidFill>
          <a:ln w="38100">
            <a:solidFill>
              <a:schemeClr val="accent6">
                <a:lumMod val="60000"/>
                <a:lumOff val="40000"/>
              </a:schemeClr>
            </a:solidFill>
            <a:round/>
            <a:headEnd type="none" w="sm" len="sm"/>
            <a:tailEnd type="none" w="sm" len="sm"/>
          </a:ln>
        </p:spPr>
        <p:txBody>
          <a:bodyPr lIns="68569" tIns="34275" rIns="68569" bIns="34275"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0" fontAlgn="base" hangingPunct="0">
              <a:spcBef>
                <a:spcPct val="0"/>
              </a:spcBef>
              <a:spcAft>
                <a:spcPct val="0"/>
              </a:spcAft>
              <a:defRPr/>
            </a:pPr>
            <a:r>
              <a:rPr lang="en-US" altLang="en-US" sz="1125" b="1">
                <a:solidFill>
                  <a:srgbClr val="7F7F7F"/>
                </a:solidFill>
                <a:latin typeface="Arial" panose="020B0604020202020204" pitchFamily="34" charset="0"/>
                <a:cs typeface="Arial" panose="020B0604020202020204" pitchFamily="34" charset="0"/>
                <a:sym typeface="Arial" panose="020B0604020202020204" pitchFamily="34" charset="0"/>
              </a:rPr>
              <a:t>4</a:t>
            </a:r>
            <a:endParaRPr lang="en-US" altLang="en-US" sz="1800">
              <a:solidFill>
                <a:srgbClr val="000000"/>
              </a:solidFill>
            </a:endParaRPr>
          </a:p>
        </p:txBody>
      </p:sp>
      <p:sp>
        <p:nvSpPr>
          <p:cNvPr id="614" name="Google Shape;614;p36">
            <a:extLst>
              <a:ext uri="{FF2B5EF4-FFF2-40B4-BE49-F238E27FC236}">
                <a16:creationId xmlns:a16="http://schemas.microsoft.com/office/drawing/2014/main" id="{3F7260D2-F83E-883E-C187-407A3E060B6C}"/>
              </a:ext>
            </a:extLst>
          </p:cNvPr>
          <p:cNvSpPr/>
          <p:nvPr/>
        </p:nvSpPr>
        <p:spPr>
          <a:xfrm>
            <a:off x="2540795" y="1332384"/>
            <a:ext cx="5580649" cy="894867"/>
          </a:xfrm>
          <a:prstGeom prst="roundRect">
            <a:avLst>
              <a:gd name="adj" fmla="val 16667"/>
            </a:avLst>
          </a:prstGeom>
          <a:solidFill>
            <a:schemeClr val="accent6">
              <a:lumMod val="20000"/>
              <a:lumOff val="80000"/>
            </a:schemeClr>
          </a:solidFill>
          <a:ln w="19050" cap="flat" cmpd="sng">
            <a:solidFill>
              <a:schemeClr val="accent6">
                <a:lumMod val="75000"/>
              </a:schemeClr>
            </a:solidFill>
            <a:prstDash val="dot"/>
            <a:round/>
            <a:headEnd type="none" w="sm" len="sm"/>
            <a:tailEnd type="none" w="sm" len="sm"/>
          </a:ln>
        </p:spPr>
        <p:txBody>
          <a:bodyPr spcFirstLastPara="1" lIns="68569" tIns="34275" rIns="68569" bIns="34275"/>
          <a:lstStyle/>
          <a:p>
            <a:pPr eaLnBrk="0" fontAlgn="base" hangingPunct="0">
              <a:defRPr/>
            </a:pPr>
            <a:r>
              <a:rPr lang="en-US" sz="1425" b="1" dirty="0">
                <a:solidFill>
                  <a:prstClr val="black"/>
                </a:solidFill>
                <a:latin typeface="Arial" panose="020B0604020202020204" pitchFamily="34" charset="0"/>
                <a:ea typeface="Times New Roman"/>
                <a:cs typeface="Arial" panose="020B0604020202020204" pitchFamily="34" charset="0"/>
                <a:sym typeface="Times New Roman"/>
              </a:rPr>
              <a:t>Tibial fracture:</a:t>
            </a:r>
            <a:endParaRPr sz="1425" dirty="0">
              <a:solidFill>
                <a:prstClr val="black"/>
              </a:solidFill>
              <a:latin typeface="Arial" panose="020B0604020202020204" pitchFamily="34" charset="0"/>
              <a:cs typeface="Arial" panose="020B0604020202020204" pitchFamily="34" charset="0"/>
            </a:endParaRPr>
          </a:p>
          <a:p>
            <a:pPr marL="102867" indent="-102867" eaLnBrk="0" fontAlgn="base" hangingPunct="0">
              <a:buClr>
                <a:prstClr val="black"/>
              </a:buClr>
              <a:buSzPts val="1800"/>
              <a:buFont typeface="Arial"/>
              <a:buChar char="•"/>
              <a:defRPr/>
            </a:pPr>
            <a:r>
              <a:rPr lang="en-US" sz="1425" dirty="0">
                <a:solidFill>
                  <a:prstClr val="black"/>
                </a:solidFill>
                <a:latin typeface="Arial" panose="020B0604020202020204" pitchFamily="34" charset="0"/>
                <a:ea typeface="Times New Roman"/>
                <a:cs typeface="Arial" panose="020B0604020202020204" pitchFamily="34" charset="0"/>
                <a:sym typeface="Times New Roman"/>
              </a:rPr>
              <a:t>Prevented by careful technique and avoided excessive pressure during insertion, either manual or drill associated. Feel for a give.</a:t>
            </a:r>
            <a:endParaRPr sz="1425" dirty="0">
              <a:solidFill>
                <a:prstClr val="black"/>
              </a:solidFill>
              <a:latin typeface="Arial" panose="020B0604020202020204" pitchFamily="34" charset="0"/>
              <a:cs typeface="Arial" panose="020B0604020202020204" pitchFamily="34" charset="0"/>
            </a:endParaRPr>
          </a:p>
          <a:p>
            <a:pPr marL="102867" indent="-17142" eaLnBrk="0" fontAlgn="base" hangingPunct="0">
              <a:buClr>
                <a:prstClr val="black"/>
              </a:buClr>
              <a:buSzPts val="1800"/>
              <a:defRPr/>
            </a:pPr>
            <a:endParaRPr sz="1425" dirty="0">
              <a:solidFill>
                <a:prstClr val="black"/>
              </a:solidFill>
              <a:latin typeface="Arial" panose="020B0604020202020204" pitchFamily="34" charset="0"/>
              <a:ea typeface="Times New Roman"/>
              <a:cs typeface="Arial" panose="020B0604020202020204" pitchFamily="34" charset="0"/>
              <a:sym typeface="Times New Roman"/>
            </a:endParaRPr>
          </a:p>
        </p:txBody>
      </p:sp>
      <p:sp>
        <p:nvSpPr>
          <p:cNvPr id="615" name="Google Shape;615;p36">
            <a:extLst>
              <a:ext uri="{FF2B5EF4-FFF2-40B4-BE49-F238E27FC236}">
                <a16:creationId xmlns:a16="http://schemas.microsoft.com/office/drawing/2014/main" id="{8138D71E-1CCE-0AC9-1913-245859F79915}"/>
              </a:ext>
            </a:extLst>
          </p:cNvPr>
          <p:cNvSpPr/>
          <p:nvPr/>
        </p:nvSpPr>
        <p:spPr>
          <a:xfrm>
            <a:off x="3244646" y="2585397"/>
            <a:ext cx="5197914" cy="994172"/>
          </a:xfrm>
          <a:prstGeom prst="roundRect">
            <a:avLst>
              <a:gd name="adj" fmla="val 16667"/>
            </a:avLst>
          </a:prstGeom>
          <a:solidFill>
            <a:schemeClr val="accent6">
              <a:lumMod val="20000"/>
              <a:lumOff val="80000"/>
            </a:schemeClr>
          </a:solidFill>
          <a:ln w="19050" cap="flat" cmpd="sng">
            <a:solidFill>
              <a:schemeClr val="accent6">
                <a:lumMod val="75000"/>
              </a:schemeClr>
            </a:solidFill>
            <a:prstDash val="dot"/>
            <a:round/>
            <a:headEnd type="none" w="sm" len="sm"/>
            <a:tailEnd type="none" w="sm" len="sm"/>
          </a:ln>
        </p:spPr>
        <p:txBody>
          <a:bodyPr spcFirstLastPara="1" lIns="68569" tIns="34275" rIns="68569" bIns="34275"/>
          <a:lstStyle/>
          <a:p>
            <a:pPr eaLnBrk="0" fontAlgn="base" hangingPunct="0">
              <a:defRPr/>
            </a:pPr>
            <a:r>
              <a:rPr lang="en-US" sz="1425" b="1" dirty="0">
                <a:solidFill>
                  <a:prstClr val="black"/>
                </a:solidFill>
                <a:latin typeface="Arial" panose="020B0604020202020204" pitchFamily="34" charset="0"/>
                <a:ea typeface="Times New Roman"/>
                <a:cs typeface="Arial" panose="020B0604020202020204" pitchFamily="34" charset="0"/>
                <a:sym typeface="Times New Roman"/>
              </a:rPr>
              <a:t>Lower extremity compartment syndrome:</a:t>
            </a:r>
            <a:endParaRPr sz="1425" dirty="0">
              <a:solidFill>
                <a:prstClr val="black"/>
              </a:solidFill>
              <a:latin typeface="Arial" panose="020B0604020202020204" pitchFamily="34" charset="0"/>
              <a:cs typeface="Arial" panose="020B0604020202020204" pitchFamily="34" charset="0"/>
            </a:endParaRPr>
          </a:p>
          <a:p>
            <a:pPr marL="102867" indent="-102867" eaLnBrk="0" fontAlgn="base" hangingPunct="0">
              <a:buClr>
                <a:prstClr val="black"/>
              </a:buClr>
              <a:buSzPts val="1800"/>
              <a:buFont typeface="Arial"/>
              <a:buChar char="•"/>
              <a:defRPr/>
            </a:pPr>
            <a:r>
              <a:rPr lang="en-US" sz="1425" dirty="0">
                <a:solidFill>
                  <a:prstClr val="black"/>
                </a:solidFill>
                <a:latin typeface="Arial" panose="020B0604020202020204" pitchFamily="34" charset="0"/>
                <a:ea typeface="Times New Roman"/>
                <a:cs typeface="Arial" panose="020B0604020202020204" pitchFamily="34" charset="0"/>
                <a:sym typeface="Times New Roman"/>
              </a:rPr>
              <a:t>Severe extravasation of drugs can be prevented by ensuring line is patent. Ensure back-flow or can draw blood without resistance</a:t>
            </a:r>
            <a:endParaRPr sz="1425" dirty="0">
              <a:solidFill>
                <a:prstClr val="black"/>
              </a:solidFill>
              <a:latin typeface="Arial" panose="020B0604020202020204" pitchFamily="34" charset="0"/>
              <a:cs typeface="Arial" panose="020B0604020202020204" pitchFamily="34" charset="0"/>
            </a:endParaRPr>
          </a:p>
        </p:txBody>
      </p:sp>
      <p:sp>
        <p:nvSpPr>
          <p:cNvPr id="616" name="Google Shape;616;p36">
            <a:extLst>
              <a:ext uri="{FF2B5EF4-FFF2-40B4-BE49-F238E27FC236}">
                <a16:creationId xmlns:a16="http://schemas.microsoft.com/office/drawing/2014/main" id="{2778330B-B6D0-C53C-C720-5238904F7FFE}"/>
              </a:ext>
            </a:extLst>
          </p:cNvPr>
          <p:cNvSpPr/>
          <p:nvPr/>
        </p:nvSpPr>
        <p:spPr>
          <a:xfrm>
            <a:off x="3320757" y="3899067"/>
            <a:ext cx="5121803" cy="1020394"/>
          </a:xfrm>
          <a:prstGeom prst="roundRect">
            <a:avLst>
              <a:gd name="adj" fmla="val 16667"/>
            </a:avLst>
          </a:prstGeom>
          <a:solidFill>
            <a:schemeClr val="accent6">
              <a:lumMod val="20000"/>
              <a:lumOff val="80000"/>
            </a:schemeClr>
          </a:solidFill>
          <a:ln w="19050" cap="flat" cmpd="sng">
            <a:solidFill>
              <a:schemeClr val="accent6">
                <a:lumMod val="75000"/>
              </a:schemeClr>
            </a:solidFill>
            <a:prstDash val="dot"/>
            <a:round/>
            <a:headEnd type="none" w="sm" len="sm"/>
            <a:tailEnd type="none" w="sm" len="sm"/>
          </a:ln>
        </p:spPr>
        <p:txBody>
          <a:bodyPr spcFirstLastPara="1" lIns="68569" tIns="34275" rIns="68569" bIns="34275"/>
          <a:lstStyle/>
          <a:p>
            <a:pPr eaLnBrk="0" fontAlgn="base" hangingPunct="0">
              <a:defRPr/>
            </a:pPr>
            <a:r>
              <a:rPr lang="en-US" sz="1425" b="1" dirty="0">
                <a:solidFill>
                  <a:prstClr val="black"/>
                </a:solidFill>
                <a:latin typeface="Arial" panose="020B0604020202020204" pitchFamily="34" charset="0"/>
                <a:ea typeface="Times New Roman"/>
                <a:cs typeface="Arial" panose="020B0604020202020204" pitchFamily="34" charset="0"/>
                <a:sym typeface="Times New Roman"/>
              </a:rPr>
              <a:t>Osteomyelitis:</a:t>
            </a:r>
            <a:endParaRPr sz="1425" dirty="0">
              <a:solidFill>
                <a:prstClr val="black"/>
              </a:solidFill>
              <a:latin typeface="Arial" panose="020B0604020202020204" pitchFamily="34" charset="0"/>
              <a:cs typeface="Arial" panose="020B0604020202020204" pitchFamily="34" charset="0"/>
            </a:endParaRPr>
          </a:p>
          <a:p>
            <a:pPr marL="102867" indent="-102867" eaLnBrk="0" fontAlgn="base" hangingPunct="0">
              <a:buClr>
                <a:prstClr val="black"/>
              </a:buClr>
              <a:buSzPts val="1800"/>
              <a:buFont typeface="Arial"/>
              <a:buChar char="•"/>
              <a:defRPr/>
            </a:pPr>
            <a:r>
              <a:rPr lang="en-US" sz="1425" dirty="0">
                <a:solidFill>
                  <a:prstClr val="black"/>
                </a:solidFill>
                <a:latin typeface="Arial" panose="020B0604020202020204" pitchFamily="34" charset="0"/>
                <a:ea typeface="Times New Roman"/>
                <a:cs typeface="Arial" panose="020B0604020202020204" pitchFamily="34" charset="0"/>
                <a:sym typeface="Times New Roman"/>
              </a:rPr>
              <a:t>Prevented by not extending usage of intra-osseous line for more than 8 hours, using aseptic technique &amp; sterile dressing.</a:t>
            </a:r>
            <a:endParaRPr sz="1425" dirty="0">
              <a:solidFill>
                <a:prstClr val="black"/>
              </a:solidFill>
              <a:latin typeface="Arial" panose="020B0604020202020204" pitchFamily="34" charset="0"/>
              <a:cs typeface="Arial" panose="020B0604020202020204" pitchFamily="34" charset="0"/>
            </a:endParaRPr>
          </a:p>
        </p:txBody>
      </p:sp>
      <p:sp>
        <p:nvSpPr>
          <p:cNvPr id="617" name="Google Shape;617;p36">
            <a:extLst>
              <a:ext uri="{FF2B5EF4-FFF2-40B4-BE49-F238E27FC236}">
                <a16:creationId xmlns:a16="http://schemas.microsoft.com/office/drawing/2014/main" id="{F52A113B-BC28-0183-0436-089999490824}"/>
              </a:ext>
            </a:extLst>
          </p:cNvPr>
          <p:cNvSpPr/>
          <p:nvPr/>
        </p:nvSpPr>
        <p:spPr>
          <a:xfrm>
            <a:off x="2277437" y="5242840"/>
            <a:ext cx="5844007" cy="830460"/>
          </a:xfrm>
          <a:prstGeom prst="roundRect">
            <a:avLst>
              <a:gd name="adj" fmla="val 16667"/>
            </a:avLst>
          </a:prstGeom>
          <a:solidFill>
            <a:schemeClr val="accent6">
              <a:lumMod val="20000"/>
              <a:lumOff val="80000"/>
            </a:schemeClr>
          </a:solidFill>
          <a:ln w="19050" cap="flat" cmpd="sng">
            <a:solidFill>
              <a:schemeClr val="accent6">
                <a:lumMod val="75000"/>
              </a:schemeClr>
            </a:solidFill>
            <a:prstDash val="dot"/>
            <a:round/>
            <a:headEnd type="none" w="sm" len="sm"/>
            <a:tailEnd type="none" w="sm" len="sm"/>
          </a:ln>
        </p:spPr>
        <p:txBody>
          <a:bodyPr spcFirstLastPara="1" lIns="68569" tIns="34275" rIns="68569" bIns="34275"/>
          <a:lstStyle/>
          <a:p>
            <a:pPr eaLnBrk="0" fontAlgn="base" hangingPunct="0">
              <a:defRPr/>
            </a:pPr>
            <a:r>
              <a:rPr lang="en-US" sz="1425" b="1" dirty="0">
                <a:solidFill>
                  <a:prstClr val="black"/>
                </a:solidFill>
                <a:latin typeface="Arial" panose="020B0604020202020204" pitchFamily="34" charset="0"/>
                <a:ea typeface="Times New Roman"/>
                <a:cs typeface="Arial" panose="020B0604020202020204" pitchFamily="34" charset="0"/>
                <a:sym typeface="Times New Roman"/>
              </a:rPr>
              <a:t>Local effects on bone marrow &amp; bone growth:</a:t>
            </a:r>
            <a:endParaRPr sz="1425" dirty="0">
              <a:solidFill>
                <a:prstClr val="black"/>
              </a:solidFill>
              <a:latin typeface="Arial" panose="020B0604020202020204" pitchFamily="34" charset="0"/>
              <a:cs typeface="Arial" panose="020B0604020202020204" pitchFamily="34" charset="0"/>
            </a:endParaRPr>
          </a:p>
          <a:p>
            <a:pPr marL="102867" indent="-102867" eaLnBrk="0" fontAlgn="base" hangingPunct="0">
              <a:buClr>
                <a:prstClr val="black"/>
              </a:buClr>
              <a:buSzPts val="1800"/>
              <a:buFont typeface="Arial"/>
              <a:buChar char="•"/>
              <a:defRPr/>
            </a:pPr>
            <a:r>
              <a:rPr lang="en-US" sz="1425" dirty="0">
                <a:solidFill>
                  <a:prstClr val="black"/>
                </a:solidFill>
                <a:latin typeface="Arial" panose="020B0604020202020204" pitchFamily="34" charset="0"/>
                <a:ea typeface="Times New Roman"/>
                <a:cs typeface="Arial" panose="020B0604020202020204" pitchFamily="34" charset="0"/>
                <a:sym typeface="Times New Roman"/>
              </a:rPr>
              <a:t>Prevention: minimal handling of IO line, correct insertion technique, avoid prolonged usage &amp; preventing other complications</a:t>
            </a:r>
            <a:endParaRPr sz="1425" dirty="0">
              <a:solidFill>
                <a:prstClr val="black"/>
              </a:solidFill>
              <a:latin typeface="Arial" panose="020B0604020202020204" pitchFamily="34" charset="0"/>
              <a:cs typeface="Arial" panose="020B0604020202020204" pitchFamily="34" charset="0"/>
            </a:endParaRPr>
          </a:p>
        </p:txBody>
      </p:sp>
      <p:pic>
        <p:nvPicPr>
          <p:cNvPr id="292876" name="Google Shape;618;p36">
            <a:extLst>
              <a:ext uri="{FF2B5EF4-FFF2-40B4-BE49-F238E27FC236}">
                <a16:creationId xmlns:a16="http://schemas.microsoft.com/office/drawing/2014/main" id="{5C2AF080-8D24-E8C8-0F91-E37812A737C2}"/>
              </a:ext>
            </a:extLst>
          </p:cNvPr>
          <p:cNvPicPr preferRelativeResize="0">
            <a:picLocks noChangeAspect="1" noChangeArrowheads="1"/>
          </p:cNvPicPr>
          <p:nvPr/>
        </p:nvPicPr>
        <p:blipFill>
          <a:blip r:embed="rId3" cstate="print">
            <a:extLst>
              <a:ext uri="{28A0092B-C50C-407E-A947-70E740481C1C}">
                <a14:useLocalDpi xmlns:a14="http://schemas.microsoft.com/office/drawing/2010/main" val="0"/>
              </a:ext>
            </a:extLst>
          </a:blip>
          <a:srcRect l="16833"/>
          <a:stretch>
            <a:fillRect/>
          </a:stretch>
        </p:blipFill>
        <p:spPr bwMode="auto">
          <a:xfrm>
            <a:off x="302863" y="2618100"/>
            <a:ext cx="2087509" cy="2163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88594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4C230-73CE-4659-A795-C9505A2C8890}"/>
              </a:ext>
            </a:extLst>
          </p:cNvPr>
          <p:cNvSpPr>
            <a:spLocks noGrp="1"/>
          </p:cNvSpPr>
          <p:nvPr>
            <p:ph type="title"/>
          </p:nvPr>
        </p:nvSpPr>
        <p:spPr>
          <a:xfrm>
            <a:off x="2910041" y="4248868"/>
            <a:ext cx="3323917" cy="677094"/>
          </a:xfrm>
        </p:spPr>
        <p:txBody>
          <a:bodyPr>
            <a:normAutofit fontScale="90000"/>
          </a:bodyPr>
          <a:lstStyle/>
          <a:p>
            <a:pPr algn="ctr">
              <a:defRPr/>
            </a:pPr>
            <a:r>
              <a:rPr lang="en-US" b="1" dirty="0">
                <a:solidFill>
                  <a:schemeClr val="accent6">
                    <a:lumMod val="75000"/>
                  </a:schemeClr>
                </a:solidFill>
                <a:latin typeface="Arial" panose="020B0604020202020204" pitchFamily="34" charset="0"/>
                <a:cs typeface="Arial" panose="020B0604020202020204" pitchFamily="34" charset="0"/>
              </a:rPr>
              <a:t>Questions? </a:t>
            </a:r>
          </a:p>
        </p:txBody>
      </p:sp>
      <p:sp>
        <p:nvSpPr>
          <p:cNvPr id="3" name="TextBox 2">
            <a:extLst>
              <a:ext uri="{FF2B5EF4-FFF2-40B4-BE49-F238E27FC236}">
                <a16:creationId xmlns:a16="http://schemas.microsoft.com/office/drawing/2014/main" id="{6EF68F94-7437-C6F3-882D-85CB1CE20C7B}"/>
              </a:ext>
            </a:extLst>
          </p:cNvPr>
          <p:cNvSpPr txBox="1"/>
          <p:nvPr/>
        </p:nvSpPr>
        <p:spPr>
          <a:xfrm>
            <a:off x="3589081" y="1602658"/>
            <a:ext cx="1749835" cy="3170099"/>
          </a:xfrm>
          <a:prstGeom prst="rect">
            <a:avLst/>
          </a:prstGeom>
          <a:noFill/>
        </p:spPr>
        <p:txBody>
          <a:bodyPr wrap="square" rtlCol="0">
            <a:spAutoFit/>
          </a:bodyPr>
          <a:lstStyle/>
          <a:p>
            <a:r>
              <a:rPr lang="en-US" sz="20000" b="1"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6427628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815</TotalTime>
  <Words>1185</Words>
  <Application>Microsoft Office PowerPoint</Application>
  <PresentationFormat>On-screen Show (4:3)</PresentationFormat>
  <Paragraphs>104</Paragraphs>
  <Slides>10</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Times New Roman</vt:lpstr>
      <vt:lpstr>Wingdings</vt:lpstr>
      <vt:lpstr>Office Theme</vt:lpstr>
      <vt:lpstr>Module 6: Fluid Therapy In Dehydration Due To Diarrhoea</vt:lpstr>
      <vt:lpstr>PowerPoint Presentation</vt:lpstr>
      <vt:lpstr>Diagnosis and Treatment of hypovolaemic shock</vt:lpstr>
      <vt:lpstr>Diagnosis and Treatment of severe dehydration</vt:lpstr>
      <vt:lpstr>Diagnosis and Treatment of some dehydration</vt:lpstr>
      <vt:lpstr>Diagnosis and management of diarrhea without dehydration</vt:lpstr>
      <vt:lpstr>PowerPoint Presentation</vt:lpstr>
      <vt:lpstr>Complications of intraosseous access</vt:lpstr>
      <vt:lpstr>Questions? </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Jael Mulwale</dc:creator>
  <cp:lastModifiedBy>USER</cp:lastModifiedBy>
  <cp:revision>4</cp:revision>
  <dcterms:created xsi:type="dcterms:W3CDTF">2025-05-27T09:59:11Z</dcterms:created>
  <dcterms:modified xsi:type="dcterms:W3CDTF">2025-09-30T08:46:51Z</dcterms:modified>
</cp:coreProperties>
</file>