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6763413" r:id="rId2"/>
    <p:sldId id="16763412" r:id="rId3"/>
    <p:sldId id="16763409" r:id="rId4"/>
    <p:sldId id="994" r:id="rId5"/>
    <p:sldId id="992" r:id="rId6"/>
    <p:sldId id="995" r:id="rId7"/>
    <p:sldId id="16763408" r:id="rId8"/>
    <p:sldId id="16763415" r:id="rId9"/>
    <p:sldId id="16763414" r:id="rId10"/>
    <p:sldId id="273" r:id="rId11"/>
    <p:sldId id="16763406" r:id="rId12"/>
    <p:sldId id="16763407" r:id="rId13"/>
    <p:sldId id="275" r:id="rId14"/>
    <p:sldId id="276" r:id="rId15"/>
  </p:sldIdLst>
  <p:sldSz cx="9144000" cy="6858000" type="screen4x3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735" autoAdjust="0"/>
  </p:normalViewPr>
  <p:slideViewPr>
    <p:cSldViewPr snapToGrid="0">
      <p:cViewPr varScale="1">
        <p:scale>
          <a:sx n="69" d="100"/>
          <a:sy n="69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5F36-C4AC-4454-BA88-21391BA44D1F}" type="datetimeFigureOut">
              <a:rPr lang="en-KE" smtClean="0"/>
              <a:t>09/30/2025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88868-F85A-40AA-B6A8-4B4CC9EE68DC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3826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center is the baby, depicting the need to be infant centered</a:t>
            </a:r>
          </a:p>
          <a:p>
            <a:r>
              <a:rPr lang="en-US" dirty="0"/>
              <a:t>The sensory environment of touch, smell, taste, sound , sight and proprioception surround the baby. The sensory environment directly affects growth and  development </a:t>
            </a:r>
          </a:p>
          <a:p>
            <a:r>
              <a:rPr lang="en-US" dirty="0"/>
              <a:t>To support the  sensory environment, HCPs must provide  developmentally supportive care and organize the baby’s environment for optimizing nutrition, positioning, handling carefully, protecting sleep and minimizing stress</a:t>
            </a:r>
          </a:p>
          <a:p>
            <a:r>
              <a:rPr lang="en-US" dirty="0"/>
              <a:t>Partnering with families to maintain the appropriate environment conducive for neurodevelopment</a:t>
            </a:r>
          </a:p>
        </p:txBody>
      </p:sp>
    </p:spTree>
    <p:extLst>
      <p:ext uri="{BB962C8B-B14F-4D97-AF65-F5344CB8AC3E}">
        <p14:creationId xmlns:p14="http://schemas.microsoft.com/office/powerpoint/2010/main" val="128797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Partnering with families should be based on these principles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100" dirty="0">
                <a:solidFill>
                  <a:srgbClr val="7030A0"/>
                </a:solidFill>
              </a:rPr>
              <a:t>principles </a:t>
            </a:r>
            <a:r>
              <a:rPr lang="en-US" sz="11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should be implemented in simultaneously </a:t>
            </a:r>
            <a:endParaRPr lang="en-US" sz="1100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Neonates feel more pain because they  have a: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greater density per area of skin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slower conduction rate due to incomplete myelination 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shorter length of pain receptor pathway.</a:t>
            </a:r>
          </a:p>
          <a:p>
            <a:pPr marL="8001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Adaptive mechanisms that can modulate painful stimuli do not develop until 32 – 36 weeks of post conceptional 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8868-F85A-40AA-B6A8-4B4CC9EE68DC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8275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74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28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8868-F85A-40AA-B6A8-4B4CC9EE68DC}" type="slidenum">
              <a:rPr lang="en-KE" smtClean="0"/>
              <a:t>12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2584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16;p23">
            <a:extLst>
              <a:ext uri="{FF2B5EF4-FFF2-40B4-BE49-F238E27FC236}">
                <a16:creationId xmlns:a16="http://schemas.microsoft.com/office/drawing/2014/main" id="{33DD27E5-2548-175B-C0FA-5A0BE9F32F14}"/>
              </a:ext>
            </a:extLst>
          </p:cNvPr>
          <p:cNvSpPr txBox="1">
            <a:spLocks/>
          </p:cNvSpPr>
          <p:nvPr userDrawn="1"/>
        </p:nvSpPr>
        <p:spPr>
          <a:xfrm>
            <a:off x="64325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5E43B-DB2E-4C90-D61A-F46979064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623594" y="2285208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147D-34B9-134C-9FCE-6F7F6D6D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 b="0" i="0">
                <a:latin typeface="Arial Narrow" panose="020B0604020202020204" pitchFamily="34" charset="0"/>
                <a:ea typeface="Roboto Condensed Medium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37AF51-45BF-FB4A-94A8-D34798B7A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accent5"/>
                </a:solidFill>
              </a:defRPr>
            </a:lvl1pPr>
          </a:lstStyle>
          <a:p>
            <a:fld id="{D919D109-F427-0D4E-A2E6-D5BD6A5654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66B02650-D1BB-BD42-A11D-08FB05B57D58}"/>
              </a:ext>
            </a:extLst>
          </p:cNvPr>
          <p:cNvSpPr/>
          <p:nvPr userDrawn="1"/>
        </p:nvSpPr>
        <p:spPr>
          <a:xfrm rot="5400000">
            <a:off x="-514032" y="879156"/>
            <a:ext cx="1316819" cy="288757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 b="0" i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0124BB-B10B-534E-A284-6D1124ECD45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8650" y="1962153"/>
            <a:ext cx="3843338" cy="4530725"/>
          </a:xfrm>
        </p:spPr>
        <p:txBody>
          <a:bodyPr/>
          <a:lstStyle>
            <a:lvl1pPr>
              <a:lnSpc>
                <a:spcPct val="110000"/>
              </a:lnSpc>
              <a:defRPr b="0" i="0">
                <a:latin typeface="Calibri" panose="020F0502020204030204" pitchFamily="34" charset="0"/>
                <a:ea typeface="Roboto Condensed Medium" panose="02000000000000000000" pitchFamily="2" charset="0"/>
              </a:defRPr>
            </a:lvl1pPr>
            <a:lvl2pPr marL="257175" indent="0">
              <a:lnSpc>
                <a:spcPct val="110000"/>
              </a:lnSpc>
              <a:buNone/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2pPr>
            <a:lvl3pPr>
              <a:lnSpc>
                <a:spcPct val="110000"/>
              </a:lnSpc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3pPr>
            <a:lvl4pPr>
              <a:lnSpc>
                <a:spcPct val="110000"/>
              </a:lnSpc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4pPr>
            <a:lvl5pPr>
              <a:lnSpc>
                <a:spcPct val="110000"/>
              </a:lnSpc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C46C3A-3102-054B-AC10-CD28626273B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54549" y="1962153"/>
            <a:ext cx="3843338" cy="4530725"/>
          </a:xfrm>
        </p:spPr>
        <p:txBody>
          <a:bodyPr/>
          <a:lstStyle>
            <a:lvl1pPr>
              <a:lnSpc>
                <a:spcPct val="110000"/>
              </a:lnSpc>
              <a:defRPr b="0" i="0">
                <a:latin typeface="Calibri" panose="020F0502020204030204" pitchFamily="34" charset="0"/>
                <a:ea typeface="Roboto Condensed Medium" panose="02000000000000000000" pitchFamily="2" charset="0"/>
              </a:defRPr>
            </a:lvl1pPr>
            <a:lvl2pPr marL="257175" indent="0">
              <a:lnSpc>
                <a:spcPct val="110000"/>
              </a:lnSpc>
              <a:buNone/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2pPr>
            <a:lvl3pPr>
              <a:lnSpc>
                <a:spcPct val="110000"/>
              </a:lnSpc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3pPr>
            <a:lvl4pPr>
              <a:lnSpc>
                <a:spcPct val="110000"/>
              </a:lnSpc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4pPr>
            <a:lvl5pPr>
              <a:lnSpc>
                <a:spcPct val="110000"/>
              </a:lnSpc>
              <a:defRPr b="0" i="0">
                <a:latin typeface="Calibri" panose="020B0503030403020204" pitchFamily="34" charset="0"/>
                <a:ea typeface="Calibri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11B0C-F735-3077-34B1-24F07F7FA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23" name="Google Shape;23;p2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16;p23">
            <a:extLst>
              <a:ext uri="{FF2B5EF4-FFF2-40B4-BE49-F238E27FC236}">
                <a16:creationId xmlns:a16="http://schemas.microsoft.com/office/drawing/2014/main" id="{B9732EC4-1479-4459-94B2-A69381AD734B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444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BD4F02-2611-10CF-6D95-6867216DA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9BDB7-1EDD-A3BB-DB60-BFB5A3743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16;p23">
            <a:extLst>
              <a:ext uri="{FF2B5EF4-FFF2-40B4-BE49-F238E27FC236}">
                <a16:creationId xmlns:a16="http://schemas.microsoft.com/office/drawing/2014/main" id="{1527A13B-2BBA-58A4-E6AC-E30EDA2818A0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949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08CC22-8440-E60D-A35B-0CCADFF6B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16;p23">
            <a:extLst>
              <a:ext uri="{FF2B5EF4-FFF2-40B4-BE49-F238E27FC236}">
                <a16:creationId xmlns:a16="http://schemas.microsoft.com/office/drawing/2014/main" id="{8CF37EB0-8C79-AF38-0CB5-8D942F031E0C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1136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BEC24-E9D5-F829-33BA-41063F856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2" name="Google Shape;16;p23">
            <a:extLst>
              <a:ext uri="{FF2B5EF4-FFF2-40B4-BE49-F238E27FC236}">
                <a16:creationId xmlns:a16="http://schemas.microsoft.com/office/drawing/2014/main" id="{E70EE249-2AE4-4E49-041E-CA098D845CDE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7122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16;p23">
            <a:extLst>
              <a:ext uri="{FF2B5EF4-FFF2-40B4-BE49-F238E27FC236}">
                <a16:creationId xmlns:a16="http://schemas.microsoft.com/office/drawing/2014/main" id="{DCA6D10B-D37D-39A3-00AF-84EEC3E17E3E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7885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63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CFE0A8-45AE-01B1-7668-FDFB1DB61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89" name="Google Shape;89;p1"/>
          <p:cNvSpPr txBox="1">
            <a:spLocks noGrp="1"/>
          </p:cNvSpPr>
          <p:nvPr>
            <p:ph type="ctrTitle" idx="4294967295"/>
          </p:nvPr>
        </p:nvSpPr>
        <p:spPr>
          <a:xfrm>
            <a:off x="2211457" y="2525781"/>
            <a:ext cx="6286500" cy="186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pPr>
              <a:buClr>
                <a:schemeClr val="lt1"/>
              </a:buClr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Infant and Family Centered Developmental Care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ctrTitle" idx="4294967295"/>
          </p:nvPr>
        </p:nvSpPr>
        <p:spPr>
          <a:xfrm>
            <a:off x="1232452" y="453369"/>
            <a:ext cx="6679095" cy="98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sz="32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Expression of Pain and stress in the face of a Neonate </a:t>
            </a:r>
            <a:endParaRPr sz="3200" dirty="0">
              <a:solidFill>
                <a:srgbClr val="7030A0"/>
              </a:solidFill>
            </a:endParaRPr>
          </a:p>
        </p:txBody>
      </p:sp>
      <p:pic>
        <p:nvPicPr>
          <p:cNvPr id="208" name="Google Shape;208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5005"/>
          <a:stretch/>
        </p:blipFill>
        <p:spPr>
          <a:xfrm>
            <a:off x="442770" y="1605184"/>
            <a:ext cx="3721726" cy="46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 rotWithShape="1">
          <a:blip r:embed="rId4">
            <a:alphaModFix/>
          </a:blip>
          <a:srcRect r="15566"/>
          <a:stretch/>
        </p:blipFill>
        <p:spPr>
          <a:xfrm>
            <a:off x="4417560" y="2049245"/>
            <a:ext cx="4283670" cy="3993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27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/>
        </p:nvSpPr>
        <p:spPr>
          <a:xfrm>
            <a:off x="502864" y="400362"/>
            <a:ext cx="8130198" cy="54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3200"/>
            </a:pPr>
            <a:r>
              <a:rPr lang="en-US" sz="32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Non- Pharmacological Pain Management</a:t>
            </a:r>
            <a:endParaRPr sz="3200" kern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502861" y="1937115"/>
            <a:ext cx="3578086" cy="4394110"/>
          </a:xfrm>
          <a:prstGeom prst="rect">
            <a:avLst/>
          </a:prstGeom>
          <a:solidFill>
            <a:srgbClr val="FFEFFF"/>
          </a:solidFill>
          <a:ln>
            <a:solidFill>
              <a:srgbClr val="FFCCFF"/>
            </a:solidFill>
          </a:ln>
        </p:spPr>
        <p:txBody>
          <a:bodyPr spcFirstLastPara="1" wrap="square" lIns="274320" tIns="91440" rIns="274320" bIns="34275" anchor="t" anchorCtr="0">
            <a:noAutofit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ts val="1800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</a:t>
            </a:r>
          </a:p>
          <a:p>
            <a:pPr marL="257175" lvl="2" indent="-257175">
              <a:spcBef>
                <a:spcPts val="75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 to skin contact</a:t>
            </a:r>
          </a:p>
          <a:p>
            <a:pPr marL="257175" lvl="2" indent="-257175">
              <a:spcBef>
                <a:spcPts val="75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Minimal handling</a:t>
            </a:r>
          </a:p>
          <a:p>
            <a:pPr marL="257175" lvl="2" indent="-257175">
              <a:spcBef>
                <a:spcPts val="75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Positive touch (cuddling)</a:t>
            </a:r>
          </a:p>
          <a:p>
            <a:pPr marL="257175" lvl="2" indent="-257175">
              <a:spcBef>
                <a:spcPts val="750"/>
              </a:spcBef>
              <a:buClr>
                <a:srgbClr val="000000"/>
              </a:buClr>
              <a:buSzPts val="1800"/>
              <a:buFont typeface="Arial"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  <a:cs typeface="Calibri"/>
              <a:sym typeface="Calibri"/>
            </a:endParaRPr>
          </a:p>
          <a:p>
            <a:pPr marL="0" lvl="2">
              <a:spcBef>
                <a:spcPts val="750"/>
              </a:spcBef>
              <a:buClr>
                <a:srgbClr val="000000"/>
              </a:buClr>
              <a:buSzPts val="1800"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Calibri"/>
                <a:sym typeface="Calibri"/>
              </a:rPr>
              <a:t>Proprioception</a:t>
            </a:r>
          </a:p>
          <a:p>
            <a:pPr marL="600075" lvl="1" indent="-257175">
              <a:spcBef>
                <a:spcPts val="450"/>
              </a:spcBef>
              <a:buClr>
                <a:srgbClr val="000000"/>
              </a:buClr>
              <a:buSzPts val="1600"/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Nesting and/or facilitated tucking</a:t>
            </a:r>
            <a:endParaRPr lang="en-US" sz="2000" kern="0" dirty="0">
              <a:solidFill>
                <a:srgbClr val="000000"/>
              </a:solidFill>
              <a:latin typeface="Arial"/>
              <a:cs typeface="Calibri"/>
              <a:sym typeface="Calibri"/>
            </a:endParaRPr>
          </a:p>
          <a:p>
            <a:pPr marL="600075" lvl="1" indent="-257175">
              <a:spcBef>
                <a:spcPts val="450"/>
              </a:spcBef>
              <a:buClr>
                <a:srgbClr val="000000"/>
              </a:buClr>
              <a:buSzPts val="1600"/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Swaddling</a:t>
            </a:r>
            <a:endParaRPr lang="en-US" sz="2000" kern="0" dirty="0">
              <a:solidFill>
                <a:srgbClr val="000000"/>
              </a:solidFill>
              <a:latin typeface="Arial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4563929" y="1937115"/>
            <a:ext cx="4069133" cy="4394110"/>
          </a:xfrm>
          <a:prstGeom prst="rect">
            <a:avLst/>
          </a:prstGeom>
          <a:solidFill>
            <a:srgbClr val="FFEFFF"/>
          </a:solidFill>
          <a:ln>
            <a:solidFill>
              <a:srgbClr val="FFCCFF"/>
            </a:solidFill>
          </a:ln>
        </p:spPr>
        <p:txBody>
          <a:bodyPr spcFirstLastPara="1" wrap="square" lIns="274320" tIns="91440" rIns="274320" bIns="34275" anchor="t" anchorCtr="0">
            <a:noAutofit/>
          </a:bodyPr>
          <a:lstStyle/>
          <a:p>
            <a:pPr>
              <a:spcBef>
                <a:spcPts val="450"/>
              </a:spcBef>
              <a:buClr>
                <a:srgbClr val="000000"/>
              </a:buClr>
              <a:buSzPts val="16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Hearing  and vison </a:t>
            </a:r>
          </a:p>
          <a:p>
            <a:pPr marL="214313" indent="-214313">
              <a:spcBef>
                <a:spcPts val="450"/>
              </a:spcBef>
              <a:buClr>
                <a:srgbClr val="000000"/>
              </a:buClr>
              <a:buSzPts val="1600"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Reduction of stimuli</a:t>
            </a:r>
            <a:endParaRPr lang="en-US" sz="2000" kern="0" dirty="0">
              <a:solidFill>
                <a:srgbClr val="000000"/>
              </a:solidFill>
              <a:latin typeface="Arial"/>
              <a:cs typeface="Calibri"/>
              <a:sym typeface="Calibri"/>
            </a:endParaRPr>
          </a:p>
          <a:p>
            <a:pPr marL="214313" indent="-214313">
              <a:spcBef>
                <a:spcPts val="450"/>
              </a:spcBef>
              <a:buClr>
                <a:srgbClr val="000000"/>
              </a:buClr>
              <a:buSzPts val="1600"/>
              <a:buFont typeface="Arial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Voice or singing and music therapy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ts val="1600"/>
              <a:defRPr/>
            </a:pPr>
            <a:endParaRPr lang="en-US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2">
              <a:spcBef>
                <a:spcPts val="750"/>
              </a:spcBef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Taste</a:t>
            </a:r>
          </a:p>
          <a:p>
            <a:pPr marL="274320" lvl="2" indent="-342900">
              <a:spcBef>
                <a:spcPts val="7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Breastfeeding</a:t>
            </a:r>
          </a:p>
          <a:p>
            <a:pPr marL="365760">
              <a:spcBef>
                <a:spcPts val="450"/>
              </a:spcBef>
              <a:buClr>
                <a:srgbClr val="000000"/>
              </a:buClr>
              <a:buSzPts val="1600"/>
              <a:buFont typeface="Wingdings" panose="05000000000000000000" pitchFamily="2" charset="2"/>
              <a:buChar char="ü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Before, during and after procedure</a:t>
            </a:r>
          </a:p>
          <a:p>
            <a:pPr marL="360045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If unable to breastfeed 2mls of EBM at least 2 min before procedure</a:t>
            </a:r>
          </a:p>
          <a:p>
            <a:pPr>
              <a:spcBef>
                <a:spcPts val="450"/>
              </a:spcBef>
              <a:buClr>
                <a:srgbClr val="000000"/>
              </a:buClr>
              <a:buSzPts val="1600"/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Calibri"/>
              <a:sym typeface="Calibri"/>
            </a:endParaRPr>
          </a:p>
        </p:txBody>
      </p:sp>
      <p:cxnSp>
        <p:nvCxnSpPr>
          <p:cNvPr id="184" name="Google Shape;184;p14"/>
          <p:cNvCxnSpPr>
            <a:cxnSpLocks/>
          </p:cNvCxnSpPr>
          <p:nvPr/>
        </p:nvCxnSpPr>
        <p:spPr>
          <a:xfrm>
            <a:off x="4322438" y="1937114"/>
            <a:ext cx="0" cy="4394111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8EA42E-2E5F-4BD8-9A84-55A785DB6E8C}"/>
              </a:ext>
            </a:extLst>
          </p:cNvPr>
          <p:cNvSpPr txBox="1"/>
          <p:nvPr/>
        </p:nvSpPr>
        <p:spPr>
          <a:xfrm>
            <a:off x="502866" y="1063083"/>
            <a:ext cx="8130196" cy="707886"/>
          </a:xfrm>
          <a:prstGeom prst="rect">
            <a:avLst/>
          </a:prstGeom>
          <a:solidFill>
            <a:srgbClr val="F0E1FF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Heath care providers can utilize neonatal sensory environment to provide non-pharmacological pain management </a:t>
            </a:r>
            <a:endParaRPr lang="en-KE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7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ADEE44-CD15-4AE7-9978-C5BA9E7B0A1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2695" y="395146"/>
            <a:ext cx="4079792" cy="617537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en-GB" sz="2400" b="1" dirty="0">
                <a:solidFill>
                  <a:srgbClr val="7030A0"/>
                </a:solidFill>
                <a:latin typeface="+mj-lt"/>
              </a:rPr>
              <a:t>Nesting and swaddling</a:t>
            </a:r>
            <a:endParaRPr lang="en-KE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8F86D6-F326-4711-B474-F5131E7852D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54401" y="395146"/>
            <a:ext cx="3349487" cy="617536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en-GB" sz="2400" b="1" dirty="0">
                <a:solidFill>
                  <a:srgbClr val="7030A0"/>
                </a:solidFill>
                <a:latin typeface="+mj-lt"/>
              </a:rPr>
              <a:t>Physical handling</a:t>
            </a:r>
            <a:endParaRPr lang="en-KE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DD575-7216-4EF6-8870-F1466FB5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93" y="2433336"/>
            <a:ext cx="2819052" cy="1954115"/>
          </a:xfrm>
          <a:prstGeom prst="rect">
            <a:avLst/>
          </a:prstGeom>
        </p:spPr>
      </p:pic>
      <p:pic>
        <p:nvPicPr>
          <p:cNvPr id="12" name="Content Placeholder 8" descr="A baby sleeping in a green pillow&#10;&#10;Description automatically generated">
            <a:extLst>
              <a:ext uri="{FF2B5EF4-FFF2-40B4-BE49-F238E27FC236}">
                <a16:creationId xmlns:a16="http://schemas.microsoft.com/office/drawing/2014/main" id="{FBB3896B-5FB1-4CCE-B576-FCDE40CC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06" r="14856"/>
          <a:stretch/>
        </p:blipFill>
        <p:spPr>
          <a:xfrm>
            <a:off x="157313" y="896372"/>
            <a:ext cx="2423945" cy="201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0" descr="A baby lying on a green pillow&#10;&#10;Description automatically generated">
            <a:extLst>
              <a:ext uri="{FF2B5EF4-FFF2-40B4-BE49-F238E27FC236}">
                <a16:creationId xmlns:a16="http://schemas.microsoft.com/office/drawing/2014/main" id="{2613145A-8CC3-4A74-B48E-B6C34A55CF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928" t="8599" r="14160" b="2723"/>
          <a:stretch/>
        </p:blipFill>
        <p:spPr>
          <a:xfrm>
            <a:off x="2369985" y="1063810"/>
            <a:ext cx="2190062" cy="19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6492EE-51FF-4013-B4FE-DBB214552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355" y="4494504"/>
            <a:ext cx="2176383" cy="1757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DFE351-8C6B-4F09-89E3-ABCE4C3BD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048" y="1203373"/>
            <a:ext cx="2264197" cy="16683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2AAA0A-B372-4C76-85B7-CA17D9D67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048" y="4826411"/>
            <a:ext cx="2264196" cy="1425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433505-8BF5-49BF-A9EB-C39B2E533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047" y="2960682"/>
            <a:ext cx="2264197" cy="175731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E2CB16-C50D-F7B6-B13D-7EEA38BEA0DF}"/>
              </a:ext>
            </a:extLst>
          </p:cNvPr>
          <p:cNvCxnSpPr>
            <a:cxnSpLocks/>
          </p:cNvCxnSpPr>
          <p:nvPr/>
        </p:nvCxnSpPr>
        <p:spPr>
          <a:xfrm>
            <a:off x="4890052" y="536714"/>
            <a:ext cx="0" cy="5774734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9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/>
          <p:nvPr/>
        </p:nvSpPr>
        <p:spPr>
          <a:xfrm>
            <a:off x="3259502" y="3838712"/>
            <a:ext cx="2624996" cy="66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  <a:buSzPts val="4000"/>
            </a:pPr>
            <a:r>
              <a:rPr lang="en-US" sz="32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1100" kern="0" dirty="0">
              <a:solidFill>
                <a:srgbClr val="7030A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3950931" y="1755649"/>
            <a:ext cx="1366504" cy="237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5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body" idx="4294967295"/>
          </p:nvPr>
        </p:nvSpPr>
        <p:spPr>
          <a:xfrm>
            <a:off x="1124295" y="1731269"/>
            <a:ext cx="7135122" cy="42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Arial"/>
                <a:cs typeface="Arial"/>
                <a:sym typeface="Arial"/>
              </a:rPr>
              <a:t>IFCDC  is an integral component of newborn care</a:t>
            </a:r>
            <a:endParaRPr lang="en-US" dirty="0">
              <a:latin typeface="+mn-lt"/>
            </a:endParaRPr>
          </a:p>
          <a:p>
            <a:pPr marL="257175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Health care providers need to partner with caregivers to provide nurturing care through IFCDC</a:t>
            </a:r>
          </a:p>
          <a:p>
            <a:pPr marL="257175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Identifying and responding to stress and pain in newborns is a critical part  of nurturing care</a:t>
            </a:r>
          </a:p>
        </p:txBody>
      </p:sp>
      <p:sp>
        <p:nvSpPr>
          <p:cNvPr id="229" name="Google Shape;229;p21"/>
          <p:cNvSpPr txBox="1">
            <a:spLocks noGrp="1"/>
          </p:cNvSpPr>
          <p:nvPr>
            <p:ph type="title" idx="4294967295"/>
          </p:nvPr>
        </p:nvSpPr>
        <p:spPr>
          <a:xfrm>
            <a:off x="3353594" y="903532"/>
            <a:ext cx="2436812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70C0"/>
              </a:buClr>
              <a:buSzPts val="3200"/>
            </a:pPr>
            <a:r>
              <a:rPr lang="en-US" sz="3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4800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0DAF8D-5AAD-8B73-8FC7-3CADBE676304}"/>
              </a:ext>
            </a:extLst>
          </p:cNvPr>
          <p:cNvCxnSpPr/>
          <p:nvPr/>
        </p:nvCxnSpPr>
        <p:spPr>
          <a:xfrm>
            <a:off x="3021496" y="1411357"/>
            <a:ext cx="3101008" cy="0"/>
          </a:xfrm>
          <a:prstGeom prst="line">
            <a:avLst/>
          </a:prstGeom>
          <a:ln w="28575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3EF9-A6BA-3AEB-A891-408BBD336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69688" y="1572046"/>
            <a:ext cx="2377471" cy="49957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39A63-33D5-1213-2CCA-6DA81A3C9E4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305702" y="2506110"/>
            <a:ext cx="7063045" cy="3039923"/>
          </a:xfrm>
        </p:spPr>
        <p:txBody>
          <a:bodyPr>
            <a:normAutofit fontScale="92500"/>
          </a:bodyPr>
          <a:lstStyle/>
          <a:p>
            <a:pPr marL="285750" indent="-285750" algn="l" defTabSz="6858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Highlight the importance of nurturing care</a:t>
            </a:r>
          </a:p>
          <a:p>
            <a:pPr marL="285750" indent="-285750" algn="l" defTabSz="6858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Describe how Infant Family Centered Developmental Care (IFCDC) contributes to nurturing care</a:t>
            </a:r>
          </a:p>
          <a:p>
            <a:pPr marL="285750" indent="-285750" algn="l" defTabSz="6858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Discuss the components and goals of IFCDC</a:t>
            </a:r>
          </a:p>
          <a:p>
            <a:pPr marL="285750" indent="-285750" algn="l" defTabSz="6858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Discuss stress and pain management in newborns</a:t>
            </a:r>
          </a:p>
          <a:p>
            <a:pPr marL="3365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270DDD-CB2F-E109-9652-839A247D4507}"/>
              </a:ext>
            </a:extLst>
          </p:cNvPr>
          <p:cNvCxnSpPr/>
          <p:nvPr/>
        </p:nvCxnSpPr>
        <p:spPr>
          <a:xfrm>
            <a:off x="2967553" y="2101439"/>
            <a:ext cx="2981739" cy="0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40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478B-9A87-AD9A-5EAE-5CA4077FB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485E-A807-FC7C-03F2-EE18213BB7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4803" y="595590"/>
            <a:ext cx="3954393" cy="34131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Definition of IFCDC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BC2E5-184D-03E4-F62C-D16EA2E448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74035" y="1435307"/>
            <a:ext cx="7444409" cy="4717772"/>
          </a:xfrm>
        </p:spPr>
        <p:txBody>
          <a:bodyPr>
            <a:normAutofit/>
          </a:bodyPr>
          <a:lstStyle/>
          <a:p>
            <a:pPr marL="342900" indent="-257175" defTabSz="685800">
              <a:lnSpc>
                <a:spcPct val="15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This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approach engages the infant, family and health care providers as partners in the care.</a:t>
            </a:r>
          </a:p>
          <a:p>
            <a:pPr marL="342900" indent="-257175" defTabSz="685800">
              <a:lnSpc>
                <a:spcPct val="15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</a:rPr>
              <a:t>It is a collaborative approach to care giving and decision making including during planning and evaluation</a:t>
            </a:r>
          </a:p>
          <a:p>
            <a:pPr marL="342900" indent="-342900" defTabSz="6858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IFCDC is working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babies and their families,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rather than just doing “to” and “for” them.</a:t>
            </a:r>
          </a:p>
          <a:p>
            <a:pPr marL="428625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0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7003-E602-1D90-B95C-64B1F5B44E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1" y="501648"/>
            <a:ext cx="4204252" cy="731135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750"/>
              </a:spcBef>
              <a:buClr>
                <a:srgbClr val="000000"/>
              </a:buClr>
              <a:buSzPts val="2800"/>
            </a:pPr>
            <a:r>
              <a:rPr lang="en-US" sz="2100" b="1" dirty="0">
                <a:solidFill>
                  <a:srgbClr val="7030A0"/>
                </a:solidFill>
                <a:latin typeface="+mj-lt"/>
              </a:rPr>
              <a:t>Components of Nurturing 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DD5A33-B673-1763-6871-24EC6F8E328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1" y="1211080"/>
            <a:ext cx="4204252" cy="50001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Good Health</a:t>
            </a:r>
            <a:r>
              <a:rPr lang="en-US" sz="1600" dirty="0">
                <a:latin typeface="+mn-lt"/>
              </a:rPr>
              <a:t>: refers to health and well-being of children and their caregivers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Adequate Nutrition</a:t>
            </a:r>
            <a:r>
              <a:rPr lang="en-US" sz="1600" dirty="0">
                <a:latin typeface="+mn-lt"/>
              </a:rPr>
              <a:t>: refers to maternal and child nutrition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Responsive Caregiving</a:t>
            </a:r>
            <a:r>
              <a:rPr lang="en-US" sz="1600" dirty="0">
                <a:latin typeface="+mn-lt"/>
              </a:rPr>
              <a:t>: refers to ability of caregiver to notice, understand and respond to the child’s signals in a timely and appropriate manner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Safety and Security</a:t>
            </a:r>
            <a:r>
              <a:rPr lang="en-US" sz="1600" dirty="0">
                <a:latin typeface="+mn-lt"/>
              </a:rPr>
              <a:t>: refers safe and secure environment for children and their families e.g. physical dangers, emotional stress etc.</a:t>
            </a:r>
          </a:p>
          <a:p>
            <a:pPr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Opportunities for Early Learning</a:t>
            </a:r>
            <a:r>
              <a:rPr lang="en-US" sz="1600" dirty="0">
                <a:latin typeface="+mn-lt"/>
              </a:rPr>
              <a:t>: refers to any opportunity for child to interact with person, place or object in their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5A5CB-58E4-24B2-7124-3361B0112FB6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pPr>
              <a:buClr>
                <a:srgbClr val="000000"/>
              </a:buClr>
            </a:pPr>
            <a:fld id="{D919D109-F427-0D4E-A2E6-D5BD6A565421}" type="slidenum">
              <a:rPr lang="en-US" kern="0"/>
              <a:pPr>
                <a:buClr>
                  <a:srgbClr val="000000"/>
                </a:buClr>
              </a:pPr>
              <a:t>4</a:t>
            </a:fld>
            <a:endParaRPr lang="en-US" kern="0"/>
          </a:p>
        </p:txBody>
      </p:sp>
      <p:pic>
        <p:nvPicPr>
          <p:cNvPr id="6" name="Content Placeholder 10" descr="A circular diagram of a health care program&#10;&#10;Description automatically generated with medium confidence">
            <a:extLst>
              <a:ext uri="{FF2B5EF4-FFF2-40B4-BE49-F238E27FC236}">
                <a16:creationId xmlns:a16="http://schemas.microsoft.com/office/drawing/2014/main" id="{4EB02B61-6913-842E-4127-3B99BE6333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4003" t="5583" b="6355"/>
          <a:stretch/>
        </p:blipFill>
        <p:spPr>
          <a:xfrm>
            <a:off x="99390" y="1232783"/>
            <a:ext cx="4774456" cy="440060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0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CC17003-E602-1D90-B95C-64B1F5B44E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047" y="230779"/>
            <a:ext cx="8179905" cy="10634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  <a:latin typeface="+mj-lt"/>
              </a:rPr>
              <a:t>Components of Infant- and Family- Centered Developmental Care</a:t>
            </a:r>
          </a:p>
        </p:txBody>
      </p:sp>
      <p:pic>
        <p:nvPicPr>
          <p:cNvPr id="19" name="Google Shape;123;p24">
            <a:extLst>
              <a:ext uri="{FF2B5EF4-FFF2-40B4-BE49-F238E27FC236}">
                <a16:creationId xmlns:a16="http://schemas.microsoft.com/office/drawing/2014/main" id="{8C958403-B5E0-F9A1-6903-55AB2EA9546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41572" t="28149" r="23704" b="11171"/>
          <a:stretch/>
        </p:blipFill>
        <p:spPr>
          <a:xfrm>
            <a:off x="482047" y="1220822"/>
            <a:ext cx="4795631" cy="46613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0034AB-D1BD-0E95-D43D-11EC838A8DA5}"/>
              </a:ext>
            </a:extLst>
          </p:cNvPr>
          <p:cNvSpPr txBox="1"/>
          <p:nvPr/>
        </p:nvSpPr>
        <p:spPr>
          <a:xfrm>
            <a:off x="308114" y="5894711"/>
            <a:ext cx="8540198" cy="646331"/>
          </a:xfrm>
          <a:prstGeom prst="rect">
            <a:avLst/>
          </a:prstGeom>
          <a:solidFill>
            <a:srgbClr val="7D3FAE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Partnering with family in providing developmentally supportive care is Key in achieving IFCDC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FDDD5A33-B673-1763-6871-24EC6F8E3287}"/>
              </a:ext>
            </a:extLst>
          </p:cNvPr>
          <p:cNvSpPr txBox="1">
            <a:spLocks/>
          </p:cNvSpPr>
          <p:nvPr/>
        </p:nvSpPr>
        <p:spPr>
          <a:xfrm>
            <a:off x="5111198" y="1991147"/>
            <a:ext cx="3717235" cy="317720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</a:rPr>
              <a:t>Infant-centered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</a:rPr>
              <a:t>Sensory environment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</a:rPr>
              <a:t>The 5 developmentally supportive care elements supporting the sensory environment are key in </a:t>
            </a:r>
          </a:p>
          <a:p>
            <a:pPr marL="514350" lvl="1" indent="-25717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kern="0" dirty="0"/>
              <a:t>Preventing disability</a:t>
            </a:r>
          </a:p>
          <a:p>
            <a:pPr marL="514350" lvl="1" indent="-25717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kern="0" dirty="0"/>
              <a:t>Facilitating early discharge</a:t>
            </a:r>
          </a:p>
        </p:txBody>
      </p:sp>
    </p:spTree>
    <p:extLst>
      <p:ext uri="{BB962C8B-B14F-4D97-AF65-F5344CB8AC3E}">
        <p14:creationId xmlns:p14="http://schemas.microsoft.com/office/powerpoint/2010/main" val="2729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863177" y="2335926"/>
            <a:ext cx="2900321" cy="2921704"/>
          </a:xfrm>
          <a:custGeom>
            <a:avLst/>
            <a:gdLst/>
            <a:ahLst/>
            <a:cxnLst/>
            <a:rect l="l" t="t" r="r" b="b"/>
            <a:pathLst>
              <a:path w="3958289" h="2020824" extrusionOk="0">
                <a:moveTo>
                  <a:pt x="0" y="1010412"/>
                </a:moveTo>
                <a:cubicBezTo>
                  <a:pt x="0" y="452377"/>
                  <a:pt x="886093" y="0"/>
                  <a:pt x="1979145" y="0"/>
                </a:cubicBezTo>
                <a:cubicBezTo>
                  <a:pt x="3072197" y="0"/>
                  <a:pt x="3958290" y="452377"/>
                  <a:pt x="3958290" y="1010412"/>
                </a:cubicBezTo>
                <a:cubicBezTo>
                  <a:pt x="3958290" y="1568447"/>
                  <a:pt x="3072197" y="2020824"/>
                  <a:pt x="1979145" y="2020824"/>
                </a:cubicBezTo>
                <a:cubicBezTo>
                  <a:pt x="886093" y="2020824"/>
                  <a:pt x="0" y="1568447"/>
                  <a:pt x="0" y="1010412"/>
                </a:cubicBezTo>
                <a:close/>
              </a:path>
            </a:pathLst>
          </a:cu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60" tIns="0" rIns="365760" bIns="0" anchor="ctr" anchorCtr="1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en-US" sz="24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Participation</a:t>
            </a:r>
            <a:endParaRPr sz="2000" b="1" kern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422413" y="237233"/>
            <a:ext cx="8299173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2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Core principles of enabling a nurturing care environment</a:t>
            </a:r>
            <a:endParaRPr sz="3200" kern="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263083" y="6109011"/>
            <a:ext cx="861783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950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Newborn and maternity services should be organized around these principles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3118836" y="1281822"/>
            <a:ext cx="2690353" cy="2660183"/>
          </a:xfrm>
          <a:custGeom>
            <a:avLst/>
            <a:gdLst/>
            <a:ahLst/>
            <a:cxnLst/>
            <a:rect l="l" t="t" r="r" b="b"/>
            <a:pathLst>
              <a:path w="3569118" h="2104546" extrusionOk="0">
                <a:moveTo>
                  <a:pt x="0" y="1052273"/>
                </a:moveTo>
                <a:cubicBezTo>
                  <a:pt x="0" y="471119"/>
                  <a:pt x="798974" y="0"/>
                  <a:pt x="1784559" y="0"/>
                </a:cubicBezTo>
                <a:cubicBezTo>
                  <a:pt x="2770144" y="0"/>
                  <a:pt x="3569118" y="471119"/>
                  <a:pt x="3569118" y="1052273"/>
                </a:cubicBezTo>
                <a:cubicBezTo>
                  <a:pt x="3569118" y="1633427"/>
                  <a:pt x="2770144" y="2104546"/>
                  <a:pt x="1784559" y="2104546"/>
                </a:cubicBezTo>
                <a:cubicBezTo>
                  <a:pt x="798974" y="2104546"/>
                  <a:pt x="0" y="1633427"/>
                  <a:pt x="0" y="1052273"/>
                </a:cubicBezTo>
                <a:close/>
              </a:path>
            </a:pathLst>
          </a:cu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60" tIns="0" rIns="36576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4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Dignity and respect </a:t>
            </a:r>
            <a:endParaRPr sz="2400" b="1" kern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5291155" y="2413754"/>
            <a:ext cx="2873084" cy="2921704"/>
          </a:xfrm>
          <a:custGeom>
            <a:avLst/>
            <a:gdLst/>
            <a:ahLst/>
            <a:cxnLst/>
            <a:rect l="l" t="t" r="r" b="b"/>
            <a:pathLst>
              <a:path w="3976274" h="2020824" extrusionOk="0">
                <a:moveTo>
                  <a:pt x="0" y="1010412"/>
                </a:moveTo>
                <a:cubicBezTo>
                  <a:pt x="0" y="452377"/>
                  <a:pt x="890119" y="0"/>
                  <a:pt x="1988137" y="0"/>
                </a:cubicBezTo>
                <a:cubicBezTo>
                  <a:pt x="3086155" y="0"/>
                  <a:pt x="3976274" y="452377"/>
                  <a:pt x="3976274" y="1010412"/>
                </a:cubicBezTo>
                <a:cubicBezTo>
                  <a:pt x="3976274" y="1568447"/>
                  <a:pt x="3086155" y="2020824"/>
                  <a:pt x="1988137" y="2020824"/>
                </a:cubicBezTo>
                <a:cubicBezTo>
                  <a:pt x="890119" y="2020824"/>
                  <a:pt x="0" y="1568447"/>
                  <a:pt x="0" y="1010412"/>
                </a:cubicBezTo>
                <a:close/>
              </a:path>
            </a:pathLst>
          </a:cu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60" tIns="137156" rIns="36576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4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US" sz="2400" b="1" u="sng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sharing</a:t>
            </a:r>
            <a:endParaRPr sz="2400" b="1" kern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3167259" y="3429000"/>
            <a:ext cx="2720135" cy="2680011"/>
          </a:xfrm>
          <a:custGeom>
            <a:avLst/>
            <a:gdLst/>
            <a:ahLst/>
            <a:cxnLst/>
            <a:rect l="l" t="t" r="r" b="b"/>
            <a:pathLst>
              <a:path w="3174916" h="2020824" extrusionOk="0">
                <a:moveTo>
                  <a:pt x="0" y="1010412"/>
                </a:moveTo>
                <a:cubicBezTo>
                  <a:pt x="0" y="452377"/>
                  <a:pt x="710729" y="0"/>
                  <a:pt x="1587458" y="0"/>
                </a:cubicBezTo>
                <a:cubicBezTo>
                  <a:pt x="2464187" y="0"/>
                  <a:pt x="3174916" y="452377"/>
                  <a:pt x="3174916" y="1010412"/>
                </a:cubicBezTo>
                <a:cubicBezTo>
                  <a:pt x="3174916" y="1568447"/>
                  <a:pt x="2464187" y="2020824"/>
                  <a:pt x="1587458" y="2020824"/>
                </a:cubicBezTo>
                <a:cubicBezTo>
                  <a:pt x="710729" y="2020824"/>
                  <a:pt x="0" y="1568447"/>
                  <a:pt x="0" y="1010412"/>
                </a:cubicBezTo>
                <a:close/>
              </a:path>
            </a:pathLst>
          </a:cu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60" tIns="137156" rIns="36576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400" b="1" kern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Collaboration </a:t>
            </a:r>
            <a:endParaRPr sz="2400" b="1" kern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92ED65-B218-4A97-96C9-4DA633F8B0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9673" y="385003"/>
            <a:ext cx="7812157" cy="66854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</a:rPr>
              <a:t>Aspects of Effective communication</a:t>
            </a:r>
            <a:endParaRPr lang="en-K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F98580-3276-44A0-AEB1-B437AC59DE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69673" y="1964774"/>
            <a:ext cx="7658100" cy="3491809"/>
          </a:xfrm>
        </p:spPr>
        <p:txBody>
          <a:bodyPr/>
          <a:lstStyle/>
          <a:p>
            <a:pPr marL="542925" indent="-457200">
              <a:lnSpc>
                <a:spcPct val="100000"/>
              </a:lnSpc>
            </a:pPr>
            <a:r>
              <a:rPr lang="en-US" dirty="0">
                <a:latin typeface="+mj-lt"/>
              </a:rPr>
              <a:t>Active listening and empathy</a:t>
            </a:r>
          </a:p>
          <a:p>
            <a:pPr marL="542925" indent="-457200">
              <a:lnSpc>
                <a:spcPct val="100000"/>
              </a:lnSpc>
            </a:pPr>
            <a:r>
              <a:rPr lang="en-US" dirty="0">
                <a:latin typeface="+mj-lt"/>
              </a:rPr>
              <a:t>Respectful communication</a:t>
            </a:r>
          </a:p>
          <a:p>
            <a:pPr marL="542925" indent="-457200">
              <a:lnSpc>
                <a:spcPct val="100000"/>
              </a:lnSpc>
            </a:pPr>
            <a:r>
              <a:rPr lang="en-US" dirty="0">
                <a:latin typeface="+mj-lt"/>
              </a:rPr>
              <a:t>Clear and concise information</a:t>
            </a:r>
          </a:p>
          <a:p>
            <a:pPr marL="542925" indent="-457200">
              <a:lnSpc>
                <a:spcPct val="100000"/>
              </a:lnSpc>
            </a:pPr>
            <a:r>
              <a:rPr lang="en-US" dirty="0">
                <a:latin typeface="+mj-lt"/>
              </a:rPr>
              <a:t>Collaborative decision making</a:t>
            </a:r>
          </a:p>
          <a:p>
            <a:pPr marL="542925" indent="-457200">
              <a:lnSpc>
                <a:spcPct val="100000"/>
              </a:lnSpc>
            </a:pPr>
            <a:r>
              <a:rPr lang="en-US" dirty="0">
                <a:latin typeface="+mj-lt"/>
              </a:rPr>
              <a:t>Addressing language and comprehension differences.</a:t>
            </a:r>
          </a:p>
          <a:p>
            <a:pPr marL="542925" indent="-457200">
              <a:lnSpc>
                <a:spcPct val="100000"/>
              </a:lnSpc>
            </a:pPr>
            <a:endParaRPr lang="en-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62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51A0-AE22-34DA-06A6-B127885DC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7604" y="454578"/>
            <a:ext cx="7031935" cy="6486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Components of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5582F-913A-215E-CFB0-DCA26CF2B2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1914" y="1587084"/>
            <a:ext cx="7623314" cy="4351338"/>
          </a:xfrm>
        </p:spPr>
        <p:txBody>
          <a:bodyPr/>
          <a:lstStyle/>
          <a:p>
            <a:pPr marL="542925" indent="-457200"/>
            <a:r>
              <a:rPr lang="en-US" dirty="0">
                <a:latin typeface="+mj-lt"/>
              </a:rPr>
              <a:t>Orientation  to NBU</a:t>
            </a:r>
          </a:p>
          <a:p>
            <a:pPr marL="542925" indent="-457200"/>
            <a:r>
              <a:rPr lang="en-US" dirty="0">
                <a:latin typeface="+mj-lt"/>
              </a:rPr>
              <a:t>Information of baby’s condition– diagnosis, lab results, planned interventions </a:t>
            </a:r>
          </a:p>
          <a:p>
            <a:pPr marL="542925" indent="-457200"/>
            <a:r>
              <a:rPr lang="en-US" dirty="0">
                <a:latin typeface="+mj-lt"/>
              </a:rPr>
              <a:t>Daily updates– address mothers’ concerns</a:t>
            </a:r>
          </a:p>
          <a:p>
            <a:pPr marL="542925" indent="-457200"/>
            <a:r>
              <a:rPr lang="en-US" dirty="0">
                <a:latin typeface="+mj-lt"/>
              </a:rPr>
              <a:t>Consenting</a:t>
            </a:r>
          </a:p>
          <a:p>
            <a:pPr marL="542925" indent="-457200"/>
            <a:r>
              <a:rPr lang="en-US" dirty="0">
                <a:latin typeface="+mj-lt"/>
              </a:rPr>
              <a:t>Family involvement– conference </a:t>
            </a:r>
          </a:p>
          <a:p>
            <a:pPr marL="542925" indent="-457200"/>
            <a:r>
              <a:rPr lang="en-US" dirty="0">
                <a:latin typeface="+mj-lt"/>
              </a:rPr>
              <a:t>Breaking bad news</a:t>
            </a:r>
          </a:p>
          <a:p>
            <a:pPr marL="542925" indent="-457200"/>
            <a:r>
              <a:rPr lang="en-US" dirty="0">
                <a:latin typeface="+mj-lt"/>
              </a:rPr>
              <a:t>Psychosocial support</a:t>
            </a:r>
          </a:p>
        </p:txBody>
      </p:sp>
    </p:spTree>
    <p:extLst>
      <p:ext uri="{BB962C8B-B14F-4D97-AF65-F5344CB8AC3E}">
        <p14:creationId xmlns:p14="http://schemas.microsoft.com/office/powerpoint/2010/main" val="107977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79F3-FEED-103E-B4E5-FDA0EDB990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36714"/>
            <a:ext cx="7886700" cy="5466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Pain and Stress in Neonates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4357C-0EC6-E525-A381-40013ECBF1B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3849" y="2995294"/>
            <a:ext cx="7041874" cy="1200048"/>
          </a:xfrm>
        </p:spPr>
        <p:txBody>
          <a:bodyPr>
            <a:normAutofit/>
          </a:bodyPr>
          <a:lstStyle/>
          <a:p>
            <a:r>
              <a:rPr lang="en-US" sz="3600" dirty="0"/>
              <a:t>Do Neonates feel pain? - </a:t>
            </a:r>
            <a:r>
              <a:rPr lang="en-US" sz="3600" b="1" dirty="0"/>
              <a:t>Discuss</a:t>
            </a:r>
          </a:p>
        </p:txBody>
      </p:sp>
    </p:spTree>
    <p:extLst>
      <p:ext uri="{BB962C8B-B14F-4D97-AF65-F5344CB8AC3E}">
        <p14:creationId xmlns:p14="http://schemas.microsoft.com/office/powerpoint/2010/main" val="9873590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612</Words>
  <Application>Microsoft Office PowerPoint</Application>
  <PresentationFormat>On-screen Show (4:3)</PresentationFormat>
  <Paragraphs>86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Wingdings</vt:lpstr>
      <vt:lpstr>1_Office Theme</vt:lpstr>
      <vt:lpstr>Infant and Family Centered Developmental Care</vt:lpstr>
      <vt:lpstr>Objectives</vt:lpstr>
      <vt:lpstr>Definition of IFCDC</vt:lpstr>
      <vt:lpstr>Components of Nurturing Care</vt:lpstr>
      <vt:lpstr>Components of Infant- and Family- Centered Developmental Care</vt:lpstr>
      <vt:lpstr>PowerPoint Presentation</vt:lpstr>
      <vt:lpstr>Aspects of Effective communication</vt:lpstr>
      <vt:lpstr>Components of communication</vt:lpstr>
      <vt:lpstr>Pain and Stress in Neonates</vt:lpstr>
      <vt:lpstr>Expression of Pain and stress in the face of a Neonate 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LECTURETTE ON IFCDC</dc:title>
  <dc:creator>Roselyne Malangachi</dc:creator>
  <cp:lastModifiedBy>USER</cp:lastModifiedBy>
  <cp:revision>14</cp:revision>
  <dcterms:created xsi:type="dcterms:W3CDTF">2025-04-24T01:18:06Z</dcterms:created>
  <dcterms:modified xsi:type="dcterms:W3CDTF">2025-09-30T08:13:43Z</dcterms:modified>
</cp:coreProperties>
</file>