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1"/>
  </p:notesMasterIdLst>
  <p:sldIdLst>
    <p:sldId id="257" r:id="rId2"/>
    <p:sldId id="274" r:id="rId3"/>
    <p:sldId id="275" r:id="rId4"/>
    <p:sldId id="311" r:id="rId5"/>
    <p:sldId id="16763328" r:id="rId6"/>
    <p:sldId id="316" r:id="rId7"/>
    <p:sldId id="16763330" r:id="rId8"/>
    <p:sldId id="16763350" r:id="rId9"/>
    <p:sldId id="214746981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E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36FAA-65BA-4BC9-BF16-520213E8935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C762A-DAF1-4FBB-BCDD-475E9E77F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94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12 % preterm deliveries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4F8A45-5354-4FDD-A9C3-0208403D52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20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AA3122-8CA1-3A71-2740-27CE2C4D6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77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E157422-CA38-F501-3D33-C60908E2BD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5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285AD21-0CD7-574D-510A-61B16B6C34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71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2C2E6F9-9612-62A2-43AF-1D2137F98E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6"/>
            <a:ext cx="9144000" cy="685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44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AEC7454-FF63-CEB8-E49F-9E33CF237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2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4196D4-88CA-EE2D-B574-F600870B32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6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DBF6A-2C7D-43C2-AD14-228311AF495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0880B-2270-4CCD-A362-6A3006997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3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3" r:id="rId4"/>
    <p:sldLayoutId id="2147483694" r:id="rId5"/>
    <p:sldLayoutId id="214748369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036854A-2835-5E81-1D5E-D6A373552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" y="0"/>
            <a:ext cx="913681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94596" y="2626588"/>
            <a:ext cx="5269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care of the preterm infant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92912" y="3370267"/>
            <a:ext cx="1585471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13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458" y="3618476"/>
            <a:ext cx="2413542" cy="191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2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877497" y="383458"/>
            <a:ext cx="3389005" cy="674459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806245" y="2054942"/>
            <a:ext cx="7648356" cy="3303640"/>
          </a:xfrm>
        </p:spPr>
        <p:txBody>
          <a:bodyPr>
            <a:normAutofit/>
          </a:bodyPr>
          <a:lstStyle/>
          <a:p>
            <a:pPr marL="257175" indent="-257175" algn="l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Preterm is a baby born alive before 37 completed weeks of pregnancy. </a:t>
            </a:r>
          </a:p>
          <a:p>
            <a:pPr marL="257175" indent="-257175" algn="l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Classification of preterm birth, based on gestational age:</a:t>
            </a:r>
          </a:p>
          <a:p>
            <a:pPr marL="600075" lvl="1" indent="-257175" algn="l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Extremely preterm (&lt;28 weeks)</a:t>
            </a:r>
          </a:p>
          <a:p>
            <a:pPr marL="600075" lvl="1" indent="-257175" algn="l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Very preterm (28 to &lt;32 weeks)</a:t>
            </a:r>
          </a:p>
          <a:p>
            <a:pPr marL="600075" lvl="1" indent="-257175" algn="l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Moderate to late preterm (32 to &lt;37 weeks).</a:t>
            </a:r>
          </a:p>
        </p:txBody>
      </p:sp>
    </p:spTree>
    <p:extLst>
      <p:ext uri="{BB962C8B-B14F-4D97-AF65-F5344CB8AC3E}">
        <p14:creationId xmlns:p14="http://schemas.microsoft.com/office/powerpoint/2010/main" val="639805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194870" y="481780"/>
            <a:ext cx="4754259" cy="57792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cntd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1195672" y="2074607"/>
            <a:ext cx="6988629" cy="3615441"/>
          </a:xfrm>
        </p:spPr>
        <p:txBody>
          <a:bodyPr>
            <a:normAutofit/>
          </a:bodyPr>
          <a:lstStyle/>
          <a:p>
            <a:pPr marL="257175" indent="-257175" algn="l">
              <a:lnSpc>
                <a:spcPct val="100000"/>
              </a:lnSpc>
              <a:spcBef>
                <a:spcPts val="90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Prematurity contributes to low birth weight (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birth weight &lt;2500gms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57175" indent="-257175" algn="l">
              <a:lnSpc>
                <a:spcPct val="100000"/>
              </a:lnSpc>
              <a:spcBef>
                <a:spcPts val="90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Classification of Low birth weight: </a:t>
            </a:r>
          </a:p>
          <a:p>
            <a:pPr marL="600075" lvl="1" indent="-257175" algn="l">
              <a:lnSpc>
                <a:spcPct val="100000"/>
              </a:lnSpc>
              <a:spcBef>
                <a:spcPts val="90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Low birth weight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1500 to &lt;2500gms. </a:t>
            </a:r>
          </a:p>
          <a:p>
            <a:pPr marL="600075" lvl="1" indent="-257175" algn="l">
              <a:lnSpc>
                <a:spcPct val="100000"/>
              </a:lnSpc>
              <a:spcBef>
                <a:spcPts val="90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Very low birth weight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1000gms to 1499gms</a:t>
            </a:r>
          </a:p>
          <a:p>
            <a:pPr marL="600075" lvl="1" indent="-257175" algn="l">
              <a:lnSpc>
                <a:spcPct val="100000"/>
              </a:lnSpc>
              <a:spcBef>
                <a:spcPts val="900"/>
              </a:spcBef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Extremely low birth weight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&lt; 1000gms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1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695756" y="437274"/>
            <a:ext cx="5752485" cy="66278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facts on prematurity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835742" y="1629808"/>
            <a:ext cx="7886700" cy="4351338"/>
          </a:xfrm>
        </p:spPr>
        <p:txBody>
          <a:bodyPr>
            <a:noAutofit/>
          </a:bodyPr>
          <a:lstStyle/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Every year, an estimated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13.4 million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babies are born preterm globally.</a:t>
            </a:r>
            <a:r>
              <a:rPr lang="en-US" alt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 Sub Saharan Africa the numbers have been rising over the last decade</a:t>
            </a:r>
          </a:p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r>
              <a:rPr lang="en-US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Of every 10 babies born, 1 is a preterm</a:t>
            </a:r>
            <a:r>
              <a:rPr lang="en-US" altLang="en-US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Approximately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127,500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preterm babies are born in Kenya every year.</a:t>
            </a:r>
          </a:p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Prematurity is the leading cause of neonatal morbidity and mortality</a:t>
            </a:r>
            <a:endParaRPr lang="en-US" altLang="en-US" sz="1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lnSpc>
                <a:spcPct val="100000"/>
              </a:lnSpc>
              <a:spcBef>
                <a:spcPts val="0"/>
              </a:spcBef>
              <a:spcAft>
                <a:spcPts val="675"/>
              </a:spcAft>
            </a:pPr>
            <a:endParaRPr lang="en-US" alt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515180" y="6361734"/>
            <a:ext cx="65278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1. World Health Organization, 2023. Born too soon: decade of action on preterm birth. World Health Organization.</a:t>
            </a:r>
            <a:endParaRPr lang="en-US" sz="1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633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1E683-4743-D68E-EA9C-38F0CCA0654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6557" y="327383"/>
            <a:ext cx="8190885" cy="5083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Causes of facility based neonatal deaths- KHIS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9A77695-CA21-D8CA-0FC7-754B0D1F106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80847" y="835743"/>
            <a:ext cx="8379696" cy="569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65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105CDBD6-2C2A-3C0B-0B42-4A7F47ECDB36}"/>
              </a:ext>
            </a:extLst>
          </p:cNvPr>
          <p:cNvSpPr txBox="1">
            <a:spLocks/>
          </p:cNvSpPr>
          <p:nvPr/>
        </p:nvSpPr>
        <p:spPr>
          <a:xfrm>
            <a:off x="1385826" y="452284"/>
            <a:ext cx="6605280" cy="5120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problems in pre-terms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FFAEFEB-5F83-E028-5114-2C57EABE8B2E}"/>
              </a:ext>
            </a:extLst>
          </p:cNvPr>
          <p:cNvSpPr txBox="1">
            <a:spLocks/>
          </p:cNvSpPr>
          <p:nvPr/>
        </p:nvSpPr>
        <p:spPr>
          <a:xfrm>
            <a:off x="796414" y="1397371"/>
            <a:ext cx="3552006" cy="474778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Breathing problems (AOP, RDS)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Feeding problems </a:t>
            </a:r>
          </a:p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Hypoglycaemia</a:t>
            </a:r>
          </a:p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Hypothermia</a:t>
            </a:r>
          </a:p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Infections (neonatal sepsis)</a:t>
            </a:r>
          </a:p>
          <a:p>
            <a:pPr marL="318968" indent="-257175" algn="l">
              <a:lnSpc>
                <a:spcPct val="15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Jaundice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5E611D6-8A74-FE3F-537B-45FC6194C6A7}"/>
              </a:ext>
            </a:extLst>
          </p:cNvPr>
          <p:cNvSpPr txBox="1">
            <a:spLocks/>
          </p:cNvSpPr>
          <p:nvPr/>
        </p:nvSpPr>
        <p:spPr>
          <a:xfrm>
            <a:off x="4855614" y="1397371"/>
            <a:ext cx="3777107" cy="47477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4675" indent="-192881">
              <a:lnSpc>
                <a:spcPct val="160000"/>
              </a:lnSpc>
              <a:spcBef>
                <a:spcPts val="0"/>
              </a:spcBef>
              <a:spcAft>
                <a:spcPts val="675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Retinopathy of Prematurity</a:t>
            </a:r>
          </a:p>
          <a:p>
            <a:pPr marL="254675" indent="-192881">
              <a:lnSpc>
                <a:spcPct val="160000"/>
              </a:lnSpc>
              <a:spcBef>
                <a:spcPts val="0"/>
              </a:spcBef>
              <a:spcAft>
                <a:spcPts val="675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Anaemia of prematurity</a:t>
            </a:r>
          </a:p>
          <a:p>
            <a:pPr marL="254675" indent="-192881">
              <a:lnSpc>
                <a:spcPct val="160000"/>
              </a:lnSpc>
              <a:spcBef>
                <a:spcPts val="0"/>
              </a:spcBef>
              <a:spcAft>
                <a:spcPts val="675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Rickets of prematurity</a:t>
            </a:r>
          </a:p>
          <a:p>
            <a:pPr marL="254675" indent="-192881">
              <a:lnSpc>
                <a:spcPct val="160000"/>
              </a:lnSpc>
              <a:spcBef>
                <a:spcPts val="0"/>
              </a:spcBef>
              <a:spcAft>
                <a:spcPts val="675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IVH (intraventricular haemorrhage)</a:t>
            </a:r>
          </a:p>
          <a:p>
            <a:pPr marL="254675" indent="-192881">
              <a:lnSpc>
                <a:spcPct val="160000"/>
              </a:lnSpc>
              <a:spcBef>
                <a:spcPts val="0"/>
              </a:spcBef>
              <a:spcAft>
                <a:spcPts val="675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Hemodynamic instability</a:t>
            </a:r>
          </a:p>
          <a:p>
            <a:endParaRPr lang="en-US" sz="24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62217D9-DEAA-3E4C-5496-EEBFC587007D}"/>
              </a:ext>
            </a:extLst>
          </p:cNvPr>
          <p:cNvCxnSpPr>
            <a:cxnSpLocks/>
          </p:cNvCxnSpPr>
          <p:nvPr/>
        </p:nvCxnSpPr>
        <p:spPr>
          <a:xfrm>
            <a:off x="4552856" y="1612490"/>
            <a:ext cx="0" cy="4611329"/>
          </a:xfrm>
          <a:prstGeom prst="line">
            <a:avLst/>
          </a:prstGeom>
          <a:ln w="1905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67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2E5FE-49B8-E04F-35BA-289AFE420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D16B-6EA8-4115-5399-0855B5BFD17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138830"/>
            <a:ext cx="7886700" cy="92438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and management of prematurity related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B516D-8784-3FC5-8629-93B55742E9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0665" y="1297859"/>
            <a:ext cx="3873909" cy="5034116"/>
          </a:xfrm>
          <a:solidFill>
            <a:srgbClr val="FFCCFF"/>
          </a:solidFill>
        </p:spPr>
        <p:txBody>
          <a:bodyPr lIns="274320" tIns="182880" rIns="91440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Evidence based interventions exist to prevent and manage prematurity related complications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Gestational age assessment is important for timely preventive interventions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Early identification and prompt management of the complications improve outcomes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B3AD1-2772-0104-291D-7933F8459299}"/>
              </a:ext>
            </a:extLst>
          </p:cNvPr>
          <p:cNvSpPr txBox="1"/>
          <p:nvPr/>
        </p:nvSpPr>
        <p:spPr>
          <a:xfrm>
            <a:off x="4630996" y="1297858"/>
            <a:ext cx="4014019" cy="5034116"/>
          </a:xfrm>
          <a:prstGeom prst="rect">
            <a:avLst/>
          </a:prstGeom>
          <a:solidFill>
            <a:srgbClr val="C5D3FF"/>
          </a:solidFill>
        </p:spPr>
        <p:txBody>
          <a:bodyPr wrap="square" lIns="274320" tIns="182880" rIns="91440" rtlCol="0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Interventions covered in this module include: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Ballard scoring to identify preterm newborns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of plastic wraps for newborns &lt; 32 weeks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of prophylactic and rescue CPAP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of caffeine citrate for management of AOP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KMC including immediate KMC</a:t>
            </a:r>
          </a:p>
        </p:txBody>
      </p:sp>
    </p:spTree>
    <p:extLst>
      <p:ext uri="{BB962C8B-B14F-4D97-AF65-F5344CB8AC3E}">
        <p14:creationId xmlns:p14="http://schemas.microsoft.com/office/powerpoint/2010/main" val="1814950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930013" y="4263265"/>
            <a:ext cx="3124200" cy="49688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7ED939-9F68-612C-70A4-4F4F8C0DBE4D}"/>
              </a:ext>
            </a:extLst>
          </p:cNvPr>
          <p:cNvSpPr txBox="1"/>
          <p:nvPr/>
        </p:nvSpPr>
        <p:spPr>
          <a:xfrm>
            <a:off x="3633133" y="1610924"/>
            <a:ext cx="162712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9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2BFBAD-D9BD-4DA3-CD0D-70A354DEB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308" y="775974"/>
            <a:ext cx="1664263" cy="1523016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7B57D2B-87EC-05CF-4364-F906B3DC2A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24748" y="1537482"/>
            <a:ext cx="2255427" cy="55593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8A81109-B5B8-078D-2477-3D651E750A8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6189" y="2796785"/>
            <a:ext cx="7132405" cy="318809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900"/>
              </a:spcBef>
              <a:spcAft>
                <a:spcPts val="9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Prematurity related complications are the leading cause of neonatal mortality in Kenya</a:t>
            </a:r>
          </a:p>
          <a:p>
            <a:pPr>
              <a:lnSpc>
                <a:spcPct val="110000"/>
              </a:lnSpc>
              <a:spcBef>
                <a:spcPts val="900"/>
              </a:spcBef>
              <a:spcAft>
                <a:spcPts val="9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Prevention, early detection and management of these complications improve outcomes</a:t>
            </a:r>
          </a:p>
          <a:p>
            <a:pPr>
              <a:lnSpc>
                <a:spcPct val="110000"/>
              </a:lnSpc>
              <a:spcBef>
                <a:spcPts val="900"/>
              </a:spcBef>
              <a:spcAft>
                <a:spcPts val="9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Gestational age assessment allows for timely preventive interventions</a:t>
            </a:r>
          </a:p>
          <a:p>
            <a:pPr>
              <a:lnSpc>
                <a:spcPct val="110000"/>
              </a:lnSpc>
              <a:spcBef>
                <a:spcPts val="900"/>
              </a:spcBef>
              <a:spcAft>
                <a:spcPts val="9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3884A0-37C5-A873-0E79-4DDDE58FF81D}"/>
              </a:ext>
            </a:extLst>
          </p:cNvPr>
          <p:cNvCxnSpPr>
            <a:cxnSpLocks/>
          </p:cNvCxnSpPr>
          <p:nvPr/>
        </p:nvCxnSpPr>
        <p:spPr>
          <a:xfrm>
            <a:off x="3873913" y="2035277"/>
            <a:ext cx="2143431" cy="0"/>
          </a:xfrm>
          <a:prstGeom prst="line">
            <a:avLst/>
          </a:prstGeom>
          <a:ln w="28575">
            <a:solidFill>
              <a:srgbClr val="F694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210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279</TotalTime>
  <Words>346</Words>
  <Application>Microsoft Office PowerPoint</Application>
  <PresentationFormat>On-screen Show (4:3)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Introduction</vt:lpstr>
      <vt:lpstr>Introduction cntd…</vt:lpstr>
      <vt:lpstr>Key facts on prematurity</vt:lpstr>
      <vt:lpstr>Causes of facility based neonatal deaths- KHIS</vt:lpstr>
      <vt:lpstr>PowerPoint Presentation</vt:lpstr>
      <vt:lpstr>Prevention and management of prematurity related complications</vt:lpstr>
      <vt:lpstr>Questions?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Emelda Manguro</dc:creator>
  <cp:lastModifiedBy>USER</cp:lastModifiedBy>
  <cp:revision>3</cp:revision>
  <dcterms:created xsi:type="dcterms:W3CDTF">2025-05-22T12:25:16Z</dcterms:created>
  <dcterms:modified xsi:type="dcterms:W3CDTF">2025-09-30T08:28:19Z</dcterms:modified>
</cp:coreProperties>
</file>