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1135" r:id="rId2"/>
    <p:sldId id="419" r:id="rId3"/>
    <p:sldId id="428" r:id="rId4"/>
    <p:sldId id="268" r:id="rId5"/>
    <p:sldId id="435" r:id="rId6"/>
    <p:sldId id="436" r:id="rId7"/>
    <p:sldId id="418" r:id="rId8"/>
    <p:sldId id="305" r:id="rId9"/>
    <p:sldId id="430" r:id="rId10"/>
    <p:sldId id="432" r:id="rId11"/>
    <p:sldId id="433" r:id="rId12"/>
    <p:sldId id="437" r:id="rId13"/>
    <p:sldId id="43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7CD2-C193-4F44-ABE1-75813312EAA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C945-9C6B-46A0-B148-605C99FF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7919-2649-4687-B59E-C7E6AB6CA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OGTT should be performed using a glucose load containing the equivalent of 75 grams of anhydrous glucose dissolved in water or 1.75 grams/kg of body weight to a maximum of 75 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E76AD-1F0C-459E-A7B5-3D1D398164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1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CC7CD5-B2A4-9616-91FA-D837ED58E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C1390-040E-385C-CBC0-F31C5A24B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5BAE2-636D-70B8-31C7-F13408FA2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786ED8-FFB0-92A8-3033-0C79CC74B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566F40-046E-C4D4-1E47-802975BFE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9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2E716-5EF1-029C-91F6-68A1228D6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503A9-A756-2C49-AA21-3B327C45C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8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7C73-CA9F-4C22-89D7-52E5581BA7D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3665-44DD-4304-BD49-3C40C473B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4155" y="2695524"/>
            <a:ext cx="5943600" cy="1345534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Module 9: </a:t>
            </a:r>
            <a:b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diabetes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9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ED55-E792-0243-F2DB-B1B6AB6B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59" y="386429"/>
            <a:ext cx="7658866" cy="4966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and symptoms of Type 1 diabetes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E14BF9-5293-E797-984A-954A111F6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711278"/>
              </p:ext>
            </p:extLst>
          </p:nvPr>
        </p:nvGraphicFramePr>
        <p:xfrm>
          <a:off x="461253" y="1109058"/>
          <a:ext cx="5556089" cy="407254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02278">
                  <a:extLst>
                    <a:ext uri="{9D8B030D-6E8A-4147-A177-3AD203B41FA5}">
                      <a16:colId xmlns:a16="http://schemas.microsoft.com/office/drawing/2014/main" val="1087505995"/>
                    </a:ext>
                  </a:extLst>
                </a:gridCol>
                <a:gridCol w="2653811">
                  <a:extLst>
                    <a:ext uri="{9D8B030D-6E8A-4147-A177-3AD203B41FA5}">
                      <a16:colId xmlns:a16="http://schemas.microsoft.com/office/drawing/2014/main" val="2019696031"/>
                    </a:ext>
                  </a:extLst>
                </a:gridCol>
              </a:tblGrid>
              <a:tr h="3654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Signs (DKA)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65982"/>
                  </a:ext>
                </a:extLst>
              </a:tr>
              <a:tr h="5178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Polyuria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Dehydration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70591117"/>
                  </a:ext>
                </a:extLst>
              </a:tr>
              <a:tr h="2530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Polydipsia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Deep acidotic breathing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13990066"/>
                  </a:ext>
                </a:extLst>
              </a:tr>
              <a:tr h="29396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Weight loss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Reduced consciousness level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14247996"/>
                  </a:ext>
                </a:extLst>
              </a:tr>
              <a:tr h="2530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Fatigue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Acetone (fruity) smell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97762009"/>
                  </a:ext>
                </a:extLst>
              </a:tr>
              <a:tr h="9205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Recurrent infections (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titis media, pyogenic skin infections, monilial vaginitis, candida diaper rash)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Shock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16152262"/>
                  </a:ext>
                </a:extLst>
              </a:tr>
              <a:tr h="2530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Secondary enuresis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Coma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79688768"/>
                  </a:ext>
                </a:extLst>
              </a:tr>
              <a:tr h="2530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Nocturia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12239829"/>
                  </a:ext>
                </a:extLst>
              </a:tr>
              <a:tr h="5106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DKA symptoms (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omiting, abdominal pain)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11118514"/>
                  </a:ext>
                </a:extLst>
              </a:tr>
              <a:tr h="4517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Polyphagia (rare in type 1 diabetes)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523764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A3909C-CA16-B572-0347-62689B5D7D55}"/>
              </a:ext>
            </a:extLst>
          </p:cNvPr>
          <p:cNvSpPr/>
          <p:nvPr/>
        </p:nvSpPr>
        <p:spPr>
          <a:xfrm>
            <a:off x="461253" y="5363124"/>
            <a:ext cx="8385876" cy="6690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N/B: Beware diabetes may present like pneumonia, acute abdomen, gastroenteritis, malaria, meningitis and malnutrition.</a:t>
            </a:r>
            <a:endParaRPr lang="en-US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F654A-4367-FF68-23AE-BC52E4E6C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3" y="1032760"/>
            <a:ext cx="2652806" cy="1672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159" y="6032134"/>
            <a:ext cx="748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sick child should have a random blood sugar done because diabetes mimics common childhood illnesses</a:t>
            </a:r>
          </a:p>
        </p:txBody>
      </p:sp>
    </p:spTree>
    <p:extLst>
      <p:ext uri="{BB962C8B-B14F-4D97-AF65-F5344CB8AC3E}">
        <p14:creationId xmlns:p14="http://schemas.microsoft.com/office/powerpoint/2010/main" val="32804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709" y="473897"/>
            <a:ext cx="5897155" cy="430628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27" y="1258527"/>
            <a:ext cx="3796908" cy="5125574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85763" indent="-38576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Classic symptoms of diabetes or hyperglycemic crisis with plasma glucose concentration ≥ 11.1 mmol/L.</a:t>
            </a:r>
          </a:p>
          <a:p>
            <a:pPr marL="385763" indent="-38576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Fasting plasma glucose ≥7.0 mmol/L. </a:t>
            </a:r>
          </a:p>
          <a:p>
            <a:pPr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Fasting is defined as no caloric intake for at least 8 hours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E4FF15-9265-FD15-FA65-FD527267DAFE}"/>
              </a:ext>
            </a:extLst>
          </p:cNvPr>
          <p:cNvSpPr txBox="1">
            <a:spLocks/>
          </p:cNvSpPr>
          <p:nvPr/>
        </p:nvSpPr>
        <p:spPr>
          <a:xfrm>
            <a:off x="4571999" y="1258529"/>
            <a:ext cx="4121374" cy="512557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None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Two-hour post load glucose ≥11.1 mmol/L during an oral glucose tolerance test (OGTT): </a:t>
            </a: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conduct an OGTT when Random blood  glucose is between 7.8-11.1 mmol/L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defTabSz="685800">
              <a:buNone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HbA1c ≥6.5%.</a:t>
            </a: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 is glycosylated part of haemoglobin and represent sugar load over the last 3 month.)</a:t>
            </a:r>
          </a:p>
        </p:txBody>
      </p:sp>
    </p:spTree>
    <p:extLst>
      <p:ext uri="{BB962C8B-B14F-4D97-AF65-F5344CB8AC3E}">
        <p14:creationId xmlns:p14="http://schemas.microsoft.com/office/powerpoint/2010/main" val="10938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298"/>
            <a:ext cx="7886700" cy="511046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diabetes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1465007"/>
            <a:ext cx="8038331" cy="47622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Islet antibodies testing can be very helpful as obesity affects a greater proportion of youth, it is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to develop Type 1 diabetes and be obese causing confusion with Type 2 diabetes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such circumstances, any type of islet autoantibody positivity (ZnT8, GADA, IA-2A, IAA) establishes the diagnosis of Type 1 diabetes.</a:t>
            </a:r>
          </a:p>
        </p:txBody>
      </p:sp>
    </p:spTree>
    <p:extLst>
      <p:ext uri="{BB962C8B-B14F-4D97-AF65-F5344CB8AC3E}">
        <p14:creationId xmlns:p14="http://schemas.microsoft.com/office/powerpoint/2010/main" val="24177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624" y="975362"/>
            <a:ext cx="2625827" cy="6211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40" y="1909839"/>
            <a:ext cx="7580894" cy="455804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Prevalence of type 1 diabetes is increasing globally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Missed diagnosis is common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are many childhood illnesses that mimic signs and symptoms of type 1 diabetes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sick child presenting to the hospital should be screened for type 1 diabetes (Do Random Blood Sugar)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B2A9D-3643-B09B-7189-6F6C2400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390116"/>
            <a:ext cx="1431362" cy="14142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6A769A-9491-0B54-DAFC-468845FCB826}"/>
              </a:ext>
            </a:extLst>
          </p:cNvPr>
          <p:cNvCxnSpPr>
            <a:cxnSpLocks/>
          </p:cNvCxnSpPr>
          <p:nvPr/>
        </p:nvCxnSpPr>
        <p:spPr>
          <a:xfrm>
            <a:off x="4001730" y="1573161"/>
            <a:ext cx="2517057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ECFF-C3B8-D156-89DD-07B8950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030" y="1594159"/>
            <a:ext cx="2827080" cy="6475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F1136-D8C7-CBE5-6131-B0D38FA0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554" y="3082399"/>
            <a:ext cx="6598060" cy="26533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Diabetes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Aetiology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/Risk factors of T1DM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Epidemiology and risk factors of type 1 diabetes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Clinical presentation and diagnostic criteria of type 1 DM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8504C-9CAE-88ED-8F57-F1B710352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1122224"/>
            <a:ext cx="1610717" cy="15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6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95C4-4ADF-14B9-A4C9-29BE4332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8" y="581435"/>
            <a:ext cx="6076950" cy="6574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diabetes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191000-019E-2E3A-AB9D-AA932FF6B5F7}"/>
              </a:ext>
            </a:extLst>
          </p:cNvPr>
          <p:cNvSpPr/>
          <p:nvPr/>
        </p:nvSpPr>
        <p:spPr>
          <a:xfrm>
            <a:off x="755899" y="1809135"/>
            <a:ext cx="7632202" cy="3755923"/>
          </a:xfrm>
          <a:prstGeom prst="round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Diabetes is a complex metabolic disorder characterized by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blood  glucose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as a result of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resistance to the action of insulin, insufficient insulin secretion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or both. </a:t>
            </a:r>
          </a:p>
        </p:txBody>
      </p:sp>
    </p:spTree>
    <p:extLst>
      <p:ext uri="{BB962C8B-B14F-4D97-AF65-F5344CB8AC3E}">
        <p14:creationId xmlns:p14="http://schemas.microsoft.com/office/powerpoint/2010/main" val="173814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113"/>
            <a:ext cx="7886700" cy="61521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9991" y="1273026"/>
            <a:ext cx="8249879" cy="101203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Describes a complex metabolic disorder characterized by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hyperglycemia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resulting from impaired secretion of insulin from the beta cells of the pancreas</a:t>
            </a:r>
          </a:p>
          <a:p>
            <a:pPr marL="0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E4461-9FB3-D2DE-8808-14778BAF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514437"/>
            <a:ext cx="4565414" cy="40134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9FB39FE-3248-BB26-87FF-B1CE5B579EE3}"/>
              </a:ext>
            </a:extLst>
          </p:cNvPr>
          <p:cNvSpPr/>
          <p:nvPr/>
        </p:nvSpPr>
        <p:spPr>
          <a:xfrm>
            <a:off x="5346495" y="2514438"/>
            <a:ext cx="3532033" cy="40134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as a result of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immune-mediated destruction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pancreatic β-cells, leading to partial, or in most cases, absolute insulin deficiency. </a:t>
            </a:r>
          </a:p>
        </p:txBody>
      </p:sp>
    </p:spTree>
    <p:extLst>
      <p:ext uri="{BB962C8B-B14F-4D97-AF65-F5344CB8AC3E}">
        <p14:creationId xmlns:p14="http://schemas.microsoft.com/office/powerpoint/2010/main" val="29961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9BE1-4234-DCA2-58A8-12E400C3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3727"/>
            <a:ext cx="7886700" cy="65983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 of type 1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CA0A2-BEAC-0532-6F42-30D9498B4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307690"/>
            <a:ext cx="4862512" cy="4984955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Worldwide, approximately 96,000 children under 15 years are estimated to develop T1DM annually.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Between 2011 - 2021, the Sub Sahara Africa recorded a five-fold rise.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Majority present between 6 months -18 years old, however it can present in adults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Peak age: 3-6 years &amp; mid-teens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94B64-A2AD-B854-018A-C68A2EC71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18" y="1091640"/>
            <a:ext cx="3235282" cy="29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F2C0-1054-096C-5EB0-E0A33677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34" y="395888"/>
            <a:ext cx="7959854" cy="646331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Projected global incidence of type 1 diabetes</a:t>
            </a:r>
          </a:p>
        </p:txBody>
      </p:sp>
      <p:pic>
        <p:nvPicPr>
          <p:cNvPr id="479" name="Picture 478">
            <a:extLst>
              <a:ext uri="{FF2B5EF4-FFF2-40B4-BE49-F238E27FC236}">
                <a16:creationId xmlns:a16="http://schemas.microsoft.com/office/drawing/2014/main" id="{C79D7674-802C-13F7-CDA5-743E1480A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3" y="1176244"/>
            <a:ext cx="4596504" cy="5394978"/>
          </a:xfrm>
          <a:prstGeom prst="rect">
            <a:avLst/>
          </a:prstGeom>
        </p:spPr>
      </p:pic>
      <p:sp>
        <p:nvSpPr>
          <p:cNvPr id="480" name="Rectangle 479">
            <a:extLst>
              <a:ext uri="{FF2B5EF4-FFF2-40B4-BE49-F238E27FC236}">
                <a16:creationId xmlns:a16="http://schemas.microsoft.com/office/drawing/2014/main" id="{58EFD237-6CCC-58B2-BEFA-BFD138E2C74C}"/>
              </a:ext>
            </a:extLst>
          </p:cNvPr>
          <p:cNvSpPr/>
          <p:nvPr/>
        </p:nvSpPr>
        <p:spPr>
          <a:xfrm>
            <a:off x="5643716" y="1168225"/>
            <a:ext cx="2998839" cy="44459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projected global incidence of type 1 diabetes (total and diagnosed) in children and adolescents aged 0–19 years.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shaded areas indicate 95% uncertainty intervals.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2DA76-D279-5C7C-6B87-241CC534BD9F}"/>
              </a:ext>
            </a:extLst>
          </p:cNvPr>
          <p:cNvSpPr txBox="1"/>
          <p:nvPr/>
        </p:nvSpPr>
        <p:spPr>
          <a:xfrm>
            <a:off x="5643716" y="5689775"/>
            <a:ext cx="2998839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Lancet Diabetes Endocrinol 2022; 10: 848–58 Published Online November 10, 2022  https://doi.org/10.1016/ S2213-8587(22)00276</a:t>
            </a:r>
          </a:p>
        </p:txBody>
      </p:sp>
    </p:spTree>
    <p:extLst>
      <p:ext uri="{BB962C8B-B14F-4D97-AF65-F5344CB8AC3E}">
        <p14:creationId xmlns:p14="http://schemas.microsoft.com/office/powerpoint/2010/main" val="69107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B491-989E-BFDA-AE59-9665E3DB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117" y="520253"/>
            <a:ext cx="6683765" cy="43370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T1DM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88EC1-E9CF-A39F-3718-39F1F7AEBC14}"/>
              </a:ext>
            </a:extLst>
          </p:cNvPr>
          <p:cNvSpPr/>
          <p:nvPr/>
        </p:nvSpPr>
        <p:spPr>
          <a:xfrm>
            <a:off x="711361" y="1101213"/>
            <a:ext cx="6200716" cy="440113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b="1" kern="100" dirty="0">
                <a:solidFill>
                  <a:sysClr val="window" lastClr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 susceptibility: HLA and non-HLA genotypes 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825" kern="10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41358-B83A-A3D9-1E2F-51A35D415956}"/>
              </a:ext>
            </a:extLst>
          </p:cNvPr>
          <p:cNvSpPr/>
          <p:nvPr/>
        </p:nvSpPr>
        <p:spPr>
          <a:xfrm>
            <a:off x="711361" y="2033601"/>
            <a:ext cx="7695220" cy="47923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b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trigger/insult e.g., infections like enterovirus, rubella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51BD6-66F8-3D20-A586-F1315D45F68D}"/>
              </a:ext>
            </a:extLst>
          </p:cNvPr>
          <p:cNvSpPr/>
          <p:nvPr/>
        </p:nvSpPr>
        <p:spPr>
          <a:xfrm>
            <a:off x="1435510" y="2992885"/>
            <a:ext cx="6971071" cy="430333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b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Autoimmune response: T Helper 1 cells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8A802-9B21-E66F-8E76-8272B558DCB4}"/>
              </a:ext>
            </a:extLst>
          </p:cNvPr>
          <p:cNvSpPr/>
          <p:nvPr/>
        </p:nvSpPr>
        <p:spPr>
          <a:xfrm>
            <a:off x="2369574" y="3884284"/>
            <a:ext cx="6089817" cy="410773"/>
          </a:xfrm>
          <a:prstGeom prst="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b="1" kern="100" dirty="0">
                <a:solidFill>
                  <a:sysClr val="window" lastClr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Islet infiltration and cytokine release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32AC4-6771-2626-06D3-1A37E45E4667}"/>
              </a:ext>
            </a:extLst>
          </p:cNvPr>
          <p:cNvSpPr/>
          <p:nvPr/>
        </p:nvSpPr>
        <p:spPr>
          <a:xfrm>
            <a:off x="2841523" y="4880792"/>
            <a:ext cx="2672848" cy="4401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b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Beta cell destruction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8EE17-8789-4955-4F9A-4E7C2FA24CB9}"/>
              </a:ext>
            </a:extLst>
          </p:cNvPr>
          <p:cNvSpPr/>
          <p:nvPr/>
        </p:nvSpPr>
        <p:spPr>
          <a:xfrm>
            <a:off x="6070504" y="4698452"/>
            <a:ext cx="2388887" cy="795785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500" b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Partial or absolute deficiency of insulin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26ACE-66C8-4D31-DBF7-E11F031F5D7D}"/>
              </a:ext>
            </a:extLst>
          </p:cNvPr>
          <p:cNvSpPr/>
          <p:nvPr/>
        </p:nvSpPr>
        <p:spPr>
          <a:xfrm>
            <a:off x="6144397" y="6049536"/>
            <a:ext cx="2314994" cy="460566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b="1" kern="100" dirty="0">
                <a:solidFill>
                  <a:sysClr val="window" lastClr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1 Diabetes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C08BFC-9D99-B3F6-F5F5-7F49A8053398}"/>
              </a:ext>
            </a:extLst>
          </p:cNvPr>
          <p:cNvSpPr/>
          <p:nvPr/>
        </p:nvSpPr>
        <p:spPr>
          <a:xfrm>
            <a:off x="3035245" y="1550496"/>
            <a:ext cx="523512" cy="49838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2DAA24D-DB30-EF55-6122-52DD59C71EDB}"/>
              </a:ext>
            </a:extLst>
          </p:cNvPr>
          <p:cNvSpPr/>
          <p:nvPr/>
        </p:nvSpPr>
        <p:spPr>
          <a:xfrm>
            <a:off x="3083382" y="2519000"/>
            <a:ext cx="446901" cy="4841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FD868F6-FC39-38A8-EFDB-5D9180C8FDDD}"/>
              </a:ext>
            </a:extLst>
          </p:cNvPr>
          <p:cNvSpPr/>
          <p:nvPr/>
        </p:nvSpPr>
        <p:spPr>
          <a:xfrm>
            <a:off x="3115651" y="3419253"/>
            <a:ext cx="414632" cy="45967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D7ABE7A-3B2A-D699-2621-C4B56C174AE4}"/>
              </a:ext>
            </a:extLst>
          </p:cNvPr>
          <p:cNvSpPr/>
          <p:nvPr/>
        </p:nvSpPr>
        <p:spPr>
          <a:xfrm>
            <a:off x="5521105" y="4897310"/>
            <a:ext cx="542665" cy="41077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64DA17C-3278-4181-1DBE-482AE0DBB6CF}"/>
              </a:ext>
            </a:extLst>
          </p:cNvPr>
          <p:cNvSpPr/>
          <p:nvPr/>
        </p:nvSpPr>
        <p:spPr>
          <a:xfrm>
            <a:off x="7072238" y="5494237"/>
            <a:ext cx="459311" cy="5263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67D7E5F-756C-38AC-F8E3-968327A5C6B7}"/>
              </a:ext>
            </a:extLst>
          </p:cNvPr>
          <p:cNvSpPr/>
          <p:nvPr/>
        </p:nvSpPr>
        <p:spPr>
          <a:xfrm>
            <a:off x="3101741" y="4293484"/>
            <a:ext cx="442452" cy="5857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C280A0-1479-BBEF-5822-DD8397203DE7}"/>
              </a:ext>
            </a:extLst>
          </p:cNvPr>
          <p:cNvSpPr/>
          <p:nvPr/>
        </p:nvSpPr>
        <p:spPr>
          <a:xfrm>
            <a:off x="711361" y="6029084"/>
            <a:ext cx="4809744" cy="4810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b="1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factors of type 1 Diabetes</a:t>
            </a:r>
            <a:endParaRPr lang="en-US" kern="1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0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189" y="304844"/>
            <a:ext cx="5113617" cy="49889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of T1DM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833" y="882266"/>
            <a:ext cx="7830225" cy="4813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D0A25-450D-9650-A441-C753A5A5DF73}"/>
              </a:ext>
            </a:extLst>
          </p:cNvPr>
          <p:cNvSpPr txBox="1"/>
          <p:nvPr/>
        </p:nvSpPr>
        <p:spPr>
          <a:xfrm>
            <a:off x="1268612" y="5771485"/>
            <a:ext cx="6606776" cy="7816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Diabetes associated autoantibodies (GAD 65, IA2, IAA and ZnT8), are serological markers of β-cell autoimmunity.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5936-FC34-9418-AA94-044DE045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15" y="320569"/>
            <a:ext cx="7886700" cy="487680"/>
          </a:xfrm>
        </p:spPr>
        <p:txBody>
          <a:bodyPr anchor="t" anchorCtr="0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Pathophysiology: The key analogy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4CD28790-2018-FB3E-F06B-015F13FD3803}"/>
              </a:ext>
            </a:extLst>
          </p:cNvPr>
          <p:cNvSpPr txBox="1">
            <a:spLocks/>
          </p:cNvSpPr>
          <p:nvPr/>
        </p:nvSpPr>
        <p:spPr bwMode="auto">
          <a:xfrm>
            <a:off x="5233422" y="2799902"/>
            <a:ext cx="3261649" cy="19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327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965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2pPr>
            <a:lvl3pPr marL="13446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86F"/>
              </a:buClr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8843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A0E"/>
              </a:buClr>
              <a:buChar char="•"/>
              <a:defRPr sz="1600">
                <a:solidFill>
                  <a:schemeClr val="accent2"/>
                </a:solidFill>
                <a:latin typeface="+mn-lt"/>
              </a:defRPr>
            </a:lvl4pPr>
            <a:lvl5pPr marL="24241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5pPr>
            <a:lvl6pPr marL="2881313" indent="-277813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3338513" indent="-277813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3795713" indent="-277813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4252913" indent="-277813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defTabSz="6858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ZA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urine </a:t>
            </a:r>
          </a:p>
          <a:p>
            <a:pPr defTabSz="6858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ZA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</a:p>
          <a:p>
            <a:pPr defTabSz="6858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ZA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Thirst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8548B3-AC9F-7F59-29BF-7DD49B7A8C5F}"/>
              </a:ext>
            </a:extLst>
          </p:cNvPr>
          <p:cNvGrpSpPr/>
          <p:nvPr/>
        </p:nvGrpSpPr>
        <p:grpSpPr>
          <a:xfrm>
            <a:off x="-261405" y="1539526"/>
            <a:ext cx="5202270" cy="3571623"/>
            <a:chOff x="1272399" y="2142450"/>
            <a:chExt cx="3293269" cy="2260997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250E2C43-FD73-ABB7-B6B9-31FE972D8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399" y="2142450"/>
              <a:ext cx="3293269" cy="2260997"/>
              <a:chOff x="602681" y="1742799"/>
              <a:chExt cx="6185023" cy="3014925"/>
            </a:xfrm>
          </p:grpSpPr>
          <p:sp>
            <p:nvSpPr>
              <p:cNvPr id="5" name="AutoShape 9">
                <a:extLst>
                  <a:ext uri="{FF2B5EF4-FFF2-40B4-BE49-F238E27FC236}">
                    <a16:creationId xmlns:a16="http://schemas.microsoft.com/office/drawing/2014/main" id="{D089458E-5CE6-8392-882A-6C5748CAA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844" y="2100275"/>
                <a:ext cx="1587500" cy="2657449"/>
              </a:xfrm>
              <a:prstGeom prst="can">
                <a:avLst>
                  <a:gd name="adj" fmla="val 12981"/>
                </a:avLst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350" kern="0"/>
              </a:p>
            </p:txBody>
          </p:sp>
          <p:sp>
            <p:nvSpPr>
              <p:cNvPr id="6" name="AutoShape 10">
                <a:extLst>
                  <a:ext uri="{FF2B5EF4-FFF2-40B4-BE49-F238E27FC236}">
                    <a16:creationId xmlns:a16="http://schemas.microsoft.com/office/drawing/2014/main" id="{BA934115-A23F-F8C8-BE21-BA7009020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6" y="2198687"/>
                <a:ext cx="2930078" cy="2559037"/>
              </a:xfrm>
              <a:prstGeom prst="roundRect">
                <a:avLst>
                  <a:gd name="adj" fmla="val 16667"/>
                </a:avLst>
              </a:pr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350" kern="0"/>
              </a:p>
            </p:txBody>
          </p:sp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6EA0B7F7-683D-FA50-8BB9-D7EE15CE7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427" y="2198452"/>
                <a:ext cx="44722" cy="2559272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 kern="0" dirty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AutoShape 12">
                <a:extLst>
                  <a:ext uri="{FF2B5EF4-FFF2-40B4-BE49-F238E27FC236}">
                    <a16:creationId xmlns:a16="http://schemas.microsoft.com/office/drawing/2014/main" id="{72C74C96-6881-D8AB-A9F0-60F7E6F11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338" y="2927284"/>
                <a:ext cx="215900" cy="217487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utoShape 13">
                <a:extLst>
                  <a:ext uri="{FF2B5EF4-FFF2-40B4-BE49-F238E27FC236}">
                    <a16:creationId xmlns:a16="http://schemas.microsoft.com/office/drawing/2014/main" id="{1FDD6706-5662-118B-B28F-50040E4ED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326" y="3034506"/>
                <a:ext cx="215900" cy="217487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AutoShape 14">
                <a:extLst>
                  <a:ext uri="{FF2B5EF4-FFF2-40B4-BE49-F238E27FC236}">
                    <a16:creationId xmlns:a16="http://schemas.microsoft.com/office/drawing/2014/main" id="{077BB642-21FF-84D0-CA3B-E4C67BE65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188" y="2854325"/>
                <a:ext cx="215900" cy="21748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AutoShape 15">
                <a:extLst>
                  <a:ext uri="{FF2B5EF4-FFF2-40B4-BE49-F238E27FC236}">
                    <a16:creationId xmlns:a16="http://schemas.microsoft.com/office/drawing/2014/main" id="{43F3E095-0550-C251-6A3E-0A1FD0164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238" y="3271830"/>
                <a:ext cx="215900" cy="21748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AutoShape 16">
                <a:extLst>
                  <a:ext uri="{FF2B5EF4-FFF2-40B4-BE49-F238E27FC236}">
                    <a16:creationId xmlns:a16="http://schemas.microsoft.com/office/drawing/2014/main" id="{D9F88B5B-E129-F5D1-CEE9-6FEB8E897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1" y="3476624"/>
                <a:ext cx="215900" cy="21748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17">
                <a:extLst>
                  <a:ext uri="{FF2B5EF4-FFF2-40B4-BE49-F238E27FC236}">
                    <a16:creationId xmlns:a16="http://schemas.microsoft.com/office/drawing/2014/main" id="{2CA74B0F-0F14-B7B1-A63B-E3FD57ED9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341" y="3868734"/>
                <a:ext cx="215900" cy="217487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8">
                <a:extLst>
                  <a:ext uri="{FF2B5EF4-FFF2-40B4-BE49-F238E27FC236}">
                    <a16:creationId xmlns:a16="http://schemas.microsoft.com/office/drawing/2014/main" id="{ABE90798-97AF-34A0-CDEB-DC1F5B553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238" y="3702049"/>
                <a:ext cx="215900" cy="217487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AutoShape 19">
                <a:extLst>
                  <a:ext uri="{FF2B5EF4-FFF2-40B4-BE49-F238E27FC236}">
                    <a16:creationId xmlns:a16="http://schemas.microsoft.com/office/drawing/2014/main" id="{F04564F8-AF75-5FA5-7723-6A9A290C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238" y="2510371"/>
                <a:ext cx="215900" cy="21748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20">
                <a:extLst>
                  <a:ext uri="{FF2B5EF4-FFF2-40B4-BE49-F238E27FC236}">
                    <a16:creationId xmlns:a16="http://schemas.microsoft.com/office/drawing/2014/main" id="{B2D50394-B263-3F21-55EF-C4D063A68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338" y="4294187"/>
                <a:ext cx="215900" cy="21748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22">
                <a:extLst>
                  <a:ext uri="{FF2B5EF4-FFF2-40B4-BE49-F238E27FC236}">
                    <a16:creationId xmlns:a16="http://schemas.microsoft.com/office/drawing/2014/main" id="{90DA15D4-C919-D9B6-0E10-1A68C5D2F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189" y="4325130"/>
                <a:ext cx="215900" cy="21748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FD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 b="1" kern="0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1037">
                <a:extLst>
                  <a:ext uri="{FF2B5EF4-FFF2-40B4-BE49-F238E27FC236}">
                    <a16:creationId xmlns:a16="http://schemas.microsoft.com/office/drawing/2014/main" id="{4CADC900-912E-9907-29CC-69DACF5D0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2681" y="1742799"/>
                <a:ext cx="1204263" cy="553779"/>
                <a:chOff x="3896" y="1631"/>
                <a:chExt cx="628" cy="250"/>
              </a:xfrm>
            </p:grpSpPr>
            <p:sp>
              <p:nvSpPr>
                <p:cNvPr id="24" name="Freeform 1039">
                  <a:extLst>
                    <a:ext uri="{FF2B5EF4-FFF2-40B4-BE49-F238E27FC236}">
                      <a16:creationId xmlns:a16="http://schemas.microsoft.com/office/drawing/2014/main" id="{A1BAD5D9-318D-8E53-CF2D-59ECBA806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2" y="1749"/>
                  <a:ext cx="211" cy="89"/>
                </a:xfrm>
                <a:custGeom>
                  <a:avLst/>
                  <a:gdLst>
                    <a:gd name="T0" fmla="*/ 0 w 632"/>
                    <a:gd name="T1" fmla="*/ 0 h 268"/>
                    <a:gd name="T2" fmla="*/ 0 w 632"/>
                    <a:gd name="T3" fmla="*/ 0 h 268"/>
                    <a:gd name="T4" fmla="*/ 0 w 632"/>
                    <a:gd name="T5" fmla="*/ 0 h 268"/>
                    <a:gd name="T6" fmla="*/ 0 w 632"/>
                    <a:gd name="T7" fmla="*/ 0 h 268"/>
                    <a:gd name="T8" fmla="*/ 0 w 632"/>
                    <a:gd name="T9" fmla="*/ 0 h 268"/>
                    <a:gd name="T10" fmla="*/ 0 w 632"/>
                    <a:gd name="T11" fmla="*/ 0 h 268"/>
                    <a:gd name="T12" fmla="*/ 0 w 632"/>
                    <a:gd name="T13" fmla="*/ 0 h 268"/>
                    <a:gd name="T14" fmla="*/ 0 w 632"/>
                    <a:gd name="T15" fmla="*/ 0 h 268"/>
                    <a:gd name="T16" fmla="*/ 0 w 632"/>
                    <a:gd name="T17" fmla="*/ 0 h 268"/>
                    <a:gd name="T18" fmla="*/ 0 w 632"/>
                    <a:gd name="T19" fmla="*/ 0 h 268"/>
                    <a:gd name="T20" fmla="*/ 0 w 632"/>
                    <a:gd name="T21" fmla="*/ 0 h 268"/>
                    <a:gd name="T22" fmla="*/ 0 w 632"/>
                    <a:gd name="T23" fmla="*/ 0 h 268"/>
                    <a:gd name="T24" fmla="*/ 0 w 632"/>
                    <a:gd name="T25" fmla="*/ 0 h 268"/>
                    <a:gd name="T26" fmla="*/ 0 w 632"/>
                    <a:gd name="T27" fmla="*/ 0 h 268"/>
                    <a:gd name="T28" fmla="*/ 0 w 632"/>
                    <a:gd name="T29" fmla="*/ 0 h 268"/>
                    <a:gd name="T30" fmla="*/ 0 w 632"/>
                    <a:gd name="T31" fmla="*/ 0 h 268"/>
                    <a:gd name="T32" fmla="*/ 0 w 632"/>
                    <a:gd name="T33" fmla="*/ 0 h 268"/>
                    <a:gd name="T34" fmla="*/ 0 w 632"/>
                    <a:gd name="T35" fmla="*/ 0 h 268"/>
                    <a:gd name="T36" fmla="*/ 0 w 632"/>
                    <a:gd name="T37" fmla="*/ 0 h 268"/>
                    <a:gd name="T38" fmla="*/ 0 w 632"/>
                    <a:gd name="T39" fmla="*/ 0 h 268"/>
                    <a:gd name="T40" fmla="*/ 0 w 632"/>
                    <a:gd name="T41" fmla="*/ 0 h 268"/>
                    <a:gd name="T42" fmla="*/ 0 w 632"/>
                    <a:gd name="T43" fmla="*/ 0 h 268"/>
                    <a:gd name="T44" fmla="*/ 0 w 632"/>
                    <a:gd name="T45" fmla="*/ 0 h 268"/>
                    <a:gd name="T46" fmla="*/ 0 w 632"/>
                    <a:gd name="T47" fmla="*/ 0 h 268"/>
                    <a:gd name="T48" fmla="*/ 0 w 632"/>
                    <a:gd name="T49" fmla="*/ 0 h 268"/>
                    <a:gd name="T50" fmla="*/ 0 w 632"/>
                    <a:gd name="T51" fmla="*/ 0 h 268"/>
                    <a:gd name="T52" fmla="*/ 0 w 632"/>
                    <a:gd name="T53" fmla="*/ 0 h 268"/>
                    <a:gd name="T54" fmla="*/ 0 w 632"/>
                    <a:gd name="T55" fmla="*/ 0 h 268"/>
                    <a:gd name="T56" fmla="*/ 0 w 632"/>
                    <a:gd name="T57" fmla="*/ 0 h 268"/>
                    <a:gd name="T58" fmla="*/ 0 w 632"/>
                    <a:gd name="T59" fmla="*/ 0 h 268"/>
                    <a:gd name="T60" fmla="*/ 0 w 632"/>
                    <a:gd name="T61" fmla="*/ 0 h 268"/>
                    <a:gd name="T62" fmla="*/ 0 w 632"/>
                    <a:gd name="T63" fmla="*/ 0 h 268"/>
                    <a:gd name="T64" fmla="*/ 0 w 632"/>
                    <a:gd name="T65" fmla="*/ 0 h 268"/>
                    <a:gd name="T66" fmla="*/ 0 w 632"/>
                    <a:gd name="T67" fmla="*/ 0 h 268"/>
                    <a:gd name="T68" fmla="*/ 0 w 632"/>
                    <a:gd name="T69" fmla="*/ 0 h 268"/>
                    <a:gd name="T70" fmla="*/ 0 w 632"/>
                    <a:gd name="T71" fmla="*/ 0 h 268"/>
                    <a:gd name="T72" fmla="*/ 0 w 632"/>
                    <a:gd name="T73" fmla="*/ 0 h 268"/>
                    <a:gd name="T74" fmla="*/ 0 w 632"/>
                    <a:gd name="T75" fmla="*/ 0 h 268"/>
                    <a:gd name="T76" fmla="*/ 0 w 632"/>
                    <a:gd name="T77" fmla="*/ 0 h 2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32"/>
                    <a:gd name="T118" fmla="*/ 0 h 268"/>
                    <a:gd name="T119" fmla="*/ 632 w 632"/>
                    <a:gd name="T120" fmla="*/ 268 h 2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32" h="268">
                      <a:moveTo>
                        <a:pt x="632" y="0"/>
                      </a:moveTo>
                      <a:lnTo>
                        <a:pt x="622" y="44"/>
                      </a:lnTo>
                      <a:lnTo>
                        <a:pt x="591" y="64"/>
                      </a:lnTo>
                      <a:lnTo>
                        <a:pt x="563" y="54"/>
                      </a:lnTo>
                      <a:lnTo>
                        <a:pt x="537" y="75"/>
                      </a:lnTo>
                      <a:lnTo>
                        <a:pt x="500" y="69"/>
                      </a:lnTo>
                      <a:lnTo>
                        <a:pt x="451" y="127"/>
                      </a:lnTo>
                      <a:lnTo>
                        <a:pt x="401" y="112"/>
                      </a:lnTo>
                      <a:lnTo>
                        <a:pt x="392" y="91"/>
                      </a:lnTo>
                      <a:lnTo>
                        <a:pt x="349" y="142"/>
                      </a:lnTo>
                      <a:lnTo>
                        <a:pt x="312" y="127"/>
                      </a:lnTo>
                      <a:lnTo>
                        <a:pt x="275" y="174"/>
                      </a:lnTo>
                      <a:lnTo>
                        <a:pt x="248" y="153"/>
                      </a:lnTo>
                      <a:lnTo>
                        <a:pt x="215" y="191"/>
                      </a:lnTo>
                      <a:lnTo>
                        <a:pt x="174" y="205"/>
                      </a:lnTo>
                      <a:lnTo>
                        <a:pt x="148" y="194"/>
                      </a:lnTo>
                      <a:lnTo>
                        <a:pt x="116" y="238"/>
                      </a:lnTo>
                      <a:lnTo>
                        <a:pt x="78" y="234"/>
                      </a:lnTo>
                      <a:lnTo>
                        <a:pt x="59" y="211"/>
                      </a:lnTo>
                      <a:lnTo>
                        <a:pt x="31" y="268"/>
                      </a:lnTo>
                      <a:lnTo>
                        <a:pt x="0" y="263"/>
                      </a:lnTo>
                      <a:lnTo>
                        <a:pt x="4" y="238"/>
                      </a:lnTo>
                      <a:lnTo>
                        <a:pt x="22" y="226"/>
                      </a:lnTo>
                      <a:lnTo>
                        <a:pt x="53" y="194"/>
                      </a:lnTo>
                      <a:lnTo>
                        <a:pt x="95" y="179"/>
                      </a:lnTo>
                      <a:lnTo>
                        <a:pt x="136" y="174"/>
                      </a:lnTo>
                      <a:lnTo>
                        <a:pt x="169" y="142"/>
                      </a:lnTo>
                      <a:lnTo>
                        <a:pt x="237" y="131"/>
                      </a:lnTo>
                      <a:lnTo>
                        <a:pt x="258" y="106"/>
                      </a:lnTo>
                      <a:lnTo>
                        <a:pt x="301" y="112"/>
                      </a:lnTo>
                      <a:lnTo>
                        <a:pt x="332" y="64"/>
                      </a:lnTo>
                      <a:lnTo>
                        <a:pt x="392" y="57"/>
                      </a:lnTo>
                      <a:lnTo>
                        <a:pt x="444" y="44"/>
                      </a:lnTo>
                      <a:lnTo>
                        <a:pt x="479" y="44"/>
                      </a:lnTo>
                      <a:lnTo>
                        <a:pt x="531" y="12"/>
                      </a:lnTo>
                      <a:lnTo>
                        <a:pt x="554" y="27"/>
                      </a:lnTo>
                      <a:lnTo>
                        <a:pt x="600" y="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100" b="1" kern="0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1040">
                  <a:extLst>
                    <a:ext uri="{FF2B5EF4-FFF2-40B4-BE49-F238E27FC236}">
                      <a16:creationId xmlns:a16="http://schemas.microsoft.com/office/drawing/2014/main" id="{CEDBF005-3225-E460-55C0-A7D9D6DAB2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9" y="1661"/>
                  <a:ext cx="106" cy="49"/>
                </a:xfrm>
                <a:custGeom>
                  <a:avLst/>
                  <a:gdLst>
                    <a:gd name="T0" fmla="*/ 0 w 317"/>
                    <a:gd name="T1" fmla="*/ 0 h 147"/>
                    <a:gd name="T2" fmla="*/ 0 w 317"/>
                    <a:gd name="T3" fmla="*/ 0 h 147"/>
                    <a:gd name="T4" fmla="*/ 0 w 317"/>
                    <a:gd name="T5" fmla="*/ 0 h 147"/>
                    <a:gd name="T6" fmla="*/ 0 w 317"/>
                    <a:gd name="T7" fmla="*/ 0 h 147"/>
                    <a:gd name="T8" fmla="*/ 0 w 317"/>
                    <a:gd name="T9" fmla="*/ 0 h 147"/>
                    <a:gd name="T10" fmla="*/ 0 w 317"/>
                    <a:gd name="T11" fmla="*/ 0 h 147"/>
                    <a:gd name="T12" fmla="*/ 0 w 317"/>
                    <a:gd name="T13" fmla="*/ 0 h 147"/>
                    <a:gd name="T14" fmla="*/ 0 w 317"/>
                    <a:gd name="T15" fmla="*/ 0 h 147"/>
                    <a:gd name="T16" fmla="*/ 0 w 317"/>
                    <a:gd name="T17" fmla="*/ 0 h 147"/>
                    <a:gd name="T18" fmla="*/ 0 w 317"/>
                    <a:gd name="T19" fmla="*/ 0 h 147"/>
                    <a:gd name="T20" fmla="*/ 0 w 317"/>
                    <a:gd name="T21" fmla="*/ 0 h 147"/>
                    <a:gd name="T22" fmla="*/ 0 w 317"/>
                    <a:gd name="T23" fmla="*/ 0 h 147"/>
                    <a:gd name="T24" fmla="*/ 0 w 317"/>
                    <a:gd name="T25" fmla="*/ 0 h 147"/>
                    <a:gd name="T26" fmla="*/ 0 w 317"/>
                    <a:gd name="T27" fmla="*/ 0 h 147"/>
                    <a:gd name="T28" fmla="*/ 0 w 317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7"/>
                    <a:gd name="T46" fmla="*/ 0 h 147"/>
                    <a:gd name="T47" fmla="*/ 317 w 317"/>
                    <a:gd name="T48" fmla="*/ 147 h 14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7" h="147">
                      <a:moveTo>
                        <a:pt x="43" y="95"/>
                      </a:moveTo>
                      <a:lnTo>
                        <a:pt x="0" y="120"/>
                      </a:lnTo>
                      <a:lnTo>
                        <a:pt x="0" y="147"/>
                      </a:lnTo>
                      <a:lnTo>
                        <a:pt x="64" y="130"/>
                      </a:lnTo>
                      <a:lnTo>
                        <a:pt x="106" y="95"/>
                      </a:lnTo>
                      <a:lnTo>
                        <a:pt x="175" y="95"/>
                      </a:lnTo>
                      <a:lnTo>
                        <a:pt x="223" y="58"/>
                      </a:lnTo>
                      <a:lnTo>
                        <a:pt x="285" y="29"/>
                      </a:lnTo>
                      <a:lnTo>
                        <a:pt x="317" y="0"/>
                      </a:lnTo>
                      <a:lnTo>
                        <a:pt x="205" y="40"/>
                      </a:lnTo>
                      <a:lnTo>
                        <a:pt x="186" y="62"/>
                      </a:lnTo>
                      <a:lnTo>
                        <a:pt x="131" y="68"/>
                      </a:lnTo>
                      <a:lnTo>
                        <a:pt x="83" y="87"/>
                      </a:lnTo>
                      <a:lnTo>
                        <a:pt x="43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100" b="1" kern="0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1041">
                  <a:extLst>
                    <a:ext uri="{FF2B5EF4-FFF2-40B4-BE49-F238E27FC236}">
                      <a16:creationId xmlns:a16="http://schemas.microsoft.com/office/drawing/2014/main" id="{3ED737C9-16AE-D778-10F2-3562CF239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8" y="1842"/>
                  <a:ext cx="10" cy="21"/>
                </a:xfrm>
                <a:custGeom>
                  <a:avLst/>
                  <a:gdLst>
                    <a:gd name="T0" fmla="*/ 0 w 31"/>
                    <a:gd name="T1" fmla="*/ 0 h 61"/>
                    <a:gd name="T2" fmla="*/ 0 w 31"/>
                    <a:gd name="T3" fmla="*/ 0 h 61"/>
                    <a:gd name="T4" fmla="*/ 0 w 31"/>
                    <a:gd name="T5" fmla="*/ 0 h 61"/>
                    <a:gd name="T6" fmla="*/ 0 w 31"/>
                    <a:gd name="T7" fmla="*/ 0 h 61"/>
                    <a:gd name="T8" fmla="*/ 0 w 31"/>
                    <a:gd name="T9" fmla="*/ 0 h 61"/>
                    <a:gd name="T10" fmla="*/ 0 w 31"/>
                    <a:gd name="T11" fmla="*/ 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61"/>
                    <a:gd name="T20" fmla="*/ 31 w 31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61">
                      <a:moveTo>
                        <a:pt x="25" y="0"/>
                      </a:moveTo>
                      <a:lnTo>
                        <a:pt x="0" y="21"/>
                      </a:lnTo>
                      <a:lnTo>
                        <a:pt x="6" y="61"/>
                      </a:lnTo>
                      <a:lnTo>
                        <a:pt x="31" y="5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100" b="1" kern="0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1042">
                  <a:extLst>
                    <a:ext uri="{FF2B5EF4-FFF2-40B4-BE49-F238E27FC236}">
                      <a16:creationId xmlns:a16="http://schemas.microsoft.com/office/drawing/2014/main" id="{DD262F55-221F-7778-0BCD-30799CEFC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6" y="1870"/>
                  <a:ext cx="7" cy="11"/>
                </a:xfrm>
                <a:custGeom>
                  <a:avLst/>
                  <a:gdLst>
                    <a:gd name="T0" fmla="*/ 0 w 22"/>
                    <a:gd name="T1" fmla="*/ 0 h 33"/>
                    <a:gd name="T2" fmla="*/ 0 w 22"/>
                    <a:gd name="T3" fmla="*/ 0 h 33"/>
                    <a:gd name="T4" fmla="*/ 0 w 22"/>
                    <a:gd name="T5" fmla="*/ 0 h 33"/>
                    <a:gd name="T6" fmla="*/ 0 w 22"/>
                    <a:gd name="T7" fmla="*/ 0 h 33"/>
                    <a:gd name="T8" fmla="*/ 0 w 22"/>
                    <a:gd name="T9" fmla="*/ 0 h 33"/>
                    <a:gd name="T10" fmla="*/ 0 w 22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33"/>
                    <a:gd name="T20" fmla="*/ 22 w 22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33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6" y="33"/>
                      </a:lnTo>
                      <a:lnTo>
                        <a:pt x="22" y="2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100" b="1" kern="0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1043">
                  <a:extLst>
                    <a:ext uri="{FF2B5EF4-FFF2-40B4-BE49-F238E27FC236}">
                      <a16:creationId xmlns:a16="http://schemas.microsoft.com/office/drawing/2014/main" id="{0E5B0107-73B3-C01D-9D91-68DF864DF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1631"/>
                  <a:ext cx="9" cy="9"/>
                </a:xfrm>
                <a:custGeom>
                  <a:avLst/>
                  <a:gdLst>
                    <a:gd name="T0" fmla="*/ 0 w 27"/>
                    <a:gd name="T1" fmla="*/ 0 h 27"/>
                    <a:gd name="T2" fmla="*/ 0 w 27"/>
                    <a:gd name="T3" fmla="*/ 0 h 27"/>
                    <a:gd name="T4" fmla="*/ 0 w 27"/>
                    <a:gd name="T5" fmla="*/ 0 h 27"/>
                    <a:gd name="T6" fmla="*/ 0 w 27"/>
                    <a:gd name="T7" fmla="*/ 0 h 27"/>
                    <a:gd name="T8" fmla="*/ 0 w 27"/>
                    <a:gd name="T9" fmla="*/ 0 h 27"/>
                    <a:gd name="T10" fmla="*/ 0 w 27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7"/>
                    <a:gd name="T20" fmla="*/ 27 w 27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7">
                      <a:moveTo>
                        <a:pt x="27" y="0"/>
                      </a:moveTo>
                      <a:lnTo>
                        <a:pt x="3" y="0"/>
                      </a:lnTo>
                      <a:lnTo>
                        <a:pt x="0" y="27"/>
                      </a:lnTo>
                      <a:lnTo>
                        <a:pt x="27" y="1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100" b="1" kern="0">
                    <a:solidFill>
                      <a:srgbClr val="001965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9" name="Picture 27" descr="Gold_Key.bmp">
                <a:extLst>
                  <a:ext uri="{FF2B5EF4-FFF2-40B4-BE49-F238E27FC236}">
                    <a16:creationId xmlns:a16="http://schemas.microsoft.com/office/drawing/2014/main" id="{1DD538AB-BEC5-B5BD-FF3A-6A0CDFACE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138" y="4267150"/>
                <a:ext cx="1762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7" descr="Gold_Key.bmp">
                <a:extLst>
                  <a:ext uri="{FF2B5EF4-FFF2-40B4-BE49-F238E27FC236}">
                    <a16:creationId xmlns:a16="http://schemas.microsoft.com/office/drawing/2014/main" id="{B1E5FEB8-44A4-5F48-FDFB-AD07426E4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794" y="3602830"/>
                <a:ext cx="1762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9" descr="doorLock.jpg">
                <a:extLst>
                  <a:ext uri="{FF2B5EF4-FFF2-40B4-BE49-F238E27FC236}">
                    <a16:creationId xmlns:a16="http://schemas.microsoft.com/office/drawing/2014/main" id="{1A49769C-8462-0D2E-DA3A-4856BF1F3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063" y="2857500"/>
                <a:ext cx="500062" cy="3444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doorLock.jpg">
                <a:extLst>
                  <a:ext uri="{FF2B5EF4-FFF2-40B4-BE49-F238E27FC236}">
                    <a16:creationId xmlns:a16="http://schemas.microsoft.com/office/drawing/2014/main" id="{1BD368A3-64DE-7928-FBEF-CBE332A40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5409" y="3790949"/>
                <a:ext cx="500062" cy="3444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7" descr="Gold_Key.bmp">
                <a:extLst>
                  <a:ext uri="{FF2B5EF4-FFF2-40B4-BE49-F238E27FC236}">
                    <a16:creationId xmlns:a16="http://schemas.microsoft.com/office/drawing/2014/main" id="{394D4C70-AF34-1B1C-C620-9DBF66931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794" y="3159127"/>
                <a:ext cx="1762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CFC508A-53EF-4B4C-8389-065A507B4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7754" y="3071464"/>
              <a:ext cx="690432" cy="62184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43E6C4A-9643-3F6C-305C-AB70B79C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9565" y="3236747"/>
              <a:ext cx="759018" cy="809315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A018AE1-A005-1183-D0C5-B368B0DA5408}"/>
              </a:ext>
            </a:extLst>
          </p:cNvPr>
          <p:cNvSpPr/>
          <p:nvPr/>
        </p:nvSpPr>
        <p:spPr>
          <a:xfrm>
            <a:off x="2013117" y="6287914"/>
            <a:ext cx="4954000" cy="305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Borrowed from </a:t>
            </a:r>
            <a:r>
              <a:rPr lang="en-US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CDiC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94744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458</TotalTime>
  <Words>718</Words>
  <Application>Microsoft Office PowerPoint</Application>
  <PresentationFormat>On-screen Show (4:3)</PresentationFormat>
  <Paragraphs>81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 Theme</vt:lpstr>
      <vt:lpstr>Module 9:  Introduction to diabetes</vt:lpstr>
      <vt:lpstr>Objectives</vt:lpstr>
      <vt:lpstr>Definition of diabetes</vt:lpstr>
      <vt:lpstr>Type I Diabetes Mellitus</vt:lpstr>
      <vt:lpstr>Epidemiology of type 1 DM</vt:lpstr>
      <vt:lpstr> Projected global incidence of type 1 diabetes</vt:lpstr>
      <vt:lpstr>Risk factors for T1DM</vt:lpstr>
      <vt:lpstr>Stages of T1DM</vt:lpstr>
      <vt:lpstr>Pathophysiology: The key analogy</vt:lpstr>
      <vt:lpstr>Signs and symptoms of Type 1 diabetes</vt:lpstr>
      <vt:lpstr>Diagnostic criteria </vt:lpstr>
      <vt:lpstr>Diagnosis of diabetes cont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Jael Mulwale</dc:creator>
  <cp:lastModifiedBy>USER</cp:lastModifiedBy>
  <cp:revision>3</cp:revision>
  <dcterms:created xsi:type="dcterms:W3CDTF">2025-05-27T10:03:54Z</dcterms:created>
  <dcterms:modified xsi:type="dcterms:W3CDTF">2025-09-30T08:48:19Z</dcterms:modified>
</cp:coreProperties>
</file>