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730" r:id="rId2"/>
    <p:sldId id="922" r:id="rId3"/>
    <p:sldId id="972" r:id="rId4"/>
    <p:sldId id="925" r:id="rId5"/>
    <p:sldId id="929" r:id="rId6"/>
    <p:sldId id="970" r:id="rId7"/>
    <p:sldId id="963" r:id="rId8"/>
    <p:sldId id="924" r:id="rId9"/>
    <p:sldId id="953" r:id="rId10"/>
    <p:sldId id="964" r:id="rId11"/>
    <p:sldId id="967" r:id="rId12"/>
    <p:sldId id="945" r:id="rId13"/>
    <p:sldId id="959" r:id="rId14"/>
  </p:sldIdLst>
  <p:sldSz cx="9144000" cy="6858000" type="screen4x3"/>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74" d="100"/>
          <a:sy n="74" d="100"/>
        </p:scale>
        <p:origin x="10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1BBF9-9311-499D-A70A-2A690E396DFE}" type="datetimeFigureOut">
              <a:rPr lang="en-KE" smtClean="0"/>
              <a:t>09/30/2025</a:t>
            </a:fld>
            <a:endParaRPr lang="en-K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DF22A-B0E6-4054-8DAB-8F7338707E52}" type="slidenum">
              <a:rPr lang="en-KE" smtClean="0"/>
              <a:t>‹#›</a:t>
            </a:fld>
            <a:endParaRPr lang="en-KE"/>
          </a:p>
        </p:txBody>
      </p:sp>
    </p:spTree>
    <p:extLst>
      <p:ext uri="{BB962C8B-B14F-4D97-AF65-F5344CB8AC3E}">
        <p14:creationId xmlns:p14="http://schemas.microsoft.com/office/powerpoint/2010/main" val="2701259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xfrm>
            <a:off x="1371600" y="1143000"/>
            <a:ext cx="4114800" cy="3086100"/>
          </a:xfrm>
        </p:spPr>
      </p:sp>
      <p:sp>
        <p:nvSpPr>
          <p:cNvPr id="1229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1229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0EF37B9-E28D-43F6-93D6-6359F7C2EEF5}" type="slidenum">
              <a:rPr lang="en-GB" altLang="en-US" sz="1200">
                <a:solidFill>
                  <a:srgbClr val="000000"/>
                </a:solidFill>
              </a:rPr>
              <a:t>2</a:t>
            </a:fld>
            <a:endParaRPr lang="en-GB"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a:xfrm>
            <a:off x="1371600" y="1143000"/>
            <a:ext cx="4114800" cy="3086100"/>
          </a:xfrm>
        </p:spPr>
      </p:sp>
      <p:sp>
        <p:nvSpPr>
          <p:cNvPr id="5632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endParaRPr lang="en-GB" altLang="en-US" dirty="0"/>
          </a:p>
        </p:txBody>
      </p:sp>
      <p:sp>
        <p:nvSpPr>
          <p:cNvPr id="5632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F57E72-4328-48D8-A6C7-32D1438F59C2}" type="slidenum">
              <a:rPr lang="en-GB" altLang="en-US" sz="1200">
                <a:solidFill>
                  <a:srgbClr val="000000"/>
                </a:solidFill>
              </a:rPr>
              <a:t>12</a:t>
            </a:fld>
            <a:endParaRPr lang="en-GB"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ChangeArrowheads="1" noTextEdit="1"/>
          </p:cNvSpPr>
          <p:nvPr>
            <p:ph type="sldImg"/>
          </p:nvPr>
        </p:nvSpPr>
        <p:spPr>
          <a:xfrm>
            <a:off x="1371600" y="1143000"/>
            <a:ext cx="4114800" cy="3086100"/>
          </a:xfrm>
        </p:spPr>
      </p:sp>
      <p:sp>
        <p:nvSpPr>
          <p:cNvPr id="5632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endParaRPr lang="en-GB" altLang="en-US"/>
          </a:p>
        </p:txBody>
      </p:sp>
      <p:sp>
        <p:nvSpPr>
          <p:cNvPr id="5632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F57E72-4328-48D8-A6C7-32D1438F59C2}" type="slidenum">
              <a:rPr lang="en-GB" altLang="en-US" sz="1200">
                <a:solidFill>
                  <a:srgbClr val="000000"/>
                </a:solidFill>
              </a:rPr>
              <a:t>13</a:t>
            </a:fld>
            <a:endParaRPr lang="en-GB"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xfrm>
            <a:off x="1371600" y="1143000"/>
            <a:ext cx="4114800" cy="3086100"/>
          </a:xfrm>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r>
              <a:rPr lang="en-US" altLang="en-US" dirty="0"/>
              <a:t>Resize the </a:t>
            </a:r>
            <a:r>
              <a:rPr lang="en-US" altLang="en-US" dirty="0" err="1"/>
              <a:t>digram</a:t>
            </a:r>
            <a:endParaRPr lang="en-US" altLang="en-US" dirty="0"/>
          </a:p>
          <a:p>
            <a:pPr defTabSz="685800">
              <a:lnSpc>
                <a:spcPct val="90000"/>
              </a:lnSpc>
              <a:spcBef>
                <a:spcPts val="750"/>
              </a:spcBef>
              <a:buFont typeface="+mj-lt"/>
              <a:buNone/>
            </a:pPr>
            <a:r>
              <a:rPr lang="en-US" altLang="en-US" dirty="0"/>
              <a:t>Consists of 6 interlinked components; </a:t>
            </a:r>
          </a:p>
          <a:p>
            <a:pPr marL="228600" indent="-228600" defTabSz="685800">
              <a:lnSpc>
                <a:spcPct val="90000"/>
              </a:lnSpc>
              <a:spcBef>
                <a:spcPts val="750"/>
              </a:spcBef>
              <a:buFont typeface="+mj-lt"/>
              <a:buAutoNum type="arabicPeriod"/>
            </a:pPr>
            <a:r>
              <a:rPr lang="en-US" altLang="en-US" dirty="0"/>
              <a:t>The agent – micro organisms</a:t>
            </a:r>
          </a:p>
          <a:p>
            <a:pPr marL="228600" indent="-228600" defTabSz="685800">
              <a:lnSpc>
                <a:spcPct val="90000"/>
              </a:lnSpc>
              <a:spcBef>
                <a:spcPts val="750"/>
              </a:spcBef>
              <a:buFont typeface="+mj-lt"/>
              <a:buAutoNum type="arabicPeriod"/>
            </a:pPr>
            <a:r>
              <a:rPr lang="en-US" altLang="en-US" dirty="0"/>
              <a:t>The reservoir carrying the agent – people, equipment, environment, </a:t>
            </a:r>
          </a:p>
          <a:p>
            <a:pPr marL="228600" indent="-228600" defTabSz="685800">
              <a:lnSpc>
                <a:spcPct val="90000"/>
              </a:lnSpc>
              <a:spcBef>
                <a:spcPts val="750"/>
              </a:spcBef>
              <a:buFont typeface="+mj-lt"/>
              <a:buAutoNum type="arabicPeriod"/>
            </a:pPr>
            <a:r>
              <a:rPr lang="en-US" altLang="en-US" dirty="0"/>
              <a:t>A point of exit from the reservoir – the skin, the urinary tract, the respiratory system, decontamination processes, waste disposal </a:t>
            </a:r>
          </a:p>
          <a:p>
            <a:pPr marL="228600" indent="-228600" defTabSz="685800">
              <a:lnSpc>
                <a:spcPct val="90000"/>
              </a:lnSpc>
              <a:spcBef>
                <a:spcPts val="750"/>
              </a:spcBef>
              <a:buFont typeface="+mj-lt"/>
              <a:buAutoNum type="arabicPeriod"/>
            </a:pPr>
            <a:r>
              <a:rPr lang="en-US" altLang="en-US" dirty="0"/>
              <a:t>A mode of transmission to host – contact, droplet, air, water, </a:t>
            </a:r>
          </a:p>
          <a:p>
            <a:pPr marL="228600" indent="-228600" defTabSz="685800">
              <a:lnSpc>
                <a:spcPct val="90000"/>
              </a:lnSpc>
              <a:spcBef>
                <a:spcPts val="750"/>
              </a:spcBef>
              <a:buFont typeface="+mj-lt"/>
              <a:buAutoNum type="arabicPeriod"/>
            </a:pPr>
            <a:r>
              <a:rPr lang="en-US" altLang="en-US" dirty="0"/>
              <a:t>A point of entry on the host – procedures performed on susceptible host</a:t>
            </a:r>
          </a:p>
          <a:p>
            <a:pPr marL="228600" indent="-228600" defTabSz="685800">
              <a:lnSpc>
                <a:spcPct val="90000"/>
              </a:lnSpc>
              <a:spcBef>
                <a:spcPts val="750"/>
              </a:spcBef>
              <a:buFont typeface="+mj-lt"/>
              <a:buAutoNum type="arabicPeriod"/>
            </a:pPr>
            <a:r>
              <a:rPr lang="en-US" altLang="en-US" dirty="0"/>
              <a:t>The susceptible host – prematurity, low immunity, long stay in unit, </a:t>
            </a:r>
          </a:p>
          <a:p>
            <a:pPr defTabSz="685800">
              <a:lnSpc>
                <a:spcPct val="90000"/>
              </a:lnSpc>
              <a:spcBef>
                <a:spcPts val="750"/>
              </a:spcBef>
              <a:buFont typeface="+mj-lt"/>
              <a:buNone/>
            </a:pPr>
            <a:endParaRPr lang="en-GB" altLang="en-US" dirty="0"/>
          </a:p>
        </p:txBody>
      </p:sp>
      <p:sp>
        <p:nvSpPr>
          <p:cNvPr id="1434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20B544-D1B2-44E3-A7A5-6E8F5E42D7A9}" type="slidenum">
              <a:rPr lang="en-GB" altLang="en-US" sz="1200">
                <a:solidFill>
                  <a:srgbClr val="000000"/>
                </a:solidFill>
              </a:rPr>
              <a:t>4</a:t>
            </a:fld>
            <a:endParaRPr lang="en-GB" alt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xfrm>
            <a:off x="1371600" y="1143000"/>
            <a:ext cx="4114800" cy="3086100"/>
          </a:xfrm>
        </p:spPr>
      </p:sp>
      <p:sp>
        <p:nvSpPr>
          <p:cNvPr id="18435" name="Notes Placeholder 2"/>
          <p:cNvSpPr>
            <a:spLocks noGrp="1" noChangeArrowheads="1"/>
          </p:cNvSpPr>
          <p:nvPr>
            <p:ph type="body" idx="1"/>
          </p:nvPr>
        </p:nvSpPr>
        <p:spPr/>
        <p:txBody>
          <a:bodyPr/>
          <a:lstStyle/>
          <a:p>
            <a:pPr marL="171450" indent="-171450" defTabSz="685800">
              <a:lnSpc>
                <a:spcPct val="90000"/>
              </a:lnSpc>
              <a:spcBef>
                <a:spcPts val="750"/>
              </a:spcBef>
              <a:buFont typeface="Arial" panose="020B0604020202020204" pitchFamily="34" charset="0"/>
              <a:buChar char="•"/>
              <a:defRPr/>
            </a:pPr>
            <a:r>
              <a:rPr lang="en-US" altLang="en-US" dirty="0"/>
              <a:t>Clean/aseptic procedure - Any care activity that implies a direct or indirect contact with a mucous membrane, non intact skin or an invasive medial device. During such a procedure no germ should be transmitted.</a:t>
            </a:r>
          </a:p>
          <a:p>
            <a:pPr marL="171450" indent="-171450" defTabSz="685800">
              <a:lnSpc>
                <a:spcPct val="90000"/>
              </a:lnSpc>
              <a:spcBef>
                <a:spcPts val="750"/>
              </a:spcBef>
              <a:buFont typeface="Arial" panose="020B0604020202020204" pitchFamily="34" charset="0"/>
              <a:buChar char="•"/>
              <a:defRPr/>
            </a:pPr>
            <a:r>
              <a:rPr lang="en-US" altLang="en-US" dirty="0"/>
              <a:t>Body fluids - Any substance/fluid from the body:</a:t>
            </a:r>
          </a:p>
          <a:p>
            <a:pPr marL="628650" lvl="1" indent="-171450" defTabSz="685800">
              <a:lnSpc>
                <a:spcPct val="90000"/>
              </a:lnSpc>
              <a:spcBef>
                <a:spcPts val="750"/>
              </a:spcBef>
              <a:buFont typeface="Arial" panose="020B0604020202020204" pitchFamily="34" charset="0"/>
              <a:buChar char="•"/>
              <a:defRPr/>
            </a:pPr>
            <a:r>
              <a:rPr lang="en-US" altLang="en-US" dirty="0"/>
              <a:t>Blood</a:t>
            </a:r>
          </a:p>
          <a:p>
            <a:pPr marL="628650" lvl="1" indent="-171450" defTabSz="685800">
              <a:lnSpc>
                <a:spcPct val="90000"/>
              </a:lnSpc>
              <a:spcBef>
                <a:spcPts val="750"/>
              </a:spcBef>
              <a:buFont typeface="Arial" panose="020B0604020202020204" pitchFamily="34" charset="0"/>
              <a:buChar char="•"/>
              <a:defRPr/>
            </a:pPr>
            <a:r>
              <a:rPr lang="en-US" altLang="en-US" dirty="0"/>
              <a:t>Excreted: urine, stools, vomit, meconium, lochia</a:t>
            </a:r>
          </a:p>
          <a:p>
            <a:pPr marL="628650" lvl="1" indent="-171450" defTabSz="685800">
              <a:lnSpc>
                <a:spcPct val="90000"/>
              </a:lnSpc>
              <a:spcBef>
                <a:spcPts val="750"/>
              </a:spcBef>
              <a:buFont typeface="Arial" panose="020B0604020202020204" pitchFamily="34" charset="0"/>
              <a:buChar char="•"/>
              <a:defRPr/>
            </a:pPr>
            <a:r>
              <a:rPr lang="en-US" altLang="en-US" dirty="0"/>
              <a:t>Secreted: saliva, mucous, sperm, milk and</a:t>
            </a:r>
          </a:p>
          <a:p>
            <a:pPr marL="628650" lvl="1" indent="-171450" defTabSz="685800">
              <a:lnSpc>
                <a:spcPct val="90000"/>
              </a:lnSpc>
              <a:spcBef>
                <a:spcPts val="750"/>
              </a:spcBef>
              <a:buFont typeface="Arial" panose="020B0604020202020204" pitchFamily="34" charset="0"/>
              <a:buChar char="•"/>
              <a:defRPr/>
            </a:pPr>
            <a:r>
              <a:rPr lang="en-US" altLang="en-US" dirty="0"/>
              <a:t>Colostrum, tears, wax, caseosa (until first bath)</a:t>
            </a:r>
          </a:p>
          <a:p>
            <a:pPr marL="628650" lvl="1" indent="-171450" defTabSz="685800">
              <a:lnSpc>
                <a:spcPct val="90000"/>
              </a:lnSpc>
              <a:spcBef>
                <a:spcPts val="750"/>
              </a:spcBef>
              <a:buFont typeface="Arial" panose="020B0604020202020204" pitchFamily="34" charset="0"/>
              <a:buChar char="•"/>
              <a:defRPr/>
            </a:pPr>
            <a:r>
              <a:rPr lang="en-US" altLang="en-US" dirty="0"/>
              <a:t>trans-/ex-</a:t>
            </a:r>
            <a:r>
              <a:rPr lang="en-US" altLang="en-US" dirty="0" err="1"/>
              <a:t>sudate</a:t>
            </a:r>
            <a:r>
              <a:rPr lang="en-US" altLang="en-US" dirty="0"/>
              <a:t>: pleural fluid, cerebrospinal fluid, ascites fluid, synovial fluid, amniotic fluid, pus, with the exception of sweat</a:t>
            </a:r>
          </a:p>
          <a:p>
            <a:pPr marL="628650" lvl="1" indent="-171450" defTabSz="685800">
              <a:lnSpc>
                <a:spcPct val="90000"/>
              </a:lnSpc>
              <a:spcBef>
                <a:spcPts val="750"/>
              </a:spcBef>
              <a:buFont typeface="Arial" panose="020B0604020202020204" pitchFamily="34" charset="0"/>
              <a:buChar char="•"/>
              <a:defRPr/>
            </a:pPr>
            <a:r>
              <a:rPr lang="en-US" altLang="en-US" dirty="0"/>
              <a:t>Any biological samples taken from the body (including tissue sample, placenta, cytological sample, organ, bone marrow)</a:t>
            </a:r>
          </a:p>
          <a:p>
            <a:pPr defTabSz="685800">
              <a:lnSpc>
                <a:spcPct val="90000"/>
              </a:lnSpc>
              <a:spcBef>
                <a:spcPts val="750"/>
              </a:spcBef>
              <a:buFont typeface="+mj-lt"/>
              <a:buNone/>
              <a:defRPr/>
            </a:pPr>
            <a:endParaRPr lang="en-GB" altLang="en-US" dirty="0"/>
          </a:p>
        </p:txBody>
      </p:sp>
      <p:sp>
        <p:nvSpPr>
          <p:cNvPr id="21508"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AA017C-6418-447A-89A4-D6F7D5309818}" type="slidenum">
              <a:rPr lang="en-GB" altLang="en-US" sz="1200">
                <a:solidFill>
                  <a:srgbClr val="000000"/>
                </a:solidFill>
              </a:rPr>
              <a:t>5</a:t>
            </a:fld>
            <a:endParaRPr lang="en-GB"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fontAlgn="base">
              <a:spcBef>
                <a:spcPct val="0"/>
              </a:spcBef>
              <a:spcAft>
                <a:spcPct val="0"/>
              </a:spcAft>
            </a:pPr>
            <a:fld id="{002EB35D-3329-4171-BBF8-63224866510C}" type="slidenum">
              <a:rPr lang="en-US">
                <a:latin typeface="Arial" panose="020B0604020202020204" pitchFamily="34" charset="0"/>
              </a:rPr>
              <a:t>6</a:t>
            </a:fld>
            <a:endParaRPr lang="en-US">
              <a:latin typeface="Arial" panose="020B0604020202020204" pitchFamily="34" charset="0"/>
            </a:endParaRPr>
          </a:p>
        </p:txBody>
      </p:sp>
      <p:sp>
        <p:nvSpPr>
          <p:cNvPr id="151555"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15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GB" dirty="0"/>
              <a:t>Realign </a:t>
            </a:r>
            <a:endParaRPr lang="en-US" dirty="0">
              <a:latin typeface="Arial" panose="020B0604020202020204" pitchFamily="34" charset="0"/>
            </a:endParaRPr>
          </a:p>
        </p:txBody>
      </p:sp>
      <p:sp>
        <p:nvSpPr>
          <p:cNvPr id="1515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ndara" panose="020E0502030303020204" pitchFamily="34" charset="0"/>
              </a:defRPr>
            </a:lvl1pPr>
            <a:lvl2pPr marL="742950" indent="-285750">
              <a:defRPr>
                <a:solidFill>
                  <a:schemeClr val="tx1"/>
                </a:solidFill>
                <a:latin typeface="Candara" panose="020E0502030303020204" pitchFamily="34" charset="0"/>
              </a:defRPr>
            </a:lvl2pPr>
            <a:lvl3pPr marL="1143000" indent="-228600">
              <a:defRPr>
                <a:solidFill>
                  <a:schemeClr val="tx1"/>
                </a:solidFill>
                <a:latin typeface="Candara" panose="020E0502030303020204" pitchFamily="34" charset="0"/>
              </a:defRPr>
            </a:lvl3pPr>
            <a:lvl4pPr marL="1600200" indent="-228600">
              <a:defRPr>
                <a:solidFill>
                  <a:schemeClr val="tx1"/>
                </a:solidFill>
                <a:latin typeface="Candara" panose="020E0502030303020204" pitchFamily="34" charset="0"/>
              </a:defRPr>
            </a:lvl4pPr>
            <a:lvl5pPr marL="2057400" indent="-228600">
              <a:defRPr>
                <a:solidFill>
                  <a:schemeClr val="tx1"/>
                </a:solidFill>
                <a:latin typeface="Candara" panose="020E0502030303020204" pitchFamily="34" charset="0"/>
              </a:defRPr>
            </a:lvl5pPr>
            <a:lvl6pPr marL="2514600" indent="-228600" fontAlgn="base">
              <a:spcBef>
                <a:spcPct val="0"/>
              </a:spcBef>
              <a:spcAft>
                <a:spcPct val="0"/>
              </a:spcAft>
              <a:defRPr>
                <a:solidFill>
                  <a:schemeClr val="tx1"/>
                </a:solidFill>
                <a:latin typeface="Candara" panose="020E0502030303020204" pitchFamily="34" charset="0"/>
              </a:defRPr>
            </a:lvl6pPr>
            <a:lvl7pPr marL="2971800" indent="-228600" fontAlgn="base">
              <a:spcBef>
                <a:spcPct val="0"/>
              </a:spcBef>
              <a:spcAft>
                <a:spcPct val="0"/>
              </a:spcAft>
              <a:defRPr>
                <a:solidFill>
                  <a:schemeClr val="tx1"/>
                </a:solidFill>
                <a:latin typeface="Candara" panose="020E0502030303020204" pitchFamily="34" charset="0"/>
              </a:defRPr>
            </a:lvl7pPr>
            <a:lvl8pPr marL="3429000" indent="-228600" fontAlgn="base">
              <a:spcBef>
                <a:spcPct val="0"/>
              </a:spcBef>
              <a:spcAft>
                <a:spcPct val="0"/>
              </a:spcAft>
              <a:defRPr>
                <a:solidFill>
                  <a:schemeClr val="tx1"/>
                </a:solidFill>
                <a:latin typeface="Candara" panose="020E0502030303020204" pitchFamily="34" charset="0"/>
              </a:defRPr>
            </a:lvl8pPr>
            <a:lvl9pPr marL="3886200" indent="-228600" fontAlgn="base">
              <a:spcBef>
                <a:spcPct val="0"/>
              </a:spcBef>
              <a:spcAft>
                <a:spcPct val="0"/>
              </a:spcAft>
              <a:defRPr>
                <a:solidFill>
                  <a:schemeClr val="tx1"/>
                </a:solidFill>
                <a:latin typeface="Candara" panose="020E0502030303020204" pitchFamily="34" charset="0"/>
              </a:defRPr>
            </a:lvl9pPr>
          </a:lstStyle>
          <a:p>
            <a:pPr algn="r"/>
            <a:fld id="{23B06613-EAC4-492A-BDB8-77C2D22783D2}" type="slidenum">
              <a:rPr lang="en-GB" sz="1200">
                <a:latin typeface="Calibri" panose="020F0502020204030204" pitchFamily="34" charset="0"/>
              </a:rPr>
              <a:t>6</a:t>
            </a:fld>
            <a:endParaRPr lang="en-GB" sz="1200">
              <a:latin typeface="Calibri" panose="020F0502020204030204" pitchFamily="34" charset="0"/>
            </a:endParaRPr>
          </a:p>
        </p:txBody>
      </p:sp>
    </p:spTree>
    <p:extLst>
      <p:ext uri="{BB962C8B-B14F-4D97-AF65-F5344CB8AC3E}">
        <p14:creationId xmlns:p14="http://schemas.microsoft.com/office/powerpoint/2010/main" val="337126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xfrm>
            <a:off x="1371600" y="1143000"/>
            <a:ext cx="4114800" cy="3086100"/>
          </a:xfrm>
        </p:spPr>
      </p:sp>
      <p:sp>
        <p:nvSpPr>
          <p:cNvPr id="2765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dirty="0"/>
          </a:p>
        </p:txBody>
      </p:sp>
      <p:sp>
        <p:nvSpPr>
          <p:cNvPr id="2765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12F841-B7BF-4D81-BFCB-C6451BF759D8}" type="slidenum">
              <a:rPr lang="en-GB" altLang="en-US" sz="1200">
                <a:solidFill>
                  <a:srgbClr val="000000"/>
                </a:solidFill>
              </a:rPr>
              <a:t>7</a:t>
            </a:fld>
            <a:endParaRPr lang="en-GB"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xfrm>
            <a:off x="1371600" y="1143000"/>
            <a:ext cx="4114800" cy="3086100"/>
          </a:xfrm>
        </p:spPr>
      </p:sp>
      <p:sp>
        <p:nvSpPr>
          <p:cNvPr id="4096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4096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FFE4BF4-1A4D-4CE6-A978-EB961F40339F}" type="slidenum">
              <a:rPr lang="en-GB" altLang="en-US" sz="1200">
                <a:solidFill>
                  <a:srgbClr val="000000"/>
                </a:solidFill>
              </a:rPr>
              <a:t>8</a:t>
            </a:fld>
            <a:endParaRPr lang="en-GB"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a:xfrm>
            <a:off x="1371600" y="1143000"/>
            <a:ext cx="4114800" cy="3086100"/>
          </a:xfrm>
        </p:spPr>
      </p:sp>
      <p:sp>
        <p:nvSpPr>
          <p:cNvPr id="4403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r>
              <a:rPr lang="en-US" altLang="en-US" dirty="0"/>
              <a:t>Following proper cleaning procedures, disinfection removes or destroys some pathogens that remain on an item but are not visible to the eye and is accomplished by exposure to a chemical or solution for a required amount of time. </a:t>
            </a:r>
          </a:p>
          <a:p>
            <a:pPr marL="171450" indent="-171450" defTabSz="685800">
              <a:lnSpc>
                <a:spcPct val="90000"/>
              </a:lnSpc>
              <a:spcBef>
                <a:spcPts val="750"/>
              </a:spcBef>
              <a:buFontTx/>
              <a:buChar char="•"/>
            </a:pPr>
            <a:r>
              <a:rPr lang="en-US" altLang="en-US" dirty="0"/>
              <a:t>The duration of exposure to a disinfectant is generally determined by the type and number of pathogens, which is tested by manufacturer and/or regulatory scientists in order to recommend instructions for use of the solution.</a:t>
            </a:r>
          </a:p>
          <a:p>
            <a:pPr marL="171450" indent="-171450" defTabSz="685800">
              <a:lnSpc>
                <a:spcPct val="90000"/>
              </a:lnSpc>
              <a:spcBef>
                <a:spcPts val="750"/>
              </a:spcBef>
              <a:buFontTx/>
              <a:buChar char="•"/>
            </a:pPr>
            <a:r>
              <a:rPr lang="en-US" altLang="en-US" dirty="0"/>
              <a:t>Sterilization is a step beyond disinfection. In a class by itself, sterilization is a process that destroys all microorganisms including bacterial spores. Generally accomplished in the hospital setting by the Central Sterile Supply department or Surgical Processing Department by means of steam, gas, chemicals or plasma techniques (STERRAD) (</a:t>
            </a:r>
            <a:r>
              <a:rPr lang="en-US" altLang="en-US" dirty="0" err="1"/>
              <a:t>Rutala</a:t>
            </a:r>
            <a:r>
              <a:rPr lang="en-US" altLang="en-US" dirty="0"/>
              <a:t> and Weber 2019). </a:t>
            </a:r>
          </a:p>
          <a:p>
            <a:pPr marL="171450" indent="-171450" defTabSz="685800">
              <a:lnSpc>
                <a:spcPct val="90000"/>
              </a:lnSpc>
              <a:spcBef>
                <a:spcPts val="750"/>
              </a:spcBef>
              <a:buFontTx/>
              <a:buChar char="•"/>
            </a:pPr>
            <a:r>
              <a:rPr lang="en-US" altLang="en-US" dirty="0"/>
              <a:t>Sterilization is for critical equipment and disinfection is for semi critical.</a:t>
            </a:r>
          </a:p>
          <a:p>
            <a:pPr marL="171450" indent="-171450" defTabSz="685800">
              <a:lnSpc>
                <a:spcPct val="90000"/>
              </a:lnSpc>
              <a:spcBef>
                <a:spcPts val="750"/>
              </a:spcBef>
              <a:buFontTx/>
              <a:buChar char="•"/>
            </a:pPr>
            <a:endParaRPr lang="en-GB" altLang="en-US" dirty="0"/>
          </a:p>
        </p:txBody>
      </p:sp>
      <p:sp>
        <p:nvSpPr>
          <p:cNvPr id="4403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3E8404-A015-494A-98D8-2370701C5BA3}" type="slidenum">
              <a:rPr lang="en-GB" altLang="en-US" sz="1200">
                <a:solidFill>
                  <a:srgbClr val="000000"/>
                </a:solidFill>
              </a:rPr>
              <a:t>9</a:t>
            </a:fld>
            <a:endParaRPr lang="en-GB" alt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a:xfrm>
            <a:off x="1371600" y="1143000"/>
            <a:ext cx="4114800" cy="3086100"/>
          </a:xfrm>
        </p:spPr>
      </p:sp>
      <p:sp>
        <p:nvSpPr>
          <p:cNvPr id="4915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endParaRPr lang="en-GB" altLang="en-US"/>
          </a:p>
        </p:txBody>
      </p:sp>
      <p:sp>
        <p:nvSpPr>
          <p:cNvPr id="4915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E68D9756-6358-47C9-A97A-640C5EDD56D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10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Health Care Waste management SOPs. First Edition Ministry of Health Government of Kenya, June 2016</a:t>
            </a:r>
          </a:p>
        </p:txBody>
      </p:sp>
      <p:sp>
        <p:nvSpPr>
          <p:cNvPr id="4" name="Slide Number Placeholder 3"/>
          <p:cNvSpPr>
            <a:spLocks noGrp="1"/>
          </p:cNvSpPr>
          <p:nvPr>
            <p:ph type="sldNum" sz="quarter" idx="5"/>
          </p:nvPr>
        </p:nvSpPr>
        <p:spPr/>
        <p:txBody>
          <a:bodyPr/>
          <a:lstStyle/>
          <a:p>
            <a:fld id="{B1CAE923-1260-42C4-8E08-D6471400DE21}" type="slidenum">
              <a:rPr lang="en-GB" altLang="en-US" smtClean="0"/>
              <a:t>11</a:t>
            </a:fld>
            <a:endParaRPr lang="en-GB" altLang="en-US"/>
          </a:p>
        </p:txBody>
      </p:sp>
    </p:spTree>
    <p:extLst>
      <p:ext uri="{BB962C8B-B14F-4D97-AF65-F5344CB8AC3E}">
        <p14:creationId xmlns:p14="http://schemas.microsoft.com/office/powerpoint/2010/main" val="2535021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E485-F34A-A531-5BB3-4605FE14C0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KE"/>
          </a:p>
        </p:txBody>
      </p:sp>
      <p:sp>
        <p:nvSpPr>
          <p:cNvPr id="3" name="Subtitle 2">
            <a:extLst>
              <a:ext uri="{FF2B5EF4-FFF2-40B4-BE49-F238E27FC236}">
                <a16:creationId xmlns:a16="http://schemas.microsoft.com/office/drawing/2014/main" id="{13F3E49D-EA84-9F19-FBE3-E8C5B6CAA3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KE"/>
          </a:p>
        </p:txBody>
      </p:sp>
      <p:sp>
        <p:nvSpPr>
          <p:cNvPr id="4" name="Date Placeholder 3">
            <a:extLst>
              <a:ext uri="{FF2B5EF4-FFF2-40B4-BE49-F238E27FC236}">
                <a16:creationId xmlns:a16="http://schemas.microsoft.com/office/drawing/2014/main" id="{FDB61959-8137-EF91-AF1E-8A85353F8921}"/>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5" name="Footer Placeholder 4">
            <a:extLst>
              <a:ext uri="{FF2B5EF4-FFF2-40B4-BE49-F238E27FC236}">
                <a16:creationId xmlns:a16="http://schemas.microsoft.com/office/drawing/2014/main" id="{7F91E790-C8B3-7EF7-03DF-1D3B5A097126}"/>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24D9078-D6A3-03C1-CC27-A5D9CDF9964E}"/>
              </a:ext>
            </a:extLst>
          </p:cNvPr>
          <p:cNvSpPr>
            <a:spLocks noGrp="1"/>
          </p:cNvSpPr>
          <p:nvPr>
            <p:ph type="sldNum" sz="quarter" idx="12"/>
          </p:nvPr>
        </p:nvSpPr>
        <p:spPr/>
        <p:txBody>
          <a:bodyPr/>
          <a:lstStyle/>
          <a:p>
            <a:fld id="{A34F744D-B470-4CE4-B8CA-075EE378036B}" type="slidenum">
              <a:rPr lang="en-KE" smtClean="0"/>
              <a:t>‹#›</a:t>
            </a:fld>
            <a:endParaRPr lang="en-KE"/>
          </a:p>
        </p:txBody>
      </p:sp>
      <p:pic>
        <p:nvPicPr>
          <p:cNvPr id="8" name="Picture 7">
            <a:extLst>
              <a:ext uri="{FF2B5EF4-FFF2-40B4-BE49-F238E27FC236}">
                <a16:creationId xmlns:a16="http://schemas.microsoft.com/office/drawing/2014/main" id="{DBB7F13A-FC3A-E57F-B85F-572A42489F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6817" cy="6858000"/>
          </a:xfrm>
          <a:prstGeom prst="rect">
            <a:avLst/>
          </a:prstGeom>
        </p:spPr>
      </p:pic>
    </p:spTree>
    <p:extLst>
      <p:ext uri="{BB962C8B-B14F-4D97-AF65-F5344CB8AC3E}">
        <p14:creationId xmlns:p14="http://schemas.microsoft.com/office/powerpoint/2010/main" val="700729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A4C6B-8941-C92E-619B-DCBF0BADB84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A0E67A9F-D90A-CC21-AD20-FF12B33717B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2D5D69B5-0A70-1D48-732C-566D2A331E44}"/>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5" name="Footer Placeholder 4">
            <a:extLst>
              <a:ext uri="{FF2B5EF4-FFF2-40B4-BE49-F238E27FC236}">
                <a16:creationId xmlns:a16="http://schemas.microsoft.com/office/drawing/2014/main" id="{A19A0B3F-EB96-52CF-09BF-E8776B30817E}"/>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485CAAB9-C881-F94F-903C-1F48AD1A66C9}"/>
              </a:ext>
            </a:extLst>
          </p:cNvPr>
          <p:cNvSpPr>
            <a:spLocks noGrp="1"/>
          </p:cNvSpPr>
          <p:nvPr>
            <p:ph type="sldNum" sz="quarter" idx="12"/>
          </p:nvPr>
        </p:nvSpPr>
        <p:spPr/>
        <p:txBody>
          <a:bodyPr/>
          <a:lstStyle/>
          <a:p>
            <a:fld id="{A34F744D-B470-4CE4-B8CA-075EE378036B}" type="slidenum">
              <a:rPr lang="en-KE" smtClean="0"/>
              <a:t>‹#›</a:t>
            </a:fld>
            <a:endParaRPr lang="en-KE"/>
          </a:p>
        </p:txBody>
      </p:sp>
    </p:spTree>
    <p:extLst>
      <p:ext uri="{BB962C8B-B14F-4D97-AF65-F5344CB8AC3E}">
        <p14:creationId xmlns:p14="http://schemas.microsoft.com/office/powerpoint/2010/main" val="107218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2906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
        <p:nvSpPr>
          <p:cNvPr id="3" name="Google Shape;16;p23">
            <a:extLst>
              <a:ext uri="{FF2B5EF4-FFF2-40B4-BE49-F238E27FC236}">
                <a16:creationId xmlns:a16="http://schemas.microsoft.com/office/drawing/2014/main" id="{55CBC4A6-BB05-C2B2-F904-90D4152620C6}"/>
              </a:ext>
            </a:extLst>
          </p:cNvPr>
          <p:cNvSpPr txBox="1">
            <a:spLocks/>
          </p:cNvSpPr>
          <p:nvPr userDrawn="1"/>
        </p:nvSpPr>
        <p:spPr>
          <a:xfrm>
            <a:off x="8512464" y="6309322"/>
            <a:ext cx="631536" cy="351127"/>
          </a:xfrm>
          <a:prstGeom prst="rect">
            <a:avLst/>
          </a:prstGeom>
          <a:noFill/>
          <a:ln>
            <a:noFill/>
          </a:ln>
        </p:spPr>
        <p:txBody>
          <a:bodyPr spcFirstLastPara="1" wrap="square" lIns="68569" tIns="34275" rIns="68569" bIns="3427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z="900" smtClean="0">
                <a:solidFill>
                  <a:schemeClr val="tx1">
                    <a:lumMod val="50000"/>
                    <a:lumOff val="50000"/>
                  </a:schemeClr>
                </a:solidFill>
              </a:rPr>
              <a:pPr/>
              <a:t>‹#›</a:t>
            </a:fld>
            <a:endParaRPr lang="en-US" sz="1350" dirty="0">
              <a:solidFill>
                <a:schemeClr val="tx1">
                  <a:lumMod val="50000"/>
                  <a:lumOff val="50000"/>
                </a:schemeClr>
              </a:solidFill>
            </a:endParaRPr>
          </a:p>
        </p:txBody>
      </p:sp>
    </p:spTree>
    <p:extLst>
      <p:ext uri="{BB962C8B-B14F-4D97-AF65-F5344CB8AC3E}">
        <p14:creationId xmlns:p14="http://schemas.microsoft.com/office/powerpoint/2010/main" val="130358514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544011" y="514196"/>
            <a:ext cx="8015468"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p>
        </p:txBody>
      </p:sp>
      <p:sp>
        <p:nvSpPr>
          <p:cNvPr id="30" name="Shape 30"/>
          <p:cNvSpPr txBox="1">
            <a:spLocks noGrp="1"/>
          </p:cNvSpPr>
          <p:nvPr>
            <p:ph type="body" idx="1"/>
          </p:nvPr>
        </p:nvSpPr>
        <p:spPr>
          <a:xfrm>
            <a:off x="544011" y="1579944"/>
            <a:ext cx="8015468"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33015366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32882084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aption">
    <p:spTree>
      <p:nvGrpSpPr>
        <p:cNvPr id="1" name="Shape 58"/>
        <p:cNvGrpSpPr/>
        <p:nvPr/>
      </p:nvGrpSpPr>
      <p:grpSpPr>
        <a:xfrm>
          <a:off x="0" y="0"/>
          <a:ext cx="0" cy="0"/>
          <a:chOff x="0" y="0"/>
          <a:chExt cx="0" cy="0"/>
        </a:xfrm>
      </p:grpSpPr>
      <p:sp>
        <p:nvSpPr>
          <p:cNvPr id="2" name="Google Shape;16;p23">
            <a:extLst>
              <a:ext uri="{FF2B5EF4-FFF2-40B4-BE49-F238E27FC236}">
                <a16:creationId xmlns:a16="http://schemas.microsoft.com/office/drawing/2014/main" id="{EA9574E9-BD74-1D21-46B0-343682084677}"/>
              </a:ext>
            </a:extLst>
          </p:cNvPr>
          <p:cNvSpPr txBox="1">
            <a:spLocks/>
          </p:cNvSpPr>
          <p:nvPr userDrawn="1"/>
        </p:nvSpPr>
        <p:spPr>
          <a:xfrm>
            <a:off x="8512464" y="6309322"/>
            <a:ext cx="631536" cy="351127"/>
          </a:xfrm>
          <a:prstGeom prst="rect">
            <a:avLst/>
          </a:prstGeom>
          <a:noFill/>
          <a:ln>
            <a:noFill/>
          </a:ln>
        </p:spPr>
        <p:txBody>
          <a:bodyPr spcFirstLastPara="1" wrap="square" lIns="68569" tIns="34275" rIns="68569" bIns="3427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z="900" smtClean="0">
                <a:solidFill>
                  <a:schemeClr val="tx1">
                    <a:lumMod val="50000"/>
                    <a:lumOff val="50000"/>
                  </a:schemeClr>
                </a:solidFill>
              </a:rPr>
              <a:pPr/>
              <a:t>‹#›</a:t>
            </a:fld>
            <a:endParaRPr lang="en-US" sz="1350" dirty="0">
              <a:solidFill>
                <a:schemeClr val="tx1">
                  <a:lumMod val="50000"/>
                  <a:lumOff val="50000"/>
                </a:schemeClr>
              </a:solidFill>
            </a:endParaRPr>
          </a:p>
        </p:txBody>
      </p:sp>
    </p:spTree>
    <p:extLst>
      <p:ext uri="{BB962C8B-B14F-4D97-AF65-F5344CB8AC3E}">
        <p14:creationId xmlns:p14="http://schemas.microsoft.com/office/powerpoint/2010/main" val="25280611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57CB31-661E-DC30-30D8-F5EAE1A45C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
        <p:nvSpPr>
          <p:cNvPr id="2" name="Title 1">
            <a:extLst>
              <a:ext uri="{FF2B5EF4-FFF2-40B4-BE49-F238E27FC236}">
                <a16:creationId xmlns:a16="http://schemas.microsoft.com/office/drawing/2014/main" id="{9235087D-0DAE-C16A-A76F-8937B0FED3FE}"/>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82B3D955-41BF-1E69-2020-1D27718E3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1788D9F2-85BC-B347-192B-4B48F3C9FE57}"/>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5" name="Footer Placeholder 4">
            <a:extLst>
              <a:ext uri="{FF2B5EF4-FFF2-40B4-BE49-F238E27FC236}">
                <a16:creationId xmlns:a16="http://schemas.microsoft.com/office/drawing/2014/main" id="{4E4B8941-51ED-5EB4-B995-ABDC1E99E509}"/>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BD770768-7121-747E-10FE-E7B124DBB4C0}"/>
              </a:ext>
            </a:extLst>
          </p:cNvPr>
          <p:cNvSpPr>
            <a:spLocks noGrp="1"/>
          </p:cNvSpPr>
          <p:nvPr>
            <p:ph type="sldNum" sz="quarter" idx="12"/>
          </p:nvPr>
        </p:nvSpPr>
        <p:spPr/>
        <p:txBody>
          <a:bodyPr/>
          <a:lstStyle/>
          <a:p>
            <a:fld id="{A34F744D-B470-4CE4-B8CA-075EE378036B}" type="slidenum">
              <a:rPr lang="en-KE" smtClean="0"/>
              <a:t>‹#›</a:t>
            </a:fld>
            <a:endParaRPr lang="en-KE"/>
          </a:p>
        </p:txBody>
      </p:sp>
    </p:spTree>
    <p:extLst>
      <p:ext uri="{BB962C8B-B14F-4D97-AF65-F5344CB8AC3E}">
        <p14:creationId xmlns:p14="http://schemas.microsoft.com/office/powerpoint/2010/main" val="26640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D92A-B3EA-102A-7149-3F59346A7C48}"/>
              </a:ext>
            </a:extLst>
          </p:cNvPr>
          <p:cNvSpPr>
            <a:spLocks noGrp="1"/>
          </p:cNvSpPr>
          <p:nvPr>
            <p:ph type="title"/>
          </p:nvPr>
        </p:nvSpPr>
        <p:spPr/>
        <p:txBody>
          <a:bodyPr/>
          <a:lstStyle/>
          <a:p>
            <a:r>
              <a:rPr lang="en-US"/>
              <a:t>Click to edit Master title style</a:t>
            </a:r>
            <a:endParaRPr lang="en-KE"/>
          </a:p>
        </p:txBody>
      </p:sp>
      <p:sp>
        <p:nvSpPr>
          <p:cNvPr id="3" name="Content Placeholder 2">
            <a:extLst>
              <a:ext uri="{FF2B5EF4-FFF2-40B4-BE49-F238E27FC236}">
                <a16:creationId xmlns:a16="http://schemas.microsoft.com/office/drawing/2014/main" id="{3F0E5399-73AB-81CC-0F01-367D0DA1409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Content Placeholder 3">
            <a:extLst>
              <a:ext uri="{FF2B5EF4-FFF2-40B4-BE49-F238E27FC236}">
                <a16:creationId xmlns:a16="http://schemas.microsoft.com/office/drawing/2014/main" id="{68D3D144-ED52-4387-677D-D9C05B3AAE2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Date Placeholder 4">
            <a:extLst>
              <a:ext uri="{FF2B5EF4-FFF2-40B4-BE49-F238E27FC236}">
                <a16:creationId xmlns:a16="http://schemas.microsoft.com/office/drawing/2014/main" id="{D2120A09-2225-3178-1DD2-C8E7F8A6EAC9}"/>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6" name="Footer Placeholder 5">
            <a:extLst>
              <a:ext uri="{FF2B5EF4-FFF2-40B4-BE49-F238E27FC236}">
                <a16:creationId xmlns:a16="http://schemas.microsoft.com/office/drawing/2014/main" id="{40486F55-7D56-38C7-F9E0-0751D326B747}"/>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695469B2-A753-24AA-84D0-E7BA3F37ADD5}"/>
              </a:ext>
            </a:extLst>
          </p:cNvPr>
          <p:cNvSpPr>
            <a:spLocks noGrp="1"/>
          </p:cNvSpPr>
          <p:nvPr>
            <p:ph type="sldNum" sz="quarter" idx="12"/>
          </p:nvPr>
        </p:nvSpPr>
        <p:spPr/>
        <p:txBody>
          <a:bodyPr/>
          <a:lstStyle/>
          <a:p>
            <a:fld id="{A34F744D-B470-4CE4-B8CA-075EE378036B}" type="slidenum">
              <a:rPr lang="en-KE" smtClean="0"/>
              <a:t>‹#›</a:t>
            </a:fld>
            <a:endParaRPr lang="en-KE"/>
          </a:p>
        </p:txBody>
      </p:sp>
      <p:pic>
        <p:nvPicPr>
          <p:cNvPr id="9" name="Picture 8">
            <a:extLst>
              <a:ext uri="{FF2B5EF4-FFF2-40B4-BE49-F238E27FC236}">
                <a16:creationId xmlns:a16="http://schemas.microsoft.com/office/drawing/2014/main" id="{9578C98D-DF1B-D3D2-6D9B-CB6AC1B53D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18472"/>
            <a:ext cx="9136817" cy="6858000"/>
          </a:xfrm>
          <a:prstGeom prst="rect">
            <a:avLst/>
          </a:prstGeom>
        </p:spPr>
      </p:pic>
    </p:spTree>
    <p:extLst>
      <p:ext uri="{BB962C8B-B14F-4D97-AF65-F5344CB8AC3E}">
        <p14:creationId xmlns:p14="http://schemas.microsoft.com/office/powerpoint/2010/main" val="403667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9BF0-4F53-5E73-61C9-3C2AAEF29694}"/>
              </a:ext>
            </a:extLst>
          </p:cNvPr>
          <p:cNvSpPr>
            <a:spLocks noGrp="1"/>
          </p:cNvSpPr>
          <p:nvPr>
            <p:ph type="title"/>
          </p:nvPr>
        </p:nvSpPr>
        <p:spPr>
          <a:xfrm>
            <a:off x="629841" y="365126"/>
            <a:ext cx="7886700" cy="1325563"/>
          </a:xfrm>
        </p:spPr>
        <p:txBody>
          <a:bodyPr/>
          <a:lstStyle/>
          <a:p>
            <a:r>
              <a:rPr lang="en-US"/>
              <a:t>Click to edit Master title style</a:t>
            </a:r>
            <a:endParaRPr lang="en-KE"/>
          </a:p>
        </p:txBody>
      </p:sp>
      <p:sp>
        <p:nvSpPr>
          <p:cNvPr id="3" name="Text Placeholder 2">
            <a:extLst>
              <a:ext uri="{FF2B5EF4-FFF2-40B4-BE49-F238E27FC236}">
                <a16:creationId xmlns:a16="http://schemas.microsoft.com/office/drawing/2014/main" id="{D1234F52-3D65-BDA5-BA32-46DE6702ECC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222B053-3C78-2873-0EC9-F44EEF0D05D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5" name="Text Placeholder 4">
            <a:extLst>
              <a:ext uri="{FF2B5EF4-FFF2-40B4-BE49-F238E27FC236}">
                <a16:creationId xmlns:a16="http://schemas.microsoft.com/office/drawing/2014/main" id="{2F904E94-7435-A123-5DB9-B799B29FAD2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07DEB-4E55-EA27-9BF4-6CFF1EFDC86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7" name="Date Placeholder 6">
            <a:extLst>
              <a:ext uri="{FF2B5EF4-FFF2-40B4-BE49-F238E27FC236}">
                <a16:creationId xmlns:a16="http://schemas.microsoft.com/office/drawing/2014/main" id="{EACC2F1D-47C7-4F5D-307F-F13D6AEAD5ED}"/>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8" name="Footer Placeholder 7">
            <a:extLst>
              <a:ext uri="{FF2B5EF4-FFF2-40B4-BE49-F238E27FC236}">
                <a16:creationId xmlns:a16="http://schemas.microsoft.com/office/drawing/2014/main" id="{B4BA8DC4-CB63-38CC-1C91-9B92478E102B}"/>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E07C0D04-CE7D-E8E9-6A7F-A55000B43A36}"/>
              </a:ext>
            </a:extLst>
          </p:cNvPr>
          <p:cNvSpPr>
            <a:spLocks noGrp="1"/>
          </p:cNvSpPr>
          <p:nvPr>
            <p:ph type="sldNum" sz="quarter" idx="12"/>
          </p:nvPr>
        </p:nvSpPr>
        <p:spPr/>
        <p:txBody>
          <a:bodyPr/>
          <a:lstStyle/>
          <a:p>
            <a:fld id="{A34F744D-B470-4CE4-B8CA-075EE378036B}" type="slidenum">
              <a:rPr lang="en-KE" smtClean="0"/>
              <a:t>‹#›</a:t>
            </a:fld>
            <a:endParaRPr lang="en-KE"/>
          </a:p>
        </p:txBody>
      </p:sp>
      <p:pic>
        <p:nvPicPr>
          <p:cNvPr id="11" name="Picture 10">
            <a:extLst>
              <a:ext uri="{FF2B5EF4-FFF2-40B4-BE49-F238E27FC236}">
                <a16:creationId xmlns:a16="http://schemas.microsoft.com/office/drawing/2014/main" id="{5C4016C1-8B09-80DA-1352-02A2880445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43872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B524-64AF-D20C-DA9E-434C2F813AAD}"/>
              </a:ext>
            </a:extLst>
          </p:cNvPr>
          <p:cNvSpPr>
            <a:spLocks noGrp="1"/>
          </p:cNvSpPr>
          <p:nvPr>
            <p:ph type="title"/>
          </p:nvPr>
        </p:nvSpPr>
        <p:spPr/>
        <p:txBody>
          <a:bodyPr/>
          <a:lstStyle/>
          <a:p>
            <a:r>
              <a:rPr lang="en-US"/>
              <a:t>Click to edit Master title style</a:t>
            </a:r>
            <a:endParaRPr lang="en-KE"/>
          </a:p>
        </p:txBody>
      </p:sp>
      <p:sp>
        <p:nvSpPr>
          <p:cNvPr id="3" name="Date Placeholder 2">
            <a:extLst>
              <a:ext uri="{FF2B5EF4-FFF2-40B4-BE49-F238E27FC236}">
                <a16:creationId xmlns:a16="http://schemas.microsoft.com/office/drawing/2014/main" id="{0C687D69-373A-E60E-0AED-A334A2DBD1F5}"/>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4" name="Footer Placeholder 3">
            <a:extLst>
              <a:ext uri="{FF2B5EF4-FFF2-40B4-BE49-F238E27FC236}">
                <a16:creationId xmlns:a16="http://schemas.microsoft.com/office/drawing/2014/main" id="{B4D67B7D-A82D-ED03-6413-9B620FBAA0AD}"/>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CFA96054-53B0-4DC3-CDD9-984A4CA074A2}"/>
              </a:ext>
            </a:extLst>
          </p:cNvPr>
          <p:cNvSpPr>
            <a:spLocks noGrp="1"/>
          </p:cNvSpPr>
          <p:nvPr>
            <p:ph type="sldNum" sz="quarter" idx="12"/>
          </p:nvPr>
        </p:nvSpPr>
        <p:spPr/>
        <p:txBody>
          <a:bodyPr/>
          <a:lstStyle/>
          <a:p>
            <a:fld id="{A34F744D-B470-4CE4-B8CA-075EE378036B}" type="slidenum">
              <a:rPr lang="en-KE" smtClean="0"/>
              <a:t>‹#›</a:t>
            </a:fld>
            <a:endParaRPr lang="en-KE"/>
          </a:p>
        </p:txBody>
      </p:sp>
      <p:pic>
        <p:nvPicPr>
          <p:cNvPr id="7" name="Picture 6">
            <a:extLst>
              <a:ext uri="{FF2B5EF4-FFF2-40B4-BE49-F238E27FC236}">
                <a16:creationId xmlns:a16="http://schemas.microsoft.com/office/drawing/2014/main" id="{4546055B-2607-4806-D2D0-153F4EAED4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281004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26D110-0A5C-669F-5833-EFADD94FD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
        <p:nvSpPr>
          <p:cNvPr id="2" name="Date Placeholder 1">
            <a:extLst>
              <a:ext uri="{FF2B5EF4-FFF2-40B4-BE49-F238E27FC236}">
                <a16:creationId xmlns:a16="http://schemas.microsoft.com/office/drawing/2014/main" id="{F313F90D-ABEB-B9B0-2637-5D35F8227D0B}"/>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3" name="Footer Placeholder 2">
            <a:extLst>
              <a:ext uri="{FF2B5EF4-FFF2-40B4-BE49-F238E27FC236}">
                <a16:creationId xmlns:a16="http://schemas.microsoft.com/office/drawing/2014/main" id="{F5EACD7B-A32D-5730-05C0-349476DC9816}"/>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B2FA1B34-AED3-2290-A671-F45B7053CF95}"/>
              </a:ext>
            </a:extLst>
          </p:cNvPr>
          <p:cNvSpPr>
            <a:spLocks noGrp="1"/>
          </p:cNvSpPr>
          <p:nvPr>
            <p:ph type="sldNum" sz="quarter" idx="12"/>
          </p:nvPr>
        </p:nvSpPr>
        <p:spPr/>
        <p:txBody>
          <a:bodyPr/>
          <a:lstStyle/>
          <a:p>
            <a:fld id="{A34F744D-B470-4CE4-B8CA-075EE378036B}" type="slidenum">
              <a:rPr lang="en-KE" smtClean="0"/>
              <a:t>‹#›</a:t>
            </a:fld>
            <a:endParaRPr lang="en-KE"/>
          </a:p>
        </p:txBody>
      </p:sp>
    </p:spTree>
    <p:extLst>
      <p:ext uri="{BB962C8B-B14F-4D97-AF65-F5344CB8AC3E}">
        <p14:creationId xmlns:p14="http://schemas.microsoft.com/office/powerpoint/2010/main" val="40495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6935-A2FD-D16A-A37E-EEA0A0361D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KE"/>
          </a:p>
        </p:txBody>
      </p:sp>
      <p:sp>
        <p:nvSpPr>
          <p:cNvPr id="3" name="Content Placeholder 2">
            <a:extLst>
              <a:ext uri="{FF2B5EF4-FFF2-40B4-BE49-F238E27FC236}">
                <a16:creationId xmlns:a16="http://schemas.microsoft.com/office/drawing/2014/main" id="{72D5BE7F-B6F4-ED9D-2667-DEF394CED3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Text Placeholder 3">
            <a:extLst>
              <a:ext uri="{FF2B5EF4-FFF2-40B4-BE49-F238E27FC236}">
                <a16:creationId xmlns:a16="http://schemas.microsoft.com/office/drawing/2014/main" id="{8D8AA533-582C-6978-8395-4BFD3B106E8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211B32-4D3F-C9D7-E4B0-AE70EC664288}"/>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6" name="Footer Placeholder 5">
            <a:extLst>
              <a:ext uri="{FF2B5EF4-FFF2-40B4-BE49-F238E27FC236}">
                <a16:creationId xmlns:a16="http://schemas.microsoft.com/office/drawing/2014/main" id="{6D8F1928-ACD9-136E-245F-FDBC542F1AAC}"/>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64737482-E468-5C19-A196-D4EEFA7F3A2F}"/>
              </a:ext>
            </a:extLst>
          </p:cNvPr>
          <p:cNvSpPr>
            <a:spLocks noGrp="1"/>
          </p:cNvSpPr>
          <p:nvPr>
            <p:ph type="sldNum" sz="quarter" idx="12"/>
          </p:nvPr>
        </p:nvSpPr>
        <p:spPr/>
        <p:txBody>
          <a:bodyPr/>
          <a:lstStyle/>
          <a:p>
            <a:fld id="{A34F744D-B470-4CE4-B8CA-075EE378036B}" type="slidenum">
              <a:rPr lang="en-KE" smtClean="0"/>
              <a:t>‹#›</a:t>
            </a:fld>
            <a:endParaRPr lang="en-KE"/>
          </a:p>
        </p:txBody>
      </p:sp>
    </p:spTree>
    <p:extLst>
      <p:ext uri="{BB962C8B-B14F-4D97-AF65-F5344CB8AC3E}">
        <p14:creationId xmlns:p14="http://schemas.microsoft.com/office/powerpoint/2010/main" val="255554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7E1E-30AF-8954-B483-7C069E66C34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KE"/>
          </a:p>
        </p:txBody>
      </p:sp>
      <p:sp>
        <p:nvSpPr>
          <p:cNvPr id="3" name="Picture Placeholder 2">
            <a:extLst>
              <a:ext uri="{FF2B5EF4-FFF2-40B4-BE49-F238E27FC236}">
                <a16:creationId xmlns:a16="http://schemas.microsoft.com/office/drawing/2014/main" id="{1A643252-7629-0AEC-E23F-0F6A5ED7F6D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KE"/>
          </a:p>
        </p:txBody>
      </p:sp>
      <p:sp>
        <p:nvSpPr>
          <p:cNvPr id="4" name="Text Placeholder 3">
            <a:extLst>
              <a:ext uri="{FF2B5EF4-FFF2-40B4-BE49-F238E27FC236}">
                <a16:creationId xmlns:a16="http://schemas.microsoft.com/office/drawing/2014/main" id="{223EF5EF-6AFA-D0CD-7D08-4F3A4914AB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496CF6A-30B9-61EA-044E-B249CBF251D5}"/>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6" name="Footer Placeholder 5">
            <a:extLst>
              <a:ext uri="{FF2B5EF4-FFF2-40B4-BE49-F238E27FC236}">
                <a16:creationId xmlns:a16="http://schemas.microsoft.com/office/drawing/2014/main" id="{295A765E-2C16-F717-D11B-18546904C40D}"/>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65EDF84F-56F9-80D9-A0E9-DEBD7407CC4E}"/>
              </a:ext>
            </a:extLst>
          </p:cNvPr>
          <p:cNvSpPr>
            <a:spLocks noGrp="1"/>
          </p:cNvSpPr>
          <p:nvPr>
            <p:ph type="sldNum" sz="quarter" idx="12"/>
          </p:nvPr>
        </p:nvSpPr>
        <p:spPr/>
        <p:txBody>
          <a:bodyPr/>
          <a:lstStyle/>
          <a:p>
            <a:fld id="{A34F744D-B470-4CE4-B8CA-075EE378036B}" type="slidenum">
              <a:rPr lang="en-KE" smtClean="0"/>
              <a:t>‹#›</a:t>
            </a:fld>
            <a:endParaRPr lang="en-KE"/>
          </a:p>
        </p:txBody>
      </p:sp>
    </p:spTree>
    <p:extLst>
      <p:ext uri="{BB962C8B-B14F-4D97-AF65-F5344CB8AC3E}">
        <p14:creationId xmlns:p14="http://schemas.microsoft.com/office/powerpoint/2010/main" val="295084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842D-847D-F21B-5454-050697DC4171}"/>
              </a:ext>
            </a:extLst>
          </p:cNvPr>
          <p:cNvSpPr>
            <a:spLocks noGrp="1"/>
          </p:cNvSpPr>
          <p:nvPr>
            <p:ph type="title"/>
          </p:nvPr>
        </p:nvSpPr>
        <p:spPr/>
        <p:txBody>
          <a:bodyPr/>
          <a:lstStyle/>
          <a:p>
            <a:r>
              <a:rPr lang="en-US"/>
              <a:t>Click to edit Master title style</a:t>
            </a:r>
            <a:endParaRPr lang="en-KE"/>
          </a:p>
        </p:txBody>
      </p:sp>
      <p:sp>
        <p:nvSpPr>
          <p:cNvPr id="3" name="Vertical Text Placeholder 2">
            <a:extLst>
              <a:ext uri="{FF2B5EF4-FFF2-40B4-BE49-F238E27FC236}">
                <a16:creationId xmlns:a16="http://schemas.microsoft.com/office/drawing/2014/main" id="{44D64602-D2FC-6684-5529-2AA35AB9F2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03C2875A-BD9D-02D2-16E2-B7CDE5BE6E33}"/>
              </a:ext>
            </a:extLst>
          </p:cNvPr>
          <p:cNvSpPr>
            <a:spLocks noGrp="1"/>
          </p:cNvSpPr>
          <p:nvPr>
            <p:ph type="dt" sz="half" idx="10"/>
          </p:nvPr>
        </p:nvSpPr>
        <p:spPr/>
        <p:txBody>
          <a:bodyPr/>
          <a:lstStyle/>
          <a:p>
            <a:fld id="{C2A0C3C9-A6DA-49B4-992A-ED6605225355}" type="datetimeFigureOut">
              <a:rPr lang="en-KE" smtClean="0"/>
              <a:t>09/30/2025</a:t>
            </a:fld>
            <a:endParaRPr lang="en-KE"/>
          </a:p>
        </p:txBody>
      </p:sp>
      <p:sp>
        <p:nvSpPr>
          <p:cNvPr id="5" name="Footer Placeholder 4">
            <a:extLst>
              <a:ext uri="{FF2B5EF4-FFF2-40B4-BE49-F238E27FC236}">
                <a16:creationId xmlns:a16="http://schemas.microsoft.com/office/drawing/2014/main" id="{D9CAE259-354B-9FDA-A6A8-261CB4685580}"/>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F9531051-18F6-64C4-AB08-F8DF88F56738}"/>
              </a:ext>
            </a:extLst>
          </p:cNvPr>
          <p:cNvSpPr>
            <a:spLocks noGrp="1"/>
          </p:cNvSpPr>
          <p:nvPr>
            <p:ph type="sldNum" sz="quarter" idx="12"/>
          </p:nvPr>
        </p:nvSpPr>
        <p:spPr/>
        <p:txBody>
          <a:bodyPr/>
          <a:lstStyle/>
          <a:p>
            <a:fld id="{A34F744D-B470-4CE4-B8CA-075EE378036B}" type="slidenum">
              <a:rPr lang="en-KE" smtClean="0"/>
              <a:t>‹#›</a:t>
            </a:fld>
            <a:endParaRPr lang="en-KE"/>
          </a:p>
        </p:txBody>
      </p:sp>
    </p:spTree>
    <p:extLst>
      <p:ext uri="{BB962C8B-B14F-4D97-AF65-F5344CB8AC3E}">
        <p14:creationId xmlns:p14="http://schemas.microsoft.com/office/powerpoint/2010/main" val="128917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F31A1-BCEF-6752-C6E0-701AC0659CD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KE"/>
          </a:p>
        </p:txBody>
      </p:sp>
      <p:sp>
        <p:nvSpPr>
          <p:cNvPr id="3" name="Text Placeholder 2">
            <a:extLst>
              <a:ext uri="{FF2B5EF4-FFF2-40B4-BE49-F238E27FC236}">
                <a16:creationId xmlns:a16="http://schemas.microsoft.com/office/drawing/2014/main" id="{707C184E-FAE0-0745-233A-B110BB6F66F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4" name="Date Placeholder 3">
            <a:extLst>
              <a:ext uri="{FF2B5EF4-FFF2-40B4-BE49-F238E27FC236}">
                <a16:creationId xmlns:a16="http://schemas.microsoft.com/office/drawing/2014/main" id="{C5DB6649-153A-1120-B30C-93EF49C3996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C2A0C3C9-A6DA-49B4-992A-ED6605225355}" type="datetimeFigureOut">
              <a:rPr lang="en-KE" smtClean="0"/>
              <a:t>09/30/2025</a:t>
            </a:fld>
            <a:endParaRPr lang="en-KE"/>
          </a:p>
        </p:txBody>
      </p:sp>
      <p:sp>
        <p:nvSpPr>
          <p:cNvPr id="5" name="Footer Placeholder 4">
            <a:extLst>
              <a:ext uri="{FF2B5EF4-FFF2-40B4-BE49-F238E27FC236}">
                <a16:creationId xmlns:a16="http://schemas.microsoft.com/office/drawing/2014/main" id="{895FA754-DA43-071E-EE64-8F2C17E6CE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KE"/>
          </a:p>
        </p:txBody>
      </p:sp>
      <p:sp>
        <p:nvSpPr>
          <p:cNvPr id="6" name="Slide Number Placeholder 5">
            <a:extLst>
              <a:ext uri="{FF2B5EF4-FFF2-40B4-BE49-F238E27FC236}">
                <a16:creationId xmlns:a16="http://schemas.microsoft.com/office/drawing/2014/main" id="{B6133FB9-0D54-AEF2-B77D-65546236891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A34F744D-B470-4CE4-B8CA-075EE378036B}" type="slidenum">
              <a:rPr lang="en-KE" smtClean="0"/>
              <a:t>‹#›</a:t>
            </a:fld>
            <a:endParaRPr lang="en-KE"/>
          </a:p>
        </p:txBody>
      </p:sp>
    </p:spTree>
    <p:extLst>
      <p:ext uri="{BB962C8B-B14F-4D97-AF65-F5344CB8AC3E}">
        <p14:creationId xmlns:p14="http://schemas.microsoft.com/office/powerpoint/2010/main" val="42055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K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1904A-5482-A27C-64D4-FEB1C7B5B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
        <p:nvSpPr>
          <p:cNvPr id="9219" name="Title 1"/>
          <p:cNvSpPr txBox="1">
            <a:spLocks noGrp="1"/>
          </p:cNvSpPr>
          <p:nvPr>
            <p:ph type="title"/>
          </p:nvPr>
        </p:nvSpPr>
        <p:spPr>
          <a:xfrm>
            <a:off x="2386963" y="2392055"/>
            <a:ext cx="6157270" cy="1766990"/>
          </a:xfrm>
        </p:spPr>
        <p:txBody>
          <a:bodyPr>
            <a:normAutofit/>
          </a:bodyPr>
          <a:lstStyle/>
          <a:p>
            <a:pPr>
              <a:lnSpc>
                <a:spcPct val="100000"/>
              </a:lnSpc>
              <a:spcBef>
                <a:spcPct val="0"/>
              </a:spcBef>
              <a:buSzTx/>
            </a:pPr>
            <a:r>
              <a:rPr lang="en-US" altLang="en-US" sz="4000" b="1" dirty="0">
                <a:solidFill>
                  <a:schemeClr val="bg1"/>
                </a:solidFill>
                <a:latin typeface="Arial" panose="020B0604020202020204" pitchFamily="34" charset="0"/>
                <a:cs typeface="Arial" panose="020B0604020202020204" pitchFamily="34" charset="0"/>
              </a:rPr>
              <a:t>Infection Prevention &amp; Control (IPC)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noGrp="1" noChangeArrowheads="1"/>
          </p:cNvSpPr>
          <p:nvPr>
            <p:ph type="ctrTitle"/>
          </p:nvPr>
        </p:nvSpPr>
        <p:spPr>
          <a:xfrm>
            <a:off x="748146" y="220405"/>
            <a:ext cx="7647708" cy="765876"/>
          </a:xfrm>
        </p:spPr>
        <p:txBody>
          <a:bodyPr>
            <a:normAutofit/>
          </a:bodyPr>
          <a:lstStyle/>
          <a:p>
            <a:pPr algn="ctr">
              <a:spcBef>
                <a:spcPct val="0"/>
              </a:spcBef>
            </a:pPr>
            <a:r>
              <a:rPr lang="en-GB" altLang="en-US" sz="3200" b="1" dirty="0">
                <a:solidFill>
                  <a:schemeClr val="bg1"/>
                </a:solidFill>
                <a:latin typeface="Arial" panose="020B0604020202020204" pitchFamily="34" charset="0"/>
                <a:cs typeface="Arial" panose="020B0604020202020204" pitchFamily="34" charset="0"/>
              </a:rPr>
              <a:t>Properties of Sodium Hypochlorite </a:t>
            </a:r>
          </a:p>
        </p:txBody>
      </p:sp>
      <p:sp>
        <p:nvSpPr>
          <p:cNvPr id="7" name="Rectangle 6"/>
          <p:cNvSpPr/>
          <p:nvPr/>
        </p:nvSpPr>
        <p:spPr>
          <a:xfrm>
            <a:off x="327888" y="6237485"/>
            <a:ext cx="8488219" cy="400110"/>
          </a:xfrm>
          <a:prstGeom prst="rect">
            <a:avLst/>
          </a:prstGeom>
        </p:spPr>
        <p:txBody>
          <a:bodyPr wrap="square">
            <a:spAutoFit/>
          </a:bodyPr>
          <a:lstStyle/>
          <a:p>
            <a:pPr algn="ctr" eaLnBrk="0" fontAlgn="base" hangingPunct="0">
              <a:spcBef>
                <a:spcPct val="0"/>
              </a:spcBef>
              <a:spcAft>
                <a:spcPct val="0"/>
              </a:spcAft>
              <a:defRPr/>
            </a:pPr>
            <a:r>
              <a:rPr lang="en-US" sz="1000" i="1" dirty="0">
                <a:solidFill>
                  <a:srgbClr val="FFFFFF">
                    <a:lumMod val="50000"/>
                  </a:srgbClr>
                </a:solidFill>
                <a:latin typeface="Arial" panose="020B0604020202020204"/>
              </a:rPr>
              <a:t>Anna M. Bonner &amp; Petra Davidson (2020) Infection Prevention: 2020 Review and Update for Neurodiagnostic Technologists, The Neurodiagnostic Journal, 60:1, 11-35, DOI:10.1080/21646821.2020.1701341</a:t>
            </a:r>
          </a:p>
        </p:txBody>
      </p:sp>
      <p:sp>
        <p:nvSpPr>
          <p:cNvPr id="2" name="Rectangle 1"/>
          <p:cNvSpPr/>
          <p:nvPr/>
        </p:nvSpPr>
        <p:spPr>
          <a:xfrm>
            <a:off x="849741" y="1526697"/>
            <a:ext cx="7647708" cy="4170372"/>
          </a:xfrm>
          <a:prstGeom prst="rect">
            <a:avLst/>
          </a:prstGeom>
        </p:spPr>
        <p:txBody>
          <a:bodyPr wrap="square">
            <a:spAutoFit/>
          </a:bodyPr>
          <a:lstStyle/>
          <a:p>
            <a:pPr marL="257175"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Used for disinfection</a:t>
            </a:r>
          </a:p>
          <a:p>
            <a:pPr marL="257175"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It is very unstable in heat and light </a:t>
            </a:r>
          </a:p>
          <a:p>
            <a:pPr marL="257175" indent="-257175">
              <a:spcAft>
                <a:spcPts val="450"/>
              </a:spcAft>
              <a:buFont typeface="Arial" panose="020B0604020202020204" pitchFamily="34" charset="0"/>
              <a:buChar char="•"/>
            </a:pPr>
            <a:r>
              <a:rPr lang="en-US" sz="2400" b="1" dirty="0">
                <a:solidFill>
                  <a:srgbClr val="FF0000"/>
                </a:solidFill>
                <a:latin typeface="Arial" panose="020B0604020202020204" pitchFamily="34" charset="0"/>
                <a:cs typeface="Arial" panose="020B0604020202020204" pitchFamily="34" charset="0"/>
              </a:rPr>
              <a:t>Inactivated by organic matter  like blood, fecal material!</a:t>
            </a:r>
          </a:p>
          <a:p>
            <a:pPr marL="257175" indent="-257175">
              <a:spcAft>
                <a:spcPts val="450"/>
              </a:spcAft>
              <a:buFont typeface="Arial" panose="020B0604020202020204" pitchFamily="34" charset="0"/>
              <a:buChar char="•"/>
            </a:pPr>
            <a:r>
              <a:rPr lang="en-US" sz="2400" b="1" u="sng" dirty="0">
                <a:latin typeface="Arial" panose="020B0604020202020204" pitchFamily="34" charset="0"/>
                <a:cs typeface="Arial" panose="020B0604020202020204" pitchFamily="34" charset="0"/>
              </a:rPr>
              <a:t>Reacts easily with other chemicals like detergents hence need for thorough rinsing </a:t>
            </a:r>
          </a:p>
          <a:p>
            <a:pPr marL="257175"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Corrosive to metals</a:t>
            </a:r>
          </a:p>
          <a:p>
            <a:pPr marL="257175" indent="-257175">
              <a:spcAft>
                <a:spcPts val="450"/>
              </a:spcAft>
              <a:buFont typeface="Arial" panose="020B0604020202020204" pitchFamily="34" charset="0"/>
              <a:buChar char="•"/>
            </a:pPr>
            <a:r>
              <a:rPr lang="en-US" sz="2400" dirty="0">
                <a:latin typeface="Arial" panose="020B0604020202020204" pitchFamily="34" charset="0"/>
                <a:cs typeface="Arial" panose="020B0604020202020204" pitchFamily="34" charset="0"/>
              </a:rPr>
              <a:t>Shelf life is only one year from date of manufacturing </a:t>
            </a:r>
          </a:p>
          <a:p>
            <a:pPr marL="257175" indent="-257175">
              <a:spcAft>
                <a:spcPts val="450"/>
              </a:spcAft>
              <a:buFont typeface="Arial" panose="020B0604020202020204" pitchFamily="34" charset="0"/>
              <a:buChar char="•"/>
            </a:pPr>
            <a:r>
              <a:rPr lang="en-US" sz="2400" i="1" u="sng" dirty="0">
                <a:latin typeface="Arial" panose="020B0604020202020204" pitchFamily="34" charset="0"/>
                <a:cs typeface="Arial" panose="020B0604020202020204" pitchFamily="34" charset="0"/>
              </a:rPr>
              <a:t>If opened, concentration cannot be assured beyond 4 weeks</a:t>
            </a:r>
            <a:r>
              <a:rPr lang="en-US" sz="2400" dirty="0">
                <a:latin typeface="Arial" panose="020B0604020202020204" pitchFamily="34" charset="0"/>
                <a:cs typeface="Arial" panose="020B0604020202020204"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E4919F-969E-7053-3B2B-2F5BCD715AB5}"/>
              </a:ext>
            </a:extLst>
          </p:cNvPr>
          <p:cNvSpPr txBox="1">
            <a:spLocks noChangeArrowheads="1"/>
          </p:cNvSpPr>
          <p:nvPr/>
        </p:nvSpPr>
        <p:spPr bwMode="auto">
          <a:xfrm>
            <a:off x="2225963" y="373104"/>
            <a:ext cx="4272968"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b" anchorCtr="0" compatLnSpc="1"/>
          <a:lst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GB" altLang="en-US" sz="3200" b="1" kern="0" dirty="0">
                <a:solidFill>
                  <a:srgbClr val="7030A0"/>
                </a:solidFill>
                <a:latin typeface="Arial" panose="020B0604020202020204" pitchFamily="34" charset="0"/>
                <a:cs typeface="Arial" panose="020B0604020202020204" pitchFamily="34" charset="0"/>
              </a:rPr>
              <a:t>Waste Management</a:t>
            </a:r>
          </a:p>
        </p:txBody>
      </p:sp>
      <p:sp>
        <p:nvSpPr>
          <p:cNvPr id="5" name="TextBox 4">
            <a:extLst>
              <a:ext uri="{FF2B5EF4-FFF2-40B4-BE49-F238E27FC236}">
                <a16:creationId xmlns:a16="http://schemas.microsoft.com/office/drawing/2014/main" id="{F6808C40-D32C-28A1-5139-800A42B603F7}"/>
              </a:ext>
            </a:extLst>
          </p:cNvPr>
          <p:cNvSpPr txBox="1"/>
          <p:nvPr/>
        </p:nvSpPr>
        <p:spPr>
          <a:xfrm>
            <a:off x="1116189" y="871828"/>
            <a:ext cx="701963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Prevention of needle stick injuries and risk of disease transmission starts with you!</a:t>
            </a:r>
          </a:p>
        </p:txBody>
      </p:sp>
      <p:sp>
        <p:nvSpPr>
          <p:cNvPr id="6" name="TextBox 5">
            <a:extLst>
              <a:ext uri="{FF2B5EF4-FFF2-40B4-BE49-F238E27FC236}">
                <a16:creationId xmlns:a16="http://schemas.microsoft.com/office/drawing/2014/main" id="{0FB76642-DCCA-42FD-0565-6EEE8C7A7B98}"/>
              </a:ext>
            </a:extLst>
          </p:cNvPr>
          <p:cNvSpPr txBox="1"/>
          <p:nvPr/>
        </p:nvSpPr>
        <p:spPr>
          <a:xfrm>
            <a:off x="1210089" y="5597714"/>
            <a:ext cx="683183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It is the responsibility of Health Personnel to segregate waste immediately according to type</a:t>
            </a:r>
          </a:p>
        </p:txBody>
      </p:sp>
      <p:sp>
        <p:nvSpPr>
          <p:cNvPr id="2" name="TextBox 1">
            <a:extLst>
              <a:ext uri="{FF2B5EF4-FFF2-40B4-BE49-F238E27FC236}">
                <a16:creationId xmlns:a16="http://schemas.microsoft.com/office/drawing/2014/main" id="{934E0223-FDEB-3982-6BD2-FB8A9E9AF0DF}"/>
              </a:ext>
            </a:extLst>
          </p:cNvPr>
          <p:cNvSpPr txBox="1"/>
          <p:nvPr/>
        </p:nvSpPr>
        <p:spPr>
          <a:xfrm>
            <a:off x="1615343" y="6300230"/>
            <a:ext cx="5886654" cy="246221"/>
          </a:xfrm>
          <a:prstGeom prst="rect">
            <a:avLst/>
          </a:prstGeom>
          <a:noFill/>
        </p:spPr>
        <p:txBody>
          <a:bodyPr wrap="square" rtlCol="0">
            <a:spAutoFit/>
          </a:bodyPr>
          <a:lstStyle/>
          <a:p>
            <a:pPr algn="ctr"/>
            <a:r>
              <a:rPr lang="en-US" sz="1000" i="1" dirty="0">
                <a:solidFill>
                  <a:schemeClr val="tx1">
                    <a:lumMod val="65000"/>
                    <a:lumOff val="35000"/>
                  </a:schemeClr>
                </a:solidFill>
                <a:latin typeface="+mj-lt"/>
              </a:rPr>
              <a:t>Health Care Waste management SOPs. First Edition Ministry of Health Government of Kenya, June 2016</a:t>
            </a:r>
          </a:p>
        </p:txBody>
      </p:sp>
      <p:pic>
        <p:nvPicPr>
          <p:cNvPr id="3" name="Picture 2">
            <a:extLst>
              <a:ext uri="{FF2B5EF4-FFF2-40B4-BE49-F238E27FC236}">
                <a16:creationId xmlns:a16="http://schemas.microsoft.com/office/drawing/2014/main" id="{D6F21EA6-D6B1-0DC1-F760-06B8A7127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993" y="1892961"/>
            <a:ext cx="6694464" cy="3605658"/>
          </a:xfrm>
          <a:prstGeom prst="rect">
            <a:avLst/>
          </a:prstGeom>
        </p:spPr>
      </p:pic>
      <p:sp>
        <p:nvSpPr>
          <p:cNvPr id="7" name="Rectangle 6">
            <a:extLst>
              <a:ext uri="{FF2B5EF4-FFF2-40B4-BE49-F238E27FC236}">
                <a16:creationId xmlns:a16="http://schemas.microsoft.com/office/drawing/2014/main" id="{D6342A4C-F09F-455B-BF47-B63496433A79}"/>
              </a:ext>
            </a:extLst>
          </p:cNvPr>
          <p:cNvSpPr/>
          <p:nvPr/>
        </p:nvSpPr>
        <p:spPr>
          <a:xfrm>
            <a:off x="1413731" y="1863689"/>
            <a:ext cx="1579220" cy="19538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6CC2AAE-0A91-50E4-61F9-B110281AC648}"/>
              </a:ext>
            </a:extLst>
          </p:cNvPr>
          <p:cNvSpPr/>
          <p:nvPr/>
        </p:nvSpPr>
        <p:spPr>
          <a:xfrm>
            <a:off x="3022053" y="1863689"/>
            <a:ext cx="1780720" cy="19538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372EF1D-89AF-3486-50DD-DB56CCC205BE}"/>
              </a:ext>
            </a:extLst>
          </p:cNvPr>
          <p:cNvSpPr/>
          <p:nvPr/>
        </p:nvSpPr>
        <p:spPr>
          <a:xfrm>
            <a:off x="4831876" y="1863689"/>
            <a:ext cx="1723813" cy="19538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5EF56B6-E1A0-28C0-5209-13BA8715EAA3}"/>
              </a:ext>
            </a:extLst>
          </p:cNvPr>
          <p:cNvSpPr/>
          <p:nvPr/>
        </p:nvSpPr>
        <p:spPr>
          <a:xfrm>
            <a:off x="6584792" y="1849360"/>
            <a:ext cx="1551032" cy="19681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210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noGrp="1" noChangeArrowheads="1"/>
          </p:cNvSpPr>
          <p:nvPr>
            <p:ph type="title"/>
          </p:nvPr>
        </p:nvSpPr>
        <p:spPr>
          <a:xfrm>
            <a:off x="3794492" y="2665824"/>
            <a:ext cx="2345459" cy="1325563"/>
          </a:xfrm>
        </p:spPr>
        <p:txBody>
          <a:bodyPr>
            <a:normAutofit/>
          </a:bodyPr>
          <a:lstStyle/>
          <a:p>
            <a:pPr>
              <a:spcBef>
                <a:spcPct val="0"/>
              </a:spcBef>
            </a:pPr>
            <a:r>
              <a:rPr lang="en-GB" altLang="en-US" b="1" dirty="0">
                <a:solidFill>
                  <a:srgbClr val="7030A0"/>
                </a:solidFill>
                <a:latin typeface="Arial" panose="020B0604020202020204" pitchFamily="34" charset="0"/>
                <a:cs typeface="Arial" panose="020B0604020202020204" pitchFamily="34" charset="0"/>
              </a:rPr>
              <a:t>Questions</a:t>
            </a:r>
          </a:p>
        </p:txBody>
      </p:sp>
      <p:sp>
        <p:nvSpPr>
          <p:cNvPr id="2" name="TextBox 1">
            <a:extLst>
              <a:ext uri="{FF2B5EF4-FFF2-40B4-BE49-F238E27FC236}">
                <a16:creationId xmlns:a16="http://schemas.microsoft.com/office/drawing/2014/main" id="{5E9B549C-95C7-61A5-BE51-6F73F57350BC}"/>
              </a:ext>
            </a:extLst>
          </p:cNvPr>
          <p:cNvSpPr txBox="1"/>
          <p:nvPr/>
        </p:nvSpPr>
        <p:spPr>
          <a:xfrm>
            <a:off x="2279151" y="2128278"/>
            <a:ext cx="1242138" cy="2400657"/>
          </a:xfrm>
          <a:prstGeom prst="rect">
            <a:avLst/>
          </a:prstGeom>
          <a:noFill/>
        </p:spPr>
        <p:txBody>
          <a:bodyPr wrap="square" rtlCol="0">
            <a:spAutoFit/>
          </a:bodyPr>
          <a:lstStyle/>
          <a:p>
            <a:r>
              <a:rPr lang="en-US" sz="15000" b="1" dirty="0">
                <a:solidFill>
                  <a:schemeClr val="accent5">
                    <a:lumMod val="60000"/>
                    <a:lumOff val="40000"/>
                  </a:schemeClr>
                </a:solidFill>
                <a:latin typeface="Arial" panose="020B0604020202020204" pitchFamily="34" charset="0"/>
                <a:cs typeface="Arial" panose="020B0604020202020204" pitchFamily="34"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6"/>
          <p:cNvSpPr>
            <a:spLocks noChangeArrowheads="1"/>
          </p:cNvSpPr>
          <p:nvPr/>
        </p:nvSpPr>
        <p:spPr bwMode="auto">
          <a:xfrm>
            <a:off x="1817693" y="6261152"/>
            <a:ext cx="6587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900" i="1" dirty="0">
                <a:solidFill>
                  <a:srgbClr val="7F7F7F"/>
                </a:solidFill>
                <a:latin typeface="Arial" panose="020B0604020202020204" pitchFamily="34" charset="0"/>
              </a:rPr>
              <a:t>Anna M. Bonner &amp; Petra Davidson (2020) Infection Prevention: 2020 Review and Update for Neurodiagnostic Technologists, The Neurodiagnostic Journal, 60:1, 11-35, DOI:10.1080/21646821.2020.1701341</a:t>
            </a:r>
          </a:p>
        </p:txBody>
      </p:sp>
      <p:sp>
        <p:nvSpPr>
          <p:cNvPr id="55301" name="Rectangle 4"/>
          <p:cNvSpPr>
            <a:spLocks noChangeArrowheads="1"/>
          </p:cNvSpPr>
          <p:nvPr/>
        </p:nvSpPr>
        <p:spPr bwMode="auto">
          <a:xfrm>
            <a:off x="914400" y="2388551"/>
            <a:ext cx="780472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85763" indent="-385763">
              <a:spcBef>
                <a:spcPts val="1200"/>
              </a:spcBef>
              <a:spcAft>
                <a:spcPts val="1200"/>
              </a:spcAft>
              <a:buFont typeface="Arial" panose="020B0604020202020204" pitchFamily="34" charset="0"/>
              <a:buChar char="•"/>
            </a:pPr>
            <a:r>
              <a:rPr lang="en-US" altLang="en-US" sz="2800" dirty="0">
                <a:solidFill>
                  <a:srgbClr val="000000"/>
                </a:solidFill>
                <a:latin typeface="Arial" panose="020B0604020202020204" pitchFamily="34" charset="0"/>
              </a:rPr>
              <a:t>Observe hand hygiene – 5 Moments &amp; Steps</a:t>
            </a:r>
          </a:p>
          <a:p>
            <a:pPr marL="385763" indent="-385763">
              <a:spcBef>
                <a:spcPts val="1200"/>
              </a:spcBef>
              <a:spcAft>
                <a:spcPts val="1200"/>
              </a:spcAft>
              <a:buFont typeface="Arial" panose="020B0604020202020204" pitchFamily="34" charset="0"/>
              <a:buChar char="•"/>
            </a:pPr>
            <a:r>
              <a:rPr lang="en-US" altLang="en-US" sz="2800" dirty="0">
                <a:solidFill>
                  <a:srgbClr val="000000"/>
                </a:solidFill>
                <a:latin typeface="Arial" panose="020B0604020202020204" pitchFamily="34" charset="0"/>
              </a:rPr>
              <a:t>Clean, disinfect and sterilize equipment appropriately</a:t>
            </a:r>
          </a:p>
          <a:p>
            <a:pPr marL="385763" indent="-385763">
              <a:spcBef>
                <a:spcPts val="1200"/>
              </a:spcBef>
              <a:spcAft>
                <a:spcPts val="1200"/>
              </a:spcAft>
              <a:buFont typeface="Arial" panose="020B0604020202020204" pitchFamily="34" charset="0"/>
              <a:buChar char="•"/>
            </a:pPr>
            <a:r>
              <a:rPr lang="en-US" altLang="en-US" sz="2800" dirty="0">
                <a:solidFill>
                  <a:srgbClr val="000000"/>
                </a:solidFill>
                <a:latin typeface="Arial" panose="020B0604020202020204" pitchFamily="34" charset="0"/>
              </a:rPr>
              <a:t>Use appropriate </a:t>
            </a:r>
            <a:r>
              <a:rPr lang="en-US" altLang="en-US" sz="2800" dirty="0" err="1">
                <a:solidFill>
                  <a:srgbClr val="000000"/>
                </a:solidFill>
                <a:latin typeface="Arial" panose="020B0604020202020204" pitchFamily="34" charset="0"/>
              </a:rPr>
              <a:t>colour</a:t>
            </a:r>
            <a:r>
              <a:rPr lang="en-US" altLang="en-US" sz="2800" dirty="0">
                <a:solidFill>
                  <a:srgbClr val="000000"/>
                </a:solidFill>
                <a:latin typeface="Arial" panose="020B0604020202020204" pitchFamily="34" charset="0"/>
              </a:rPr>
              <a:t> coded bins for waste management</a:t>
            </a:r>
          </a:p>
        </p:txBody>
      </p:sp>
      <p:sp>
        <p:nvSpPr>
          <p:cNvPr id="3" name="Title 1">
            <a:extLst>
              <a:ext uri="{FF2B5EF4-FFF2-40B4-BE49-F238E27FC236}">
                <a16:creationId xmlns:a16="http://schemas.microsoft.com/office/drawing/2014/main" id="{54EF9E08-BA15-A055-FE45-E69E3C0F0439}"/>
              </a:ext>
            </a:extLst>
          </p:cNvPr>
          <p:cNvSpPr txBox="1">
            <a:spLocks/>
          </p:cNvSpPr>
          <p:nvPr/>
        </p:nvSpPr>
        <p:spPr>
          <a:xfrm>
            <a:off x="3520619" y="1260434"/>
            <a:ext cx="2592288" cy="622977"/>
          </a:xfrm>
          <a:prstGeom prst="rect">
            <a:avLst/>
          </a:prstGeom>
        </p:spPr>
        <p:txBody>
          <a:bodyPr>
            <a:noAutofit/>
          </a:bodyPr>
          <a:lst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sz="3600" b="1" kern="0" dirty="0">
                <a:solidFill>
                  <a:srgbClr val="7030A0"/>
                </a:solidFill>
                <a:latin typeface="Arial" panose="020B0604020202020204" pitchFamily="34" charset="0"/>
                <a:cs typeface="Arial" panose="020B0604020202020204" pitchFamily="34" charset="0"/>
              </a:rPr>
              <a:t>Summary</a:t>
            </a:r>
          </a:p>
        </p:txBody>
      </p:sp>
      <p:pic>
        <p:nvPicPr>
          <p:cNvPr id="7" name="Picture 6">
            <a:extLst>
              <a:ext uri="{FF2B5EF4-FFF2-40B4-BE49-F238E27FC236}">
                <a16:creationId xmlns:a16="http://schemas.microsoft.com/office/drawing/2014/main" id="{B0F425D7-F696-BF8C-C686-04BBCE622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90" y="749686"/>
            <a:ext cx="1373765" cy="1257172"/>
          </a:xfrm>
          <a:prstGeom prst="rect">
            <a:avLst/>
          </a:prstGeom>
        </p:spPr>
      </p:pic>
      <p:cxnSp>
        <p:nvCxnSpPr>
          <p:cNvPr id="2" name="Straight Connector 1">
            <a:extLst>
              <a:ext uri="{FF2B5EF4-FFF2-40B4-BE49-F238E27FC236}">
                <a16:creationId xmlns:a16="http://schemas.microsoft.com/office/drawing/2014/main" id="{6768DEA8-72D2-7BA0-F48C-B6B6BFCF47F6}"/>
              </a:ext>
            </a:extLst>
          </p:cNvPr>
          <p:cNvCxnSpPr/>
          <p:nvPr/>
        </p:nvCxnSpPr>
        <p:spPr>
          <a:xfrm>
            <a:off x="3325091" y="1883412"/>
            <a:ext cx="2983345" cy="0"/>
          </a:xfrm>
          <a:prstGeom prst="line">
            <a:avLst/>
          </a:prstGeom>
          <a:ln w="1905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F0CABF-57F1-0C86-05C1-66A6E7E9C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222" y="675359"/>
            <a:ext cx="1310302" cy="1199096"/>
          </a:xfrm>
          <a:prstGeom prst="rect">
            <a:avLst/>
          </a:prstGeom>
        </p:spPr>
      </p:pic>
      <p:sp>
        <p:nvSpPr>
          <p:cNvPr id="11266" name="Title 1"/>
          <p:cNvSpPr txBox="1">
            <a:spLocks noGrp="1" noChangeArrowheads="1"/>
          </p:cNvSpPr>
          <p:nvPr>
            <p:ph type="ctrTitle" idx="4294967295"/>
          </p:nvPr>
        </p:nvSpPr>
        <p:spPr>
          <a:xfrm>
            <a:off x="2675081" y="1022565"/>
            <a:ext cx="3793837" cy="631025"/>
          </a:xfrm>
        </p:spPr>
        <p:txBody>
          <a:bodyPr>
            <a:normAutofit/>
          </a:bodyPr>
          <a:lstStyle/>
          <a:p>
            <a:pPr algn="ctr">
              <a:spcBef>
                <a:spcPct val="0"/>
              </a:spcBef>
            </a:pPr>
            <a:r>
              <a:rPr lang="en-GB" altLang="en-US" sz="3600" b="1" dirty="0">
                <a:solidFill>
                  <a:srgbClr val="7030A0"/>
                </a:solidFill>
                <a:latin typeface="Arial" panose="020B0604020202020204" pitchFamily="34" charset="0"/>
                <a:cs typeface="Arial" panose="020B0604020202020204" pitchFamily="34" charset="0"/>
              </a:rPr>
              <a:t>Objectives</a:t>
            </a:r>
          </a:p>
        </p:txBody>
      </p:sp>
      <p:sp>
        <p:nvSpPr>
          <p:cNvPr id="4" name="Rectangle 3"/>
          <p:cNvSpPr/>
          <p:nvPr/>
        </p:nvSpPr>
        <p:spPr>
          <a:xfrm>
            <a:off x="1089891" y="2331077"/>
            <a:ext cx="7305963" cy="3851564"/>
          </a:xfrm>
          <a:prstGeom prst="rect">
            <a:avLst/>
          </a:prstGeom>
        </p:spPr>
        <p:txBody>
          <a:bodyPr wrap="square">
            <a:noAutofit/>
          </a:bodyPr>
          <a:lstStyle/>
          <a:p>
            <a:pPr marL="428625" indent="-428625">
              <a:spcBef>
                <a:spcPts val="600"/>
              </a:spcBef>
              <a:spcAft>
                <a:spcPts val="600"/>
              </a:spcAft>
              <a:buSzPct val="86000"/>
              <a:buFont typeface="Arial" panose="020B0604020202020204" pitchFamily="34" charset="0"/>
              <a:buChar char="•"/>
              <a:defRPr/>
            </a:pPr>
            <a:r>
              <a:rPr lang="en-US" sz="2800" kern="0" dirty="0">
                <a:latin typeface="Arial" panose="020B0604020202020204"/>
                <a:cs typeface="Arial" panose="020B0604020202020204"/>
                <a:sym typeface="Arial" panose="020B0604020202020204" pitchFamily="34" charset="0"/>
              </a:rPr>
              <a:t>Describe the chain of infection and how to break it</a:t>
            </a:r>
          </a:p>
          <a:p>
            <a:pPr marL="428625" indent="-428625">
              <a:spcBef>
                <a:spcPts val="600"/>
              </a:spcBef>
              <a:spcAft>
                <a:spcPts val="600"/>
              </a:spcAft>
              <a:buSzPct val="86000"/>
              <a:buFont typeface="Arial" panose="020B0604020202020204" pitchFamily="34" charset="0"/>
              <a:buChar char="•"/>
              <a:defRPr/>
            </a:pPr>
            <a:r>
              <a:rPr lang="en-US" sz="2800" kern="0" dirty="0">
                <a:latin typeface="Arial" panose="020B0604020202020204"/>
                <a:cs typeface="Arial" panose="020B0604020202020204"/>
                <a:sym typeface="Arial" panose="020B0604020202020204" pitchFamily="34" charset="0"/>
              </a:rPr>
              <a:t>Describe hand hygiene</a:t>
            </a:r>
          </a:p>
          <a:p>
            <a:pPr marL="428625" indent="-428625">
              <a:spcBef>
                <a:spcPts val="600"/>
              </a:spcBef>
              <a:spcAft>
                <a:spcPts val="600"/>
              </a:spcAft>
              <a:buSzPct val="86000"/>
              <a:buFont typeface="Arial" panose="020B0604020202020204" pitchFamily="34" charset="0"/>
              <a:buChar char="•"/>
              <a:defRPr/>
            </a:pPr>
            <a:r>
              <a:rPr lang="en-US" sz="2800" kern="0" dirty="0">
                <a:latin typeface="Arial" panose="020B0604020202020204"/>
                <a:cs typeface="Arial" panose="020B0604020202020204"/>
                <a:sym typeface="Arial" panose="020B0604020202020204" pitchFamily="34" charset="0"/>
              </a:rPr>
              <a:t>Discuss the decontamination of equipment</a:t>
            </a:r>
          </a:p>
          <a:p>
            <a:pPr marL="428625" indent="-428625">
              <a:spcBef>
                <a:spcPts val="600"/>
              </a:spcBef>
              <a:spcAft>
                <a:spcPts val="600"/>
              </a:spcAft>
              <a:buSzPct val="86000"/>
              <a:buFont typeface="Arial" panose="020B0604020202020204" pitchFamily="34" charset="0"/>
              <a:buChar char="•"/>
              <a:defRPr/>
            </a:pPr>
            <a:r>
              <a:rPr lang="en-US" sz="2800" kern="0" dirty="0">
                <a:latin typeface="Arial" panose="020B0604020202020204"/>
                <a:cs typeface="Arial" panose="020B0604020202020204"/>
                <a:sym typeface="Arial" panose="020B0604020202020204" pitchFamily="34" charset="0"/>
              </a:rPr>
              <a:t>Describe waste management</a:t>
            </a:r>
          </a:p>
        </p:txBody>
      </p:sp>
      <p:cxnSp>
        <p:nvCxnSpPr>
          <p:cNvPr id="3" name="Straight Connector 2">
            <a:extLst>
              <a:ext uri="{FF2B5EF4-FFF2-40B4-BE49-F238E27FC236}">
                <a16:creationId xmlns:a16="http://schemas.microsoft.com/office/drawing/2014/main" id="{DD0A4291-7C65-D19F-DE57-6AB4FF0F38E7}"/>
              </a:ext>
            </a:extLst>
          </p:cNvPr>
          <p:cNvCxnSpPr/>
          <p:nvPr/>
        </p:nvCxnSpPr>
        <p:spPr>
          <a:xfrm>
            <a:off x="3251200" y="1607127"/>
            <a:ext cx="2983345" cy="0"/>
          </a:xfrm>
          <a:prstGeom prst="line">
            <a:avLst/>
          </a:prstGeom>
          <a:ln w="19050">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F19DC-73F3-2CBE-53CF-BB745D5C2523}"/>
              </a:ext>
            </a:extLst>
          </p:cNvPr>
          <p:cNvSpPr txBox="1"/>
          <p:nvPr/>
        </p:nvSpPr>
        <p:spPr>
          <a:xfrm>
            <a:off x="868216" y="1597328"/>
            <a:ext cx="7407564" cy="4154984"/>
          </a:xfrm>
          <a:prstGeom prst="rect">
            <a:avLst/>
          </a:prstGeom>
          <a:noFill/>
        </p:spPr>
        <p:txBody>
          <a:bodyPr wrap="square">
            <a:spAutoFit/>
          </a:bodyPr>
          <a:lstStyle/>
          <a:p>
            <a:pPr marL="342900"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Infection prevention and control (IPC) is a discipline that aims to prevent or control the spread of infections in healthcare facilities and the community. </a:t>
            </a:r>
          </a:p>
          <a:p>
            <a:pPr marL="342900"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It is a universal discipline with relevance to all aspects of healthcare</a:t>
            </a:r>
          </a:p>
          <a:p>
            <a:pPr marL="342900" indent="-342900">
              <a:spcBef>
                <a:spcPts val="120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Sepsis is one of the leading causes of neonatal mortality in low-resource settings. </a:t>
            </a:r>
          </a:p>
        </p:txBody>
      </p:sp>
      <p:sp>
        <p:nvSpPr>
          <p:cNvPr id="5" name="TextBox 4">
            <a:extLst>
              <a:ext uri="{FF2B5EF4-FFF2-40B4-BE49-F238E27FC236}">
                <a16:creationId xmlns:a16="http://schemas.microsoft.com/office/drawing/2014/main" id="{328C4790-42BE-26D5-74F8-AB1215AC9464}"/>
              </a:ext>
            </a:extLst>
          </p:cNvPr>
          <p:cNvSpPr txBox="1"/>
          <p:nvPr/>
        </p:nvSpPr>
        <p:spPr>
          <a:xfrm>
            <a:off x="1917289" y="406244"/>
            <a:ext cx="5309419"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81283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noGrp="1" noChangeArrowheads="1"/>
          </p:cNvSpPr>
          <p:nvPr>
            <p:ph type="title"/>
          </p:nvPr>
        </p:nvSpPr>
        <p:spPr>
          <a:xfrm>
            <a:off x="2266027" y="183085"/>
            <a:ext cx="4611944" cy="559104"/>
          </a:xfrm>
        </p:spPr>
        <p:txBody>
          <a:bodyPr>
            <a:noAutofit/>
          </a:bodyPr>
          <a:lstStyle/>
          <a:p>
            <a:pPr algn="ctr">
              <a:spcBef>
                <a:spcPct val="0"/>
              </a:spcBef>
            </a:pPr>
            <a:r>
              <a:rPr lang="en-GB" altLang="en-US" sz="3200" b="1" dirty="0">
                <a:solidFill>
                  <a:srgbClr val="7030A0"/>
                </a:solidFill>
                <a:latin typeface="Arial" panose="020B0604020202020204" pitchFamily="34" charset="0"/>
                <a:cs typeface="Arial" panose="020B0604020202020204" pitchFamily="34" charset="0"/>
              </a:rPr>
              <a:t>The Chain of Infection</a:t>
            </a:r>
          </a:p>
        </p:txBody>
      </p:sp>
      <p:pic>
        <p:nvPicPr>
          <p:cNvPr id="3" name="Picture 2" descr="Understanding the Chain of Infection">
            <a:extLst>
              <a:ext uri="{FF2B5EF4-FFF2-40B4-BE49-F238E27FC236}">
                <a16:creationId xmlns:a16="http://schemas.microsoft.com/office/drawing/2014/main" id="{4F633A09-1EBA-6C0B-7373-5078FE2626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360" y="720436"/>
            <a:ext cx="5569279" cy="57885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txBox="1">
            <a:spLocks noGrp="1" noChangeArrowheads="1"/>
          </p:cNvSpPr>
          <p:nvPr>
            <p:ph type="title"/>
          </p:nvPr>
        </p:nvSpPr>
        <p:spPr>
          <a:xfrm>
            <a:off x="628649" y="280220"/>
            <a:ext cx="7886700" cy="608267"/>
          </a:xfrm>
        </p:spPr>
        <p:txBody>
          <a:bodyPr>
            <a:normAutofit/>
          </a:bodyPr>
          <a:lstStyle/>
          <a:p>
            <a:pPr algn="ctr">
              <a:spcBef>
                <a:spcPct val="0"/>
              </a:spcBef>
            </a:pPr>
            <a:r>
              <a:rPr lang="en-GB" altLang="en-US" sz="3200" b="1" dirty="0">
                <a:solidFill>
                  <a:srgbClr val="7030A0"/>
                </a:solidFill>
                <a:latin typeface="Arial" panose="020B0604020202020204" pitchFamily="34" charset="0"/>
                <a:cs typeface="Arial" panose="020B0604020202020204" pitchFamily="34" charset="0"/>
              </a:rPr>
              <a:t>Hand Hygiene – The 5 Moments </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51" y="888487"/>
            <a:ext cx="8563897" cy="563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rotWithShape="1">
          <a:blip r:embed="rId3">
            <a:extLst>
              <a:ext uri="{28A0092B-C50C-407E-A947-70E740481C1C}">
                <a14:useLocalDpi xmlns:a14="http://schemas.microsoft.com/office/drawing/2010/main" val="0"/>
              </a:ext>
            </a:extLst>
          </a:blip>
          <a:srcRect l="2338" t="20076" b="9051"/>
          <a:stretch/>
        </p:blipFill>
        <p:spPr bwMode="auto">
          <a:xfrm>
            <a:off x="426965" y="1012723"/>
            <a:ext cx="8290069" cy="521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DF057E-D7D3-A3C7-1BE5-884F174D8288}"/>
              </a:ext>
            </a:extLst>
          </p:cNvPr>
          <p:cNvSpPr txBox="1">
            <a:spLocks noChangeArrowheads="1"/>
          </p:cNvSpPr>
          <p:nvPr/>
        </p:nvSpPr>
        <p:spPr bwMode="auto">
          <a:xfrm>
            <a:off x="1957656" y="515831"/>
            <a:ext cx="5228685" cy="49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b" anchorCtr="0" compatLnSpc="1"/>
          <a:lst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fontAlgn="base">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GB" altLang="en-US" sz="3200" b="1" kern="0" dirty="0">
                <a:solidFill>
                  <a:srgbClr val="7030A0"/>
                </a:solidFill>
                <a:latin typeface="Arial" panose="020B0604020202020204" pitchFamily="34" charset="0"/>
                <a:cs typeface="Arial" panose="020B0604020202020204" pitchFamily="34" charset="0"/>
              </a:rPr>
              <a:t>Hand Washing Technique</a:t>
            </a:r>
          </a:p>
        </p:txBody>
      </p:sp>
    </p:spTree>
    <p:extLst>
      <p:ext uri="{BB962C8B-B14F-4D97-AF65-F5344CB8AC3E}">
        <p14:creationId xmlns:p14="http://schemas.microsoft.com/office/powerpoint/2010/main" val="184177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noGrp="1" noChangeArrowheads="1"/>
          </p:cNvSpPr>
          <p:nvPr>
            <p:ph type="title"/>
          </p:nvPr>
        </p:nvSpPr>
        <p:spPr>
          <a:xfrm>
            <a:off x="628650" y="365126"/>
            <a:ext cx="7886700" cy="500113"/>
          </a:xfrm>
        </p:spPr>
        <p:txBody>
          <a:bodyPr>
            <a:normAutofit fontScale="90000"/>
          </a:bodyPr>
          <a:lstStyle/>
          <a:p>
            <a:pPr algn="ctr">
              <a:spcBef>
                <a:spcPct val="0"/>
              </a:spcBef>
            </a:pPr>
            <a:r>
              <a:rPr lang="en-GB" altLang="en-US" sz="3200" b="1" dirty="0">
                <a:solidFill>
                  <a:srgbClr val="7030A0"/>
                </a:solidFill>
                <a:latin typeface="Arial" panose="020B0604020202020204" pitchFamily="34" charset="0"/>
                <a:cs typeface="Arial" panose="020B0604020202020204" pitchFamily="34" charset="0"/>
              </a:rPr>
              <a:t>Hand Hygiene Video – Scenario 1</a:t>
            </a:r>
          </a:p>
        </p:txBody>
      </p:sp>
      <p:pic>
        <p:nvPicPr>
          <p:cNvPr id="3" name="5 Moments of Hand Hygiene in an Inpatient set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2973" y="865239"/>
            <a:ext cx="8437066" cy="5230761"/>
          </a:xfrm>
          <a:prstGeom prst="rect">
            <a:avLst/>
          </a:prstGeom>
        </p:spPr>
      </p:pic>
      <p:sp>
        <p:nvSpPr>
          <p:cNvPr id="2" name="TextBox 1">
            <a:extLst>
              <a:ext uri="{FF2B5EF4-FFF2-40B4-BE49-F238E27FC236}">
                <a16:creationId xmlns:a16="http://schemas.microsoft.com/office/drawing/2014/main" id="{AB75699D-0DAD-E71E-EF1F-BD0AD72270AB}"/>
              </a:ext>
            </a:extLst>
          </p:cNvPr>
          <p:cNvSpPr txBox="1"/>
          <p:nvPr/>
        </p:nvSpPr>
        <p:spPr>
          <a:xfrm>
            <a:off x="1794594" y="6192792"/>
            <a:ext cx="5553824" cy="300082"/>
          </a:xfrm>
          <a:prstGeom prst="rect">
            <a:avLst/>
          </a:prstGeom>
          <a:noFill/>
        </p:spPr>
        <p:txBody>
          <a:bodyPr wrap="square" rtlCol="0">
            <a:spAutoFit/>
          </a:bodyPr>
          <a:lstStyle/>
          <a:p>
            <a:pPr algn="ctr"/>
            <a:r>
              <a:rPr lang="en-US" sz="1350" dirty="0"/>
              <a:t>https://youtu.be/XsfKM-YINOE?si=0StCXjuBEPlMvv6Y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noGrp="1" noChangeArrowheads="1"/>
          </p:cNvSpPr>
          <p:nvPr>
            <p:ph type="ctrTitle"/>
          </p:nvPr>
        </p:nvSpPr>
        <p:spPr>
          <a:xfrm>
            <a:off x="1143000" y="335007"/>
            <a:ext cx="6858000" cy="610588"/>
          </a:xfrm>
        </p:spPr>
        <p:txBody>
          <a:bodyPr>
            <a:noAutofit/>
          </a:bodyPr>
          <a:lstStyle/>
          <a:p>
            <a:pPr algn="ctr">
              <a:spcBef>
                <a:spcPct val="0"/>
              </a:spcBef>
            </a:pPr>
            <a:r>
              <a:rPr lang="en-GB" altLang="en-US" sz="3200" b="1" dirty="0">
                <a:solidFill>
                  <a:schemeClr val="bg1"/>
                </a:solidFill>
                <a:latin typeface="Arial" panose="020B0604020202020204" pitchFamily="34" charset="0"/>
                <a:cs typeface="Arial" panose="020B0604020202020204" pitchFamily="34" charset="0"/>
              </a:rPr>
              <a:t>Patient Care Items</a:t>
            </a:r>
          </a:p>
        </p:txBody>
      </p:sp>
      <p:sp>
        <p:nvSpPr>
          <p:cNvPr id="33" name="Rectangle 32"/>
          <p:cNvSpPr/>
          <p:nvPr/>
        </p:nvSpPr>
        <p:spPr>
          <a:xfrm>
            <a:off x="731275" y="6306416"/>
            <a:ext cx="8061743" cy="400110"/>
          </a:xfrm>
          <a:prstGeom prst="rect">
            <a:avLst/>
          </a:prstGeom>
        </p:spPr>
        <p:txBody>
          <a:bodyPr wrap="square">
            <a:spAutoFit/>
          </a:bodyPr>
          <a:lstStyle/>
          <a:p>
            <a:pPr algn="ctr">
              <a:defRPr/>
            </a:pPr>
            <a:r>
              <a:rPr lang="en-US" sz="1000" i="1" dirty="0">
                <a:solidFill>
                  <a:schemeClr val="tx1">
                    <a:lumMod val="50000"/>
                    <a:lumOff val="50000"/>
                  </a:schemeClr>
                </a:solidFill>
                <a:latin typeface="Arial" panose="020B0604020202020204"/>
              </a:rPr>
              <a:t>Anna M. Bonner &amp; Petra Davidson (2020) Infection Prevention: 2020 Review and Update for Neurodiagnostic Technologists, The Neurodiagnostic Journal, 60:1, 11-35, DOI:10.1080/21646821.2020.1701341</a:t>
            </a:r>
          </a:p>
        </p:txBody>
      </p:sp>
      <p:sp>
        <p:nvSpPr>
          <p:cNvPr id="2" name="Rectangle 1"/>
          <p:cNvSpPr/>
          <p:nvPr/>
        </p:nvSpPr>
        <p:spPr>
          <a:xfrm>
            <a:off x="731275" y="1588654"/>
            <a:ext cx="7690428" cy="4451928"/>
          </a:xfrm>
          <a:prstGeom prst="rect">
            <a:avLst/>
          </a:prstGeom>
        </p:spPr>
        <p:txBody>
          <a:bodyPr wrap="square">
            <a:noAutofit/>
          </a:bodyPr>
          <a:lstStyle/>
          <a:p>
            <a:pPr marL="257175" indent="-257175">
              <a:spcAft>
                <a:spcPts val="900"/>
              </a:spcAft>
              <a:buFont typeface="Arial" panose="020B0604020202020204" pitchFamily="34" charset="0"/>
              <a:buChar char="•"/>
              <a:defRPr/>
            </a:pPr>
            <a:r>
              <a:rPr lang="en-US" sz="2400" b="1" dirty="0">
                <a:latin typeface="Arial" panose="020B0604020202020204" pitchFamily="34" charset="0"/>
                <a:ea typeface="Calibri" panose="020F0502020204030204" pitchFamily="34" charset="0"/>
                <a:cs typeface="Arial" panose="020B0604020202020204" pitchFamily="34" charset="0"/>
              </a:rPr>
              <a:t>Non - critical patient care items </a:t>
            </a:r>
            <a:r>
              <a:rPr lang="en-US" sz="2400" dirty="0">
                <a:latin typeface="Arial" panose="020B0604020202020204" pitchFamily="34" charset="0"/>
                <a:ea typeface="Calibri" panose="020F0502020204030204" pitchFamily="34" charset="0"/>
                <a:cs typeface="Arial" panose="020B0604020202020204" pitchFamily="34" charset="0"/>
              </a:rPr>
              <a:t>- those which come in contact with intact skin (hat, hat clips, blood pressure cuff, tape measure, neonatal pulse oximeter probe)</a:t>
            </a:r>
          </a:p>
          <a:p>
            <a:pPr marL="257175" indent="-257175">
              <a:spcAft>
                <a:spcPts val="900"/>
              </a:spcAft>
              <a:buFont typeface="Arial" panose="020B0604020202020204" pitchFamily="34" charset="0"/>
              <a:buChar char="•"/>
              <a:defRPr/>
            </a:pPr>
            <a:r>
              <a:rPr lang="en-US" sz="2400" b="1" dirty="0">
                <a:latin typeface="Arial" panose="020B0604020202020204" pitchFamily="34" charset="0"/>
                <a:ea typeface="Calibri" panose="020F0502020204030204" pitchFamily="34" charset="0"/>
                <a:cs typeface="Arial" panose="020B0604020202020204" pitchFamily="34" charset="0"/>
              </a:rPr>
              <a:t>Semi - critical patient care items </a:t>
            </a:r>
            <a:r>
              <a:rPr lang="en-US" sz="2400" dirty="0">
                <a:latin typeface="Arial" panose="020B0604020202020204" pitchFamily="34" charset="0"/>
                <a:ea typeface="Calibri" panose="020F0502020204030204" pitchFamily="34" charset="0"/>
                <a:cs typeface="Arial" panose="020B0604020202020204" pitchFamily="34" charset="0"/>
              </a:rPr>
              <a:t>- typically contact mucous membranes or non intact skin (penguin sucker, Silicon CPAP nasal prongs)</a:t>
            </a:r>
          </a:p>
          <a:p>
            <a:pPr marL="257175" indent="-257175">
              <a:spcAft>
                <a:spcPts val="900"/>
              </a:spcAft>
              <a:buFont typeface="Arial" panose="020B0604020202020204" pitchFamily="34" charset="0"/>
              <a:buChar char="•"/>
              <a:defRPr/>
            </a:pPr>
            <a:r>
              <a:rPr lang="en-US" sz="2400" b="1" dirty="0">
                <a:latin typeface="Arial" panose="020B0604020202020204" pitchFamily="34" charset="0"/>
                <a:ea typeface="Calibri" panose="020F0502020204030204" pitchFamily="34" charset="0"/>
                <a:cs typeface="Arial" panose="020B0604020202020204" pitchFamily="34" charset="0"/>
              </a:rPr>
              <a:t>Critical patient care items </a:t>
            </a:r>
            <a:r>
              <a:rPr lang="en-US" sz="2400" dirty="0">
                <a:latin typeface="Arial" panose="020B0604020202020204" pitchFamily="34" charset="0"/>
                <a:ea typeface="Calibri" panose="020F0502020204030204" pitchFamily="34" charset="0"/>
                <a:cs typeface="Arial" panose="020B0604020202020204" pitchFamily="34" charset="0"/>
              </a:rPr>
              <a:t>- penetrate or contact soft tissue, bone, bloodstream or normally sterile tissue (i.e. IV access, surgical instruments).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txBox="1">
            <a:spLocks noGrp="1" noChangeArrowheads="1"/>
          </p:cNvSpPr>
          <p:nvPr>
            <p:ph type="ctrTitle"/>
          </p:nvPr>
        </p:nvSpPr>
        <p:spPr>
          <a:xfrm>
            <a:off x="2245779" y="482155"/>
            <a:ext cx="4220396" cy="569245"/>
          </a:xfrm>
        </p:spPr>
        <p:txBody>
          <a:bodyPr>
            <a:normAutofit/>
          </a:bodyPr>
          <a:lstStyle/>
          <a:p>
            <a:pPr algn="ctr">
              <a:spcBef>
                <a:spcPct val="0"/>
              </a:spcBef>
            </a:pPr>
            <a:r>
              <a:rPr lang="en-GB" altLang="en-US" sz="3200" b="1" dirty="0">
                <a:solidFill>
                  <a:schemeClr val="bg1"/>
                </a:solidFill>
                <a:latin typeface="Arial" panose="020B0604020202020204" pitchFamily="34" charset="0"/>
                <a:cs typeface="Arial" panose="020B0604020202020204" pitchFamily="34" charset="0"/>
              </a:rPr>
              <a:t>Decontamination</a:t>
            </a:r>
          </a:p>
        </p:txBody>
      </p:sp>
      <p:grpSp>
        <p:nvGrpSpPr>
          <p:cNvPr id="3" name="Group 2">
            <a:extLst>
              <a:ext uri="{FF2B5EF4-FFF2-40B4-BE49-F238E27FC236}">
                <a16:creationId xmlns:a16="http://schemas.microsoft.com/office/drawing/2014/main" id="{66FE8FE5-594C-E6D9-76F7-20F156B286C7}"/>
              </a:ext>
            </a:extLst>
          </p:cNvPr>
          <p:cNvGrpSpPr/>
          <p:nvPr/>
        </p:nvGrpSpPr>
        <p:grpSpPr>
          <a:xfrm>
            <a:off x="705382" y="1112603"/>
            <a:ext cx="7733236" cy="4955688"/>
            <a:chOff x="1601671" y="1830000"/>
            <a:chExt cx="5983378" cy="3643400"/>
          </a:xfrm>
        </p:grpSpPr>
        <p:pic>
          <p:nvPicPr>
            <p:cNvPr id="43030" name="Graphic 3" descr="So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564" y="1830000"/>
              <a:ext cx="1232360" cy="121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2722988" y="2303089"/>
              <a:ext cx="896970" cy="271531"/>
            </a:xfrm>
            <a:prstGeom prst="rect">
              <a:avLst/>
            </a:prstGeom>
          </p:spPr>
          <p:txBody>
            <a:bodyPr wrap="none">
              <a:spAutoFit/>
            </a:bodyPr>
            <a:lstStyle/>
            <a:p>
              <a:pPr>
                <a:defRPr/>
              </a:pPr>
              <a:r>
                <a:rPr lang="en-US" b="1" kern="0" dirty="0">
                  <a:solidFill>
                    <a:srgbClr val="7030A0"/>
                  </a:solidFill>
                  <a:latin typeface="Arial" panose="020B0604020202020204"/>
                  <a:sym typeface="Arial" panose="020B0604020202020204"/>
                </a:rPr>
                <a:t>Cleaning</a:t>
              </a:r>
            </a:p>
          </p:txBody>
        </p:sp>
        <p:sp>
          <p:nvSpPr>
            <p:cNvPr id="6" name="Rectangle 5"/>
            <p:cNvSpPr/>
            <p:nvPr/>
          </p:nvSpPr>
          <p:spPr bwMode="auto">
            <a:xfrm>
              <a:off x="3828457" y="1929056"/>
              <a:ext cx="3607929" cy="1086125"/>
            </a:xfrm>
            <a:prstGeom prst="rect">
              <a:avLst/>
            </a:prstGeom>
          </p:spPr>
          <p:txBody>
            <a:bodyPr wrap="square">
              <a:spAutoFit/>
            </a:bodyPr>
            <a:lstStyle/>
            <a:p>
              <a:pPr>
                <a:defRPr/>
              </a:pPr>
              <a:r>
                <a:rPr lang="en-US" b="1" kern="0" dirty="0">
                  <a:solidFill>
                    <a:srgbClr val="000000"/>
                  </a:solidFill>
                  <a:latin typeface="Arial" panose="020B0604020202020204"/>
                  <a:sym typeface="Arial" panose="020B0604020202020204"/>
                </a:rPr>
                <a:t>Removal of visible or non visible organic and inorganic material </a:t>
              </a:r>
              <a:r>
                <a:rPr lang="en-US" kern="0" dirty="0">
                  <a:solidFill>
                    <a:srgbClr val="000000"/>
                  </a:solidFill>
                  <a:latin typeface="Arial" panose="020B0604020202020204"/>
                  <a:sym typeface="Arial" panose="020B0604020202020204"/>
                </a:rPr>
                <a:t>(e.g.  blood, nasal secretions) using water and a detergent or enzymatic product. It’s the first level of decontamination.</a:t>
              </a:r>
              <a:endParaRPr lang="en-US" kern="0" dirty="0">
                <a:solidFill>
                  <a:srgbClr val="FF0000"/>
                </a:solidFill>
                <a:latin typeface="Arial" panose="020B0604020202020204"/>
                <a:sym typeface="Arial" panose="020B0604020202020204"/>
              </a:endParaRPr>
            </a:p>
          </p:txBody>
        </p:sp>
        <p:sp>
          <p:nvSpPr>
            <p:cNvPr id="9" name="Rectangle: Rounded Corners 8"/>
            <p:cNvSpPr/>
            <p:nvPr/>
          </p:nvSpPr>
          <p:spPr bwMode="auto">
            <a:xfrm>
              <a:off x="1601671" y="1850556"/>
              <a:ext cx="5983378" cy="121724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sp>
          <p:nvSpPr>
            <p:cNvPr id="20" name="Rectangle 19"/>
            <p:cNvSpPr/>
            <p:nvPr/>
          </p:nvSpPr>
          <p:spPr bwMode="auto">
            <a:xfrm>
              <a:off x="1821352" y="3239375"/>
              <a:ext cx="2345432" cy="271531"/>
            </a:xfrm>
            <a:prstGeom prst="rect">
              <a:avLst/>
            </a:prstGeom>
          </p:spPr>
          <p:txBody>
            <a:bodyPr wrap="square">
              <a:spAutoFit/>
            </a:bodyPr>
            <a:lstStyle/>
            <a:p>
              <a:pPr algn="ctr">
                <a:defRPr/>
              </a:pPr>
              <a:r>
                <a:rPr lang="en-US" b="1" kern="0" dirty="0">
                  <a:solidFill>
                    <a:srgbClr val="7030A0"/>
                  </a:solidFill>
                  <a:latin typeface="Arial" panose="020B0604020202020204"/>
                  <a:sym typeface="Arial" panose="020B0604020202020204"/>
                </a:rPr>
                <a:t>Disinfection</a:t>
              </a:r>
            </a:p>
          </p:txBody>
        </p:sp>
        <p:sp>
          <p:nvSpPr>
            <p:cNvPr id="21" name="Rectangle 20"/>
            <p:cNvSpPr/>
            <p:nvPr/>
          </p:nvSpPr>
          <p:spPr bwMode="auto">
            <a:xfrm>
              <a:off x="1647564" y="3452413"/>
              <a:ext cx="2693005" cy="1289773"/>
            </a:xfrm>
            <a:prstGeom prst="rect">
              <a:avLst/>
            </a:prstGeom>
          </p:spPr>
          <p:txBody>
            <a:bodyPr wrap="square">
              <a:spAutoFit/>
            </a:bodyPr>
            <a:lstStyle/>
            <a:p>
              <a:pPr algn="ctr">
                <a:defRPr/>
              </a:pPr>
              <a:r>
                <a:rPr lang="en-US" b="1" kern="0" dirty="0">
                  <a:solidFill>
                    <a:srgbClr val="000000"/>
                  </a:solidFill>
                  <a:latin typeface="Arial" panose="020B0604020202020204"/>
                  <a:sym typeface="Arial" panose="020B0604020202020204"/>
                </a:rPr>
                <a:t>Reduction in the number of viable pathogenic microbes </a:t>
              </a:r>
              <a:r>
                <a:rPr lang="en-US" kern="0" dirty="0">
                  <a:solidFill>
                    <a:srgbClr val="000000"/>
                  </a:solidFill>
                  <a:latin typeface="Arial" panose="020B0604020202020204"/>
                  <a:sym typeface="Arial" panose="020B0604020202020204"/>
                </a:rPr>
                <a:t>using </a:t>
              </a:r>
              <a:r>
                <a:rPr lang="en-US" b="1" kern="0" dirty="0">
                  <a:solidFill>
                    <a:srgbClr val="000000"/>
                  </a:solidFill>
                  <a:latin typeface="Arial" panose="020B0604020202020204"/>
                  <a:sym typeface="Arial" panose="020B0604020202020204"/>
                </a:rPr>
                <a:t>chemical agents </a:t>
              </a:r>
              <a:r>
                <a:rPr lang="en-US" kern="0" dirty="0">
                  <a:solidFill>
                    <a:srgbClr val="000000"/>
                  </a:solidFill>
                  <a:latin typeface="Arial" panose="020B0604020202020204"/>
                  <a:sym typeface="Arial" panose="020B0604020202020204"/>
                </a:rPr>
                <a:t>to a level that they do not pose a threat to the normal host defenses. </a:t>
              </a:r>
            </a:p>
          </p:txBody>
        </p:sp>
        <p:sp>
          <p:nvSpPr>
            <p:cNvPr id="18" name="Rectangle: Rounded Corners 17"/>
            <p:cNvSpPr/>
            <p:nvPr/>
          </p:nvSpPr>
          <p:spPr bwMode="auto">
            <a:xfrm>
              <a:off x="1601671" y="3206235"/>
              <a:ext cx="2826401" cy="22671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pic>
          <p:nvPicPr>
            <p:cNvPr id="43018" name="Picture 12"/>
            <p:cNvPicPr>
              <a:picLocks noChangeAspect="1"/>
            </p:cNvPicPr>
            <p:nvPr/>
          </p:nvPicPr>
          <p:blipFill>
            <a:blip r:embed="rId4">
              <a:extLst>
                <a:ext uri="{28A0092B-C50C-407E-A947-70E740481C1C}">
                  <a14:useLocalDpi xmlns:a14="http://schemas.microsoft.com/office/drawing/2010/main" val="0"/>
                </a:ext>
              </a:extLst>
            </a:blip>
            <a:srcRect l="31139" t="44727" r="30344" b="26653"/>
            <a:stretch>
              <a:fillRect/>
            </a:stretch>
          </p:blipFill>
          <p:spPr bwMode="auto">
            <a:xfrm>
              <a:off x="3078815" y="4725111"/>
              <a:ext cx="914249" cy="707497"/>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43019" name="Picture 28"/>
            <p:cNvPicPr>
              <a:picLocks noChangeAspect="1"/>
            </p:cNvPicPr>
            <p:nvPr/>
          </p:nvPicPr>
          <p:blipFill>
            <a:blip r:embed="rId5" cstate="print">
              <a:extLst>
                <a:ext uri="{28A0092B-C50C-407E-A947-70E740481C1C}">
                  <a14:useLocalDpi xmlns:a14="http://schemas.microsoft.com/office/drawing/2010/main" val="0"/>
                </a:ext>
              </a:extLst>
            </a:blip>
            <a:srcRect l="17697" t="46338" r="37685" b="46931"/>
            <a:stretch>
              <a:fillRect/>
            </a:stretch>
          </p:blipFill>
          <p:spPr bwMode="auto">
            <a:xfrm>
              <a:off x="1930942" y="4909450"/>
              <a:ext cx="1063124" cy="367055"/>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p:cNvSpPr/>
            <p:nvPr/>
          </p:nvSpPr>
          <p:spPr bwMode="auto">
            <a:xfrm>
              <a:off x="5354439" y="3248683"/>
              <a:ext cx="1508624" cy="271531"/>
            </a:xfrm>
            <a:prstGeom prst="rect">
              <a:avLst/>
            </a:prstGeom>
          </p:spPr>
          <p:txBody>
            <a:bodyPr wrap="square">
              <a:spAutoFit/>
            </a:bodyPr>
            <a:lstStyle/>
            <a:p>
              <a:pPr algn="ctr">
                <a:defRPr/>
              </a:pPr>
              <a:r>
                <a:rPr lang="en-US" b="1" kern="0" dirty="0">
                  <a:solidFill>
                    <a:srgbClr val="7030A0"/>
                  </a:solidFill>
                  <a:latin typeface="Arial" panose="020B0604020202020204"/>
                  <a:sym typeface="Arial" panose="020B0604020202020204"/>
                </a:rPr>
                <a:t>Sterilization</a:t>
              </a:r>
            </a:p>
          </p:txBody>
        </p:sp>
        <p:sp>
          <p:nvSpPr>
            <p:cNvPr id="27" name="Rectangle 26"/>
            <p:cNvSpPr/>
            <p:nvPr/>
          </p:nvSpPr>
          <p:spPr bwMode="auto">
            <a:xfrm>
              <a:off x="5760133" y="3591019"/>
              <a:ext cx="1779023" cy="1493421"/>
            </a:xfrm>
            <a:prstGeom prst="rect">
              <a:avLst/>
            </a:prstGeom>
          </p:spPr>
          <p:txBody>
            <a:bodyPr wrap="square">
              <a:spAutoFit/>
            </a:bodyPr>
            <a:lstStyle/>
            <a:p>
              <a:pPr algn="ctr">
                <a:defRPr/>
              </a:pPr>
              <a:r>
                <a:rPr lang="en-US" kern="0" dirty="0">
                  <a:solidFill>
                    <a:srgbClr val="000000"/>
                  </a:solidFill>
                  <a:latin typeface="Arial" panose="020B0604020202020204"/>
                  <a:sym typeface="Arial" panose="020B0604020202020204"/>
                </a:rPr>
                <a:t>A process that </a:t>
              </a:r>
              <a:r>
                <a:rPr lang="en-US" b="1" kern="0" dirty="0">
                  <a:solidFill>
                    <a:srgbClr val="000000"/>
                  </a:solidFill>
                  <a:latin typeface="Arial" panose="020B0604020202020204"/>
                  <a:sym typeface="Arial" panose="020B0604020202020204"/>
                </a:rPr>
                <a:t>destroys all microorganisms </a:t>
              </a:r>
              <a:r>
                <a:rPr lang="en-US" kern="0" dirty="0">
                  <a:solidFill>
                    <a:srgbClr val="000000"/>
                  </a:solidFill>
                  <a:latin typeface="Arial" panose="020B0604020202020204"/>
                  <a:sym typeface="Arial" panose="020B0604020202020204"/>
                </a:rPr>
                <a:t>including bacterial spores. E.g. autoclaving, sterilization in CSSD</a:t>
              </a:r>
            </a:p>
          </p:txBody>
        </p:sp>
        <p:sp>
          <p:nvSpPr>
            <p:cNvPr id="24" name="Rectangle: Rounded Corners 23"/>
            <p:cNvSpPr/>
            <p:nvPr/>
          </p:nvSpPr>
          <p:spPr bwMode="auto">
            <a:xfrm>
              <a:off x="4632454" y="3206235"/>
              <a:ext cx="2952594" cy="22671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ndParaRPr>
            </a:p>
          </p:txBody>
        </p:sp>
        <p:pic>
          <p:nvPicPr>
            <p:cNvPr id="30" name="Picture 29"/>
            <p:cNvPicPr>
              <a:picLocks noChangeAspect="1"/>
            </p:cNvPicPr>
            <p:nvPr/>
          </p:nvPicPr>
          <p:blipFill rotWithShape="1">
            <a:blip r:embed="rId6">
              <a:duotone>
                <a:schemeClr val="accent6">
                  <a:shade val="45000"/>
                  <a:satMod val="135000"/>
                </a:schemeClr>
                <a:prstClr val="white"/>
              </a:duotone>
            </a:blip>
            <a:srcRect b="6951"/>
            <a:stretch>
              <a:fillRect/>
            </a:stretch>
          </p:blipFill>
          <p:spPr>
            <a:xfrm>
              <a:off x="4764744" y="3562663"/>
              <a:ext cx="1018766" cy="1713842"/>
            </a:xfrm>
            <a:prstGeom prst="rect">
              <a:avLst/>
            </a:prstGeom>
          </p:spPr>
        </p:pic>
      </p:grpSp>
      <p:sp>
        <p:nvSpPr>
          <p:cNvPr id="33" name="Rectangle 32"/>
          <p:cNvSpPr/>
          <p:nvPr/>
        </p:nvSpPr>
        <p:spPr>
          <a:xfrm>
            <a:off x="180109" y="6157454"/>
            <a:ext cx="8783782" cy="507831"/>
          </a:xfrm>
          <a:prstGeom prst="rect">
            <a:avLst/>
          </a:prstGeom>
        </p:spPr>
        <p:txBody>
          <a:bodyPr wrap="square">
            <a:spAutoFit/>
          </a:bodyPr>
          <a:lstStyle/>
          <a:p>
            <a:pPr algn="ctr">
              <a:defRPr/>
            </a:pPr>
            <a:r>
              <a:rPr lang="en-US" sz="900" i="1" dirty="0">
                <a:solidFill>
                  <a:schemeClr val="bg1">
                    <a:lumMod val="50000"/>
                  </a:schemeClr>
                </a:solidFill>
                <a:latin typeface="Arial" panose="020B0604020202020204"/>
              </a:rPr>
              <a:t>Trevor Duke (2014) CPAP: a guide for clinicians in developing countries, </a:t>
            </a:r>
            <a:r>
              <a:rPr lang="en-US" sz="900" i="1" dirty="0" err="1">
                <a:solidFill>
                  <a:schemeClr val="bg1">
                    <a:lumMod val="50000"/>
                  </a:schemeClr>
                </a:solidFill>
                <a:latin typeface="Arial" panose="020B0604020202020204"/>
              </a:rPr>
              <a:t>Paediatrics</a:t>
            </a:r>
            <a:r>
              <a:rPr lang="en-US" sz="900" i="1" dirty="0">
                <a:solidFill>
                  <a:schemeClr val="bg1">
                    <a:lumMod val="50000"/>
                  </a:schemeClr>
                </a:solidFill>
                <a:latin typeface="Arial" panose="020B0604020202020204"/>
              </a:rPr>
              <a:t> and International Child Health, 34:1, 3-11, DOI: 10.1179/2046905513Y.0000000102</a:t>
            </a:r>
          </a:p>
          <a:p>
            <a:pPr algn="ctr">
              <a:defRPr/>
            </a:pPr>
            <a:r>
              <a:rPr lang="en-US" sz="900" i="1" dirty="0">
                <a:solidFill>
                  <a:schemeClr val="bg1">
                    <a:lumMod val="50000"/>
                  </a:schemeClr>
                </a:solidFill>
                <a:latin typeface="Arial" panose="020B0604020202020204"/>
              </a:rPr>
              <a:t>Anna M. Bonner &amp; Petra Davidson (2020) Infection Prevention: 2020 Review and Update for Neurodiagnostic Technologists, The Neurodiagnostic Journal, 60:1, 11-35, DOI:10.1080/21646821.2020.1701341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1140</TotalTime>
  <Words>986</Words>
  <Application>Microsoft Office PowerPoint</Application>
  <PresentationFormat>On-screen Show (4:3)</PresentationFormat>
  <Paragraphs>83</Paragraphs>
  <Slides>13</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Times New Roman</vt:lpstr>
      <vt:lpstr>Office Theme</vt:lpstr>
      <vt:lpstr>Infection Prevention &amp; Control (IPC)</vt:lpstr>
      <vt:lpstr>Objectives</vt:lpstr>
      <vt:lpstr>PowerPoint Presentation</vt:lpstr>
      <vt:lpstr>The Chain of Infection</vt:lpstr>
      <vt:lpstr>Hand Hygiene – The 5 Moments </vt:lpstr>
      <vt:lpstr>PowerPoint Presentation</vt:lpstr>
      <vt:lpstr>Hand Hygiene Video – Scenario 1</vt:lpstr>
      <vt:lpstr>Patient Care Items</vt:lpstr>
      <vt:lpstr>Decontamination</vt:lpstr>
      <vt:lpstr>Properties of Sodium Hypochlorite </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Too</dc:creator>
  <cp:lastModifiedBy>USER</cp:lastModifiedBy>
  <cp:revision>16</cp:revision>
  <dcterms:created xsi:type="dcterms:W3CDTF">2025-05-20T03:34:15Z</dcterms:created>
  <dcterms:modified xsi:type="dcterms:W3CDTF">2025-09-30T08:13:26Z</dcterms:modified>
</cp:coreProperties>
</file>