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15"/>
  </p:notesMasterIdLst>
  <p:sldIdLst>
    <p:sldId id="460" r:id="rId2"/>
    <p:sldId id="475" r:id="rId3"/>
    <p:sldId id="256" r:id="rId4"/>
    <p:sldId id="476" r:id="rId5"/>
    <p:sldId id="477" r:id="rId6"/>
    <p:sldId id="307" r:id="rId7"/>
    <p:sldId id="462" r:id="rId8"/>
    <p:sldId id="306" r:id="rId9"/>
    <p:sldId id="473" r:id="rId10"/>
    <p:sldId id="470" r:id="rId11"/>
    <p:sldId id="472" r:id="rId12"/>
    <p:sldId id="1889" r:id="rId13"/>
    <p:sldId id="47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A2EE"/>
    <a:srgbClr val="F6C3FF"/>
    <a:srgbClr val="FCE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BA5A88-7321-40F0-A783-AE0492107970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C4A6EB-C250-4D60-8DCC-84A29EE8E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816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Surrogate; Fathers, partners and other family members who take on an active role in the care of preterm or LBW infants including offering KMC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AC85E3-112F-41B0-8410-F59F8445596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4A6EB-C250-4D60-8DCC-84A29EE8E1C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19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D17ECC0-D362-1F47-E841-CD1A5D6279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703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90DE90F-EC38-846B-84D4-F13C0C6C9F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173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0E27AA4-DF1B-6E4E-9F75-24D4C5659F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701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EFEEB1C-D20F-13AE-AC15-196972764D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6"/>
            <a:ext cx="9144000" cy="685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423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5A58F2E-5356-BB58-D93D-5B6E0E5A1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891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C99BC7B-5AEE-4F07-1C76-8AEC356756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037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33F5C-A5CA-4829-AC82-9824606A185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FF3B9-64A0-4933-B10C-E3802B6BA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263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6" r:id="rId5"/>
    <p:sldLayoutId id="214748368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1C58896-7FA5-8E30-606A-E5F4178A4D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247009" y="2890039"/>
            <a:ext cx="4429093" cy="78105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Kangaroo Mother Care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489" y="2168912"/>
            <a:ext cx="2100511" cy="300435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47F88-285A-5332-5435-ACBC080B0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E4B51-BC10-354D-9E05-02CF9021D15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421625" y="1726432"/>
            <a:ext cx="3470275" cy="519112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28AB2-0A95-4963-5D55-9307243AD8F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090456" y="2857235"/>
            <a:ext cx="5808663" cy="2583528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Immediate KMC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Elements of KMC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Care during KMC and discharge follow up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5DB2D0-6C48-132F-7A7C-A1AC13B2E7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097" y="1302773"/>
            <a:ext cx="1418458" cy="129807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A0CCA1-ECB7-E361-58C8-24A79A31CFEC}"/>
              </a:ext>
            </a:extLst>
          </p:cNvPr>
          <p:cNvCxnSpPr/>
          <p:nvPr/>
        </p:nvCxnSpPr>
        <p:spPr>
          <a:xfrm>
            <a:off x="3932903" y="2245544"/>
            <a:ext cx="2310581" cy="0"/>
          </a:xfrm>
          <a:prstGeom prst="line">
            <a:avLst/>
          </a:prstGeom>
          <a:ln w="28575">
            <a:solidFill>
              <a:srgbClr val="F8A2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139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2837263" y="549693"/>
            <a:ext cx="3472631" cy="519733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type="subTitle" idx="4294967295"/>
          </p:nvPr>
        </p:nvSpPr>
        <p:spPr>
          <a:xfrm>
            <a:off x="3568332" y="1296993"/>
            <a:ext cx="5192824" cy="5221794"/>
          </a:xfrm>
        </p:spPr>
        <p:txBody>
          <a:bodyPr>
            <a:noAutofit/>
          </a:bodyPr>
          <a:lstStyle/>
          <a:p>
            <a:pPr marL="257175" indent="-257175" algn="l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KMC is an evidence-based intervention for the care of preterm/LBW newborns</a:t>
            </a:r>
          </a:p>
          <a:p>
            <a:pPr marL="257175" indent="-257175" algn="l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Recommended for  newborns &lt;2500g</a:t>
            </a:r>
          </a:p>
          <a:p>
            <a:pPr marL="257175" indent="-257175" algn="l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It involves continuous and prolonged skin-to-skin contact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(8-24hrs/day)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between a mother/surrogate and the preterm/ LBW infant</a:t>
            </a:r>
          </a:p>
          <a:p>
            <a:pPr marL="257175" indent="-257175" algn="l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Includes support for exclusive breastfeeding or breastmilk feeding</a:t>
            </a:r>
          </a:p>
          <a:p>
            <a:pPr algn="l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731D87-7B75-23B0-CE94-7679E739CAA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703756" y="6248196"/>
            <a:ext cx="2057400" cy="365125"/>
          </a:xfrm>
        </p:spPr>
        <p:txBody>
          <a:bodyPr/>
          <a:lstStyle/>
          <a:p>
            <a:fld id="{0BA682EC-A324-49BD-A509-0F45E7D0D649}" type="slidenum">
              <a:rPr lang="en-GB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/>
              <a:t>3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9527BC-D144-ED96-A490-8B695C7174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48" y="1417399"/>
            <a:ext cx="2753034" cy="367571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445ED-0C22-B5E7-DD87-130B9EC2B78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60090" y="574879"/>
            <a:ext cx="6223820" cy="48895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Immediate KMC (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iKMC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B7CE366-2A69-C805-CC8C-AD62FBAC5DF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680541" y="1592826"/>
            <a:ext cx="5207910" cy="4518792"/>
          </a:xfrm>
        </p:spPr>
        <p:txBody>
          <a:bodyPr>
            <a:no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KMC initiated immediately after birth (within 2 hours) for LBW newborns with no contraindications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Initiated for both stable and unstable LBW newborns e.g. those on oxygen, CPAP etc 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Contraindications for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iKMC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include: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Wingdings" panose="05000000000000000000" pitchFamily="2" charset="2"/>
              <a:buChar char="ü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Inability to breathe spontaneously after resuscitation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Wingdings" panose="05000000000000000000" pitchFamily="2" charset="2"/>
              <a:buChar char="ü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shock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Wingdings" panose="05000000000000000000" pitchFamily="2" charset="2"/>
              <a:buChar char="ü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need for mechanical ventilation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2000" dirty="0" err="1">
                <a:solidFill>
                  <a:srgbClr val="212121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iKMC</a:t>
            </a:r>
            <a:r>
              <a:rPr lang="en-US" sz="2000" dirty="0">
                <a:solidFill>
                  <a:srgbClr val="212121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improves neonatal survival by a further 25%, compared with KMC after stabilization</a:t>
            </a:r>
            <a:r>
              <a:rPr lang="en-GB" sz="2000" dirty="0">
                <a:solidFill>
                  <a:srgbClr val="212121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DF9524-4840-D38A-3FD5-50E4419A3AB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821129" y="6283121"/>
            <a:ext cx="2057400" cy="365125"/>
          </a:xfrm>
        </p:spPr>
        <p:txBody>
          <a:bodyPr/>
          <a:lstStyle/>
          <a:p>
            <a:fld id="{0BA682EC-A324-49BD-A509-0F45E7D0D649}" type="slidenum">
              <a:rPr lang="en-GB" smtClean="0"/>
              <a:t>4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E2EE4D4-F04F-9BE2-4CD2-A1C45E6C6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04" y="1595498"/>
            <a:ext cx="3131464" cy="366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966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5115A-E931-BF38-4AD4-4F4AE1E0FD1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1176" y="490281"/>
            <a:ext cx="5801647" cy="61651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iKMC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operationalization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3A197-24A2-07D6-F4AA-C1E0E528FE0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30710" y="2659522"/>
            <a:ext cx="7236542" cy="271872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Initiation of KMC in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labour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ward/operation theater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Transportation to NBU in KMC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Creating the mother’s bed in NBU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Creating a mother, baby friendly infrastructure and processes in NBU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B29519-5F84-A907-7A2C-0BB0A23C1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fld id="{0BA682EC-A324-49BD-A509-0F45E7D0D64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00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2876990" y="317369"/>
            <a:ext cx="3390020" cy="575170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Benefits of KMC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83606F09-798B-27D7-8BCE-45CEFEA88E7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712974" y="6159705"/>
            <a:ext cx="2057400" cy="365125"/>
          </a:xfrm>
        </p:spPr>
        <p:txBody>
          <a:bodyPr/>
          <a:lstStyle/>
          <a:p>
            <a:fld id="{0BA682EC-A324-49BD-A509-0F45E7D0D649}" type="slidenum">
              <a:rPr lang="en-GB" smtClean="0"/>
              <a:t>6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A8C67A7-AED3-2A0A-AA54-07F78637DE87}"/>
              </a:ext>
            </a:extLst>
          </p:cNvPr>
          <p:cNvGrpSpPr/>
          <p:nvPr/>
        </p:nvGrpSpPr>
        <p:grpSpPr>
          <a:xfrm>
            <a:off x="320120" y="895639"/>
            <a:ext cx="8450254" cy="5347923"/>
            <a:chOff x="212711" y="1301706"/>
            <a:chExt cx="7417579" cy="469437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41882BA-2FD3-9E80-3124-411232F41BF9}"/>
                </a:ext>
              </a:extLst>
            </p:cNvPr>
            <p:cNvSpPr txBox="1"/>
            <p:nvPr/>
          </p:nvSpPr>
          <p:spPr>
            <a:xfrm>
              <a:off x="1208401" y="1301706"/>
              <a:ext cx="2186590" cy="1215740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Parasympathetic nervous system</a:t>
              </a:r>
            </a:p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Baby absorbs food better</a:t>
              </a:r>
            </a:p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Grows &amp; gains weight faster</a:t>
              </a:r>
            </a:p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Stable heart rate</a:t>
              </a:r>
            </a:p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Stable breathing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55D3968-5AB4-70B0-4FA9-ABF54A78D7AD}"/>
                </a:ext>
              </a:extLst>
            </p:cNvPr>
            <p:cNvSpPr txBox="1"/>
            <p:nvPr/>
          </p:nvSpPr>
          <p:spPr>
            <a:xfrm>
              <a:off x="1521694" y="3030758"/>
              <a:ext cx="1160024" cy="270165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Less stressed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D92F26-D478-56C3-0952-DC974848B0DA}"/>
                </a:ext>
              </a:extLst>
            </p:cNvPr>
            <p:cNvSpPr txBox="1"/>
            <p:nvPr/>
          </p:nvSpPr>
          <p:spPr>
            <a:xfrm>
              <a:off x="1707053" y="3679413"/>
              <a:ext cx="1296592" cy="648395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Baby able to breastfeed sooner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E32D8A5-4C8D-6B60-23D3-49BB5D882351}"/>
                </a:ext>
              </a:extLst>
            </p:cNvPr>
            <p:cNvSpPr txBox="1"/>
            <p:nvPr/>
          </p:nvSpPr>
          <p:spPr>
            <a:xfrm>
              <a:off x="1521694" y="4619868"/>
              <a:ext cx="1341503" cy="459279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Better resistance against illnesses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4363536-D24B-40DF-0ED9-1BA3432AF85C}"/>
                </a:ext>
              </a:extLst>
            </p:cNvPr>
            <p:cNvSpPr txBox="1"/>
            <p:nvPr/>
          </p:nvSpPr>
          <p:spPr>
            <a:xfrm>
              <a:off x="1521694" y="5417168"/>
              <a:ext cx="1341503" cy="270165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Better survival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76FB7A6-4788-98FA-3F7A-32B5D6157BF8}"/>
                </a:ext>
              </a:extLst>
            </p:cNvPr>
            <p:cNvSpPr txBox="1"/>
            <p:nvPr/>
          </p:nvSpPr>
          <p:spPr>
            <a:xfrm>
              <a:off x="3693204" y="1555303"/>
              <a:ext cx="1969509" cy="430393"/>
            </a:xfrm>
            <a:prstGeom prst="rect">
              <a:avLst/>
            </a:prstGeom>
            <a:solidFill>
              <a:srgbClr val="CC99FF"/>
            </a:solidFill>
            <a:ln>
              <a:solidFill>
                <a:srgbClr val="F6C3FF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500" b="1" dirty="0">
                  <a:latin typeface="Arial" panose="020B0604020202020204" pitchFamily="34" charset="0"/>
                  <a:cs typeface="Arial" panose="020B0604020202020204" pitchFamily="34" charset="0"/>
                </a:rPr>
                <a:t>Skin to skin touch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7D7D43C-F113-626D-DE9F-82EF15201B3D}"/>
                </a:ext>
              </a:extLst>
            </p:cNvPr>
            <p:cNvSpPr txBox="1"/>
            <p:nvPr/>
          </p:nvSpPr>
          <p:spPr>
            <a:xfrm>
              <a:off x="3693205" y="2330040"/>
              <a:ext cx="1969508" cy="438499"/>
            </a:xfrm>
            <a:prstGeom prst="rect">
              <a:avLst/>
            </a:prstGeom>
            <a:solidFill>
              <a:srgbClr val="CC99FF"/>
            </a:solidFill>
            <a:ln>
              <a:solidFill>
                <a:srgbClr val="F6C3FF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350" b="1" dirty="0">
                  <a:latin typeface="Arial" panose="020B0604020202020204" pitchFamily="34" charset="0"/>
                  <a:cs typeface="Arial" panose="020B0604020202020204" pitchFamily="34" charset="0"/>
                </a:rPr>
                <a:t>Oxytocin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9C841AD-0DBA-12FA-A7E1-912E867DEBA1}"/>
                </a:ext>
              </a:extLst>
            </p:cNvPr>
            <p:cNvSpPr txBox="1"/>
            <p:nvPr/>
          </p:nvSpPr>
          <p:spPr>
            <a:xfrm>
              <a:off x="3198121" y="3679413"/>
              <a:ext cx="990854" cy="1215740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Faster wound healing, less inflammation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E27F1CC-EBCA-1FF9-3DDA-9EC50D895767}"/>
                </a:ext>
              </a:extLst>
            </p:cNvPr>
            <p:cNvSpPr txBox="1"/>
            <p:nvPr/>
          </p:nvSpPr>
          <p:spPr>
            <a:xfrm>
              <a:off x="4467772" y="3323926"/>
              <a:ext cx="1192852" cy="648395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Quiet and calm when awake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9D07DE5-0EFE-800F-7247-4C38949CFFF8}"/>
                </a:ext>
              </a:extLst>
            </p:cNvPr>
            <p:cNvSpPr txBox="1"/>
            <p:nvPr/>
          </p:nvSpPr>
          <p:spPr>
            <a:xfrm>
              <a:off x="4469862" y="4341977"/>
              <a:ext cx="1183466" cy="459279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Very little crying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97CA135-52C8-3942-C362-BC73AC9036DF}"/>
                </a:ext>
              </a:extLst>
            </p:cNvPr>
            <p:cNvSpPr txBox="1"/>
            <p:nvPr/>
          </p:nvSpPr>
          <p:spPr>
            <a:xfrm>
              <a:off x="3136196" y="5153927"/>
              <a:ext cx="2551574" cy="837509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Warm breast skin temperature keeps baby warm</a:t>
              </a:r>
            </a:p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Mother’s temperature responds to baby’s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temparature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7A7DFC3-D3C3-6AA5-46D9-755D20B82F58}"/>
                </a:ext>
              </a:extLst>
            </p:cNvPr>
            <p:cNvSpPr txBox="1"/>
            <p:nvPr/>
          </p:nvSpPr>
          <p:spPr>
            <a:xfrm>
              <a:off x="5960926" y="1313681"/>
              <a:ext cx="1669364" cy="648395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Baby experiences less pain even during painful procedures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A5FEB33-518F-664D-5188-34683D39A4C1}"/>
                </a:ext>
              </a:extLst>
            </p:cNvPr>
            <p:cNvSpPr txBox="1"/>
            <p:nvPr/>
          </p:nvSpPr>
          <p:spPr>
            <a:xfrm>
              <a:off x="5960927" y="2251568"/>
              <a:ext cx="1669206" cy="648395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Baby sleeps better </a:t>
              </a:r>
            </a:p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Sleep cycles more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organised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19824D7-7CD7-FAE5-1444-66587AA11C50}"/>
                </a:ext>
              </a:extLst>
            </p:cNvPr>
            <p:cNvSpPr txBox="1"/>
            <p:nvPr/>
          </p:nvSpPr>
          <p:spPr>
            <a:xfrm>
              <a:off x="5963912" y="3288769"/>
              <a:ext cx="1666376" cy="648395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Brain grows better</a:t>
              </a:r>
            </a:p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Baby develops faster</a:t>
              </a:r>
            </a:p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Does better at school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3856249-AFC7-1E8B-9162-C34824E9D757}"/>
                </a:ext>
              </a:extLst>
            </p:cNvPr>
            <p:cNvSpPr txBox="1"/>
            <p:nvPr/>
          </p:nvSpPr>
          <p:spPr>
            <a:xfrm>
              <a:off x="5960769" y="4227984"/>
              <a:ext cx="1669364" cy="648395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Better relationship with one another and others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26DCB39-BC0D-B992-06A8-4C7EF8C10A36}"/>
                </a:ext>
              </a:extLst>
            </p:cNvPr>
            <p:cNvSpPr txBox="1"/>
            <p:nvPr/>
          </p:nvSpPr>
          <p:spPr>
            <a:xfrm>
              <a:off x="5960769" y="5158570"/>
              <a:ext cx="1669520" cy="837509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Mother forms a loving bond with her baby with response from the baby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71C2949-9005-0B32-E4DC-DDFA8C5B5EB4}"/>
                </a:ext>
              </a:extLst>
            </p:cNvPr>
            <p:cNvCxnSpPr>
              <a:cxnSpLocks/>
              <a:stCxn id="9" idx="2"/>
              <a:endCxn id="11" idx="0"/>
            </p:cNvCxnSpPr>
            <p:nvPr/>
          </p:nvCxnSpPr>
          <p:spPr>
            <a:xfrm>
              <a:off x="4677959" y="1985696"/>
              <a:ext cx="0" cy="344344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BB6DF17-DE88-CB7C-5D47-FE5135BDEA44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>
              <a:off x="5064198" y="2777442"/>
              <a:ext cx="1" cy="546484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F1D2AD8B-4CAD-2D39-73F0-6C7D23A73875}"/>
                </a:ext>
              </a:extLst>
            </p:cNvPr>
            <p:cNvCxnSpPr>
              <a:cxnSpLocks/>
              <a:stCxn id="13" idx="2"/>
              <a:endCxn id="14" idx="0"/>
            </p:cNvCxnSpPr>
            <p:nvPr/>
          </p:nvCxnSpPr>
          <p:spPr>
            <a:xfrm flipH="1">
              <a:off x="5061595" y="3972321"/>
              <a:ext cx="2604" cy="369656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1B84D013-5F2B-7DE9-DC67-7B61389D64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82794" y="2463621"/>
              <a:ext cx="310411" cy="447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629A5FBB-8F54-3B36-B28B-769CD17668E3}"/>
                </a:ext>
              </a:extLst>
            </p:cNvPr>
            <p:cNvCxnSpPr>
              <a:endCxn id="4" idx="3"/>
            </p:cNvCxnSpPr>
            <p:nvPr/>
          </p:nvCxnSpPr>
          <p:spPr>
            <a:xfrm flipH="1">
              <a:off x="2681717" y="2598133"/>
              <a:ext cx="1011488" cy="567708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CF2925C2-8F2E-F880-371E-A5B22C7388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81717" y="2768538"/>
              <a:ext cx="1160024" cy="910876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95976174-D724-499E-7E1A-1D4157136F8F}"/>
                </a:ext>
              </a:extLst>
            </p:cNvPr>
            <p:cNvCxnSpPr>
              <a:cxnSpLocks/>
            </p:cNvCxnSpPr>
            <p:nvPr/>
          </p:nvCxnSpPr>
          <p:spPr>
            <a:xfrm>
              <a:off x="4326992" y="2743456"/>
              <a:ext cx="0" cy="2410471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3A2A6542-9B98-1F7A-F657-2045BB7249C0}"/>
                </a:ext>
              </a:extLst>
            </p:cNvPr>
            <p:cNvCxnSpPr>
              <a:cxnSpLocks/>
            </p:cNvCxnSpPr>
            <p:nvPr/>
          </p:nvCxnSpPr>
          <p:spPr>
            <a:xfrm>
              <a:off x="4017524" y="2768538"/>
              <a:ext cx="0" cy="910876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90B59D9C-B6EC-68B6-F940-5D4C0B05AFDB}"/>
                </a:ext>
              </a:extLst>
            </p:cNvPr>
            <p:cNvCxnSpPr>
              <a:cxnSpLocks/>
              <a:endCxn id="4" idx="0"/>
            </p:cNvCxnSpPr>
            <p:nvPr/>
          </p:nvCxnSpPr>
          <p:spPr>
            <a:xfrm>
              <a:off x="2101011" y="2517446"/>
              <a:ext cx="694" cy="513313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7F115965-5D02-C866-BF2F-A73D14019956}"/>
                </a:ext>
              </a:extLst>
            </p:cNvPr>
            <p:cNvCxnSpPr>
              <a:stCxn id="4" idx="2"/>
            </p:cNvCxnSpPr>
            <p:nvPr/>
          </p:nvCxnSpPr>
          <p:spPr>
            <a:xfrm>
              <a:off x="2101705" y="3300923"/>
              <a:ext cx="1" cy="378491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E76F76AF-028B-EEDA-29B4-5A8E8BAB1D79}"/>
                </a:ext>
              </a:extLst>
            </p:cNvPr>
            <p:cNvCxnSpPr>
              <a:cxnSpLocks/>
            </p:cNvCxnSpPr>
            <p:nvPr/>
          </p:nvCxnSpPr>
          <p:spPr>
            <a:xfrm>
              <a:off x="2101011" y="4341977"/>
              <a:ext cx="695" cy="277891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54038B79-8ABF-E355-882D-3E68BE6843BD}"/>
                </a:ext>
              </a:extLst>
            </p:cNvPr>
            <p:cNvCxnSpPr>
              <a:cxnSpLocks/>
            </p:cNvCxnSpPr>
            <p:nvPr/>
          </p:nvCxnSpPr>
          <p:spPr>
            <a:xfrm>
              <a:off x="2101011" y="5035367"/>
              <a:ext cx="695" cy="381802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3D650572-A837-7D50-AF75-EDA051AC31FE}"/>
                </a:ext>
              </a:extLst>
            </p:cNvPr>
            <p:cNvCxnSpPr>
              <a:cxnSpLocks/>
            </p:cNvCxnSpPr>
            <p:nvPr/>
          </p:nvCxnSpPr>
          <p:spPr>
            <a:xfrm>
              <a:off x="1595336" y="3323926"/>
              <a:ext cx="0" cy="1295942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965AF9BB-7FFF-A93B-0D15-8723DDBE6591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>
              <a:off x="2863198" y="4287283"/>
              <a:ext cx="334923" cy="1129884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07309842-4D6D-39F1-A547-709B15DC7603}"/>
                </a:ext>
              </a:extLst>
            </p:cNvPr>
            <p:cNvCxnSpPr>
              <a:cxnSpLocks/>
              <a:endCxn id="14" idx="2"/>
            </p:cNvCxnSpPr>
            <p:nvPr/>
          </p:nvCxnSpPr>
          <p:spPr>
            <a:xfrm flipV="1">
              <a:off x="5061595" y="4801256"/>
              <a:ext cx="0" cy="352671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FBC97AE0-F38A-0177-CC46-B892A1F3C4B9}"/>
                </a:ext>
              </a:extLst>
            </p:cNvPr>
            <p:cNvCxnSpPr>
              <a:cxnSpLocks/>
              <a:stCxn id="14" idx="3"/>
            </p:cNvCxnSpPr>
            <p:nvPr/>
          </p:nvCxnSpPr>
          <p:spPr>
            <a:xfrm flipV="1">
              <a:off x="5653328" y="4571616"/>
              <a:ext cx="307597" cy="1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996D1E58-4AA6-1ED9-B319-39AF0FF98328}"/>
                </a:ext>
              </a:extLst>
            </p:cNvPr>
            <p:cNvCxnSpPr>
              <a:cxnSpLocks/>
              <a:stCxn id="19" idx="2"/>
              <a:endCxn id="20" idx="0"/>
            </p:cNvCxnSpPr>
            <p:nvPr/>
          </p:nvCxnSpPr>
          <p:spPr>
            <a:xfrm>
              <a:off x="6795451" y="4876379"/>
              <a:ext cx="77" cy="282191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9FE598CD-8A5E-58D6-04A9-9AEC11CC51E8}"/>
                </a:ext>
              </a:extLst>
            </p:cNvPr>
            <p:cNvCxnSpPr>
              <a:cxnSpLocks/>
              <a:stCxn id="19" idx="0"/>
              <a:endCxn id="18" idx="2"/>
            </p:cNvCxnSpPr>
            <p:nvPr/>
          </p:nvCxnSpPr>
          <p:spPr>
            <a:xfrm flipV="1">
              <a:off x="6795451" y="3937164"/>
              <a:ext cx="1649" cy="29082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0DBEFE32-0A6E-083A-955D-42F3D5A85C23}"/>
                </a:ext>
              </a:extLst>
            </p:cNvPr>
            <p:cNvCxnSpPr>
              <a:cxnSpLocks/>
              <a:stCxn id="17" idx="2"/>
              <a:endCxn id="18" idx="0"/>
            </p:cNvCxnSpPr>
            <p:nvPr/>
          </p:nvCxnSpPr>
          <p:spPr>
            <a:xfrm>
              <a:off x="6795530" y="2899963"/>
              <a:ext cx="1570" cy="388806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99EF3E7F-F0E3-CA66-CDA9-2EC0946997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60624" y="1780322"/>
              <a:ext cx="300302" cy="648395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F067FBFC-D676-765C-FEA0-C766BA892175}"/>
                </a:ext>
              </a:extLst>
            </p:cNvPr>
            <p:cNvCxnSpPr>
              <a:cxnSpLocks/>
              <a:endCxn id="17" idx="1"/>
            </p:cNvCxnSpPr>
            <p:nvPr/>
          </p:nvCxnSpPr>
          <p:spPr>
            <a:xfrm>
              <a:off x="5648618" y="2575766"/>
              <a:ext cx="312308" cy="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A3C7E89-58A5-A65E-E2BC-EA1194DF2681}"/>
                </a:ext>
              </a:extLst>
            </p:cNvPr>
            <p:cNvSpPr txBox="1"/>
            <p:nvPr/>
          </p:nvSpPr>
          <p:spPr>
            <a:xfrm>
              <a:off x="212711" y="3875621"/>
              <a:ext cx="1259438" cy="1869743"/>
            </a:xfrm>
            <a:prstGeom prst="rect">
              <a:avLst/>
            </a:prstGeom>
            <a:solidFill>
              <a:srgbClr val="FCEBFF"/>
            </a:solidFill>
            <a:ln>
              <a:solidFill>
                <a:srgbClr val="7030A0"/>
              </a:solidFill>
              <a:prstDash val="dashDot"/>
            </a:ln>
          </p:spPr>
          <p:txBody>
            <a:bodyPr wrap="square" rtlCol="0">
              <a:spAutoFit/>
            </a:bodyPr>
            <a:lstStyle/>
            <a:p>
              <a:pPr marL="214313" indent="-214313">
                <a:buFont typeface="Arial" panose="020B0604020202020204" pitchFamily="34" charset="0"/>
                <a:buChar char="•"/>
              </a:pPr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40% ↓in mortality compared to conventional care</a:t>
              </a:r>
            </a:p>
            <a:p>
              <a:pPr marL="214313" indent="-214313">
                <a:buFont typeface="Arial" panose="020B0604020202020204" pitchFamily="34" charset="0"/>
                <a:buChar char="•"/>
              </a:pPr>
              <a:r>
                <a:rPr lang="en-US" sz="10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iKMC</a:t>
              </a:r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 ↑ survival by a further 25% compared to KMC after stabilization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F7248DE-395C-E634-F461-E9DB3AA22A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6"/>
          <a:stretch/>
        </p:blipFill>
        <p:spPr>
          <a:xfrm>
            <a:off x="1582993" y="699265"/>
            <a:ext cx="5978013" cy="5779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82738" y="289703"/>
            <a:ext cx="6959759" cy="573687"/>
          </a:xfrm>
        </p:spPr>
        <p:txBody>
          <a:bodyPr>
            <a:normAutofit/>
          </a:bodyPr>
          <a:lstStyle/>
          <a:p>
            <a:pPr algn="ctr"/>
            <a:r>
              <a:rPr lang="en-GB" alt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four elements of KMC</a:t>
            </a:r>
            <a:endParaRPr lang="en-US" sz="32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AA0820-106E-5C42-A6EC-BF1A327A1F6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fld id="{0BA682EC-A324-49BD-A509-0F45E7D0D649}" type="slidenum">
              <a:rPr lang="en-GB" smtClean="0"/>
              <a:t>7</a:t>
            </a:fld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 idx="4294967295"/>
          </p:nvPr>
        </p:nvSpPr>
        <p:spPr>
          <a:xfrm>
            <a:off x="1817554" y="429663"/>
            <a:ext cx="5889133" cy="655270"/>
          </a:xfrm>
        </p:spPr>
        <p:txBody>
          <a:bodyPr wrap="square">
            <a:noAutofit/>
          </a:bodyPr>
          <a:lstStyle/>
          <a:p>
            <a:pPr algn="ctr">
              <a:defRPr/>
            </a:pPr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Basic Requirements for KMC </a:t>
            </a:r>
          </a:p>
        </p:txBody>
      </p:sp>
      <p:sp>
        <p:nvSpPr>
          <p:cNvPr id="73733" name="Content Placeholder 3"/>
          <p:cNvSpPr>
            <a:spLocks noGrp="1"/>
          </p:cNvSpPr>
          <p:nvPr>
            <p:ph sz="half" idx="4294967295"/>
          </p:nvPr>
        </p:nvSpPr>
        <p:spPr>
          <a:xfrm>
            <a:off x="699097" y="1250654"/>
            <a:ext cx="3754916" cy="5177683"/>
          </a:xfrm>
          <a:noFill/>
          <a:ln w="38100">
            <a:solidFill>
              <a:srgbClr val="7030A0"/>
            </a:solidFill>
            <a:prstDash val="solid"/>
          </a:ln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900"/>
              </a:spcAft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Willing mother or surrogate. 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Eligible newborn.</a:t>
            </a:r>
          </a:p>
          <a:p>
            <a:pPr marL="342900" lvl="1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Stable/ unstable LBW infant with no contra indications.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KMC bed/ reclining chair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4294967295"/>
          </p:nvPr>
        </p:nvSpPr>
        <p:spPr>
          <a:xfrm>
            <a:off x="4671187" y="1250654"/>
            <a:ext cx="3941871" cy="5177683"/>
          </a:xfrm>
          <a:noFill/>
          <a:ln w="38100"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defRPr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Wrap (Lesso/Kanga) for baby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Baby caps, socks, mittens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diapers/ nappies 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FF1BFCB-48B2-A12E-FE9C-56BEFC43278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860458" y="6245774"/>
            <a:ext cx="2057400" cy="365125"/>
          </a:xfrm>
        </p:spPr>
        <p:txBody>
          <a:bodyPr/>
          <a:lstStyle/>
          <a:p>
            <a:fld id="{0BA682EC-A324-49BD-A509-0F45E7D0D649}" type="slidenum">
              <a:rPr lang="en-GB" smtClean="0"/>
              <a:t>8</a:t>
            </a:fld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18" y="4650865"/>
            <a:ext cx="1475894" cy="10892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593" y="4650865"/>
            <a:ext cx="1337310" cy="10892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6271" y="6055860"/>
            <a:ext cx="125350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KMC chair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90493" y="6055860"/>
            <a:ext cx="125350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KMC wrap</a:t>
            </a:r>
          </a:p>
        </p:txBody>
      </p:sp>
      <p:pic>
        <p:nvPicPr>
          <p:cNvPr id="9" name="Content Placeholder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895103" y="3688499"/>
            <a:ext cx="3387979" cy="2294966"/>
          </a:xfrm>
          <a:prstGeom prst="rect">
            <a:avLst/>
          </a:prstGeom>
          <a:solidFill>
            <a:schemeClr val="accent1"/>
          </a:solidFill>
          <a:ln w="9652">
            <a:noFill/>
            <a:miter lim="800000"/>
          </a:ln>
        </p:spPr>
      </p:pic>
      <p:sp>
        <p:nvSpPr>
          <p:cNvPr id="2" name="TextBox 1"/>
          <p:cNvSpPr txBox="1"/>
          <p:nvPr/>
        </p:nvSpPr>
        <p:spPr>
          <a:xfrm>
            <a:off x="5879296" y="6055860"/>
            <a:ext cx="196232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KMC wraps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9021F-9FA3-F486-C697-586E480B4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8FA9B9CC-3B01-7B0D-CC20-8F5A8A3A461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70256" y="296145"/>
            <a:ext cx="7277331" cy="649288"/>
          </a:xfrm>
        </p:spPr>
        <p:txBody>
          <a:bodyPr wrap="square">
            <a:noAutofit/>
          </a:bodyPr>
          <a:lstStyle/>
          <a:p>
            <a:pPr algn="ctr">
              <a:defRPr/>
            </a:pPr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 of baby during KMC and discharge follow up </a:t>
            </a:r>
          </a:p>
        </p:txBody>
      </p:sp>
      <p:sp>
        <p:nvSpPr>
          <p:cNvPr id="73733" name="Content Placeholder 3">
            <a:extLst>
              <a:ext uri="{FF2B5EF4-FFF2-40B4-BE49-F238E27FC236}">
                <a16:creationId xmlns:a16="http://schemas.microsoft.com/office/drawing/2014/main" id="{2D69535A-C101-C93B-FB8A-6BCC1405991D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543373" y="1238405"/>
            <a:ext cx="3861480" cy="5182061"/>
          </a:xfrm>
          <a:noFill/>
          <a:ln w="38100">
            <a:solidFill>
              <a:srgbClr val="7030A0"/>
            </a:solidFill>
            <a:prstDash val="solid"/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Care during KMC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</a:pPr>
            <a:r>
              <a:rPr lang="en-GB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IPC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</a:pPr>
            <a:r>
              <a:rPr lang="en-GB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Cord care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</a:pPr>
            <a:r>
              <a:rPr lang="en-GB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Daily clinical reviews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Wingdings" panose="05000000000000000000" pitchFamily="2" charset="2"/>
              <a:buChar char="ü"/>
            </a:pPr>
            <a:r>
              <a:rPr lang="en-GB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Initiate supplements as per guidelines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Wingdings" panose="05000000000000000000" pitchFamily="2" charset="2"/>
              <a:buChar char="ü"/>
            </a:pPr>
            <a:r>
              <a:rPr lang="en-GB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Screening (ROP, hearing, IVH, metabolic bone disease of prematurity)as indicated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</a:pPr>
            <a:r>
              <a:rPr lang="en-GB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Daily Monitoring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Wingdings" panose="05000000000000000000" pitchFamily="2" charset="2"/>
              <a:buChar char="ü"/>
            </a:pPr>
            <a:r>
              <a:rPr lang="en-GB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Vital signs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Wingdings" panose="05000000000000000000" pitchFamily="2" charset="2"/>
              <a:buChar char="ü"/>
            </a:pPr>
            <a:r>
              <a:rPr lang="en-GB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Feeds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Wingdings" panose="05000000000000000000" pitchFamily="2" charset="2"/>
              <a:buChar char="ü"/>
            </a:pPr>
            <a:r>
              <a:rPr lang="en-GB" altLang="en-US" sz="1900" dirty="0">
                <a:latin typeface="Arial" panose="020B0604020202020204" pitchFamily="34" charset="0"/>
                <a:cs typeface="Arial" panose="020B0604020202020204" pitchFamily="34" charset="0"/>
              </a:rPr>
              <a:t>Growth- daily weight </a:t>
            </a:r>
          </a:p>
          <a:p>
            <a:pPr marL="342900" lvl="1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endParaRPr lang="en-GB" altLang="en-US" sz="1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7A8965B-46BB-C884-7911-8E9C00D8190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640829" y="1238405"/>
            <a:ext cx="4198372" cy="5182061"/>
          </a:xfrm>
          <a:noFill/>
          <a:ln w="38100">
            <a:solidFill>
              <a:srgbClr val="7030A0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/>
            </a:pPr>
            <a:r>
              <a:rPr lang="en-GB" altLang="en-US" sz="1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KMC discharge and follow up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defRPr/>
            </a:pPr>
            <a:r>
              <a:rPr lang="en-GB" altLang="en-US" sz="1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 baby, maternal and follow up factors before discharge (</a:t>
            </a:r>
            <a:r>
              <a:rPr lang="en-GB" altLang="en-US" sz="1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KMC daily score sheet</a:t>
            </a:r>
            <a:r>
              <a:rPr lang="en-GB" altLang="en-US" sz="1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defRPr/>
            </a:pPr>
            <a:r>
              <a:rPr lang="en-GB" altLang="en-US" sz="1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Immunization before discharge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defRPr/>
            </a:pPr>
            <a:r>
              <a:rPr lang="en-GB" altLang="en-US" sz="1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Newborns &lt;2500g at discharge to continue KMC at home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defRPr/>
            </a:pPr>
            <a:r>
              <a:rPr lang="en-GB" altLang="en-US" sz="1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up at nearest facility- weekly till 2500g then monthly at POPC till 24 months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Wingdings" panose="05000000000000000000" pitchFamily="2" charset="2"/>
              <a:buChar char="ü"/>
              <a:defRPr/>
            </a:pPr>
            <a:r>
              <a:rPr lang="en-GB" altLang="en-US" sz="1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Readmit if there is an indication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defRPr/>
            </a:pPr>
            <a:r>
              <a:rPr lang="en-GB" altLang="en-US" sz="1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CHP follow up at home- need for linkage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defRPr/>
            </a:pPr>
            <a:endParaRPr lang="en-GB" altLang="en-US" sz="19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/>
            </a:pPr>
            <a:endParaRPr lang="en-GB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F665AC5-C4D7-7C21-8F54-7618A485EE9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624484" y="6379292"/>
            <a:ext cx="2057400" cy="365125"/>
          </a:xfrm>
        </p:spPr>
        <p:txBody>
          <a:bodyPr/>
          <a:lstStyle/>
          <a:p>
            <a:fld id="{0BA682EC-A324-49BD-A509-0F45E7D0D649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5202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032FC471-D2B7-D572-EE36-D15A4606330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35137" y="351043"/>
            <a:ext cx="5673725" cy="319087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KMC Daily Score Sheet</a:t>
            </a:r>
            <a:endParaRPr lang="en-US" sz="3200" dirty="0">
              <a:solidFill>
                <a:srgbClr val="7030A0"/>
              </a:solidFill>
            </a:endParaRPr>
          </a:p>
        </p:txBody>
      </p:sp>
      <p:graphicFrame>
        <p:nvGraphicFramePr>
          <p:cNvPr id="13" name="Content Placeholder 3">
            <a:extLst>
              <a:ext uri="{FF2B5EF4-FFF2-40B4-BE49-F238E27FC236}">
                <a16:creationId xmlns:a16="http://schemas.microsoft.com/office/drawing/2014/main" id="{D3E3567D-5392-A1B6-D2FA-AF5DA270D1AA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474263847"/>
              </p:ext>
            </p:extLst>
          </p:nvPr>
        </p:nvGraphicFramePr>
        <p:xfrm>
          <a:off x="471948" y="710176"/>
          <a:ext cx="8278772" cy="5597012"/>
        </p:xfrm>
        <a:graphic>
          <a:graphicData uri="http://schemas.openxmlformats.org/drawingml/2006/table">
            <a:tbl>
              <a:tblPr/>
              <a:tblGrid>
                <a:gridCol w="1175203">
                  <a:extLst>
                    <a:ext uri="{9D8B030D-6E8A-4147-A177-3AD203B41FA5}">
                      <a16:colId xmlns:a16="http://schemas.microsoft.com/office/drawing/2014/main" val="2757801333"/>
                    </a:ext>
                  </a:extLst>
                </a:gridCol>
                <a:gridCol w="662813">
                  <a:extLst>
                    <a:ext uri="{9D8B030D-6E8A-4147-A177-3AD203B41FA5}">
                      <a16:colId xmlns:a16="http://schemas.microsoft.com/office/drawing/2014/main" val="124915743"/>
                    </a:ext>
                  </a:extLst>
                </a:gridCol>
                <a:gridCol w="527807">
                  <a:extLst>
                    <a:ext uri="{9D8B030D-6E8A-4147-A177-3AD203B41FA5}">
                      <a16:colId xmlns:a16="http://schemas.microsoft.com/office/drawing/2014/main" val="3025593797"/>
                    </a:ext>
                  </a:extLst>
                </a:gridCol>
                <a:gridCol w="182564">
                  <a:extLst>
                    <a:ext uri="{9D8B030D-6E8A-4147-A177-3AD203B41FA5}">
                      <a16:colId xmlns:a16="http://schemas.microsoft.com/office/drawing/2014/main" val="1913988028"/>
                    </a:ext>
                  </a:extLst>
                </a:gridCol>
                <a:gridCol w="663345">
                  <a:extLst>
                    <a:ext uri="{9D8B030D-6E8A-4147-A177-3AD203B41FA5}">
                      <a16:colId xmlns:a16="http://schemas.microsoft.com/office/drawing/2014/main" val="745031066"/>
                    </a:ext>
                  </a:extLst>
                </a:gridCol>
                <a:gridCol w="723406">
                  <a:extLst>
                    <a:ext uri="{9D8B030D-6E8A-4147-A177-3AD203B41FA5}">
                      <a16:colId xmlns:a16="http://schemas.microsoft.com/office/drawing/2014/main" val="158968070"/>
                    </a:ext>
                  </a:extLst>
                </a:gridCol>
                <a:gridCol w="241313">
                  <a:extLst>
                    <a:ext uri="{9D8B030D-6E8A-4147-A177-3AD203B41FA5}">
                      <a16:colId xmlns:a16="http://schemas.microsoft.com/office/drawing/2014/main" val="1919901893"/>
                    </a:ext>
                  </a:extLst>
                </a:gridCol>
                <a:gridCol w="241313">
                  <a:extLst>
                    <a:ext uri="{9D8B030D-6E8A-4147-A177-3AD203B41FA5}">
                      <a16:colId xmlns:a16="http://schemas.microsoft.com/office/drawing/2014/main" val="1670352911"/>
                    </a:ext>
                  </a:extLst>
                </a:gridCol>
                <a:gridCol w="241313">
                  <a:extLst>
                    <a:ext uri="{9D8B030D-6E8A-4147-A177-3AD203B41FA5}">
                      <a16:colId xmlns:a16="http://schemas.microsoft.com/office/drawing/2014/main" val="646595416"/>
                    </a:ext>
                  </a:extLst>
                </a:gridCol>
                <a:gridCol w="241313">
                  <a:extLst>
                    <a:ext uri="{9D8B030D-6E8A-4147-A177-3AD203B41FA5}">
                      <a16:colId xmlns:a16="http://schemas.microsoft.com/office/drawing/2014/main" val="4080395047"/>
                    </a:ext>
                  </a:extLst>
                </a:gridCol>
                <a:gridCol w="241313">
                  <a:extLst>
                    <a:ext uri="{9D8B030D-6E8A-4147-A177-3AD203B41FA5}">
                      <a16:colId xmlns:a16="http://schemas.microsoft.com/office/drawing/2014/main" val="3912923486"/>
                    </a:ext>
                  </a:extLst>
                </a:gridCol>
                <a:gridCol w="241313">
                  <a:extLst>
                    <a:ext uri="{9D8B030D-6E8A-4147-A177-3AD203B41FA5}">
                      <a16:colId xmlns:a16="http://schemas.microsoft.com/office/drawing/2014/main" val="2819935042"/>
                    </a:ext>
                  </a:extLst>
                </a:gridCol>
                <a:gridCol w="241313">
                  <a:extLst>
                    <a:ext uri="{9D8B030D-6E8A-4147-A177-3AD203B41FA5}">
                      <a16:colId xmlns:a16="http://schemas.microsoft.com/office/drawing/2014/main" val="2485238427"/>
                    </a:ext>
                  </a:extLst>
                </a:gridCol>
                <a:gridCol w="241313">
                  <a:extLst>
                    <a:ext uri="{9D8B030D-6E8A-4147-A177-3AD203B41FA5}">
                      <a16:colId xmlns:a16="http://schemas.microsoft.com/office/drawing/2014/main" val="3643268619"/>
                    </a:ext>
                  </a:extLst>
                </a:gridCol>
                <a:gridCol w="241313">
                  <a:extLst>
                    <a:ext uri="{9D8B030D-6E8A-4147-A177-3AD203B41FA5}">
                      <a16:colId xmlns:a16="http://schemas.microsoft.com/office/drawing/2014/main" val="446768049"/>
                    </a:ext>
                  </a:extLst>
                </a:gridCol>
                <a:gridCol w="241313">
                  <a:extLst>
                    <a:ext uri="{9D8B030D-6E8A-4147-A177-3AD203B41FA5}">
                      <a16:colId xmlns:a16="http://schemas.microsoft.com/office/drawing/2014/main" val="2076192833"/>
                    </a:ext>
                  </a:extLst>
                </a:gridCol>
                <a:gridCol w="241313">
                  <a:extLst>
                    <a:ext uri="{9D8B030D-6E8A-4147-A177-3AD203B41FA5}">
                      <a16:colId xmlns:a16="http://schemas.microsoft.com/office/drawing/2014/main" val="374639335"/>
                    </a:ext>
                  </a:extLst>
                </a:gridCol>
                <a:gridCol w="241313">
                  <a:extLst>
                    <a:ext uri="{9D8B030D-6E8A-4147-A177-3AD203B41FA5}">
                      <a16:colId xmlns:a16="http://schemas.microsoft.com/office/drawing/2014/main" val="946810949"/>
                    </a:ext>
                  </a:extLst>
                </a:gridCol>
                <a:gridCol w="241313">
                  <a:extLst>
                    <a:ext uri="{9D8B030D-6E8A-4147-A177-3AD203B41FA5}">
                      <a16:colId xmlns:a16="http://schemas.microsoft.com/office/drawing/2014/main" val="397268250"/>
                    </a:ext>
                  </a:extLst>
                </a:gridCol>
                <a:gridCol w="241313">
                  <a:extLst>
                    <a:ext uri="{9D8B030D-6E8A-4147-A177-3AD203B41FA5}">
                      <a16:colId xmlns:a16="http://schemas.microsoft.com/office/drawing/2014/main" val="3395289630"/>
                    </a:ext>
                  </a:extLst>
                </a:gridCol>
                <a:gridCol w="241313">
                  <a:extLst>
                    <a:ext uri="{9D8B030D-6E8A-4147-A177-3AD203B41FA5}">
                      <a16:colId xmlns:a16="http://schemas.microsoft.com/office/drawing/2014/main" val="2743271004"/>
                    </a:ext>
                  </a:extLst>
                </a:gridCol>
                <a:gridCol w="241313">
                  <a:extLst>
                    <a:ext uri="{9D8B030D-6E8A-4147-A177-3AD203B41FA5}">
                      <a16:colId xmlns:a16="http://schemas.microsoft.com/office/drawing/2014/main" val="654888574"/>
                    </a:ext>
                  </a:extLst>
                </a:gridCol>
                <a:gridCol w="241313">
                  <a:extLst>
                    <a:ext uri="{9D8B030D-6E8A-4147-A177-3AD203B41FA5}">
                      <a16:colId xmlns:a16="http://schemas.microsoft.com/office/drawing/2014/main" val="2969996105"/>
                    </a:ext>
                  </a:extLst>
                </a:gridCol>
                <a:gridCol w="241313">
                  <a:extLst>
                    <a:ext uri="{9D8B030D-6E8A-4147-A177-3AD203B41FA5}">
                      <a16:colId xmlns:a16="http://schemas.microsoft.com/office/drawing/2014/main" val="764905808"/>
                    </a:ext>
                  </a:extLst>
                </a:gridCol>
              </a:tblGrid>
              <a:tr h="367716">
                <a:tc gridSpan="5"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KMC Daily Score Sheet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Based on the Intra-hospital KMC Training Programme in Bogotá, Colombia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en-GB" sz="6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Date </a:t>
                      </a:r>
                      <a:r>
                        <a:rPr lang="en-GB" sz="6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</a:t>
                      </a:r>
                      <a:r>
                        <a:rPr lang="en-GB" sz="6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8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0624904"/>
                  </a:ext>
                </a:extLst>
              </a:tr>
              <a:tr h="257850"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Name: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6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Breastfeeding: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Started 24h KMC: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Day 1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Day 2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Day 3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Day 4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Day 5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Day 6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Day 7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Day 8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Day 9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Day 10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Day 11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Day 12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Day 13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Day 14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Day 15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Day 16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Day 17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 18</a:t>
                      </a:r>
                      <a:endParaRPr 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9824209"/>
                  </a:ext>
                </a:extLst>
              </a:tr>
              <a:tr h="122572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Reg No: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Formula: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......../......./.......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485625"/>
                  </a:ext>
                </a:extLst>
              </a:tr>
              <a:tr h="1634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GB" sz="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Evaluation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Score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Weight </a:t>
                      </a:r>
                      <a:r>
                        <a:rPr lang="en-GB" sz="6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8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4357540"/>
                  </a:ext>
                </a:extLst>
              </a:tr>
              <a:tr h="14300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Remarks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4273104"/>
                  </a:ext>
                </a:extLst>
              </a:tr>
              <a:tr h="386776"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Socio-economic support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 help or support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Occasional help or support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Good support system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9324784"/>
                  </a:ext>
                </a:extLst>
              </a:tr>
              <a:tr h="4902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Mother’s milk production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Expresses 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0‑10 ml 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breast milk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Expresses 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10‑20 ml 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breast milk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Expresses 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20‑30 ml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breast milk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Must score 2 before discharge. N/A for formula 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8961707"/>
                  </a:ext>
                </a:extLst>
              </a:tr>
              <a:tr h="386776"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Positioning and latching baby onto breast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Always needs assistance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Occasionally needs assistance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 assistance needed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Not applicable for formula feeding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563376"/>
                  </a:ext>
                </a:extLst>
              </a:tr>
              <a:tr h="368872"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Baby’s ability to suckle at the breast / bottle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Gets tired very quickly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Gets tired infrequently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Takes all feeds well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2925586"/>
                  </a:ext>
                </a:extLst>
              </a:tr>
              <a:tr h="386776"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1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Confidence in handling baby i.e. feeding, bathing, changing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Always needs assistance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Occasionally needs assistance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 assistance needed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4794140"/>
                  </a:ext>
                </a:extLst>
              </a:tr>
              <a:tr h="490288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Baby’s weight gain per day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0-10g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10-20g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20-30g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i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Must score 1 or 2 for a few days before discharge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9225551"/>
                  </a:ext>
                </a:extLst>
              </a:tr>
              <a:tr h="368872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Confidence in administering vitamin and iron drops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 confidence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Some confidence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Fully confident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0054326"/>
                  </a:ext>
                </a:extLst>
              </a:tr>
              <a:tr h="368872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Knowledge of KMC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 knowledge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Some knowledge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Knowledgeable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776683"/>
                  </a:ext>
                </a:extLst>
              </a:tr>
              <a:tr h="661634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Acceptance &amp; application of KMC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Does not accept or apply KMC method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Partly accepts &amp; applies KMC method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Fully accepts and applies KMC method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i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Applies KMC without having to be told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5992343"/>
                  </a:ext>
                </a:extLst>
              </a:tr>
              <a:tr h="490288"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Confidence in caring for baby at home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Does not feel sure or able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Feels slightly unsure &amp; unable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Feels confident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426656"/>
                  </a:ext>
                </a:extLst>
              </a:tr>
              <a:tr h="143001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TOTAL SCORE per day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>
                      <a:noFill/>
                    </a:lnL>
                    <a:lnR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>
                      <a:noFill/>
                    </a:lnL>
                    <a:lnR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7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557" marR="215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9521083"/>
                  </a:ext>
                </a:extLst>
              </a:tr>
            </a:tbl>
          </a:graphicData>
        </a:graphic>
      </p:graphicFrame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7E46788-F9F1-E9CC-ED29-03F0244A9FE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693320" y="6262991"/>
            <a:ext cx="2057400" cy="365125"/>
          </a:xfrm>
        </p:spPr>
        <p:txBody>
          <a:bodyPr/>
          <a:lstStyle/>
          <a:p>
            <a:fld id="{0BA682EC-A324-49BD-A509-0F45E7D0D649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5317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754ED-E776-AE7B-4CFB-F82235C05A5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18016" y="285032"/>
            <a:ext cx="3107967" cy="57037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KMC Video</a:t>
            </a:r>
          </a:p>
        </p:txBody>
      </p:sp>
      <p:pic>
        <p:nvPicPr>
          <p:cNvPr id="4" name="Carrying Your Baby Skin-to-Skin - Small Baby Series (2)">
            <a:hlinkClick r:id="" action="ppaction://media"/>
            <a:extLst>
              <a:ext uri="{FF2B5EF4-FFF2-40B4-BE49-F238E27FC236}">
                <a16:creationId xmlns:a16="http://schemas.microsoft.com/office/drawing/2014/main" id="{DC4D9E4E-F680-E919-83B9-8F4AEDA09CF0}"/>
              </a:ext>
            </a:extLst>
          </p:cNvPr>
          <p:cNvPicPr>
            <a:picLocks noGrp="1" noChangeAspect="1"/>
          </p:cNvPicPr>
          <p:nvPr>
            <p:ph sz="half"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1994" y="764458"/>
            <a:ext cx="8320011" cy="5282382"/>
          </a:xfr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6838D3-2A27-746D-E003-A63E03BC0F1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fld id="{0BA682EC-A324-49BD-A509-0F45E7D0D64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10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70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77496" y="4224754"/>
            <a:ext cx="2989006" cy="56515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 </a:t>
            </a:r>
            <a:endParaRPr lang="x-none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767" t="22981" r="27740" b="34248"/>
          <a:stretch>
            <a:fillRect/>
          </a:stretch>
        </p:blipFill>
        <p:spPr>
          <a:xfrm>
            <a:off x="3552264" y="1918609"/>
            <a:ext cx="2039471" cy="230614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20C0D62-8C3B-6439-AB01-F37B1A0CE22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795252" y="1603120"/>
            <a:ext cx="2133600" cy="677964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CC3ABE7-8024-5FE7-819C-48195E4D430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27355" y="2860725"/>
            <a:ext cx="7295536" cy="269721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KMC is simple and cost effective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It has been shown to reduce morbidity and mortality in preterm/LBW newborns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It should be initiated immediately after birth for stable/unstable newborns weighing&lt; 2500g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975930-6D9C-B45B-62A4-EEC42847008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fld id="{0BA682EC-A324-49BD-A509-0F45E7D0D649}" type="slidenum">
              <a:rPr lang="en-GB" smtClean="0"/>
              <a:t>13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D92561-A5C7-7014-EBD2-090CF9B54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447" y="1127994"/>
            <a:ext cx="1388959" cy="1271077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A58E4D-C0DD-4005-A96B-0141D14D691E}"/>
              </a:ext>
            </a:extLst>
          </p:cNvPr>
          <p:cNvCxnSpPr/>
          <p:nvPr/>
        </p:nvCxnSpPr>
        <p:spPr>
          <a:xfrm>
            <a:off x="3736258" y="2182761"/>
            <a:ext cx="2212258" cy="0"/>
          </a:xfrm>
          <a:prstGeom prst="line">
            <a:avLst/>
          </a:prstGeom>
          <a:ln w="28575">
            <a:solidFill>
              <a:srgbClr val="F8A2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4002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2945</TotalTime>
  <Words>1108</Words>
  <Application>Microsoft Office PowerPoint</Application>
  <PresentationFormat>On-screen Show (4:3)</PresentationFormat>
  <Paragraphs>472</Paragraphs>
  <Slides>13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Arial Narrow</vt:lpstr>
      <vt:lpstr>Calibri</vt:lpstr>
      <vt:lpstr>Calibri Light</vt:lpstr>
      <vt:lpstr>Wingdings</vt:lpstr>
      <vt:lpstr>Office Theme</vt:lpstr>
      <vt:lpstr>Kangaroo Mother Care</vt:lpstr>
      <vt:lpstr>Objectives</vt:lpstr>
      <vt:lpstr>Introduction</vt:lpstr>
      <vt:lpstr>Immediate KMC (iKMC)</vt:lpstr>
      <vt:lpstr>iKMC operationalization</vt:lpstr>
      <vt:lpstr>Benefits of KMC</vt:lpstr>
      <vt:lpstr>The four elements of KMC</vt:lpstr>
      <vt:lpstr>Basic Requirements for KMC </vt:lpstr>
      <vt:lpstr>Care of baby during KMC and discharge follow up </vt:lpstr>
      <vt:lpstr>KMC Daily Score Sheet</vt:lpstr>
      <vt:lpstr>KMC Video</vt:lpstr>
      <vt:lpstr>Questions 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Emelda Manguro</dc:creator>
  <cp:lastModifiedBy>USER</cp:lastModifiedBy>
  <cp:revision>11</cp:revision>
  <dcterms:created xsi:type="dcterms:W3CDTF">2025-05-19T21:27:02Z</dcterms:created>
  <dcterms:modified xsi:type="dcterms:W3CDTF">2025-09-30T08:37:24Z</dcterms:modified>
</cp:coreProperties>
</file>