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1032" r:id="rId2"/>
    <p:sldId id="1096" r:id="rId3"/>
    <p:sldId id="1015" r:id="rId4"/>
    <p:sldId id="1016" r:id="rId5"/>
    <p:sldId id="1017" r:id="rId6"/>
    <p:sldId id="1019" r:id="rId7"/>
    <p:sldId id="1176" r:id="rId8"/>
    <p:sldId id="103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A02D5-EB4F-4C4F-822E-8D88ECF0F22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BD794-1E5F-468F-AA1A-6CE234A5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6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952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6195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1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2157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/>
        </p:spPr>
      </p:sp>
      <p:sp>
        <p:nvSpPr>
          <p:cNvPr id="621572" name="Rectangle 3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wrap="square" lIns="91440" tIns="45720" rIns="91440" bIns="45720" anchor="t" anchorCtr="0"/>
          <a:lstStyle/>
          <a:p>
            <a:pPr marL="228600" lvl="0" indent="-228600" eaLnBrk="1" hangingPunct="1">
              <a:buFontTx/>
              <a:buAutoNum type="arabicParenR"/>
            </a:pPr>
            <a:r>
              <a:rPr lang="en-GB" altLang="en-US" dirty="0"/>
              <a:t>As a result of this research the WHO proposes a classification of pneumonia based on key signs – this is part of the IMCI (and previously the ARI) programme.</a:t>
            </a:r>
          </a:p>
          <a:p>
            <a:pPr marL="228600" lvl="0" indent="-228600" eaLnBrk="1" hangingPunct="1">
              <a:buFontTx/>
              <a:buAutoNum type="arabicParenR"/>
            </a:pPr>
            <a:r>
              <a:rPr lang="en-GB" altLang="en-US" dirty="0"/>
              <a:t>Working from the severe end downwards one can check for only a few signs in a child with cough and difficulty breathing and classify into one of four categories that provide a measure of the severity of the child’s disease. </a:t>
            </a:r>
          </a:p>
          <a:p>
            <a:pPr marL="228600" lvl="0" indent="-228600" eaLnBrk="1" hangingPunct="1">
              <a:buFontTx/>
              <a:buAutoNum type="arabicParenR"/>
            </a:pPr>
            <a:r>
              <a:rPr lang="en-GB" altLang="en-US" dirty="0"/>
              <a:t>Once the severity is classified it becomes easier to decide who should be in hospital – only those with severe pneumonia.</a:t>
            </a:r>
          </a:p>
          <a:p>
            <a:pPr marL="228600" lvl="0" indent="-228600" eaLnBrk="1" hangingPunct="1">
              <a:buFontTx/>
              <a:buAutoNum type="arabicParenR"/>
            </a:pPr>
            <a:r>
              <a:rPr lang="en-GB" altLang="en-US" dirty="0"/>
              <a:t>There is evidence that this classification works to identify those at greatest risk of death and thus most in need of hospital care (see pneumonia severity of disease summary).</a:t>
            </a:r>
          </a:p>
        </p:txBody>
      </p:sp>
    </p:spTree>
    <p:extLst>
      <p:ext uri="{BB962C8B-B14F-4D97-AF65-F5344CB8AC3E}">
        <p14:creationId xmlns:p14="http://schemas.microsoft.com/office/powerpoint/2010/main" val="225325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2361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marL="231775" lvl="0" indent="-231775">
              <a:buFontTx/>
              <a:buAutoNum type="arabicPeriod"/>
            </a:pPr>
            <a:r>
              <a:rPr lang="en-US" altLang="en-US" dirty="0"/>
              <a:t>When teaching this slide take the participant through the Asthma</a:t>
            </a:r>
            <a:r>
              <a:rPr lang="en-US" altLang="en-US" baseline="0" dirty="0"/>
              <a:t> protocol page 48</a:t>
            </a:r>
          </a:p>
          <a:p>
            <a:pPr marL="231775" lvl="0" indent="-231775">
              <a:buFontTx/>
              <a:buAutoNum type="arabicPeriod"/>
            </a:pPr>
            <a:r>
              <a:rPr lang="en-US" altLang="en-US" dirty="0"/>
              <a:t>So a child with possible asthma can be classified and treatment initiated in OPD rapidly – including the steroids!</a:t>
            </a:r>
          </a:p>
          <a:p>
            <a:pPr marL="231775" lvl="0" indent="-231775">
              <a:buFontTx/>
              <a:buAutoNum type="arabicPeriod"/>
            </a:pPr>
            <a:r>
              <a:rPr lang="en-US" altLang="en-US" dirty="0"/>
              <a:t>What route of salbutamol and how many doses are used will depend on severity of illness (see protocol booklet)</a:t>
            </a:r>
          </a:p>
          <a:p>
            <a:pPr marL="231775" lvl="0" indent="-231775">
              <a:buFontTx/>
              <a:buAutoNum type="arabicPeriod"/>
            </a:pPr>
            <a:r>
              <a:rPr lang="en-US" altLang="en-US" dirty="0"/>
              <a:t>There may be a rapid response to bronchodilators – some children may change classification down to severe or even mild – and the mild ones can then go home after being shown how to use and prescribed INHALED bronchodilator</a:t>
            </a:r>
          </a:p>
          <a:p>
            <a:pPr marL="231775" lvl="0" indent="-231775">
              <a:buFontTx/>
              <a:buAutoNum type="arabicPeriod"/>
            </a:pPr>
            <a:r>
              <a:rPr lang="en-US" altLang="en-US" dirty="0"/>
              <a:t>So antibiotic decisions should be made after this reassessment</a:t>
            </a:r>
          </a:p>
        </p:txBody>
      </p:sp>
      <p:sp>
        <p:nvSpPr>
          <p:cNvPr id="6236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38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2771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marL="228600" lvl="0" indent="-228600">
              <a:buFontTx/>
              <a:buAutoNum type="arabicPeriod"/>
            </a:pPr>
            <a:r>
              <a:rPr lang="en-US" altLang="en-US" dirty="0"/>
              <a:t>If nebuliser does not use oxygen then may need to give if can and certainly need to make sure goes on oxygen as soon as drug finished</a:t>
            </a:r>
          </a:p>
          <a:p>
            <a:pPr marL="228600" lvl="0" indent="-228600">
              <a:buFontTx/>
              <a:buAutoNum type="arabicPeriod"/>
            </a:pPr>
            <a:r>
              <a:rPr lang="en-US" altLang="en-US" dirty="0"/>
              <a:t>Bottle spacer with mask an alternative – note need good seal where MDI enters bottle</a:t>
            </a:r>
          </a:p>
        </p:txBody>
      </p:sp>
      <p:sp>
        <p:nvSpPr>
          <p:cNvPr id="6277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13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CA83-52B1-4AC8-B22E-BB36A5DCD67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8B9-E3E9-4DB2-9F55-7018EF32A4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ECCB7C-73E8-C861-D7D1-C5376F6E6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0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CA83-52B1-4AC8-B22E-BB36A5DCD67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8B9-E3E9-4DB2-9F55-7018EF32A4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21AC99-B18C-FCDD-FB9B-B1652405F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0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CA83-52B1-4AC8-B22E-BB36A5DCD67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8B9-E3E9-4DB2-9F55-7018EF32A4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511BA-0424-C8C3-1E28-875F4BE3E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9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CA83-52B1-4AC8-B22E-BB36A5DCD67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8B9-E3E9-4DB2-9F55-7018EF32A41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B297B0-68EC-20A9-81BF-3C18C2F7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9B26-9155-7610-B44F-77C0B29B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AD773-A8D9-CA4E-E7F6-A95AA4C0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CA83-52B1-4AC8-B22E-BB36A5DCD67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66F3E-C00B-CE54-D219-A47B6958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11C7B-A83B-4DC9-CB40-FC980552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8B9-E3E9-4DB2-9F55-7018EF32A4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0728AF-6FC0-D507-A51D-1927E5593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0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6DB3-71D6-80C2-2441-62C8F55F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F0FB4-8AC4-624E-CE95-DB1FDEA2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CA83-52B1-4AC8-B22E-BB36A5DCD67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E9191-FA01-D625-BCAE-0B3FD51E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ABE45-8AA3-B7AF-EAE0-D203158E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8B9-E3E9-4DB2-9F55-7018EF32A4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40F1D-8087-8A91-D09B-73FEE647F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6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C5DD-2E2D-FB3D-7134-286A52EC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71E3D-D0BD-99B7-AA7A-7610F78E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CA83-52B1-4AC8-B22E-BB36A5DCD67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9B51E-7434-8F13-AE87-2982F417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81B69-F4EA-AA5B-3E30-DC398840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8B9-E3E9-4DB2-9F55-7018EF32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6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2CA83-52B1-4AC8-B22E-BB36A5DCD67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A58B9-E3E9-4DB2-9F55-7018EF32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6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1F3CD3-848C-6F09-CE9E-E7A16451A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" y="0"/>
            <a:ext cx="913681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902501-820B-3602-2F7C-407274C5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629" y="2241755"/>
            <a:ext cx="6421079" cy="283169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5: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an infant/child with respiratory distress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 Asthma</a:t>
            </a:r>
            <a:endParaRPr lang="en-K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4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22188-0F5E-E159-98F1-608F6A539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2A0897B-2BFF-7662-A873-E25664754D6C}"/>
              </a:ext>
            </a:extLst>
          </p:cNvPr>
          <p:cNvSpPr txBox="1"/>
          <p:nvPr/>
        </p:nvSpPr>
        <p:spPr>
          <a:xfrm>
            <a:off x="1681234" y="3178977"/>
            <a:ext cx="5781531" cy="18774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Correctly identify signs and symptoms of asthma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Correctly classify asthma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Management of asthma</a:t>
            </a:r>
            <a:endParaRPr lang="en-K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D6E753-2986-28D6-77E4-4E2F7716C998}"/>
              </a:ext>
            </a:extLst>
          </p:cNvPr>
          <p:cNvSpPr txBox="1"/>
          <p:nvPr/>
        </p:nvSpPr>
        <p:spPr>
          <a:xfrm>
            <a:off x="3142233" y="1793981"/>
            <a:ext cx="331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K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0EABF4-EDFC-D299-DD86-98E7FDCA3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02" y="1269246"/>
            <a:ext cx="1401750" cy="138499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A2200E-53C7-6965-2727-958A1DBC72E5}"/>
              </a:ext>
            </a:extLst>
          </p:cNvPr>
          <p:cNvCxnSpPr>
            <a:cxnSpLocks/>
          </p:cNvCxnSpPr>
          <p:nvPr/>
        </p:nvCxnSpPr>
        <p:spPr>
          <a:xfrm>
            <a:off x="3519948" y="2378756"/>
            <a:ext cx="2389239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4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775" y="378542"/>
            <a:ext cx="3724449" cy="59823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GB" sz="3200" b="1" spc="-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Asthma</a:t>
            </a:r>
            <a:r>
              <a:rPr lang="en-GB" sz="3200" b="1" spc="-7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9795" y="1632156"/>
            <a:ext cx="5775633" cy="4660490"/>
          </a:xfrm>
          <a:prstGeom prst="roundRect">
            <a:avLst>
              <a:gd name="adj" fmla="val 4812"/>
            </a:avLst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57175" indent="-257175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children with asthma will have a wheeze in addition to the cough or difficulties in breathing</a:t>
            </a:r>
          </a:p>
          <a:p>
            <a:pPr marL="257175" indent="-257175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Severity of asthma is graded using just a few signs as for pneumonia</a:t>
            </a:r>
          </a:p>
          <a:p>
            <a:pPr marL="257175" indent="-257175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of severity can change after the initial dose of bronchodilators – </a:t>
            </a:r>
            <a:r>
              <a:rPr lang="en-GB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reassess frequently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7175" indent="-257175" fontAlgn="base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other causes of wheeze for atypical presentation.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4E24C2-E7AB-A48B-F8EC-F5D1C799C50B}"/>
              </a:ext>
            </a:extLst>
          </p:cNvPr>
          <p:cNvSpPr/>
          <p:nvPr/>
        </p:nvSpPr>
        <p:spPr>
          <a:xfrm>
            <a:off x="583789" y="1632156"/>
            <a:ext cx="2223155" cy="2159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48A6B-B92C-58E0-DC94-1C40BC1F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301"/>
          <a:stretch/>
        </p:blipFill>
        <p:spPr>
          <a:xfrm>
            <a:off x="839918" y="1969996"/>
            <a:ext cx="1710896" cy="14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1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3695" y="437834"/>
            <a:ext cx="7827551" cy="537288"/>
          </a:xfrm>
        </p:spPr>
        <p:txBody>
          <a:bodyPr vert="horz" wrap="square" lIns="68580" tIns="34290" rIns="68580" bIns="34290" numCol="1" rtlCol="0" anchor="ctr" anchorCtr="0" compatLnSpc="1">
            <a:noAutofit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3200" b="1" spc="-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Wheeze – how severe is the asthma?</a:t>
            </a:r>
          </a:p>
        </p:txBody>
      </p:sp>
      <p:sp>
        <p:nvSpPr>
          <p:cNvPr id="620547" name="Text Box 3"/>
          <p:cNvSpPr txBox="1"/>
          <p:nvPr/>
        </p:nvSpPr>
        <p:spPr>
          <a:xfrm>
            <a:off x="620240" y="1243167"/>
            <a:ext cx="421723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Central cyanosis or oxygen Saturation&lt;90%?</a:t>
            </a:r>
          </a:p>
          <a:p>
            <a:pPr>
              <a:defRPr/>
            </a:pPr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Unable to drink?</a:t>
            </a:r>
          </a:p>
          <a:p>
            <a:pPr>
              <a:defRPr/>
            </a:pPr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Reduced level of consciousness?</a:t>
            </a:r>
          </a:p>
          <a:p>
            <a:pPr>
              <a:defRPr/>
            </a:pPr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Grunting ?</a:t>
            </a:r>
          </a:p>
        </p:txBody>
      </p:sp>
      <p:sp>
        <p:nvSpPr>
          <p:cNvPr id="620548" name="Rectangle 5"/>
          <p:cNvSpPr/>
          <p:nvPr/>
        </p:nvSpPr>
        <p:spPr>
          <a:xfrm>
            <a:off x="1725562" y="4134146"/>
            <a:ext cx="423947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chest wall indrawing?</a:t>
            </a:r>
          </a:p>
          <a:p>
            <a:pPr>
              <a:defRPr/>
            </a:pPr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Fast breathing? </a:t>
            </a:r>
          </a:p>
          <a:p>
            <a:pPr>
              <a:defRPr/>
            </a:pPr>
            <a:endParaRPr lang="en-GB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(RR ≥ 50 aged 2 –11 months</a:t>
            </a:r>
          </a:p>
          <a:p>
            <a:pPr>
              <a:defRPr/>
            </a:pPr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 ≥ 40 aged 12 – 59months)</a:t>
            </a:r>
            <a:endParaRPr lang="en-GB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0549" name="Text Box 7"/>
          <p:cNvSpPr txBox="1"/>
          <p:nvPr/>
        </p:nvSpPr>
        <p:spPr>
          <a:xfrm>
            <a:off x="5919633" y="2209389"/>
            <a:ext cx="2734828" cy="461665"/>
          </a:xfrm>
          <a:prstGeom prst="rect">
            <a:avLst/>
          </a:prstGeom>
          <a:solidFill>
            <a:srgbClr val="EB5FC6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Asthma</a:t>
            </a:r>
          </a:p>
        </p:txBody>
      </p:sp>
      <p:sp>
        <p:nvSpPr>
          <p:cNvPr id="620550" name="Text Box 8"/>
          <p:cNvSpPr txBox="1"/>
          <p:nvPr/>
        </p:nvSpPr>
        <p:spPr>
          <a:xfrm>
            <a:off x="6649794" y="4938780"/>
            <a:ext cx="2004667" cy="830997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Mild/moderate asthma </a:t>
            </a:r>
          </a:p>
        </p:txBody>
      </p:sp>
      <p:sp>
        <p:nvSpPr>
          <p:cNvPr id="620551" name="Line 13"/>
          <p:cNvSpPr/>
          <p:nvPr/>
        </p:nvSpPr>
        <p:spPr>
          <a:xfrm flipH="1">
            <a:off x="1142809" y="3551491"/>
            <a:ext cx="7067" cy="181692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0553" name="Line 17"/>
          <p:cNvSpPr/>
          <p:nvPr/>
        </p:nvSpPr>
        <p:spPr>
          <a:xfrm>
            <a:off x="4837471" y="2471782"/>
            <a:ext cx="1048979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20554" name="Line 19"/>
          <p:cNvSpPr/>
          <p:nvPr/>
        </p:nvSpPr>
        <p:spPr>
          <a:xfrm flipV="1">
            <a:off x="1149876" y="5354279"/>
            <a:ext cx="575686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20555" name="Text Box 21"/>
          <p:cNvSpPr txBox="1"/>
          <p:nvPr/>
        </p:nvSpPr>
        <p:spPr>
          <a:xfrm>
            <a:off x="5024284" y="2164005"/>
            <a:ext cx="708537" cy="30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YES</a:t>
            </a:r>
          </a:p>
        </p:txBody>
      </p:sp>
      <p:sp>
        <p:nvSpPr>
          <p:cNvPr id="620556" name="Text Box 23"/>
          <p:cNvSpPr txBox="1"/>
          <p:nvPr/>
        </p:nvSpPr>
        <p:spPr>
          <a:xfrm>
            <a:off x="6039599" y="5054196"/>
            <a:ext cx="610194" cy="30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YES</a:t>
            </a:r>
          </a:p>
        </p:txBody>
      </p:sp>
      <p:sp>
        <p:nvSpPr>
          <p:cNvPr id="2" name="Line 17">
            <a:extLst>
              <a:ext uri="{FF2B5EF4-FFF2-40B4-BE49-F238E27FC236}">
                <a16:creationId xmlns:a16="http://schemas.microsoft.com/office/drawing/2014/main" id="{9E0CEE99-279D-7C97-7630-5A77B5BBC7A9}"/>
              </a:ext>
            </a:extLst>
          </p:cNvPr>
          <p:cNvSpPr/>
          <p:nvPr/>
        </p:nvSpPr>
        <p:spPr>
          <a:xfrm flipV="1">
            <a:off x="5965032" y="5368413"/>
            <a:ext cx="684761" cy="1229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66936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 rot="9698046">
            <a:off x="2822082" y="5773919"/>
            <a:ext cx="757363" cy="12832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0" y="165857"/>
            <a:ext cx="8736820" cy="857250"/>
          </a:xfrm>
        </p:spPr>
        <p:txBody>
          <a:bodyPr vert="horz" wrap="square" lIns="68580" tIns="34290" rIns="68580" bIns="34290" numCol="1" rtlCol="0" anchor="ctr" anchorCtr="0" compatLnSpc="1">
            <a:noAutofit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200" b="1" spc="-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Asthma</a:t>
            </a:r>
            <a:r>
              <a:rPr lang="en-US" sz="2400" b="1" spc="-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spc="-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spc="-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treat and reassess and decide about antibiotics</a:t>
            </a:r>
          </a:p>
        </p:txBody>
      </p:sp>
      <p:sp>
        <p:nvSpPr>
          <p:cNvPr id="622595" name="Text Box 6"/>
          <p:cNvSpPr txBox="1"/>
          <p:nvPr/>
        </p:nvSpPr>
        <p:spPr>
          <a:xfrm>
            <a:off x="471746" y="1662639"/>
            <a:ext cx="2468406" cy="461665"/>
          </a:xfrm>
          <a:prstGeom prst="rect">
            <a:avLst/>
          </a:prstGeom>
          <a:solidFill>
            <a:srgbClr val="EB5FC6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Severe Asthma</a:t>
            </a:r>
          </a:p>
        </p:txBody>
      </p:sp>
      <p:sp>
        <p:nvSpPr>
          <p:cNvPr id="622596" name="Text Box 7"/>
          <p:cNvSpPr txBox="1"/>
          <p:nvPr/>
        </p:nvSpPr>
        <p:spPr>
          <a:xfrm>
            <a:off x="471746" y="3513881"/>
            <a:ext cx="2468405" cy="830997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Mild / moderate asthma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400256" y="1241978"/>
            <a:ext cx="5052501" cy="2007212"/>
          </a:xfrm>
          <a:prstGeom prst="roundRect">
            <a:avLst>
              <a:gd name="adj" fmla="val 49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 </a:t>
            </a:r>
          </a:p>
          <a:p>
            <a:pPr marL="257175" indent="-257175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Bronchodilator –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Nebulise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2.5 mg salbutamol or 6 puffs via inhaler, spacer and mask. Repeat every 20 minutes for up to 3 doses if needed.</a:t>
            </a:r>
          </a:p>
          <a:p>
            <a:pPr marL="257175" indent="-257175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Prednisolone 1-2mg/kg 24 hourly for 3 days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945145" y="1786853"/>
            <a:ext cx="428625" cy="16073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940151" y="3852843"/>
            <a:ext cx="428625" cy="16073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5656517" y="4702096"/>
            <a:ext cx="392397" cy="43372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Right Arrow 26"/>
          <p:cNvSpPr/>
          <p:nvPr/>
        </p:nvSpPr>
        <p:spPr>
          <a:xfrm rot="11053715">
            <a:off x="2818470" y="5350489"/>
            <a:ext cx="739848" cy="12097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85203" y="3429001"/>
            <a:ext cx="5052501" cy="1310148"/>
          </a:xfrm>
          <a:prstGeom prst="roundRect">
            <a:avLst>
              <a:gd name="adj" fmla="val 68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Bronchodilator -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Nebulise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2.5 mg salbutamol or 2 puffs via inhaler, spacer and mask. Repeat every 20 minutes for up to 3 doses if needed.</a:t>
            </a:r>
          </a:p>
        </p:txBody>
      </p:sp>
      <p:sp>
        <p:nvSpPr>
          <p:cNvPr id="18" name="Text Box 6"/>
          <p:cNvSpPr txBox="1"/>
          <p:nvPr/>
        </p:nvSpPr>
        <p:spPr>
          <a:xfrm>
            <a:off x="1036341" y="4985660"/>
            <a:ext cx="1771650" cy="707886"/>
          </a:xfrm>
          <a:prstGeom prst="rect">
            <a:avLst/>
          </a:prstGeom>
          <a:solidFill>
            <a:srgbClr val="EB5FC6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Severe Pneumonia </a:t>
            </a:r>
          </a:p>
        </p:txBody>
      </p:sp>
      <p:sp>
        <p:nvSpPr>
          <p:cNvPr id="19" name="Text Box 7"/>
          <p:cNvSpPr txBox="1"/>
          <p:nvPr/>
        </p:nvSpPr>
        <p:spPr>
          <a:xfrm>
            <a:off x="1046035" y="5763951"/>
            <a:ext cx="1771650" cy="40011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Pneumonia </a:t>
            </a:r>
          </a:p>
        </p:txBody>
      </p:sp>
      <p:sp>
        <p:nvSpPr>
          <p:cNvPr id="3" name="Oval 2"/>
          <p:cNvSpPr/>
          <p:nvPr/>
        </p:nvSpPr>
        <p:spPr>
          <a:xfrm>
            <a:off x="475557" y="4711234"/>
            <a:ext cx="2893219" cy="1747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Rounded Rectangle 22"/>
          <p:cNvSpPr/>
          <p:nvPr/>
        </p:nvSpPr>
        <p:spPr>
          <a:xfrm>
            <a:off x="3480619" y="5139209"/>
            <a:ext cx="4957085" cy="1323223"/>
          </a:xfrm>
          <a:prstGeom prst="roundRect">
            <a:avLst>
              <a:gd name="adj" fmla="val 7007"/>
            </a:avLst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ts val="45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Reassess after 20 mins and reclassify pneumonia severity </a:t>
            </a:r>
          </a:p>
        </p:txBody>
      </p:sp>
    </p:spTree>
    <p:extLst>
      <p:ext uri="{BB962C8B-B14F-4D97-AF65-F5344CB8AC3E}">
        <p14:creationId xmlns:p14="http://schemas.microsoft.com/office/powerpoint/2010/main" val="164964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27" grpId="0" animBg="1"/>
      <p:bldP spid="18" grpId="0" animBg="1"/>
      <p:bldP spid="19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28650" y="389263"/>
            <a:ext cx="7886700" cy="68686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3000" b="1" spc="-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Salbutamol</a:t>
            </a:r>
          </a:p>
        </p:txBody>
      </p:sp>
      <p:pic>
        <p:nvPicPr>
          <p:cNvPr id="7" name="Pictur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3707" y="4604647"/>
            <a:ext cx="2932048" cy="1778776"/>
          </a:xfrm>
          <a:ln/>
        </p:spPr>
      </p:pic>
      <p:sp>
        <p:nvSpPr>
          <p:cNvPr id="626693" name="TextBox 5"/>
          <p:cNvSpPr txBox="1"/>
          <p:nvPr/>
        </p:nvSpPr>
        <p:spPr>
          <a:xfrm>
            <a:off x="2851505" y="1278874"/>
            <a:ext cx="3162910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100" b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Inhaler, spacer + mask</a:t>
            </a:r>
          </a:p>
        </p:txBody>
      </p:sp>
      <p:pic>
        <p:nvPicPr>
          <p:cNvPr id="62669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07" y="1897120"/>
            <a:ext cx="2932048" cy="2580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9941CAE-ED15-1274-1916-013878F4098C}"/>
              </a:ext>
            </a:extLst>
          </p:cNvPr>
          <p:cNvSpPr/>
          <p:nvPr/>
        </p:nvSpPr>
        <p:spPr>
          <a:xfrm>
            <a:off x="4432960" y="1897120"/>
            <a:ext cx="3877333" cy="4316867"/>
          </a:xfrm>
          <a:prstGeom prst="round2DiagRect">
            <a:avLst>
              <a:gd name="adj1" fmla="val 18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 should be used in all aged &lt; 3 years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4-5yrs mouthpiece or mask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asthma – 6 puffs every 20min for one hour if needed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Mild/moderate asthma – 2 puffs every 20minutes for one hour if needed </a:t>
            </a:r>
          </a:p>
        </p:txBody>
      </p:sp>
    </p:spTree>
    <p:extLst>
      <p:ext uri="{BB962C8B-B14F-4D97-AF65-F5344CB8AC3E}">
        <p14:creationId xmlns:p14="http://schemas.microsoft.com/office/powerpoint/2010/main" val="5397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34FF-A0DB-DBA2-E555-3C106B6B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2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demonstration for MDI use</a:t>
            </a:r>
            <a:endParaRPr lang="en-KE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1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763B-B108-4FE3-9945-9EBD6E529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0958" y="1431838"/>
            <a:ext cx="2549013" cy="5884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789C7C-92AF-353B-2F23-F733F18AF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58" y="1043223"/>
            <a:ext cx="1382200" cy="13656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E67A19-20C8-7C08-9BBC-6823F0D4AD73}"/>
              </a:ext>
            </a:extLst>
          </p:cNvPr>
          <p:cNvCxnSpPr/>
          <p:nvPr/>
        </p:nvCxnSpPr>
        <p:spPr>
          <a:xfrm>
            <a:off x="3798362" y="2128443"/>
            <a:ext cx="2414203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AF8EFE-30B3-0C1B-919C-8F55F2A6C2FA}"/>
              </a:ext>
            </a:extLst>
          </p:cNvPr>
          <p:cNvSpPr txBox="1"/>
          <p:nvPr/>
        </p:nvSpPr>
        <p:spPr>
          <a:xfrm>
            <a:off x="1386348" y="2687396"/>
            <a:ext cx="66957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few signs in a child with cough and /or difficulty in breathing and wheeze can be used to assess and classify the severity of asthma</a:t>
            </a:r>
          </a:p>
          <a:p>
            <a:pPr marL="365760" indent="-36576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Prompt treatment of severe asthma with a short acting bronchodilator and a steroid is a life saving intervention</a:t>
            </a:r>
            <a:endParaRPr lang="en-K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8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</TotalTime>
  <Words>616</Words>
  <Application>Microsoft Office PowerPoint</Application>
  <PresentationFormat>On-screen Show (4:3)</PresentationFormat>
  <Paragraphs>60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Module 5:  Management of an infant/child with respiratory distress   ii) Asthma</vt:lpstr>
      <vt:lpstr>PowerPoint Presentation</vt:lpstr>
      <vt:lpstr>Asthma </vt:lpstr>
      <vt:lpstr>Wheeze – how severe is the asthma?</vt:lpstr>
      <vt:lpstr>Asthma  – treat and reassess and decide about antibiotics</vt:lpstr>
      <vt:lpstr>Providing Salbutamol</vt:lpstr>
      <vt:lpstr>Insert video demonstration for MDI use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Jael Mulwale</dc:creator>
  <cp:lastModifiedBy>USER</cp:lastModifiedBy>
  <cp:revision>2</cp:revision>
  <dcterms:created xsi:type="dcterms:W3CDTF">2025-05-27T09:57:27Z</dcterms:created>
  <dcterms:modified xsi:type="dcterms:W3CDTF">2025-09-30T08:45:52Z</dcterms:modified>
</cp:coreProperties>
</file>