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1036" r:id="rId2"/>
    <p:sldId id="1097" r:id="rId3"/>
    <p:sldId id="265" r:id="rId4"/>
    <p:sldId id="360" r:id="rId5"/>
    <p:sldId id="1223" r:id="rId6"/>
    <p:sldId id="1226" r:id="rId7"/>
    <p:sldId id="1224" r:id="rId8"/>
    <p:sldId id="1225" r:id="rId9"/>
    <p:sldId id="1229" r:id="rId10"/>
    <p:sldId id="1230" r:id="rId11"/>
    <p:sldId id="1228" r:id="rId12"/>
    <p:sldId id="1038" r:id="rId13"/>
    <p:sldId id="1039" r:id="rId14"/>
    <p:sldId id="110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CAF32D-C1A9-46D9-8D53-DD2950196FA8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C7FAF-1E82-48E8-9652-4E5E13B60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61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Service delivery points- OPD, IPD, MCH, CCC, Nutrition clinic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89A7F6-A398-E44E-B48E-0608E552CDDF}" type="slidenum">
              <a:rPr lang="x-none" smtClean="0"/>
              <a:t>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05595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0" name="Google Shape;460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Facilitator to explain the first part of the algorithm</a:t>
            </a:r>
            <a:endParaRPr/>
          </a:p>
        </p:txBody>
      </p:sp>
      <p:sp>
        <p:nvSpPr>
          <p:cNvPr id="461" name="Google Shape;461;p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  <a:tabLst/>
                <a:defRPr/>
              </a:pPr>
              <a:t>5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527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03796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08478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>
          <a:extLst>
            <a:ext uri="{FF2B5EF4-FFF2-40B4-BE49-F238E27FC236}">
              <a16:creationId xmlns:a16="http://schemas.microsoft.com/office/drawing/2014/main" id="{B20753DC-C9ED-81CF-676B-9BEC9E83C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41:notes">
            <a:extLst>
              <a:ext uri="{FF2B5EF4-FFF2-40B4-BE49-F238E27FC236}">
                <a16:creationId xmlns:a16="http://schemas.microsoft.com/office/drawing/2014/main" id="{F5130176-112C-47AB-CB94-35140D68FE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41:notes">
            <a:extLst>
              <a:ext uri="{FF2B5EF4-FFF2-40B4-BE49-F238E27FC236}">
                <a16:creationId xmlns:a16="http://schemas.microsoft.com/office/drawing/2014/main" id="{2E5B268F-F2A6-06F8-FB3A-07EE30401D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58032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>
          <a:extLst>
            <a:ext uri="{FF2B5EF4-FFF2-40B4-BE49-F238E27FC236}">
              <a16:creationId xmlns:a16="http://schemas.microsoft.com/office/drawing/2014/main" id="{27C77873-6B93-C172-650E-7C1B6FD17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41:notes">
            <a:extLst>
              <a:ext uri="{FF2B5EF4-FFF2-40B4-BE49-F238E27FC236}">
                <a16:creationId xmlns:a16="http://schemas.microsoft.com/office/drawing/2014/main" id="{692466F2-8DC2-DB34-D41A-D9C390D918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41:notes">
            <a:extLst>
              <a:ext uri="{FF2B5EF4-FFF2-40B4-BE49-F238E27FC236}">
                <a16:creationId xmlns:a16="http://schemas.microsoft.com/office/drawing/2014/main" id="{619F935F-B6B7-BA37-8423-14A0FB6650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25558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6B6A7-C1A6-4389-9317-8443AF902C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0C82-F5DE-4FBF-BB65-467737DFD3D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BE8A1D-3559-8A58-EB38-A384873463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821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6B6A7-C1A6-4389-9317-8443AF902C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0C82-F5DE-4FBF-BB65-467737DFD3D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DBB33B-58B1-A1DB-0C42-28001B86A7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51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6B6A7-C1A6-4389-9317-8443AF902C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0C82-F5DE-4FBF-BB65-467737DFD3D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3F5460-A4F3-ABF9-34C7-F0F4E141D2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3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6B6A7-C1A6-4389-9317-8443AF902C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0C82-F5DE-4FBF-BB65-467737DFD3D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92B06BA-3371-F577-E6A6-8B255AB363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03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6B6A7-C1A6-4389-9317-8443AF902C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0C82-F5DE-4FBF-BB65-467737DFD3D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0A244B-3273-5AFE-84C8-3B2C5E4A63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888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5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57175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028700" lvl="2" indent="-257175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1714500" lvl="4" indent="-257175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057400" lvl="5" indent="-257175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2400300" lvl="6" indent="-257175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2743200" lvl="7" indent="-257175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3086100" lvl="8" indent="-257175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" name="Google Shape;48;p7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>
                <a:solidFill>
                  <a:srgbClr val="0000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>
                <a:solidFill>
                  <a:srgbClr val="0000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FD39DF-EF5B-315E-D9C1-6C74D158EE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03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54FDE-466E-5F02-5A2F-6FED550F0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813ACB-19F1-3B24-5DD3-52060D0B5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6B6A7-C1A6-4389-9317-8443AF902C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24DACB-A89C-AD50-D878-F4F60559C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2BBFF-E984-5610-5CD6-088B2F5FF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0C82-F5DE-4FBF-BB65-467737DFD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65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6B6A7-C1A6-4389-9317-8443AF902C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C0C82-F5DE-4FBF-BB65-467737DFD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4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8" r:id="rId5"/>
    <p:sldLayoutId id="2147483673" r:id="rId6"/>
    <p:sldLayoutId id="214748367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C6C0B65-D3A9-8213-BC82-DFEC20E26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9DCA60-DECC-87A4-80D3-19025F27C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960" y="2115268"/>
            <a:ext cx="6450576" cy="314499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5: </a:t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of an infant/child with respiratory distress</a:t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iii) Child with TB</a:t>
            </a:r>
            <a:endParaRPr lang="en-KE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274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9">
          <a:extLst>
            <a:ext uri="{FF2B5EF4-FFF2-40B4-BE49-F238E27FC236}">
              <a16:creationId xmlns:a16="http://schemas.microsoft.com/office/drawing/2014/main" id="{AD4581A1-B200-34AE-6BDB-2B35CCA43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41">
            <a:extLst>
              <a:ext uri="{FF2B5EF4-FFF2-40B4-BE49-F238E27FC236}">
                <a16:creationId xmlns:a16="http://schemas.microsoft.com/office/drawing/2014/main" id="{2CD3F5F8-99A9-C115-8567-CEBE13E09D56}"/>
              </a:ext>
            </a:extLst>
          </p:cNvPr>
          <p:cNvSpPr txBox="1"/>
          <p:nvPr/>
        </p:nvSpPr>
        <p:spPr>
          <a:xfrm>
            <a:off x="393289" y="1238865"/>
            <a:ext cx="8426245" cy="315441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800"/>
              <a:defRPr/>
            </a:pPr>
            <a:r>
              <a:rPr lang="en-US" sz="1600" b="1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lang="en-US" sz="1600" b="1" i="1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Note: All children less than 1 year of age will require the 6-month regimen</a:t>
            </a:r>
            <a:endParaRPr sz="1600" kern="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graphicFrame>
        <p:nvGraphicFramePr>
          <p:cNvPr id="632" name="Google Shape;632;p41">
            <a:extLst>
              <a:ext uri="{FF2B5EF4-FFF2-40B4-BE49-F238E27FC236}">
                <a16:creationId xmlns:a16="http://schemas.microsoft.com/office/drawing/2014/main" id="{35CB12C0-1DFD-8880-FD12-1280CB22BF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6703782"/>
              </p:ext>
            </p:extLst>
          </p:nvPr>
        </p:nvGraphicFramePr>
        <p:xfrm>
          <a:off x="393289" y="1562179"/>
          <a:ext cx="8426245" cy="4931557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406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4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40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428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b="1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 Criteria</a:t>
                      </a: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kern="1200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Eligibility for 4-month regimen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kern="1200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(Non-severe TB)</a:t>
                      </a:r>
                      <a:endParaRPr sz="1500" u="none" strike="noStrike" kern="1200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Eligibility for 6-month regimen </a:t>
                      </a:r>
                      <a:endParaRPr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(Severe TB)</a:t>
                      </a: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Eligibility for 12 months</a:t>
                      </a:r>
                      <a:endParaRPr sz="1500" u="none" strike="noStrike" cap="none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44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Immune status</a:t>
                      </a: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HIV negative, </a:t>
                      </a:r>
                      <a:endParaRPr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No severe acute malnutrition (SAM)</a:t>
                      </a:r>
                      <a:endParaRPr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No other immunosuppressive condition</a:t>
                      </a: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HIV positive,</a:t>
                      </a:r>
                      <a:endParaRPr sz="1500" u="none" strike="noStrike" cap="none" dirty="0"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Seve</a:t>
                      </a:r>
                      <a:r>
                        <a:rPr lang="en-US" sz="15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re acute malnutrition (SAM) </a:t>
                      </a:r>
                      <a:endParaRPr sz="1500" u="none" strike="noStrike" cap="none" dirty="0"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Any immunosuppressed child (Cancer, DM </a:t>
                      </a:r>
                      <a:r>
                        <a:rPr lang="en-US" sz="1500" u="none" strike="noStrike" cap="none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etc</a:t>
                      </a:r>
                      <a:r>
                        <a:rPr lang="en-US" sz="15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)</a:t>
                      </a: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68588" marR="68588" marT="34294" marB="3429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7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Bacteriologic status</a:t>
                      </a:r>
                      <a:endParaRPr sz="1500" u="none" strike="noStrike" cap="none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Clinically diagnosed</a:t>
                      </a: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Bacteriologically confirmed</a:t>
                      </a: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7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500" u="none" strike="noStrike" cap="none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If ALL the above criteria have been met</a:t>
                      </a:r>
                      <a:endParaRPr sz="1500" b="1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If ANY of the above criteria have been met</a:t>
                      </a:r>
                      <a:endParaRPr sz="1500" b="1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3389982140"/>
                  </a:ext>
                </a:extLst>
              </a:tr>
              <a:tr h="6727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Treatment regimen</a:t>
                      </a:r>
                      <a:endParaRPr sz="1500" u="none" strike="noStrike" cap="none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4 months - 2RHZE / 2RH</a:t>
                      </a:r>
                      <a:endParaRPr sz="1500" u="none" strike="noStrike" cap="none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6 months - 2RHZE / 4RH</a:t>
                      </a: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12 months- 2RHZE / 10RH</a:t>
                      </a:r>
                      <a:endParaRPr sz="15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0301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 b="1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Lymphadenitis must be categorized as either complicated (Severe disease) or non-complicated (Non severe disease). Complicated Lymphadenitis has a leaking sinus / associated abscess or causing nerve / nearby structure compression or TB spread to any other organ.</a:t>
                      </a:r>
                      <a:endParaRPr sz="1500" b="1" i="1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7F81398-3FEE-CAED-FB5F-E197DE333586}"/>
              </a:ext>
            </a:extLst>
          </p:cNvPr>
          <p:cNvSpPr txBox="1"/>
          <p:nvPr/>
        </p:nvSpPr>
        <p:spPr>
          <a:xfrm>
            <a:off x="393290" y="226407"/>
            <a:ext cx="83574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kern="0" dirty="0">
                <a:solidFill>
                  <a:schemeClr val="accent6">
                    <a:lumMod val="75000"/>
                  </a:schemeClr>
                </a:solidFill>
                <a:latin typeface="Arial"/>
                <a:ea typeface="Calibri"/>
                <a:cs typeface="Calibri"/>
                <a:sym typeface="Calibri"/>
              </a:rPr>
              <a:t>Tuberculosis treatment regimens for Kenya for children 10 years and below</a:t>
            </a:r>
            <a:endParaRPr lang="en-US" sz="2800" kern="0" dirty="0">
              <a:solidFill>
                <a:schemeClr val="accent6">
                  <a:lumMod val="75000"/>
                </a:schemeClr>
              </a:solidFill>
              <a:latin typeface="Arial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282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21;p37">
            <a:extLst>
              <a:ext uri="{FF2B5EF4-FFF2-40B4-BE49-F238E27FC236}">
                <a16:creationId xmlns:a16="http://schemas.microsoft.com/office/drawing/2014/main" id="{C0AC8D03-1B30-12AB-C915-C706AF157CD6}"/>
              </a:ext>
            </a:extLst>
          </p:cNvPr>
          <p:cNvSpPr txBox="1">
            <a:spLocks/>
          </p:cNvSpPr>
          <p:nvPr/>
        </p:nvSpPr>
        <p:spPr>
          <a:xfrm>
            <a:off x="1101686" y="2113934"/>
            <a:ext cx="6940628" cy="2959509"/>
          </a:xfrm>
          <a:prstGeom prst="rect">
            <a:avLst/>
          </a:prstGeom>
        </p:spPr>
        <p:txBody>
          <a:bodyPr spcFirstLastPara="1" vert="horz" lIns="68580" tIns="34290" rIns="68580" bIns="3429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buClr>
                <a:schemeClr val="dk1"/>
              </a:buClr>
              <a:buSzPts val="4400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 children,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1-10 years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non-severe TB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a Shorter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4-month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treatment regimen (2RHZ(E)/2RH)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(NEW)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has been adopted in Kenya, 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Jan 24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F88ED4-2E73-5EB4-C6B7-B8EAEA33788D}"/>
              </a:ext>
            </a:extLst>
          </p:cNvPr>
          <p:cNvSpPr txBox="1"/>
          <p:nvPr/>
        </p:nvSpPr>
        <p:spPr>
          <a:xfrm>
            <a:off x="835370" y="84477"/>
            <a:ext cx="780850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buClr>
                <a:srgbClr val="000000"/>
              </a:buClr>
              <a:buSzPts val="2800"/>
              <a:defRPr/>
            </a:pPr>
            <a:r>
              <a:rPr lang="en-US" sz="3200" b="1" kern="0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Tuberculosis treatment regimens for Kenya for children 10 years and below</a:t>
            </a:r>
            <a:endParaRPr lang="en-US" sz="3200" kern="0" dirty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0968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4"/>
          <p:cNvSpPr txBox="1">
            <a:spLocks noGrp="1"/>
          </p:cNvSpPr>
          <p:nvPr>
            <p:ph type="title"/>
          </p:nvPr>
        </p:nvSpPr>
        <p:spPr>
          <a:xfrm>
            <a:off x="1844675" y="478253"/>
            <a:ext cx="5657850" cy="56078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b" anchorCtr="0">
            <a:normAutofit fontScale="90000"/>
          </a:bodyPr>
          <a:lstStyle/>
          <a:p>
            <a:pPr algn="ctr">
              <a:lnSpc>
                <a:spcPct val="85000"/>
              </a:lnSpc>
              <a:spcBef>
                <a:spcPts val="0"/>
              </a:spcBef>
              <a:buClr>
                <a:srgbClr val="404040"/>
              </a:buClr>
              <a:buSzPts val="3600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Forms of PTLD</a:t>
            </a:r>
          </a:p>
        </p:txBody>
      </p:sp>
      <p:sp>
        <p:nvSpPr>
          <p:cNvPr id="111" name="Google Shape;111;p54"/>
          <p:cNvSpPr txBox="1"/>
          <p:nvPr/>
        </p:nvSpPr>
        <p:spPr>
          <a:xfrm>
            <a:off x="3217070" y="5701904"/>
            <a:ext cx="2712244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>
              <a:buClr>
                <a:srgbClr val="FFFFFF"/>
              </a:buClr>
              <a:buSzPts val="900"/>
            </a:pPr>
            <a:endParaRPr sz="105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70B76AC1-798A-0C84-91F7-E11FC9AFED41}"/>
              </a:ext>
            </a:extLst>
          </p:cNvPr>
          <p:cNvSpPr/>
          <p:nvPr/>
        </p:nvSpPr>
        <p:spPr>
          <a:xfrm>
            <a:off x="720008" y="1356852"/>
            <a:ext cx="7814392" cy="5022895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accent1"/>
              </a:buClr>
              <a:buSzPts val="3200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Post TB lung disease may present as the following: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Raleway"/>
                <a:cs typeface="Arial" panose="020B0604020202020204" pitchFamily="34" charset="0"/>
                <a:sym typeface="Raleway"/>
              </a:rPr>
              <a:t> </a:t>
            </a:r>
          </a:p>
          <a:p>
            <a:pPr marL="492919" lvl="1" indent="-342900">
              <a:spcBef>
                <a:spcPts val="300"/>
              </a:spcBef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Lung scarring (fibrosis) </a:t>
            </a:r>
          </a:p>
          <a:p>
            <a:pPr marL="492919" lvl="1" indent="-342900">
              <a:spcBef>
                <a:spcPts val="450"/>
              </a:spcBef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Bro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chiectasis </a:t>
            </a:r>
          </a:p>
          <a:p>
            <a:pPr marL="492919" lvl="1" indent="-342900">
              <a:spcBef>
                <a:spcPts val="450"/>
              </a:spcBef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Chronic Obstructive Pulmonary Disease (COPD) </a:t>
            </a:r>
          </a:p>
          <a:p>
            <a:pPr marL="492919" lvl="1" indent="-342900">
              <a:spcBef>
                <a:spcPts val="450"/>
              </a:spcBef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Lung abscess </a:t>
            </a:r>
          </a:p>
          <a:p>
            <a:pPr marL="492919" lvl="1" indent="-342900">
              <a:spcBef>
                <a:spcPts val="450"/>
              </a:spcBef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Aspergillus-related lung disease </a:t>
            </a:r>
          </a:p>
          <a:p>
            <a:pPr marL="492919" lvl="1" indent="-342900">
              <a:spcBef>
                <a:spcPts val="450"/>
              </a:spcBef>
              <a:buClr>
                <a:schemeClr val="tx1"/>
              </a:buClr>
              <a:buSzPts val="28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Spontaneous Pneumothorax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369A48-FB81-2736-792B-7CB128FE2948}"/>
              </a:ext>
            </a:extLst>
          </p:cNvPr>
          <p:cNvSpPr txBox="1"/>
          <p:nvPr/>
        </p:nvSpPr>
        <p:spPr>
          <a:xfrm>
            <a:off x="3470788" y="1142589"/>
            <a:ext cx="2743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116826" y="4055602"/>
            <a:ext cx="2910348" cy="857250"/>
          </a:xfrm>
        </p:spPr>
        <p:txBody>
          <a:bodyPr vert="horz" lIns="68580" tIns="34290" rIns="68580" bIns="34290" rtlCol="0" anchor="b"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GB" sz="3200" b="1" cap="all" spc="-75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09772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8261B-5635-B2DA-17FC-54B7EFF48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DEE7130-EFE9-5132-F013-304AE8F60A99}"/>
              </a:ext>
            </a:extLst>
          </p:cNvPr>
          <p:cNvSpPr/>
          <p:nvPr/>
        </p:nvSpPr>
        <p:spPr>
          <a:xfrm>
            <a:off x="845574" y="3311643"/>
            <a:ext cx="1484069" cy="1524967"/>
          </a:xfrm>
          <a:prstGeom prst="ellips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srgbClr val="000000"/>
              </a:solidFill>
            </a:endParaRPr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0EC8B467-0688-5827-B9E5-5F991ECAD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104610" y="3552145"/>
            <a:ext cx="993079" cy="995291"/>
          </a:xfrm>
          <a:prstGeom prst="rect">
            <a:avLst/>
          </a:prstGeom>
          <a:noFill/>
          <a:ln>
            <a:noFill/>
          </a:ln>
        </p:spPr>
      </p:pic>
      <p:sp>
        <p:nvSpPr>
          <p:cNvPr id="126984" name="Title 1">
            <a:extLst>
              <a:ext uri="{FF2B5EF4-FFF2-40B4-BE49-F238E27FC236}">
                <a16:creationId xmlns:a16="http://schemas.microsoft.com/office/drawing/2014/main" id="{01D7B94E-3656-3486-AF32-82A6C838A4B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446827" y="1571848"/>
            <a:ext cx="3030794" cy="9112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59C937-A467-CABD-37ED-0483FEDFBD58}"/>
              </a:ext>
            </a:extLst>
          </p:cNvPr>
          <p:cNvSpPr txBox="1"/>
          <p:nvPr/>
        </p:nvSpPr>
        <p:spPr>
          <a:xfrm>
            <a:off x="2501251" y="3030822"/>
            <a:ext cx="571851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High index of Suspicion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Correct classification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Correct treatment- including specific and supportive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050EDB-CBD3-BA49-2C5D-D6F61DA8A6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643" y="1172421"/>
            <a:ext cx="1539517" cy="1521116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9E3A1C-2FF5-C5CA-3F86-80F64AD0D578}"/>
              </a:ext>
            </a:extLst>
          </p:cNvPr>
          <p:cNvCxnSpPr>
            <a:cxnSpLocks/>
          </p:cNvCxnSpPr>
          <p:nvPr/>
        </p:nvCxnSpPr>
        <p:spPr>
          <a:xfrm flipH="1">
            <a:off x="3864077" y="2483147"/>
            <a:ext cx="2290916" cy="0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28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AD378-4F71-9C58-78EB-99A8B94A3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1A5069C4-0268-64E3-3D1F-DD7DC9AAE3EE}"/>
              </a:ext>
            </a:extLst>
          </p:cNvPr>
          <p:cNvSpPr txBox="1"/>
          <p:nvPr/>
        </p:nvSpPr>
        <p:spPr>
          <a:xfrm>
            <a:off x="3632548" y="1854791"/>
            <a:ext cx="2807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14350">
              <a:defRPr/>
            </a:pP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en-KE" sz="36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56C898-B30F-A79C-DABF-293CA7E62F39}"/>
              </a:ext>
            </a:extLst>
          </p:cNvPr>
          <p:cNvSpPr txBox="1"/>
          <p:nvPr/>
        </p:nvSpPr>
        <p:spPr>
          <a:xfrm>
            <a:off x="1718156" y="3331382"/>
            <a:ext cx="6636365" cy="20313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Risk factors of Childhood TB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Correctly assess and classify childhood TB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Correct management of childhood TB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Complications of TB</a:t>
            </a:r>
            <a:endParaRPr lang="en-K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0E6097D-ABE1-F89F-5E1A-B0E92D643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32" y="1450261"/>
            <a:ext cx="1519852" cy="1501686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958218B-BD9E-3592-0B42-8DF796174AE5}"/>
              </a:ext>
            </a:extLst>
          </p:cNvPr>
          <p:cNvCxnSpPr>
            <a:cxnSpLocks/>
          </p:cNvCxnSpPr>
          <p:nvPr/>
        </p:nvCxnSpPr>
        <p:spPr>
          <a:xfrm flipH="1">
            <a:off x="3632548" y="2510955"/>
            <a:ext cx="2539416" cy="0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779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>
            <a:extLst>
              <a:ext uri="{FF2B5EF4-FFF2-40B4-BE49-F238E27FC236}">
                <a16:creationId xmlns:a16="http://schemas.microsoft.com/office/drawing/2014/main" id="{1BAE3C73-AEB7-1F95-187E-1E326356C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8658"/>
            <a:ext cx="7886700" cy="112979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factors for TB infection and disease in children</a:t>
            </a:r>
            <a:endParaRPr lang="sw-KE" alt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080F31F1-CC3A-5EFE-CD1D-B590663C3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8" y="1569839"/>
            <a:ext cx="3697542" cy="480617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006600">
                    <a:alpha val="21960"/>
                  </a:srgbClr>
                </a:solidFill>
              </a14:hiddenFill>
            </a:ext>
          </a:extLst>
        </p:spPr>
        <p:txBody>
          <a:bodyPr>
            <a:normAutofit fontScale="925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sw-KE" alt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TB infection </a:t>
            </a:r>
          </a:p>
          <a:p>
            <a:r>
              <a:rPr lang="sw-KE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Contact with source case 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sw-KE" altLang="en-US" dirty="0">
                <a:latin typeface="Arial" panose="020B0604020202020204" pitchFamily="34" charset="0"/>
                <a:cs typeface="Arial" panose="020B0604020202020204" pitchFamily="34" charset="0"/>
              </a:rPr>
              <a:t>Closeness of contact 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sw-KE" altLang="en-US" dirty="0">
                <a:latin typeface="Arial" panose="020B0604020202020204" pitchFamily="34" charset="0"/>
                <a:cs typeface="Arial" panose="020B0604020202020204" pitchFamily="34" charset="0"/>
              </a:rPr>
              <a:t>Duration of contact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sw-KE" alt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 case 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sw-KE" altLang="en-US" dirty="0">
                <a:latin typeface="Arial" panose="020B0604020202020204" pitchFamily="34" charset="0"/>
                <a:cs typeface="Arial" panose="020B0604020202020204" pitchFamily="34" charset="0"/>
              </a:rPr>
              <a:t>Smear positivity 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sw-KE" altLang="en-US" dirty="0">
                <a:latin typeface="Arial" panose="020B0604020202020204" pitchFamily="34" charset="0"/>
                <a:cs typeface="Arial" panose="020B0604020202020204" pitchFamily="34" charset="0"/>
              </a:rPr>
              <a:t>Cavities on CXR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sw-KE" alt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exposure 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Living in high TB endemic communities 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Children of families living with HIV </a:t>
            </a:r>
          </a:p>
          <a:p>
            <a:pPr eaLnBrk="1" hangingPunct="1"/>
            <a:endParaRPr lang="sw-KE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sw-KE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DE651-B8DE-916B-D9C0-341178291E3A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768645" y="1569839"/>
            <a:ext cx="3943350" cy="4708058"/>
          </a:xfrm>
          <a:noFill/>
        </p:spPr>
        <p:txBody>
          <a:bodyPr rtlCol="0">
            <a:noAutofit/>
          </a:bodyPr>
          <a:lstStyle/>
          <a:p>
            <a:pPr>
              <a:buNone/>
              <a:defRPr/>
            </a:pPr>
            <a:r>
              <a:rPr lang="sw-KE" sz="2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TB disease </a:t>
            </a:r>
          </a:p>
          <a:p>
            <a:pPr>
              <a:buNone/>
              <a:defRPr/>
            </a:pPr>
            <a:r>
              <a:rPr lang="sw-KE" sz="2400" dirty="0">
                <a:latin typeface="Arial" panose="020B0604020202020204" pitchFamily="34" charset="0"/>
                <a:cs typeface="Arial" panose="020B0604020202020204" pitchFamily="34" charset="0"/>
              </a:rPr>
              <a:t>Young age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w-KE" sz="2200" dirty="0">
                <a:latin typeface="Arial" panose="020B0604020202020204" pitchFamily="34" charset="0"/>
                <a:cs typeface="Arial" panose="020B0604020202020204" pitchFamily="34" charset="0"/>
              </a:rPr>
              <a:t>Especially 0-2 years </a:t>
            </a:r>
          </a:p>
          <a:p>
            <a:pPr>
              <a:buNone/>
              <a:defRPr/>
            </a:pPr>
            <a:r>
              <a:rPr lang="sw-KE" sz="2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HIV infection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Risk of infection and disease </a:t>
            </a:r>
          </a:p>
          <a:p>
            <a:pPr>
              <a:buNone/>
              <a:defRPr/>
            </a:pPr>
            <a:r>
              <a:rPr lang="sw-KE" sz="2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immunosuppression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w-KE" sz="2200" dirty="0">
                <a:latin typeface="Arial" panose="020B0604020202020204" pitchFamily="34" charset="0"/>
                <a:cs typeface="Arial" panose="020B0604020202020204" pitchFamily="34" charset="0"/>
              </a:rPr>
              <a:t>Malnutrition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w-KE" sz="2200" dirty="0">
                <a:latin typeface="Arial" panose="020B0604020202020204" pitchFamily="34" charset="0"/>
                <a:cs typeface="Arial" panose="020B0604020202020204" pitchFamily="34" charset="0"/>
              </a:rPr>
              <a:t>Post-measles </a:t>
            </a:r>
          </a:p>
          <a:p>
            <a:pPr>
              <a:buNone/>
              <a:defRPr/>
            </a:pPr>
            <a:r>
              <a:rPr lang="sw-KE" sz="2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BCG vaccinated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w-KE" sz="2200" dirty="0">
                <a:latin typeface="Arial" panose="020B0604020202020204" pitchFamily="34" charset="0"/>
                <a:cs typeface="Arial" panose="020B0604020202020204" pitchFamily="34" charset="0"/>
              </a:rPr>
              <a:t>Risk of disseminated disease </a:t>
            </a:r>
          </a:p>
          <a:p>
            <a:pPr>
              <a:buFont typeface="Arial"/>
              <a:buChar char="•"/>
              <a:defRPr/>
            </a:pPr>
            <a:endParaRPr lang="sw-K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0E184B5-D760-9556-3E86-A6C7BE771D64}"/>
              </a:ext>
            </a:extLst>
          </p:cNvPr>
          <p:cNvCxnSpPr>
            <a:cxnSpLocks/>
          </p:cNvCxnSpPr>
          <p:nvPr/>
        </p:nvCxnSpPr>
        <p:spPr>
          <a:xfrm>
            <a:off x="4424518" y="1636870"/>
            <a:ext cx="0" cy="4739148"/>
          </a:xfrm>
          <a:prstGeom prst="line">
            <a:avLst/>
          </a:prstGeom>
          <a:ln w="3810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A55EAB-0629-951B-F1C2-7F534F9EF2FE}"/>
              </a:ext>
            </a:extLst>
          </p:cNvPr>
          <p:cNvSpPr txBox="1"/>
          <p:nvPr/>
        </p:nvSpPr>
        <p:spPr>
          <a:xfrm>
            <a:off x="471945" y="462117"/>
            <a:ext cx="8200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Screening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 Child for Possible TB </a:t>
            </a:r>
            <a:r>
              <a:rPr lang="x-non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1899EA-D958-6AE8-8B56-146EE4664EA5}"/>
              </a:ext>
            </a:extLst>
          </p:cNvPr>
          <p:cNvSpPr txBox="1"/>
          <p:nvPr/>
        </p:nvSpPr>
        <p:spPr>
          <a:xfrm>
            <a:off x="629266" y="1465008"/>
            <a:ext cx="8042782" cy="466049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285750" indent="-28575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 triage, ask if child has any of the following symptoms suggestive of TB (ACF at every service delivery point):</a:t>
            </a:r>
          </a:p>
          <a:p>
            <a:pPr marL="600075" lvl="1" indent="-257175" algn="l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Wingdings" pitchFamily="2" charset="2"/>
              <a:buChar char="ü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Cough</a:t>
            </a:r>
          </a:p>
          <a:p>
            <a:pPr marL="600075" lvl="1" indent="-257175" algn="l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Wingdings" pitchFamily="2" charset="2"/>
              <a:buChar char="ü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Hotness of body/Fever </a:t>
            </a:r>
          </a:p>
          <a:p>
            <a:pPr marL="600075" lvl="1" indent="-257175" algn="l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Wingdings" pitchFamily="2" charset="2"/>
              <a:buChar char="ü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Weight loss /poor weight gain/ clothes not fitting (check growth chart)</a:t>
            </a:r>
          </a:p>
          <a:p>
            <a:pPr marL="600075" lvl="1" indent="-257175" algn="l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Wingdings" pitchFamily="2" charset="2"/>
              <a:buChar char="ü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Lethargy, less playful than usual</a:t>
            </a:r>
          </a:p>
          <a:p>
            <a:pPr marL="285750" indent="-28575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the answer is yes for any of these questions, evaluate the child for TB using the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diagnostic algorithms for TB diagnosis in children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222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24"/>
          <p:cNvSpPr txBox="1"/>
          <p:nvPr/>
        </p:nvSpPr>
        <p:spPr>
          <a:xfrm>
            <a:off x="1362295" y="1494345"/>
            <a:ext cx="6419409" cy="19158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>
              <a:buClr>
                <a:srgbClr val="FF0000"/>
              </a:buClr>
              <a:buSzPts val="1800"/>
              <a:defRPr/>
            </a:pPr>
            <a:r>
              <a:rPr lang="en-US" sz="2000" b="1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a- Respiratory symptoms suggestive of TB include </a:t>
            </a:r>
            <a:endParaRPr sz="2000" kern="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Book Antiqua"/>
              <a:cs typeface="Arial" panose="020B0604020202020204" pitchFamily="34" charset="0"/>
              <a:sym typeface="Book Antiqua"/>
            </a:endParaRPr>
          </a:p>
          <a:p>
            <a:pPr defTabSz="685800">
              <a:buClr>
                <a:prstClr val="black"/>
              </a:buClr>
              <a:buSzPts val="1800"/>
              <a:defRPr/>
            </a:pP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All Children:</a:t>
            </a:r>
          </a:p>
          <a:p>
            <a:pPr marL="214313" indent="-214313" defTabSz="685800">
              <a:buClr>
                <a:prstClr val="black"/>
              </a:buClr>
              <a:buSzPts val="18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Cough &gt; 2 weeks </a:t>
            </a:r>
            <a:b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</a:b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• Or breathing faster than usual</a:t>
            </a:r>
            <a:b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</a:b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• Or wheeze not responding to salbutamol</a:t>
            </a:r>
            <a:b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</a:b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....persisting &gt; 2 weeks. 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Book Antiqua"/>
              <a:cs typeface="Arial" panose="020B0604020202020204" pitchFamily="34" charset="0"/>
              <a:sym typeface="Book Antiqua"/>
            </a:endParaRPr>
          </a:p>
        </p:txBody>
      </p:sp>
      <p:sp>
        <p:nvSpPr>
          <p:cNvPr id="464" name="Google Shape;464;p24"/>
          <p:cNvSpPr txBox="1"/>
          <p:nvPr/>
        </p:nvSpPr>
        <p:spPr>
          <a:xfrm>
            <a:off x="465358" y="3567383"/>
            <a:ext cx="8213284" cy="289358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6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algn="just" defTabSz="685800">
              <a:buClr>
                <a:srgbClr val="FF0000"/>
              </a:buClr>
              <a:buSzPts val="1800"/>
              <a:defRPr/>
            </a:pPr>
            <a:r>
              <a:rPr lang="en-US" sz="1600" b="1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b - History of contact – ask if there is an individual with known TB or chronic cough who:</a:t>
            </a:r>
            <a:endParaRPr sz="1600" kern="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Book Antiqua"/>
              <a:cs typeface="Arial" panose="020B0604020202020204" pitchFamily="34" charset="0"/>
              <a:sym typeface="Book Antiqua"/>
            </a:endParaRPr>
          </a:p>
          <a:p>
            <a:pPr marL="214313" indent="-214313" algn="just" defTabSz="685800">
              <a:buClr>
                <a:prstClr val="black"/>
              </a:buClr>
              <a:buSzPts val="1600"/>
              <a:buFont typeface="Arial"/>
              <a:buChar char="•"/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If contact with known TB is identified. Currently lives in the same household as child (*80% of children have no household contact with TB) OR</a:t>
            </a:r>
            <a:endParaRPr sz="1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14313" indent="-214313" algn="just" defTabSz="685800">
              <a:buClr>
                <a:prstClr val="black"/>
              </a:buClr>
              <a:buSzPts val="1600"/>
              <a:buFont typeface="Arial"/>
              <a:buChar char="•"/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Who has visited the home and spent time in the home in contact with a child in the preceding 12 months (e.g. relative, maid, driver, worker) OR </a:t>
            </a:r>
            <a:endParaRPr sz="1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14313" indent="-214313" algn="just" defTabSz="685800">
              <a:buClr>
                <a:prstClr val="black"/>
              </a:buClr>
              <a:buSzPts val="1600"/>
              <a:buFont typeface="Arial"/>
              <a:buChar char="•"/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For school-going children – an individual in the same school classroom or dormitory with TB or chronic cough OR</a:t>
            </a:r>
            <a:endParaRPr sz="1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14313" indent="-214313" algn="just" defTabSz="685800">
              <a:buClr>
                <a:prstClr val="black"/>
              </a:buClr>
              <a:buSzPts val="1600"/>
              <a:buFont typeface="Arial"/>
              <a:buChar char="•"/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Pre-school children – if they spend time in a day care </a:t>
            </a:r>
            <a:r>
              <a:rPr lang="en-US" sz="1600" kern="0" dirty="0" err="1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centre</a:t>
            </a: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 within the community OR</a:t>
            </a:r>
            <a:endParaRPr sz="1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14313" indent="-214313" algn="just" defTabSz="685800">
              <a:buClr>
                <a:prstClr val="black"/>
              </a:buClr>
              <a:buSzPts val="1600"/>
              <a:buFont typeface="Arial"/>
              <a:buChar char="•"/>
              <a:defRPr/>
            </a:pPr>
            <a:r>
              <a:rPr lang="en-US" sz="16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All children – if they have spent significant time in a hospital/health facility setting in the preceding months (high risk of exposure to patients with TB in a hospital setting) </a:t>
            </a:r>
            <a:endParaRPr sz="1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23DBBE-6F7F-AEBB-58F6-37CB49AE5283}"/>
              </a:ext>
            </a:extLst>
          </p:cNvPr>
          <p:cNvSpPr txBox="1"/>
          <p:nvPr/>
        </p:nvSpPr>
        <p:spPr>
          <a:xfrm>
            <a:off x="682023" y="294015"/>
            <a:ext cx="7779954" cy="10431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 taking in a child suspected to have PTB</a:t>
            </a:r>
            <a:endParaRPr lang="en-KE" sz="36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65;p24">
            <a:extLst>
              <a:ext uri="{FF2B5EF4-FFF2-40B4-BE49-F238E27FC236}">
                <a16:creationId xmlns:a16="http://schemas.microsoft.com/office/drawing/2014/main" id="{DD578255-450E-168C-0135-B13E78B7BAF5}"/>
              </a:ext>
            </a:extLst>
          </p:cNvPr>
          <p:cNvSpPr txBox="1"/>
          <p:nvPr/>
        </p:nvSpPr>
        <p:spPr>
          <a:xfrm>
            <a:off x="781662" y="1366685"/>
            <a:ext cx="7580670" cy="36182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20" tIns="34275" rIns="274320" bIns="34275" anchor="ctr" anchorCtr="0">
            <a:noAutofit/>
          </a:bodyPr>
          <a:lstStyle/>
          <a:p>
            <a:pPr algn="just" defTabSz="685800">
              <a:spcBef>
                <a:spcPts val="600"/>
              </a:spcBef>
              <a:spcAft>
                <a:spcPts val="600"/>
              </a:spcAft>
              <a:buClr>
                <a:srgbClr val="FF0000"/>
              </a:buClr>
              <a:buSzPts val="2000"/>
              <a:defRPr/>
            </a:pPr>
            <a:r>
              <a:rPr lang="en-US" sz="2000" b="1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c) Check weight / poor weight gain includes: </a:t>
            </a:r>
            <a:endParaRPr sz="2000" kern="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Book Antiqua"/>
              <a:cs typeface="Arial" panose="020B0604020202020204" pitchFamily="34" charset="0"/>
              <a:sym typeface="Book Antiqua"/>
            </a:endParaRPr>
          </a:p>
          <a:p>
            <a:pPr marL="285750" indent="-285750" algn="just" defTabSz="6858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6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Weight loss OR 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Book Antiqua"/>
              <a:cs typeface="Arial" panose="020B0604020202020204" pitchFamily="34" charset="0"/>
              <a:sym typeface="Book Antiqua"/>
            </a:endParaRPr>
          </a:p>
          <a:p>
            <a:pPr marL="285750" indent="-285750" algn="just" defTabSz="6858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6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Weight for age Z-score (WAZ) or weight for height z-score (WHZ) below -2. OR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Book Antiqua"/>
              <a:cs typeface="Arial" panose="020B0604020202020204" pitchFamily="34" charset="0"/>
              <a:sym typeface="Book Antiqua"/>
            </a:endParaRPr>
          </a:p>
          <a:p>
            <a:pPr marL="285750" indent="-285750" algn="just" defTabSz="6858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6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Poor weight gain:-flattening of the growth curve (chart) or documented crossing of percentile preceding months OR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Book Antiqua"/>
              <a:cs typeface="Arial" panose="020B0604020202020204" pitchFamily="34" charset="0"/>
              <a:sym typeface="Book Antiqua"/>
            </a:endParaRPr>
          </a:p>
          <a:p>
            <a:pPr marL="285750" indent="-285750" algn="just" defTabSz="6858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6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Older child (or parent) reports they have noticed that their child) has lost weight /become thinner in recent weeks to months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Book Antiqua"/>
              <a:cs typeface="Arial" panose="020B0604020202020204" pitchFamily="34" charset="0"/>
              <a:sym typeface="Book Antiqu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7458FA-3001-B70F-EE4B-30509B8A7A18}"/>
              </a:ext>
            </a:extLst>
          </p:cNvPr>
          <p:cNvSpPr txBox="1"/>
          <p:nvPr/>
        </p:nvSpPr>
        <p:spPr>
          <a:xfrm>
            <a:off x="781662" y="5181600"/>
            <a:ext cx="7580670" cy="1130709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>
            <a:noAutofit/>
          </a:bodyPr>
          <a:lstStyle/>
          <a:p>
            <a:pPr marL="214313" lvl="1" indent="-214313" algn="just" defTabSz="685800">
              <a:buClr>
                <a:schemeClr val="accent1"/>
              </a:buClr>
              <a:buSzPts val="16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Book Antiqua"/>
                <a:cs typeface="Arial" panose="020B0604020202020204" pitchFamily="34" charset="0"/>
                <a:sym typeface="Book Antiqua"/>
              </a:rPr>
              <a:t>Consider DR TB in children who are contacts of a person with confirmed DR TB, or contacts of a person who had respiratory illness and died.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DAC7DA-96DA-17A3-D7EB-750EF6C02EC1}"/>
              </a:ext>
            </a:extLst>
          </p:cNvPr>
          <p:cNvSpPr txBox="1"/>
          <p:nvPr/>
        </p:nvSpPr>
        <p:spPr>
          <a:xfrm>
            <a:off x="964744" y="70670"/>
            <a:ext cx="721450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 taking in a child suspected to have PTB</a:t>
            </a:r>
            <a:endParaRPr lang="en-KE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65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25"/>
          <p:cNvSpPr txBox="1">
            <a:spLocks noGrp="1"/>
          </p:cNvSpPr>
          <p:nvPr>
            <p:ph idx="1"/>
          </p:nvPr>
        </p:nvSpPr>
        <p:spPr>
          <a:xfrm>
            <a:off x="628650" y="1425677"/>
            <a:ext cx="7886700" cy="4751286"/>
          </a:xfrm>
          <a:prstGeom prst="rect">
            <a:avLst/>
          </a:prstGeom>
          <a:noFill/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274320" tIns="182880" rIns="274320" bIns="182880" rtlCol="0" anchor="t" anchorCtr="0"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2400"/>
              <a:buNone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Where investigations are available, conduct:</a:t>
            </a: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2400"/>
              <a:buFont typeface="Calibri"/>
              <a:buAutoNum type="alphaLcParenR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Chest X-ray (where accessible) to aid diagnosis</a:t>
            </a: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2400"/>
              <a:buFont typeface="Calibri"/>
              <a:buAutoNum type="alphaLcParenR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Mantoux test/IGRA may be done where applicable to determine exposure to TB</a:t>
            </a: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2400"/>
              <a:buFont typeface="Calibri"/>
              <a:buAutoNum type="alphaLcParenR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Sample collection for laboratory investigations (see algorithm) </a:t>
            </a: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0" indent="0" algn="ctr">
              <a:lnSpc>
                <a:spcPct val="150000"/>
              </a:lnSpc>
              <a:spcBef>
                <a:spcPts val="750"/>
              </a:spcBef>
              <a:buClr>
                <a:srgbClr val="FF0000"/>
              </a:buClr>
              <a:buSzPts val="2400"/>
              <a:buNone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NB/ use of Stool sample for under 5 years</a:t>
            </a:r>
            <a:endParaRPr sz="2400" b="1" i="1" dirty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8396" y="311160"/>
            <a:ext cx="3807207" cy="739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150000"/>
              </a:lnSpc>
              <a:buClr>
                <a:srgbClr val="000000"/>
              </a:buClr>
              <a:buSzPts val="3600"/>
              <a:defRPr/>
            </a:pPr>
            <a:r>
              <a:rPr lang="en-US" sz="3200" b="1" kern="0" dirty="0">
                <a:solidFill>
                  <a:prstClr val="white"/>
                </a:solidFill>
                <a:latin typeface="Arial"/>
                <a:cs typeface="Arial"/>
                <a:sym typeface="Arial"/>
              </a:rPr>
              <a:t>PTB Diagnosis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26"/>
          <p:cNvSpPr/>
          <p:nvPr/>
        </p:nvSpPr>
        <p:spPr>
          <a:xfrm>
            <a:off x="574779" y="1160207"/>
            <a:ext cx="7994441" cy="5378245"/>
          </a:xfrm>
          <a:prstGeom prst="rect">
            <a:avLst/>
          </a:prstGeom>
          <a:noFill/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marL="257175" indent="-257175" algn="just" defTabSz="6858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2400"/>
              <a:buFont typeface="Arial"/>
              <a:buChar char="•"/>
              <a:defRPr/>
            </a:pP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Where investigations are not available, or likely delay in obtaining results, a </a:t>
            </a: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clinical diagnosis </a:t>
            </a: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is  used for treatment decisions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57175" indent="-257175" algn="just" defTabSz="6858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2400"/>
              <a:buFont typeface="Arial"/>
              <a:buChar char="•"/>
              <a:defRPr/>
            </a:pPr>
            <a:r>
              <a:rPr lang="en-US" sz="2000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Bacteriological confirmation is low due to the paucibacillary nature (low bacillary load) of TB in children </a:t>
            </a:r>
            <a:r>
              <a:rPr lang="en-US" sz="2000" i="1" kern="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(remember the progression of disease slides above) 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57175" indent="-257175" algn="just" defTabSz="68580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/>
              <a:buChar char="•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 clinical diagnosis of PTB may be made by combining; 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57175" indent="-257175" algn="just" defTabSz="68580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Noto Sans Symbols"/>
              <a:buChar char="❖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suggestive presenting symptoms &amp; Signs and </a:t>
            </a:r>
            <a:r>
              <a:rPr lang="en-US" sz="2000" b="1" i="1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Any one of the following</a:t>
            </a:r>
            <a:r>
              <a:rPr lang="en-US" sz="2000" i="1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;</a:t>
            </a:r>
            <a:endParaRPr sz="2000" i="1" kern="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600075" lvl="1" indent="-257175" algn="just" defTabSz="68580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Noto Sans Symbols"/>
              <a:buChar char="✔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Positive contact history in the last 12 months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600075" lvl="1" indent="-257175" algn="just" defTabSz="68580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Noto Sans Symbols"/>
              <a:buChar char="✔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Abnormal respiratory exam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600075" lvl="1" indent="-257175" algn="just" defTabSz="68580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Noto Sans Symbols"/>
              <a:buChar char="✔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Abnormal CXR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600075" lvl="1" indent="-257175" algn="just" defTabSz="68580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Noto Sans Symbols"/>
              <a:buChar char="✔"/>
              <a:defRPr/>
            </a:pPr>
            <a:r>
              <a:rPr 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Positive </a:t>
            </a:r>
            <a:r>
              <a:rPr lang="en-US" sz="2000" kern="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Mantoux</a:t>
            </a:r>
            <a:r>
              <a:rPr 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or IGRA </a:t>
            </a:r>
            <a:endParaRPr sz="2000" kern="0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57175" indent="-257175" algn="just" defTabSz="6858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2400"/>
              <a:buFont typeface="Arial"/>
              <a:buChar char="•"/>
              <a:defRPr/>
            </a:pPr>
            <a:r>
              <a:rPr lang="en-US" sz="2000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lang="en-US" sz="2000" b="1" i="1" kern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Making a decision on treating children is URGENT!</a:t>
            </a:r>
            <a:endParaRPr sz="2000" b="1" i="1" kern="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6A1CB-DD08-A359-B7AF-87D3D53216F9}"/>
              </a:ext>
            </a:extLst>
          </p:cNvPr>
          <p:cNvSpPr txBox="1"/>
          <p:nvPr/>
        </p:nvSpPr>
        <p:spPr>
          <a:xfrm>
            <a:off x="1519084" y="432591"/>
            <a:ext cx="6105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kern="0" dirty="0">
                <a:solidFill>
                  <a:prstClr val="white"/>
                </a:solidFill>
                <a:latin typeface="Arial"/>
                <a:ea typeface="Arial"/>
                <a:cs typeface="Arial"/>
                <a:sym typeface="Arial"/>
              </a:rPr>
              <a:t>PTB Clinical Diagnosis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9">
          <a:extLst>
            <a:ext uri="{FF2B5EF4-FFF2-40B4-BE49-F238E27FC236}">
              <a16:creationId xmlns:a16="http://schemas.microsoft.com/office/drawing/2014/main" id="{DD75D81C-1187-5E4C-5197-65419A71B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41">
            <a:extLst>
              <a:ext uri="{FF2B5EF4-FFF2-40B4-BE49-F238E27FC236}">
                <a16:creationId xmlns:a16="http://schemas.microsoft.com/office/drawing/2014/main" id="{369A1CCD-5A4B-6135-6BF3-474B3FB99568}"/>
              </a:ext>
            </a:extLst>
          </p:cNvPr>
          <p:cNvSpPr txBox="1"/>
          <p:nvPr/>
        </p:nvSpPr>
        <p:spPr>
          <a:xfrm>
            <a:off x="388373" y="1198057"/>
            <a:ext cx="8411495" cy="346218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800"/>
              <a:defRPr/>
            </a:pPr>
            <a:r>
              <a:rPr lang="en-US" b="1" kern="0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1" i="1" kern="0" dirty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Note: All children less than 1 year of age will require the 6-month regimen</a:t>
            </a:r>
            <a:endParaRPr kern="0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32" name="Google Shape;632;p41">
            <a:extLst>
              <a:ext uri="{FF2B5EF4-FFF2-40B4-BE49-F238E27FC236}">
                <a16:creationId xmlns:a16="http://schemas.microsoft.com/office/drawing/2014/main" id="{75DD3E80-6534-4DEC-FB1B-A423EBE257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3093634"/>
              </p:ext>
            </p:extLst>
          </p:nvPr>
        </p:nvGraphicFramePr>
        <p:xfrm>
          <a:off x="388374" y="1544275"/>
          <a:ext cx="8411495" cy="5087531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224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49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86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630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 Criteria</a:t>
                      </a:r>
                      <a:endParaRPr sz="16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Eligibility for 4-month regimen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 (</a:t>
                      </a:r>
                      <a:r>
                        <a:rPr lang="en-US" sz="160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Non-severe TB)</a:t>
                      </a:r>
                      <a:endParaRPr sz="16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Eligibility for 6-month regimen 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(Severe TB)</a:t>
                      </a:r>
                      <a:endParaRPr sz="16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Eligibility for 12 months</a:t>
                      </a:r>
                      <a:endParaRPr sz="1600" u="none" strike="noStrike" cap="none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80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Age</a:t>
                      </a:r>
                      <a:endParaRPr sz="1600" u="none" strike="noStrike" cap="none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≥1 year to 10 years</a:t>
                      </a:r>
                      <a:endParaRPr sz="1600" u="none" strike="noStrike" cap="none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All infants (&lt;12 months)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Above 10 years (11 to &lt;15years)</a:t>
                      </a:r>
                      <a:endParaRPr sz="16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600" u="none" strike="noStrike" cap="none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88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Type of TB</a:t>
                      </a:r>
                      <a:endParaRPr sz="1600" b="1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PTB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Uncomplicated TB Lymphadenitis</a:t>
                      </a:r>
                      <a:endParaRPr sz="1600" u="none" strike="noStrike" cap="none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Extra-Pulmonary TB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Complicated TB Lymphadenitis</a:t>
                      </a:r>
                      <a:endParaRPr sz="16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 vMerge="1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E5B8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E5B8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E5B8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983833"/>
                  </a:ext>
                </a:extLst>
              </a:tr>
              <a:tr h="301353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Clinical Status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(At the point of diagnosis)</a:t>
                      </a:r>
                      <a:endParaRPr sz="1600" b="0" i="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Stable enough to be managed as an outpatient at the point of diagnosis</a:t>
                      </a:r>
                      <a:endParaRPr sz="1600" u="none" strike="noStrike" cap="none" dirty="0"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6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No danger signs </a:t>
                      </a:r>
                      <a:endParaRPr sz="1600" u="none" strike="noStrike" cap="none" dirty="0"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 panose="020B0604020202020204" pitchFamily="34" charset="0"/>
                        <a:buNone/>
                      </a:pPr>
                      <a:endParaRPr sz="16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All hospitalized patients or require admission</a:t>
                      </a:r>
                      <a:endParaRPr sz="1600" u="none" strike="noStrike" cap="none" dirty="0"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60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Severely ill at diagnosis with any danger sign.  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(Difficulty in breathing with associated central cyanosis, Grunting, Oxygen saturation &lt;90%, ; Increased respiratory rate (age 0-2months &gt;60/min; 2-12months &gt;50/min; 1-5yr &gt;40/min; 6-10yr &gt;30/min) ; unable to drink/breastfeed; Weak or absent pulse; Coma/convulsing/confusion; Not responding to pain or unresponsive)</a:t>
                      </a:r>
                      <a:endParaRPr sz="16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lang="en-US" sz="1600" u="none" strike="noStrike" cap="none" dirty="0">
                        <a:latin typeface="Arial" panose="020B0604020202020204" pitchFamily="34" charset="0"/>
                        <a:cs typeface="Arial" panose="020B0604020202020204" pitchFamily="34" charset="0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TB Meningitis &amp; </a:t>
                      </a:r>
                      <a:r>
                        <a:rPr lang="en-US" sz="1600" u="none" strike="noStrike" cap="none" dirty="0" err="1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Ostoearticular</a:t>
                      </a:r>
                      <a:r>
                        <a:rPr lang="en-US" sz="1600" u="none" strike="noStrike" cap="non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 TB</a:t>
                      </a:r>
                      <a:endParaRPr sz="1600" u="none" strike="noStrike" cap="none" dirty="0">
                        <a:latin typeface="Arial" panose="020B0604020202020204" pitchFamily="34" charset="0"/>
                        <a:ea typeface="Arial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6BA7300-E02A-39AE-5A38-C4FBBB5EC592}"/>
              </a:ext>
            </a:extLst>
          </p:cNvPr>
          <p:cNvSpPr txBox="1"/>
          <p:nvPr/>
        </p:nvSpPr>
        <p:spPr>
          <a:xfrm>
            <a:off x="555215" y="243950"/>
            <a:ext cx="80335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kern="0" dirty="0">
                <a:solidFill>
                  <a:schemeClr val="accent6">
                    <a:lumMod val="75000"/>
                  </a:schemeClr>
                </a:solidFill>
                <a:latin typeface="Arial"/>
                <a:ea typeface="Calibri"/>
                <a:cs typeface="Calibri"/>
                <a:sym typeface="Calibri"/>
              </a:rPr>
              <a:t>Tuberculosis treatment regimens for Kenya for children 10 years and below</a:t>
            </a:r>
            <a:endParaRPr lang="en-US" sz="2800" kern="0" dirty="0">
              <a:solidFill>
                <a:schemeClr val="accent6">
                  <a:lumMod val="75000"/>
                </a:schemeClr>
              </a:solidFill>
              <a:latin typeface="Arial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7487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1143</Words>
  <Application>Microsoft Office PowerPoint</Application>
  <PresentationFormat>On-screen Show (4:3)</PresentationFormat>
  <Paragraphs>138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Noto Sans Symbols</vt:lpstr>
      <vt:lpstr>Wingdings</vt:lpstr>
      <vt:lpstr>Office Theme</vt:lpstr>
      <vt:lpstr>Module 5:  Management of an infant/child with respiratory distress   iii) Child with TB</vt:lpstr>
      <vt:lpstr>PowerPoint Presentation</vt:lpstr>
      <vt:lpstr>Risk factors for TB infection and disease in children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Forms of PTLD</vt:lpstr>
      <vt:lpstr>Questions?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Jael Mulwale</dc:creator>
  <cp:lastModifiedBy>USER</cp:lastModifiedBy>
  <cp:revision>2</cp:revision>
  <dcterms:created xsi:type="dcterms:W3CDTF">2025-05-27T09:58:31Z</dcterms:created>
  <dcterms:modified xsi:type="dcterms:W3CDTF">2025-09-30T08:46:16Z</dcterms:modified>
</cp:coreProperties>
</file>