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1065" r:id="rId2"/>
    <p:sldId id="1066" r:id="rId3"/>
    <p:sldId id="332" r:id="rId4"/>
    <p:sldId id="333" r:id="rId5"/>
    <p:sldId id="1067" r:id="rId6"/>
    <p:sldId id="1068" r:id="rId7"/>
    <p:sldId id="1069" r:id="rId8"/>
    <p:sldId id="10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3616D-1B63-467A-B5C7-6A11AE2CFBE9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A13C5-B4CF-4546-8AB4-A0F79922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8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21EFB6EB-E919-422E-94F9-28DEF2A444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2D4D4D-A06A-41BC-A162-291176B8EA71}" type="slidenum">
              <a:rPr lang="en-GB" altLang="en-US" sz="1200"/>
              <a:pPr/>
              <a:t>3</a:t>
            </a:fld>
            <a:endParaRPr lang="en-GB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060E34E-5675-4F90-B833-5CAFBB3747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CA86B6E-4370-4B81-BA77-95133B747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arenR"/>
            </a:pPr>
            <a:r>
              <a:rPr lang="en-GB" altLang="en-US"/>
              <a:t>Although some of these signs tend to make people think of either cerebral malaria or meningitis NONE are only found in one of the conditions and so none are specific.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GB" altLang="en-US"/>
              <a:t>The key to diagnosis is often a good HISTORY... Particularly for CHRONIC illness</a:t>
            </a: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055">
            <a:extLst>
              <a:ext uri="{FF2B5EF4-FFF2-40B4-BE49-F238E27FC236}">
                <a16:creationId xmlns:a16="http://schemas.microsoft.com/office/drawing/2014/main" id="{78527CDB-C4E9-4EEF-9B4E-8D21A471E2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7B1DE6-4F18-40CF-8C66-8CCBF92E5D39}" type="slidenum">
              <a:rPr lang="en-GB" altLang="en-US" sz="1200"/>
              <a:pPr/>
              <a:t>4</a:t>
            </a:fld>
            <a:endParaRPr lang="en-GB" altLang="en-US" sz="1200"/>
          </a:p>
        </p:txBody>
      </p:sp>
      <p:sp>
        <p:nvSpPr>
          <p:cNvPr id="28675" name="Rectangle 1026">
            <a:extLst>
              <a:ext uri="{FF2B5EF4-FFF2-40B4-BE49-F238E27FC236}">
                <a16:creationId xmlns:a16="http://schemas.microsoft.com/office/drawing/2014/main" id="{3504B7DB-F9A0-491C-80AA-56C30B2A37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6" name="Rectangle 1027">
            <a:extLst>
              <a:ext uri="{FF2B5EF4-FFF2-40B4-BE49-F238E27FC236}">
                <a16:creationId xmlns:a16="http://schemas.microsoft.com/office/drawing/2014/main" id="{57718B33-5564-486D-9B40-9C9F5697C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1) If we want to avoid missing meningitis and the deaths and disability that it causes (the CT scan is a cerebral abscess in a child who did not have their meningitis recognised or treated properly) then should do an LP in children with ANY ONE of the signs listed on the slide.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A986-290D-4F65-83BC-C70D69A67A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94DE-EB43-48E4-B158-D33A082629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8753A6-10C4-D828-8BF4-60D850400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A986-290D-4F65-83BC-C70D69A67A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94DE-EB43-48E4-B158-D33A08262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0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A986-290D-4F65-83BC-C70D69A67A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94DE-EB43-48E4-B158-D33A08262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6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A986-290D-4F65-83BC-C70D69A67A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94DE-EB43-48E4-B158-D33A082629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760A31-1890-9F78-D441-7997799A8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1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A986-290D-4F65-83BC-C70D69A67A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94DE-EB43-48E4-B158-D33A082629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B71419-6920-0F33-455C-557EC5848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7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A986-290D-4F65-83BC-C70D69A67A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94DE-EB43-48E4-B158-D33A0826295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27A968-D471-9292-BBD6-A5553FE46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8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A986-290D-4F65-83BC-C70D69A67A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94DE-EB43-48E4-B158-D33A0826295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FD39AA-CA8C-DEE4-8200-FB7D52C7B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3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A986-290D-4F65-83BC-C70D69A67A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94DE-EB43-48E4-B158-D33A082629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5E222-297A-4832-38DF-666E3F5B4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2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A986-290D-4F65-83BC-C70D69A67A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94DE-EB43-48E4-B158-D33A0826295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96950F-096D-7C75-112A-5532711CF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A986-290D-4F65-83BC-C70D69A67A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94DE-EB43-48E4-B158-D33A08262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A986-290D-4F65-83BC-C70D69A67A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94DE-EB43-48E4-B158-D33A08262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8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BA986-290D-4F65-83BC-C70D69A67AC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E94DE-EB43-48E4-B158-D33A08262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DAEAE-1DBB-E171-CC1D-724522E10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9361" y="2739923"/>
            <a:ext cx="5600575" cy="1615768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8: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K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eningitis and malaria</a:t>
            </a:r>
            <a:endParaRPr lang="en-K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93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2CE68-135B-A893-B279-595A4B31C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6BD1E-C13E-CBCB-56DB-85F7944CF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E" dirty="0"/>
              <a:t>Identify clinical signs and symptoms of meningitis and malaria</a:t>
            </a:r>
          </a:p>
          <a:p>
            <a:r>
              <a:rPr lang="en-GB" dirty="0"/>
              <a:t>I</a:t>
            </a:r>
            <a:r>
              <a:rPr lang="en-KE" dirty="0"/>
              <a:t>ndications for lumbar puncture</a:t>
            </a:r>
          </a:p>
          <a:p>
            <a:r>
              <a:rPr lang="en-GB" dirty="0"/>
              <a:t>D</a:t>
            </a:r>
            <a:r>
              <a:rPr lang="en-KE" dirty="0"/>
              <a:t>iagnosis and management of meningitis and malaria</a:t>
            </a:r>
          </a:p>
        </p:txBody>
      </p:sp>
    </p:spTree>
    <p:extLst>
      <p:ext uri="{BB962C8B-B14F-4D97-AF65-F5344CB8AC3E}">
        <p14:creationId xmlns:p14="http://schemas.microsoft.com/office/powerpoint/2010/main" val="286254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6DC048B9-DFB1-4CB7-8659-1355E023F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dirty="0"/>
              <a:t>Cerebral Malaria vs Acute Bacterial Meningitis/Encephalitis</a:t>
            </a:r>
          </a:p>
        </p:txBody>
      </p:sp>
      <p:sp>
        <p:nvSpPr>
          <p:cNvPr id="25603" name="Text Box 1027">
            <a:extLst>
              <a:ext uri="{FF2B5EF4-FFF2-40B4-BE49-F238E27FC236}">
                <a16:creationId xmlns:a16="http://schemas.microsoft.com/office/drawing/2014/main" id="{74B2FEE1-E491-4D9E-B4B7-E6246957C3E2}"/>
              </a:ext>
            </a:extLst>
          </p:cNvPr>
          <p:cNvSpPr txBox="1">
            <a:spLocks noChangeArrowheads="1"/>
          </p:cNvSpPr>
          <p:nvPr/>
        </p:nvSpPr>
        <p:spPr bwMode="auto">
          <a:xfrm rot="10797057">
            <a:off x="1574291" y="2056210"/>
            <a:ext cx="507831" cy="3314700"/>
          </a:xfrm>
          <a:prstGeom prst="rect">
            <a:avLst/>
          </a:prstGeom>
          <a:solidFill>
            <a:srgbClr val="B9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100">
                <a:latin typeface="Arial" panose="020B0604020202020204" pitchFamily="34" charset="0"/>
              </a:rPr>
              <a:t>Cerebral Malaria</a:t>
            </a:r>
          </a:p>
        </p:txBody>
      </p:sp>
      <p:sp>
        <p:nvSpPr>
          <p:cNvPr id="6148" name="Text Box 1028">
            <a:extLst>
              <a:ext uri="{FF2B5EF4-FFF2-40B4-BE49-F238E27FC236}">
                <a16:creationId xmlns:a16="http://schemas.microsoft.com/office/drawing/2014/main" id="{C9E237B5-C0B4-4928-8EF5-D62C32083F5C}"/>
              </a:ext>
            </a:extLst>
          </p:cNvPr>
          <p:cNvSpPr txBox="1">
            <a:spLocks noChangeArrowheads="1"/>
          </p:cNvSpPr>
          <p:nvPr/>
        </p:nvSpPr>
        <p:spPr bwMode="auto">
          <a:xfrm rot="10797057">
            <a:off x="6762185" y="2025254"/>
            <a:ext cx="830997" cy="3314700"/>
          </a:xfrm>
          <a:prstGeom prst="rect">
            <a:avLst/>
          </a:prstGeom>
          <a:solidFill>
            <a:schemeClr val="accent2">
              <a:lumMod val="40000"/>
              <a:lumOff val="60000"/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100" dirty="0">
                <a:latin typeface="Arial" pitchFamily="34" charset="0"/>
              </a:rPr>
              <a:t>Acute Bacterial Meningitis or Encephalitis</a:t>
            </a:r>
          </a:p>
        </p:txBody>
      </p:sp>
      <p:sp>
        <p:nvSpPr>
          <p:cNvPr id="25605" name="Text Box 1029">
            <a:extLst>
              <a:ext uri="{FF2B5EF4-FFF2-40B4-BE49-F238E27FC236}">
                <a16:creationId xmlns:a16="http://schemas.microsoft.com/office/drawing/2014/main" id="{7494EFA1-A067-46B5-B3FA-403A114AA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822" y="2286000"/>
            <a:ext cx="1543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>
                <a:latin typeface="Arial" panose="020B0604020202020204" pitchFamily="34" charset="0"/>
              </a:rPr>
              <a:t>Stiff neck</a:t>
            </a:r>
          </a:p>
        </p:txBody>
      </p:sp>
      <p:sp>
        <p:nvSpPr>
          <p:cNvPr id="25606" name="Text Box 1031">
            <a:extLst>
              <a:ext uri="{FF2B5EF4-FFF2-40B4-BE49-F238E27FC236}">
                <a16:creationId xmlns:a16="http://schemas.microsoft.com/office/drawing/2014/main" id="{9B4066F2-B0C8-4968-8742-68C3493D7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572" y="2743200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>
                <a:latin typeface="Arial" panose="020B0604020202020204" pitchFamily="34" charset="0"/>
              </a:rPr>
              <a:t>Bulging Fontanelle</a:t>
            </a:r>
          </a:p>
        </p:txBody>
      </p:sp>
      <p:sp>
        <p:nvSpPr>
          <p:cNvPr id="25607" name="Text Box 1032">
            <a:extLst>
              <a:ext uri="{FF2B5EF4-FFF2-40B4-BE49-F238E27FC236}">
                <a16:creationId xmlns:a16="http://schemas.microsoft.com/office/drawing/2014/main" id="{C7F51A9A-5730-4512-AD56-0E9D2E408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572" y="3257550"/>
            <a:ext cx="2228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dirty="0">
                <a:latin typeface="Arial" panose="020B0604020202020204" pitchFamily="34" charset="0"/>
              </a:rPr>
              <a:t>Arching of the back</a:t>
            </a:r>
          </a:p>
        </p:txBody>
      </p:sp>
      <p:sp>
        <p:nvSpPr>
          <p:cNvPr id="25608" name="Text Box 1033">
            <a:extLst>
              <a:ext uri="{FF2B5EF4-FFF2-40B4-BE49-F238E27FC236}">
                <a16:creationId xmlns:a16="http://schemas.microsoft.com/office/drawing/2014/main" id="{20A9B8F4-6059-4444-B8EF-A452F40B3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472" y="3771900"/>
            <a:ext cx="1543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>
                <a:latin typeface="Arial" panose="020B0604020202020204" pitchFamily="34" charset="0"/>
              </a:rPr>
              <a:t>Convulsions</a:t>
            </a:r>
          </a:p>
        </p:txBody>
      </p:sp>
      <p:sp>
        <p:nvSpPr>
          <p:cNvPr id="25609" name="Text Box 1034">
            <a:extLst>
              <a:ext uri="{FF2B5EF4-FFF2-40B4-BE49-F238E27FC236}">
                <a16:creationId xmlns:a16="http://schemas.microsoft.com/office/drawing/2014/main" id="{9DFC0083-C77A-4DF0-ADD5-3E60D9EC4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922" y="4229100"/>
            <a:ext cx="1543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>
                <a:latin typeface="Arial" panose="020B0604020202020204" pitchFamily="34" charset="0"/>
              </a:rPr>
              <a:t>Pallor</a:t>
            </a:r>
          </a:p>
        </p:txBody>
      </p:sp>
      <p:sp>
        <p:nvSpPr>
          <p:cNvPr id="25610" name="Text Box 1035">
            <a:extLst>
              <a:ext uri="{FF2B5EF4-FFF2-40B4-BE49-F238E27FC236}">
                <a16:creationId xmlns:a16="http://schemas.microsoft.com/office/drawing/2014/main" id="{2CCDB0B8-FBEF-4F5E-B17C-2B6B675EB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172" y="4743450"/>
            <a:ext cx="1543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>
                <a:latin typeface="Arial" panose="020B0604020202020204" pitchFamily="34" charset="0"/>
              </a:rPr>
              <a:t>Confusion</a:t>
            </a:r>
          </a:p>
        </p:txBody>
      </p:sp>
      <p:sp>
        <p:nvSpPr>
          <p:cNvPr id="25611" name="Line 1036">
            <a:extLst>
              <a:ext uri="{FF2B5EF4-FFF2-40B4-BE49-F238E27FC236}">
                <a16:creationId xmlns:a16="http://schemas.microsoft.com/office/drawing/2014/main" id="{DB460E3E-B9D1-49FE-9156-AE814DCC25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32422" y="2457450"/>
            <a:ext cx="2000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5612" name="Line 1037">
            <a:extLst>
              <a:ext uri="{FF2B5EF4-FFF2-40B4-BE49-F238E27FC236}">
                <a16:creationId xmlns:a16="http://schemas.microsoft.com/office/drawing/2014/main" id="{9645F5E3-3C43-4722-A64F-180928F49B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32422" y="2914650"/>
            <a:ext cx="23431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5613" name="Line 1038">
            <a:extLst>
              <a:ext uri="{FF2B5EF4-FFF2-40B4-BE49-F238E27FC236}">
                <a16:creationId xmlns:a16="http://schemas.microsoft.com/office/drawing/2014/main" id="{C59F7D4D-7EA0-4E32-A464-A179EFFFFD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75272" y="3429000"/>
            <a:ext cx="1257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5614" name="Line 1039">
            <a:extLst>
              <a:ext uri="{FF2B5EF4-FFF2-40B4-BE49-F238E27FC236}">
                <a16:creationId xmlns:a16="http://schemas.microsoft.com/office/drawing/2014/main" id="{6B9CFE4B-338E-413F-95DE-CBFF1D8CFF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18122" y="394335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5615" name="Line 1040">
            <a:extLst>
              <a:ext uri="{FF2B5EF4-FFF2-40B4-BE49-F238E27FC236}">
                <a16:creationId xmlns:a16="http://schemas.microsoft.com/office/drawing/2014/main" id="{4E90125A-2777-438C-B394-EECA86D989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18122" y="44005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5616" name="Line 1041">
            <a:extLst>
              <a:ext uri="{FF2B5EF4-FFF2-40B4-BE49-F238E27FC236}">
                <a16:creationId xmlns:a16="http://schemas.microsoft.com/office/drawing/2014/main" id="{12A69908-AB2A-461A-92CC-39E89C02B8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18122" y="4914900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5617" name="Line 1042">
            <a:extLst>
              <a:ext uri="{FF2B5EF4-FFF2-40B4-BE49-F238E27FC236}">
                <a16:creationId xmlns:a16="http://schemas.microsoft.com/office/drawing/2014/main" id="{DD005084-2EDB-4316-A9C8-E617BEB97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8522" y="2457450"/>
            <a:ext cx="1428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5618" name="Line 1043">
            <a:extLst>
              <a:ext uri="{FF2B5EF4-FFF2-40B4-BE49-F238E27FC236}">
                <a16:creationId xmlns:a16="http://schemas.microsoft.com/office/drawing/2014/main" id="{4B945693-7CD4-448C-B8A6-5D88DE553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5822" y="29146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5619" name="Line 1044">
            <a:extLst>
              <a:ext uri="{FF2B5EF4-FFF2-40B4-BE49-F238E27FC236}">
                <a16:creationId xmlns:a16="http://schemas.microsoft.com/office/drawing/2014/main" id="{B8DBEBEA-BF93-4FA7-B7FE-69722D3C7D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9972" y="3429000"/>
            <a:ext cx="125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5620" name="Line 1045">
            <a:extLst>
              <a:ext uri="{FF2B5EF4-FFF2-40B4-BE49-F238E27FC236}">
                <a16:creationId xmlns:a16="http://schemas.microsoft.com/office/drawing/2014/main" id="{7B4FDCDF-47AC-4977-B19A-76ACF52D5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7072" y="394335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5621" name="Line 1046">
            <a:extLst>
              <a:ext uri="{FF2B5EF4-FFF2-40B4-BE49-F238E27FC236}">
                <a16:creationId xmlns:a16="http://schemas.microsoft.com/office/drawing/2014/main" id="{47AB7C64-BA8D-45BE-BF61-760279F35B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4022" y="4400550"/>
            <a:ext cx="314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5622" name="Line 1047">
            <a:extLst>
              <a:ext uri="{FF2B5EF4-FFF2-40B4-BE49-F238E27FC236}">
                <a16:creationId xmlns:a16="http://schemas.microsoft.com/office/drawing/2014/main" id="{F0DF4499-0FFF-4638-B9BF-3C24D1071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4172" y="4914900"/>
            <a:ext cx="200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5FD25F-4EFF-4D88-B63C-3237276332AB}"/>
              </a:ext>
            </a:extLst>
          </p:cNvPr>
          <p:cNvSpPr/>
          <p:nvPr/>
        </p:nvSpPr>
        <p:spPr>
          <a:xfrm>
            <a:off x="1960960" y="5409010"/>
            <a:ext cx="5172075" cy="433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500" dirty="0">
                <a:solidFill>
                  <a:schemeClr val="bg1"/>
                </a:solidFill>
              </a:rPr>
              <a:t>Clinically you cannot make a certain diagnosis – Lumbar puncture and malaria test are critical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7B2714E-8161-459D-9D2E-9C857F854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2510" y="348994"/>
            <a:ext cx="8105548" cy="8572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Indications for lumbar puncture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D20DEF8-56D0-41D6-B444-CFCF05CA70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2510" y="1170203"/>
            <a:ext cx="7882896" cy="5073496"/>
          </a:xfrm>
          <a:ln>
            <a:noFill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a minimum, if you want to avoid missing meningitis (and deaths and handicap from it), </a:t>
            </a:r>
            <a:r>
              <a:rPr lang="en-GB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avoid wasting antibiotics</a:t>
            </a:r>
            <a:r>
              <a:rPr lang="en-GB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least LP those with history of fever and </a:t>
            </a:r>
            <a:r>
              <a:rPr lang="en-GB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one of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Bulging fontanelle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Stiff neck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Fits if age &lt;6 months or &gt; 6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Partial or focal fits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Reduced consciousness</a:t>
            </a:r>
          </a:p>
        </p:txBody>
      </p:sp>
      <p:pic>
        <p:nvPicPr>
          <p:cNvPr id="27652" name="Picture 4" descr="cerebral abcess from meningitis">
            <a:extLst>
              <a:ext uri="{FF2B5EF4-FFF2-40B4-BE49-F238E27FC236}">
                <a16:creationId xmlns:a16="http://schemas.microsoft.com/office/drawing/2014/main" id="{BB9DA295-A982-411B-A9B3-5AD479F57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65" y="3281710"/>
            <a:ext cx="2394293" cy="240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A4C6EA-1E6F-933F-D432-DE7401B37DF4}"/>
              </a:ext>
            </a:extLst>
          </p:cNvPr>
          <p:cNvSpPr txBox="1"/>
          <p:nvPr/>
        </p:nvSpPr>
        <p:spPr>
          <a:xfrm>
            <a:off x="6130307" y="5917063"/>
            <a:ext cx="271099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CT scan Brain abscess</a:t>
            </a:r>
            <a:endParaRPr lang="en-K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A1AB66-F4AC-FE07-97C8-8F8568FB8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843" y="629356"/>
            <a:ext cx="4422943" cy="5928781"/>
          </a:xfr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0430C2-0684-4DA8-2B47-4C04D652D090}"/>
              </a:ext>
            </a:extLst>
          </p:cNvPr>
          <p:cNvSpPr/>
          <p:nvPr/>
        </p:nvSpPr>
        <p:spPr>
          <a:xfrm>
            <a:off x="5407742" y="1691148"/>
            <a:ext cx="3164415" cy="3834558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avoid overuse of Ceftriaxone an LP must be done to confirm </a:t>
            </a:r>
            <a:r>
              <a:rPr lang="en-GB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diagnosis of meningitis</a:t>
            </a:r>
          </a:p>
          <a:p>
            <a:endParaRPr lang="en-GB" alt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KE" sz="2000" dirty="0">
                <a:latin typeface="Arial" panose="020B0604020202020204" pitchFamily="34" charset="0"/>
                <a:cs typeface="Arial" panose="020B0604020202020204" pitchFamily="34" charset="0"/>
              </a:rPr>
              <a:t>eftriaxone Dose: 100mg/kg in 2 divided doses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1E62DC-F296-7823-53CE-0A2646B29FF7}"/>
              </a:ext>
            </a:extLst>
          </p:cNvPr>
          <p:cNvSpPr txBox="1"/>
          <p:nvPr/>
        </p:nvSpPr>
        <p:spPr>
          <a:xfrm>
            <a:off x="1745442" y="117459"/>
            <a:ext cx="5653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meningitis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947EC1-2DD0-ED5C-543A-C40FD2A8834C}"/>
              </a:ext>
            </a:extLst>
          </p:cNvPr>
          <p:cNvSpPr txBox="1"/>
          <p:nvPr/>
        </p:nvSpPr>
        <p:spPr>
          <a:xfrm>
            <a:off x="4883350" y="5891881"/>
            <a:ext cx="3897221" cy="30008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Reference the Basic Paediatric Protocol 2022</a:t>
            </a:r>
            <a:endParaRPr lang="en-KE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5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4A0E5-5E8C-D914-3E48-3946D42E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13560"/>
            <a:ext cx="7886700" cy="650002"/>
          </a:xfrm>
        </p:spPr>
        <p:txBody>
          <a:bodyPr>
            <a:noAutofit/>
          </a:bodyPr>
          <a:lstStyle/>
          <a:p>
            <a:pPr algn="ctr"/>
            <a:r>
              <a:rPr lang="en-K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malaria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1F296-A6FE-CC12-516F-0F027697E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043" y="1297858"/>
            <a:ext cx="7886700" cy="5138426"/>
          </a:xfrm>
        </p:spPr>
        <p:txBody>
          <a:bodyPr>
            <a:noAutofit/>
          </a:bodyPr>
          <a:lstStyle/>
          <a:p>
            <a:pPr>
              <a:spcAft>
                <a:spcPts val="450"/>
              </a:spcAft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Cerebral malaria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Strictly Coma = AVPU &lt; P (AVPU = U)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practice if AVPU &lt; A or unable to drink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Severe Malaria with Respiratory Distress 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Deep, acidotic breathing &amp; usually indrawing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 associated with anaemia / severe anaemia.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Severe Anaemia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 &lt; 5g/dl (&lt;50g/L) or PCV / Haematocrit &lt; 15%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many as 40-50% of children with severe anaemia will </a:t>
            </a:r>
            <a:r>
              <a:rPr lang="en-GB" alt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respiratory distress</a:t>
            </a:r>
          </a:p>
          <a:p>
            <a:pPr>
              <a:spcAft>
                <a:spcPts val="450"/>
              </a:spcAft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Plus positive diagnostic test (repeat up to 3 times if good quality slide test is negative)</a:t>
            </a:r>
          </a:p>
        </p:txBody>
      </p:sp>
    </p:spTree>
    <p:extLst>
      <p:ext uri="{BB962C8B-B14F-4D97-AF65-F5344CB8AC3E}">
        <p14:creationId xmlns:p14="http://schemas.microsoft.com/office/powerpoint/2010/main" val="407829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5B3B43-4E4A-DF08-41D3-F188FB1BE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062" y="218152"/>
            <a:ext cx="5454714" cy="6398957"/>
          </a:xfr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7959301-2D70-0C8C-D2D9-60511E5FAEA8}"/>
              </a:ext>
            </a:extLst>
          </p:cNvPr>
          <p:cNvSpPr/>
          <p:nvPr/>
        </p:nvSpPr>
        <p:spPr>
          <a:xfrm>
            <a:off x="6263148" y="2010718"/>
            <a:ext cx="2400637" cy="3868971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KE" dirty="0">
                <a:latin typeface="Arial" panose="020B0604020202020204" pitchFamily="34" charset="0"/>
                <a:cs typeface="Arial" panose="020B0604020202020204" pitchFamily="34" charset="0"/>
              </a:rPr>
              <a:t>hildren &lt; 20 kg  give artesunate 3mg/kg/dose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KE" dirty="0">
                <a:latin typeface="Arial" panose="020B0604020202020204" pitchFamily="34" charset="0"/>
                <a:cs typeface="Arial" panose="020B0604020202020204" pitchFamily="34" charset="0"/>
              </a:rPr>
              <a:t>hildren&gt; 20kg  and adults give artesunate 2.4 mg/kg/dose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KE" dirty="0">
                <a:latin typeface="Arial" panose="020B0604020202020204" pitchFamily="34" charset="0"/>
                <a:cs typeface="Arial" panose="020B0604020202020204" pitchFamily="34" charset="0"/>
              </a:rPr>
              <a:t>revent hypoglycemia by feeding and fluids</a:t>
            </a:r>
          </a:p>
          <a:p>
            <a:pPr algn="ctr"/>
            <a:endParaRPr lang="en-K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6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0FF7-FC88-3E8A-0097-F86FEC68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835" y="1530462"/>
            <a:ext cx="2782529" cy="460600"/>
          </a:xfrm>
        </p:spPr>
        <p:txBody>
          <a:bodyPr>
            <a:normAutofit fontScale="90000"/>
          </a:bodyPr>
          <a:lstStyle/>
          <a:p>
            <a:pPr algn="ctr"/>
            <a:r>
              <a:rPr lang="en-K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1B9D8-C27F-6563-BDA0-803C7C534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969" y="2516318"/>
            <a:ext cx="7727935" cy="3263504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LP should be done in all cases of suspected meningitis for cell count and microscopy results to guide treatment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Ceftriaxone is the treatment of choice in Kenya for proven meningitis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Diagnostic test for malaria should be done in all suspected cases before starting treatment. 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Artesunate is the treatment of choice in severe malaria  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C0AC1-3FE6-3623-B4FB-CAA327D44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17" y="758409"/>
            <a:ext cx="1562785" cy="154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76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</TotalTime>
  <Words>461</Words>
  <Application>Microsoft Office PowerPoint</Application>
  <PresentationFormat>On-screen Show (4:3)</PresentationFormat>
  <Paragraphs>54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Module 8: Meningitis and malaria</vt:lpstr>
      <vt:lpstr>OBJECTIVES</vt:lpstr>
      <vt:lpstr>Cerebral Malaria vs Acute Bacterial Meningitis/Encephalitis</vt:lpstr>
      <vt:lpstr>Indications for lumbar puncture</vt:lpstr>
      <vt:lpstr>PowerPoint Presentation</vt:lpstr>
      <vt:lpstr>Severe malaria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Jael Mulwale</dc:creator>
  <cp:lastModifiedBy>USER</cp:lastModifiedBy>
  <cp:revision>3</cp:revision>
  <dcterms:created xsi:type="dcterms:W3CDTF">2025-05-27T10:02:37Z</dcterms:created>
  <dcterms:modified xsi:type="dcterms:W3CDTF">2025-09-30T08:47:44Z</dcterms:modified>
</cp:coreProperties>
</file>