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mov" ContentType="video/quicktime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8" r:id="rId4"/>
  </p:sldMasterIdLst>
  <p:notesMasterIdLst>
    <p:notesMasterId r:id="rId16"/>
  </p:notesMasterIdLst>
  <p:sldIdLst>
    <p:sldId id="16763371" r:id="rId5"/>
    <p:sldId id="16763357" r:id="rId6"/>
    <p:sldId id="278" r:id="rId7"/>
    <p:sldId id="16763366" r:id="rId8"/>
    <p:sldId id="342" r:id="rId9"/>
    <p:sldId id="16763358" r:id="rId10"/>
    <p:sldId id="16763359" r:id="rId11"/>
    <p:sldId id="16763365" r:id="rId12"/>
    <p:sldId id="16763369" r:id="rId13"/>
    <p:sldId id="16763354" r:id="rId14"/>
    <p:sldId id="16763356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A0484CD6-4827-4417-AD2A-16884DE494D5}">
          <p14:sldIdLst>
            <p14:sldId id="16763371"/>
            <p14:sldId id="16763357"/>
            <p14:sldId id="278"/>
            <p14:sldId id="16763366"/>
            <p14:sldId id="342"/>
            <p14:sldId id="16763358"/>
            <p14:sldId id="16763359"/>
            <p14:sldId id="16763365"/>
            <p14:sldId id="16763369"/>
            <p14:sldId id="16763354"/>
            <p14:sldId id="16763356"/>
          </p14:sldIdLst>
        </p14:section>
        <p14:section name="Untitled Section" id="{E67A3FDB-4414-4203-A4F6-90A28B7FC79A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A0ED"/>
    <a:srgbClr val="FEDAFA"/>
    <a:srgbClr val="FDC3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5FF98B5-FB1B-4360-B9B8-634F2563BF84}" v="7" dt="2025-05-20T08:26:35.14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120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5153DB-9FFB-4C26-B4C9-3F7446CCFF96}" type="datetimeFigureOut">
              <a:rPr lang="en-GB" smtClean="0"/>
              <a:t>30/09/2025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95C23A-7E79-4675-973B-CAFC36177F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50455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16387" name="Notes Placeholder 2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defTabSz="685800">
              <a:lnSpc>
                <a:spcPct val="90000"/>
              </a:lnSpc>
              <a:spcBef>
                <a:spcPts val="750"/>
              </a:spcBef>
              <a:buFont typeface="+mj-lt"/>
              <a:buNone/>
            </a:pPr>
            <a:endParaRPr lang="en-GB" altLang="en-US"/>
          </a:p>
        </p:txBody>
      </p:sp>
      <p:sp>
        <p:nvSpPr>
          <p:cNvPr id="16388" name="Slide Number Placeholder 3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D8084EB-5D07-43DC-9C70-21AE03FB7CAD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16387" name="Notes Placeholder 2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GB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No studies could be identified that evaluated the reliability of specific symptoms and hypoglycaemia.- based on consensus recommendation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GB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Mild-moderate – unlikely to lead to long term sequalae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GB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Severe – likely to lead to long term impairment – treatment must be provided immediately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GB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sz="1200" dirty="0"/>
              <a:t>Basic Paediatric Protocol 2022 </a:t>
            </a:r>
            <a:r>
              <a:rPr lang="en-US" sz="1200" dirty="0" err="1"/>
              <a:t>pg</a:t>
            </a:r>
            <a:r>
              <a:rPr lang="en-US" sz="1200" dirty="0"/>
              <a:t> 63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GB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defTabSz="685800">
              <a:lnSpc>
                <a:spcPct val="90000"/>
              </a:lnSpc>
              <a:spcBef>
                <a:spcPts val="750"/>
              </a:spcBef>
              <a:buFont typeface="+mj-lt"/>
              <a:buNone/>
            </a:pPr>
            <a:endParaRPr lang="en-GB" altLang="en-US" dirty="0"/>
          </a:p>
        </p:txBody>
      </p:sp>
      <p:sp>
        <p:nvSpPr>
          <p:cNvPr id="16388" name="Slide Number Placeholder 3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D8084EB-5D07-43DC-9C70-21AE03FB7CAD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149507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Maternal diabetes causing transient hyperinsulinism in the baby</a:t>
            </a:r>
          </a:p>
          <a:p>
            <a:pPr>
              <a:spcBef>
                <a:spcPct val="0"/>
              </a:spcBef>
            </a:pP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Glucose infusions during labour</a:t>
            </a:r>
          </a:p>
          <a:p>
            <a:pPr>
              <a:spcBef>
                <a:spcPct val="0"/>
              </a:spcBef>
            </a:pP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Maternal administration of B sympathomimetics used to suppress preterm labour may cause maternal hyperglycemia and associated fetal hyperinsulinism-</a:t>
            </a:r>
          </a:p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495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02CB7D-D8C0-40AC-9855-A534BDC08A85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16387" name="Notes Placeholder 2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defTabSz="685800">
              <a:lnSpc>
                <a:spcPct val="90000"/>
              </a:lnSpc>
              <a:spcBef>
                <a:spcPts val="750"/>
              </a:spcBef>
              <a:buFont typeface="+mj-lt"/>
              <a:buNone/>
            </a:pPr>
            <a:endParaRPr lang="en-GB" altLang="en-US" dirty="0"/>
          </a:p>
        </p:txBody>
      </p:sp>
      <p:sp>
        <p:nvSpPr>
          <p:cNvPr id="16388" name="Slide Number Placeholder 3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D8084EB-5D07-43DC-9C70-21AE03FB7CAD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16387" name="Notes Placeholder 2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defTabSz="685800">
              <a:lnSpc>
                <a:spcPct val="90000"/>
              </a:lnSpc>
              <a:spcBef>
                <a:spcPts val="750"/>
              </a:spcBef>
              <a:buFont typeface="+mj-lt"/>
              <a:buNone/>
            </a:pPr>
            <a:endParaRPr lang="en-GB" altLang="en-US" dirty="0"/>
          </a:p>
        </p:txBody>
      </p:sp>
      <p:sp>
        <p:nvSpPr>
          <p:cNvPr id="16388" name="Slide Number Placeholder 3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D8084EB-5D07-43DC-9C70-21AE03FB7CAD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16387" name="Notes Placeholder 2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defTabSz="685800">
              <a:lnSpc>
                <a:spcPct val="90000"/>
              </a:lnSpc>
              <a:spcBef>
                <a:spcPts val="750"/>
              </a:spcBef>
              <a:buFont typeface="+mj-lt"/>
              <a:buNone/>
            </a:pPr>
            <a:endParaRPr lang="en-GB" altLang="en-US" dirty="0"/>
          </a:p>
        </p:txBody>
      </p:sp>
      <p:sp>
        <p:nvSpPr>
          <p:cNvPr id="16388" name="Slide Number Placeholder 3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D8084EB-5D07-43DC-9C70-21AE03FB7CAD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59395" name="Notes Placeholder 2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71450" indent="-171450" defTabSz="685800">
              <a:lnSpc>
                <a:spcPct val="90000"/>
              </a:lnSpc>
              <a:spcBef>
                <a:spcPts val="750"/>
              </a:spcBef>
              <a:buFontTx/>
              <a:buChar char="•"/>
            </a:pPr>
            <a:endParaRPr lang="en-GB" altLang="en-US"/>
          </a:p>
        </p:txBody>
      </p:sp>
      <p:sp>
        <p:nvSpPr>
          <p:cNvPr id="59396" name="Slide Number Placeholder 3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AD10500-9E3D-409C-B9C1-DCF1FF9FE8C3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158E2C0-778F-AEAE-29A9-E4D0E8D9E61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" y="0"/>
            <a:ext cx="91368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8186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FA1FDD5C-4FF8-1317-F349-744C6F25FD0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" y="0"/>
            <a:ext cx="91368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872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525005F-0214-A67E-22B6-40D88D297D0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" y="0"/>
            <a:ext cx="91368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199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71E2FCF-37D2-2FD7-8D52-F62CD9FDCD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96"/>
            <a:ext cx="9144000" cy="685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9027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18C938E-99A6-9DEE-A6C9-C690B70C943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" y="0"/>
            <a:ext cx="91368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0775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4F8AF3-5FE9-49EA-ACE7-B12C2AFFEEF2}" type="datetime1">
              <a:rPr lang="en-US" smtClean="0"/>
              <a:t>9/30/2025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E7CFAC-1C73-4148-9946-41CA7389F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986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5" r:id="rId4"/>
    <p:sldLayoutId id="2147483696" r:id="rId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E6B087D-4882-F3CD-75BB-2AFA62685C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3" y="0"/>
            <a:ext cx="9136817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2345278" y="2761177"/>
            <a:ext cx="3858877" cy="941388"/>
          </a:xfrm>
        </p:spPr>
        <p:txBody>
          <a:bodyPr>
            <a:no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Neonatal Hypoglycemia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3951" y="2595037"/>
            <a:ext cx="2652866" cy="2215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0016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383757" y="1223393"/>
            <a:ext cx="2376486" cy="5334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25717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700" b="1" dirty="0">
                <a:solidFill>
                  <a:prstClr val="white"/>
                </a:solidFill>
                <a:latin typeface="Arial" panose="020B0604020202020204"/>
              </a:rPr>
              <a:t>Introduction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2284215" y="2133304"/>
            <a:ext cx="4683622" cy="365421"/>
          </a:xfrm>
          <a:prstGeom prst="rect">
            <a:avLst/>
          </a:prstGeom>
        </p:spPr>
        <p:txBody>
          <a:bodyPr>
            <a:spAutoFit/>
          </a:bodyPr>
          <a:lstStyle/>
          <a:p>
            <a:pPr marL="192881" indent="-192881" defTabSz="257175" eaLnBrk="0" fontAlgn="base" hangingPunct="0">
              <a:lnSpc>
                <a:spcPct val="150000"/>
              </a:lnSpc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lang="en-US" sz="1350" kern="0" dirty="0">
              <a:solidFill>
                <a:srgbClr val="000000"/>
              </a:solidFill>
              <a:latin typeface="Arial" panose="020B0604020202020204"/>
              <a:cs typeface="Arial" panose="020B0604020202020204"/>
              <a:sym typeface="Arial" panose="020B06040202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14F881B8-798C-7720-33ED-57CDB247FA86}"/>
              </a:ext>
            </a:extLst>
          </p:cNvPr>
          <p:cNvSpPr txBox="1">
            <a:spLocks/>
          </p:cNvSpPr>
          <p:nvPr/>
        </p:nvSpPr>
        <p:spPr>
          <a:xfrm>
            <a:off x="3526352" y="1316834"/>
            <a:ext cx="3248883" cy="739251"/>
          </a:xfrm>
          <a:prstGeom prst="rect">
            <a:avLst/>
          </a:prstGeom>
          <a:ln>
            <a:noFill/>
          </a:ln>
        </p:spPr>
        <p:txBody>
          <a:bodyPr vert="horz" lIns="51435" tIns="25718" rIns="51435" bIns="25718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514350">
              <a:defRPr/>
            </a:pPr>
            <a:r>
              <a:rPr lang="en-US" sz="32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Objectives </a:t>
            </a:r>
          </a:p>
        </p:txBody>
      </p:sp>
      <p:sp>
        <p:nvSpPr>
          <p:cNvPr id="2" name="Rectangle 1"/>
          <p:cNvSpPr/>
          <p:nvPr/>
        </p:nvSpPr>
        <p:spPr>
          <a:xfrm>
            <a:off x="1406012" y="2835859"/>
            <a:ext cx="7089059" cy="2705307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342900" indent="-342900" defTabSz="257175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srgbClr val="000000"/>
                </a:solidFill>
                <a:latin typeface="Arial" panose="020B0604020202020204"/>
              </a:rPr>
              <a:t>Define hypoglycemia</a:t>
            </a:r>
          </a:p>
          <a:p>
            <a:pPr marL="342900" indent="-342900" defTabSz="257175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srgbClr val="000000"/>
                </a:solidFill>
                <a:latin typeface="Arial" panose="020B0604020202020204"/>
              </a:rPr>
              <a:t>Highlight risk factors  associated with neonatal hypoglycemia </a:t>
            </a:r>
          </a:p>
          <a:p>
            <a:pPr marL="342900" indent="-342900" defTabSz="257175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srgbClr val="000000"/>
                </a:solidFill>
                <a:latin typeface="Arial" panose="020B0604020202020204"/>
              </a:rPr>
              <a:t>Discuss the management  of hypoglycemia</a:t>
            </a:r>
          </a:p>
          <a:p>
            <a:pPr defTabSz="257175">
              <a:lnSpc>
                <a:spcPct val="150000"/>
              </a:lnSpc>
              <a:defRPr/>
            </a:pPr>
            <a:endParaRPr lang="en-US" sz="2400" dirty="0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658389-BEC6-A4AB-F58A-2F0FDAFBC5BB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86600" y="6356350"/>
            <a:ext cx="2057400" cy="365125"/>
          </a:xfrm>
        </p:spPr>
        <p:txBody>
          <a:bodyPr/>
          <a:lstStyle/>
          <a:p>
            <a:pPr defTabSz="342900"/>
            <a:fld id="{DAE7CFAC-1C73-4148-9946-41CA7389F65E}" type="slidenum">
              <a:rPr lang="en-US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defTabSz="342900"/>
              <a:t>2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D60BE60-672F-8B93-21A6-CF827C369B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9110" y="1107469"/>
            <a:ext cx="1554098" cy="1422200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5D9B459-BE16-658B-E724-95A3F8970538}"/>
              </a:ext>
            </a:extLst>
          </p:cNvPr>
          <p:cNvCxnSpPr/>
          <p:nvPr/>
        </p:nvCxnSpPr>
        <p:spPr>
          <a:xfrm>
            <a:off x="3993208" y="2133304"/>
            <a:ext cx="2437089" cy="0"/>
          </a:xfrm>
          <a:prstGeom prst="line">
            <a:avLst/>
          </a:prstGeom>
          <a:ln w="28575">
            <a:solidFill>
              <a:srgbClr val="FAA0E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8"/>
          <p:cNvGrpSpPr/>
          <p:nvPr/>
        </p:nvGrpSpPr>
        <p:grpSpPr bwMode="auto">
          <a:xfrm>
            <a:off x="0" y="2406607"/>
            <a:ext cx="5013791" cy="3175249"/>
            <a:chOff x="1805817" y="1389111"/>
            <a:chExt cx="4805784" cy="3043034"/>
          </a:xfrm>
        </p:grpSpPr>
        <p:graphicFrame>
          <p:nvGraphicFramePr>
            <p:cNvPr id="10" name="Chart 17"/>
            <p:cNvGraphicFramePr/>
            <p:nvPr>
              <p:extLst>
                <p:ext uri="{D42A27DB-BD31-4B8C-83A1-F6EECF244321}">
                  <p14:modId xmlns:p14="http://schemas.microsoft.com/office/powerpoint/2010/main" val="177883522"/>
                </p:ext>
              </p:extLst>
            </p:nvPr>
          </p:nvGraphicFramePr>
          <p:xfrm>
            <a:off x="1805817" y="1389111"/>
            <a:ext cx="4805784" cy="304303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Chart" r:id="rId2" imgW="4815840" imgH="3048000" progId="Excel.Chart.8">
                    <p:embed/>
                  </p:oleObj>
                </mc:Choice>
                <mc:Fallback>
                  <p:oleObj name="Chart" r:id="rId2" imgW="4815840" imgH="3048000" progId="Excel.Chart.8">
                    <p:embed/>
                    <p:pic>
                      <p:nvPicPr>
                        <p:cNvPr id="10" name="Chart 17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05817" y="1389111"/>
                          <a:ext cx="4805784" cy="304303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 rot="3266574">
              <a:off x="3133366" y="2287672"/>
              <a:ext cx="1721780" cy="1555236"/>
            </a:xfrm>
            <a:prstGeom prst="rect">
              <a:avLst/>
            </a:prstGeom>
          </p:spPr>
        </p:pic>
      </p:grpSp>
      <p:sp>
        <p:nvSpPr>
          <p:cNvPr id="12" name="Rectangle: Rounded Corners 21"/>
          <p:cNvSpPr/>
          <p:nvPr/>
        </p:nvSpPr>
        <p:spPr bwMode="auto">
          <a:xfrm>
            <a:off x="3808741" y="3687097"/>
            <a:ext cx="4478665" cy="1533832"/>
          </a:xfrm>
          <a:prstGeom prst="roundRect">
            <a:avLst/>
          </a:prstGeom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defTabSz="257175">
              <a:defRPr/>
            </a:pPr>
            <a:r>
              <a:rPr lang="en-US" sz="4000" b="1" dirty="0">
                <a:solidFill>
                  <a:srgbClr val="C00000"/>
                </a:solidFill>
                <a:latin typeface="Calibri" panose="020F0502020204030204"/>
              </a:rPr>
              <a:t>RBS &lt;2.6mmol/L</a:t>
            </a:r>
          </a:p>
        </p:txBody>
      </p:sp>
      <p:sp>
        <p:nvSpPr>
          <p:cNvPr id="13" name="Title 1"/>
          <p:cNvSpPr txBox="1">
            <a:spLocks noChangeArrowheads="1"/>
          </p:cNvSpPr>
          <p:nvPr/>
        </p:nvSpPr>
        <p:spPr bwMode="auto">
          <a:xfrm>
            <a:off x="1100787" y="1715985"/>
            <a:ext cx="6971071" cy="514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1427" tIns="51427" rIns="51427" bIns="51427" anchor="b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70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7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7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7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7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7175" algn="l" rtl="0" fontAlgn="base">
              <a:spcBef>
                <a:spcPct val="0"/>
              </a:spcBef>
              <a:spcAft>
                <a:spcPct val="0"/>
              </a:spcAft>
              <a:defRPr sz="79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514350" algn="l" rtl="0" fontAlgn="base">
              <a:spcBef>
                <a:spcPct val="0"/>
              </a:spcBef>
              <a:spcAft>
                <a:spcPct val="0"/>
              </a:spcAft>
              <a:defRPr sz="79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771525" algn="l" rtl="0" fontAlgn="base">
              <a:spcBef>
                <a:spcPct val="0"/>
              </a:spcBef>
              <a:spcAft>
                <a:spcPct val="0"/>
              </a:spcAft>
              <a:defRPr sz="79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1028700" algn="l" rtl="0" fontAlgn="base">
              <a:spcBef>
                <a:spcPct val="0"/>
              </a:spcBef>
              <a:spcAft>
                <a:spcPct val="0"/>
              </a:spcAft>
              <a:defRPr sz="79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defTabSz="257175">
              <a:defRPr/>
            </a:pPr>
            <a:r>
              <a:rPr lang="en-US" altLang="en-US" sz="2800" b="1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Neonatal Hypoglycemia is defined as </a:t>
            </a:r>
            <a:endParaRPr lang="en-US" altLang="en-US" sz="1000" kern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ounded Rectangle 8"/>
          <p:cNvSpPr/>
          <p:nvPr/>
        </p:nvSpPr>
        <p:spPr bwMode="auto">
          <a:xfrm>
            <a:off x="4322128" y="2832976"/>
            <a:ext cx="3527275" cy="1041182"/>
          </a:xfrm>
          <a:prstGeom prst="roundRect">
            <a:avLst/>
          </a:prstGeom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defTabSz="257175">
              <a:defRPr/>
            </a:pPr>
            <a:r>
              <a:rPr lang="en-US" sz="2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Kenya and WHO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F6CD2BC-AFBA-FAD1-5F2A-DE85CB8DE158}"/>
              </a:ext>
            </a:extLst>
          </p:cNvPr>
          <p:cNvSpPr txBox="1"/>
          <p:nvPr/>
        </p:nvSpPr>
        <p:spPr>
          <a:xfrm>
            <a:off x="2801589" y="509915"/>
            <a:ext cx="35408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257175">
              <a:defRPr/>
            </a:pPr>
            <a:r>
              <a:rPr lang="en-US" sz="3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Definition</a:t>
            </a:r>
            <a:endParaRPr lang="x-none" sz="32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62E7CA5F-E9B0-C514-E050-85B0AB154D60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6693924" y="6312789"/>
            <a:ext cx="2057400" cy="365125"/>
          </a:xfrm>
        </p:spPr>
        <p:txBody>
          <a:bodyPr/>
          <a:lstStyle/>
          <a:p>
            <a:pPr defTabSz="342900"/>
            <a:fld id="{DAE7CFAC-1C73-4148-9946-41CA7389F65E}" type="slidenum">
              <a:rPr lang="en-US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defTabSz="342900"/>
              <a:t>3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36513" y="382020"/>
            <a:ext cx="8003456" cy="539796"/>
          </a:xfrm>
          <a:prstGeom prst="rect">
            <a:avLst/>
          </a:prstGeom>
          <a:noFill/>
          <a:ln w="26425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defTabSz="257175">
              <a:defRPr/>
            </a:pPr>
            <a:r>
              <a:rPr lang="en-US" sz="3200" b="1" kern="0" dirty="0">
                <a:solidFill>
                  <a:prstClr val="white"/>
                </a:solidFill>
                <a:latin typeface="Arial" panose="020B0604020202020204"/>
              </a:rPr>
              <a:t>Signs and Symptoms of Hypoglycemia </a:t>
            </a:r>
          </a:p>
        </p:txBody>
      </p:sp>
      <p:sp>
        <p:nvSpPr>
          <p:cNvPr id="7" name="Rectangle 6"/>
          <p:cNvSpPr/>
          <p:nvPr/>
        </p:nvSpPr>
        <p:spPr>
          <a:xfrm>
            <a:off x="648025" y="2371385"/>
            <a:ext cx="383548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2881" indent="-192881" defTabSz="257175">
              <a:buFont typeface="Arial" panose="020B0604020202020204" pitchFamily="34" charset="0"/>
              <a:buChar char="•"/>
              <a:defRPr/>
            </a:pPr>
            <a:r>
              <a:rPr lang="en-GB" alt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CNS</a:t>
            </a:r>
            <a:r>
              <a:rPr lang="en-GB" alt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Jitteriness, Irritability, High pitched cry, Lethargy, Hypotonia, Tremors, Hypothermia</a:t>
            </a:r>
          </a:p>
          <a:p>
            <a:pPr marL="192881" indent="-192881" defTabSz="257175">
              <a:buFont typeface="Arial" panose="020B0604020202020204" pitchFamily="34" charset="0"/>
              <a:buChar char="•"/>
              <a:defRPr/>
            </a:pPr>
            <a:r>
              <a:rPr lang="en-GB" alt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CVS</a:t>
            </a:r>
            <a:r>
              <a:rPr lang="en-GB" alt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Tachycardia, Sweating</a:t>
            </a:r>
          </a:p>
          <a:p>
            <a:pPr marL="192881" indent="-192881" defTabSz="257175">
              <a:buFont typeface="Arial" panose="020B0604020202020204" pitchFamily="34" charset="0"/>
              <a:buChar char="•"/>
              <a:defRPr/>
            </a:pPr>
            <a:r>
              <a:rPr lang="en-GB" alt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Respiratory</a:t>
            </a:r>
            <a:r>
              <a:rPr lang="en-GB" alt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Tachypnoea</a:t>
            </a:r>
          </a:p>
          <a:p>
            <a:pPr marL="192881" indent="-192881" defTabSz="257175">
              <a:buFont typeface="Arial" panose="020B0604020202020204" pitchFamily="34" charset="0"/>
              <a:buChar char="•"/>
              <a:defRPr/>
            </a:pPr>
            <a:r>
              <a:rPr lang="en-GB" alt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GIT</a:t>
            </a:r>
            <a:r>
              <a:rPr lang="en-GB" alt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Poor Feeding, Vomiting </a:t>
            </a:r>
          </a:p>
        </p:txBody>
      </p:sp>
      <p:sp>
        <p:nvSpPr>
          <p:cNvPr id="9" name="TextBox 8"/>
          <p:cNvSpPr txBox="1"/>
          <p:nvPr/>
        </p:nvSpPr>
        <p:spPr bwMode="auto">
          <a:xfrm>
            <a:off x="774291" y="1561357"/>
            <a:ext cx="3560827" cy="578882"/>
          </a:xfrm>
          <a:prstGeom prst="roundRect">
            <a:avLst/>
          </a:prstGeom>
          <a:solidFill>
            <a:srgbClr val="FAA0ED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defTabSz="257175">
              <a:defRPr/>
            </a:pPr>
            <a:r>
              <a:rPr lang="en-US" sz="28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Mild – Moderate </a:t>
            </a:r>
          </a:p>
        </p:txBody>
      </p:sp>
      <p:sp>
        <p:nvSpPr>
          <p:cNvPr id="13" name="TextBox 12"/>
          <p:cNvSpPr txBox="1"/>
          <p:nvPr/>
        </p:nvSpPr>
        <p:spPr bwMode="auto">
          <a:xfrm>
            <a:off x="4915223" y="1561357"/>
            <a:ext cx="3422534" cy="578882"/>
          </a:xfrm>
          <a:prstGeom prst="roundRect">
            <a:avLst/>
          </a:prstGeom>
          <a:solidFill>
            <a:srgbClr val="FAA0ED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defTabSz="257175">
              <a:defRPr/>
            </a:pPr>
            <a:r>
              <a:rPr lang="en-US" sz="28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Severe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084093" y="2371385"/>
            <a:ext cx="356738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2881" indent="-192881" defTabSz="257175">
              <a:buFont typeface="Arial" panose="020B0604020202020204" pitchFamily="34" charset="0"/>
              <a:buChar char="•"/>
              <a:defRPr/>
            </a:pPr>
            <a:r>
              <a:rPr lang="en-GB" alt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CNS</a:t>
            </a:r>
            <a:r>
              <a:rPr lang="en-GB" alt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Seizures, Coma, Sudden Death</a:t>
            </a:r>
          </a:p>
          <a:p>
            <a:pPr marL="192881" indent="-192881" defTabSz="257175">
              <a:buFont typeface="Arial" panose="020B0604020202020204" pitchFamily="34" charset="0"/>
              <a:buChar char="•"/>
              <a:defRPr/>
            </a:pPr>
            <a:r>
              <a:rPr lang="en-GB" alt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CVS </a:t>
            </a:r>
            <a:r>
              <a:rPr lang="en-GB" alt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Pallor, Circulatory Collapse</a:t>
            </a:r>
          </a:p>
          <a:p>
            <a:pPr marL="192881" indent="-192881" defTabSz="257175">
              <a:buFont typeface="Arial" panose="020B0604020202020204" pitchFamily="34" charset="0"/>
              <a:buChar char="•"/>
              <a:defRPr/>
            </a:pPr>
            <a:r>
              <a:rPr lang="en-GB" alt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Respiratory </a:t>
            </a:r>
            <a:r>
              <a:rPr lang="en-GB" alt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Apnoea, Cyanosis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A9F10B6-ADB3-181F-37ED-0C8BF9B7BF3B}"/>
              </a:ext>
            </a:extLst>
          </p:cNvPr>
          <p:cNvCxnSpPr>
            <a:cxnSpLocks/>
          </p:cNvCxnSpPr>
          <p:nvPr/>
        </p:nvCxnSpPr>
        <p:spPr>
          <a:xfrm>
            <a:off x="4642506" y="1561357"/>
            <a:ext cx="0" cy="4485484"/>
          </a:xfrm>
          <a:prstGeom prst="line">
            <a:avLst/>
          </a:prstGeom>
          <a:ln w="28575">
            <a:solidFill>
              <a:srgbClr val="7030A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A83601C7-2B3D-7622-41F8-F1332B4B46E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6714978" y="6293417"/>
            <a:ext cx="2057400" cy="365125"/>
          </a:xfrm>
        </p:spPr>
        <p:txBody>
          <a:bodyPr/>
          <a:lstStyle/>
          <a:p>
            <a:pPr defTabSz="342900"/>
            <a:fld id="{DAE7CFAC-1C73-4148-9946-41CA7389F65E}" type="slidenum">
              <a:rPr lang="en-US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defTabSz="342900"/>
              <a:t>4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 noChangeArrowheads="1"/>
          </p:cNvSpPr>
          <p:nvPr/>
        </p:nvSpPr>
        <p:spPr>
          <a:xfrm>
            <a:off x="690576" y="536716"/>
            <a:ext cx="8197785" cy="438582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defRPr/>
            </a:pPr>
            <a:r>
              <a:rPr lang="en-GB" sz="3200" b="1" spc="-56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Neonatal Risk factors for Hypoglycaemia</a:t>
            </a:r>
            <a:endParaRPr lang="en-US" altLang="en-US" sz="32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843596" y="2071616"/>
            <a:ext cx="2763634" cy="2714768"/>
            <a:chOff x="438150" y="2159000"/>
            <a:chExt cx="1597025" cy="1547813"/>
          </a:xfrm>
        </p:grpSpPr>
        <p:sp>
          <p:nvSpPr>
            <p:cNvPr id="10" name="Oval 9"/>
            <p:cNvSpPr/>
            <p:nvPr/>
          </p:nvSpPr>
          <p:spPr bwMode="auto">
            <a:xfrm>
              <a:off x="438150" y="2159000"/>
              <a:ext cx="1597025" cy="1547813"/>
            </a:xfrm>
            <a:prstGeom prst="ellipse">
              <a:avLst/>
            </a:prstGeom>
            <a:noFill/>
            <a:ln w="57150">
              <a:solidFill>
                <a:srgbClr val="7030A0"/>
              </a:solidFill>
            </a:ln>
          </p:spPr>
          <p:style>
            <a:lnRef idx="2">
              <a:schemeClr val="accent3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defTabSz="342900"/>
              <a:endParaRPr lang="en-GB" sz="135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/>
              </a:endParaRPr>
            </a:p>
          </p:txBody>
        </p:sp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3">
              <a:duotone>
                <a:prstClr val="black"/>
                <a:srgbClr val="800080">
                  <a:tint val="45000"/>
                  <a:satMod val="400000"/>
                </a:srgbClr>
              </a:duotone>
            </a:blip>
            <a:stretch>
              <a:fillRect/>
            </a:stretch>
          </p:blipFill>
          <p:spPr>
            <a:xfrm rot="2980222">
              <a:off x="510179" y="2385578"/>
              <a:ext cx="1308489" cy="1114425"/>
            </a:xfrm>
            <a:prstGeom prst="rect">
              <a:avLst/>
            </a:prstGeom>
          </p:spPr>
        </p:pic>
      </p:grpSp>
      <p:sp>
        <p:nvSpPr>
          <p:cNvPr id="12" name="TextBox 18"/>
          <p:cNvSpPr txBox="1">
            <a:spLocks noChangeArrowheads="1"/>
          </p:cNvSpPr>
          <p:nvPr/>
        </p:nvSpPr>
        <p:spPr bwMode="auto">
          <a:xfrm>
            <a:off x="473108" y="6041953"/>
            <a:ext cx="8197784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257175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en-US" altLang="en-US" sz="1000" i="1" dirty="0" err="1">
                <a:solidFill>
                  <a:srgbClr val="7F7F7F"/>
                </a:solidFill>
              </a:rPr>
              <a:t>Abramowski</a:t>
            </a:r>
            <a:r>
              <a:rPr lang="en-US" altLang="en-US" sz="1000" i="1" dirty="0">
                <a:solidFill>
                  <a:srgbClr val="7F7F7F"/>
                </a:solidFill>
              </a:rPr>
              <a:t> A, Hamdan AH. Neonatal Hypoglycemia. [Updated 2020 Jan 16]. In: </a:t>
            </a:r>
            <a:r>
              <a:rPr lang="en-US" altLang="en-US" sz="1000" i="1" dirty="0" err="1">
                <a:solidFill>
                  <a:srgbClr val="7F7F7F"/>
                </a:solidFill>
              </a:rPr>
              <a:t>StatPearls</a:t>
            </a:r>
            <a:r>
              <a:rPr lang="en-US" altLang="en-US" sz="1000" i="1" dirty="0">
                <a:solidFill>
                  <a:srgbClr val="7F7F7F"/>
                </a:solidFill>
              </a:rPr>
              <a:t> [Internet]. Treasure Island (FL): </a:t>
            </a:r>
            <a:r>
              <a:rPr lang="en-US" altLang="en-US" sz="1000" i="1" dirty="0" err="1">
                <a:solidFill>
                  <a:srgbClr val="7F7F7F"/>
                </a:solidFill>
              </a:rPr>
              <a:t>StatPearls</a:t>
            </a:r>
            <a:r>
              <a:rPr lang="en-US" altLang="en-US" sz="1000" i="1" dirty="0">
                <a:solidFill>
                  <a:srgbClr val="7F7F7F"/>
                </a:solidFill>
              </a:rPr>
              <a:t> Publishing; 2020 Jan-. </a:t>
            </a:r>
            <a:r>
              <a:rPr lang="en-US" altLang="en-US" sz="1000" i="1" dirty="0" err="1">
                <a:solidFill>
                  <a:srgbClr val="7F7F7F"/>
                </a:solidFill>
              </a:rPr>
              <a:t>Stomnaroska</a:t>
            </a:r>
            <a:r>
              <a:rPr lang="en-US" altLang="en-US" sz="1000" i="1" dirty="0">
                <a:solidFill>
                  <a:srgbClr val="7F7F7F"/>
                </a:solidFill>
              </a:rPr>
              <a:t> O, </a:t>
            </a:r>
            <a:r>
              <a:rPr lang="en-US" altLang="en-US" sz="1000" i="1" dirty="0" err="1">
                <a:solidFill>
                  <a:srgbClr val="7F7F7F"/>
                </a:solidFill>
              </a:rPr>
              <a:t>Petkovska</a:t>
            </a:r>
            <a:r>
              <a:rPr lang="en-US" altLang="en-US" sz="1000" i="1" dirty="0">
                <a:solidFill>
                  <a:srgbClr val="7F7F7F"/>
                </a:solidFill>
              </a:rPr>
              <a:t> E, </a:t>
            </a:r>
            <a:r>
              <a:rPr lang="en-US" altLang="en-US" sz="1000" i="1" dirty="0" err="1">
                <a:solidFill>
                  <a:srgbClr val="7F7F7F"/>
                </a:solidFill>
              </a:rPr>
              <a:t>Jancevska</a:t>
            </a:r>
            <a:r>
              <a:rPr lang="en-US" altLang="en-US" sz="1000" i="1" dirty="0">
                <a:solidFill>
                  <a:srgbClr val="7F7F7F"/>
                </a:solidFill>
              </a:rPr>
              <a:t> S, </a:t>
            </a:r>
            <a:r>
              <a:rPr lang="en-US" altLang="en-US" sz="1000" i="1" dirty="0" err="1">
                <a:solidFill>
                  <a:srgbClr val="7F7F7F"/>
                </a:solidFill>
              </a:rPr>
              <a:t>Danilovski</a:t>
            </a:r>
            <a:r>
              <a:rPr lang="en-US" altLang="en-US" sz="1000" i="1" dirty="0">
                <a:solidFill>
                  <a:srgbClr val="7F7F7F"/>
                </a:solidFill>
              </a:rPr>
              <a:t> D. Neonatal Hypoglycemia: Risk Factors and Outcomes. </a:t>
            </a:r>
            <a:r>
              <a:rPr lang="en-US" altLang="en-US" sz="1000" i="1" dirty="0" err="1">
                <a:solidFill>
                  <a:srgbClr val="7F7F7F"/>
                </a:solidFill>
              </a:rPr>
              <a:t>Pril</a:t>
            </a:r>
            <a:r>
              <a:rPr lang="en-US" altLang="en-US" sz="1000" i="1" dirty="0">
                <a:solidFill>
                  <a:srgbClr val="7F7F7F"/>
                </a:solidFill>
              </a:rPr>
              <a:t> (</a:t>
            </a:r>
            <a:r>
              <a:rPr lang="en-US" altLang="en-US" sz="1000" i="1" dirty="0" err="1">
                <a:solidFill>
                  <a:srgbClr val="7F7F7F"/>
                </a:solidFill>
              </a:rPr>
              <a:t>Makedon</a:t>
            </a:r>
            <a:r>
              <a:rPr lang="en-US" altLang="en-US" sz="1000" i="1" dirty="0">
                <a:solidFill>
                  <a:srgbClr val="7F7F7F"/>
                </a:solidFill>
              </a:rPr>
              <a:t> </a:t>
            </a:r>
            <a:r>
              <a:rPr lang="en-US" altLang="en-US" sz="1000" i="1" dirty="0" err="1">
                <a:solidFill>
                  <a:srgbClr val="7F7F7F"/>
                </a:solidFill>
              </a:rPr>
              <a:t>Akad</a:t>
            </a:r>
            <a:r>
              <a:rPr lang="en-US" altLang="en-US" sz="1000" i="1" dirty="0">
                <a:solidFill>
                  <a:srgbClr val="7F7F7F"/>
                </a:solidFill>
              </a:rPr>
              <a:t> </a:t>
            </a:r>
            <a:r>
              <a:rPr lang="en-US" altLang="en-US" sz="1000" i="1" dirty="0" err="1">
                <a:solidFill>
                  <a:srgbClr val="7F7F7F"/>
                </a:solidFill>
              </a:rPr>
              <a:t>Nauk</a:t>
            </a:r>
            <a:r>
              <a:rPr lang="en-US" altLang="en-US" sz="1000" i="1" dirty="0">
                <a:solidFill>
                  <a:srgbClr val="7F7F7F"/>
                </a:solidFill>
              </a:rPr>
              <a:t> </a:t>
            </a:r>
            <a:r>
              <a:rPr lang="en-US" altLang="en-US" sz="1000" i="1" dirty="0" err="1">
                <a:solidFill>
                  <a:srgbClr val="7F7F7F"/>
                </a:solidFill>
              </a:rPr>
              <a:t>Umet</a:t>
            </a:r>
            <a:r>
              <a:rPr lang="en-US" altLang="en-US" sz="1000" i="1" dirty="0">
                <a:solidFill>
                  <a:srgbClr val="7F7F7F"/>
                </a:solidFill>
              </a:rPr>
              <a:t> Odd Med </a:t>
            </a:r>
            <a:r>
              <a:rPr lang="en-US" altLang="en-US" sz="1000" i="1" dirty="0" err="1">
                <a:solidFill>
                  <a:srgbClr val="7F7F7F"/>
                </a:solidFill>
              </a:rPr>
              <a:t>Nauki</a:t>
            </a:r>
            <a:r>
              <a:rPr lang="en-US" altLang="en-US" sz="1000" i="1" dirty="0">
                <a:solidFill>
                  <a:srgbClr val="7F7F7F"/>
                </a:solidFill>
              </a:rPr>
              <a:t>). </a:t>
            </a:r>
          </a:p>
        </p:txBody>
      </p:sp>
      <p:sp>
        <p:nvSpPr>
          <p:cNvPr id="13" name="TextBox 7"/>
          <p:cNvSpPr txBox="1">
            <a:spLocks noChangeArrowheads="1"/>
          </p:cNvSpPr>
          <p:nvPr/>
        </p:nvSpPr>
        <p:spPr bwMode="auto">
          <a:xfrm>
            <a:off x="3828149" y="1535008"/>
            <a:ext cx="4842743" cy="3854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257175">
              <a:lnSpc>
                <a:spcPct val="100000"/>
              </a:lnSpc>
              <a:spcBef>
                <a:spcPct val="0"/>
              </a:spcBef>
              <a:spcAft>
                <a:spcPts val="900"/>
              </a:spcAft>
              <a:defRPr/>
            </a:pPr>
            <a:r>
              <a:rPr lang="en-US" altLang="en-US" sz="2400" dirty="0">
                <a:solidFill>
                  <a:srgbClr val="000000"/>
                </a:solidFill>
                <a:cs typeface="Arial" panose="020B0604020202020204" pitchFamily="34" charset="0"/>
              </a:rPr>
              <a:t>Prematurity &lt;37wks </a:t>
            </a:r>
          </a:p>
          <a:p>
            <a:pPr defTabSz="257175">
              <a:lnSpc>
                <a:spcPct val="100000"/>
              </a:lnSpc>
              <a:spcBef>
                <a:spcPct val="0"/>
              </a:spcBef>
              <a:spcAft>
                <a:spcPts val="900"/>
              </a:spcAft>
              <a:defRPr/>
            </a:pPr>
            <a:r>
              <a:rPr lang="en-US" altLang="en-US" sz="2400" dirty="0">
                <a:solidFill>
                  <a:srgbClr val="000000"/>
                </a:solidFill>
                <a:cs typeface="Arial" panose="020B0604020202020204" pitchFamily="34" charset="0"/>
              </a:rPr>
              <a:t>SGA &amp; IUGR</a:t>
            </a:r>
          </a:p>
          <a:p>
            <a:pPr defTabSz="257175">
              <a:lnSpc>
                <a:spcPct val="100000"/>
              </a:lnSpc>
              <a:spcBef>
                <a:spcPct val="0"/>
              </a:spcBef>
              <a:spcAft>
                <a:spcPts val="900"/>
              </a:spcAft>
              <a:defRPr/>
            </a:pPr>
            <a:r>
              <a:rPr lang="en-US" altLang="en-US" sz="2400" dirty="0">
                <a:solidFill>
                  <a:srgbClr val="000000"/>
                </a:solidFill>
                <a:cs typeface="Arial" panose="020B0604020202020204" pitchFamily="34" charset="0"/>
              </a:rPr>
              <a:t>Perinatal asphyxia</a:t>
            </a:r>
          </a:p>
          <a:p>
            <a:pPr defTabSz="257175">
              <a:lnSpc>
                <a:spcPct val="100000"/>
              </a:lnSpc>
              <a:spcBef>
                <a:spcPct val="0"/>
              </a:spcBef>
              <a:spcAft>
                <a:spcPts val="900"/>
              </a:spcAft>
              <a:defRPr/>
            </a:pPr>
            <a:r>
              <a:rPr lang="en-US" altLang="en-US" sz="2400" dirty="0">
                <a:solidFill>
                  <a:srgbClr val="000000"/>
                </a:solidFill>
                <a:cs typeface="Arial" panose="020B0604020202020204" pitchFamily="34" charset="0"/>
              </a:rPr>
              <a:t>Infection</a:t>
            </a:r>
          </a:p>
          <a:p>
            <a:pPr defTabSz="257175">
              <a:lnSpc>
                <a:spcPct val="100000"/>
              </a:lnSpc>
              <a:spcBef>
                <a:spcPct val="0"/>
              </a:spcBef>
              <a:spcAft>
                <a:spcPts val="900"/>
              </a:spcAft>
              <a:defRPr/>
            </a:pPr>
            <a:r>
              <a:rPr lang="en-US" altLang="en-US" sz="2400" dirty="0">
                <a:solidFill>
                  <a:srgbClr val="000000"/>
                </a:solidFill>
                <a:cs typeface="Arial" panose="020B0604020202020204" pitchFamily="34" charset="0"/>
              </a:rPr>
              <a:t>Congenital heart disease</a:t>
            </a:r>
          </a:p>
          <a:p>
            <a:pPr defTabSz="257175">
              <a:lnSpc>
                <a:spcPct val="100000"/>
              </a:lnSpc>
              <a:spcBef>
                <a:spcPct val="0"/>
              </a:spcBef>
              <a:spcAft>
                <a:spcPts val="900"/>
              </a:spcAft>
              <a:defRPr/>
            </a:pPr>
            <a:r>
              <a:rPr lang="en-US" altLang="en-US" sz="2400" dirty="0">
                <a:solidFill>
                  <a:srgbClr val="000000"/>
                </a:solidFill>
                <a:cs typeface="Arial" panose="020B0604020202020204" pitchFamily="34" charset="0"/>
              </a:rPr>
              <a:t>Cesarean delivery</a:t>
            </a:r>
          </a:p>
          <a:p>
            <a:pPr defTabSz="257175">
              <a:lnSpc>
                <a:spcPct val="100000"/>
              </a:lnSpc>
              <a:spcBef>
                <a:spcPct val="0"/>
              </a:spcBef>
              <a:spcAft>
                <a:spcPts val="900"/>
              </a:spcAft>
              <a:defRPr/>
            </a:pPr>
            <a:r>
              <a:rPr lang="en-US" altLang="en-US" sz="2400" dirty="0">
                <a:solidFill>
                  <a:srgbClr val="000000"/>
                </a:solidFill>
                <a:cs typeface="Arial" panose="020B0604020202020204" pitchFamily="34" charset="0"/>
              </a:rPr>
              <a:t>Delayed start of breastfeeding</a:t>
            </a:r>
          </a:p>
          <a:p>
            <a:pPr defTabSz="257175">
              <a:lnSpc>
                <a:spcPct val="100000"/>
              </a:lnSpc>
              <a:spcBef>
                <a:spcPct val="0"/>
              </a:spcBef>
              <a:spcAft>
                <a:spcPts val="900"/>
              </a:spcAft>
              <a:defRPr/>
            </a:pPr>
            <a:r>
              <a:rPr lang="en-US" altLang="en-US" sz="2400" dirty="0">
                <a:solidFill>
                  <a:srgbClr val="000000"/>
                </a:solidFill>
                <a:cs typeface="Arial" panose="020B0604020202020204" pitchFamily="34" charset="0"/>
              </a:rPr>
              <a:t>LGA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3D9FAE3B-6AD6-252A-EDA5-5F1D3E8132A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6756495" y="6318952"/>
            <a:ext cx="2057400" cy="365125"/>
          </a:xfrm>
        </p:spPr>
        <p:txBody>
          <a:bodyPr/>
          <a:lstStyle/>
          <a:p>
            <a:pPr defTabSz="342900"/>
            <a:fld id="{DAE7CFAC-1C73-4148-9946-41CA7389F65E}" type="slidenum">
              <a:rPr lang="en-US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defTabSz="342900"/>
              <a:t>5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5"/>
          <p:cNvSpPr txBox="1">
            <a:spLocks noChangeArrowheads="1"/>
          </p:cNvSpPr>
          <p:nvPr/>
        </p:nvSpPr>
        <p:spPr bwMode="auto">
          <a:xfrm>
            <a:off x="969719" y="1248080"/>
            <a:ext cx="7289378" cy="2623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257175" indent="-257175" defTabSz="257175">
              <a:buFontTx/>
              <a:buAutoNum type="arabicPeriod"/>
              <a:defRPr/>
            </a:pPr>
            <a:r>
              <a:rPr lang="en-US" altLang="en-US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Breastfeeding and skin to skin contact immediately after birth (within 1 hour)</a:t>
            </a:r>
          </a:p>
          <a:p>
            <a:pPr marL="257175" indent="-257175" defTabSz="257175">
              <a:buFontTx/>
              <a:buAutoNum type="arabicPeriod"/>
              <a:defRPr/>
            </a:pPr>
            <a:endParaRPr lang="en-US" altLang="en-US" kern="0" dirty="0">
              <a:solidFill>
                <a:srgbClr val="29293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57175" indent="-257175" defTabSz="257175">
              <a:buFontTx/>
              <a:buAutoNum type="arabicPeriod"/>
              <a:defRPr/>
            </a:pPr>
            <a:r>
              <a:rPr lang="en-GB" altLang="en-US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Neonates of mothers not available to give breastmilk and for the unstable babies - should receive supplementary feeding </a:t>
            </a:r>
            <a:r>
              <a:rPr lang="en-GB" altLang="en-US" b="1" kern="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LATER than ONE HOUR after birth </a:t>
            </a:r>
          </a:p>
        </p:txBody>
      </p:sp>
      <p:sp>
        <p:nvSpPr>
          <p:cNvPr id="19" name="TextBox 15"/>
          <p:cNvSpPr txBox="1">
            <a:spLocks noChangeArrowheads="1"/>
          </p:cNvSpPr>
          <p:nvPr/>
        </p:nvSpPr>
        <p:spPr bwMode="auto">
          <a:xfrm>
            <a:off x="969719" y="6177332"/>
            <a:ext cx="742335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defTabSz="257175">
              <a:defRPr/>
            </a:pPr>
            <a:r>
              <a:rPr lang="en-US" altLang="en-US" sz="1000" i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Queensland Clinical Guidelines. Neonatal </a:t>
            </a:r>
            <a:r>
              <a:rPr lang="en-US" altLang="en-US" sz="1000" i="1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hypoglycaemia</a:t>
            </a:r>
            <a:r>
              <a:rPr lang="en-US" altLang="en-US" sz="1000" i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 2018; </a:t>
            </a:r>
            <a:r>
              <a:rPr lang="en-US" altLang="en-US" sz="1000" i="1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Wackernagel</a:t>
            </a:r>
            <a:r>
              <a:rPr lang="en-US" altLang="en-US" sz="1000" i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 D, et al. Swedish national guideline for prevention and treatment of neonatal </a:t>
            </a:r>
            <a:r>
              <a:rPr lang="en-US" altLang="en-US" sz="1000" i="1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hypoglycaemia</a:t>
            </a:r>
            <a:r>
              <a:rPr lang="en-US" altLang="en-US" sz="1000" i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 in newborn infants with gestational age ≥35 weeks. Acta </a:t>
            </a:r>
            <a:r>
              <a:rPr lang="en-US" altLang="en-US" sz="1000" i="1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Paediatr</a:t>
            </a:r>
            <a:r>
              <a:rPr lang="en-US" altLang="en-US" sz="1000" i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. 2020; 109: 31– 44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3">
            <a:duotone>
              <a:srgbClr val="79463D">
                <a:shade val="45000"/>
                <a:satMod val="135000"/>
              </a:srgbClr>
              <a:prstClr val="white"/>
            </a:duotone>
          </a:blip>
          <a:stretch>
            <a:fillRect/>
          </a:stretch>
        </p:blipFill>
        <p:spPr>
          <a:xfrm>
            <a:off x="3089259" y="4091637"/>
            <a:ext cx="1123744" cy="1427322"/>
          </a:xfrm>
          <a:prstGeom prst="rect">
            <a:avLst/>
          </a:prstGeom>
        </p:spPr>
      </p:pic>
      <p:grpSp>
        <p:nvGrpSpPr>
          <p:cNvPr id="21" name="Group 20"/>
          <p:cNvGrpSpPr/>
          <p:nvPr/>
        </p:nvGrpSpPr>
        <p:grpSpPr>
          <a:xfrm>
            <a:off x="778225" y="4074093"/>
            <a:ext cx="8061165" cy="1954437"/>
            <a:chOff x="674688" y="2224088"/>
            <a:chExt cx="8211957" cy="2013011"/>
          </a:xfrm>
        </p:grpSpPr>
        <p:sp>
          <p:nvSpPr>
            <p:cNvPr id="22" name="Rectangle: Rounded Corners 21"/>
            <p:cNvSpPr/>
            <p:nvPr/>
          </p:nvSpPr>
          <p:spPr>
            <a:xfrm>
              <a:off x="2655888" y="2224088"/>
              <a:ext cx="1814512" cy="1987550"/>
            </a:xfrm>
            <a:prstGeom prst="roundRect">
              <a:avLst/>
            </a:prstGeom>
            <a:noFill/>
            <a:ln w="26425" cap="flat" cmpd="sng" algn="ctr">
              <a:solidFill>
                <a:srgbClr val="7030A0"/>
              </a:solidFill>
              <a:prstDash val="solid"/>
            </a:ln>
            <a:effectLst/>
          </p:spPr>
          <p:txBody>
            <a:bodyPr anchor="ctr"/>
            <a:lstStyle/>
            <a:p>
              <a:pPr algn="ctr" defTabSz="257175">
                <a:defRPr/>
              </a:pPr>
              <a:endParaRPr lang="en-US" sz="1013" kern="0" dirty="0">
                <a:solidFill>
                  <a:srgbClr val="292934"/>
                </a:solidFill>
                <a:latin typeface="Arial" panose="020B0604020202020204"/>
              </a:endParaRPr>
            </a:p>
            <a:p>
              <a:pPr algn="ctr" defTabSz="257175">
                <a:defRPr/>
              </a:pPr>
              <a:endParaRPr lang="en-US" sz="1013" kern="0" dirty="0">
                <a:solidFill>
                  <a:srgbClr val="292934"/>
                </a:solidFill>
                <a:latin typeface="Arial" panose="020B0604020202020204"/>
              </a:endParaRPr>
            </a:p>
            <a:p>
              <a:pPr algn="ctr" defTabSz="257175">
                <a:defRPr/>
              </a:pPr>
              <a:endParaRPr lang="en-US" sz="1013" kern="0" dirty="0">
                <a:solidFill>
                  <a:srgbClr val="292934"/>
                </a:solidFill>
                <a:latin typeface="Arial" panose="020B0604020202020204"/>
              </a:endParaRPr>
            </a:p>
            <a:p>
              <a:pPr algn="ctr" defTabSz="257175">
                <a:defRPr/>
              </a:pPr>
              <a:endParaRPr lang="en-US" sz="1013" kern="0" dirty="0">
                <a:solidFill>
                  <a:srgbClr val="292934"/>
                </a:solidFill>
                <a:latin typeface="Arial" panose="020B0604020202020204"/>
              </a:endParaRPr>
            </a:p>
            <a:p>
              <a:pPr algn="ctr" defTabSz="257175">
                <a:defRPr/>
              </a:pPr>
              <a:endParaRPr lang="en-US" sz="900" kern="0" dirty="0">
                <a:solidFill>
                  <a:srgbClr val="292934"/>
                </a:solidFill>
                <a:latin typeface="Arial" panose="020B0604020202020204"/>
              </a:endParaRPr>
            </a:p>
            <a:p>
              <a:pPr algn="ctr" defTabSz="257175">
                <a:defRPr/>
              </a:pPr>
              <a:endParaRPr lang="en-US" sz="900" kern="0" dirty="0">
                <a:solidFill>
                  <a:srgbClr val="292934"/>
                </a:solidFill>
                <a:latin typeface="Arial" panose="020B0604020202020204"/>
              </a:endParaRPr>
            </a:p>
            <a:p>
              <a:pPr algn="ctr" defTabSz="257175">
                <a:defRPr/>
              </a:pPr>
              <a:endParaRPr lang="en-US" sz="900" kern="0" dirty="0">
                <a:solidFill>
                  <a:srgbClr val="292934"/>
                </a:solidFill>
                <a:latin typeface="Arial" panose="020B0604020202020204"/>
              </a:endParaRPr>
            </a:p>
            <a:p>
              <a:pPr algn="ctr" defTabSz="257175">
                <a:defRPr/>
              </a:pPr>
              <a:endParaRPr lang="en-US" sz="900" kern="0" dirty="0">
                <a:solidFill>
                  <a:srgbClr val="292934"/>
                </a:solidFill>
                <a:latin typeface="Arial" panose="020B0604020202020204"/>
              </a:endParaRPr>
            </a:p>
            <a:p>
              <a:pPr algn="ctr" defTabSz="257175">
                <a:defRPr/>
              </a:pPr>
              <a:endParaRPr lang="en-US" sz="1600" kern="0" dirty="0">
                <a:solidFill>
                  <a:srgbClr val="292934"/>
                </a:solidFill>
                <a:latin typeface="Arial" panose="020B0604020202020204"/>
              </a:endParaRPr>
            </a:p>
            <a:p>
              <a:pPr algn="ctr" defTabSz="257175">
                <a:defRPr/>
              </a:pPr>
              <a:r>
                <a:rPr lang="en-US" sz="1600" kern="0" dirty="0">
                  <a:solidFill>
                    <a:srgbClr val="292934"/>
                  </a:solidFill>
                  <a:latin typeface="Arial" panose="020B0604020202020204"/>
                </a:rPr>
                <a:t>EBM: Cup feed or NGT</a:t>
              </a:r>
            </a:p>
          </p:txBody>
        </p:sp>
        <p:sp>
          <p:nvSpPr>
            <p:cNvPr id="23" name="Rectangle: Rounded Corners 22"/>
            <p:cNvSpPr/>
            <p:nvPr/>
          </p:nvSpPr>
          <p:spPr>
            <a:xfrm>
              <a:off x="674688" y="2241550"/>
              <a:ext cx="1800225" cy="1987550"/>
            </a:xfrm>
            <a:prstGeom prst="roundRect">
              <a:avLst/>
            </a:prstGeom>
            <a:noFill/>
            <a:ln w="26425" cap="flat" cmpd="sng" algn="ctr">
              <a:solidFill>
                <a:srgbClr val="7030A0"/>
              </a:solidFill>
              <a:prstDash val="solid"/>
            </a:ln>
            <a:effectLst/>
          </p:spPr>
          <p:txBody>
            <a:bodyPr anchor="ctr"/>
            <a:lstStyle/>
            <a:p>
              <a:pPr algn="ctr" defTabSz="257175">
                <a:defRPr/>
              </a:pPr>
              <a:endParaRPr lang="en-US" sz="1013" kern="0" dirty="0">
                <a:solidFill>
                  <a:srgbClr val="292934"/>
                </a:solidFill>
                <a:latin typeface="Arial" panose="020B0604020202020204"/>
              </a:endParaRPr>
            </a:p>
            <a:p>
              <a:pPr algn="ctr" defTabSz="257175">
                <a:defRPr/>
              </a:pPr>
              <a:endParaRPr lang="en-US" sz="1013" kern="0" dirty="0">
                <a:solidFill>
                  <a:srgbClr val="292934"/>
                </a:solidFill>
                <a:latin typeface="Arial" panose="020B0604020202020204"/>
              </a:endParaRPr>
            </a:p>
            <a:p>
              <a:pPr algn="ctr" defTabSz="257175">
                <a:defRPr/>
              </a:pPr>
              <a:endParaRPr lang="en-US" sz="1013" kern="0" dirty="0">
                <a:solidFill>
                  <a:srgbClr val="292934"/>
                </a:solidFill>
                <a:latin typeface="Arial" panose="020B0604020202020204"/>
              </a:endParaRPr>
            </a:p>
            <a:p>
              <a:pPr algn="ctr" defTabSz="257175">
                <a:defRPr/>
              </a:pPr>
              <a:endParaRPr lang="en-US" sz="1013" kern="0" dirty="0">
                <a:solidFill>
                  <a:srgbClr val="292934"/>
                </a:solidFill>
                <a:latin typeface="Arial" panose="020B0604020202020204"/>
              </a:endParaRPr>
            </a:p>
            <a:p>
              <a:pPr defTabSz="257175">
                <a:defRPr/>
              </a:pPr>
              <a:endParaRPr lang="en-US" sz="900" b="1" kern="0" dirty="0">
                <a:solidFill>
                  <a:srgbClr val="CC3300"/>
                </a:solidFill>
                <a:latin typeface="Arial" panose="020B0604020202020204"/>
              </a:endParaRPr>
            </a:p>
            <a:p>
              <a:pPr defTabSz="257175">
                <a:defRPr/>
              </a:pPr>
              <a:endParaRPr lang="en-US" sz="900" b="1" kern="0" dirty="0">
                <a:solidFill>
                  <a:srgbClr val="CC3300"/>
                </a:solidFill>
                <a:latin typeface="Arial" panose="020B0604020202020204"/>
              </a:endParaRPr>
            </a:p>
            <a:p>
              <a:pPr defTabSz="257175">
                <a:defRPr/>
              </a:pPr>
              <a:endParaRPr lang="en-US" sz="900" b="1" kern="0" dirty="0">
                <a:solidFill>
                  <a:srgbClr val="CC3300"/>
                </a:solidFill>
                <a:latin typeface="Arial" panose="020B0604020202020204"/>
              </a:endParaRPr>
            </a:p>
            <a:p>
              <a:pPr defTabSz="257175">
                <a:defRPr/>
              </a:pPr>
              <a:endParaRPr lang="en-US" sz="900" b="1" kern="0" dirty="0">
                <a:solidFill>
                  <a:srgbClr val="CC3300"/>
                </a:solidFill>
                <a:latin typeface="Arial" panose="020B0604020202020204"/>
              </a:endParaRPr>
            </a:p>
            <a:p>
              <a:pPr defTabSz="257175">
                <a:defRPr/>
              </a:pPr>
              <a:endParaRPr lang="en-US" sz="900" b="1" kern="0" dirty="0">
                <a:solidFill>
                  <a:srgbClr val="CC3300"/>
                </a:solidFill>
                <a:latin typeface="Arial" panose="020B0604020202020204"/>
              </a:endParaRPr>
            </a:p>
            <a:p>
              <a:pPr defTabSz="257175">
                <a:defRPr/>
              </a:pPr>
              <a:r>
                <a:rPr lang="en-US" sz="1600" b="1" kern="0" dirty="0">
                  <a:solidFill>
                    <a:srgbClr val="CC3300"/>
                  </a:solidFill>
                  <a:latin typeface="Arial" panose="020B0604020202020204"/>
                </a:rPr>
                <a:t>Breastfeeding- Best option</a:t>
              </a:r>
            </a:p>
          </p:txBody>
        </p:sp>
        <p:pic>
          <p:nvPicPr>
            <p:cNvPr id="24" name="Picture 2" descr="Infusion giving set,w/burette,ster,s.u."/>
            <p:cNvPicPr>
              <a:picLocks noChangeAspect="1" noChangeArrowheads="1"/>
            </p:cNvPicPr>
            <p:nvPr/>
          </p:nvPicPr>
          <p:blipFill>
            <a:blip r:embed="rId4">
              <a:duotone>
                <a:srgbClr val="AD8F67">
                  <a:shade val="45000"/>
                  <a:satMod val="135000"/>
                </a:srgb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7010005" y="2293049"/>
              <a:ext cx="1876640" cy="1651289"/>
            </a:xfrm>
            <a:prstGeom prst="rect">
              <a:avLst/>
            </a:prstGeom>
            <a:noFill/>
          </p:spPr>
        </p:pic>
        <p:sp>
          <p:nvSpPr>
            <p:cNvPr id="25" name="Rectangle: Rounded Corners 24"/>
            <p:cNvSpPr/>
            <p:nvPr/>
          </p:nvSpPr>
          <p:spPr>
            <a:xfrm>
              <a:off x="6645275" y="2232025"/>
              <a:ext cx="1789113" cy="1987550"/>
            </a:xfrm>
            <a:prstGeom prst="roundRect">
              <a:avLst/>
            </a:prstGeom>
            <a:noFill/>
            <a:ln w="26425" cap="flat" cmpd="sng" algn="ctr">
              <a:solidFill>
                <a:srgbClr val="7030A0"/>
              </a:solidFill>
              <a:prstDash val="solid"/>
            </a:ln>
            <a:effectLst/>
          </p:spPr>
          <p:txBody>
            <a:bodyPr anchor="ctr"/>
            <a:lstStyle/>
            <a:p>
              <a:pPr algn="ctr" defTabSz="257175">
                <a:defRPr/>
              </a:pPr>
              <a:endParaRPr lang="en-US" sz="1013" kern="0" dirty="0">
                <a:solidFill>
                  <a:srgbClr val="292934"/>
                </a:solidFill>
                <a:latin typeface="Arial" panose="020B0604020202020204"/>
              </a:endParaRPr>
            </a:p>
            <a:p>
              <a:pPr algn="ctr" defTabSz="257175">
                <a:defRPr/>
              </a:pPr>
              <a:endParaRPr lang="en-US" sz="1013" kern="0" dirty="0">
                <a:solidFill>
                  <a:srgbClr val="292934"/>
                </a:solidFill>
                <a:latin typeface="Arial" panose="020B0604020202020204"/>
              </a:endParaRPr>
            </a:p>
            <a:p>
              <a:pPr algn="ctr" defTabSz="257175">
                <a:defRPr/>
              </a:pPr>
              <a:endParaRPr lang="en-US" sz="1013" kern="0" dirty="0">
                <a:solidFill>
                  <a:srgbClr val="292934"/>
                </a:solidFill>
                <a:latin typeface="Arial" panose="020B0604020202020204"/>
              </a:endParaRPr>
            </a:p>
            <a:p>
              <a:pPr algn="ctr" defTabSz="257175">
                <a:defRPr/>
              </a:pPr>
              <a:endParaRPr lang="en-US" sz="1013" kern="0" dirty="0">
                <a:solidFill>
                  <a:srgbClr val="292934"/>
                </a:solidFill>
                <a:latin typeface="Arial" panose="020B0604020202020204"/>
              </a:endParaRPr>
            </a:p>
            <a:p>
              <a:pPr algn="ctr" defTabSz="257175">
                <a:defRPr/>
              </a:pPr>
              <a:endParaRPr lang="en-US" sz="1013" kern="0" dirty="0">
                <a:solidFill>
                  <a:srgbClr val="292934"/>
                </a:solidFill>
                <a:latin typeface="Arial" panose="020B0604020202020204"/>
              </a:endParaRPr>
            </a:p>
            <a:p>
              <a:pPr algn="ctr" defTabSz="257175">
                <a:defRPr/>
              </a:pPr>
              <a:endParaRPr lang="en-US" sz="1013" kern="0" dirty="0">
                <a:solidFill>
                  <a:srgbClr val="292934"/>
                </a:solidFill>
                <a:latin typeface="Arial" panose="020B0604020202020204"/>
              </a:endParaRPr>
            </a:p>
            <a:p>
              <a:pPr algn="ctr" defTabSz="257175">
                <a:defRPr/>
              </a:pPr>
              <a:endParaRPr lang="en-US" sz="1013" kern="0" dirty="0">
                <a:solidFill>
                  <a:srgbClr val="292934"/>
                </a:solidFill>
                <a:latin typeface="Arial" panose="020B0604020202020204"/>
              </a:endParaRPr>
            </a:p>
            <a:p>
              <a:pPr algn="ctr" defTabSz="257175">
                <a:defRPr/>
              </a:pPr>
              <a:endParaRPr lang="en-US" sz="1013" kern="0" dirty="0">
                <a:solidFill>
                  <a:srgbClr val="292934"/>
                </a:solidFill>
                <a:latin typeface="Arial" panose="020B0604020202020204"/>
              </a:endParaRPr>
            </a:p>
            <a:p>
              <a:pPr algn="ctr" defTabSz="257175">
                <a:defRPr/>
              </a:pPr>
              <a:endParaRPr lang="en-US" sz="1013" kern="0" dirty="0">
                <a:solidFill>
                  <a:srgbClr val="292934"/>
                </a:solidFill>
                <a:latin typeface="Arial" panose="020B0604020202020204"/>
              </a:endParaRPr>
            </a:p>
            <a:p>
              <a:pPr algn="ctr" defTabSz="257175">
                <a:defRPr/>
              </a:pPr>
              <a:endParaRPr lang="en-US" sz="1013" kern="0" dirty="0">
                <a:solidFill>
                  <a:srgbClr val="292934"/>
                </a:solidFill>
                <a:latin typeface="Arial" panose="020B0604020202020204"/>
              </a:endParaRPr>
            </a:p>
            <a:p>
              <a:pPr algn="ctr" defTabSz="257175">
                <a:defRPr/>
              </a:pPr>
              <a:r>
                <a:rPr lang="en-US" sz="1600" kern="0" dirty="0">
                  <a:solidFill>
                    <a:srgbClr val="292934"/>
                  </a:solidFill>
                  <a:latin typeface="Arial" panose="020B0604020202020204"/>
                </a:rPr>
                <a:t>IVF</a:t>
              </a:r>
            </a:p>
          </p:txBody>
        </p:sp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5">
              <a:duotone>
                <a:srgbClr val="AD8F67">
                  <a:shade val="45000"/>
                  <a:satMod val="135000"/>
                </a:srgbClr>
                <a:prstClr val="white"/>
              </a:duotone>
            </a:blip>
            <a:stretch>
              <a:fillRect/>
            </a:stretch>
          </p:blipFill>
          <p:spPr>
            <a:xfrm>
              <a:off x="902347" y="2415959"/>
              <a:ext cx="1205932" cy="1168068"/>
            </a:xfrm>
            <a:prstGeom prst="rect">
              <a:avLst/>
            </a:prstGeom>
          </p:spPr>
        </p:pic>
        <p:grpSp>
          <p:nvGrpSpPr>
            <p:cNvPr id="27" name="Group 26"/>
            <p:cNvGrpSpPr/>
            <p:nvPr/>
          </p:nvGrpSpPr>
          <p:grpSpPr>
            <a:xfrm>
              <a:off x="4608461" y="2249549"/>
              <a:ext cx="1913288" cy="1987550"/>
              <a:chOff x="4567034" y="2232025"/>
              <a:chExt cx="1913288" cy="1987550"/>
            </a:xfrm>
          </p:grpSpPr>
          <p:sp>
            <p:nvSpPr>
              <p:cNvPr id="29" name="Rectangle: Rounded Corners 28"/>
              <p:cNvSpPr/>
              <p:nvPr/>
            </p:nvSpPr>
            <p:spPr>
              <a:xfrm>
                <a:off x="4567034" y="2232025"/>
                <a:ext cx="1913288" cy="1987550"/>
              </a:xfrm>
              <a:prstGeom prst="roundRect">
                <a:avLst/>
              </a:prstGeom>
              <a:noFill/>
              <a:ln w="26425" cap="flat" cmpd="sng" algn="ctr">
                <a:solidFill>
                  <a:srgbClr val="7030A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defTabSz="257175">
                  <a:defRPr/>
                </a:pPr>
                <a:endParaRPr lang="en-US" sz="900" kern="0" dirty="0">
                  <a:solidFill>
                    <a:srgbClr val="292934"/>
                  </a:solidFill>
                  <a:latin typeface="Arial" panose="020B0604020202020204"/>
                </a:endParaRPr>
              </a:p>
              <a:p>
                <a:pPr algn="ctr" defTabSz="257175">
                  <a:defRPr/>
                </a:pPr>
                <a:endParaRPr lang="en-US" sz="900" kern="0" dirty="0">
                  <a:solidFill>
                    <a:srgbClr val="292934"/>
                  </a:solidFill>
                  <a:latin typeface="Arial" panose="020B0604020202020204"/>
                </a:endParaRPr>
              </a:p>
              <a:p>
                <a:pPr algn="ctr" defTabSz="257175">
                  <a:defRPr/>
                </a:pPr>
                <a:endParaRPr lang="en-US" sz="900" kern="0" dirty="0">
                  <a:solidFill>
                    <a:srgbClr val="292934"/>
                  </a:solidFill>
                  <a:latin typeface="Arial" panose="020B0604020202020204"/>
                </a:endParaRPr>
              </a:p>
              <a:p>
                <a:pPr algn="ctr" defTabSz="257175">
                  <a:defRPr/>
                </a:pPr>
                <a:endParaRPr lang="en-US" sz="900" kern="0" dirty="0">
                  <a:solidFill>
                    <a:srgbClr val="292934"/>
                  </a:solidFill>
                  <a:latin typeface="Arial" panose="020B0604020202020204"/>
                </a:endParaRPr>
              </a:p>
              <a:p>
                <a:pPr algn="ctr" defTabSz="257175">
                  <a:defRPr/>
                </a:pPr>
                <a:endParaRPr lang="en-US" sz="900" kern="0" dirty="0">
                  <a:solidFill>
                    <a:srgbClr val="292934"/>
                  </a:solidFill>
                  <a:latin typeface="Arial" panose="020B0604020202020204"/>
                </a:endParaRPr>
              </a:p>
              <a:p>
                <a:pPr algn="ctr" defTabSz="257175">
                  <a:defRPr/>
                </a:pPr>
                <a:endParaRPr lang="en-US" sz="900" kern="0" dirty="0">
                  <a:solidFill>
                    <a:srgbClr val="292934"/>
                  </a:solidFill>
                  <a:latin typeface="Arial" panose="020B0604020202020204"/>
                </a:endParaRPr>
              </a:p>
              <a:p>
                <a:pPr algn="ctr" defTabSz="257175">
                  <a:defRPr/>
                </a:pPr>
                <a:endParaRPr lang="en-US" sz="900" kern="0" dirty="0">
                  <a:solidFill>
                    <a:srgbClr val="292934"/>
                  </a:solidFill>
                  <a:latin typeface="Arial" panose="020B0604020202020204"/>
                </a:endParaRPr>
              </a:p>
              <a:p>
                <a:pPr algn="ctr" defTabSz="257175">
                  <a:defRPr/>
                </a:pPr>
                <a:endParaRPr lang="en-US" sz="900" kern="0" dirty="0">
                  <a:solidFill>
                    <a:srgbClr val="292934"/>
                  </a:solidFill>
                  <a:latin typeface="Arial" panose="020B0604020202020204"/>
                </a:endParaRPr>
              </a:p>
              <a:p>
                <a:pPr algn="ctr" defTabSz="257175">
                  <a:defRPr/>
                </a:pPr>
                <a:endParaRPr lang="en-US" sz="900" kern="0" dirty="0">
                  <a:solidFill>
                    <a:srgbClr val="292934"/>
                  </a:solidFill>
                  <a:latin typeface="Arial" panose="020B0604020202020204"/>
                </a:endParaRPr>
              </a:p>
              <a:p>
                <a:pPr algn="ctr" defTabSz="257175">
                  <a:defRPr/>
                </a:pPr>
                <a:r>
                  <a:rPr lang="en-US" sz="1600" kern="0" dirty="0">
                    <a:solidFill>
                      <a:srgbClr val="292934"/>
                    </a:solidFill>
                    <a:latin typeface="Arial" panose="020B0604020202020204"/>
                  </a:rPr>
                  <a:t>Human donor milk/ formula feeds</a:t>
                </a:r>
              </a:p>
            </p:txBody>
          </p:sp>
          <p:pic>
            <p:nvPicPr>
              <p:cNvPr id="30" name="Picture 29"/>
              <p:cNvPicPr>
                <a:picLocks noChangeAspect="1"/>
              </p:cNvPicPr>
              <p:nvPr/>
            </p:nvPicPr>
            <p:blipFill>
              <a:blip r:embed="rId6">
                <a:duotone>
                  <a:srgbClr val="808DA0">
                    <a:shade val="45000"/>
                    <a:satMod val="135000"/>
                  </a:srgb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4981706" y="2382702"/>
                <a:ext cx="1069407" cy="1069407"/>
              </a:xfrm>
              <a:prstGeom prst="rect">
                <a:avLst/>
              </a:prstGeom>
            </p:spPr>
          </p:pic>
        </p:grpSp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7">
              <a:duotone>
                <a:srgbClr val="726056">
                  <a:shade val="45000"/>
                  <a:satMod val="135000"/>
                </a:srgbClr>
                <a:prstClr val="white"/>
              </a:duotone>
            </a:blip>
            <a:stretch>
              <a:fillRect/>
            </a:stretch>
          </p:blipFill>
          <p:spPr>
            <a:xfrm>
              <a:off x="6529971" y="2378585"/>
              <a:ext cx="1330306" cy="1493282"/>
            </a:xfrm>
            <a:prstGeom prst="rect">
              <a:avLst/>
            </a:prstGeom>
          </p:spPr>
        </p:pic>
      </p:grpSp>
      <p:sp>
        <p:nvSpPr>
          <p:cNvPr id="31" name="Rectangle 30"/>
          <p:cNvSpPr/>
          <p:nvPr/>
        </p:nvSpPr>
        <p:spPr>
          <a:xfrm>
            <a:off x="1593598" y="480613"/>
            <a:ext cx="6175598" cy="499618"/>
          </a:xfrm>
          <a:prstGeom prst="rect">
            <a:avLst/>
          </a:prstGeom>
          <a:noFill/>
          <a:ln w="26425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defTabSz="257175">
              <a:defRPr/>
            </a:pPr>
            <a:r>
              <a:rPr lang="en-US" sz="3200" b="1" kern="0" dirty="0">
                <a:solidFill>
                  <a:prstClr val="white"/>
                </a:solidFill>
                <a:latin typeface="Arial" panose="020B0604020202020204"/>
              </a:rPr>
              <a:t>Prevention of Hypoglycemia  </a:t>
            </a:r>
          </a:p>
        </p:txBody>
      </p:sp>
      <p:sp>
        <p:nvSpPr>
          <p:cNvPr id="32" name="Slide Number Placeholder 31">
            <a:extLst>
              <a:ext uri="{FF2B5EF4-FFF2-40B4-BE49-F238E27FC236}">
                <a16:creationId xmlns:a16="http://schemas.microsoft.com/office/drawing/2014/main" id="{21F20BEF-337A-E93F-1517-3B7C96D2EFF5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6781990" y="6233296"/>
            <a:ext cx="2057400" cy="365125"/>
          </a:xfrm>
        </p:spPr>
        <p:txBody>
          <a:bodyPr/>
          <a:lstStyle/>
          <a:p>
            <a:pPr defTabSz="342900"/>
            <a:fld id="{DAE7CFAC-1C73-4148-9946-41CA7389F65E}" type="slidenum">
              <a:rPr lang="en-US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defTabSz="342900"/>
              <a:t>6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/>
          <p:nvPr/>
        </p:nvSpPr>
        <p:spPr>
          <a:xfrm>
            <a:off x="1642049" y="539340"/>
            <a:ext cx="5859899" cy="369941"/>
          </a:xfrm>
          <a:prstGeom prst="rect">
            <a:avLst/>
          </a:prstGeom>
        </p:spPr>
        <p:txBody>
          <a:bodyPr vert="horz" lIns="51435" tIns="25718" rIns="51435" bIns="25718" rtlCol="0" anchor="ctr"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 spc="-1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ctr" defTabSz="257175">
              <a:defRPr/>
            </a:pPr>
            <a:r>
              <a:rPr lang="en-US" sz="3200" b="1" spc="-56" dirty="0">
                <a:solidFill>
                  <a:prstClr val="white"/>
                </a:solidFill>
                <a:latin typeface="Arial" panose="020B0604020202020204"/>
              </a:rPr>
              <a:t>Prevention of Hypoglycemia</a:t>
            </a:r>
          </a:p>
        </p:txBody>
      </p:sp>
      <p:sp>
        <p:nvSpPr>
          <p:cNvPr id="8" name="TextBox 15"/>
          <p:cNvSpPr txBox="1">
            <a:spLocks noChangeArrowheads="1"/>
          </p:cNvSpPr>
          <p:nvPr/>
        </p:nvSpPr>
        <p:spPr bwMode="auto">
          <a:xfrm>
            <a:off x="1266393" y="2304253"/>
            <a:ext cx="7511846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257175" indent="-257175" defTabSz="257175">
              <a:lnSpc>
                <a:spcPct val="150000"/>
              </a:lnSpc>
              <a:buFont typeface="+mj-lt"/>
              <a:buAutoNum type="arabicPeriod" startAt="3"/>
              <a:defRPr/>
            </a:pPr>
            <a:r>
              <a:rPr lang="en-US" altLang="en-US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Keep warm – prevent hypothermia </a:t>
            </a:r>
          </a:p>
          <a:p>
            <a:pPr marL="257175" indent="-257175" defTabSz="257175">
              <a:lnSpc>
                <a:spcPct val="150000"/>
              </a:lnSpc>
              <a:buFont typeface="+mj-lt"/>
              <a:buAutoNum type="arabicPeriod" startAt="3"/>
              <a:defRPr/>
            </a:pPr>
            <a:r>
              <a:rPr lang="en-US" altLang="en-US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Postpone the first bath by 24 hours</a:t>
            </a:r>
          </a:p>
          <a:p>
            <a:pPr marL="257175" indent="-257175" defTabSz="257175">
              <a:lnSpc>
                <a:spcPct val="150000"/>
              </a:lnSpc>
              <a:buFont typeface="+mj-lt"/>
              <a:buAutoNum type="arabicPeriod" startAt="3"/>
              <a:defRPr/>
            </a:pPr>
            <a:r>
              <a:rPr lang="en-US" altLang="en-US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After first feed, babies breastfed as per newborn hunger cues/signal and at least every 2-3hrs </a:t>
            </a:r>
          </a:p>
          <a:p>
            <a:pPr marL="257175" indent="-257175" defTabSz="257175">
              <a:buFont typeface="+mj-lt"/>
              <a:buAutoNum type="arabicPeriod" startAt="3"/>
              <a:defRPr/>
            </a:pPr>
            <a:endParaRPr lang="en-US" altLang="en-US" kern="0" dirty="0">
              <a:solidFill>
                <a:srgbClr val="292934"/>
              </a:solidFill>
            </a:endParaRPr>
          </a:p>
        </p:txBody>
      </p:sp>
      <p:sp>
        <p:nvSpPr>
          <p:cNvPr id="9" name="TextBox 15"/>
          <p:cNvSpPr txBox="1">
            <a:spLocks noChangeArrowheads="1"/>
          </p:cNvSpPr>
          <p:nvPr/>
        </p:nvSpPr>
        <p:spPr bwMode="auto">
          <a:xfrm>
            <a:off x="924230" y="6162321"/>
            <a:ext cx="751184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defTabSz="257175">
              <a:defRPr/>
            </a:pPr>
            <a:r>
              <a:rPr lang="en-US" altLang="en-US" sz="1000" i="1" dirty="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</a:rPr>
              <a:t>Queensland Clinical Guidelines. Neonatal </a:t>
            </a:r>
            <a:r>
              <a:rPr lang="en-US" altLang="en-US" sz="1000" i="1" dirty="0" err="1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</a:rPr>
              <a:t>hypoglycaemia</a:t>
            </a:r>
            <a:r>
              <a:rPr lang="en-US" altLang="en-US" sz="1000" i="1" dirty="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</a:rPr>
              <a:t> 2018; </a:t>
            </a:r>
            <a:r>
              <a:rPr lang="en-US" altLang="en-US" sz="1000" i="1" dirty="0" err="1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</a:rPr>
              <a:t>Wackernagel</a:t>
            </a:r>
            <a:r>
              <a:rPr lang="en-US" altLang="en-US" sz="1000" i="1" dirty="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</a:rPr>
              <a:t> D, et al. Swedish national guideline for prevention and treatment of neonatal </a:t>
            </a:r>
            <a:r>
              <a:rPr lang="en-US" altLang="en-US" sz="1000" i="1" dirty="0" err="1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</a:rPr>
              <a:t>hypoglycaemia</a:t>
            </a:r>
            <a:r>
              <a:rPr lang="en-US" altLang="en-US" sz="1000" i="1" dirty="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</a:rPr>
              <a:t> in newborn infants with gestational age ≥35 weeks. Acta </a:t>
            </a:r>
            <a:r>
              <a:rPr lang="en-US" altLang="en-US" sz="1000" i="1" dirty="0" err="1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</a:rPr>
              <a:t>Paediatr</a:t>
            </a:r>
            <a:r>
              <a:rPr lang="en-US" altLang="en-US" sz="1000" i="1" dirty="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</a:rPr>
              <a:t>. 2020; 109: 31– 44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008001C-54D6-4ABA-8BCF-BDF0A42D70D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6720839" y="6256757"/>
            <a:ext cx="2057400" cy="365125"/>
          </a:xfrm>
        </p:spPr>
        <p:txBody>
          <a:bodyPr/>
          <a:lstStyle/>
          <a:p>
            <a:pPr defTabSz="342900"/>
            <a:fld id="{DAE7CFAC-1C73-4148-9946-41CA7389F65E}" type="slidenum">
              <a:rPr lang="en-US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defTabSz="342900"/>
              <a:t>7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1"/>
          <p:cNvSpPr txBox="1"/>
          <p:nvPr/>
        </p:nvSpPr>
        <p:spPr>
          <a:xfrm>
            <a:off x="1474383" y="204462"/>
            <a:ext cx="6131429" cy="631461"/>
          </a:xfrm>
          <a:prstGeom prst="rect">
            <a:avLst/>
          </a:prstGeom>
        </p:spPr>
        <p:txBody>
          <a:bodyPr vert="horz" lIns="51435" tIns="25718" rIns="51435" bIns="25718" rtlCol="0" anchor="ctr"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 spc="-1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ctr" defTabSz="257175">
              <a:defRPr/>
            </a:pPr>
            <a:r>
              <a:rPr lang="en-US" sz="3200" b="1" spc="-56" dirty="0">
                <a:solidFill>
                  <a:srgbClr val="7030A0"/>
                </a:solidFill>
                <a:latin typeface="Arial" panose="020B0604020202020204"/>
              </a:rPr>
              <a:t>Management of Hypoglycemia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92DC637-7335-BA09-1495-C8E2CBA1B399}"/>
              </a:ext>
            </a:extLst>
          </p:cNvPr>
          <p:cNvGrpSpPr/>
          <p:nvPr/>
        </p:nvGrpSpPr>
        <p:grpSpPr>
          <a:xfrm>
            <a:off x="462410" y="903694"/>
            <a:ext cx="8205568" cy="5509663"/>
            <a:chOff x="1585452" y="1834160"/>
            <a:chExt cx="6061588" cy="4070079"/>
          </a:xfrm>
        </p:grpSpPr>
        <p:sp>
          <p:nvSpPr>
            <p:cNvPr id="25" name="Rectangle: Rounded Corners 1"/>
            <p:cNvSpPr/>
            <p:nvPr/>
          </p:nvSpPr>
          <p:spPr>
            <a:xfrm>
              <a:off x="1680144" y="1834160"/>
              <a:ext cx="5783714" cy="281209"/>
            </a:xfrm>
            <a:prstGeom prst="roundRect">
              <a:avLst/>
            </a:prstGeom>
            <a:noFill/>
            <a:ln w="264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defTabSz="257175">
                <a:defRPr/>
              </a:pPr>
              <a:r>
                <a:rPr lang="en-GB" sz="2000" i="1" kern="0" dirty="0">
                  <a:solidFill>
                    <a:srgbClr val="FF0000"/>
                  </a:solidFill>
                  <a:latin typeface="Arial" panose="020B0604020202020204"/>
                </a:rPr>
                <a:t>Do blood glucose for all high risk neonates and a</a:t>
              </a:r>
              <a:r>
                <a:rPr lang="en-GB" sz="2000" i="1" kern="0" dirty="0" err="1">
                  <a:solidFill>
                    <a:srgbClr val="FF0000"/>
                  </a:solidFill>
                  <a:latin typeface="Arial" panose="020B0604020202020204"/>
                </a:rPr>
                <a:t>ll</a:t>
              </a:r>
              <a:r>
                <a:rPr lang="en-GB" sz="2000" i="1" kern="0" dirty="0">
                  <a:solidFill>
                    <a:srgbClr val="FF0000"/>
                  </a:solidFill>
                  <a:latin typeface="Arial" panose="020B0604020202020204"/>
                </a:rPr>
                <a:t> sick neonates </a:t>
              </a:r>
            </a:p>
          </p:txBody>
        </p: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7A6E167A-7FF2-156D-F5B1-9AA223DE8758}"/>
                </a:ext>
              </a:extLst>
            </p:cNvPr>
            <p:cNvGrpSpPr/>
            <p:nvPr/>
          </p:nvGrpSpPr>
          <p:grpSpPr>
            <a:xfrm>
              <a:off x="1585452" y="2150633"/>
              <a:ext cx="6061588" cy="3237334"/>
              <a:chOff x="722409" y="2246185"/>
              <a:chExt cx="6968462" cy="3507134"/>
            </a:xfrm>
          </p:grpSpPr>
          <p:sp>
            <p:nvSpPr>
              <p:cNvPr id="26" name="Rectangle: Rounded Corners 4"/>
              <p:cNvSpPr/>
              <p:nvPr/>
            </p:nvSpPr>
            <p:spPr>
              <a:xfrm>
                <a:off x="1553734" y="2246185"/>
                <a:ext cx="5157991" cy="327461"/>
              </a:xfrm>
              <a:prstGeom prst="roundRect">
                <a:avLst/>
              </a:prstGeom>
              <a:solidFill>
                <a:srgbClr val="FEDAFA"/>
              </a:solidFill>
              <a:ln w="26425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defTabSz="257175">
                  <a:defRPr/>
                </a:pPr>
                <a:r>
                  <a:rPr lang="en-GB" sz="2000" kern="0" dirty="0">
                    <a:solidFill>
                      <a:prstClr val="black"/>
                    </a:solidFill>
                    <a:latin typeface="Arial" panose="020B0604020202020204"/>
                  </a:rPr>
                  <a:t>Hypoglycemia Blood Sugar &lt;2.6 </a:t>
                </a:r>
                <a:r>
                  <a:rPr lang="en-GB" sz="2000" kern="0" dirty="0" err="1">
                    <a:solidFill>
                      <a:prstClr val="black"/>
                    </a:solidFill>
                    <a:latin typeface="Arial" panose="020B0604020202020204"/>
                  </a:rPr>
                  <a:t>mmol</a:t>
                </a:r>
                <a:r>
                  <a:rPr lang="en-GB" sz="2000" kern="0" dirty="0">
                    <a:solidFill>
                      <a:prstClr val="black"/>
                    </a:solidFill>
                    <a:latin typeface="Arial" panose="020B0604020202020204"/>
                  </a:rPr>
                  <a:t>/l </a:t>
                </a:r>
              </a:p>
            </p:txBody>
          </p:sp>
          <p:sp>
            <p:nvSpPr>
              <p:cNvPr id="27" name="Rectangle: Rounded Corners 5"/>
              <p:cNvSpPr/>
              <p:nvPr/>
            </p:nvSpPr>
            <p:spPr>
              <a:xfrm>
                <a:off x="891959" y="2676217"/>
                <a:ext cx="2449981" cy="336081"/>
              </a:xfrm>
              <a:prstGeom prst="roundRect">
                <a:avLst/>
              </a:prstGeom>
              <a:solidFill>
                <a:srgbClr val="FEDAFA"/>
              </a:solidFill>
              <a:ln w="26425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defTabSz="257175">
                  <a:defRPr/>
                </a:pPr>
                <a:r>
                  <a:rPr lang="en-GB" sz="2000" kern="0" dirty="0">
                    <a:solidFill>
                      <a:prstClr val="black"/>
                    </a:solidFill>
                    <a:latin typeface="Arial" panose="020B0604020202020204"/>
                  </a:rPr>
                  <a:t>Asymptomatic</a:t>
                </a:r>
                <a:r>
                  <a:rPr lang="en-GB" sz="1600" kern="0" dirty="0">
                    <a:solidFill>
                      <a:prstClr val="black"/>
                    </a:solidFill>
                    <a:latin typeface="Arial" panose="020B0604020202020204"/>
                  </a:rPr>
                  <a:t> </a:t>
                </a:r>
              </a:p>
            </p:txBody>
          </p:sp>
          <p:sp>
            <p:nvSpPr>
              <p:cNvPr id="28" name="Rectangle: Rounded Corners 6"/>
              <p:cNvSpPr/>
              <p:nvPr/>
            </p:nvSpPr>
            <p:spPr>
              <a:xfrm>
                <a:off x="3860161" y="2677231"/>
                <a:ext cx="3620122" cy="262192"/>
              </a:xfrm>
              <a:prstGeom prst="roundRect">
                <a:avLst/>
              </a:prstGeom>
              <a:solidFill>
                <a:srgbClr val="FEDAFA"/>
              </a:solidFill>
              <a:ln w="26425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defTabSz="257175">
                  <a:defRPr/>
                </a:pPr>
                <a:r>
                  <a:rPr lang="en-GB" sz="2000" kern="0" dirty="0">
                    <a:solidFill>
                      <a:prstClr val="black"/>
                    </a:solidFill>
                    <a:latin typeface="Arial" panose="020B0604020202020204"/>
                  </a:rPr>
                  <a:t>Symptomatic OR BG &lt;1.8mmol/l  </a:t>
                </a:r>
              </a:p>
            </p:txBody>
          </p:sp>
          <p:sp>
            <p:nvSpPr>
              <p:cNvPr id="29" name="Rectangle: Rounded Corners 7"/>
              <p:cNvSpPr/>
              <p:nvPr/>
            </p:nvSpPr>
            <p:spPr>
              <a:xfrm>
                <a:off x="722409" y="3579178"/>
                <a:ext cx="2882263" cy="773935"/>
              </a:xfrm>
              <a:prstGeom prst="roundRect">
                <a:avLst/>
              </a:prstGeom>
              <a:solidFill>
                <a:srgbClr val="FEDAFA"/>
              </a:solidFill>
              <a:ln w="26425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defTabSz="257175">
                  <a:defRPr/>
                </a:pPr>
                <a:r>
                  <a:rPr lang="en-GB" sz="2000" kern="0" dirty="0">
                    <a:solidFill>
                      <a:prstClr val="black"/>
                    </a:solidFill>
                    <a:latin typeface="Arial" panose="020B0604020202020204"/>
                  </a:rPr>
                  <a:t>Immediate EBM via NGT at 3hrly feed volume and CT regular 3hrly feeds </a:t>
                </a:r>
              </a:p>
            </p:txBody>
          </p:sp>
          <p:sp>
            <p:nvSpPr>
              <p:cNvPr id="30" name="Rectangle: Rounded Corners 8"/>
              <p:cNvSpPr/>
              <p:nvPr/>
            </p:nvSpPr>
            <p:spPr>
              <a:xfrm>
                <a:off x="3876935" y="3607241"/>
                <a:ext cx="3813936" cy="773935"/>
              </a:xfrm>
              <a:prstGeom prst="roundRect">
                <a:avLst/>
              </a:prstGeom>
              <a:solidFill>
                <a:srgbClr val="FEDAFA"/>
              </a:solidFill>
              <a:ln w="26425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defTabSz="257175">
                  <a:defRPr/>
                </a:pPr>
                <a:r>
                  <a:rPr lang="en-GB" sz="2000" kern="0" dirty="0">
                    <a:solidFill>
                      <a:prstClr val="black"/>
                    </a:solidFill>
                    <a:latin typeface="Arial" panose="020B0604020202020204"/>
                  </a:rPr>
                  <a:t>10% Dextrose 2ml/kg mini-bolus over 3mins &amp; immediate maintenance IVF. Start EBM as tolerated </a:t>
                </a:r>
              </a:p>
            </p:txBody>
          </p:sp>
          <p:sp>
            <p:nvSpPr>
              <p:cNvPr id="31" name="TextBox 2"/>
              <p:cNvSpPr txBox="1">
                <a:spLocks noChangeArrowheads="1"/>
              </p:cNvSpPr>
              <p:nvPr/>
            </p:nvSpPr>
            <p:spPr bwMode="auto">
              <a:xfrm>
                <a:off x="1839237" y="3023820"/>
                <a:ext cx="1638391" cy="467984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defTabSz="257175">
                  <a:defRPr/>
                </a:pPr>
                <a:r>
                  <a:rPr lang="en-GB" altLang="en-US" sz="1600" i="1" kern="0" dirty="0">
                    <a:solidFill>
                      <a:srgbClr val="292934"/>
                    </a:solidFill>
                    <a:latin typeface="Arial" panose="020B0604020202020204"/>
                  </a:rPr>
                  <a:t>0.4ml/kg 50% oral glucose &amp; NGT  </a:t>
                </a:r>
              </a:p>
            </p:txBody>
          </p:sp>
          <p:sp>
            <p:nvSpPr>
              <p:cNvPr id="32" name="Arrow: Down 13"/>
              <p:cNvSpPr/>
              <p:nvPr/>
            </p:nvSpPr>
            <p:spPr>
              <a:xfrm>
                <a:off x="6010018" y="2918509"/>
                <a:ext cx="257425" cy="688729"/>
              </a:xfrm>
              <a:prstGeom prst="downArrow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26425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defTabSz="257175">
                  <a:defRPr/>
                </a:pPr>
                <a:endParaRPr lang="en-GB" sz="1050" kern="0">
                  <a:solidFill>
                    <a:srgbClr val="FFFFFF"/>
                  </a:solidFill>
                  <a:latin typeface="Arial" panose="020B0604020202020204"/>
                </a:endParaRPr>
              </a:p>
            </p:txBody>
          </p:sp>
          <p:sp>
            <p:nvSpPr>
              <p:cNvPr id="33" name="Rectangle: Rounded Corners 32"/>
              <p:cNvSpPr/>
              <p:nvPr/>
            </p:nvSpPr>
            <p:spPr>
              <a:xfrm>
                <a:off x="5023613" y="4726040"/>
                <a:ext cx="2666206" cy="729763"/>
              </a:xfrm>
              <a:prstGeom prst="roundRect">
                <a:avLst/>
              </a:prstGeom>
              <a:solidFill>
                <a:srgbClr val="FEDAFA"/>
              </a:solidFill>
              <a:ln w="26425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defTabSz="257175">
                  <a:defRPr/>
                </a:pPr>
                <a:r>
                  <a:rPr lang="en-GB" sz="2000" kern="0" dirty="0">
                    <a:solidFill>
                      <a:prstClr val="black"/>
                    </a:solidFill>
                    <a:latin typeface="Arial" panose="020B0604020202020204"/>
                  </a:rPr>
                  <a:t>BG 30minutes after the mini-bolus then 3hrly</a:t>
                </a:r>
              </a:p>
            </p:txBody>
          </p:sp>
          <p:sp>
            <p:nvSpPr>
              <p:cNvPr id="34" name="Rectangle: Rounded Corners 16"/>
              <p:cNvSpPr/>
              <p:nvPr/>
            </p:nvSpPr>
            <p:spPr>
              <a:xfrm>
                <a:off x="735020" y="4615198"/>
                <a:ext cx="2882263" cy="475724"/>
              </a:xfrm>
              <a:prstGeom prst="roundRect">
                <a:avLst/>
              </a:prstGeom>
              <a:solidFill>
                <a:srgbClr val="FEDAFA"/>
              </a:solidFill>
              <a:ln w="26425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defTabSz="257175">
                  <a:defRPr/>
                </a:pPr>
                <a:r>
                  <a:rPr lang="en-GB" sz="2000" kern="0" dirty="0">
                    <a:solidFill>
                      <a:prstClr val="black"/>
                    </a:solidFill>
                    <a:latin typeface="Arial" panose="020B0604020202020204"/>
                  </a:rPr>
                  <a:t>BG after 1-2hrs then prior to the 3hrly feed</a:t>
                </a:r>
              </a:p>
            </p:txBody>
          </p:sp>
          <p:sp>
            <p:nvSpPr>
              <p:cNvPr id="35" name="Arrow: Down 13"/>
              <p:cNvSpPr/>
              <p:nvPr/>
            </p:nvSpPr>
            <p:spPr>
              <a:xfrm>
                <a:off x="1581813" y="3023819"/>
                <a:ext cx="257425" cy="570338"/>
              </a:xfrm>
              <a:prstGeom prst="downArrow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26425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defTabSz="257175">
                  <a:defRPr/>
                </a:pPr>
                <a:endParaRPr lang="en-GB" sz="1050" kern="0">
                  <a:solidFill>
                    <a:srgbClr val="FFFFFF"/>
                  </a:solidFill>
                  <a:latin typeface="Arial" panose="020B0604020202020204"/>
                </a:endParaRPr>
              </a:p>
            </p:txBody>
          </p:sp>
          <p:sp>
            <p:nvSpPr>
              <p:cNvPr id="36" name="TextBox 11"/>
              <p:cNvSpPr txBox="1">
                <a:spLocks noChangeArrowheads="1"/>
              </p:cNvSpPr>
              <p:nvPr/>
            </p:nvSpPr>
            <p:spPr bwMode="auto">
              <a:xfrm>
                <a:off x="4457963" y="3024006"/>
                <a:ext cx="1638391" cy="4679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defTabSz="257175">
                  <a:defRPr/>
                </a:pPr>
                <a:r>
                  <a:rPr lang="en-GB" altLang="en-US" sz="1600" i="1" kern="0" dirty="0">
                    <a:solidFill>
                      <a:srgbClr val="292934"/>
                    </a:solidFill>
                    <a:latin typeface="Arial" panose="020B0604020202020204"/>
                  </a:rPr>
                  <a:t>0.4ml/kg 50% oral glucose &amp; IV line </a:t>
                </a:r>
              </a:p>
            </p:txBody>
          </p:sp>
          <p:sp>
            <p:nvSpPr>
              <p:cNvPr id="37" name="Rectangle: Rounded Corners 17"/>
              <p:cNvSpPr/>
              <p:nvPr/>
            </p:nvSpPr>
            <p:spPr>
              <a:xfrm>
                <a:off x="733969" y="5402197"/>
                <a:ext cx="2931987" cy="351122"/>
              </a:xfrm>
              <a:prstGeom prst="roundRect">
                <a:avLst/>
              </a:prstGeom>
              <a:solidFill>
                <a:srgbClr val="FEDAFA"/>
              </a:solidFill>
              <a:ln w="26425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defTabSz="257175">
                  <a:defRPr/>
                </a:pPr>
                <a:r>
                  <a:rPr lang="en-GB" sz="2000" kern="0" dirty="0">
                    <a:solidFill>
                      <a:prstClr val="black"/>
                    </a:solidFill>
                    <a:latin typeface="Arial" panose="020B0604020202020204"/>
                  </a:rPr>
                  <a:t>If BG remains low</a:t>
                </a:r>
              </a:p>
            </p:txBody>
          </p:sp>
          <p:sp>
            <p:nvSpPr>
              <p:cNvPr id="38" name="Arrow: Down 13"/>
              <p:cNvSpPr/>
              <p:nvPr/>
            </p:nvSpPr>
            <p:spPr>
              <a:xfrm>
                <a:off x="1581813" y="5090922"/>
                <a:ext cx="323577" cy="311275"/>
              </a:xfrm>
              <a:prstGeom prst="downArrow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26425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defTabSz="257175">
                  <a:defRPr/>
                </a:pPr>
                <a:endParaRPr lang="en-GB" sz="1050" kern="0">
                  <a:solidFill>
                    <a:srgbClr val="FFFFFF"/>
                  </a:solidFill>
                  <a:latin typeface="Arial" panose="020B0604020202020204"/>
                </a:endParaRPr>
              </a:p>
            </p:txBody>
          </p:sp>
          <p:sp>
            <p:nvSpPr>
              <p:cNvPr id="39" name="Arrow: Down 13"/>
              <p:cNvSpPr/>
              <p:nvPr/>
            </p:nvSpPr>
            <p:spPr>
              <a:xfrm>
                <a:off x="1606290" y="4353112"/>
                <a:ext cx="257426" cy="277060"/>
              </a:xfrm>
              <a:prstGeom prst="downArrow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26425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defTabSz="257175">
                  <a:defRPr/>
                </a:pPr>
                <a:endParaRPr lang="en-GB" sz="1050" kern="0">
                  <a:solidFill>
                    <a:srgbClr val="FFFFFF"/>
                  </a:solidFill>
                  <a:latin typeface="Arial" panose="020B0604020202020204"/>
                </a:endParaRPr>
              </a:p>
            </p:txBody>
          </p:sp>
          <p:sp>
            <p:nvSpPr>
              <p:cNvPr id="40" name="Arrow: Down 13"/>
              <p:cNvSpPr/>
              <p:nvPr/>
            </p:nvSpPr>
            <p:spPr>
              <a:xfrm>
                <a:off x="6010018" y="4380778"/>
                <a:ext cx="257425" cy="328775"/>
              </a:xfrm>
              <a:prstGeom prst="downArrow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26425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defTabSz="257175">
                  <a:defRPr/>
                </a:pPr>
                <a:endParaRPr lang="en-GB" sz="1050" kern="0">
                  <a:solidFill>
                    <a:srgbClr val="FFFFFF"/>
                  </a:solidFill>
                  <a:latin typeface="Arial" panose="020B0604020202020204"/>
                </a:endParaRPr>
              </a:p>
            </p:txBody>
          </p:sp>
          <p:sp>
            <p:nvSpPr>
              <p:cNvPr id="41" name="Arrow: Up 40"/>
              <p:cNvSpPr/>
              <p:nvPr/>
            </p:nvSpPr>
            <p:spPr>
              <a:xfrm>
                <a:off x="4359010" y="4381175"/>
                <a:ext cx="323578" cy="1099598"/>
              </a:xfrm>
              <a:prstGeom prst="upArrow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2642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257175">
                  <a:defRPr/>
                </a:pPr>
                <a:endParaRPr lang="en-US" sz="1050" kern="0">
                  <a:solidFill>
                    <a:srgbClr val="FFFFFF"/>
                  </a:solidFill>
                  <a:latin typeface="Arial" panose="020B0604020202020204"/>
                </a:endParaRPr>
              </a:p>
            </p:txBody>
          </p:sp>
          <p:sp>
            <p:nvSpPr>
              <p:cNvPr id="42" name="Rectangle 41"/>
              <p:cNvSpPr/>
              <p:nvPr/>
            </p:nvSpPr>
            <p:spPr>
              <a:xfrm rot="16200000">
                <a:off x="3995265" y="5018075"/>
                <a:ext cx="126158" cy="799238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2642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257175">
                  <a:defRPr/>
                </a:pPr>
                <a:endParaRPr lang="en-US" sz="1050" kern="0">
                  <a:solidFill>
                    <a:srgbClr val="FFFFFF"/>
                  </a:solidFill>
                  <a:latin typeface="Arial" panose="020B0604020202020204"/>
                </a:endParaRPr>
              </a:p>
            </p:txBody>
          </p:sp>
        </p:grpSp>
        <p:sp>
          <p:nvSpPr>
            <p:cNvPr id="43" name="TextBox 42"/>
            <p:cNvSpPr txBox="1"/>
            <p:nvPr/>
          </p:nvSpPr>
          <p:spPr>
            <a:xfrm>
              <a:off x="1585452" y="5529821"/>
              <a:ext cx="5868351" cy="374418"/>
            </a:xfrm>
            <a:prstGeom prst="rect">
              <a:avLst/>
            </a:prstGeom>
            <a:solidFill>
              <a:srgbClr val="D8BEEC"/>
            </a:solidFill>
          </p:spPr>
          <p:txBody>
            <a:bodyPr wrap="square" tIns="102870" rtlCol="0">
              <a:noAutofit/>
            </a:bodyPr>
            <a:lstStyle/>
            <a:p>
              <a:pPr algn="ctr" defTabSz="257175">
                <a:buClr>
                  <a:srgbClr val="93A299"/>
                </a:buClr>
                <a:defRPr/>
              </a:pPr>
              <a:r>
                <a:rPr lang="en-US" altLang="en-US" dirty="0">
                  <a:solidFill>
                    <a:srgbClr val="292934"/>
                  </a:solidFill>
                  <a:latin typeface="Arial" panose="020B0604020202020204"/>
                </a:rPr>
                <a:t>Do a blood sugar </a:t>
              </a:r>
              <a:r>
                <a:rPr lang="en-US" altLang="en-US" u="sng" dirty="0">
                  <a:solidFill>
                    <a:srgbClr val="292934"/>
                  </a:solidFill>
                  <a:latin typeface="Arial" panose="020B0604020202020204"/>
                </a:rPr>
                <a:t>prior </a:t>
              </a:r>
              <a:r>
                <a:rPr lang="en-US" altLang="en-US" dirty="0">
                  <a:solidFill>
                    <a:srgbClr val="292934"/>
                  </a:solidFill>
                  <a:latin typeface="Arial" panose="020B0604020202020204"/>
                </a:rPr>
                <a:t>to each feed until </a:t>
              </a:r>
              <a:r>
                <a:rPr lang="en-US" altLang="en-US" b="1" dirty="0">
                  <a:solidFill>
                    <a:srgbClr val="FF0000"/>
                  </a:solidFill>
                  <a:latin typeface="Arial" panose="020B0604020202020204"/>
                </a:rPr>
                <a:t>3 NORMAL readings </a:t>
              </a:r>
              <a:r>
                <a:rPr lang="en-US" altLang="en-US" dirty="0">
                  <a:solidFill>
                    <a:srgbClr val="292934"/>
                  </a:solidFill>
                  <a:latin typeface="Arial" panose="020B0604020202020204"/>
                </a:rPr>
                <a:t>are obtained. </a:t>
              </a:r>
            </a:p>
            <a:p>
              <a:pPr defTabSz="257175">
                <a:buClr>
                  <a:srgbClr val="93A299"/>
                </a:buClr>
                <a:defRPr/>
              </a:pPr>
              <a:endParaRPr lang="en-US" altLang="en-US" sz="1600" dirty="0">
                <a:solidFill>
                  <a:srgbClr val="292934"/>
                </a:solidFill>
                <a:latin typeface="Arial" panose="020B0604020202020204"/>
              </a:endParaRPr>
            </a:p>
          </p:txBody>
        </p:sp>
      </p:grpSp>
      <p:sp>
        <p:nvSpPr>
          <p:cNvPr id="45" name="Slide Number Placeholder 44">
            <a:extLst>
              <a:ext uri="{FF2B5EF4-FFF2-40B4-BE49-F238E27FC236}">
                <a16:creationId xmlns:a16="http://schemas.microsoft.com/office/drawing/2014/main" id="{FA62B147-0EAF-FB31-61E1-3D5BC7F7980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6688723" y="6169537"/>
            <a:ext cx="2057400" cy="365125"/>
          </a:xfrm>
        </p:spPr>
        <p:txBody>
          <a:bodyPr/>
          <a:lstStyle/>
          <a:p>
            <a:pPr defTabSz="342900"/>
            <a:fld id="{DAE7CFAC-1C73-4148-9946-41CA7389F65E}" type="slidenum">
              <a:rPr lang="en-US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defTabSz="342900"/>
              <a:t>8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A2C676-7004-D33F-1B0E-60F8FEF9ECB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30237" y="224811"/>
            <a:ext cx="7883525" cy="589936"/>
          </a:xfrm>
        </p:spPr>
        <p:txBody>
          <a:bodyPr>
            <a:noAutofit/>
          </a:bodyPr>
          <a:lstStyle/>
          <a:p>
            <a:pPr algn="ctr"/>
            <a:r>
              <a:rPr lang="en-GB" sz="32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Taking heel blood sample</a:t>
            </a:r>
          </a:p>
        </p:txBody>
      </p:sp>
      <p:pic>
        <p:nvPicPr>
          <p:cNvPr id="5" name="taking_a_heel_blood_sample_lap_eng">
            <a:hlinkClick r:id="" action="ppaction://media"/>
            <a:extLst>
              <a:ext uri="{FF2B5EF4-FFF2-40B4-BE49-F238E27FC236}">
                <a16:creationId xmlns:a16="http://schemas.microsoft.com/office/drawing/2014/main" id="{1A230B56-22DB-1FA7-36DF-4ECDCF607F77}"/>
              </a:ext>
            </a:extLst>
          </p:cNvPr>
          <p:cNvPicPr>
            <a:picLocks noGrp="1" noChangeAspect="1"/>
          </p:cNvPicPr>
          <p:nvPr>
            <p:ph idx="4294967295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98206" y="832617"/>
            <a:ext cx="8347588" cy="5192765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4CC1CA-DD1A-627F-4F97-E40EB10D992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6688394" y="6130209"/>
            <a:ext cx="2057400" cy="365125"/>
          </a:xfrm>
        </p:spPr>
        <p:txBody>
          <a:bodyPr/>
          <a:lstStyle/>
          <a:p>
            <a:pPr defTabSz="685800">
              <a:defRPr/>
            </a:pPr>
            <a:fld id="{DAE7CFAC-1C73-4148-9946-41CA7389F65E}" type="slidenum">
              <a:rPr lang="en-US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defTabSz="685800">
                <a:defRPr/>
              </a:pPr>
              <a:t>9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754419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080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7C53F37-38F5-E397-BAD2-B0B8377B3FD7}"/>
              </a:ext>
            </a:extLst>
          </p:cNvPr>
          <p:cNvSpPr txBox="1"/>
          <p:nvPr/>
        </p:nvSpPr>
        <p:spPr>
          <a:xfrm>
            <a:off x="3713875" y="1620562"/>
            <a:ext cx="2244473" cy="30816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57175"/>
            <a:r>
              <a:rPr lang="en-US" sz="19425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B832A1BC-06D9-7D76-39DC-49D25408E45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099593" y="4160838"/>
            <a:ext cx="2944813" cy="541337"/>
          </a:xfrm>
        </p:spPr>
        <p:txBody>
          <a:bodyPr>
            <a:normAutofit/>
          </a:bodyPr>
          <a:lstStyle/>
          <a:p>
            <a:pPr algn="ctr"/>
            <a:r>
              <a:rPr lang="en-US" sz="3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Questions?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982E606-11E4-FD03-21F6-3D099223E575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86600" y="6356350"/>
            <a:ext cx="2057400" cy="365125"/>
          </a:xfrm>
        </p:spPr>
        <p:txBody>
          <a:bodyPr/>
          <a:lstStyle/>
          <a:p>
            <a:fld id="{DAE7CFAC-1C73-4148-9946-41CA7389F65E}" type="slidenum">
              <a:rPr lang="en-US" smtClean="0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779638" y="2733598"/>
            <a:ext cx="6263149" cy="3036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7175" indent="-257175" defTabSz="257175">
              <a:spcBef>
                <a:spcPts val="45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 panose="020B0604020202020204"/>
              </a:rPr>
              <a:t>Prevent hypoglycemia by feeding (or initiating IV 10% dextrose if indicated) as soon as possible after birth</a:t>
            </a:r>
          </a:p>
          <a:p>
            <a:pPr marL="257175" indent="-257175" defTabSz="257175">
              <a:spcBef>
                <a:spcPts val="45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 panose="020B0604020202020204"/>
              </a:rPr>
              <a:t>RBS monitoring should be done for all newborns at risk of hypoglycemia </a:t>
            </a:r>
          </a:p>
          <a:p>
            <a:pPr marL="257175" indent="-257175" defTabSz="257175">
              <a:spcBef>
                <a:spcPts val="45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 panose="020B0604020202020204"/>
              </a:rPr>
              <a:t>Ensure timely management of hypoglycemia 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895A227-51B9-F130-378E-EC859C276978}"/>
              </a:ext>
            </a:extLst>
          </p:cNvPr>
          <p:cNvSpPr txBox="1">
            <a:spLocks/>
          </p:cNvSpPr>
          <p:nvPr/>
        </p:nvSpPr>
        <p:spPr>
          <a:xfrm>
            <a:off x="3810945" y="1691149"/>
            <a:ext cx="2595612" cy="614363"/>
          </a:xfrm>
          <a:prstGeom prst="rect">
            <a:avLst/>
          </a:prstGeom>
        </p:spPr>
        <p:txBody>
          <a:bodyPr vert="horz" lIns="51427" tIns="51427" rIns="51427" bIns="51427" rtlCol="0" anchor="b" anchorCtr="0">
            <a:no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pPr algn="ctr"/>
            <a:r>
              <a:rPr lang="en-US" sz="32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endParaRPr lang="en-US" sz="11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E52F1D5-C1BF-EBA9-2324-5CA1983B891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6712974" y="6204881"/>
            <a:ext cx="2057400" cy="365125"/>
          </a:xfrm>
        </p:spPr>
        <p:txBody>
          <a:bodyPr/>
          <a:lstStyle/>
          <a:p>
            <a:fld id="{DAE7CFAC-1C73-4148-9946-41CA7389F65E}" type="slidenum">
              <a:rPr lang="en-US" smtClean="0"/>
              <a:t>11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73C1ECB-1DB4-5752-C697-FCEA21F119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1418" y="874108"/>
            <a:ext cx="1773833" cy="1623286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1F67159-B0EA-5E57-9DE5-19866EECA19B}"/>
              </a:ext>
            </a:extLst>
          </p:cNvPr>
          <p:cNvCxnSpPr/>
          <p:nvPr/>
        </p:nvCxnSpPr>
        <p:spPr>
          <a:xfrm>
            <a:off x="4035251" y="2261419"/>
            <a:ext cx="2188568" cy="0"/>
          </a:xfrm>
          <a:prstGeom prst="line">
            <a:avLst/>
          </a:prstGeom>
          <a:ln w="28575">
            <a:solidFill>
              <a:srgbClr val="FAA0E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8881a4a2-9433-48c9-a12a-d91347f87b56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AB976BC4D4B47418420EC07CA434B29" ma:contentTypeVersion="11" ma:contentTypeDescription="Create a new document." ma:contentTypeScope="" ma:versionID="82f2e1b1edb687feea4d576270e3e1b8">
  <xsd:schema xmlns:xsd="http://www.w3.org/2001/XMLSchema" xmlns:xs="http://www.w3.org/2001/XMLSchema" xmlns:p="http://schemas.microsoft.com/office/2006/metadata/properties" xmlns:ns3="8881a4a2-9433-48c9-a12a-d91347f87b56" xmlns:ns4="4e9b3e2b-7f77-468b-88a5-bfec52a42763" targetNamespace="http://schemas.microsoft.com/office/2006/metadata/properties" ma:root="true" ma:fieldsID="67116a6048e93dc882af1ff1311707a0" ns3:_="" ns4:_="">
    <xsd:import namespace="8881a4a2-9433-48c9-a12a-d91347f87b56"/>
    <xsd:import namespace="4e9b3e2b-7f77-468b-88a5-bfec52a42763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_activity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881a4a2-9433-48c9-a12a-d91347f87b5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_activity" ma:index="15" nillable="true" ma:displayName="_activity" ma:hidden="true" ma:internalName="_activity">
      <xsd:simpleType>
        <xsd:restriction base="dms:Note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e9b3e2b-7f77-468b-88a5-bfec52a42763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31013F2-298F-4BCE-8068-B76EB6FC24D3}">
  <ds:schemaRefs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schemas.microsoft.com/office/2006/metadata/properties"/>
    <ds:schemaRef ds:uri="http://www.w3.org/XML/1998/namespace"/>
    <ds:schemaRef ds:uri="8881a4a2-9433-48c9-a12a-d91347f87b56"/>
    <ds:schemaRef ds:uri="4e9b3e2b-7f77-468b-88a5-bfec52a42763"/>
    <ds:schemaRef ds:uri="http://purl.org/dc/terms/"/>
    <ds:schemaRef ds:uri="http://schemas.openxmlformats.org/package/2006/metadata/core-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25A85BE5-4BE8-4562-BCCF-23E6E945F17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881a4a2-9433-48c9-a12a-d91347f87b56"/>
    <ds:schemaRef ds:uri="4e9b3e2b-7f77-468b-88a5-bfec52a4276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727D7F4-083E-40CD-B38B-9A11D68209B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405</TotalTime>
  <Words>614</Words>
  <Application>Microsoft Office PowerPoint</Application>
  <PresentationFormat>On-screen Show (4:3)</PresentationFormat>
  <Paragraphs>126</Paragraphs>
  <Slides>11</Slides>
  <Notes>7</Notes>
  <HiddenSlides>0</HiddenSlides>
  <MMClips>1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Aptos</vt:lpstr>
      <vt:lpstr>Arial</vt:lpstr>
      <vt:lpstr>Calibri</vt:lpstr>
      <vt:lpstr>Calibri Light</vt:lpstr>
      <vt:lpstr>Times New Roman</vt:lpstr>
      <vt:lpstr>Office Theme</vt:lpstr>
      <vt:lpstr>Chart</vt:lpstr>
      <vt:lpstr>Neonatal Hypoglycemia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Taking heel blood sample</vt:lpstr>
      <vt:lpstr>Questions?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Griffin Marube Anasi</dc:creator>
  <cp:lastModifiedBy>USER</cp:lastModifiedBy>
  <cp:revision>6</cp:revision>
  <dcterms:created xsi:type="dcterms:W3CDTF">2025-05-20T04:16:03Z</dcterms:created>
  <dcterms:modified xsi:type="dcterms:W3CDTF">2025-09-30T08:37:49Z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0x010100BAB976BC4D4B47418420EC07CA434B29</vt:lpwstr>
  </property>
</Properties>
</file>