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8"/>
  </p:notesMasterIdLst>
  <p:sldIdLst>
    <p:sldId id="256" r:id="rId2"/>
    <p:sldId id="257" r:id="rId3"/>
    <p:sldId id="270" r:id="rId4"/>
    <p:sldId id="258" r:id="rId5"/>
    <p:sldId id="259" r:id="rId6"/>
    <p:sldId id="260" r:id="rId7"/>
    <p:sldId id="261" r:id="rId8"/>
    <p:sldId id="262" r:id="rId9"/>
    <p:sldId id="263" r:id="rId10"/>
    <p:sldId id="264" r:id="rId11"/>
    <p:sldId id="265" r:id="rId12"/>
    <p:sldId id="266" r:id="rId13"/>
    <p:sldId id="267" r:id="rId14"/>
    <p:sldId id="268" r:id="rId15"/>
    <p:sldId id="269" r:id="rId16"/>
    <p:sldId id="316" r:id="rId1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jg35dtZtzUxPgDeJ7gyQbmlk9k0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9EF8"/>
    <a:srgbClr val="FFE5FF"/>
    <a:srgbClr val="FDC3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318CA63-7430-4D7B-B5F9-91551A8E22DF}">
  <a:tblStyle styleId="{F318CA63-7430-4D7B-B5F9-91551A8E22D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FF3AD1-86BA-428E-BA3E-99B7508BE518}"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CF3"/>
          </a:solidFill>
        </a:fill>
      </a:tcStyle>
    </a:wholeTbl>
    <a:band1H>
      <a:tcTxStyle b="off" i="off"/>
      <a:tcStyle>
        <a:tcBdr/>
        <a:fill>
          <a:solidFill>
            <a:srgbClr val="CDD7E6"/>
          </a:solidFill>
        </a:fill>
      </a:tcStyle>
    </a:band1H>
    <a:band2H>
      <a:tcTxStyle b="off" i="off"/>
      <a:tcStyle>
        <a:tcBdr/>
      </a:tcStyle>
    </a:band2H>
    <a:band1V>
      <a:tcTxStyle b="off" i="off"/>
      <a:tcStyle>
        <a:tcBdr/>
        <a:fill>
          <a:solidFill>
            <a:srgbClr val="CDD7E6"/>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2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5b205b8879_1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4" name="Google Shape;114;g35b205b8879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5b205b8879_1_1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9" name="Google Shape;119;g35b205b8879_1_10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200"/>
              <a:buFont typeface="Calibri"/>
              <a:buNone/>
            </a:pPr>
            <a:endParaRPr/>
          </a:p>
        </p:txBody>
      </p:sp>
      <p:sp>
        <p:nvSpPr>
          <p:cNvPr id="120" name="Google Shape;120;g35b205b8879_1_108: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2</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7" name="Google Shape;67;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Jaundice is one of the most common conditions requiring medical attention in newborn babies</a:t>
            </a:r>
            <a:endParaRPr/>
          </a:p>
          <a:p>
            <a:pPr marL="0" lvl="0" indent="0" algn="l" rtl="0">
              <a:spcBef>
                <a:spcPts val="360"/>
              </a:spcBef>
              <a:spcAft>
                <a:spcPts val="0"/>
              </a:spcAft>
              <a:buNone/>
            </a:pPr>
            <a:r>
              <a:rPr lang="en-US"/>
              <a:t>The term jaundice, derived from the French word jaune, meaning yellow - is a sign of elevated levels of bilirubin in the blood.</a:t>
            </a:r>
            <a:endParaRPr/>
          </a:p>
          <a:p>
            <a:pPr marL="0" lvl="0" indent="0" algn="l" rtl="0">
              <a:spcBef>
                <a:spcPts val="360"/>
              </a:spcBef>
              <a:spcAft>
                <a:spcPts val="0"/>
              </a:spcAft>
              <a:buNone/>
            </a:pPr>
            <a:r>
              <a:rPr lang="en-US">
                <a:latin typeface="Arial"/>
                <a:ea typeface="Arial"/>
                <a:cs typeface="Arial"/>
                <a:sym typeface="Arial"/>
              </a:rPr>
              <a:t>Term and preterm neonates will develop NNJ within the first week of life</a:t>
            </a:r>
            <a:endParaRPr/>
          </a:p>
        </p:txBody>
      </p:sp>
      <p:sp>
        <p:nvSpPr>
          <p:cNvPr id="68" name="Google Shape;68;p4: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736795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8" name="Google Shape;12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Realign fonts etc</a:t>
            </a:r>
            <a:endParaRPr/>
          </a:p>
          <a:p>
            <a:pPr marL="0" lvl="0" indent="0" algn="l" rtl="0">
              <a:spcBef>
                <a:spcPts val="0"/>
              </a:spcBef>
              <a:spcAft>
                <a:spcPts val="0"/>
              </a:spcAft>
              <a:buNone/>
            </a:pPr>
            <a:endParaRPr/>
          </a:p>
        </p:txBody>
      </p:sp>
      <p:sp>
        <p:nvSpPr>
          <p:cNvPr id="129" name="Google Shape;12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5b205b8879_1_1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9" name="Google Shape;139;g35b205b8879_1_16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a:p>
        </p:txBody>
      </p:sp>
      <p:sp>
        <p:nvSpPr>
          <p:cNvPr id="140" name="Google Shape;140;g35b205b8879_1_162: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5b205b8879_1_17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0" name="Google Shape;150;g35b205b8879_1_17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a:p>
        </p:txBody>
      </p:sp>
      <p:sp>
        <p:nvSpPr>
          <p:cNvPr id="151" name="Google Shape;151;g35b205b8879_1_172: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Mother to check eyes only</a:t>
            </a:r>
            <a:endParaRPr/>
          </a:p>
        </p:txBody>
      </p:sp>
      <p:sp>
        <p:nvSpPr>
          <p:cNvPr id="193" name="Google Shape;19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8</a:t>
            </a:fld>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US"/>
              <a:t>Risk factors for bilirubin encephalopathy lower the threshold for phototherapy &amp; blood exchange. </a:t>
            </a:r>
            <a:endParaRPr/>
          </a:p>
          <a:p>
            <a:pPr marL="171450" lvl="0" indent="-171450" algn="l" rtl="0">
              <a:spcBef>
                <a:spcPts val="0"/>
              </a:spcBef>
              <a:spcAft>
                <a:spcPts val="0"/>
              </a:spcAft>
              <a:buClr>
                <a:schemeClr val="dk1"/>
              </a:buClr>
              <a:buSzPts val="1200"/>
              <a:buFont typeface="Arial"/>
              <a:buChar char="•"/>
            </a:pPr>
            <a:r>
              <a:rPr lang="en-US"/>
              <a:t>They include; </a:t>
            </a:r>
            <a:endParaRPr/>
          </a:p>
          <a:p>
            <a:pPr marL="685800" lvl="1" indent="-228600" algn="l" rtl="0">
              <a:spcBef>
                <a:spcPts val="0"/>
              </a:spcBef>
              <a:spcAft>
                <a:spcPts val="0"/>
              </a:spcAft>
              <a:buClr>
                <a:schemeClr val="dk1"/>
              </a:buClr>
              <a:buSzPts val="1200"/>
              <a:buFont typeface="Calibri"/>
              <a:buAutoNum type="arabicPeriod"/>
            </a:pPr>
            <a:r>
              <a:rPr lang="en-US"/>
              <a:t>Dehydration</a:t>
            </a:r>
            <a:endParaRPr/>
          </a:p>
          <a:p>
            <a:pPr marL="685800" lvl="1" indent="-228600" algn="l" rtl="0">
              <a:spcBef>
                <a:spcPts val="0"/>
              </a:spcBef>
              <a:spcAft>
                <a:spcPts val="0"/>
              </a:spcAft>
              <a:buClr>
                <a:schemeClr val="dk1"/>
              </a:buClr>
              <a:buSzPts val="1200"/>
              <a:buFont typeface="Calibri"/>
              <a:buAutoNum type="arabicPeriod"/>
            </a:pPr>
            <a:r>
              <a:rPr lang="en-US"/>
              <a:t>Preterm births</a:t>
            </a:r>
            <a:endParaRPr/>
          </a:p>
          <a:p>
            <a:pPr marL="685800" lvl="1" indent="-228600" algn="l" rtl="0">
              <a:spcBef>
                <a:spcPts val="0"/>
              </a:spcBef>
              <a:spcAft>
                <a:spcPts val="0"/>
              </a:spcAft>
              <a:buClr>
                <a:schemeClr val="dk1"/>
              </a:buClr>
              <a:buSzPts val="1200"/>
              <a:buFont typeface="Calibri"/>
              <a:buAutoNum type="arabicPeriod"/>
            </a:pPr>
            <a:r>
              <a:rPr lang="en-US"/>
              <a:t>Respiratory distress</a:t>
            </a:r>
            <a:endParaRPr/>
          </a:p>
          <a:p>
            <a:pPr marL="685800" lvl="1" indent="-228600" algn="l" rtl="0">
              <a:spcBef>
                <a:spcPts val="0"/>
              </a:spcBef>
              <a:spcAft>
                <a:spcPts val="0"/>
              </a:spcAft>
              <a:buClr>
                <a:schemeClr val="dk1"/>
              </a:buClr>
              <a:buSzPts val="1200"/>
              <a:buFont typeface="Calibri"/>
              <a:buAutoNum type="arabicPeriod"/>
            </a:pPr>
            <a:r>
              <a:rPr lang="en-US"/>
              <a:t>Sepsis</a:t>
            </a:r>
            <a:endParaRPr/>
          </a:p>
          <a:p>
            <a:pPr marL="685800" lvl="1" indent="-228600" algn="l" rtl="0">
              <a:spcBef>
                <a:spcPts val="0"/>
              </a:spcBef>
              <a:spcAft>
                <a:spcPts val="0"/>
              </a:spcAft>
              <a:buClr>
                <a:schemeClr val="dk1"/>
              </a:buClr>
              <a:buSzPts val="1200"/>
              <a:buFont typeface="Calibri"/>
              <a:buAutoNum type="arabicPeriod"/>
            </a:pPr>
            <a:r>
              <a:rPr lang="en-US"/>
              <a:t>Hypoxia</a:t>
            </a:r>
            <a:endParaRPr/>
          </a:p>
          <a:p>
            <a:pPr marL="685800" lvl="1" indent="-228600" algn="l" rtl="0">
              <a:spcBef>
                <a:spcPts val="0"/>
              </a:spcBef>
              <a:spcAft>
                <a:spcPts val="0"/>
              </a:spcAft>
              <a:buClr>
                <a:schemeClr val="dk1"/>
              </a:buClr>
              <a:buSzPts val="1200"/>
              <a:buFont typeface="Calibri"/>
              <a:buAutoNum type="arabicPeriod"/>
            </a:pPr>
            <a:r>
              <a:rPr lang="en-US"/>
              <a:t>Seizures</a:t>
            </a:r>
            <a:endParaRPr/>
          </a:p>
          <a:p>
            <a:pPr marL="685800" lvl="1" indent="-228600" algn="l" rtl="0">
              <a:spcBef>
                <a:spcPts val="0"/>
              </a:spcBef>
              <a:spcAft>
                <a:spcPts val="0"/>
              </a:spcAft>
              <a:buClr>
                <a:schemeClr val="dk1"/>
              </a:buClr>
              <a:buSzPts val="1200"/>
              <a:buFont typeface="Calibri"/>
              <a:buAutoNum type="arabicPeriod"/>
            </a:pPr>
            <a:r>
              <a:rPr lang="en-US"/>
              <a:t>Acidosis</a:t>
            </a:r>
            <a:endParaRPr/>
          </a:p>
          <a:p>
            <a:pPr marL="685800" lvl="1" indent="-228600" algn="l" rtl="0">
              <a:spcBef>
                <a:spcPts val="0"/>
              </a:spcBef>
              <a:spcAft>
                <a:spcPts val="0"/>
              </a:spcAft>
              <a:buClr>
                <a:schemeClr val="dk1"/>
              </a:buClr>
              <a:buSzPts val="1200"/>
              <a:buFont typeface="Calibri"/>
              <a:buAutoNum type="arabicPeriod"/>
            </a:pPr>
            <a:r>
              <a:rPr lang="en-US"/>
              <a:t>Fast rate of increase of bilirubin level.</a:t>
            </a:r>
            <a:endParaRPr/>
          </a:p>
          <a:p>
            <a:pPr marL="685800" lvl="1" indent="-152400" algn="l" rtl="0">
              <a:spcBef>
                <a:spcPts val="0"/>
              </a:spcBef>
              <a:spcAft>
                <a:spcPts val="0"/>
              </a:spcAft>
              <a:buClr>
                <a:schemeClr val="dk1"/>
              </a:buClr>
              <a:buSzPts val="1200"/>
              <a:buFont typeface="Arial"/>
              <a:buNone/>
            </a:pPr>
            <a:endParaRPr/>
          </a:p>
          <a:p>
            <a:pPr marL="0" lvl="0" indent="0" algn="l" rtl="0">
              <a:spcBef>
                <a:spcPts val="0"/>
              </a:spcBef>
              <a:spcAft>
                <a:spcPts val="0"/>
              </a:spcAft>
              <a:buNone/>
            </a:pPr>
            <a:endParaRPr/>
          </a:p>
        </p:txBody>
      </p:sp>
      <p:sp>
        <p:nvSpPr>
          <p:cNvPr id="204" name="Google Shape;20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9</a:t>
            </a:fld>
            <a:endParaRPr sz="1200">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6cdff98b04517369_38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en-US" dirty="0">
                <a:solidFill>
                  <a:srgbClr val="FF0000"/>
                </a:solidFill>
              </a:rPr>
              <a:t>Change the </a:t>
            </a:r>
            <a:r>
              <a:rPr lang="en-US" dirty="0" err="1">
                <a:solidFill>
                  <a:srgbClr val="FF0000"/>
                </a:solidFill>
              </a:rPr>
              <a:t>colour</a:t>
            </a:r>
            <a:r>
              <a:rPr lang="en-US" dirty="0">
                <a:solidFill>
                  <a:srgbClr val="FF0000"/>
                </a:solidFill>
              </a:rPr>
              <a:t> of the fonts to black</a:t>
            </a:r>
            <a:endParaRPr dirty="0">
              <a:solidFill>
                <a:srgbClr val="FF0000"/>
              </a:solidFill>
            </a:endParaRPr>
          </a:p>
        </p:txBody>
      </p:sp>
      <p:sp>
        <p:nvSpPr>
          <p:cNvPr id="211" name="Google Shape;211;g6cdff98b04517369_3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6cdff98b04517369_32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4" name="Google Shape;254;g6cdff98b04517369_3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Calibri"/>
              <a:buChar char="•"/>
            </a:pPr>
            <a:r>
              <a:rPr lang="en-US"/>
              <a:t>Cot can be incubator or warming crib. A radiant warmer may be used if the phototherapy machine can avoid heat</a:t>
            </a:r>
            <a:endParaRPr/>
          </a:p>
        </p:txBody>
      </p:sp>
      <p:sp>
        <p:nvSpPr>
          <p:cNvPr id="262" name="Google Shape;26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12</a:t>
            </a:fld>
            <a:endParaRPr sz="1200">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Times"/>
                <a:ea typeface="Times"/>
                <a:cs typeface="Times"/>
                <a:sym typeface="Times"/>
              </a:rPr>
              <a:t>By avoiding endotracheal intubation and mechanical</a:t>
            </a:r>
            <a:endParaRPr/>
          </a:p>
          <a:p>
            <a:pPr marL="0" lvl="0" indent="0" algn="l" rtl="0">
              <a:spcBef>
                <a:spcPts val="0"/>
              </a:spcBef>
              <a:spcAft>
                <a:spcPts val="0"/>
              </a:spcAft>
              <a:buNone/>
            </a:pPr>
            <a:r>
              <a:rPr lang="en-US">
                <a:latin typeface="Times"/>
                <a:ea typeface="Times"/>
                <a:cs typeface="Times"/>
                <a:sym typeface="Times"/>
              </a:rPr>
              <a:t>ventilation, the constant distending pressure maintained in</a:t>
            </a:r>
            <a:endParaRPr/>
          </a:p>
          <a:p>
            <a:pPr marL="0" lvl="0" indent="0" algn="l" rtl="0">
              <a:spcBef>
                <a:spcPts val="0"/>
              </a:spcBef>
              <a:spcAft>
                <a:spcPts val="0"/>
              </a:spcAft>
              <a:buNone/>
            </a:pPr>
            <a:r>
              <a:rPr lang="en-US">
                <a:latin typeface="Times"/>
                <a:ea typeface="Times"/>
                <a:cs typeface="Times"/>
                <a:sym typeface="Times"/>
              </a:rPr>
              <a:t>the lung by CPAP may also provide some physiologic</a:t>
            </a:r>
            <a:endParaRPr/>
          </a:p>
          <a:p>
            <a:pPr marL="0" lvl="0" indent="0" algn="l" rtl="0">
              <a:spcBef>
                <a:spcPts val="0"/>
              </a:spcBef>
              <a:spcAft>
                <a:spcPts val="0"/>
              </a:spcAft>
              <a:buNone/>
            </a:pPr>
            <a:r>
              <a:rPr lang="en-US">
                <a:latin typeface="Times"/>
                <a:ea typeface="Times"/>
                <a:cs typeface="Times"/>
                <a:sym typeface="Times"/>
              </a:rPr>
              <a:t>benefits regarding lung protection and development. In</a:t>
            </a:r>
            <a:endParaRPr/>
          </a:p>
          <a:p>
            <a:pPr marL="0" lvl="0" indent="0" algn="l" rtl="0">
              <a:spcBef>
                <a:spcPts val="0"/>
              </a:spcBef>
              <a:spcAft>
                <a:spcPts val="0"/>
              </a:spcAft>
              <a:buNone/>
            </a:pPr>
            <a:r>
              <a:rPr lang="en-US">
                <a:latin typeface="Times"/>
                <a:ea typeface="Times"/>
                <a:cs typeface="Times"/>
                <a:sym typeface="Times"/>
              </a:rPr>
              <a:t>utero the transpulmonary pressure of the fluid-filled developing</a:t>
            </a:r>
            <a:endParaRPr/>
          </a:p>
          <a:p>
            <a:pPr marL="0" lvl="0" indent="0" algn="l" rtl="0">
              <a:spcBef>
                <a:spcPts val="0"/>
              </a:spcBef>
              <a:spcAft>
                <a:spcPts val="0"/>
              </a:spcAft>
              <a:buNone/>
            </a:pPr>
            <a:r>
              <a:rPr lang="en-US">
                <a:latin typeface="Times"/>
                <a:ea typeface="Times"/>
                <a:cs typeface="Times"/>
                <a:sym typeface="Times"/>
              </a:rPr>
              <a:t>lung is approximately 3–4 cm H2O.51 Coincidently,</a:t>
            </a:r>
            <a:endParaRPr/>
          </a:p>
          <a:p>
            <a:pPr marL="0" lvl="0" indent="0" algn="l" rtl="0">
              <a:spcBef>
                <a:spcPts val="0"/>
              </a:spcBef>
              <a:spcAft>
                <a:spcPts val="0"/>
              </a:spcAft>
              <a:buNone/>
            </a:pPr>
            <a:r>
              <a:rPr lang="en-US">
                <a:latin typeface="Times"/>
                <a:ea typeface="Times"/>
                <a:cs typeface="Times"/>
                <a:sym typeface="Times"/>
              </a:rPr>
              <a:t>CPAP at 5 cm H2O results in nasal pharyngeal</a:t>
            </a:r>
            <a:endParaRPr/>
          </a:p>
          <a:p>
            <a:pPr marL="0" lvl="0" indent="0" algn="l" rtl="0">
              <a:spcBef>
                <a:spcPts val="0"/>
              </a:spcBef>
              <a:spcAft>
                <a:spcPts val="0"/>
              </a:spcAft>
              <a:buNone/>
            </a:pPr>
            <a:r>
              <a:rPr lang="en-US">
                <a:latin typeface="Times"/>
                <a:ea typeface="Times"/>
                <a:cs typeface="Times"/>
                <a:sym typeface="Times"/>
              </a:rPr>
              <a:t>distending pressure of approximately 2–3 cm H2O.52 In</a:t>
            </a:r>
            <a:endParaRPr/>
          </a:p>
          <a:p>
            <a:pPr marL="0" lvl="0" indent="0" algn="l" rtl="0">
              <a:spcBef>
                <a:spcPts val="0"/>
              </a:spcBef>
              <a:spcAft>
                <a:spcPts val="0"/>
              </a:spcAft>
              <a:buNone/>
            </a:pPr>
            <a:r>
              <a:rPr lang="en-US">
                <a:latin typeface="Times"/>
                <a:ea typeface="Times"/>
                <a:cs typeface="Times"/>
                <a:sym typeface="Times"/>
              </a:rPr>
              <a:t>theory, spontaneous breathing, at a constant “low” distending</a:t>
            </a:r>
            <a:endParaRPr/>
          </a:p>
          <a:p>
            <a:pPr marL="0" lvl="0" indent="0" algn="l" rtl="0">
              <a:spcBef>
                <a:spcPts val="0"/>
              </a:spcBef>
              <a:spcAft>
                <a:spcPts val="0"/>
              </a:spcAft>
              <a:buNone/>
            </a:pPr>
            <a:r>
              <a:rPr lang="en-US">
                <a:latin typeface="Times"/>
                <a:ea typeface="Times"/>
                <a:cs typeface="Times"/>
                <a:sym typeface="Times"/>
              </a:rPr>
              <a:t>pressure, as provided by CPAP, would seem to be</a:t>
            </a:r>
            <a:endParaRPr/>
          </a:p>
          <a:p>
            <a:pPr marL="0" lvl="0" indent="0" algn="l" rtl="0">
              <a:spcBef>
                <a:spcPts val="0"/>
              </a:spcBef>
              <a:spcAft>
                <a:spcPts val="0"/>
              </a:spcAft>
              <a:buNone/>
            </a:pPr>
            <a:r>
              <a:rPr lang="en-US">
                <a:latin typeface="Times"/>
                <a:ea typeface="Times"/>
                <a:cs typeface="Times"/>
                <a:sym typeface="Times"/>
              </a:rPr>
              <a:t>more likely to provide some mechanical similarities to the</a:t>
            </a:r>
            <a:endParaRPr/>
          </a:p>
          <a:p>
            <a:pPr marL="0" lvl="0" indent="0" algn="l" rtl="0">
              <a:spcBef>
                <a:spcPts val="0"/>
              </a:spcBef>
              <a:spcAft>
                <a:spcPts val="0"/>
              </a:spcAft>
              <a:buNone/>
            </a:pPr>
            <a:r>
              <a:rPr lang="en-US">
                <a:latin typeface="Times"/>
                <a:ea typeface="Times"/>
                <a:cs typeface="Times"/>
                <a:sym typeface="Times"/>
              </a:rPr>
              <a:t>lungs in the intrauterine environment, promoting lung</a:t>
            </a:r>
            <a:endParaRPr/>
          </a:p>
          <a:p>
            <a:pPr marL="0" lvl="0" indent="0" algn="l" rtl="0">
              <a:spcBef>
                <a:spcPts val="0"/>
              </a:spcBef>
              <a:spcAft>
                <a:spcPts val="0"/>
              </a:spcAft>
              <a:buNone/>
            </a:pPr>
            <a:r>
              <a:rPr lang="en-US">
                <a:latin typeface="Times"/>
                <a:ea typeface="Times"/>
                <a:cs typeface="Times"/>
                <a:sym typeface="Times"/>
              </a:rPr>
              <a:t>growth/development and protection, than would mechanical</a:t>
            </a:r>
            <a:endParaRPr/>
          </a:p>
          <a:p>
            <a:pPr marL="0" lvl="0" indent="0" algn="l" rtl="0">
              <a:spcBef>
                <a:spcPts val="0"/>
              </a:spcBef>
              <a:spcAft>
                <a:spcPts val="0"/>
              </a:spcAft>
              <a:buNone/>
            </a:pPr>
            <a:r>
              <a:rPr lang="en-US">
                <a:latin typeface="Times"/>
                <a:ea typeface="Times"/>
                <a:cs typeface="Times"/>
                <a:sym typeface="Times"/>
              </a:rPr>
              <a:t>ventilation, which uses relatively high inflation pressure.</a:t>
            </a:r>
            <a:endParaRPr/>
          </a:p>
          <a:p>
            <a:pPr marL="0" lvl="0" indent="0" algn="l" rtl="0">
              <a:spcBef>
                <a:spcPts val="0"/>
              </a:spcBef>
              <a:spcAft>
                <a:spcPts val="0"/>
              </a:spcAft>
              <a:buNone/>
            </a:pPr>
            <a:r>
              <a:rPr lang="en-US">
                <a:latin typeface="Times"/>
                <a:ea typeface="Times"/>
                <a:cs typeface="Times"/>
                <a:sym typeface="Times"/>
              </a:rPr>
              <a:t>Much of the experimental evidence used to evaluate</a:t>
            </a:r>
            <a:endParaRPr/>
          </a:p>
          <a:p>
            <a:pPr marL="0" lvl="0" indent="0" algn="l" rtl="0">
              <a:spcBef>
                <a:spcPts val="0"/>
              </a:spcBef>
              <a:spcAft>
                <a:spcPts val="0"/>
              </a:spcAft>
              <a:buNone/>
            </a:pPr>
            <a:r>
              <a:rPr lang="en-US">
                <a:latin typeface="Times"/>
                <a:ea typeface="Times"/>
                <a:cs typeface="Times"/>
                <a:sym typeface="Times"/>
              </a:rPr>
              <a:t>these physiologic effects has been limited to a few studies</a:t>
            </a:r>
            <a:endParaRPr/>
          </a:p>
          <a:p>
            <a:pPr marL="0" lvl="0" indent="0" algn="l" rtl="0">
              <a:spcBef>
                <a:spcPts val="0"/>
              </a:spcBef>
              <a:spcAft>
                <a:spcPts val="0"/>
              </a:spcAft>
              <a:buNone/>
            </a:pPr>
            <a:r>
              <a:rPr lang="en-US">
                <a:latin typeface="Times"/>
                <a:ea typeface="Times"/>
                <a:cs typeface="Times"/>
                <a:sym typeface="Times"/>
              </a:rPr>
              <a:t>using animal models of prematurity</a:t>
            </a:r>
            <a:endParaRPr/>
          </a:p>
        </p:txBody>
      </p:sp>
      <p:sp>
        <p:nvSpPr>
          <p:cNvPr id="281" name="Google Shape;281;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rgbClr val="000000"/>
                </a:solidFill>
                <a:latin typeface="Times New Roman"/>
                <a:ea typeface="Times New Roman"/>
                <a:cs typeface="Times New Roman"/>
                <a:sym typeface="Times New Roman"/>
              </a:rPr>
              <a:t>13</a:t>
            </a:fld>
            <a:endParaRPr sz="120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US"/>
              <a:t>Observe for signs of potential side effects:</a:t>
            </a:r>
            <a:endParaRPr/>
          </a:p>
          <a:p>
            <a:pPr marL="628650" lvl="1" indent="-171450" algn="l" rtl="0">
              <a:spcBef>
                <a:spcPts val="0"/>
              </a:spcBef>
              <a:spcAft>
                <a:spcPts val="0"/>
              </a:spcAft>
              <a:buClr>
                <a:schemeClr val="dk1"/>
              </a:buClr>
              <a:buSzPts val="1200"/>
              <a:buFont typeface="Arial"/>
              <a:buChar char="•"/>
            </a:pPr>
            <a:r>
              <a:rPr lang="en-US"/>
              <a:t>Neonatal</a:t>
            </a:r>
            <a:endParaRPr/>
          </a:p>
          <a:p>
            <a:pPr marL="1143000" lvl="2" indent="-228600" algn="l" rtl="0">
              <a:spcBef>
                <a:spcPts val="0"/>
              </a:spcBef>
              <a:spcAft>
                <a:spcPts val="0"/>
              </a:spcAft>
              <a:buClr>
                <a:schemeClr val="dk1"/>
              </a:buClr>
              <a:buSzPts val="1200"/>
              <a:buFont typeface="Calibri"/>
              <a:buAutoNum type="arabicPeriod"/>
            </a:pPr>
            <a:r>
              <a:rPr lang="en-US"/>
              <a:t>Hypo- or hyperthermia</a:t>
            </a:r>
            <a:endParaRPr/>
          </a:p>
          <a:p>
            <a:pPr marL="1143000" lvl="2" indent="-228600" algn="l" rtl="0">
              <a:spcBef>
                <a:spcPts val="0"/>
              </a:spcBef>
              <a:spcAft>
                <a:spcPts val="0"/>
              </a:spcAft>
              <a:buClr>
                <a:schemeClr val="dk1"/>
              </a:buClr>
              <a:buSzPts val="1200"/>
              <a:buFont typeface="Calibri"/>
              <a:buAutoNum type="arabicPeriod"/>
            </a:pPr>
            <a:r>
              <a:rPr lang="en-US"/>
              <a:t>skin rashes(benign)</a:t>
            </a:r>
            <a:endParaRPr/>
          </a:p>
          <a:p>
            <a:pPr marL="1143000" lvl="2" indent="-228600" algn="l" rtl="0">
              <a:spcBef>
                <a:spcPts val="0"/>
              </a:spcBef>
              <a:spcAft>
                <a:spcPts val="0"/>
              </a:spcAft>
              <a:buClr>
                <a:schemeClr val="dk1"/>
              </a:buClr>
              <a:buSzPts val="1200"/>
              <a:buFont typeface="Calibri"/>
              <a:buAutoNum type="arabicPeriod"/>
            </a:pPr>
            <a:r>
              <a:rPr lang="en-US"/>
              <a:t>Bronze baby syndrome</a:t>
            </a:r>
            <a:endParaRPr/>
          </a:p>
          <a:p>
            <a:pPr marL="1143000" lvl="2" indent="-228600" algn="l" rtl="0">
              <a:spcBef>
                <a:spcPts val="0"/>
              </a:spcBef>
              <a:spcAft>
                <a:spcPts val="0"/>
              </a:spcAft>
              <a:buClr>
                <a:schemeClr val="dk1"/>
              </a:buClr>
              <a:buSzPts val="1200"/>
              <a:buFont typeface="Calibri"/>
              <a:buAutoNum type="arabicPeriod"/>
            </a:pPr>
            <a:r>
              <a:rPr lang="en-US"/>
              <a:t>Dehydration</a:t>
            </a:r>
            <a:endParaRPr/>
          </a:p>
          <a:p>
            <a:pPr marL="1143000" lvl="2" indent="-228600" algn="l" rtl="0">
              <a:spcBef>
                <a:spcPts val="0"/>
              </a:spcBef>
              <a:spcAft>
                <a:spcPts val="0"/>
              </a:spcAft>
              <a:buClr>
                <a:schemeClr val="dk1"/>
              </a:buClr>
              <a:buSzPts val="1200"/>
              <a:buFont typeface="Calibri"/>
              <a:buAutoNum type="arabicPeriod"/>
            </a:pPr>
            <a:r>
              <a:rPr lang="en-US"/>
              <a:t>Electrolyte disturbances</a:t>
            </a:r>
            <a:endParaRPr/>
          </a:p>
          <a:p>
            <a:pPr marL="1143000" lvl="2" indent="-228600" algn="l" rtl="0">
              <a:spcBef>
                <a:spcPts val="0"/>
              </a:spcBef>
              <a:spcAft>
                <a:spcPts val="0"/>
              </a:spcAft>
              <a:buClr>
                <a:schemeClr val="dk1"/>
              </a:buClr>
              <a:buSzPts val="1200"/>
              <a:buFont typeface="Calibri"/>
              <a:buAutoNum type="arabicPeriod"/>
            </a:pPr>
            <a:r>
              <a:rPr lang="en-US"/>
              <a:t>Loose watery stools </a:t>
            </a:r>
            <a:endParaRPr/>
          </a:p>
          <a:p>
            <a:pPr marL="1143000" lvl="2" indent="-228600" algn="l" rtl="0">
              <a:spcBef>
                <a:spcPts val="0"/>
              </a:spcBef>
              <a:spcAft>
                <a:spcPts val="0"/>
              </a:spcAft>
              <a:buClr>
                <a:schemeClr val="dk1"/>
              </a:buClr>
              <a:buSzPts val="1200"/>
              <a:buFont typeface="Calibri"/>
              <a:buAutoNum type="arabicPeriod"/>
            </a:pPr>
            <a:r>
              <a:rPr lang="en-US"/>
              <a:t>Hypocalcemia</a:t>
            </a:r>
            <a:endParaRPr/>
          </a:p>
          <a:p>
            <a:pPr marL="1143000" lvl="2" indent="-228600" algn="l" rtl="0">
              <a:spcBef>
                <a:spcPts val="0"/>
              </a:spcBef>
              <a:spcAft>
                <a:spcPts val="0"/>
              </a:spcAft>
              <a:buClr>
                <a:schemeClr val="dk1"/>
              </a:buClr>
              <a:buSzPts val="1200"/>
              <a:buFont typeface="Calibri"/>
              <a:buAutoNum type="arabicPeriod"/>
            </a:pPr>
            <a:r>
              <a:rPr lang="en-US"/>
              <a:t>Retinal damage</a:t>
            </a:r>
            <a:endParaRPr/>
          </a:p>
          <a:p>
            <a:pPr marL="628650" lvl="1" indent="-171450" algn="l" rtl="0">
              <a:spcBef>
                <a:spcPts val="0"/>
              </a:spcBef>
              <a:spcAft>
                <a:spcPts val="0"/>
              </a:spcAft>
              <a:buClr>
                <a:schemeClr val="dk1"/>
              </a:buClr>
              <a:buSzPts val="1200"/>
              <a:buFont typeface="Arial"/>
              <a:buChar char="•"/>
            </a:pPr>
            <a:r>
              <a:rPr lang="en-US"/>
              <a:t>Healthcare worker/caregiver/Mother</a:t>
            </a:r>
            <a:endParaRPr/>
          </a:p>
          <a:p>
            <a:pPr marL="1143000" lvl="2" indent="-228600" algn="l" rtl="0">
              <a:spcBef>
                <a:spcPts val="0"/>
              </a:spcBef>
              <a:spcAft>
                <a:spcPts val="0"/>
              </a:spcAft>
              <a:buClr>
                <a:schemeClr val="dk1"/>
              </a:buClr>
              <a:buSzPts val="1200"/>
              <a:buFont typeface="Calibri"/>
              <a:buAutoNum type="arabicPeriod"/>
            </a:pPr>
            <a:r>
              <a:rPr lang="en-US"/>
              <a:t>Nausea</a:t>
            </a:r>
            <a:endParaRPr/>
          </a:p>
          <a:p>
            <a:pPr marL="1143000" lvl="2" indent="-228600" algn="l" rtl="0">
              <a:spcBef>
                <a:spcPts val="0"/>
              </a:spcBef>
              <a:spcAft>
                <a:spcPts val="0"/>
              </a:spcAft>
              <a:buClr>
                <a:schemeClr val="dk1"/>
              </a:buClr>
              <a:buSzPts val="1200"/>
              <a:buFont typeface="Calibri"/>
              <a:buAutoNum type="arabicPeriod"/>
            </a:pPr>
            <a:r>
              <a:rPr lang="en-US"/>
              <a:t>Eye irritation</a:t>
            </a:r>
            <a:endParaRPr/>
          </a:p>
          <a:p>
            <a:pPr marL="1143000" lvl="2" indent="-228600" algn="l" rtl="0">
              <a:spcBef>
                <a:spcPts val="0"/>
              </a:spcBef>
              <a:spcAft>
                <a:spcPts val="0"/>
              </a:spcAft>
              <a:buClr>
                <a:schemeClr val="dk1"/>
              </a:buClr>
              <a:buSzPts val="1200"/>
              <a:buFont typeface="Calibri"/>
              <a:buAutoNum type="arabicPeriod"/>
            </a:pPr>
            <a:r>
              <a:rPr lang="en-US"/>
              <a:t>headache</a:t>
            </a:r>
            <a:endParaRPr/>
          </a:p>
          <a:p>
            <a:pPr marL="0" lvl="0" indent="0" algn="l" rtl="0">
              <a:spcBef>
                <a:spcPts val="0"/>
              </a:spcBef>
              <a:spcAft>
                <a:spcPts val="0"/>
              </a:spcAft>
              <a:buClr>
                <a:schemeClr val="dk1"/>
              </a:buClr>
              <a:buSzPts val="1200"/>
              <a:buFont typeface="Arial"/>
              <a:buNone/>
            </a:pPr>
            <a:r>
              <a:rPr lang="en-US"/>
              <a:t>After stopping phototherapy Continue monitoring feeding, vitals, potential side effects, look out for rebound jaundice</a:t>
            </a:r>
            <a:endParaRPr/>
          </a:p>
          <a:p>
            <a:pPr marL="0" lvl="0" indent="0" algn="l" rtl="0">
              <a:spcBef>
                <a:spcPts val="0"/>
              </a:spcBef>
              <a:spcAft>
                <a:spcPts val="0"/>
              </a:spcAft>
              <a:buNone/>
            </a:pPr>
            <a:endParaRPr/>
          </a:p>
        </p:txBody>
      </p:sp>
      <p:sp>
        <p:nvSpPr>
          <p:cNvPr id="299" name="Google Shape;29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14</a:t>
            </a:fld>
            <a:endParaRPr sz="1200">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7" name="Google Shape;787;p5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171450" lvl="0" indent="-95250" algn="l" rtl="0">
              <a:lnSpc>
                <a:spcPct val="90000"/>
              </a:lnSpc>
              <a:spcBef>
                <a:spcPts val="0"/>
              </a:spcBef>
              <a:spcAft>
                <a:spcPts val="0"/>
              </a:spcAft>
              <a:buClr>
                <a:schemeClr val="dk1"/>
              </a:buClr>
              <a:buSzPts val="1200"/>
              <a:buFont typeface="Times New Roman"/>
              <a:buNone/>
            </a:pPr>
            <a:endParaRPr/>
          </a:p>
        </p:txBody>
      </p:sp>
      <p:sp>
        <p:nvSpPr>
          <p:cNvPr id="788" name="Google Shape;788;p58: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16</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EE85B9F9-EA8B-1B5A-D9F1-C606AB6C91DD}"/>
              </a:ext>
            </a:extLst>
          </p:cNvPr>
          <p:cNvPicPr>
            <a:picLocks noChangeAspect="1"/>
          </p:cNvPicPr>
          <p:nvPr userDrawn="1"/>
        </p:nvPicPr>
        <p:blipFill>
          <a:blip r:embed="rId2"/>
          <a:stretch>
            <a:fillRect/>
          </a:stretch>
        </p:blipFill>
        <p:spPr>
          <a:xfrm>
            <a:off x="3591" y="0"/>
            <a:ext cx="9136817"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22"/>
        <p:cNvGrpSpPr/>
        <p:nvPr/>
      </p:nvGrpSpPr>
      <p:grpSpPr>
        <a:xfrm>
          <a:off x="0" y="0"/>
          <a:ext cx="0" cy="0"/>
          <a:chOff x="0" y="0"/>
          <a:chExt cx="0" cy="0"/>
        </a:xfrm>
      </p:grpSpPr>
      <p:pic>
        <p:nvPicPr>
          <p:cNvPr id="3" name="Picture 2">
            <a:extLst>
              <a:ext uri="{FF2B5EF4-FFF2-40B4-BE49-F238E27FC236}">
                <a16:creationId xmlns:a16="http://schemas.microsoft.com/office/drawing/2014/main" id="{3055CCD7-6387-7CBB-D544-9168FBE1FD97}"/>
              </a:ext>
            </a:extLst>
          </p:cNvPr>
          <p:cNvPicPr>
            <a:picLocks noChangeAspect="1"/>
          </p:cNvPicPr>
          <p:nvPr userDrawn="1"/>
        </p:nvPicPr>
        <p:blipFill>
          <a:blip r:embed="rId2"/>
          <a:stretch>
            <a:fillRect/>
          </a:stretch>
        </p:blipFill>
        <p:spPr>
          <a:xfrm>
            <a:off x="3591" y="0"/>
            <a:ext cx="9136817" cy="6858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29"/>
        <p:cNvGrpSpPr/>
        <p:nvPr/>
      </p:nvGrpSpPr>
      <p:grpSpPr>
        <a:xfrm>
          <a:off x="0" y="0"/>
          <a:ext cx="0" cy="0"/>
          <a:chOff x="0" y="0"/>
          <a:chExt cx="0" cy="0"/>
        </a:xfrm>
      </p:grpSpPr>
      <p:pic>
        <p:nvPicPr>
          <p:cNvPr id="3" name="Picture 2">
            <a:extLst>
              <a:ext uri="{FF2B5EF4-FFF2-40B4-BE49-F238E27FC236}">
                <a16:creationId xmlns:a16="http://schemas.microsoft.com/office/drawing/2014/main" id="{B56F57FB-7E1C-BAE9-960C-15C2627FCC5B}"/>
              </a:ext>
            </a:extLst>
          </p:cNvPr>
          <p:cNvPicPr>
            <a:picLocks noChangeAspect="1"/>
          </p:cNvPicPr>
          <p:nvPr userDrawn="1"/>
        </p:nvPicPr>
        <p:blipFill>
          <a:blip r:embed="rId2"/>
          <a:stretch>
            <a:fillRect/>
          </a:stretch>
        </p:blipFill>
        <p:spPr>
          <a:xfrm>
            <a:off x="3591" y="0"/>
            <a:ext cx="9136817"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userDrawn="1">
  <p:cSld name="SECTION_HEADER">
    <p:spTree>
      <p:nvGrpSpPr>
        <p:cNvPr id="1" name="Shape 37"/>
        <p:cNvGrpSpPr/>
        <p:nvPr/>
      </p:nvGrpSpPr>
      <p:grpSpPr>
        <a:xfrm>
          <a:off x="0" y="0"/>
          <a:ext cx="0" cy="0"/>
          <a:chOff x="0" y="0"/>
          <a:chExt cx="0" cy="0"/>
        </a:xfrm>
      </p:grpSpPr>
      <p:pic>
        <p:nvPicPr>
          <p:cNvPr id="3" name="Picture 2">
            <a:extLst>
              <a:ext uri="{FF2B5EF4-FFF2-40B4-BE49-F238E27FC236}">
                <a16:creationId xmlns:a16="http://schemas.microsoft.com/office/drawing/2014/main" id="{6EC4A645-A727-267D-6C63-A7CC562A4726}"/>
              </a:ext>
            </a:extLst>
          </p:cNvPr>
          <p:cNvPicPr>
            <a:picLocks noChangeAspect="1"/>
          </p:cNvPicPr>
          <p:nvPr userDrawn="1"/>
        </p:nvPicPr>
        <p:blipFill>
          <a:blip r:embed="rId2"/>
          <a:stretch>
            <a:fillRect/>
          </a:stretch>
        </p:blipFill>
        <p:spPr>
          <a:xfrm>
            <a:off x="0" y="2696"/>
            <a:ext cx="9144000" cy="685260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userDrawn="1">
  <p:cSld name="TWO_OBJECTS_WITH_TEXT">
    <p:spTree>
      <p:nvGrpSpPr>
        <p:cNvPr id="1" name="Shape 44"/>
        <p:cNvGrpSpPr/>
        <p:nvPr/>
      </p:nvGrpSpPr>
      <p:grpSpPr>
        <a:xfrm>
          <a:off x="0" y="0"/>
          <a:ext cx="0" cy="0"/>
          <a:chOff x="0" y="0"/>
          <a:chExt cx="0" cy="0"/>
        </a:xfrm>
      </p:grpSpPr>
      <p:pic>
        <p:nvPicPr>
          <p:cNvPr id="3" name="Picture 2">
            <a:extLst>
              <a:ext uri="{FF2B5EF4-FFF2-40B4-BE49-F238E27FC236}">
                <a16:creationId xmlns:a16="http://schemas.microsoft.com/office/drawing/2014/main" id="{7C75BB9F-7AE7-3783-1BC9-17F4F04001CE}"/>
              </a:ext>
            </a:extLst>
          </p:cNvPr>
          <p:cNvPicPr>
            <a:picLocks noChangeAspect="1"/>
          </p:cNvPicPr>
          <p:nvPr userDrawn="1"/>
        </p:nvPicPr>
        <p:blipFill>
          <a:blip r:embed="rId2"/>
          <a:stretch>
            <a:fillRect/>
          </a:stretch>
        </p:blipFill>
        <p:spPr>
          <a:xfrm>
            <a:off x="3591" y="0"/>
            <a:ext cx="9136817" cy="6858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1" userDrawn="1">
  <p:cSld name="Section Header">
    <p:spTree>
      <p:nvGrpSpPr>
        <p:cNvPr id="1" name="Shape 9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userDrawn="1">
  <p:cSld name="TITLE_1">
    <p:spTree>
      <p:nvGrpSpPr>
        <p:cNvPr id="1" name="Shape 102"/>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Title Slide" userDrawn="1">
  <p:cSld name="2_Title Slide">
    <p:spTree>
      <p:nvGrpSpPr>
        <p:cNvPr id="1" name="Shape 10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6"/>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64" r:id="rId7"/>
    <p:sldLayoutId id="2147483665" r:id="rId8"/>
    <p:sldLayoutId id="214748366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hyperlink" Target="http://www.nest3600.org/"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g"/><Relationship Id="rId9"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hyperlink" Target="https://www.olchc.ie/Healthcare-Professionals/Nursing-Practice-Guidelines/Phototherapy-2018.pdf"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hyperlink" Target="http://pediatrics.aappublications.org/content/128/4/e1046"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3" name="Picture 2">
            <a:extLst>
              <a:ext uri="{FF2B5EF4-FFF2-40B4-BE49-F238E27FC236}">
                <a16:creationId xmlns:a16="http://schemas.microsoft.com/office/drawing/2014/main" id="{B41BDA4C-02EC-DBBB-E99D-A8B380CFA377}"/>
              </a:ext>
            </a:extLst>
          </p:cNvPr>
          <p:cNvPicPr>
            <a:picLocks noChangeAspect="1"/>
          </p:cNvPicPr>
          <p:nvPr/>
        </p:nvPicPr>
        <p:blipFill>
          <a:blip r:embed="rId3"/>
          <a:stretch>
            <a:fillRect/>
          </a:stretch>
        </p:blipFill>
        <p:spPr>
          <a:xfrm>
            <a:off x="0" y="0"/>
            <a:ext cx="9136817" cy="6858000"/>
          </a:xfrm>
          <a:prstGeom prst="rect">
            <a:avLst/>
          </a:prstGeom>
        </p:spPr>
      </p:pic>
      <p:sp>
        <p:nvSpPr>
          <p:cNvPr id="116" name="Google Shape;116;g35b205b8879_1_0"/>
          <p:cNvSpPr txBox="1">
            <a:spLocks noGrp="1"/>
          </p:cNvSpPr>
          <p:nvPr>
            <p:ph type="ctrTitle" idx="4294967295"/>
          </p:nvPr>
        </p:nvSpPr>
        <p:spPr>
          <a:xfrm>
            <a:off x="2196308" y="2568174"/>
            <a:ext cx="5472600" cy="792000"/>
          </a:xfrm>
          <a:prstGeom prst="rect">
            <a:avLst/>
          </a:prstGeom>
          <a:noFill/>
          <a:ln>
            <a:noFill/>
          </a:ln>
        </p:spPr>
        <p:txBody>
          <a:bodyPr spcFirstLastPara="1" wrap="square" lIns="91425" tIns="91425" rIns="91425" bIns="91425" anchor="t" anchorCtr="0">
            <a:normAutofit fontScale="90000"/>
          </a:bodyPr>
          <a:lstStyle/>
          <a:p>
            <a:pPr marL="0" lvl="0" indent="0" rtl="0">
              <a:lnSpc>
                <a:spcPct val="100000"/>
              </a:lnSpc>
              <a:spcBef>
                <a:spcPts val="0"/>
              </a:spcBef>
              <a:spcAft>
                <a:spcPts val="0"/>
              </a:spcAft>
              <a:buSzPct val="35353"/>
              <a:buNone/>
            </a:pPr>
            <a:r>
              <a:rPr lang="en-US" b="1" dirty="0">
                <a:solidFill>
                  <a:schemeClr val="bg1"/>
                </a:solidFill>
                <a:latin typeface="+mj-lt"/>
              </a:rPr>
              <a:t>Neonatal Jaundice</a:t>
            </a:r>
            <a:endParaRPr b="1" dirty="0">
              <a:solidFill>
                <a:schemeClr val="bg1"/>
              </a:solidFill>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4" name="Google Shape;124;g35b205b8879_1_108"/>
          <p:cNvSpPr txBox="1">
            <a:spLocks noGrp="1"/>
          </p:cNvSpPr>
          <p:nvPr>
            <p:ph type="subTitle" idx="4294967295"/>
          </p:nvPr>
        </p:nvSpPr>
        <p:spPr>
          <a:xfrm>
            <a:off x="570272" y="2754773"/>
            <a:ext cx="7767484" cy="2931242"/>
          </a:xfrm>
          <a:prstGeom prst="rect">
            <a:avLst/>
          </a:prstGeom>
          <a:noFill/>
          <a:ln>
            <a:noFill/>
          </a:ln>
        </p:spPr>
        <p:txBody>
          <a:bodyPr spcFirstLastPara="1" wrap="square" lIns="0" tIns="0" rIns="0" bIns="0" anchor="t" anchorCtr="0">
            <a:noAutofit/>
          </a:bodyPr>
          <a:lstStyle/>
          <a:p>
            <a:pPr marL="1371600" lvl="0" indent="-368300" algn="l" rtl="0">
              <a:lnSpc>
                <a:spcPct val="115000"/>
              </a:lnSpc>
              <a:spcBef>
                <a:spcPts val="1200"/>
              </a:spcBef>
              <a:spcAft>
                <a:spcPts val="0"/>
              </a:spcAft>
              <a:buClr>
                <a:schemeClr val="dk1"/>
              </a:buClr>
              <a:buSzPts val="2200"/>
              <a:buFont typeface="Arial" panose="020B0604020202020204" pitchFamily="34" charset="0"/>
              <a:buChar char="•"/>
            </a:pPr>
            <a:r>
              <a:rPr lang="en-US" sz="2200" dirty="0">
                <a:highlight>
                  <a:schemeClr val="lt1"/>
                </a:highlight>
                <a:latin typeface="+mj-lt"/>
              </a:rPr>
              <a:t>Identify and investigate appropriately a  neonate with jaundice</a:t>
            </a:r>
            <a:endParaRPr sz="2200" dirty="0">
              <a:highlight>
                <a:schemeClr val="lt1"/>
              </a:highlight>
              <a:latin typeface="+mj-lt"/>
            </a:endParaRPr>
          </a:p>
          <a:p>
            <a:pPr marL="1371600" lvl="0" indent="-368300" algn="l" rtl="0">
              <a:lnSpc>
                <a:spcPct val="115000"/>
              </a:lnSpc>
              <a:spcBef>
                <a:spcPts val="0"/>
              </a:spcBef>
              <a:spcAft>
                <a:spcPts val="0"/>
              </a:spcAft>
              <a:buClr>
                <a:schemeClr val="dk1"/>
              </a:buClr>
              <a:buSzPts val="2200"/>
              <a:buFont typeface="Arial" panose="020B0604020202020204" pitchFamily="34" charset="0"/>
              <a:buChar char="•"/>
            </a:pPr>
            <a:r>
              <a:rPr lang="en-US" sz="2200" dirty="0">
                <a:highlight>
                  <a:schemeClr val="lt1"/>
                </a:highlight>
                <a:latin typeface="+mj-lt"/>
              </a:rPr>
              <a:t>Use the nomograms to determine the appropriate management </a:t>
            </a:r>
            <a:endParaRPr sz="2200" dirty="0">
              <a:highlight>
                <a:schemeClr val="lt1"/>
              </a:highlight>
              <a:latin typeface="+mj-lt"/>
            </a:endParaRPr>
          </a:p>
          <a:p>
            <a:pPr marL="1371600" lvl="0" indent="-368300" algn="l" rtl="0">
              <a:lnSpc>
                <a:spcPct val="115000"/>
              </a:lnSpc>
              <a:spcBef>
                <a:spcPts val="0"/>
              </a:spcBef>
              <a:spcAft>
                <a:spcPts val="0"/>
              </a:spcAft>
              <a:buClr>
                <a:schemeClr val="dk1"/>
              </a:buClr>
              <a:buSzPts val="2200"/>
              <a:buFont typeface="Arial" panose="020B0604020202020204" pitchFamily="34" charset="0"/>
              <a:buChar char="•"/>
            </a:pPr>
            <a:r>
              <a:rPr lang="en-US" sz="2200" dirty="0">
                <a:highlight>
                  <a:schemeClr val="lt1"/>
                </a:highlight>
                <a:latin typeface="+mj-lt"/>
              </a:rPr>
              <a:t>Prepare a baby for phototherapy and initiate phototherapy with the appropriate irradiance</a:t>
            </a:r>
            <a:endParaRPr sz="2200" dirty="0">
              <a:highlight>
                <a:schemeClr val="lt1"/>
              </a:highlight>
              <a:latin typeface="+mj-lt"/>
            </a:endParaRPr>
          </a:p>
        </p:txBody>
      </p:sp>
      <p:sp>
        <p:nvSpPr>
          <p:cNvPr id="125" name="Google Shape;125;g35b205b8879_1_108"/>
          <p:cNvSpPr txBox="1">
            <a:spLocks noGrp="1"/>
          </p:cNvSpPr>
          <p:nvPr>
            <p:ph type="sldNum" idx="4294967295"/>
          </p:nvPr>
        </p:nvSpPr>
        <p:spPr>
          <a:xfrm>
            <a:off x="6752303" y="6292595"/>
            <a:ext cx="20574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200"/>
              <a:buNone/>
            </a:pPr>
            <a:fld id="{00000000-1234-1234-1234-123412341234}" type="slidenum">
              <a:rPr lang="en-US"/>
              <a:t>2</a:t>
            </a:fld>
            <a:endParaRPr dirty="0"/>
          </a:p>
        </p:txBody>
      </p:sp>
      <p:pic>
        <p:nvPicPr>
          <p:cNvPr id="3" name="Picture 2">
            <a:extLst>
              <a:ext uri="{FF2B5EF4-FFF2-40B4-BE49-F238E27FC236}">
                <a16:creationId xmlns:a16="http://schemas.microsoft.com/office/drawing/2014/main" id="{488403AA-4C3E-6F9E-C5F5-9E5909CD5333}"/>
              </a:ext>
            </a:extLst>
          </p:cNvPr>
          <p:cNvPicPr>
            <a:picLocks noChangeAspect="1"/>
          </p:cNvPicPr>
          <p:nvPr/>
        </p:nvPicPr>
        <p:blipFill>
          <a:blip r:embed="rId3"/>
          <a:stretch>
            <a:fillRect/>
          </a:stretch>
        </p:blipFill>
        <p:spPr>
          <a:xfrm>
            <a:off x="2160484" y="838673"/>
            <a:ext cx="1841245" cy="1684977"/>
          </a:xfrm>
          <a:prstGeom prst="rect">
            <a:avLst/>
          </a:prstGeom>
        </p:spPr>
      </p:pic>
      <p:sp>
        <p:nvSpPr>
          <p:cNvPr id="123" name="Google Shape;123;g35b205b8879_1_108"/>
          <p:cNvSpPr txBox="1">
            <a:spLocks noGrp="1"/>
          </p:cNvSpPr>
          <p:nvPr>
            <p:ph type="ctrTitle" idx="4294967295"/>
          </p:nvPr>
        </p:nvSpPr>
        <p:spPr>
          <a:xfrm>
            <a:off x="3258164" y="1301748"/>
            <a:ext cx="3314700" cy="758825"/>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3200" b="1" i="0" u="none" strike="noStrike" cap="none" dirty="0">
                <a:solidFill>
                  <a:srgbClr val="7030A0"/>
                </a:solidFill>
                <a:latin typeface="Arial"/>
                <a:ea typeface="Arial"/>
                <a:cs typeface="Arial"/>
                <a:sym typeface="Arial"/>
              </a:rPr>
              <a:t>Objectives</a:t>
            </a:r>
            <a:endParaRPr sz="3200" b="1" i="0" u="none" strike="noStrike" cap="none" dirty="0">
              <a:solidFill>
                <a:srgbClr val="7030A0"/>
              </a:solidFill>
              <a:latin typeface="Arial"/>
              <a:ea typeface="Arial"/>
              <a:cs typeface="Arial"/>
              <a:sym typeface="Arial"/>
            </a:endParaRPr>
          </a:p>
        </p:txBody>
      </p:sp>
      <p:cxnSp>
        <p:nvCxnSpPr>
          <p:cNvPr id="5" name="Straight Connector 4">
            <a:extLst>
              <a:ext uri="{FF2B5EF4-FFF2-40B4-BE49-F238E27FC236}">
                <a16:creationId xmlns:a16="http://schemas.microsoft.com/office/drawing/2014/main" id="{0F46F25A-FC7E-B85C-3DBD-423554B213AF}"/>
              </a:ext>
            </a:extLst>
          </p:cNvPr>
          <p:cNvCxnSpPr/>
          <p:nvPr/>
        </p:nvCxnSpPr>
        <p:spPr>
          <a:xfrm>
            <a:off x="3824748" y="1995948"/>
            <a:ext cx="2241755" cy="0"/>
          </a:xfrm>
          <a:prstGeom prst="line">
            <a:avLst/>
          </a:prstGeom>
          <a:ln w="28575">
            <a:solidFill>
              <a:srgbClr val="FC9EF8"/>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4"/>
          <p:cNvPicPr preferRelativeResize="0"/>
          <p:nvPr/>
        </p:nvPicPr>
        <p:blipFill rotWithShape="1">
          <a:blip r:embed="rId3">
            <a:alphaModFix/>
          </a:blip>
          <a:srcRect/>
          <a:stretch/>
        </p:blipFill>
        <p:spPr>
          <a:xfrm>
            <a:off x="78429" y="3487494"/>
            <a:ext cx="4253875" cy="2256917"/>
          </a:xfrm>
          <a:prstGeom prst="rect">
            <a:avLst/>
          </a:prstGeom>
          <a:noFill/>
          <a:ln>
            <a:noFill/>
          </a:ln>
        </p:spPr>
      </p:pic>
      <p:sp>
        <p:nvSpPr>
          <p:cNvPr id="71" name="Google Shape;71;p4"/>
          <p:cNvSpPr txBox="1">
            <a:spLocks noGrp="1"/>
          </p:cNvSpPr>
          <p:nvPr>
            <p:ph type="title" idx="4294967295"/>
          </p:nvPr>
        </p:nvSpPr>
        <p:spPr>
          <a:xfrm>
            <a:off x="2988469" y="580661"/>
            <a:ext cx="3167062" cy="5461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US" sz="3200" b="1" dirty="0">
                <a:solidFill>
                  <a:schemeClr val="bg1"/>
                </a:solidFill>
                <a:latin typeface="+mj-lt"/>
              </a:rPr>
              <a:t>Introduction</a:t>
            </a:r>
            <a:endParaRPr sz="3200" b="1" dirty="0">
              <a:solidFill>
                <a:schemeClr val="bg1"/>
              </a:solidFill>
              <a:latin typeface="+mj-lt"/>
            </a:endParaRPr>
          </a:p>
        </p:txBody>
      </p:sp>
      <p:sp>
        <p:nvSpPr>
          <p:cNvPr id="2" name="Slide Number Placeholder 1">
            <a:extLst>
              <a:ext uri="{FF2B5EF4-FFF2-40B4-BE49-F238E27FC236}">
                <a16:creationId xmlns:a16="http://schemas.microsoft.com/office/drawing/2014/main" id="{972B3930-F0AE-2B67-B58E-214F99EBAAF1}"/>
              </a:ext>
            </a:extLst>
          </p:cNvPr>
          <p:cNvSpPr>
            <a:spLocks noGrp="1"/>
          </p:cNvSpPr>
          <p:nvPr>
            <p:ph type="sldNum" idx="4294967295"/>
          </p:nvPr>
        </p:nvSpPr>
        <p:spPr>
          <a:xfrm>
            <a:off x="6748522" y="6301963"/>
            <a:ext cx="2057400" cy="365125"/>
          </a:xfrm>
        </p:spPr>
        <p:txBody>
          <a:bodyPr/>
          <a:lstStyle/>
          <a:p>
            <a:fld id="{00000000-1234-1234-1234-123412341234}" type="slidenum">
              <a:rPr lang="en-US" smtClean="0"/>
              <a:pPr/>
              <a:t>3</a:t>
            </a:fld>
            <a:endParaRPr lang="en-US" dirty="0"/>
          </a:p>
        </p:txBody>
      </p:sp>
      <p:sp>
        <p:nvSpPr>
          <p:cNvPr id="72" name="Google Shape;72;p4"/>
          <p:cNvSpPr txBox="1"/>
          <p:nvPr/>
        </p:nvSpPr>
        <p:spPr>
          <a:xfrm>
            <a:off x="4364314" y="1219672"/>
            <a:ext cx="4441608" cy="2390477"/>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rgbClr val="000000"/>
              </a:buClr>
              <a:buSzPts val="1800"/>
              <a:buFont typeface="Arial"/>
              <a:buNone/>
            </a:pPr>
            <a:r>
              <a:rPr lang="en-US" sz="2400" b="0" i="0" u="none" strike="noStrike" cap="none" dirty="0">
                <a:solidFill>
                  <a:srgbClr val="000000"/>
                </a:solidFill>
                <a:latin typeface="Arial"/>
                <a:ea typeface="Arial"/>
                <a:cs typeface="Arial"/>
                <a:sym typeface="Arial"/>
              </a:rPr>
              <a:t>Jaundice is a yellowish discoloration of the</a:t>
            </a:r>
            <a:r>
              <a:rPr lang="en-US" sz="2400" b="1" i="0" u="none" strike="noStrike" cap="none" dirty="0">
                <a:solidFill>
                  <a:srgbClr val="000000"/>
                </a:solidFill>
                <a:latin typeface="Arial"/>
                <a:ea typeface="Arial"/>
                <a:cs typeface="Arial"/>
                <a:sym typeface="Arial"/>
              </a:rPr>
              <a:t> skin</a:t>
            </a:r>
            <a:r>
              <a:rPr lang="en-US" sz="2400" b="0" i="0" u="none" strike="noStrike" cap="none" dirty="0">
                <a:solidFill>
                  <a:srgbClr val="000000"/>
                </a:solidFill>
                <a:latin typeface="Arial"/>
                <a:ea typeface="Arial"/>
                <a:cs typeface="Arial"/>
                <a:sym typeface="Arial"/>
              </a:rPr>
              <a:t>, </a:t>
            </a:r>
            <a:r>
              <a:rPr lang="en-US" sz="2400" b="1" i="0" u="none" strike="noStrike" cap="none" dirty="0">
                <a:solidFill>
                  <a:srgbClr val="000000"/>
                </a:solidFill>
                <a:latin typeface="Arial"/>
                <a:ea typeface="Arial"/>
                <a:cs typeface="Arial"/>
                <a:sym typeface="Arial"/>
              </a:rPr>
              <a:t>sclerae</a:t>
            </a:r>
            <a:r>
              <a:rPr lang="en-US" sz="2400" b="0" i="0" u="none" strike="noStrike" cap="none" dirty="0">
                <a:solidFill>
                  <a:srgbClr val="000000"/>
                </a:solidFill>
                <a:latin typeface="Arial"/>
                <a:ea typeface="Arial"/>
                <a:cs typeface="Arial"/>
                <a:sym typeface="Arial"/>
              </a:rPr>
              <a:t>, and </a:t>
            </a:r>
            <a:r>
              <a:rPr lang="en-US" sz="2400" b="1" i="0" u="none" strike="noStrike" cap="none" dirty="0">
                <a:solidFill>
                  <a:srgbClr val="000000"/>
                </a:solidFill>
                <a:latin typeface="Arial"/>
                <a:ea typeface="Arial"/>
                <a:cs typeface="Arial"/>
                <a:sym typeface="Arial"/>
              </a:rPr>
              <a:t>mucous membranes</a:t>
            </a:r>
            <a:r>
              <a:rPr lang="en-US" sz="2400" b="0" i="0" u="none" strike="noStrike" cap="none" dirty="0">
                <a:solidFill>
                  <a:srgbClr val="000000"/>
                </a:solidFill>
                <a:latin typeface="Arial"/>
                <a:ea typeface="Arial"/>
                <a:cs typeface="Arial"/>
                <a:sym typeface="Arial"/>
              </a:rPr>
              <a:t> caused by tissue deposition of pigmented bilirubin</a:t>
            </a:r>
            <a:endParaRPr sz="1800" dirty="0"/>
          </a:p>
        </p:txBody>
      </p:sp>
      <p:sp>
        <p:nvSpPr>
          <p:cNvPr id="73" name="Google Shape;73;p4"/>
          <p:cNvSpPr/>
          <p:nvPr/>
        </p:nvSpPr>
        <p:spPr>
          <a:xfrm>
            <a:off x="664427" y="6253234"/>
            <a:ext cx="7605713" cy="307777"/>
          </a:xfrm>
          <a:prstGeom prst="rect">
            <a:avLst/>
          </a:prstGeom>
          <a:solidFill>
            <a:srgbClr val="FFFFFF"/>
          </a:solid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7F7F7F"/>
              </a:buClr>
              <a:buSzPts val="900"/>
              <a:buFont typeface="Arial"/>
              <a:buNone/>
            </a:pPr>
            <a:r>
              <a:rPr lang="en-US" sz="1000" b="0" i="1" u="none" strike="noStrike" cap="none" dirty="0">
                <a:solidFill>
                  <a:srgbClr val="7F7F7F"/>
                </a:solidFill>
                <a:latin typeface="Arial"/>
                <a:ea typeface="Arial"/>
                <a:cs typeface="Arial"/>
                <a:sym typeface="Arial"/>
              </a:rPr>
              <a:t>1.Willy T, Hansen R. Core Concepts . Bilirubin </a:t>
            </a:r>
            <a:r>
              <a:rPr lang="en-US" sz="1000" b="0" i="1" u="none" strike="noStrike" cap="none" dirty="0" err="1">
                <a:solidFill>
                  <a:srgbClr val="7F7F7F"/>
                </a:solidFill>
                <a:latin typeface="Arial"/>
                <a:ea typeface="Arial"/>
                <a:cs typeface="Arial"/>
                <a:sym typeface="Arial"/>
              </a:rPr>
              <a:t>Metabolism.NeoReviews</a:t>
            </a:r>
            <a:r>
              <a:rPr lang="en-US" sz="1000" b="0" i="1" u="none" strike="noStrike" cap="none" dirty="0">
                <a:solidFill>
                  <a:srgbClr val="7F7F7F"/>
                </a:solidFill>
                <a:latin typeface="Arial"/>
                <a:ea typeface="Arial"/>
                <a:cs typeface="Arial"/>
                <a:sym typeface="Arial"/>
              </a:rPr>
              <a:t>: 2010;11(6).</a:t>
            </a:r>
            <a:endParaRPr sz="1000" b="0" i="1" u="none" strike="noStrike" cap="none" dirty="0">
              <a:solidFill>
                <a:srgbClr val="7F7F7F"/>
              </a:solidFill>
              <a:latin typeface="Arial"/>
              <a:ea typeface="Arial"/>
              <a:cs typeface="Arial"/>
              <a:sym typeface="Arial"/>
            </a:endParaRPr>
          </a:p>
          <a:p>
            <a:pPr marL="0" marR="0" lvl="0" indent="0" algn="ctr" rtl="0">
              <a:lnSpc>
                <a:spcPct val="100000"/>
              </a:lnSpc>
              <a:spcBef>
                <a:spcPts val="0"/>
              </a:spcBef>
              <a:spcAft>
                <a:spcPts val="0"/>
              </a:spcAft>
              <a:buClr>
                <a:srgbClr val="7F7F7F"/>
              </a:buClr>
              <a:buSzPts val="900"/>
              <a:buFont typeface="Arial"/>
              <a:buNone/>
            </a:pPr>
            <a:r>
              <a:rPr lang="en-US" sz="1000" b="0" i="1" u="none" strike="noStrike" cap="none" dirty="0">
                <a:solidFill>
                  <a:srgbClr val="7F7F7F"/>
                </a:solidFill>
                <a:latin typeface="Arial"/>
                <a:ea typeface="Arial"/>
                <a:cs typeface="Arial"/>
                <a:sym typeface="Arial"/>
              </a:rPr>
              <a:t>2.Bhutani VK, et al .Predischarge screening for severe neonatal hyperbilirubinemia identifies infants who need phototherapy. J </a:t>
            </a:r>
            <a:r>
              <a:rPr lang="en-US" sz="1000" b="0" i="1" u="none" strike="noStrike" cap="none" dirty="0" err="1">
                <a:solidFill>
                  <a:srgbClr val="7F7F7F"/>
                </a:solidFill>
                <a:latin typeface="Arial"/>
                <a:ea typeface="Arial"/>
                <a:cs typeface="Arial"/>
                <a:sym typeface="Arial"/>
              </a:rPr>
              <a:t>Pediatr</a:t>
            </a:r>
            <a:r>
              <a:rPr lang="en-US" sz="1000" b="0" i="1" u="none" strike="noStrike" cap="none" dirty="0">
                <a:solidFill>
                  <a:srgbClr val="7F7F7F"/>
                </a:solidFill>
                <a:latin typeface="Arial"/>
                <a:ea typeface="Arial"/>
                <a:cs typeface="Arial"/>
                <a:sym typeface="Arial"/>
              </a:rPr>
              <a:t>. </a:t>
            </a:r>
            <a:endParaRPr sz="1000" dirty="0"/>
          </a:p>
        </p:txBody>
      </p:sp>
      <p:sp>
        <p:nvSpPr>
          <p:cNvPr id="74" name="Google Shape;74;p4"/>
          <p:cNvSpPr/>
          <p:nvPr/>
        </p:nvSpPr>
        <p:spPr>
          <a:xfrm>
            <a:off x="830388" y="4415897"/>
            <a:ext cx="917239"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1800" b="1" i="0" u="none" strike="noStrike" cap="none" dirty="0">
                <a:solidFill>
                  <a:srgbClr val="000000"/>
                </a:solidFill>
                <a:latin typeface="Arial"/>
                <a:ea typeface="Arial"/>
                <a:cs typeface="Arial"/>
                <a:sym typeface="Arial"/>
              </a:rPr>
              <a:t>&gt; 60%</a:t>
            </a:r>
            <a:endParaRPr sz="1800" b="1" i="0" u="none" strike="noStrike" cap="none" dirty="0">
              <a:solidFill>
                <a:srgbClr val="000000"/>
              </a:solidFill>
              <a:latin typeface="Arial"/>
              <a:ea typeface="Arial"/>
              <a:cs typeface="Arial"/>
              <a:sym typeface="Arial"/>
            </a:endParaRPr>
          </a:p>
        </p:txBody>
      </p:sp>
      <p:sp>
        <p:nvSpPr>
          <p:cNvPr id="75" name="Google Shape;75;p4"/>
          <p:cNvSpPr/>
          <p:nvPr/>
        </p:nvSpPr>
        <p:spPr>
          <a:xfrm>
            <a:off x="2825303" y="4432449"/>
            <a:ext cx="917239"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1800" b="1" i="0" u="none" strike="noStrike" cap="none" dirty="0">
                <a:solidFill>
                  <a:srgbClr val="000000"/>
                </a:solidFill>
                <a:latin typeface="Arial"/>
                <a:ea typeface="Arial"/>
                <a:cs typeface="Arial"/>
                <a:sym typeface="Arial"/>
              </a:rPr>
              <a:t>&gt; 80%</a:t>
            </a:r>
            <a:endParaRPr sz="1800" b="1" i="0" u="none" strike="noStrike" cap="none" dirty="0">
              <a:solidFill>
                <a:srgbClr val="000000"/>
              </a:solidFill>
              <a:latin typeface="Arial"/>
              <a:ea typeface="Arial"/>
              <a:cs typeface="Arial"/>
              <a:sym typeface="Arial"/>
            </a:endParaRPr>
          </a:p>
        </p:txBody>
      </p:sp>
      <p:sp>
        <p:nvSpPr>
          <p:cNvPr id="76" name="Google Shape;76;p4"/>
          <p:cNvSpPr txBox="1"/>
          <p:nvPr/>
        </p:nvSpPr>
        <p:spPr>
          <a:xfrm>
            <a:off x="347007" y="5359578"/>
            <a:ext cx="1806575" cy="70802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Term neonates</a:t>
            </a:r>
            <a:r>
              <a:rPr lang="en-US" sz="2000" b="1" i="0" u="none" strike="noStrike" cap="none" baseline="30000" dirty="0">
                <a:solidFill>
                  <a:schemeClr val="dk1"/>
                </a:solidFill>
                <a:latin typeface="Arial"/>
                <a:ea typeface="Arial"/>
                <a:cs typeface="Arial"/>
                <a:sym typeface="Arial"/>
              </a:rPr>
              <a:t>2</a:t>
            </a:r>
            <a:endParaRPr dirty="0"/>
          </a:p>
        </p:txBody>
      </p:sp>
      <p:sp>
        <p:nvSpPr>
          <p:cNvPr id="77" name="Google Shape;77;p4"/>
          <p:cNvSpPr txBox="1"/>
          <p:nvPr/>
        </p:nvSpPr>
        <p:spPr>
          <a:xfrm>
            <a:off x="2534810" y="5359580"/>
            <a:ext cx="1498224" cy="70802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dirty="0">
                <a:solidFill>
                  <a:schemeClr val="dk1"/>
                </a:solidFill>
                <a:latin typeface="Arial"/>
                <a:ea typeface="Arial"/>
                <a:cs typeface="Arial"/>
                <a:sym typeface="Arial"/>
              </a:rPr>
              <a:t>Preterm neonates</a:t>
            </a:r>
            <a:r>
              <a:rPr lang="en-US" sz="2000" b="1" i="0" u="none" strike="noStrike" cap="none" baseline="30000" dirty="0">
                <a:solidFill>
                  <a:schemeClr val="dk1"/>
                </a:solidFill>
                <a:latin typeface="Arial"/>
                <a:ea typeface="Arial"/>
                <a:cs typeface="Arial"/>
                <a:sym typeface="Arial"/>
              </a:rPr>
              <a:t>2</a:t>
            </a:r>
            <a:endParaRPr dirty="0"/>
          </a:p>
        </p:txBody>
      </p:sp>
      <p:cxnSp>
        <p:nvCxnSpPr>
          <p:cNvPr id="78" name="Google Shape;78;p4"/>
          <p:cNvCxnSpPr/>
          <p:nvPr/>
        </p:nvCxnSpPr>
        <p:spPr>
          <a:xfrm>
            <a:off x="4467284" y="3813143"/>
            <a:ext cx="4338638" cy="0"/>
          </a:xfrm>
          <a:prstGeom prst="straightConnector1">
            <a:avLst/>
          </a:prstGeom>
          <a:noFill/>
          <a:ln w="19050" cap="flat" cmpd="sng">
            <a:solidFill>
              <a:srgbClr val="FC9EF8"/>
            </a:solidFill>
            <a:prstDash val="solid"/>
            <a:round/>
            <a:headEnd type="none" w="sm" len="sm"/>
            <a:tailEnd type="none" w="sm" len="sm"/>
          </a:ln>
        </p:spPr>
      </p:cxnSp>
      <p:sp>
        <p:nvSpPr>
          <p:cNvPr id="79" name="Google Shape;79;p4"/>
          <p:cNvSpPr/>
          <p:nvPr/>
        </p:nvSpPr>
        <p:spPr>
          <a:xfrm>
            <a:off x="4414262" y="3964624"/>
            <a:ext cx="4375649" cy="19389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2400" b="0" i="0" u="none" strike="noStrike" cap="none" dirty="0">
                <a:solidFill>
                  <a:srgbClr val="000000"/>
                </a:solidFill>
                <a:latin typeface="Arial"/>
                <a:ea typeface="Arial"/>
                <a:cs typeface="Arial"/>
                <a:sym typeface="Arial"/>
              </a:rPr>
              <a:t>Neonatal jaundice - usually observed in </a:t>
            </a:r>
            <a:r>
              <a:rPr lang="en-US" sz="2400" b="1" i="0" u="none" strike="noStrike" cap="none" dirty="0">
                <a:solidFill>
                  <a:srgbClr val="000000"/>
                </a:solidFill>
                <a:latin typeface="Arial"/>
                <a:ea typeface="Arial"/>
                <a:cs typeface="Arial"/>
                <a:sym typeface="Arial"/>
              </a:rPr>
              <a:t>first week </a:t>
            </a:r>
            <a:r>
              <a:rPr lang="en-US" sz="2400" b="0" i="0" u="none" strike="noStrike" cap="none" dirty="0">
                <a:solidFill>
                  <a:srgbClr val="000000"/>
                </a:solidFill>
                <a:latin typeface="Arial"/>
                <a:ea typeface="Arial"/>
                <a:cs typeface="Arial"/>
                <a:sym typeface="Arial"/>
              </a:rPr>
              <a:t>of life when </a:t>
            </a:r>
            <a:r>
              <a:rPr lang="en-US" sz="2400" b="1" i="0" u="none" strike="noStrike" cap="none" dirty="0">
                <a:solidFill>
                  <a:srgbClr val="000000"/>
                </a:solidFill>
                <a:latin typeface="Arial"/>
                <a:ea typeface="Arial"/>
                <a:cs typeface="Arial"/>
                <a:sym typeface="Arial"/>
              </a:rPr>
              <a:t>total serum bilirubin</a:t>
            </a:r>
            <a:r>
              <a:rPr lang="en-US" sz="2400" b="0" i="0" u="none" strike="noStrike" cap="none" dirty="0">
                <a:solidFill>
                  <a:srgbClr val="000000"/>
                </a:solidFill>
                <a:latin typeface="Arial"/>
                <a:ea typeface="Arial"/>
                <a:cs typeface="Arial"/>
                <a:sym typeface="Arial"/>
              </a:rPr>
              <a:t> level reaches </a:t>
            </a:r>
            <a:r>
              <a:rPr lang="en-US" sz="2400" b="1" i="0" u="none" strike="noStrike" cap="none" dirty="0">
                <a:solidFill>
                  <a:srgbClr val="000000"/>
                </a:solidFill>
                <a:latin typeface="Arial"/>
                <a:ea typeface="Arial"/>
                <a:cs typeface="Arial"/>
                <a:sym typeface="Arial"/>
              </a:rPr>
              <a:t>86 </a:t>
            </a:r>
            <a:r>
              <a:rPr lang="en-US" sz="2400" b="1" i="0" u="none" strike="noStrike" cap="none" dirty="0" err="1">
                <a:solidFill>
                  <a:srgbClr val="000000"/>
                </a:solidFill>
                <a:latin typeface="Arial"/>
                <a:ea typeface="Arial"/>
                <a:cs typeface="Arial"/>
                <a:sym typeface="Arial"/>
              </a:rPr>
              <a:t>micromol</a:t>
            </a:r>
            <a:r>
              <a:rPr lang="en-US" sz="2400" b="1" i="0" u="none" strike="noStrike" cap="none" dirty="0">
                <a:solidFill>
                  <a:srgbClr val="000000"/>
                </a:solidFill>
                <a:latin typeface="Arial"/>
                <a:ea typeface="Arial"/>
                <a:cs typeface="Arial"/>
                <a:sym typeface="Arial"/>
              </a:rPr>
              <a:t>/L</a:t>
            </a:r>
            <a:r>
              <a:rPr lang="en-US" sz="2400" b="0" i="0" u="none" strike="noStrike" cap="none" dirty="0">
                <a:solidFill>
                  <a:srgbClr val="000000"/>
                </a:solidFill>
                <a:latin typeface="Arial"/>
                <a:ea typeface="Arial"/>
                <a:cs typeface="Arial"/>
                <a:sym typeface="Arial"/>
              </a:rPr>
              <a:t> (5 mg/dL)</a:t>
            </a:r>
            <a:r>
              <a:rPr lang="en-US" sz="2400" b="0" i="0" u="none" strike="noStrike" cap="none" baseline="30000" dirty="0">
                <a:solidFill>
                  <a:srgbClr val="000000"/>
                </a:solidFill>
                <a:latin typeface="Arial"/>
                <a:ea typeface="Arial"/>
                <a:cs typeface="Arial"/>
                <a:sym typeface="Arial"/>
              </a:rPr>
              <a:t>1</a:t>
            </a:r>
            <a:r>
              <a:rPr lang="en-US" sz="2400" b="0" i="0" u="none" strike="noStrike" cap="none" dirty="0">
                <a:solidFill>
                  <a:srgbClr val="000000"/>
                </a:solidFill>
                <a:latin typeface="Arial"/>
                <a:ea typeface="Arial"/>
                <a:cs typeface="Arial"/>
                <a:sym typeface="Arial"/>
              </a:rPr>
              <a:t>.</a:t>
            </a:r>
            <a:endParaRPr sz="2400" b="0" i="0" u="none" strike="noStrike" cap="none" dirty="0">
              <a:solidFill>
                <a:srgbClr val="000000"/>
              </a:solidFill>
              <a:latin typeface="Arial"/>
              <a:ea typeface="Arial"/>
              <a:cs typeface="Arial"/>
              <a:sym typeface="Arial"/>
            </a:endParaRPr>
          </a:p>
        </p:txBody>
      </p:sp>
      <p:pic>
        <p:nvPicPr>
          <p:cNvPr id="80" name="Google Shape;80;p4"/>
          <p:cNvPicPr preferRelativeResize="0"/>
          <p:nvPr/>
        </p:nvPicPr>
        <p:blipFill rotWithShape="1">
          <a:blip r:embed="rId4">
            <a:alphaModFix/>
          </a:blip>
          <a:srcRect/>
          <a:stretch/>
        </p:blipFill>
        <p:spPr>
          <a:xfrm>
            <a:off x="781228" y="1278376"/>
            <a:ext cx="3021644" cy="2237007"/>
          </a:xfrm>
          <a:prstGeom prst="roundRect">
            <a:avLst>
              <a:gd name="adj" fmla="val 16667"/>
            </a:avLst>
          </a:prstGeom>
          <a:noFill/>
          <a:ln>
            <a:noFill/>
          </a:ln>
        </p:spPr>
      </p:pic>
    </p:spTree>
    <p:extLst>
      <p:ext uri="{BB962C8B-B14F-4D97-AF65-F5344CB8AC3E}">
        <p14:creationId xmlns:p14="http://schemas.microsoft.com/office/powerpoint/2010/main" val="3121712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5"/>
          <p:cNvSpPr txBox="1">
            <a:spLocks noGrp="1"/>
          </p:cNvSpPr>
          <p:nvPr>
            <p:ph type="body" idx="4294967295"/>
          </p:nvPr>
        </p:nvSpPr>
        <p:spPr>
          <a:xfrm>
            <a:off x="4439165" y="1864484"/>
            <a:ext cx="4297069" cy="4286088"/>
          </a:xfrm>
          <a:prstGeom prst="rect">
            <a:avLst/>
          </a:prstGeom>
          <a:solidFill>
            <a:srgbClr val="FDC3FA"/>
          </a:solidFill>
          <a:ln>
            <a:noFill/>
          </a:ln>
        </p:spPr>
        <p:txBody>
          <a:bodyPr spcFirstLastPara="1" wrap="square" lIns="182875" tIns="182875" rIns="91425" bIns="45700" anchor="t" anchorCtr="0">
            <a:noAutofit/>
          </a:bodyPr>
          <a:lstStyle/>
          <a:p>
            <a:pPr marL="274320" lvl="0" indent="-274320" algn="l" rtl="0">
              <a:lnSpc>
                <a:spcPct val="90000"/>
              </a:lnSpc>
              <a:spcBef>
                <a:spcPts val="0"/>
              </a:spcBef>
              <a:spcAft>
                <a:spcPts val="0"/>
              </a:spcAft>
              <a:buClr>
                <a:schemeClr val="dk1"/>
              </a:buClr>
              <a:buSzPts val="2000"/>
              <a:buChar char="•"/>
            </a:pPr>
            <a:r>
              <a:rPr lang="en-US" sz="2000" b="1" dirty="0" err="1">
                <a:latin typeface="Arial"/>
                <a:ea typeface="Arial"/>
                <a:cs typeface="Arial"/>
                <a:sym typeface="Arial"/>
              </a:rPr>
              <a:t>Haemolytic</a:t>
            </a:r>
            <a:r>
              <a:rPr lang="en-US" sz="2000" b="1" dirty="0">
                <a:latin typeface="Arial"/>
                <a:ea typeface="Arial"/>
                <a:cs typeface="Arial"/>
                <a:sym typeface="Arial"/>
              </a:rPr>
              <a:t> disease - blood group (Rhesus and ABO) incompatibility</a:t>
            </a:r>
            <a:r>
              <a:rPr lang="en-US" sz="2000" dirty="0">
                <a:latin typeface="Arial"/>
                <a:ea typeface="Arial"/>
                <a:cs typeface="Arial"/>
                <a:sym typeface="Arial"/>
              </a:rPr>
              <a:t>.</a:t>
            </a:r>
            <a:endParaRPr dirty="0"/>
          </a:p>
          <a:p>
            <a:pPr marL="274320" lvl="0" indent="-274320" algn="l" rtl="0">
              <a:lnSpc>
                <a:spcPct val="90000"/>
              </a:lnSpc>
              <a:spcBef>
                <a:spcPts val="1000"/>
              </a:spcBef>
              <a:spcAft>
                <a:spcPts val="0"/>
              </a:spcAft>
              <a:buClr>
                <a:schemeClr val="dk1"/>
              </a:buClr>
              <a:buSzPts val="2000"/>
              <a:buChar char="•"/>
            </a:pPr>
            <a:r>
              <a:rPr lang="en-US" sz="2000" dirty="0">
                <a:latin typeface="Arial"/>
                <a:ea typeface="Arial"/>
                <a:cs typeface="Arial"/>
                <a:sym typeface="Arial"/>
              </a:rPr>
              <a:t>Serious bacterial infection.</a:t>
            </a:r>
            <a:endParaRPr dirty="0"/>
          </a:p>
          <a:p>
            <a:pPr marL="274320" lvl="0" indent="-274320" algn="l" rtl="0">
              <a:lnSpc>
                <a:spcPct val="90000"/>
              </a:lnSpc>
              <a:spcBef>
                <a:spcPts val="1000"/>
              </a:spcBef>
              <a:spcAft>
                <a:spcPts val="0"/>
              </a:spcAft>
              <a:buClr>
                <a:schemeClr val="dk1"/>
              </a:buClr>
              <a:buSzPts val="2000"/>
              <a:buChar char="•"/>
            </a:pPr>
            <a:r>
              <a:rPr lang="en-US" sz="2000" dirty="0">
                <a:latin typeface="Arial"/>
                <a:ea typeface="Arial"/>
                <a:cs typeface="Arial"/>
                <a:sym typeface="Arial"/>
              </a:rPr>
              <a:t>Congenital syphilis or other </a:t>
            </a:r>
            <a:endParaRPr dirty="0"/>
          </a:p>
          <a:p>
            <a:pPr marL="0" lvl="0" indent="0" algn="l" rtl="0">
              <a:lnSpc>
                <a:spcPct val="90000"/>
              </a:lnSpc>
              <a:spcBef>
                <a:spcPts val="1000"/>
              </a:spcBef>
              <a:spcAft>
                <a:spcPts val="0"/>
              </a:spcAft>
              <a:buClr>
                <a:schemeClr val="dk1"/>
              </a:buClr>
              <a:buSzPts val="2000"/>
              <a:buNone/>
            </a:pPr>
            <a:r>
              <a:rPr lang="en-US" sz="2000" dirty="0">
                <a:latin typeface="Arial"/>
                <a:ea typeface="Arial"/>
                <a:cs typeface="Arial"/>
                <a:sym typeface="Arial"/>
              </a:rPr>
              <a:t>    intrauterine infections.</a:t>
            </a:r>
            <a:endParaRPr dirty="0"/>
          </a:p>
          <a:p>
            <a:pPr marL="274320" lvl="0" indent="-274320" algn="l" rtl="0">
              <a:lnSpc>
                <a:spcPct val="90000"/>
              </a:lnSpc>
              <a:spcBef>
                <a:spcPts val="1000"/>
              </a:spcBef>
              <a:spcAft>
                <a:spcPts val="0"/>
              </a:spcAft>
              <a:buClr>
                <a:schemeClr val="dk1"/>
              </a:buClr>
              <a:buSzPts val="2000"/>
              <a:buChar char="•"/>
            </a:pPr>
            <a:r>
              <a:rPr lang="en-US" sz="2000" dirty="0">
                <a:latin typeface="Arial"/>
                <a:ea typeface="Arial"/>
                <a:cs typeface="Arial"/>
                <a:sym typeface="Arial"/>
              </a:rPr>
              <a:t>Liver disease - hepatitis or biliary atresia.</a:t>
            </a:r>
            <a:endParaRPr dirty="0"/>
          </a:p>
          <a:p>
            <a:pPr marL="274320" lvl="0" indent="-274320" algn="l" rtl="0">
              <a:lnSpc>
                <a:spcPct val="90000"/>
              </a:lnSpc>
              <a:spcBef>
                <a:spcPts val="1000"/>
              </a:spcBef>
              <a:spcAft>
                <a:spcPts val="0"/>
              </a:spcAft>
              <a:buClr>
                <a:schemeClr val="dk1"/>
              </a:buClr>
              <a:buSzPts val="2000"/>
              <a:buChar char="•"/>
            </a:pPr>
            <a:r>
              <a:rPr lang="en-US" sz="2000" dirty="0">
                <a:latin typeface="Arial"/>
                <a:ea typeface="Arial"/>
                <a:cs typeface="Arial"/>
                <a:sym typeface="Arial"/>
              </a:rPr>
              <a:t>Hypothyroidism.</a:t>
            </a:r>
            <a:endParaRPr dirty="0"/>
          </a:p>
          <a:p>
            <a:pPr marL="274320" lvl="0" indent="-274320" algn="l" rtl="0">
              <a:lnSpc>
                <a:spcPct val="90000"/>
              </a:lnSpc>
              <a:spcBef>
                <a:spcPts val="1000"/>
              </a:spcBef>
              <a:spcAft>
                <a:spcPts val="0"/>
              </a:spcAft>
              <a:buClr>
                <a:schemeClr val="dk1"/>
              </a:buClr>
              <a:buSzPts val="2000"/>
              <a:buChar char="•"/>
            </a:pPr>
            <a:r>
              <a:rPr lang="en-US" sz="2000" dirty="0">
                <a:latin typeface="Arial"/>
                <a:ea typeface="Arial"/>
                <a:cs typeface="Arial"/>
                <a:sym typeface="Arial"/>
              </a:rPr>
              <a:t>Asphyxia.</a:t>
            </a:r>
            <a:endParaRPr dirty="0"/>
          </a:p>
          <a:p>
            <a:pPr marL="274320" lvl="0" indent="-274320" algn="l" rtl="0">
              <a:lnSpc>
                <a:spcPct val="90000"/>
              </a:lnSpc>
              <a:spcBef>
                <a:spcPts val="1000"/>
              </a:spcBef>
              <a:spcAft>
                <a:spcPts val="0"/>
              </a:spcAft>
              <a:buClr>
                <a:schemeClr val="dk1"/>
              </a:buClr>
              <a:buSzPts val="2000"/>
              <a:buChar char="•"/>
            </a:pPr>
            <a:r>
              <a:rPr lang="en-US" sz="2000" dirty="0">
                <a:latin typeface="Arial"/>
                <a:ea typeface="Arial"/>
                <a:cs typeface="Arial"/>
                <a:sym typeface="Arial"/>
              </a:rPr>
              <a:t>Birth injuries.</a:t>
            </a:r>
            <a:endParaRPr sz="2000" dirty="0">
              <a:latin typeface="Arial"/>
              <a:ea typeface="Arial"/>
              <a:cs typeface="Arial"/>
              <a:sym typeface="Arial"/>
            </a:endParaRPr>
          </a:p>
        </p:txBody>
      </p:sp>
      <p:sp>
        <p:nvSpPr>
          <p:cNvPr id="132" name="Google Shape;132;p5"/>
          <p:cNvSpPr txBox="1"/>
          <p:nvPr/>
        </p:nvSpPr>
        <p:spPr>
          <a:xfrm>
            <a:off x="411943" y="1854652"/>
            <a:ext cx="3949868" cy="4286086"/>
          </a:xfrm>
          <a:prstGeom prst="rect">
            <a:avLst/>
          </a:prstGeom>
          <a:solidFill>
            <a:srgbClr val="FFE5FF"/>
          </a:solidFill>
          <a:ln w="9525" cap="flat" cmpd="sng">
            <a:noFill/>
            <a:prstDash val="solid"/>
            <a:miter lim="800000"/>
            <a:headEnd type="none" w="sm" len="sm"/>
            <a:tailEnd type="none" w="sm" len="sm"/>
          </a:ln>
        </p:spPr>
        <p:txBody>
          <a:bodyPr spcFirstLastPara="1" wrap="square" lIns="182875" tIns="182875" rIns="91425" bIns="45700" anchor="t" anchorCtr="0">
            <a:noAutofit/>
          </a:bodyPr>
          <a:lstStyle/>
          <a:p>
            <a:pPr marL="342900" marR="0" lvl="0" indent="-342900" algn="l" rtl="0">
              <a:spcBef>
                <a:spcPts val="0"/>
              </a:spcBef>
              <a:spcAft>
                <a:spcPts val="0"/>
              </a:spcAft>
              <a:buClr>
                <a:schemeClr val="accent1"/>
              </a:buClr>
              <a:buSzPts val="2000"/>
              <a:buFont typeface="Arial"/>
              <a:buChar char="•"/>
            </a:pPr>
            <a:r>
              <a:rPr lang="en-US" sz="2000" b="0" i="0" u="none" strike="noStrike" cap="none" dirty="0">
                <a:solidFill>
                  <a:schemeClr val="dk1"/>
                </a:solidFill>
                <a:latin typeface="Arial"/>
                <a:ea typeface="Arial"/>
                <a:cs typeface="Arial"/>
                <a:sym typeface="Arial"/>
              </a:rPr>
              <a:t>Due to normal physiological breakdown of large red blood cell mass.</a:t>
            </a:r>
            <a:endParaRPr dirty="0"/>
          </a:p>
          <a:p>
            <a:pPr marL="342900" marR="0" lvl="0" indent="-215900" algn="l" rtl="0">
              <a:spcBef>
                <a:spcPts val="400"/>
              </a:spcBef>
              <a:spcAft>
                <a:spcPts val="0"/>
              </a:spcAft>
              <a:buClr>
                <a:schemeClr val="accent1"/>
              </a:buClr>
              <a:buSzPts val="2000"/>
              <a:buFont typeface="Arial"/>
              <a:buNone/>
            </a:pPr>
            <a:endParaRPr sz="2000" b="0" i="0" u="none" strike="noStrike" cap="none" dirty="0">
              <a:solidFill>
                <a:schemeClr val="dk1"/>
              </a:solidFill>
              <a:latin typeface="Arial"/>
              <a:ea typeface="Arial"/>
              <a:cs typeface="Arial"/>
              <a:sym typeface="Arial"/>
            </a:endParaRPr>
          </a:p>
          <a:p>
            <a:pPr marL="342900" marR="0" lvl="0" indent="-342900" algn="l" rtl="0">
              <a:spcBef>
                <a:spcPts val="400"/>
              </a:spcBef>
              <a:spcAft>
                <a:spcPts val="0"/>
              </a:spcAft>
              <a:buClr>
                <a:schemeClr val="accent1"/>
              </a:buClr>
              <a:buSzPts val="2000"/>
              <a:buFont typeface="Arial"/>
              <a:buChar char="•"/>
            </a:pPr>
            <a:r>
              <a:rPr lang="en-US" sz="2000" b="0" i="0" u="none" strike="noStrike" cap="none" dirty="0">
                <a:solidFill>
                  <a:schemeClr val="dk1"/>
                </a:solidFill>
                <a:latin typeface="Arial"/>
                <a:ea typeface="Arial"/>
                <a:cs typeface="Arial"/>
                <a:sym typeface="Arial"/>
              </a:rPr>
              <a:t>Immature liver enzymes</a:t>
            </a:r>
            <a:endParaRPr dirty="0"/>
          </a:p>
        </p:txBody>
      </p:sp>
      <p:sp>
        <p:nvSpPr>
          <p:cNvPr id="133" name="Google Shape;133;p5"/>
          <p:cNvSpPr/>
          <p:nvPr/>
        </p:nvSpPr>
        <p:spPr>
          <a:xfrm>
            <a:off x="411943" y="1394485"/>
            <a:ext cx="3949867" cy="434935"/>
          </a:xfrm>
          <a:prstGeom prst="snip2SameRect">
            <a:avLst>
              <a:gd name="adj1" fmla="val 16667"/>
              <a:gd name="adj2" fmla="val 0"/>
            </a:avLst>
          </a:prstGeom>
          <a:solidFill>
            <a:srgbClr val="FFE5FF"/>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i="0" u="none" strike="noStrike" cap="none" dirty="0">
                <a:solidFill>
                  <a:schemeClr val="dk1"/>
                </a:solidFill>
                <a:latin typeface="Arial"/>
                <a:ea typeface="Arial"/>
                <a:cs typeface="Arial"/>
                <a:sym typeface="Arial"/>
              </a:rPr>
              <a:t>Physiological</a:t>
            </a:r>
            <a:endParaRPr sz="2000" b="1" i="0" u="none" strike="noStrike" cap="none" dirty="0">
              <a:solidFill>
                <a:schemeClr val="dk1"/>
              </a:solidFill>
              <a:latin typeface="Arial"/>
              <a:ea typeface="Arial"/>
              <a:cs typeface="Arial"/>
              <a:sym typeface="Arial"/>
            </a:endParaRPr>
          </a:p>
        </p:txBody>
      </p:sp>
      <p:sp>
        <p:nvSpPr>
          <p:cNvPr id="134" name="Google Shape;134;p5"/>
          <p:cNvSpPr/>
          <p:nvPr/>
        </p:nvSpPr>
        <p:spPr>
          <a:xfrm>
            <a:off x="4439165" y="1400052"/>
            <a:ext cx="4297069" cy="434935"/>
          </a:xfrm>
          <a:prstGeom prst="snip2SameRect">
            <a:avLst>
              <a:gd name="adj1" fmla="val 16667"/>
              <a:gd name="adj2" fmla="val 0"/>
            </a:avLst>
          </a:prstGeom>
          <a:solidFill>
            <a:srgbClr val="FDC3FA"/>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i="0" u="none" strike="noStrike" cap="none">
                <a:solidFill>
                  <a:schemeClr val="dk1"/>
                </a:solidFill>
                <a:latin typeface="Arial"/>
                <a:ea typeface="Arial"/>
                <a:cs typeface="Arial"/>
                <a:sym typeface="Arial"/>
              </a:rPr>
              <a:t>Pathological</a:t>
            </a:r>
            <a:endParaRPr sz="2000" b="0" i="0" u="none" strike="noStrike" cap="none">
              <a:solidFill>
                <a:schemeClr val="dk1"/>
              </a:solidFill>
              <a:latin typeface="Arial"/>
              <a:ea typeface="Arial"/>
              <a:cs typeface="Arial"/>
              <a:sym typeface="Arial"/>
            </a:endParaRPr>
          </a:p>
        </p:txBody>
      </p:sp>
      <p:sp>
        <p:nvSpPr>
          <p:cNvPr id="135" name="Google Shape;135;p5"/>
          <p:cNvSpPr txBox="1"/>
          <p:nvPr/>
        </p:nvSpPr>
        <p:spPr>
          <a:xfrm>
            <a:off x="1718371" y="442256"/>
            <a:ext cx="570725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i="0" u="none" strike="noStrike" cap="none" dirty="0">
                <a:solidFill>
                  <a:schemeClr val="lt1"/>
                </a:solidFill>
                <a:latin typeface="Arial"/>
                <a:ea typeface="Arial"/>
                <a:cs typeface="Arial"/>
                <a:sym typeface="Arial"/>
              </a:rPr>
              <a:t>Causes of Jaundice</a:t>
            </a:r>
            <a:endParaRPr sz="3600" b="1" i="0" u="none" strike="noStrike" cap="none" dirty="0">
              <a:solidFill>
                <a:schemeClr val="lt1"/>
              </a:solidFill>
              <a:latin typeface="Arial"/>
              <a:ea typeface="Arial"/>
              <a:cs typeface="Arial"/>
              <a:sym typeface="Arial"/>
            </a:endParaRPr>
          </a:p>
        </p:txBody>
      </p:sp>
      <p:sp>
        <p:nvSpPr>
          <p:cNvPr id="136" name="Google Shape;136;p5"/>
          <p:cNvSpPr txBox="1"/>
          <p:nvPr/>
        </p:nvSpPr>
        <p:spPr>
          <a:xfrm>
            <a:off x="8362949" y="6240975"/>
            <a:ext cx="373285" cy="38576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US" sz="1000" b="0" i="0" u="none" strike="noStrike" cap="none">
                <a:solidFill>
                  <a:srgbClr val="000000"/>
                </a:solidFill>
                <a:latin typeface="Arial"/>
                <a:ea typeface="Arial"/>
                <a:cs typeface="Arial"/>
                <a:sym typeface="Arial"/>
              </a:rPr>
              <a:t>4</a:t>
            </a:fld>
            <a:endParaRPr sz="1000" b="0"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35b205b8879_1_162"/>
          <p:cNvSpPr txBox="1">
            <a:spLocks noGrp="1"/>
          </p:cNvSpPr>
          <p:nvPr>
            <p:ph type="body" idx="4294967295"/>
          </p:nvPr>
        </p:nvSpPr>
        <p:spPr>
          <a:xfrm>
            <a:off x="4364114" y="1818982"/>
            <a:ext cx="4352030" cy="4441825"/>
          </a:xfrm>
          <a:prstGeom prst="rect">
            <a:avLst/>
          </a:prstGeom>
          <a:solidFill>
            <a:srgbClr val="FDC3FA"/>
          </a:solidFill>
          <a:ln>
            <a:noFill/>
          </a:ln>
        </p:spPr>
        <p:txBody>
          <a:bodyPr spcFirstLastPara="1" wrap="square" lIns="137150" tIns="137150" rIns="68575" bIns="34275" anchor="t" anchorCtr="0">
            <a:noAutofit/>
          </a:bodyPr>
          <a:lstStyle/>
          <a:p>
            <a:pPr marL="342900" lvl="0" indent="-342900" algn="l" rtl="0">
              <a:lnSpc>
                <a:spcPct val="100000"/>
              </a:lnSpc>
              <a:spcBef>
                <a:spcPts val="0"/>
              </a:spcBef>
              <a:spcAft>
                <a:spcPts val="0"/>
              </a:spcAft>
              <a:buSzPts val="2400"/>
              <a:buFont typeface="Arial"/>
              <a:buChar char="•"/>
            </a:pPr>
            <a:r>
              <a:rPr lang="en-US" sz="2400" b="1" dirty="0" err="1">
                <a:latin typeface="Arial"/>
                <a:ea typeface="Arial"/>
                <a:cs typeface="Arial"/>
                <a:sym typeface="Arial"/>
              </a:rPr>
              <a:t>Haemolytic</a:t>
            </a:r>
            <a:r>
              <a:rPr lang="en-US" sz="2400" b="1" dirty="0">
                <a:latin typeface="Arial"/>
                <a:ea typeface="Arial"/>
                <a:cs typeface="Arial"/>
                <a:sym typeface="Arial"/>
              </a:rPr>
              <a:t> disease - blood group (Rhesus and ABO) incompatibility</a:t>
            </a:r>
            <a:r>
              <a:rPr lang="en-US" sz="2400" dirty="0">
                <a:latin typeface="Arial"/>
                <a:ea typeface="Arial"/>
                <a:cs typeface="Arial"/>
                <a:sym typeface="Arial"/>
              </a:rPr>
              <a:t>.</a:t>
            </a:r>
            <a:endParaRPr dirty="0"/>
          </a:p>
          <a:p>
            <a:pPr marL="342900" lvl="0" indent="-342900" algn="l" rtl="0">
              <a:lnSpc>
                <a:spcPct val="100000"/>
              </a:lnSpc>
              <a:spcBef>
                <a:spcPts val="0"/>
              </a:spcBef>
              <a:spcAft>
                <a:spcPts val="0"/>
              </a:spcAft>
              <a:buSzPts val="2400"/>
              <a:buFont typeface="Arial"/>
              <a:buChar char="•"/>
            </a:pPr>
            <a:r>
              <a:rPr lang="en-US" sz="2400" dirty="0">
                <a:latin typeface="Arial"/>
                <a:ea typeface="Arial"/>
                <a:cs typeface="Arial"/>
                <a:sym typeface="Arial"/>
              </a:rPr>
              <a:t>Serious bacterial infection.</a:t>
            </a:r>
            <a:endParaRPr dirty="0"/>
          </a:p>
          <a:p>
            <a:pPr marL="342900" lvl="0" indent="-342900" algn="l" rtl="0">
              <a:lnSpc>
                <a:spcPct val="100000"/>
              </a:lnSpc>
              <a:spcBef>
                <a:spcPts val="0"/>
              </a:spcBef>
              <a:spcAft>
                <a:spcPts val="0"/>
              </a:spcAft>
              <a:buSzPts val="2400"/>
              <a:buFont typeface="Arial"/>
              <a:buChar char="•"/>
            </a:pPr>
            <a:r>
              <a:rPr lang="en-US" sz="2400" dirty="0">
                <a:latin typeface="Arial"/>
                <a:ea typeface="Arial"/>
                <a:cs typeface="Arial"/>
                <a:sym typeface="Arial"/>
              </a:rPr>
              <a:t>Congenital syphilis or other intrauterine infections.</a:t>
            </a:r>
            <a:endParaRPr dirty="0"/>
          </a:p>
          <a:p>
            <a:pPr marL="342900" lvl="0" indent="-342900" algn="l" rtl="0">
              <a:lnSpc>
                <a:spcPct val="100000"/>
              </a:lnSpc>
              <a:spcBef>
                <a:spcPts val="0"/>
              </a:spcBef>
              <a:spcAft>
                <a:spcPts val="0"/>
              </a:spcAft>
              <a:buSzPts val="2400"/>
              <a:buFont typeface="Arial"/>
              <a:buChar char="•"/>
            </a:pPr>
            <a:r>
              <a:rPr lang="en-US" sz="2400" dirty="0">
                <a:latin typeface="Arial"/>
                <a:ea typeface="Arial"/>
                <a:cs typeface="Arial"/>
                <a:sym typeface="Arial"/>
              </a:rPr>
              <a:t>Liver disease - hepatitis or biliary atresia.</a:t>
            </a:r>
            <a:endParaRPr dirty="0"/>
          </a:p>
          <a:p>
            <a:pPr marL="342900" lvl="0" indent="-342900" algn="l" rtl="0">
              <a:lnSpc>
                <a:spcPct val="100000"/>
              </a:lnSpc>
              <a:spcBef>
                <a:spcPts val="0"/>
              </a:spcBef>
              <a:spcAft>
                <a:spcPts val="0"/>
              </a:spcAft>
              <a:buSzPts val="2400"/>
              <a:buFont typeface="Arial"/>
              <a:buChar char="•"/>
            </a:pPr>
            <a:r>
              <a:rPr lang="en-US" sz="2400" dirty="0">
                <a:latin typeface="Arial"/>
                <a:ea typeface="Arial"/>
                <a:cs typeface="Arial"/>
                <a:sym typeface="Arial"/>
              </a:rPr>
              <a:t>Hypothyroidism.</a:t>
            </a:r>
            <a:endParaRPr dirty="0"/>
          </a:p>
          <a:p>
            <a:pPr marL="342900" lvl="0" indent="-342900" algn="l" rtl="0">
              <a:lnSpc>
                <a:spcPct val="100000"/>
              </a:lnSpc>
              <a:spcBef>
                <a:spcPts val="0"/>
              </a:spcBef>
              <a:spcAft>
                <a:spcPts val="0"/>
              </a:spcAft>
              <a:buSzPts val="2400"/>
              <a:buFont typeface="Arial"/>
              <a:buChar char="•"/>
            </a:pPr>
            <a:r>
              <a:rPr lang="en-US" sz="2400" dirty="0">
                <a:latin typeface="Arial"/>
                <a:ea typeface="Arial"/>
                <a:cs typeface="Arial"/>
                <a:sym typeface="Arial"/>
              </a:rPr>
              <a:t>Asphyxia.</a:t>
            </a:r>
            <a:endParaRPr dirty="0"/>
          </a:p>
          <a:p>
            <a:pPr marL="342900" lvl="0" indent="-342900" algn="l" rtl="0">
              <a:lnSpc>
                <a:spcPct val="100000"/>
              </a:lnSpc>
              <a:spcBef>
                <a:spcPts val="0"/>
              </a:spcBef>
              <a:spcAft>
                <a:spcPts val="0"/>
              </a:spcAft>
              <a:buSzPts val="2400"/>
              <a:buFont typeface="Arial"/>
              <a:buChar char="•"/>
            </a:pPr>
            <a:r>
              <a:rPr lang="en-US" sz="2400" dirty="0">
                <a:latin typeface="Arial"/>
                <a:ea typeface="Arial"/>
                <a:cs typeface="Arial"/>
                <a:sym typeface="Arial"/>
              </a:rPr>
              <a:t>Birth injuries.</a:t>
            </a:r>
            <a:endParaRPr sz="2400" dirty="0">
              <a:latin typeface="Arial"/>
              <a:ea typeface="Arial"/>
              <a:cs typeface="Arial"/>
              <a:sym typeface="Arial"/>
            </a:endParaRPr>
          </a:p>
        </p:txBody>
      </p:sp>
      <p:sp>
        <p:nvSpPr>
          <p:cNvPr id="147" name="Google Shape;147;g35b205b8879_1_162"/>
          <p:cNvSpPr txBox="1">
            <a:spLocks noGrp="1"/>
          </p:cNvSpPr>
          <p:nvPr>
            <p:ph type="sldNum" idx="4294967295"/>
          </p:nvPr>
        </p:nvSpPr>
        <p:spPr>
          <a:xfrm>
            <a:off x="6658743" y="6315077"/>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dirty="0"/>
          </a:p>
        </p:txBody>
      </p:sp>
      <p:sp>
        <p:nvSpPr>
          <p:cNvPr id="143" name="Google Shape;143;g35b205b8879_1_162"/>
          <p:cNvSpPr txBox="1"/>
          <p:nvPr/>
        </p:nvSpPr>
        <p:spPr>
          <a:xfrm>
            <a:off x="351122" y="1817583"/>
            <a:ext cx="3912900" cy="4443300"/>
          </a:xfrm>
          <a:prstGeom prst="rect">
            <a:avLst/>
          </a:prstGeom>
          <a:solidFill>
            <a:srgbClr val="FFE5FF"/>
          </a:solidFill>
          <a:ln>
            <a:noFill/>
          </a:ln>
        </p:spPr>
        <p:txBody>
          <a:bodyPr spcFirstLastPara="1" wrap="square" lIns="137150" tIns="137150" rIns="91425" bIns="45700" anchor="t" anchorCtr="0">
            <a:noAutofit/>
          </a:bodyPr>
          <a:lstStyle/>
          <a:p>
            <a:pPr marL="257175" marR="0" lvl="0" indent="-257175" algn="l" rtl="0">
              <a:lnSpc>
                <a:spcPct val="100000"/>
              </a:lnSpc>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Due to normal physiological breakdown of large red blood cell mass.</a:t>
            </a:r>
            <a:endParaRPr/>
          </a:p>
          <a:p>
            <a:pPr marL="257175" marR="0" lvl="0" indent="-257175" algn="l" rtl="0">
              <a:lnSpc>
                <a:spcPct val="100000"/>
              </a:lnSpc>
              <a:spcBef>
                <a:spcPts val="48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Immature liver enzymes</a:t>
            </a:r>
            <a:endParaRPr/>
          </a:p>
        </p:txBody>
      </p:sp>
      <p:sp>
        <p:nvSpPr>
          <p:cNvPr id="144" name="Google Shape;144;g35b205b8879_1_162"/>
          <p:cNvSpPr/>
          <p:nvPr/>
        </p:nvSpPr>
        <p:spPr>
          <a:xfrm>
            <a:off x="351122" y="1261994"/>
            <a:ext cx="3912900" cy="501900"/>
          </a:xfrm>
          <a:prstGeom prst="snip2SameRect">
            <a:avLst>
              <a:gd name="adj1" fmla="val 16667"/>
              <a:gd name="adj2" fmla="val 0"/>
            </a:avLst>
          </a:prstGeom>
          <a:solidFill>
            <a:srgbClr val="FFE5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2400" b="1" i="0" u="none" strike="noStrike" cap="none" dirty="0">
                <a:solidFill>
                  <a:srgbClr val="000000"/>
                </a:solidFill>
                <a:latin typeface="Arial"/>
                <a:ea typeface="Arial"/>
                <a:cs typeface="Arial"/>
                <a:sym typeface="Arial"/>
              </a:rPr>
              <a:t>Physiological</a:t>
            </a:r>
            <a:endParaRPr sz="2400" b="1" i="0" u="none" strike="noStrike" cap="none" dirty="0">
              <a:solidFill>
                <a:srgbClr val="000000"/>
              </a:solidFill>
              <a:latin typeface="Arial"/>
              <a:ea typeface="Arial"/>
              <a:cs typeface="Arial"/>
              <a:sym typeface="Arial"/>
            </a:endParaRPr>
          </a:p>
        </p:txBody>
      </p:sp>
      <p:sp>
        <p:nvSpPr>
          <p:cNvPr id="145" name="Google Shape;145;g35b205b8879_1_162"/>
          <p:cNvSpPr/>
          <p:nvPr/>
        </p:nvSpPr>
        <p:spPr>
          <a:xfrm>
            <a:off x="4327143" y="1262812"/>
            <a:ext cx="4389000" cy="501900"/>
          </a:xfrm>
          <a:prstGeom prst="snip2SameRect">
            <a:avLst>
              <a:gd name="adj1" fmla="val 16667"/>
              <a:gd name="adj2" fmla="val 0"/>
            </a:avLst>
          </a:prstGeom>
          <a:solidFill>
            <a:srgbClr val="FDC3FA"/>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2400" b="1" i="0" u="none" strike="noStrike" cap="none">
                <a:solidFill>
                  <a:srgbClr val="000000"/>
                </a:solidFill>
                <a:latin typeface="Arial"/>
                <a:ea typeface="Arial"/>
                <a:cs typeface="Arial"/>
                <a:sym typeface="Arial"/>
              </a:rPr>
              <a:t>Pathological</a:t>
            </a:r>
            <a:endParaRPr sz="2400" b="0" i="0" u="none" strike="noStrike" cap="none">
              <a:solidFill>
                <a:srgbClr val="000000"/>
              </a:solidFill>
              <a:latin typeface="Arial"/>
              <a:ea typeface="Arial"/>
              <a:cs typeface="Arial"/>
              <a:sym typeface="Arial"/>
            </a:endParaRPr>
          </a:p>
        </p:txBody>
      </p:sp>
      <p:sp>
        <p:nvSpPr>
          <p:cNvPr id="146" name="Google Shape;146;g35b205b8879_1_162"/>
          <p:cNvSpPr txBox="1"/>
          <p:nvPr/>
        </p:nvSpPr>
        <p:spPr>
          <a:xfrm>
            <a:off x="2380824" y="439877"/>
            <a:ext cx="45144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dirty="0">
                <a:solidFill>
                  <a:schemeClr val="lt1"/>
                </a:solidFill>
                <a:latin typeface="Arial"/>
                <a:ea typeface="Arial"/>
                <a:cs typeface="Arial"/>
                <a:sym typeface="Arial"/>
              </a:rPr>
              <a:t>Types of jaundice</a:t>
            </a:r>
            <a:endParaRPr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35b205b8879_1_172"/>
          <p:cNvSpPr txBox="1">
            <a:spLocks noGrp="1"/>
          </p:cNvSpPr>
          <p:nvPr>
            <p:ph type="body" idx="4294967295"/>
          </p:nvPr>
        </p:nvSpPr>
        <p:spPr>
          <a:xfrm>
            <a:off x="4502183" y="1708541"/>
            <a:ext cx="4356100" cy="4741863"/>
          </a:xfrm>
          <a:prstGeom prst="rect">
            <a:avLst/>
          </a:prstGeom>
          <a:solidFill>
            <a:srgbClr val="FDC3FA"/>
          </a:solidFill>
          <a:ln>
            <a:noFill/>
          </a:ln>
        </p:spPr>
        <p:txBody>
          <a:bodyPr spcFirstLastPara="1" wrap="square" lIns="137150" tIns="137150" rIns="68575" bIns="34275" anchor="t" anchorCtr="0">
            <a:noAutofit/>
          </a:bodyPr>
          <a:lstStyle/>
          <a:p>
            <a:pPr marL="205740" marR="0" lvl="0" indent="-205740" algn="l" rtl="0">
              <a:lnSpc>
                <a:spcPct val="90000"/>
              </a:lnSpc>
              <a:spcBef>
                <a:spcPts val="75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Jaundice starts on the first day of life.</a:t>
            </a:r>
            <a:endParaRPr dirty="0"/>
          </a:p>
          <a:p>
            <a:pPr marL="205740" marR="0" lvl="0" indent="-205740" algn="l" rtl="0">
              <a:lnSpc>
                <a:spcPct val="90000"/>
              </a:lnSpc>
              <a:spcBef>
                <a:spcPts val="75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Jaundice lasts &gt;14 days in term baby, 21 days in preterm infants.</a:t>
            </a:r>
            <a:endParaRPr dirty="0"/>
          </a:p>
          <a:p>
            <a:pPr marL="205740" marR="0" lvl="0" indent="-205740" algn="l" rtl="0">
              <a:lnSpc>
                <a:spcPct val="90000"/>
              </a:lnSpc>
              <a:spcBef>
                <a:spcPts val="75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Jaundice accompanied with fever or other signs of illness.</a:t>
            </a:r>
            <a:endParaRPr dirty="0"/>
          </a:p>
          <a:p>
            <a:pPr marL="205740" marR="0" lvl="0" indent="-205740" algn="l" rtl="0">
              <a:lnSpc>
                <a:spcPct val="90000"/>
              </a:lnSpc>
              <a:spcBef>
                <a:spcPts val="75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Deep jaundice -- palms and soles of the baby are deep yellow.</a:t>
            </a:r>
            <a:endParaRPr dirty="0"/>
          </a:p>
          <a:p>
            <a:pPr marL="205740" marR="0" lvl="0" indent="-205740" algn="l" rtl="0">
              <a:lnSpc>
                <a:spcPct val="90000"/>
              </a:lnSpc>
              <a:spcBef>
                <a:spcPts val="750"/>
              </a:spcBef>
              <a:spcAft>
                <a:spcPts val="0"/>
              </a:spcAft>
              <a:buClr>
                <a:srgbClr val="000000"/>
              </a:buClr>
              <a:buSzPts val="2200"/>
              <a:buFont typeface="Arial"/>
              <a:buNone/>
            </a:pPr>
            <a:r>
              <a:rPr lang="en-US" sz="2200" b="1" i="0" u="none" strike="noStrike" cap="none" dirty="0">
                <a:solidFill>
                  <a:srgbClr val="000000"/>
                </a:solidFill>
                <a:latin typeface="Arial"/>
                <a:ea typeface="Arial"/>
                <a:cs typeface="Arial"/>
                <a:sym typeface="Arial"/>
              </a:rPr>
              <a:t>Actions:</a:t>
            </a:r>
            <a:endParaRPr dirty="0"/>
          </a:p>
          <a:p>
            <a:pPr marL="205740" marR="0" lvl="0" indent="-205740" algn="l" rtl="0">
              <a:lnSpc>
                <a:spcPct val="90000"/>
              </a:lnSpc>
              <a:spcBef>
                <a:spcPts val="75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 Look for the cause and treat accordingly</a:t>
            </a:r>
            <a:r>
              <a:rPr lang="en-US" sz="1200" b="0" i="0" u="none" strike="noStrike" cap="none" dirty="0">
                <a:solidFill>
                  <a:srgbClr val="000000"/>
                </a:solidFill>
                <a:latin typeface="Arial"/>
                <a:ea typeface="Arial"/>
                <a:cs typeface="Arial"/>
                <a:sym typeface="Arial"/>
              </a:rPr>
              <a:t>.</a:t>
            </a:r>
            <a:endParaRPr dirty="0"/>
          </a:p>
          <a:p>
            <a:pPr marL="0" lvl="0" indent="0" algn="l" rtl="0">
              <a:lnSpc>
                <a:spcPct val="100000"/>
              </a:lnSpc>
              <a:spcBef>
                <a:spcPts val="0"/>
              </a:spcBef>
              <a:spcAft>
                <a:spcPts val="0"/>
              </a:spcAft>
              <a:buSzPts val="2400"/>
              <a:buNone/>
            </a:pPr>
            <a:endParaRPr sz="2400" dirty="0">
              <a:latin typeface="Arial"/>
              <a:ea typeface="Arial"/>
              <a:cs typeface="Arial"/>
              <a:sym typeface="Arial"/>
            </a:endParaRPr>
          </a:p>
        </p:txBody>
      </p:sp>
      <p:sp>
        <p:nvSpPr>
          <p:cNvPr id="158" name="Google Shape;158;g35b205b8879_1_172"/>
          <p:cNvSpPr txBox="1">
            <a:spLocks noGrp="1"/>
          </p:cNvSpPr>
          <p:nvPr>
            <p:ph type="sldNum" idx="4294967295"/>
          </p:nvPr>
        </p:nvSpPr>
        <p:spPr>
          <a:xfrm>
            <a:off x="6545826" y="6417577"/>
            <a:ext cx="2057400"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
        <p:nvSpPr>
          <p:cNvPr id="154" name="Google Shape;154;g35b205b8879_1_172"/>
          <p:cNvSpPr txBox="1"/>
          <p:nvPr/>
        </p:nvSpPr>
        <p:spPr>
          <a:xfrm>
            <a:off x="339960" y="1708541"/>
            <a:ext cx="4048802" cy="4741800"/>
          </a:xfrm>
          <a:prstGeom prst="rect">
            <a:avLst/>
          </a:prstGeom>
          <a:solidFill>
            <a:srgbClr val="FFE5FF"/>
          </a:solidFill>
          <a:ln>
            <a:noFill/>
          </a:ln>
        </p:spPr>
        <p:txBody>
          <a:bodyPr spcFirstLastPara="1" wrap="square" lIns="137150" tIns="137150" rIns="91425" bIns="45700" anchor="t" anchorCtr="0">
            <a:noAutofit/>
          </a:bodyPr>
          <a:lstStyle/>
          <a:p>
            <a:pPr marL="257175" marR="0" lvl="0" indent="-257175" algn="l" rtl="0">
              <a:lnSpc>
                <a:spcPct val="10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Babies remains completely well</a:t>
            </a:r>
            <a:endParaRPr dirty="0"/>
          </a:p>
          <a:p>
            <a:pPr marL="257175" marR="0" lvl="0" indent="-257175" algn="l" rtl="0">
              <a:lnSpc>
                <a:spcPct val="100000"/>
              </a:lnSpc>
              <a:spcBef>
                <a:spcPts val="44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Sets in on day 2 to 3 after birth. </a:t>
            </a:r>
            <a:endParaRPr dirty="0"/>
          </a:p>
          <a:p>
            <a:pPr marL="257175" marR="0" lvl="0" indent="-257175" algn="l" rtl="0">
              <a:lnSpc>
                <a:spcPct val="100000"/>
              </a:lnSpc>
              <a:spcBef>
                <a:spcPts val="44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Disappears within 2 weeks.</a:t>
            </a:r>
            <a:endParaRPr dirty="0"/>
          </a:p>
          <a:p>
            <a:pPr marL="257175" marR="0" lvl="0" indent="-257175" algn="l" rtl="0">
              <a:lnSpc>
                <a:spcPct val="100000"/>
              </a:lnSpc>
              <a:spcBef>
                <a:spcPts val="44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Common in newborn especially in pre-term.</a:t>
            </a:r>
            <a:endParaRPr sz="2200" b="0" i="0" u="none" strike="noStrike" cap="none" dirty="0">
              <a:solidFill>
                <a:srgbClr val="000000"/>
              </a:solidFill>
              <a:latin typeface="Arial"/>
              <a:ea typeface="Arial"/>
              <a:cs typeface="Arial"/>
              <a:sym typeface="Arial"/>
            </a:endParaRPr>
          </a:p>
          <a:p>
            <a:pPr marL="0" marR="0" lvl="0" indent="0" algn="l" rtl="0">
              <a:lnSpc>
                <a:spcPct val="100000"/>
              </a:lnSpc>
              <a:spcBef>
                <a:spcPts val="440"/>
              </a:spcBef>
              <a:spcAft>
                <a:spcPts val="0"/>
              </a:spcAft>
              <a:buNone/>
            </a:pPr>
            <a:r>
              <a:rPr lang="en-US" sz="2200" b="1" i="0" u="none" strike="noStrike" cap="none" dirty="0">
                <a:solidFill>
                  <a:srgbClr val="000000"/>
                </a:solidFill>
                <a:latin typeface="Arial"/>
                <a:ea typeface="Arial"/>
                <a:cs typeface="Arial"/>
                <a:sym typeface="Arial"/>
              </a:rPr>
              <a:t>Actions:</a:t>
            </a:r>
            <a:endParaRPr dirty="0"/>
          </a:p>
          <a:p>
            <a:pPr marL="257175" marR="0" lvl="0" indent="-257175" algn="l" rtl="0">
              <a:lnSpc>
                <a:spcPct val="100000"/>
              </a:lnSpc>
              <a:spcBef>
                <a:spcPts val="44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Educate mother/caregiver to watch out for severity and any other danger signs.</a:t>
            </a:r>
            <a:endParaRPr dirty="0"/>
          </a:p>
          <a:p>
            <a:pPr marL="257175" marR="0" lvl="0" indent="-257175" algn="l" rtl="0">
              <a:lnSpc>
                <a:spcPct val="100000"/>
              </a:lnSpc>
              <a:spcBef>
                <a:spcPts val="44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Continue breastfeeding</a:t>
            </a:r>
            <a:endParaRPr dirty="0"/>
          </a:p>
          <a:p>
            <a:pPr marL="257175" marR="0" lvl="0" indent="-104775" algn="l" rtl="0">
              <a:lnSpc>
                <a:spcPct val="100000"/>
              </a:lnSpc>
              <a:spcBef>
                <a:spcPts val="480"/>
              </a:spcBef>
              <a:spcAft>
                <a:spcPts val="0"/>
              </a:spcAft>
              <a:buClr>
                <a:schemeClr val="dk1"/>
              </a:buClr>
              <a:buSzPts val="2400"/>
              <a:buFont typeface="Arial"/>
              <a:buNone/>
            </a:pPr>
            <a:endParaRPr sz="2400" b="0" i="0" u="none" strike="noStrike" cap="none" dirty="0">
              <a:solidFill>
                <a:srgbClr val="000000"/>
              </a:solidFill>
              <a:latin typeface="Arial"/>
              <a:ea typeface="Arial"/>
              <a:cs typeface="Arial"/>
              <a:sym typeface="Arial"/>
            </a:endParaRPr>
          </a:p>
        </p:txBody>
      </p:sp>
      <p:sp>
        <p:nvSpPr>
          <p:cNvPr id="155" name="Google Shape;155;g35b205b8879_1_172"/>
          <p:cNvSpPr/>
          <p:nvPr/>
        </p:nvSpPr>
        <p:spPr>
          <a:xfrm>
            <a:off x="339962" y="1174892"/>
            <a:ext cx="4048800" cy="501900"/>
          </a:xfrm>
          <a:prstGeom prst="snip2SameRect">
            <a:avLst>
              <a:gd name="adj1" fmla="val 16667"/>
              <a:gd name="adj2" fmla="val 0"/>
            </a:avLst>
          </a:prstGeom>
          <a:solidFill>
            <a:srgbClr val="FFE5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2400" b="1" i="0" u="none" strike="noStrike" cap="none">
                <a:solidFill>
                  <a:srgbClr val="000000"/>
                </a:solidFill>
                <a:latin typeface="Arial"/>
                <a:ea typeface="Arial"/>
                <a:cs typeface="Arial"/>
                <a:sym typeface="Arial"/>
              </a:rPr>
              <a:t>Physiological</a:t>
            </a:r>
            <a:endParaRPr sz="2400" b="1" i="0" u="none" strike="noStrike" cap="none">
              <a:solidFill>
                <a:srgbClr val="000000"/>
              </a:solidFill>
              <a:latin typeface="Arial"/>
              <a:ea typeface="Arial"/>
              <a:cs typeface="Arial"/>
              <a:sym typeface="Arial"/>
            </a:endParaRPr>
          </a:p>
        </p:txBody>
      </p:sp>
      <p:sp>
        <p:nvSpPr>
          <p:cNvPr id="156" name="Google Shape;156;g35b205b8879_1_172"/>
          <p:cNvSpPr/>
          <p:nvPr/>
        </p:nvSpPr>
        <p:spPr>
          <a:xfrm>
            <a:off x="4500300" y="1174892"/>
            <a:ext cx="4354800" cy="501900"/>
          </a:xfrm>
          <a:prstGeom prst="snip2SameRect">
            <a:avLst>
              <a:gd name="adj1" fmla="val 16667"/>
              <a:gd name="adj2" fmla="val 0"/>
            </a:avLst>
          </a:prstGeom>
          <a:solidFill>
            <a:srgbClr val="FDC3FA"/>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2400" b="1" i="0" u="none" strike="noStrike" cap="none">
                <a:solidFill>
                  <a:srgbClr val="000000"/>
                </a:solidFill>
                <a:latin typeface="Arial"/>
                <a:ea typeface="Arial"/>
                <a:cs typeface="Arial"/>
                <a:sym typeface="Arial"/>
              </a:rPr>
              <a:t>Pathological</a:t>
            </a:r>
            <a:endParaRPr sz="2400" b="0" i="0" u="none" strike="noStrike" cap="none">
              <a:solidFill>
                <a:srgbClr val="000000"/>
              </a:solidFill>
              <a:latin typeface="Arial"/>
              <a:ea typeface="Arial"/>
              <a:cs typeface="Arial"/>
              <a:sym typeface="Arial"/>
            </a:endParaRPr>
          </a:p>
        </p:txBody>
      </p:sp>
      <p:sp>
        <p:nvSpPr>
          <p:cNvPr id="157" name="Google Shape;157;g35b205b8879_1_172"/>
          <p:cNvSpPr txBox="1"/>
          <p:nvPr/>
        </p:nvSpPr>
        <p:spPr>
          <a:xfrm>
            <a:off x="2466300" y="407596"/>
            <a:ext cx="42114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dirty="0">
                <a:solidFill>
                  <a:schemeClr val="lt1"/>
                </a:solidFill>
                <a:latin typeface="Arial"/>
                <a:ea typeface="Arial"/>
                <a:cs typeface="Arial"/>
                <a:sym typeface="Arial"/>
              </a:rPr>
              <a:t>Types of Jaundice</a:t>
            </a:r>
            <a:endParaRPr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3"/>
          <p:cNvSpPr txBox="1"/>
          <p:nvPr/>
        </p:nvSpPr>
        <p:spPr>
          <a:xfrm>
            <a:off x="836314" y="1072332"/>
            <a:ext cx="6769100" cy="381515"/>
          </a:xfrm>
          <a:prstGeom prst="rect">
            <a:avLst/>
          </a:prstGeom>
          <a:noFill/>
          <a:ln>
            <a:noFill/>
          </a:ln>
        </p:spPr>
        <p:txBody>
          <a:bodyPr spcFirstLastPara="1" wrap="square" lIns="0" tIns="12050" rIns="0" bIns="0" anchor="t" anchorCtr="0">
            <a:spAutoFit/>
          </a:bodyPr>
          <a:lstStyle/>
          <a:p>
            <a:pPr marL="12700" marR="0" lvl="0" indent="0" rtl="0">
              <a:spcBef>
                <a:spcPts val="0"/>
              </a:spcBef>
              <a:spcAft>
                <a:spcPts val="0"/>
              </a:spcAft>
              <a:buNone/>
            </a:pPr>
            <a:r>
              <a:rPr lang="en-US" sz="2400" b="1" i="1" dirty="0">
                <a:solidFill>
                  <a:schemeClr val="tx1"/>
                </a:solidFill>
                <a:latin typeface="Arial"/>
                <a:ea typeface="Arial"/>
                <a:cs typeface="Arial"/>
                <a:sym typeface="Arial"/>
              </a:rPr>
              <a:t>Assessment can be done in three ways:</a:t>
            </a:r>
            <a:endParaRPr sz="2400" dirty="0">
              <a:solidFill>
                <a:schemeClr val="tx1"/>
              </a:solidFill>
              <a:latin typeface="Arial"/>
              <a:ea typeface="Arial"/>
              <a:cs typeface="Arial"/>
              <a:sym typeface="Arial"/>
            </a:endParaRPr>
          </a:p>
        </p:txBody>
      </p:sp>
      <p:sp>
        <p:nvSpPr>
          <p:cNvPr id="165" name="Google Shape;165;p13"/>
          <p:cNvSpPr/>
          <p:nvPr/>
        </p:nvSpPr>
        <p:spPr>
          <a:xfrm>
            <a:off x="1375904" y="1834729"/>
            <a:ext cx="744180" cy="3527430"/>
          </a:xfrm>
          <a:custGeom>
            <a:avLst/>
            <a:gdLst/>
            <a:ahLst/>
            <a:cxnLst/>
            <a:rect l="l" t="t" r="r" b="b"/>
            <a:pathLst>
              <a:path w="744219" h="3528060" extrusionOk="0">
                <a:moveTo>
                  <a:pt x="13842" y="0"/>
                </a:moveTo>
                <a:lnTo>
                  <a:pt x="47804" y="34633"/>
                </a:lnTo>
                <a:lnTo>
                  <a:pt x="80958" y="69757"/>
                </a:lnTo>
                <a:lnTo>
                  <a:pt x="113302" y="105359"/>
                </a:lnTo>
                <a:lnTo>
                  <a:pt x="144838" y="141429"/>
                </a:lnTo>
                <a:lnTo>
                  <a:pt x="175566" y="177953"/>
                </a:lnTo>
                <a:lnTo>
                  <a:pt x="205485" y="214921"/>
                </a:lnTo>
                <a:lnTo>
                  <a:pt x="234595" y="252320"/>
                </a:lnTo>
                <a:lnTo>
                  <a:pt x="262896" y="290139"/>
                </a:lnTo>
                <a:lnTo>
                  <a:pt x="290389" y="328365"/>
                </a:lnTo>
                <a:lnTo>
                  <a:pt x="317074" y="366988"/>
                </a:lnTo>
                <a:lnTo>
                  <a:pt x="342949" y="405995"/>
                </a:lnTo>
                <a:lnTo>
                  <a:pt x="368017" y="445374"/>
                </a:lnTo>
                <a:lnTo>
                  <a:pt x="392275" y="485113"/>
                </a:lnTo>
                <a:lnTo>
                  <a:pt x="415725" y="525201"/>
                </a:lnTo>
                <a:lnTo>
                  <a:pt x="438366" y="565626"/>
                </a:lnTo>
                <a:lnTo>
                  <a:pt x="460199" y="606376"/>
                </a:lnTo>
                <a:lnTo>
                  <a:pt x="481223" y="647440"/>
                </a:lnTo>
                <a:lnTo>
                  <a:pt x="501438" y="688804"/>
                </a:lnTo>
                <a:lnTo>
                  <a:pt x="520845" y="730459"/>
                </a:lnTo>
                <a:lnTo>
                  <a:pt x="539443" y="772391"/>
                </a:lnTo>
                <a:lnTo>
                  <a:pt x="557233" y="814589"/>
                </a:lnTo>
                <a:lnTo>
                  <a:pt x="574214" y="857041"/>
                </a:lnTo>
                <a:lnTo>
                  <a:pt x="590386" y="899736"/>
                </a:lnTo>
                <a:lnTo>
                  <a:pt x="605750" y="942661"/>
                </a:lnTo>
                <a:lnTo>
                  <a:pt x="620305" y="985804"/>
                </a:lnTo>
                <a:lnTo>
                  <a:pt x="634051" y="1029155"/>
                </a:lnTo>
                <a:lnTo>
                  <a:pt x="646989" y="1072700"/>
                </a:lnTo>
                <a:lnTo>
                  <a:pt x="659118" y="1116429"/>
                </a:lnTo>
                <a:lnTo>
                  <a:pt x="670439" y="1160329"/>
                </a:lnTo>
                <a:lnTo>
                  <a:pt x="680951" y="1204389"/>
                </a:lnTo>
                <a:lnTo>
                  <a:pt x="690654" y="1248597"/>
                </a:lnTo>
                <a:lnTo>
                  <a:pt x="699549" y="1292940"/>
                </a:lnTo>
                <a:lnTo>
                  <a:pt x="707635" y="1337408"/>
                </a:lnTo>
                <a:lnTo>
                  <a:pt x="714913" y="1381987"/>
                </a:lnTo>
                <a:lnTo>
                  <a:pt x="721382" y="1426668"/>
                </a:lnTo>
                <a:lnTo>
                  <a:pt x="727042" y="1471437"/>
                </a:lnTo>
                <a:lnTo>
                  <a:pt x="731894" y="1516283"/>
                </a:lnTo>
                <a:lnTo>
                  <a:pt x="735937" y="1561194"/>
                </a:lnTo>
                <a:lnTo>
                  <a:pt x="739171" y="1606158"/>
                </a:lnTo>
                <a:lnTo>
                  <a:pt x="741597" y="1651163"/>
                </a:lnTo>
                <a:lnTo>
                  <a:pt x="743215" y="1696198"/>
                </a:lnTo>
                <a:lnTo>
                  <a:pt x="744023" y="1741251"/>
                </a:lnTo>
                <a:lnTo>
                  <a:pt x="744023" y="1786310"/>
                </a:lnTo>
                <a:lnTo>
                  <a:pt x="743215" y="1831362"/>
                </a:lnTo>
                <a:lnTo>
                  <a:pt x="741597" y="1876398"/>
                </a:lnTo>
                <a:lnTo>
                  <a:pt x="739171" y="1921403"/>
                </a:lnTo>
                <a:lnTo>
                  <a:pt x="735937" y="1966367"/>
                </a:lnTo>
                <a:lnTo>
                  <a:pt x="731894" y="2011278"/>
                </a:lnTo>
                <a:lnTo>
                  <a:pt x="727042" y="2056124"/>
                </a:lnTo>
                <a:lnTo>
                  <a:pt x="721382" y="2100894"/>
                </a:lnTo>
                <a:lnTo>
                  <a:pt x="714913" y="2145574"/>
                </a:lnTo>
                <a:lnTo>
                  <a:pt x="707635" y="2190154"/>
                </a:lnTo>
                <a:lnTo>
                  <a:pt x="699549" y="2234622"/>
                </a:lnTo>
                <a:lnTo>
                  <a:pt x="690654" y="2278966"/>
                </a:lnTo>
                <a:lnTo>
                  <a:pt x="680951" y="2323174"/>
                </a:lnTo>
                <a:lnTo>
                  <a:pt x="670439" y="2367234"/>
                </a:lnTo>
                <a:lnTo>
                  <a:pt x="659118" y="2411135"/>
                </a:lnTo>
                <a:lnTo>
                  <a:pt x="646989" y="2454864"/>
                </a:lnTo>
                <a:lnTo>
                  <a:pt x="634051" y="2498410"/>
                </a:lnTo>
                <a:lnTo>
                  <a:pt x="620305" y="2541761"/>
                </a:lnTo>
                <a:lnTo>
                  <a:pt x="605750" y="2584905"/>
                </a:lnTo>
                <a:lnTo>
                  <a:pt x="590386" y="2627831"/>
                </a:lnTo>
                <a:lnTo>
                  <a:pt x="574214" y="2670526"/>
                </a:lnTo>
                <a:lnTo>
                  <a:pt x="557233" y="2712979"/>
                </a:lnTo>
                <a:lnTo>
                  <a:pt x="539443" y="2755178"/>
                </a:lnTo>
                <a:lnTo>
                  <a:pt x="520845" y="2797110"/>
                </a:lnTo>
                <a:lnTo>
                  <a:pt x="501438" y="2838766"/>
                </a:lnTo>
                <a:lnTo>
                  <a:pt x="481223" y="2880131"/>
                </a:lnTo>
                <a:lnTo>
                  <a:pt x="460199" y="2921195"/>
                </a:lnTo>
                <a:lnTo>
                  <a:pt x="438366" y="2961946"/>
                </a:lnTo>
                <a:lnTo>
                  <a:pt x="415725" y="3002372"/>
                </a:lnTo>
                <a:lnTo>
                  <a:pt x="392275" y="3042461"/>
                </a:lnTo>
                <a:lnTo>
                  <a:pt x="368017" y="3082202"/>
                </a:lnTo>
                <a:lnTo>
                  <a:pt x="342949" y="3121582"/>
                </a:lnTo>
                <a:lnTo>
                  <a:pt x="317074" y="3160589"/>
                </a:lnTo>
                <a:lnTo>
                  <a:pt x="290389" y="3199213"/>
                </a:lnTo>
                <a:lnTo>
                  <a:pt x="262896" y="3237441"/>
                </a:lnTo>
                <a:lnTo>
                  <a:pt x="234595" y="3275260"/>
                </a:lnTo>
                <a:lnTo>
                  <a:pt x="205485" y="3312661"/>
                </a:lnTo>
                <a:lnTo>
                  <a:pt x="175566" y="3349630"/>
                </a:lnTo>
                <a:lnTo>
                  <a:pt x="144838" y="3386155"/>
                </a:lnTo>
                <a:lnTo>
                  <a:pt x="113302" y="3422226"/>
                </a:lnTo>
                <a:lnTo>
                  <a:pt x="80958" y="3457830"/>
                </a:lnTo>
                <a:lnTo>
                  <a:pt x="47804" y="3492955"/>
                </a:lnTo>
                <a:lnTo>
                  <a:pt x="13842" y="3527590"/>
                </a:lnTo>
                <a:lnTo>
                  <a:pt x="0" y="3513658"/>
                </a:lnTo>
                <a:lnTo>
                  <a:pt x="33687" y="3479297"/>
                </a:lnTo>
                <a:lnTo>
                  <a:pt x="66572" y="3444450"/>
                </a:lnTo>
                <a:lnTo>
                  <a:pt x="98655" y="3409128"/>
                </a:lnTo>
                <a:lnTo>
                  <a:pt x="129936" y="3373342"/>
                </a:lnTo>
                <a:lnTo>
                  <a:pt x="160415" y="3337105"/>
                </a:lnTo>
                <a:lnTo>
                  <a:pt x="190092" y="3300429"/>
                </a:lnTo>
                <a:lnTo>
                  <a:pt x="218967" y="3263324"/>
                </a:lnTo>
                <a:lnTo>
                  <a:pt x="247039" y="3225803"/>
                </a:lnTo>
                <a:lnTo>
                  <a:pt x="274310" y="3187878"/>
                </a:lnTo>
                <a:lnTo>
                  <a:pt x="300779" y="3149559"/>
                </a:lnTo>
                <a:lnTo>
                  <a:pt x="326445" y="3110860"/>
                </a:lnTo>
                <a:lnTo>
                  <a:pt x="351309" y="3071791"/>
                </a:lnTo>
                <a:lnTo>
                  <a:pt x="375372" y="3032365"/>
                </a:lnTo>
                <a:lnTo>
                  <a:pt x="398632" y="2992592"/>
                </a:lnTo>
                <a:lnTo>
                  <a:pt x="421090" y="2952486"/>
                </a:lnTo>
                <a:lnTo>
                  <a:pt x="442746" y="2912056"/>
                </a:lnTo>
                <a:lnTo>
                  <a:pt x="463600" y="2871316"/>
                </a:lnTo>
                <a:lnTo>
                  <a:pt x="483652" y="2830278"/>
                </a:lnTo>
                <a:lnTo>
                  <a:pt x="502902" y="2788951"/>
                </a:lnTo>
                <a:lnTo>
                  <a:pt x="521350" y="2747350"/>
                </a:lnTo>
                <a:lnTo>
                  <a:pt x="538996" y="2705484"/>
                </a:lnTo>
                <a:lnTo>
                  <a:pt x="555839" y="2663366"/>
                </a:lnTo>
                <a:lnTo>
                  <a:pt x="571881" y="2621008"/>
                </a:lnTo>
                <a:lnTo>
                  <a:pt x="587120" y="2578421"/>
                </a:lnTo>
                <a:lnTo>
                  <a:pt x="601558" y="2535617"/>
                </a:lnTo>
                <a:lnTo>
                  <a:pt x="615193" y="2492608"/>
                </a:lnTo>
                <a:lnTo>
                  <a:pt x="628026" y="2449406"/>
                </a:lnTo>
                <a:lnTo>
                  <a:pt x="640057" y="2406021"/>
                </a:lnTo>
                <a:lnTo>
                  <a:pt x="651286" y="2362467"/>
                </a:lnTo>
                <a:lnTo>
                  <a:pt x="661713" y="2318754"/>
                </a:lnTo>
                <a:lnTo>
                  <a:pt x="671338" y="2274895"/>
                </a:lnTo>
                <a:lnTo>
                  <a:pt x="680161" y="2230901"/>
                </a:lnTo>
                <a:lnTo>
                  <a:pt x="688182" y="2186783"/>
                </a:lnTo>
                <a:lnTo>
                  <a:pt x="695401" y="2142555"/>
                </a:lnTo>
                <a:lnTo>
                  <a:pt x="701817" y="2098226"/>
                </a:lnTo>
                <a:lnTo>
                  <a:pt x="707432" y="2053810"/>
                </a:lnTo>
                <a:lnTo>
                  <a:pt x="712244" y="2009317"/>
                </a:lnTo>
                <a:lnTo>
                  <a:pt x="716255" y="1964760"/>
                </a:lnTo>
                <a:lnTo>
                  <a:pt x="719463" y="1920150"/>
                </a:lnTo>
                <a:lnTo>
                  <a:pt x="721869" y="1875499"/>
                </a:lnTo>
                <a:lnTo>
                  <a:pt x="723473" y="1830819"/>
                </a:lnTo>
                <a:lnTo>
                  <a:pt x="724275" y="1786121"/>
                </a:lnTo>
                <a:lnTo>
                  <a:pt x="724275" y="1741417"/>
                </a:lnTo>
                <a:lnTo>
                  <a:pt x="723473" y="1696719"/>
                </a:lnTo>
                <a:lnTo>
                  <a:pt x="721869" y="1652039"/>
                </a:lnTo>
                <a:lnTo>
                  <a:pt x="719463" y="1607388"/>
                </a:lnTo>
                <a:lnTo>
                  <a:pt x="716255" y="1562778"/>
                </a:lnTo>
                <a:lnTo>
                  <a:pt x="712244" y="1518220"/>
                </a:lnTo>
                <a:lnTo>
                  <a:pt x="707432" y="1473727"/>
                </a:lnTo>
                <a:lnTo>
                  <a:pt x="701817" y="1429311"/>
                </a:lnTo>
                <a:lnTo>
                  <a:pt x="695401" y="1384982"/>
                </a:lnTo>
                <a:lnTo>
                  <a:pt x="688182" y="1340753"/>
                </a:lnTo>
                <a:lnTo>
                  <a:pt x="680161" y="1296635"/>
                </a:lnTo>
                <a:lnTo>
                  <a:pt x="671338" y="1252641"/>
                </a:lnTo>
                <a:lnTo>
                  <a:pt x="661713" y="1208781"/>
                </a:lnTo>
                <a:lnTo>
                  <a:pt x="651286" y="1165068"/>
                </a:lnTo>
                <a:lnTo>
                  <a:pt x="640057" y="1121513"/>
                </a:lnTo>
                <a:lnTo>
                  <a:pt x="628026" y="1078128"/>
                </a:lnTo>
                <a:lnTo>
                  <a:pt x="615193" y="1034924"/>
                </a:lnTo>
                <a:lnTo>
                  <a:pt x="601558" y="991915"/>
                </a:lnTo>
                <a:lnTo>
                  <a:pt x="587120" y="949110"/>
                </a:lnTo>
                <a:lnTo>
                  <a:pt x="571881" y="906522"/>
                </a:lnTo>
                <a:lnTo>
                  <a:pt x="555839" y="864163"/>
                </a:lnTo>
                <a:lnTo>
                  <a:pt x="538996" y="822045"/>
                </a:lnTo>
                <a:lnTo>
                  <a:pt x="521350" y="780178"/>
                </a:lnTo>
                <a:lnTo>
                  <a:pt x="502902" y="738575"/>
                </a:lnTo>
                <a:lnTo>
                  <a:pt x="483652" y="697248"/>
                </a:lnTo>
                <a:lnTo>
                  <a:pt x="463600" y="656208"/>
                </a:lnTo>
                <a:lnTo>
                  <a:pt x="442746" y="615467"/>
                </a:lnTo>
                <a:lnTo>
                  <a:pt x="421090" y="575037"/>
                </a:lnTo>
                <a:lnTo>
                  <a:pt x="398632" y="534929"/>
                </a:lnTo>
                <a:lnTo>
                  <a:pt x="375372" y="495155"/>
                </a:lnTo>
                <a:lnTo>
                  <a:pt x="351309" y="455728"/>
                </a:lnTo>
                <a:lnTo>
                  <a:pt x="326445" y="416657"/>
                </a:lnTo>
                <a:lnTo>
                  <a:pt x="300779" y="377957"/>
                </a:lnTo>
                <a:lnTo>
                  <a:pt x="274310" y="339637"/>
                </a:lnTo>
                <a:lnTo>
                  <a:pt x="247039" y="301710"/>
                </a:lnTo>
                <a:lnTo>
                  <a:pt x="218967" y="264188"/>
                </a:lnTo>
                <a:lnTo>
                  <a:pt x="190092" y="227081"/>
                </a:lnTo>
                <a:lnTo>
                  <a:pt x="160415" y="190403"/>
                </a:lnTo>
                <a:lnTo>
                  <a:pt x="129936" y="154165"/>
                </a:lnTo>
                <a:lnTo>
                  <a:pt x="98655" y="118378"/>
                </a:lnTo>
                <a:lnTo>
                  <a:pt x="66572" y="83054"/>
                </a:lnTo>
                <a:lnTo>
                  <a:pt x="33687" y="48205"/>
                </a:lnTo>
                <a:lnTo>
                  <a:pt x="0" y="13842"/>
                </a:lnTo>
                <a:lnTo>
                  <a:pt x="13842" y="0"/>
                </a:lnTo>
                <a:close/>
              </a:path>
            </a:pathLst>
          </a:custGeom>
          <a:noFill/>
          <a:ln w="25400" cap="flat" cmpd="sng">
            <a:solidFill>
              <a:srgbClr val="7030A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p13"/>
          <p:cNvSpPr txBox="1"/>
          <p:nvPr/>
        </p:nvSpPr>
        <p:spPr>
          <a:xfrm>
            <a:off x="2148290" y="1699824"/>
            <a:ext cx="6140302" cy="934271"/>
          </a:xfrm>
          <a:prstGeom prst="rect">
            <a:avLst/>
          </a:prstGeom>
          <a:solidFill>
            <a:srgbClr val="FFE5FF"/>
          </a:solidFill>
          <a:ln>
            <a:noFill/>
          </a:ln>
        </p:spPr>
        <p:txBody>
          <a:bodyPr spcFirstLastPara="1" wrap="square" lIns="274320" tIns="67300" rIns="0" bIns="0" anchor="ctr" anchorCtr="0">
            <a:noAutofit/>
          </a:bodyPr>
          <a:lstStyle/>
          <a:p>
            <a:pPr marL="12700" marR="0" lvl="0" indent="0" algn="l" rtl="0">
              <a:spcBef>
                <a:spcPts val="0"/>
              </a:spcBef>
              <a:spcAft>
                <a:spcPts val="0"/>
              </a:spcAft>
              <a:buNone/>
            </a:pPr>
            <a:r>
              <a:rPr lang="en-US" sz="1800" b="1" dirty="0">
                <a:solidFill>
                  <a:schemeClr val="dk1"/>
                </a:solidFill>
                <a:latin typeface="Arial"/>
                <a:ea typeface="Arial"/>
                <a:cs typeface="Arial"/>
                <a:sym typeface="Arial"/>
              </a:rPr>
              <a:t>Using the Kramer’s scale</a:t>
            </a:r>
            <a:endParaRPr sz="1800" dirty="0">
              <a:solidFill>
                <a:schemeClr val="dk1"/>
              </a:solidFill>
              <a:latin typeface="Arial"/>
              <a:ea typeface="Arial"/>
              <a:cs typeface="Arial"/>
              <a:sym typeface="Arial"/>
            </a:endParaRPr>
          </a:p>
          <a:p>
            <a:pPr marL="12700" marR="0" lvl="0" indent="0" algn="l" rtl="0">
              <a:spcBef>
                <a:spcPts val="435"/>
              </a:spcBef>
              <a:spcAft>
                <a:spcPts val="0"/>
              </a:spcAft>
              <a:buNone/>
            </a:pPr>
            <a:r>
              <a:rPr lang="en-US" sz="1800" dirty="0">
                <a:solidFill>
                  <a:schemeClr val="dk1"/>
                </a:solidFill>
                <a:latin typeface="Arial"/>
                <a:ea typeface="Arial"/>
                <a:cs typeface="Arial"/>
                <a:sym typeface="Arial"/>
              </a:rPr>
              <a:t>Visual estimation of cephalocaudal progression</a:t>
            </a:r>
            <a:endParaRPr sz="1800" dirty="0">
              <a:solidFill>
                <a:schemeClr val="dk1"/>
              </a:solidFill>
              <a:latin typeface="Arial"/>
              <a:ea typeface="Arial"/>
              <a:cs typeface="Arial"/>
              <a:sym typeface="Arial"/>
            </a:endParaRPr>
          </a:p>
        </p:txBody>
      </p:sp>
      <p:sp>
        <p:nvSpPr>
          <p:cNvPr id="170" name="Google Shape;170;p13"/>
          <p:cNvSpPr/>
          <p:nvPr/>
        </p:nvSpPr>
        <p:spPr>
          <a:xfrm>
            <a:off x="1060023" y="1707145"/>
            <a:ext cx="925194" cy="926950"/>
          </a:xfrm>
          <a:custGeom>
            <a:avLst/>
            <a:gdLst/>
            <a:ahLst/>
            <a:cxnLst/>
            <a:rect l="l" t="t" r="r" b="b"/>
            <a:pathLst>
              <a:path w="925194" h="927100" extrusionOk="0">
                <a:moveTo>
                  <a:pt x="462533" y="0"/>
                </a:moveTo>
                <a:lnTo>
                  <a:pt x="415251" y="2391"/>
                </a:lnTo>
                <a:lnTo>
                  <a:pt x="369332" y="9411"/>
                </a:lnTo>
                <a:lnTo>
                  <a:pt x="325010" y="20825"/>
                </a:lnTo>
                <a:lnTo>
                  <a:pt x="282517" y="36403"/>
                </a:lnTo>
                <a:lnTo>
                  <a:pt x="242086" y="55910"/>
                </a:lnTo>
                <a:lnTo>
                  <a:pt x="203950" y="79114"/>
                </a:lnTo>
                <a:lnTo>
                  <a:pt x="168341" y="105783"/>
                </a:lnTo>
                <a:lnTo>
                  <a:pt x="135493" y="135683"/>
                </a:lnTo>
                <a:lnTo>
                  <a:pt x="105637" y="168582"/>
                </a:lnTo>
                <a:lnTo>
                  <a:pt x="79007" y="204247"/>
                </a:lnTo>
                <a:lnTo>
                  <a:pt x="55836" y="242446"/>
                </a:lnTo>
                <a:lnTo>
                  <a:pt x="36355" y="282946"/>
                </a:lnTo>
                <a:lnTo>
                  <a:pt x="20799" y="325513"/>
                </a:lnTo>
                <a:lnTo>
                  <a:pt x="9399" y="369916"/>
                </a:lnTo>
                <a:lnTo>
                  <a:pt x="2388" y="415921"/>
                </a:lnTo>
                <a:lnTo>
                  <a:pt x="0" y="463296"/>
                </a:lnTo>
                <a:lnTo>
                  <a:pt x="2388" y="510670"/>
                </a:lnTo>
                <a:lnTo>
                  <a:pt x="9399" y="556675"/>
                </a:lnTo>
                <a:lnTo>
                  <a:pt x="20799" y="601078"/>
                </a:lnTo>
                <a:lnTo>
                  <a:pt x="36355" y="643645"/>
                </a:lnTo>
                <a:lnTo>
                  <a:pt x="55836" y="684145"/>
                </a:lnTo>
                <a:lnTo>
                  <a:pt x="79007" y="722344"/>
                </a:lnTo>
                <a:lnTo>
                  <a:pt x="105637" y="758009"/>
                </a:lnTo>
                <a:lnTo>
                  <a:pt x="135493" y="790908"/>
                </a:lnTo>
                <a:lnTo>
                  <a:pt x="168341" y="820808"/>
                </a:lnTo>
                <a:lnTo>
                  <a:pt x="203950" y="847477"/>
                </a:lnTo>
                <a:lnTo>
                  <a:pt x="242086" y="870681"/>
                </a:lnTo>
                <a:lnTo>
                  <a:pt x="282517" y="890188"/>
                </a:lnTo>
                <a:lnTo>
                  <a:pt x="325010" y="905766"/>
                </a:lnTo>
                <a:lnTo>
                  <a:pt x="369332" y="917180"/>
                </a:lnTo>
                <a:lnTo>
                  <a:pt x="415251" y="924200"/>
                </a:lnTo>
                <a:lnTo>
                  <a:pt x="462533" y="926592"/>
                </a:lnTo>
                <a:lnTo>
                  <a:pt x="509816" y="924200"/>
                </a:lnTo>
                <a:lnTo>
                  <a:pt x="555735" y="917180"/>
                </a:lnTo>
                <a:lnTo>
                  <a:pt x="600057" y="905766"/>
                </a:lnTo>
                <a:lnTo>
                  <a:pt x="642550" y="890188"/>
                </a:lnTo>
                <a:lnTo>
                  <a:pt x="682981" y="870681"/>
                </a:lnTo>
                <a:lnTo>
                  <a:pt x="721117" y="847477"/>
                </a:lnTo>
                <a:lnTo>
                  <a:pt x="756726" y="820808"/>
                </a:lnTo>
                <a:lnTo>
                  <a:pt x="789574" y="790908"/>
                </a:lnTo>
                <a:lnTo>
                  <a:pt x="819430" y="758009"/>
                </a:lnTo>
                <a:lnTo>
                  <a:pt x="846060" y="722344"/>
                </a:lnTo>
                <a:lnTo>
                  <a:pt x="869231" y="684145"/>
                </a:lnTo>
                <a:lnTo>
                  <a:pt x="888712" y="643645"/>
                </a:lnTo>
                <a:lnTo>
                  <a:pt x="904268" y="601078"/>
                </a:lnTo>
                <a:lnTo>
                  <a:pt x="915668" y="556675"/>
                </a:lnTo>
                <a:lnTo>
                  <a:pt x="922679" y="510670"/>
                </a:lnTo>
                <a:lnTo>
                  <a:pt x="925068" y="463296"/>
                </a:lnTo>
                <a:lnTo>
                  <a:pt x="922679" y="415921"/>
                </a:lnTo>
                <a:lnTo>
                  <a:pt x="915668" y="369916"/>
                </a:lnTo>
                <a:lnTo>
                  <a:pt x="904268" y="325513"/>
                </a:lnTo>
                <a:lnTo>
                  <a:pt x="888712" y="282946"/>
                </a:lnTo>
                <a:lnTo>
                  <a:pt x="869231" y="242446"/>
                </a:lnTo>
                <a:lnTo>
                  <a:pt x="846060" y="204247"/>
                </a:lnTo>
                <a:lnTo>
                  <a:pt x="819430" y="168582"/>
                </a:lnTo>
                <a:lnTo>
                  <a:pt x="789574" y="135683"/>
                </a:lnTo>
                <a:lnTo>
                  <a:pt x="756726" y="105783"/>
                </a:lnTo>
                <a:lnTo>
                  <a:pt x="721117" y="79114"/>
                </a:lnTo>
                <a:lnTo>
                  <a:pt x="682981" y="55910"/>
                </a:lnTo>
                <a:lnTo>
                  <a:pt x="642550" y="36403"/>
                </a:lnTo>
                <a:lnTo>
                  <a:pt x="600057" y="20825"/>
                </a:lnTo>
                <a:lnTo>
                  <a:pt x="555735" y="9411"/>
                </a:lnTo>
                <a:lnTo>
                  <a:pt x="509816" y="2391"/>
                </a:lnTo>
                <a:lnTo>
                  <a:pt x="462533" y="0"/>
                </a:lnTo>
                <a:close/>
              </a:path>
            </a:pathLst>
          </a:custGeom>
          <a:solidFill>
            <a:srgbClr val="FC9EF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72" name="Google Shape;172;p13"/>
          <p:cNvSpPr/>
          <p:nvPr/>
        </p:nvSpPr>
        <p:spPr>
          <a:xfrm>
            <a:off x="2762366" y="3129033"/>
            <a:ext cx="5526225" cy="958485"/>
          </a:xfrm>
          <a:custGeom>
            <a:avLst/>
            <a:gdLst/>
            <a:ahLst/>
            <a:cxnLst/>
            <a:rect l="l" t="t" r="r" b="b"/>
            <a:pathLst>
              <a:path w="5142230" h="741045" extrusionOk="0">
                <a:moveTo>
                  <a:pt x="5141976" y="0"/>
                </a:moveTo>
                <a:lnTo>
                  <a:pt x="0" y="0"/>
                </a:lnTo>
                <a:lnTo>
                  <a:pt x="0" y="740663"/>
                </a:lnTo>
                <a:lnTo>
                  <a:pt x="5141976" y="740663"/>
                </a:lnTo>
                <a:lnTo>
                  <a:pt x="5141976" y="0"/>
                </a:lnTo>
                <a:close/>
              </a:path>
            </a:pathLst>
          </a:custGeom>
          <a:solidFill>
            <a:srgbClr val="FFE5FF"/>
          </a:solidFill>
          <a:ln>
            <a:noFill/>
          </a:ln>
        </p:spPr>
        <p:txBody>
          <a:bodyPr spcFirstLastPara="1" wrap="square" lIns="274320" tIns="0" rIns="0" bIns="0" anchor="ctr" anchorCtr="0">
            <a:noAutofit/>
          </a:bodyPr>
          <a:lstStyle/>
          <a:p>
            <a:pPr marL="12700" lvl="0"/>
            <a:r>
              <a:rPr lang="en-US" sz="1800" dirty="0">
                <a:solidFill>
                  <a:schemeClr val="dk1"/>
                </a:solidFill>
              </a:rPr>
              <a:t>Transcutaneous bilirubin measurement (</a:t>
            </a:r>
            <a:r>
              <a:rPr lang="en-US" sz="1800" dirty="0" err="1">
                <a:solidFill>
                  <a:schemeClr val="dk1"/>
                </a:solidFill>
              </a:rPr>
              <a:t>TcB</a:t>
            </a:r>
            <a:r>
              <a:rPr lang="en-US" sz="1800" dirty="0">
                <a:solidFill>
                  <a:schemeClr val="dk1"/>
                </a:solidFill>
              </a:rPr>
              <a:t>)</a:t>
            </a:r>
          </a:p>
        </p:txBody>
      </p:sp>
      <p:sp>
        <p:nvSpPr>
          <p:cNvPr id="177" name="Google Shape;177;p13"/>
          <p:cNvSpPr/>
          <p:nvPr/>
        </p:nvSpPr>
        <p:spPr>
          <a:xfrm>
            <a:off x="1602328" y="3121627"/>
            <a:ext cx="927048" cy="926950"/>
          </a:xfrm>
          <a:custGeom>
            <a:avLst/>
            <a:gdLst/>
            <a:ahLst/>
            <a:cxnLst/>
            <a:rect l="l" t="t" r="r" b="b"/>
            <a:pathLst>
              <a:path w="927100" h="927100" extrusionOk="0">
                <a:moveTo>
                  <a:pt x="0" y="463296"/>
                </a:moveTo>
                <a:lnTo>
                  <a:pt x="2391" y="415921"/>
                </a:lnTo>
                <a:lnTo>
                  <a:pt x="9411" y="369916"/>
                </a:lnTo>
                <a:lnTo>
                  <a:pt x="20825" y="325513"/>
                </a:lnTo>
                <a:lnTo>
                  <a:pt x="36403" y="282946"/>
                </a:lnTo>
                <a:lnTo>
                  <a:pt x="55910" y="242446"/>
                </a:lnTo>
                <a:lnTo>
                  <a:pt x="79114" y="204247"/>
                </a:lnTo>
                <a:lnTo>
                  <a:pt x="105783" y="168582"/>
                </a:lnTo>
                <a:lnTo>
                  <a:pt x="135683" y="135683"/>
                </a:lnTo>
                <a:lnTo>
                  <a:pt x="168582" y="105783"/>
                </a:lnTo>
                <a:lnTo>
                  <a:pt x="204247" y="79114"/>
                </a:lnTo>
                <a:lnTo>
                  <a:pt x="242446" y="55910"/>
                </a:lnTo>
                <a:lnTo>
                  <a:pt x="282946" y="36403"/>
                </a:lnTo>
                <a:lnTo>
                  <a:pt x="325513" y="20825"/>
                </a:lnTo>
                <a:lnTo>
                  <a:pt x="369916" y="9411"/>
                </a:lnTo>
                <a:lnTo>
                  <a:pt x="415921" y="2391"/>
                </a:lnTo>
                <a:lnTo>
                  <a:pt x="463295" y="0"/>
                </a:lnTo>
                <a:lnTo>
                  <a:pt x="510670" y="2391"/>
                </a:lnTo>
                <a:lnTo>
                  <a:pt x="556675" y="9411"/>
                </a:lnTo>
                <a:lnTo>
                  <a:pt x="601078" y="20825"/>
                </a:lnTo>
                <a:lnTo>
                  <a:pt x="643645" y="36403"/>
                </a:lnTo>
                <a:lnTo>
                  <a:pt x="684145" y="55910"/>
                </a:lnTo>
                <a:lnTo>
                  <a:pt x="722344" y="79114"/>
                </a:lnTo>
                <a:lnTo>
                  <a:pt x="758009" y="105783"/>
                </a:lnTo>
                <a:lnTo>
                  <a:pt x="790908" y="135683"/>
                </a:lnTo>
                <a:lnTo>
                  <a:pt x="820808" y="168582"/>
                </a:lnTo>
                <a:lnTo>
                  <a:pt x="847477" y="204247"/>
                </a:lnTo>
                <a:lnTo>
                  <a:pt x="870681" y="242446"/>
                </a:lnTo>
                <a:lnTo>
                  <a:pt x="890188" y="282946"/>
                </a:lnTo>
                <a:lnTo>
                  <a:pt x="905766" y="325513"/>
                </a:lnTo>
                <a:lnTo>
                  <a:pt x="917180" y="369916"/>
                </a:lnTo>
                <a:lnTo>
                  <a:pt x="924200" y="415921"/>
                </a:lnTo>
                <a:lnTo>
                  <a:pt x="926592" y="463296"/>
                </a:lnTo>
                <a:lnTo>
                  <a:pt x="924200" y="510670"/>
                </a:lnTo>
                <a:lnTo>
                  <a:pt x="917180" y="556675"/>
                </a:lnTo>
                <a:lnTo>
                  <a:pt x="905766" y="601078"/>
                </a:lnTo>
                <a:lnTo>
                  <a:pt x="890188" y="643645"/>
                </a:lnTo>
                <a:lnTo>
                  <a:pt x="870681" y="684145"/>
                </a:lnTo>
                <a:lnTo>
                  <a:pt x="847477" y="722344"/>
                </a:lnTo>
                <a:lnTo>
                  <a:pt x="820808" y="758009"/>
                </a:lnTo>
                <a:lnTo>
                  <a:pt x="790908" y="790908"/>
                </a:lnTo>
                <a:lnTo>
                  <a:pt x="758009" y="820808"/>
                </a:lnTo>
                <a:lnTo>
                  <a:pt x="722344" y="847477"/>
                </a:lnTo>
                <a:lnTo>
                  <a:pt x="684145" y="870681"/>
                </a:lnTo>
                <a:lnTo>
                  <a:pt x="643645" y="890188"/>
                </a:lnTo>
                <a:lnTo>
                  <a:pt x="601078" y="905766"/>
                </a:lnTo>
                <a:lnTo>
                  <a:pt x="556675" y="917180"/>
                </a:lnTo>
                <a:lnTo>
                  <a:pt x="510670" y="924200"/>
                </a:lnTo>
                <a:lnTo>
                  <a:pt x="463295" y="926592"/>
                </a:lnTo>
                <a:lnTo>
                  <a:pt x="415921" y="924200"/>
                </a:lnTo>
                <a:lnTo>
                  <a:pt x="369916" y="917180"/>
                </a:lnTo>
                <a:lnTo>
                  <a:pt x="325513" y="905766"/>
                </a:lnTo>
                <a:lnTo>
                  <a:pt x="282946" y="890188"/>
                </a:lnTo>
                <a:lnTo>
                  <a:pt x="242446" y="870681"/>
                </a:lnTo>
                <a:lnTo>
                  <a:pt x="204247" y="847477"/>
                </a:lnTo>
                <a:lnTo>
                  <a:pt x="168582" y="820808"/>
                </a:lnTo>
                <a:lnTo>
                  <a:pt x="135683" y="790908"/>
                </a:lnTo>
                <a:lnTo>
                  <a:pt x="105783" y="758009"/>
                </a:lnTo>
                <a:lnTo>
                  <a:pt x="79114" y="722344"/>
                </a:lnTo>
                <a:lnTo>
                  <a:pt x="55910" y="684145"/>
                </a:lnTo>
                <a:lnTo>
                  <a:pt x="36403" y="643645"/>
                </a:lnTo>
                <a:lnTo>
                  <a:pt x="20825" y="601078"/>
                </a:lnTo>
                <a:lnTo>
                  <a:pt x="9411" y="556675"/>
                </a:lnTo>
                <a:lnTo>
                  <a:pt x="2391" y="510670"/>
                </a:lnTo>
                <a:lnTo>
                  <a:pt x="0" y="463296"/>
                </a:lnTo>
                <a:close/>
              </a:path>
            </a:pathLst>
          </a:custGeom>
          <a:solidFill>
            <a:srgbClr val="FC9EF8"/>
          </a:solidFill>
          <a:ln w="25400" cap="flat" cmpd="sng">
            <a:no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13"/>
          <p:cNvSpPr/>
          <p:nvPr/>
        </p:nvSpPr>
        <p:spPr>
          <a:xfrm>
            <a:off x="2148290" y="4664826"/>
            <a:ext cx="6140301" cy="926950"/>
          </a:xfrm>
          <a:custGeom>
            <a:avLst/>
            <a:gdLst/>
            <a:ahLst/>
            <a:cxnLst/>
            <a:rect l="l" t="t" r="r" b="b"/>
            <a:pathLst>
              <a:path w="5412105" h="741045" extrusionOk="0">
                <a:moveTo>
                  <a:pt x="0" y="740663"/>
                </a:moveTo>
                <a:lnTo>
                  <a:pt x="5411724" y="740663"/>
                </a:lnTo>
                <a:lnTo>
                  <a:pt x="5411724" y="0"/>
                </a:lnTo>
                <a:lnTo>
                  <a:pt x="0" y="0"/>
                </a:lnTo>
                <a:lnTo>
                  <a:pt x="0" y="740663"/>
                </a:lnTo>
                <a:close/>
              </a:path>
            </a:pathLst>
          </a:custGeom>
          <a:solidFill>
            <a:srgbClr val="FFE5FF"/>
          </a:solidFill>
          <a:ln w="25400" cap="flat" cmpd="sng">
            <a:noFill/>
            <a:prstDash val="solid"/>
            <a:round/>
            <a:headEnd type="none" w="sm" len="sm"/>
            <a:tailEnd type="none" w="sm" len="sm"/>
          </a:ln>
        </p:spPr>
        <p:txBody>
          <a:bodyPr spcFirstLastPara="1" wrap="square" lIns="274320" tIns="0" rIns="0" bIns="0" anchor="ctr" anchorCtr="0">
            <a:noAutofit/>
          </a:bodyPr>
          <a:lstStyle/>
          <a:p>
            <a:pPr marL="12700" lvl="0"/>
            <a:r>
              <a:rPr lang="sv-SE" sz="1800" b="1" dirty="0">
                <a:solidFill>
                  <a:schemeClr val="dk1"/>
                </a:solidFill>
              </a:rPr>
              <a:t>Total serum bilirubin levels(TSB</a:t>
            </a:r>
            <a:r>
              <a:rPr lang="sv-SE" sz="1800" dirty="0">
                <a:solidFill>
                  <a:schemeClr val="dk1"/>
                </a:solidFill>
              </a:rPr>
              <a:t>)- </a:t>
            </a:r>
            <a:r>
              <a:rPr lang="sv-SE" sz="1800" b="1" dirty="0">
                <a:solidFill>
                  <a:schemeClr val="dk1"/>
                </a:solidFill>
              </a:rPr>
              <a:t>GOLD STANDARD</a:t>
            </a:r>
          </a:p>
        </p:txBody>
      </p:sp>
      <p:grpSp>
        <p:nvGrpSpPr>
          <p:cNvPr id="181" name="Google Shape;181;p13"/>
          <p:cNvGrpSpPr/>
          <p:nvPr/>
        </p:nvGrpSpPr>
        <p:grpSpPr>
          <a:xfrm>
            <a:off x="1081463" y="4655585"/>
            <a:ext cx="925504" cy="925504"/>
            <a:chOff x="1962150" y="4635246"/>
            <a:chExt cx="925194" cy="925194"/>
          </a:xfrm>
          <a:solidFill>
            <a:srgbClr val="FC9EF8"/>
          </a:solidFill>
        </p:grpSpPr>
        <p:sp>
          <p:nvSpPr>
            <p:cNvPr id="182" name="Google Shape;182;p13"/>
            <p:cNvSpPr/>
            <p:nvPr/>
          </p:nvSpPr>
          <p:spPr>
            <a:xfrm>
              <a:off x="1962150" y="4635246"/>
              <a:ext cx="925194" cy="925194"/>
            </a:xfrm>
            <a:custGeom>
              <a:avLst/>
              <a:gdLst/>
              <a:ahLst/>
              <a:cxnLst/>
              <a:rect l="l" t="t" r="r" b="b"/>
              <a:pathLst>
                <a:path w="925194" h="925195" extrusionOk="0">
                  <a:moveTo>
                    <a:pt x="462533" y="0"/>
                  </a:moveTo>
                  <a:lnTo>
                    <a:pt x="415251" y="2388"/>
                  </a:lnTo>
                  <a:lnTo>
                    <a:pt x="369332" y="9399"/>
                  </a:lnTo>
                  <a:lnTo>
                    <a:pt x="325010" y="20799"/>
                  </a:lnTo>
                  <a:lnTo>
                    <a:pt x="282517" y="36355"/>
                  </a:lnTo>
                  <a:lnTo>
                    <a:pt x="242086" y="55836"/>
                  </a:lnTo>
                  <a:lnTo>
                    <a:pt x="203950" y="79007"/>
                  </a:lnTo>
                  <a:lnTo>
                    <a:pt x="168341" y="105637"/>
                  </a:lnTo>
                  <a:lnTo>
                    <a:pt x="135493" y="135493"/>
                  </a:lnTo>
                  <a:lnTo>
                    <a:pt x="105637" y="168341"/>
                  </a:lnTo>
                  <a:lnTo>
                    <a:pt x="79007" y="203950"/>
                  </a:lnTo>
                  <a:lnTo>
                    <a:pt x="55836" y="242086"/>
                  </a:lnTo>
                  <a:lnTo>
                    <a:pt x="36355" y="282517"/>
                  </a:lnTo>
                  <a:lnTo>
                    <a:pt x="20799" y="325010"/>
                  </a:lnTo>
                  <a:lnTo>
                    <a:pt x="9399" y="369332"/>
                  </a:lnTo>
                  <a:lnTo>
                    <a:pt x="2388" y="415251"/>
                  </a:lnTo>
                  <a:lnTo>
                    <a:pt x="0" y="462533"/>
                  </a:lnTo>
                  <a:lnTo>
                    <a:pt x="2388" y="509816"/>
                  </a:lnTo>
                  <a:lnTo>
                    <a:pt x="9399" y="555735"/>
                  </a:lnTo>
                  <a:lnTo>
                    <a:pt x="20799" y="600057"/>
                  </a:lnTo>
                  <a:lnTo>
                    <a:pt x="36355" y="642550"/>
                  </a:lnTo>
                  <a:lnTo>
                    <a:pt x="55836" y="682981"/>
                  </a:lnTo>
                  <a:lnTo>
                    <a:pt x="79007" y="721117"/>
                  </a:lnTo>
                  <a:lnTo>
                    <a:pt x="105637" y="756726"/>
                  </a:lnTo>
                  <a:lnTo>
                    <a:pt x="135493" y="789574"/>
                  </a:lnTo>
                  <a:lnTo>
                    <a:pt x="168341" y="819430"/>
                  </a:lnTo>
                  <a:lnTo>
                    <a:pt x="203950" y="846060"/>
                  </a:lnTo>
                  <a:lnTo>
                    <a:pt x="242086" y="869231"/>
                  </a:lnTo>
                  <a:lnTo>
                    <a:pt x="282517" y="888712"/>
                  </a:lnTo>
                  <a:lnTo>
                    <a:pt x="325010" y="904268"/>
                  </a:lnTo>
                  <a:lnTo>
                    <a:pt x="369332" y="915668"/>
                  </a:lnTo>
                  <a:lnTo>
                    <a:pt x="415251" y="922679"/>
                  </a:lnTo>
                  <a:lnTo>
                    <a:pt x="462533" y="925067"/>
                  </a:lnTo>
                  <a:lnTo>
                    <a:pt x="509816" y="922679"/>
                  </a:lnTo>
                  <a:lnTo>
                    <a:pt x="555735" y="915668"/>
                  </a:lnTo>
                  <a:lnTo>
                    <a:pt x="600057" y="904268"/>
                  </a:lnTo>
                  <a:lnTo>
                    <a:pt x="642550" y="888712"/>
                  </a:lnTo>
                  <a:lnTo>
                    <a:pt x="682981" y="869231"/>
                  </a:lnTo>
                  <a:lnTo>
                    <a:pt x="721117" y="846060"/>
                  </a:lnTo>
                  <a:lnTo>
                    <a:pt x="756726" y="819430"/>
                  </a:lnTo>
                  <a:lnTo>
                    <a:pt x="789574" y="789574"/>
                  </a:lnTo>
                  <a:lnTo>
                    <a:pt x="819430" y="756726"/>
                  </a:lnTo>
                  <a:lnTo>
                    <a:pt x="846060" y="721117"/>
                  </a:lnTo>
                  <a:lnTo>
                    <a:pt x="869231" y="682981"/>
                  </a:lnTo>
                  <a:lnTo>
                    <a:pt x="888712" y="642550"/>
                  </a:lnTo>
                  <a:lnTo>
                    <a:pt x="904268" y="600057"/>
                  </a:lnTo>
                  <a:lnTo>
                    <a:pt x="915668" y="555735"/>
                  </a:lnTo>
                  <a:lnTo>
                    <a:pt x="922679" y="509816"/>
                  </a:lnTo>
                  <a:lnTo>
                    <a:pt x="925068" y="462533"/>
                  </a:lnTo>
                  <a:lnTo>
                    <a:pt x="922679" y="415251"/>
                  </a:lnTo>
                  <a:lnTo>
                    <a:pt x="915668" y="369332"/>
                  </a:lnTo>
                  <a:lnTo>
                    <a:pt x="904268" y="325010"/>
                  </a:lnTo>
                  <a:lnTo>
                    <a:pt x="888712" y="282517"/>
                  </a:lnTo>
                  <a:lnTo>
                    <a:pt x="869231" y="242086"/>
                  </a:lnTo>
                  <a:lnTo>
                    <a:pt x="846060" y="203950"/>
                  </a:lnTo>
                  <a:lnTo>
                    <a:pt x="819430" y="168341"/>
                  </a:lnTo>
                  <a:lnTo>
                    <a:pt x="789574" y="135493"/>
                  </a:lnTo>
                  <a:lnTo>
                    <a:pt x="756726" y="105637"/>
                  </a:lnTo>
                  <a:lnTo>
                    <a:pt x="721117" y="79007"/>
                  </a:lnTo>
                  <a:lnTo>
                    <a:pt x="682981" y="55836"/>
                  </a:lnTo>
                  <a:lnTo>
                    <a:pt x="642550" y="36355"/>
                  </a:lnTo>
                  <a:lnTo>
                    <a:pt x="600057" y="20799"/>
                  </a:lnTo>
                  <a:lnTo>
                    <a:pt x="555735" y="9399"/>
                  </a:lnTo>
                  <a:lnTo>
                    <a:pt x="509816" y="2388"/>
                  </a:lnTo>
                  <a:lnTo>
                    <a:pt x="462533" y="0"/>
                  </a:lnTo>
                  <a:close/>
                </a:path>
              </a:pathLst>
            </a:custGeom>
            <a:gr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3" name="Google Shape;183;p13"/>
            <p:cNvSpPr/>
            <p:nvPr/>
          </p:nvSpPr>
          <p:spPr>
            <a:xfrm>
              <a:off x="1962150" y="4635246"/>
              <a:ext cx="925194" cy="925194"/>
            </a:xfrm>
            <a:custGeom>
              <a:avLst/>
              <a:gdLst/>
              <a:ahLst/>
              <a:cxnLst/>
              <a:rect l="l" t="t" r="r" b="b"/>
              <a:pathLst>
                <a:path w="925194" h="925195" extrusionOk="0">
                  <a:moveTo>
                    <a:pt x="0" y="462533"/>
                  </a:moveTo>
                  <a:lnTo>
                    <a:pt x="2388" y="415251"/>
                  </a:lnTo>
                  <a:lnTo>
                    <a:pt x="9399" y="369332"/>
                  </a:lnTo>
                  <a:lnTo>
                    <a:pt x="20799" y="325010"/>
                  </a:lnTo>
                  <a:lnTo>
                    <a:pt x="36355" y="282517"/>
                  </a:lnTo>
                  <a:lnTo>
                    <a:pt x="55836" y="242086"/>
                  </a:lnTo>
                  <a:lnTo>
                    <a:pt x="79007" y="203950"/>
                  </a:lnTo>
                  <a:lnTo>
                    <a:pt x="105637" y="168341"/>
                  </a:lnTo>
                  <a:lnTo>
                    <a:pt x="135493" y="135493"/>
                  </a:lnTo>
                  <a:lnTo>
                    <a:pt x="168341" y="105637"/>
                  </a:lnTo>
                  <a:lnTo>
                    <a:pt x="203950" y="79007"/>
                  </a:lnTo>
                  <a:lnTo>
                    <a:pt x="242086" y="55836"/>
                  </a:lnTo>
                  <a:lnTo>
                    <a:pt x="282517" y="36355"/>
                  </a:lnTo>
                  <a:lnTo>
                    <a:pt x="325010" y="20799"/>
                  </a:lnTo>
                  <a:lnTo>
                    <a:pt x="369332" y="9399"/>
                  </a:lnTo>
                  <a:lnTo>
                    <a:pt x="415251" y="2388"/>
                  </a:lnTo>
                  <a:lnTo>
                    <a:pt x="462533" y="0"/>
                  </a:lnTo>
                  <a:lnTo>
                    <a:pt x="509816" y="2388"/>
                  </a:lnTo>
                  <a:lnTo>
                    <a:pt x="555735" y="9399"/>
                  </a:lnTo>
                  <a:lnTo>
                    <a:pt x="600057" y="20799"/>
                  </a:lnTo>
                  <a:lnTo>
                    <a:pt x="642550" y="36355"/>
                  </a:lnTo>
                  <a:lnTo>
                    <a:pt x="682981" y="55836"/>
                  </a:lnTo>
                  <a:lnTo>
                    <a:pt x="721117" y="79007"/>
                  </a:lnTo>
                  <a:lnTo>
                    <a:pt x="756726" y="105637"/>
                  </a:lnTo>
                  <a:lnTo>
                    <a:pt x="789574" y="135493"/>
                  </a:lnTo>
                  <a:lnTo>
                    <a:pt x="819430" y="168341"/>
                  </a:lnTo>
                  <a:lnTo>
                    <a:pt x="846060" y="203950"/>
                  </a:lnTo>
                  <a:lnTo>
                    <a:pt x="869231" y="242086"/>
                  </a:lnTo>
                  <a:lnTo>
                    <a:pt x="888712" y="282517"/>
                  </a:lnTo>
                  <a:lnTo>
                    <a:pt x="904268" y="325010"/>
                  </a:lnTo>
                  <a:lnTo>
                    <a:pt x="915668" y="369332"/>
                  </a:lnTo>
                  <a:lnTo>
                    <a:pt x="922679" y="415251"/>
                  </a:lnTo>
                  <a:lnTo>
                    <a:pt x="925068" y="462533"/>
                  </a:lnTo>
                  <a:lnTo>
                    <a:pt x="922679" y="509816"/>
                  </a:lnTo>
                  <a:lnTo>
                    <a:pt x="915668" y="555735"/>
                  </a:lnTo>
                  <a:lnTo>
                    <a:pt x="904268" y="600057"/>
                  </a:lnTo>
                  <a:lnTo>
                    <a:pt x="888712" y="642550"/>
                  </a:lnTo>
                  <a:lnTo>
                    <a:pt x="869231" y="682981"/>
                  </a:lnTo>
                  <a:lnTo>
                    <a:pt x="846060" y="721117"/>
                  </a:lnTo>
                  <a:lnTo>
                    <a:pt x="819430" y="756726"/>
                  </a:lnTo>
                  <a:lnTo>
                    <a:pt x="789574" y="789574"/>
                  </a:lnTo>
                  <a:lnTo>
                    <a:pt x="756726" y="819430"/>
                  </a:lnTo>
                  <a:lnTo>
                    <a:pt x="721117" y="846060"/>
                  </a:lnTo>
                  <a:lnTo>
                    <a:pt x="682981" y="869231"/>
                  </a:lnTo>
                  <a:lnTo>
                    <a:pt x="642550" y="888712"/>
                  </a:lnTo>
                  <a:lnTo>
                    <a:pt x="600057" y="904268"/>
                  </a:lnTo>
                  <a:lnTo>
                    <a:pt x="555735" y="915668"/>
                  </a:lnTo>
                  <a:lnTo>
                    <a:pt x="509816" y="922679"/>
                  </a:lnTo>
                  <a:lnTo>
                    <a:pt x="462533" y="925067"/>
                  </a:lnTo>
                  <a:lnTo>
                    <a:pt x="415251" y="922679"/>
                  </a:lnTo>
                  <a:lnTo>
                    <a:pt x="369332" y="915668"/>
                  </a:lnTo>
                  <a:lnTo>
                    <a:pt x="325010" y="904268"/>
                  </a:lnTo>
                  <a:lnTo>
                    <a:pt x="282517" y="888712"/>
                  </a:lnTo>
                  <a:lnTo>
                    <a:pt x="242086" y="869231"/>
                  </a:lnTo>
                  <a:lnTo>
                    <a:pt x="203950" y="846060"/>
                  </a:lnTo>
                  <a:lnTo>
                    <a:pt x="168341" y="819430"/>
                  </a:lnTo>
                  <a:lnTo>
                    <a:pt x="135493" y="789574"/>
                  </a:lnTo>
                  <a:lnTo>
                    <a:pt x="105637" y="756726"/>
                  </a:lnTo>
                  <a:lnTo>
                    <a:pt x="79007" y="721117"/>
                  </a:lnTo>
                  <a:lnTo>
                    <a:pt x="55836" y="682981"/>
                  </a:lnTo>
                  <a:lnTo>
                    <a:pt x="36355" y="642550"/>
                  </a:lnTo>
                  <a:lnTo>
                    <a:pt x="20799" y="600057"/>
                  </a:lnTo>
                  <a:lnTo>
                    <a:pt x="9399" y="555735"/>
                  </a:lnTo>
                  <a:lnTo>
                    <a:pt x="2388" y="509816"/>
                  </a:lnTo>
                  <a:lnTo>
                    <a:pt x="0" y="462533"/>
                  </a:lnTo>
                  <a:close/>
                </a:path>
              </a:pathLst>
            </a:custGeom>
            <a:grpFill/>
            <a:ln w="25400" cap="flat" cmpd="sng">
              <a:no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84" name="Google Shape;184;p13"/>
          <p:cNvSpPr txBox="1"/>
          <p:nvPr/>
        </p:nvSpPr>
        <p:spPr>
          <a:xfrm>
            <a:off x="1375904" y="1871007"/>
            <a:ext cx="443667"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i="1" dirty="0">
                <a:solidFill>
                  <a:schemeClr val="dk1"/>
                </a:solidFill>
                <a:latin typeface="Trebuchet MS"/>
                <a:ea typeface="Trebuchet MS"/>
                <a:cs typeface="Trebuchet MS"/>
                <a:sym typeface="Trebuchet MS"/>
              </a:rPr>
              <a:t>1</a:t>
            </a:r>
            <a:endParaRPr sz="3200" b="1" dirty="0">
              <a:solidFill>
                <a:schemeClr val="dk1"/>
              </a:solidFill>
              <a:latin typeface="Trebuchet MS"/>
              <a:ea typeface="Trebuchet MS"/>
              <a:cs typeface="Trebuchet MS"/>
              <a:sym typeface="Trebuchet MS"/>
            </a:endParaRPr>
          </a:p>
        </p:txBody>
      </p:sp>
      <p:sp>
        <p:nvSpPr>
          <p:cNvPr id="185" name="Google Shape;185;p13"/>
          <p:cNvSpPr txBox="1"/>
          <p:nvPr/>
        </p:nvSpPr>
        <p:spPr>
          <a:xfrm>
            <a:off x="1913732" y="3303733"/>
            <a:ext cx="522233"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i="1" dirty="0">
                <a:solidFill>
                  <a:schemeClr val="dk1"/>
                </a:solidFill>
                <a:latin typeface="Trebuchet MS"/>
                <a:ea typeface="Trebuchet MS"/>
                <a:cs typeface="Trebuchet MS"/>
                <a:sym typeface="Trebuchet MS"/>
              </a:rPr>
              <a:t>2</a:t>
            </a:r>
            <a:endParaRPr sz="3200" b="1" dirty="0">
              <a:solidFill>
                <a:schemeClr val="dk1"/>
              </a:solidFill>
              <a:latin typeface="Trebuchet MS"/>
              <a:ea typeface="Trebuchet MS"/>
              <a:cs typeface="Trebuchet MS"/>
              <a:sym typeface="Trebuchet MS"/>
            </a:endParaRPr>
          </a:p>
        </p:txBody>
      </p:sp>
      <p:sp>
        <p:nvSpPr>
          <p:cNvPr id="186" name="Google Shape;186;p13"/>
          <p:cNvSpPr txBox="1"/>
          <p:nvPr/>
        </p:nvSpPr>
        <p:spPr>
          <a:xfrm>
            <a:off x="1411655" y="4868486"/>
            <a:ext cx="489703" cy="505267"/>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3200" b="1" i="1" dirty="0">
                <a:solidFill>
                  <a:schemeClr val="dk1"/>
                </a:solidFill>
                <a:latin typeface="Trebuchet MS"/>
                <a:ea typeface="Trebuchet MS"/>
                <a:cs typeface="Trebuchet MS"/>
                <a:sym typeface="Trebuchet MS"/>
              </a:rPr>
              <a:t>3</a:t>
            </a:r>
            <a:endParaRPr sz="3200" b="1" dirty="0">
              <a:solidFill>
                <a:schemeClr val="dk1"/>
              </a:solidFill>
              <a:latin typeface="Trebuchet MS"/>
              <a:ea typeface="Trebuchet MS"/>
              <a:cs typeface="Trebuchet MS"/>
              <a:sym typeface="Trebuchet MS"/>
            </a:endParaRPr>
          </a:p>
        </p:txBody>
      </p:sp>
      <p:sp>
        <p:nvSpPr>
          <p:cNvPr id="187" name="Google Shape;187;p13"/>
          <p:cNvSpPr/>
          <p:nvPr/>
        </p:nvSpPr>
        <p:spPr>
          <a:xfrm>
            <a:off x="403123" y="5968775"/>
            <a:ext cx="8347587" cy="493713"/>
          </a:xfrm>
          <a:prstGeom prst="rect">
            <a:avLst/>
          </a:prstGeom>
          <a:blipFill rotWithShape="1">
            <a:blip r:embed="rId3">
              <a:alphaModFix/>
            </a:blip>
            <a:stretch>
              <a:fillRect/>
            </a:stretch>
          </a:blipFill>
          <a:ln>
            <a:noFill/>
          </a:ln>
        </p:spPr>
        <p:txBody>
          <a:bodyPr spcFirstLastPara="1" wrap="square" lIns="0" tIns="0" rIns="0" bIns="0" anchor="ctr" anchorCtr="0">
            <a:noAutofit/>
          </a:bodyPr>
          <a:lstStyle/>
          <a:p>
            <a:pPr marL="12700" lvl="0" algn="ctr"/>
            <a:r>
              <a:rPr lang="en-US" sz="2000" dirty="0">
                <a:solidFill>
                  <a:schemeClr val="dk1"/>
                </a:solidFill>
              </a:rPr>
              <a:t>Objective assessment by means of a </a:t>
            </a:r>
            <a:r>
              <a:rPr lang="en-US" sz="2000" dirty="0" err="1">
                <a:solidFill>
                  <a:schemeClr val="dk1"/>
                </a:solidFill>
              </a:rPr>
              <a:t>TcB</a:t>
            </a:r>
            <a:r>
              <a:rPr lang="en-US" sz="2000" dirty="0">
                <a:solidFill>
                  <a:schemeClr val="dk1"/>
                </a:solidFill>
              </a:rPr>
              <a:t> or TSB measurement</a:t>
            </a:r>
          </a:p>
        </p:txBody>
      </p:sp>
      <p:sp>
        <p:nvSpPr>
          <p:cNvPr id="189" name="Google Shape;189;p13"/>
          <p:cNvSpPr txBox="1"/>
          <p:nvPr/>
        </p:nvSpPr>
        <p:spPr>
          <a:xfrm>
            <a:off x="1538585" y="295815"/>
            <a:ext cx="6066829"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7030A0"/>
                </a:solidFill>
                <a:latin typeface="Arial"/>
                <a:ea typeface="Arial"/>
                <a:cs typeface="Arial"/>
                <a:sym typeface="Arial"/>
              </a:rPr>
              <a:t>Assessment of Neonatal Jaundice</a:t>
            </a:r>
            <a:endParaRPr dirty="0">
              <a:solidFill>
                <a:srgbClr val="7030A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8" name="Google Shape;198;p14"/>
          <p:cNvSpPr/>
          <p:nvPr/>
        </p:nvSpPr>
        <p:spPr>
          <a:xfrm>
            <a:off x="295686" y="2291133"/>
            <a:ext cx="2076108" cy="390624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95" name="Google Shape;195;p14"/>
          <p:cNvSpPr txBox="1">
            <a:spLocks noGrp="1"/>
          </p:cNvSpPr>
          <p:nvPr>
            <p:ph type="title" idx="4294967295"/>
          </p:nvPr>
        </p:nvSpPr>
        <p:spPr>
          <a:xfrm>
            <a:off x="530942" y="1158331"/>
            <a:ext cx="8060123" cy="1233487"/>
          </a:xfrm>
          <a:prstGeom prst="rect">
            <a:avLst/>
          </a:prstGeom>
          <a:noFill/>
          <a:ln>
            <a:noFill/>
          </a:ln>
        </p:spPr>
        <p:txBody>
          <a:bodyPr spcFirstLastPara="1" wrap="square" lIns="0" tIns="0" rIns="0" bIns="0" anchor="ctr" anchorCtr="0">
            <a:noAutofit/>
          </a:bodyPr>
          <a:lstStyle/>
          <a:p>
            <a:pPr marL="12700" lvl="0" indent="0" algn="ctr" rtl="0">
              <a:lnSpc>
                <a:spcPct val="90000"/>
              </a:lnSpc>
              <a:spcBef>
                <a:spcPts val="0"/>
              </a:spcBef>
              <a:spcAft>
                <a:spcPts val="0"/>
              </a:spcAft>
              <a:buClr>
                <a:schemeClr val="dk1"/>
              </a:buClr>
              <a:buSzPts val="2400"/>
              <a:buFont typeface="Arial"/>
              <a:buNone/>
            </a:pPr>
            <a:r>
              <a:rPr lang="en-US" sz="2400" b="1" dirty="0">
                <a:latin typeface="Arial"/>
                <a:ea typeface="Arial"/>
                <a:cs typeface="Arial"/>
                <a:sym typeface="Arial"/>
              </a:rPr>
              <a:t>Kramer’s scale</a:t>
            </a:r>
            <a:br>
              <a:rPr lang="en-US" dirty="0">
                <a:latin typeface="Arial"/>
                <a:ea typeface="Arial"/>
                <a:cs typeface="Arial"/>
                <a:sym typeface="Arial"/>
              </a:rPr>
            </a:br>
            <a:r>
              <a:rPr lang="en-US" sz="1600" dirty="0">
                <a:solidFill>
                  <a:srgbClr val="212121"/>
                </a:solidFill>
                <a:latin typeface="Arial"/>
                <a:ea typeface="Arial"/>
                <a:cs typeface="Arial"/>
                <a:sym typeface="Arial"/>
              </a:rPr>
              <a:t>The Kramer's scale is based on a 1969 study of 108 full term infants which found that  bilirubin concentrations. were correlated to five specific dermal zones. At 24 and 48  hours, the infant's skin was blanched using thumb.</a:t>
            </a:r>
            <a:endParaRPr sz="1600" dirty="0">
              <a:latin typeface="Arial"/>
              <a:ea typeface="Arial"/>
              <a:cs typeface="Arial"/>
              <a:sym typeface="Arial"/>
            </a:endParaRPr>
          </a:p>
        </p:txBody>
      </p:sp>
      <p:sp>
        <p:nvSpPr>
          <p:cNvPr id="196" name="Google Shape;196;p14"/>
          <p:cNvSpPr txBox="1"/>
          <p:nvPr/>
        </p:nvSpPr>
        <p:spPr>
          <a:xfrm>
            <a:off x="645319" y="6325471"/>
            <a:ext cx="7853362"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1000" i="1" dirty="0">
                <a:solidFill>
                  <a:srgbClr val="7E7E7E"/>
                </a:solidFill>
                <a:latin typeface="Arial"/>
                <a:ea typeface="Arial"/>
                <a:cs typeface="Arial"/>
                <a:sym typeface="Arial"/>
              </a:rPr>
              <a:t>Kramer LI. Advancement of Dermal Icterus in the Jaundiced Newborn. Am J Dis Child. 1969;118(3):454–458. doi:10.1001/archpedi.1969.02100040456007</a:t>
            </a:r>
            <a:endParaRPr sz="1000" dirty="0">
              <a:solidFill>
                <a:schemeClr val="dk1"/>
              </a:solidFill>
              <a:latin typeface="Arial"/>
              <a:ea typeface="Arial"/>
              <a:cs typeface="Arial"/>
              <a:sym typeface="Arial"/>
            </a:endParaRPr>
          </a:p>
        </p:txBody>
      </p:sp>
      <p:graphicFrame>
        <p:nvGraphicFramePr>
          <p:cNvPr id="197" name="Google Shape;197;p14"/>
          <p:cNvGraphicFramePr/>
          <p:nvPr>
            <p:extLst>
              <p:ext uri="{D42A27DB-BD31-4B8C-83A1-F6EECF244321}">
                <p14:modId xmlns:p14="http://schemas.microsoft.com/office/powerpoint/2010/main" val="3517811737"/>
              </p:ext>
            </p:extLst>
          </p:nvPr>
        </p:nvGraphicFramePr>
        <p:xfrm>
          <a:off x="2428765" y="2454465"/>
          <a:ext cx="6162300" cy="3394896"/>
        </p:xfrm>
        <a:graphic>
          <a:graphicData uri="http://schemas.openxmlformats.org/drawingml/2006/table">
            <a:tbl>
              <a:tblPr>
                <a:noFill/>
                <a:tableStyleId>{F318CA63-7430-4D7B-B5F9-91551A8E22DF}</a:tableStyleId>
              </a:tblPr>
              <a:tblGrid>
                <a:gridCol w="3173725">
                  <a:extLst>
                    <a:ext uri="{9D8B030D-6E8A-4147-A177-3AD203B41FA5}">
                      <a16:colId xmlns:a16="http://schemas.microsoft.com/office/drawing/2014/main" val="20000"/>
                    </a:ext>
                  </a:extLst>
                </a:gridCol>
                <a:gridCol w="911775">
                  <a:extLst>
                    <a:ext uri="{9D8B030D-6E8A-4147-A177-3AD203B41FA5}">
                      <a16:colId xmlns:a16="http://schemas.microsoft.com/office/drawing/2014/main" val="20001"/>
                    </a:ext>
                  </a:extLst>
                </a:gridCol>
                <a:gridCol w="2076800">
                  <a:extLst>
                    <a:ext uri="{9D8B030D-6E8A-4147-A177-3AD203B41FA5}">
                      <a16:colId xmlns:a16="http://schemas.microsoft.com/office/drawing/2014/main" val="20002"/>
                    </a:ext>
                  </a:extLst>
                </a:gridCol>
              </a:tblGrid>
              <a:tr h="744358">
                <a:tc>
                  <a:txBody>
                    <a:bodyPr/>
                    <a:lstStyle/>
                    <a:p>
                      <a:pPr marL="90805" marR="0" lvl="0" indent="0" algn="l" rtl="0">
                        <a:lnSpc>
                          <a:spcPct val="100000"/>
                        </a:lnSpc>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Area of body</a:t>
                      </a:r>
                      <a:endParaRPr sz="1600" b="0" i="0" u="none" strike="noStrike" cap="none">
                        <a:solidFill>
                          <a:schemeClr val="dk1"/>
                        </a:solidFill>
                        <a:latin typeface="Arial"/>
                        <a:ea typeface="Arial"/>
                        <a:cs typeface="Arial"/>
                        <a:sym typeface="Arial"/>
                      </a:endParaRPr>
                    </a:p>
                  </a:txBody>
                  <a:tcPr marL="0" marR="0" marT="406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A6A6A6"/>
                    </a:solidFill>
                  </a:tcPr>
                </a:tc>
                <a:tc>
                  <a:txBody>
                    <a:bodyPr/>
                    <a:lstStyle/>
                    <a:p>
                      <a:pPr marL="92075" marR="0" lvl="0" indent="0" algn="l" rtl="0">
                        <a:lnSpc>
                          <a:spcPct val="100000"/>
                        </a:lnSpc>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levels</a:t>
                      </a:r>
                      <a:endParaRPr sz="1600" b="0" i="0" u="none" strike="noStrike" cap="none">
                        <a:solidFill>
                          <a:schemeClr val="dk1"/>
                        </a:solidFill>
                        <a:latin typeface="Arial"/>
                        <a:ea typeface="Arial"/>
                        <a:cs typeface="Arial"/>
                        <a:sym typeface="Arial"/>
                      </a:endParaRPr>
                    </a:p>
                  </a:txBody>
                  <a:tcPr marL="0" marR="0" marT="406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A6A6A6"/>
                    </a:solidFill>
                  </a:tcPr>
                </a:tc>
                <a:tc>
                  <a:txBody>
                    <a:bodyPr/>
                    <a:lstStyle/>
                    <a:p>
                      <a:pPr marL="92075" marR="0" lvl="0" indent="0" algn="l" rtl="0">
                        <a:lnSpc>
                          <a:spcPct val="100000"/>
                        </a:lnSpc>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Range of serums</a:t>
                      </a:r>
                      <a:endParaRPr sz="1600" b="0" i="0" u="none" strike="noStrike" cap="none">
                        <a:solidFill>
                          <a:schemeClr val="dk1"/>
                        </a:solidFill>
                        <a:latin typeface="Arial"/>
                        <a:ea typeface="Arial"/>
                        <a:cs typeface="Arial"/>
                        <a:sym typeface="Arial"/>
                      </a:endParaRPr>
                    </a:p>
                    <a:p>
                      <a:pPr marL="92075" marR="0" lvl="0" indent="0" algn="l" rtl="0">
                        <a:lnSpc>
                          <a:spcPct val="100000"/>
                        </a:lnSpc>
                        <a:spcBef>
                          <a:spcPts val="0"/>
                        </a:spcBef>
                        <a:spcAft>
                          <a:spcPts val="0"/>
                        </a:spcAft>
                        <a:buClr>
                          <a:srgbClr val="FFFFFF"/>
                        </a:buClr>
                        <a:buSzPts val="1600"/>
                        <a:buFont typeface="Arial"/>
                        <a:buNone/>
                      </a:pPr>
                      <a:r>
                        <a:rPr lang="en-US" sz="1600" b="1" i="0" u="none" strike="noStrike" cap="none">
                          <a:solidFill>
                            <a:srgbClr val="FFFFFF"/>
                          </a:solidFill>
                          <a:latin typeface="Arial"/>
                          <a:ea typeface="Arial"/>
                          <a:cs typeface="Arial"/>
                          <a:sym typeface="Arial"/>
                        </a:rPr>
                        <a:t>bilirubin μ</a:t>
                      </a:r>
                      <a:r>
                        <a:rPr lang="en-US" sz="1600" b="1" i="1" u="none" strike="noStrike" cap="none">
                          <a:solidFill>
                            <a:srgbClr val="FFFFFF"/>
                          </a:solidFill>
                          <a:latin typeface="Arial"/>
                          <a:ea typeface="Arial"/>
                          <a:cs typeface="Arial"/>
                          <a:sym typeface="Arial"/>
                        </a:rPr>
                        <a:t>mol/l</a:t>
                      </a:r>
                      <a:endParaRPr sz="1600" b="0" i="0" u="none" strike="noStrike" cap="none">
                        <a:solidFill>
                          <a:schemeClr val="dk1"/>
                        </a:solidFill>
                        <a:latin typeface="Arial"/>
                        <a:ea typeface="Arial"/>
                        <a:cs typeface="Arial"/>
                        <a:sym typeface="Arial"/>
                      </a:endParaRPr>
                    </a:p>
                  </a:txBody>
                  <a:tcPr marL="0" marR="0" marT="406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A6A6A6"/>
                    </a:solidFill>
                  </a:tcPr>
                </a:tc>
                <a:extLst>
                  <a:ext uri="{0D108BD9-81ED-4DB2-BD59-A6C34878D82A}">
                    <a16:rowId xmlns:a16="http://schemas.microsoft.com/office/drawing/2014/main" val="10000"/>
                  </a:ext>
                </a:extLst>
              </a:tr>
              <a:tr h="444215">
                <a:tc>
                  <a:txBody>
                    <a:bodyPr/>
                    <a:lstStyle/>
                    <a:p>
                      <a:pPr marL="90805" marR="0" lvl="0" indent="0" algn="l"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Head and neck</a:t>
                      </a:r>
                      <a:endParaRPr dirty="0"/>
                    </a:p>
                  </a:txBody>
                  <a:tcPr marL="0" marR="0" marT="406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C3FA"/>
                    </a:solidFill>
                  </a:tcPr>
                </a:tc>
                <a:tc>
                  <a:txBody>
                    <a:bodyPr/>
                    <a:lstStyle/>
                    <a:p>
                      <a:pPr marL="92075" marR="0" lvl="0" indent="0" algn="ctr"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1</a:t>
                      </a:r>
                      <a:endParaRPr/>
                    </a:p>
                  </a:txBody>
                  <a:tcPr marL="0" marR="0" marT="406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C3FA"/>
                    </a:solidFill>
                  </a:tcPr>
                </a:tc>
                <a:tc>
                  <a:txBody>
                    <a:bodyPr/>
                    <a:lstStyle/>
                    <a:p>
                      <a:pPr marL="92075"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68-133</a:t>
                      </a:r>
                      <a:endParaRPr dirty="0"/>
                    </a:p>
                  </a:txBody>
                  <a:tcPr marL="0" marR="0" marT="406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C3FA"/>
                    </a:solidFill>
                  </a:tcPr>
                </a:tc>
                <a:extLst>
                  <a:ext uri="{0D108BD9-81ED-4DB2-BD59-A6C34878D82A}">
                    <a16:rowId xmlns:a16="http://schemas.microsoft.com/office/drawing/2014/main" val="10001"/>
                  </a:ext>
                </a:extLst>
              </a:tr>
              <a:tr h="466922">
                <a:tc>
                  <a:txBody>
                    <a:bodyPr/>
                    <a:lstStyle/>
                    <a:p>
                      <a:pPr marL="90805" marR="0" lvl="0" indent="0" algn="l"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Upper trunk(above  umbilicus)</a:t>
                      </a:r>
                      <a:endParaRPr dirty="0"/>
                    </a:p>
                  </a:txBody>
                  <a:tcPr marL="0" marR="0" marT="406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EBF5"/>
                    </a:solidFill>
                  </a:tcPr>
                </a:tc>
                <a:tc>
                  <a:txBody>
                    <a:bodyPr/>
                    <a:lstStyle/>
                    <a:p>
                      <a:pPr marL="92075" marR="0" lvl="0" indent="0" algn="ctr"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2</a:t>
                      </a:r>
                      <a:endParaRPr/>
                    </a:p>
                  </a:txBody>
                  <a:tcPr marL="0" marR="0" marT="406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EBF5"/>
                    </a:solidFill>
                  </a:tcPr>
                </a:tc>
                <a:tc>
                  <a:txBody>
                    <a:bodyPr/>
                    <a:lstStyle/>
                    <a:p>
                      <a:pPr marL="92075" marR="0" lvl="0" indent="0" algn="ctr"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85-204</a:t>
                      </a:r>
                      <a:endParaRPr/>
                    </a:p>
                  </a:txBody>
                  <a:tcPr marL="0" marR="0" marT="406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EBF5"/>
                    </a:solidFill>
                  </a:tcPr>
                </a:tc>
                <a:extLst>
                  <a:ext uri="{0D108BD9-81ED-4DB2-BD59-A6C34878D82A}">
                    <a16:rowId xmlns:a16="http://schemas.microsoft.com/office/drawing/2014/main" val="10002"/>
                  </a:ext>
                </a:extLst>
              </a:tr>
              <a:tr h="714913">
                <a:tc>
                  <a:txBody>
                    <a:bodyPr/>
                    <a:lstStyle/>
                    <a:p>
                      <a:pPr marL="90805" marR="0" lvl="0" indent="0" algn="l"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Lower trunk and</a:t>
                      </a:r>
                      <a:endParaRPr dirty="0"/>
                    </a:p>
                    <a:p>
                      <a:pPr marL="90805" marR="0" lvl="0" indent="0" algn="l"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thighs(below umbilicus</a:t>
                      </a:r>
                      <a:endParaRPr dirty="0"/>
                    </a:p>
                  </a:txBody>
                  <a:tcPr marL="0" marR="0" marT="406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C3FA"/>
                    </a:solidFill>
                  </a:tcPr>
                </a:tc>
                <a:tc>
                  <a:txBody>
                    <a:bodyPr/>
                    <a:lstStyle/>
                    <a:p>
                      <a:pPr marL="92075"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3</a:t>
                      </a:r>
                      <a:endParaRPr dirty="0"/>
                    </a:p>
                  </a:txBody>
                  <a:tcPr marL="0" marR="0" marT="406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C3FA"/>
                    </a:solidFill>
                  </a:tcPr>
                </a:tc>
                <a:tc>
                  <a:txBody>
                    <a:bodyPr/>
                    <a:lstStyle/>
                    <a:p>
                      <a:pPr marL="92075"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136-272</a:t>
                      </a:r>
                      <a:endParaRPr dirty="0"/>
                    </a:p>
                  </a:txBody>
                  <a:tcPr marL="0" marR="0" marT="406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C3FA"/>
                    </a:solidFill>
                  </a:tcPr>
                </a:tc>
                <a:extLst>
                  <a:ext uri="{0D108BD9-81ED-4DB2-BD59-A6C34878D82A}">
                    <a16:rowId xmlns:a16="http://schemas.microsoft.com/office/drawing/2014/main" val="10003"/>
                  </a:ext>
                </a:extLst>
              </a:tr>
              <a:tr h="490207">
                <a:tc>
                  <a:txBody>
                    <a:bodyPr/>
                    <a:lstStyle/>
                    <a:p>
                      <a:pPr marL="90805" marR="0" lvl="0" indent="0" algn="l"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Arms and lower legs</a:t>
                      </a:r>
                      <a:endParaRPr dirty="0"/>
                    </a:p>
                  </a:txBody>
                  <a:tcPr marL="0" marR="0" marT="412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EBF5"/>
                    </a:solidFill>
                  </a:tcPr>
                </a:tc>
                <a:tc>
                  <a:txBody>
                    <a:bodyPr/>
                    <a:lstStyle/>
                    <a:p>
                      <a:pPr marL="92075" marR="0" lvl="0" indent="0" algn="ctr"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4</a:t>
                      </a:r>
                      <a:endParaRPr/>
                    </a:p>
                  </a:txBody>
                  <a:tcPr marL="0" marR="0" marT="412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EBF5"/>
                    </a:solidFill>
                  </a:tcPr>
                </a:tc>
                <a:tc>
                  <a:txBody>
                    <a:bodyPr/>
                    <a:lstStyle/>
                    <a:p>
                      <a:pPr marL="92075"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187-306</a:t>
                      </a:r>
                      <a:endParaRPr dirty="0"/>
                    </a:p>
                  </a:txBody>
                  <a:tcPr marL="0" marR="0" marT="412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9EBF5"/>
                    </a:solidFill>
                  </a:tcPr>
                </a:tc>
                <a:extLst>
                  <a:ext uri="{0D108BD9-81ED-4DB2-BD59-A6C34878D82A}">
                    <a16:rowId xmlns:a16="http://schemas.microsoft.com/office/drawing/2014/main" val="10004"/>
                  </a:ext>
                </a:extLst>
              </a:tr>
              <a:tr h="534281">
                <a:tc>
                  <a:txBody>
                    <a:bodyPr/>
                    <a:lstStyle/>
                    <a:p>
                      <a:pPr marL="90805" marR="0" lvl="0" indent="0" algn="l"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Palms and soles</a:t>
                      </a:r>
                      <a:endParaRPr dirty="0"/>
                    </a:p>
                  </a:txBody>
                  <a:tcPr marL="0" marR="0" marT="412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C3FA"/>
                    </a:solidFill>
                  </a:tcPr>
                </a:tc>
                <a:tc>
                  <a:txBody>
                    <a:bodyPr/>
                    <a:lstStyle/>
                    <a:p>
                      <a:pPr marL="92075"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5</a:t>
                      </a:r>
                      <a:endParaRPr dirty="0"/>
                    </a:p>
                  </a:txBody>
                  <a:tcPr marL="0" marR="0" marT="412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C3FA"/>
                    </a:solidFill>
                  </a:tcPr>
                </a:tc>
                <a:tc>
                  <a:txBody>
                    <a:bodyPr/>
                    <a:lstStyle/>
                    <a:p>
                      <a:pPr marL="92075" marR="0" lvl="0" indent="0" algn="ctr"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≥306</a:t>
                      </a:r>
                      <a:endParaRPr dirty="0"/>
                    </a:p>
                  </a:txBody>
                  <a:tcPr marL="0" marR="0" marT="41275"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C3FA"/>
                    </a:solidFill>
                  </a:tcPr>
                </a:tc>
                <a:extLst>
                  <a:ext uri="{0D108BD9-81ED-4DB2-BD59-A6C34878D82A}">
                    <a16:rowId xmlns:a16="http://schemas.microsoft.com/office/drawing/2014/main" val="10005"/>
                  </a:ext>
                </a:extLst>
              </a:tr>
            </a:tbl>
          </a:graphicData>
        </a:graphic>
      </p:graphicFrame>
      <p:sp>
        <p:nvSpPr>
          <p:cNvPr id="199" name="Google Shape;199;p14"/>
          <p:cNvSpPr txBox="1"/>
          <p:nvPr/>
        </p:nvSpPr>
        <p:spPr>
          <a:xfrm>
            <a:off x="2371794" y="5876772"/>
            <a:ext cx="6276242" cy="320601"/>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2000" b="1" i="1" dirty="0">
                <a:solidFill>
                  <a:srgbClr val="CC0000"/>
                </a:solidFill>
                <a:latin typeface="Arial"/>
                <a:ea typeface="Arial"/>
                <a:cs typeface="Arial"/>
                <a:sym typeface="Arial"/>
              </a:rPr>
              <a:t>Check baby in bright and  preferably natural light</a:t>
            </a:r>
            <a:endParaRPr sz="2000" dirty="0">
              <a:solidFill>
                <a:srgbClr val="CC0000"/>
              </a:solidFill>
              <a:latin typeface="Arial"/>
              <a:ea typeface="Arial"/>
              <a:cs typeface="Arial"/>
              <a:sym typeface="Arial"/>
            </a:endParaRPr>
          </a:p>
        </p:txBody>
      </p:sp>
      <p:sp>
        <p:nvSpPr>
          <p:cNvPr id="200" name="Google Shape;200;p14"/>
          <p:cNvSpPr txBox="1"/>
          <p:nvPr/>
        </p:nvSpPr>
        <p:spPr>
          <a:xfrm>
            <a:off x="1163828" y="532529"/>
            <a:ext cx="7015400" cy="505267"/>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3200" b="1" dirty="0">
                <a:solidFill>
                  <a:schemeClr val="lt1"/>
                </a:solidFill>
                <a:latin typeface="Arial"/>
                <a:ea typeface="Arial"/>
                <a:cs typeface="Arial"/>
                <a:sym typeface="Arial"/>
              </a:rPr>
              <a:t>Assessment of Neonatal Jaundice</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8"/>
          <p:cNvSpPr txBox="1">
            <a:spLocks noGrp="1"/>
          </p:cNvSpPr>
          <p:nvPr>
            <p:ph type="ctrTitle" idx="4294967295"/>
          </p:nvPr>
        </p:nvSpPr>
        <p:spPr>
          <a:xfrm>
            <a:off x="1335024" y="472305"/>
            <a:ext cx="6473952" cy="54184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070C0"/>
              </a:buClr>
              <a:buSzPts val="3600"/>
              <a:buFont typeface="Arial"/>
              <a:buNone/>
            </a:pPr>
            <a:r>
              <a:rPr lang="en-US" sz="3200" b="1" dirty="0">
                <a:solidFill>
                  <a:schemeClr val="bg1"/>
                </a:solidFill>
                <a:latin typeface="Arial"/>
                <a:ea typeface="Arial"/>
                <a:cs typeface="Arial"/>
                <a:sym typeface="Arial"/>
              </a:rPr>
              <a:t>Phototherapy</a:t>
            </a:r>
            <a:endParaRPr sz="3200" b="1" dirty="0">
              <a:solidFill>
                <a:schemeClr val="bg1"/>
              </a:solidFill>
              <a:latin typeface="Arial"/>
              <a:ea typeface="Arial"/>
              <a:cs typeface="Arial"/>
              <a:sym typeface="Arial"/>
            </a:endParaRPr>
          </a:p>
        </p:txBody>
      </p:sp>
      <p:sp>
        <p:nvSpPr>
          <p:cNvPr id="207" name="Google Shape;207;p18"/>
          <p:cNvSpPr/>
          <p:nvPr/>
        </p:nvSpPr>
        <p:spPr>
          <a:xfrm>
            <a:off x="4425695" y="1593130"/>
            <a:ext cx="4426073" cy="4647414"/>
          </a:xfrm>
          <a:prstGeom prst="rect">
            <a:avLst/>
          </a:prstGeom>
          <a:solidFill>
            <a:srgbClr val="FDC3FA"/>
          </a:solidFill>
          <a:ln>
            <a:noFill/>
          </a:ln>
        </p:spPr>
        <p:txBody>
          <a:bodyPr spcFirstLastPara="1" wrap="square" lIns="182875" tIns="182875" rIns="18287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dirty="0">
                <a:solidFill>
                  <a:srgbClr val="000000"/>
                </a:solidFill>
                <a:latin typeface="Arial"/>
                <a:ea typeface="Arial"/>
                <a:cs typeface="Arial"/>
                <a:sym typeface="Arial"/>
              </a:rPr>
              <a:t>Nomograms help determine need for phototherapy &amp; irradiance mode to use based on the neonate’s; </a:t>
            </a:r>
            <a:endParaRPr sz="2000"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000000"/>
                </a:solidFill>
                <a:latin typeface="Arial"/>
                <a:ea typeface="Arial"/>
                <a:cs typeface="Arial"/>
                <a:sym typeface="Arial"/>
              </a:rPr>
              <a:t>  </a:t>
            </a:r>
            <a:endParaRPr sz="2000"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0000"/>
              </a:buClr>
              <a:buSzPts val="2000"/>
              <a:buFont typeface="Arial"/>
              <a:buChar char="•"/>
            </a:pPr>
            <a:r>
              <a:rPr lang="en-US" sz="2000" b="1" dirty="0">
                <a:solidFill>
                  <a:srgbClr val="000000"/>
                </a:solidFill>
                <a:latin typeface="Arial"/>
                <a:ea typeface="Arial"/>
                <a:cs typeface="Arial"/>
                <a:sym typeface="Arial"/>
              </a:rPr>
              <a:t>Total serum bilirubin</a:t>
            </a:r>
            <a:endParaRPr dirty="0"/>
          </a:p>
          <a:p>
            <a:pPr marL="457200" marR="0" lvl="0" indent="-457200" algn="l" rtl="0">
              <a:lnSpc>
                <a:spcPct val="100000"/>
              </a:lnSpc>
              <a:spcBef>
                <a:spcPts val="1200"/>
              </a:spcBef>
              <a:spcAft>
                <a:spcPts val="0"/>
              </a:spcAft>
              <a:buClr>
                <a:srgbClr val="000000"/>
              </a:buClr>
              <a:buSzPts val="2000"/>
              <a:buFont typeface="Arial"/>
              <a:buChar char="•"/>
            </a:pPr>
            <a:r>
              <a:rPr lang="en-US" sz="2000" b="1" dirty="0">
                <a:solidFill>
                  <a:srgbClr val="000000"/>
                </a:solidFill>
                <a:latin typeface="Arial"/>
                <a:ea typeface="Arial"/>
                <a:cs typeface="Arial"/>
                <a:sym typeface="Arial"/>
              </a:rPr>
              <a:t>Postnatal age (hours)  </a:t>
            </a:r>
            <a:endParaRPr dirty="0"/>
          </a:p>
          <a:p>
            <a:pPr marL="457200" marR="0" lvl="0" indent="-457200" algn="l" rtl="0">
              <a:lnSpc>
                <a:spcPct val="100000"/>
              </a:lnSpc>
              <a:spcBef>
                <a:spcPts val="1200"/>
              </a:spcBef>
              <a:spcAft>
                <a:spcPts val="0"/>
              </a:spcAft>
              <a:buClr>
                <a:srgbClr val="000000"/>
              </a:buClr>
              <a:buSzPts val="2000"/>
              <a:buFont typeface="Arial"/>
              <a:buChar char="•"/>
            </a:pPr>
            <a:r>
              <a:rPr lang="en-US" sz="2000" b="1" dirty="0">
                <a:solidFill>
                  <a:srgbClr val="000000"/>
                </a:solidFill>
                <a:latin typeface="Arial"/>
                <a:ea typeface="Arial"/>
                <a:cs typeface="Arial"/>
                <a:sym typeface="Arial"/>
              </a:rPr>
              <a:t>Presence of risk factors</a:t>
            </a:r>
            <a:endParaRPr dirty="0"/>
          </a:p>
          <a:p>
            <a:pPr marL="457200" marR="0" lvl="0" indent="-457200" algn="l" rtl="0">
              <a:lnSpc>
                <a:spcPct val="100000"/>
              </a:lnSpc>
              <a:spcBef>
                <a:spcPts val="1200"/>
              </a:spcBef>
              <a:spcAft>
                <a:spcPts val="0"/>
              </a:spcAft>
              <a:buClr>
                <a:srgbClr val="000000"/>
              </a:buClr>
              <a:buSzPts val="2000"/>
              <a:buFont typeface="Arial"/>
              <a:buChar char="•"/>
            </a:pPr>
            <a:r>
              <a:rPr lang="en-US" sz="2000" b="1" dirty="0">
                <a:solidFill>
                  <a:srgbClr val="000000"/>
                </a:solidFill>
                <a:latin typeface="Arial"/>
                <a:ea typeface="Arial"/>
                <a:cs typeface="Arial"/>
                <a:sym typeface="Arial"/>
              </a:rPr>
              <a:t>Gestational age</a:t>
            </a:r>
            <a:endParaRPr sz="2000" b="1" dirty="0">
              <a:solidFill>
                <a:srgbClr val="000000"/>
              </a:solidFill>
              <a:latin typeface="Arial"/>
              <a:ea typeface="Arial"/>
              <a:cs typeface="Arial"/>
              <a:sym typeface="Arial"/>
            </a:endParaRPr>
          </a:p>
          <a:p>
            <a:pPr marL="457200" marR="0" lvl="0" indent="-457200" algn="l" rtl="0">
              <a:lnSpc>
                <a:spcPct val="100000"/>
              </a:lnSpc>
              <a:spcBef>
                <a:spcPts val="1200"/>
              </a:spcBef>
              <a:spcAft>
                <a:spcPts val="0"/>
              </a:spcAft>
              <a:buClr>
                <a:srgbClr val="000000"/>
              </a:buClr>
              <a:buSzPts val="2000"/>
              <a:buFont typeface="Arial"/>
              <a:buChar char="•"/>
            </a:pPr>
            <a:r>
              <a:rPr lang="en-US" sz="2000" b="1" dirty="0">
                <a:solidFill>
                  <a:srgbClr val="000000"/>
                </a:solidFill>
                <a:latin typeface="Arial"/>
                <a:ea typeface="Arial"/>
                <a:cs typeface="Arial"/>
                <a:sym typeface="Arial"/>
              </a:rPr>
              <a:t>Weight (for those less than 35 weeks)</a:t>
            </a:r>
            <a:endParaRPr dirty="0"/>
          </a:p>
        </p:txBody>
      </p:sp>
      <p:sp>
        <p:nvSpPr>
          <p:cNvPr id="208" name="Google Shape;208;p18"/>
          <p:cNvSpPr/>
          <p:nvPr/>
        </p:nvSpPr>
        <p:spPr>
          <a:xfrm>
            <a:off x="301658" y="1593130"/>
            <a:ext cx="4023454" cy="4647414"/>
          </a:xfrm>
          <a:prstGeom prst="rect">
            <a:avLst/>
          </a:prstGeom>
          <a:solidFill>
            <a:srgbClr val="FFE5FF"/>
          </a:solidFill>
          <a:ln>
            <a:noFill/>
          </a:ln>
        </p:spPr>
        <p:txBody>
          <a:bodyPr spcFirstLastPara="1" wrap="square" lIns="182875" tIns="182875" rIns="182875" bIns="45700" anchor="t" anchorCtr="0">
            <a:noAutofit/>
          </a:bodyPr>
          <a:lstStyle/>
          <a:p>
            <a:pPr marL="0" marR="0" lvl="0" indent="0" algn="l" rtl="0">
              <a:spcBef>
                <a:spcPts val="0"/>
              </a:spcBef>
              <a:spcAft>
                <a:spcPts val="0"/>
              </a:spcAft>
              <a:buNone/>
            </a:pPr>
            <a:r>
              <a:rPr lang="en-US" sz="2000" b="1" dirty="0">
                <a:solidFill>
                  <a:schemeClr val="dk1"/>
                </a:solidFill>
                <a:latin typeface="Arial"/>
                <a:ea typeface="Arial"/>
                <a:cs typeface="Arial"/>
                <a:sym typeface="Arial"/>
              </a:rPr>
              <a:t>Before initiating phototherapy; </a:t>
            </a:r>
            <a:endParaRPr dirty="0"/>
          </a:p>
          <a:p>
            <a:pPr marL="457200" marR="0" lvl="0" indent="-457200" algn="l" rtl="0">
              <a:spcBef>
                <a:spcPts val="0"/>
              </a:spcBef>
              <a:spcAft>
                <a:spcPts val="0"/>
              </a:spcAft>
              <a:buClr>
                <a:schemeClr val="dk1"/>
              </a:buClr>
              <a:buSzPts val="2000"/>
              <a:buFont typeface="Arial"/>
              <a:buChar char="•"/>
            </a:pPr>
            <a:r>
              <a:rPr lang="en-US" sz="2000" dirty="0">
                <a:solidFill>
                  <a:schemeClr val="dk1"/>
                </a:solidFill>
                <a:latin typeface="Arial"/>
                <a:ea typeface="Arial"/>
                <a:cs typeface="Arial"/>
                <a:sym typeface="Arial"/>
              </a:rPr>
              <a:t>Assess neonate for jaundice</a:t>
            </a:r>
            <a:endParaRPr dirty="0"/>
          </a:p>
          <a:p>
            <a:pPr marL="457200" marR="0" lvl="0" indent="-330200" algn="l" rtl="0">
              <a:spcBef>
                <a:spcPts val="0"/>
              </a:spcBef>
              <a:spcAft>
                <a:spcPts val="0"/>
              </a:spcAft>
              <a:buClr>
                <a:schemeClr val="dk1"/>
              </a:buClr>
              <a:buSzPts val="2000"/>
              <a:buFont typeface="Arial"/>
              <a:buNone/>
            </a:pPr>
            <a:endParaRPr sz="2000" dirty="0">
              <a:solidFill>
                <a:schemeClr val="dk1"/>
              </a:solidFill>
              <a:latin typeface="Arial"/>
              <a:ea typeface="Arial"/>
              <a:cs typeface="Arial"/>
              <a:sym typeface="Arial"/>
            </a:endParaRPr>
          </a:p>
          <a:p>
            <a:pPr marL="457200" marR="0" lvl="0" indent="-457200" algn="l" rtl="0">
              <a:spcBef>
                <a:spcPts val="0"/>
              </a:spcBef>
              <a:spcAft>
                <a:spcPts val="0"/>
              </a:spcAft>
              <a:buClr>
                <a:schemeClr val="dk1"/>
              </a:buClr>
              <a:buSzPts val="2000"/>
              <a:buFont typeface="Arial"/>
              <a:buChar char="•"/>
            </a:pPr>
            <a:r>
              <a:rPr lang="en-US" sz="2000" dirty="0">
                <a:solidFill>
                  <a:schemeClr val="dk1"/>
                </a:solidFill>
                <a:latin typeface="Arial"/>
                <a:ea typeface="Arial"/>
                <a:cs typeface="Arial"/>
                <a:sym typeface="Arial"/>
              </a:rPr>
              <a:t>Measure total serum bilirubin (TSB) levels for patients with jaundice</a:t>
            </a:r>
            <a:endParaRPr dirty="0"/>
          </a:p>
          <a:p>
            <a:pPr marL="457200" marR="0" lvl="0" indent="-330200" algn="l" rtl="0">
              <a:spcBef>
                <a:spcPts val="0"/>
              </a:spcBef>
              <a:spcAft>
                <a:spcPts val="0"/>
              </a:spcAft>
              <a:buClr>
                <a:schemeClr val="dk1"/>
              </a:buClr>
              <a:buSzPts val="2000"/>
              <a:buFont typeface="Arial"/>
              <a:buNone/>
            </a:pPr>
            <a:endParaRPr sz="2000" dirty="0">
              <a:solidFill>
                <a:schemeClr val="dk1"/>
              </a:solidFill>
              <a:latin typeface="Arial"/>
              <a:ea typeface="Arial"/>
              <a:cs typeface="Arial"/>
              <a:sym typeface="Arial"/>
            </a:endParaRPr>
          </a:p>
          <a:p>
            <a:pPr marL="457200" marR="0" lvl="0" indent="-457200" algn="l" rtl="0">
              <a:spcBef>
                <a:spcPts val="0"/>
              </a:spcBef>
              <a:spcAft>
                <a:spcPts val="0"/>
              </a:spcAft>
              <a:buClr>
                <a:schemeClr val="dk1"/>
              </a:buClr>
              <a:buSzPts val="2000"/>
              <a:buFont typeface="Arial"/>
              <a:buChar char="•"/>
            </a:pPr>
            <a:r>
              <a:rPr lang="en-US" sz="2000" dirty="0">
                <a:solidFill>
                  <a:schemeClr val="dk1"/>
                </a:solidFill>
                <a:latin typeface="Arial"/>
                <a:ea typeface="Arial"/>
                <a:cs typeface="Arial"/>
                <a:sym typeface="Arial"/>
              </a:rPr>
              <a:t>Determine if TSB levels are within phototherapy threshold using available  nomograms</a:t>
            </a:r>
            <a:endParaRPr dirty="0"/>
          </a:p>
          <a:p>
            <a:pPr marL="457200" marR="0" lvl="0" indent="-330200" algn="l" rtl="0">
              <a:spcBef>
                <a:spcPts val="0"/>
              </a:spcBef>
              <a:spcAft>
                <a:spcPts val="0"/>
              </a:spcAft>
              <a:buClr>
                <a:schemeClr val="dk1"/>
              </a:buClr>
              <a:buSzPts val="2000"/>
              <a:buFont typeface="Calibri"/>
              <a:buNone/>
            </a:pPr>
            <a:endParaRPr sz="2000" dirty="0">
              <a:solidFill>
                <a:schemeClr val="dk1"/>
              </a:solidFill>
              <a:latin typeface="Arial"/>
              <a:ea typeface="Arial"/>
              <a:cs typeface="Arial"/>
              <a:sym typeface="Arial"/>
            </a:endParaRPr>
          </a:p>
          <a:p>
            <a:pPr marL="457200" marR="0" lvl="0" indent="-330200" algn="l" rtl="0">
              <a:spcBef>
                <a:spcPts val="0"/>
              </a:spcBef>
              <a:spcAft>
                <a:spcPts val="0"/>
              </a:spcAft>
              <a:buClr>
                <a:schemeClr val="dk1"/>
              </a:buClr>
              <a:buSzPts val="2000"/>
              <a:buFont typeface="Calibri"/>
              <a:buNone/>
            </a:pPr>
            <a:endParaRPr sz="2000" dirty="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6cdff98b04517369_382"/>
          <p:cNvSpPr txBox="1"/>
          <p:nvPr/>
        </p:nvSpPr>
        <p:spPr>
          <a:xfrm>
            <a:off x="1839450" y="101984"/>
            <a:ext cx="5465100" cy="735600"/>
          </a:xfrm>
          <a:prstGeom prst="rect">
            <a:avLst/>
          </a:prstGeom>
          <a:noFill/>
          <a:ln>
            <a:noFill/>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None/>
            </a:pPr>
            <a:r>
              <a:rPr lang="en-US" sz="3200" b="1" i="0" u="none" strike="noStrike" cap="none" dirty="0">
                <a:solidFill>
                  <a:srgbClr val="7030A0"/>
                </a:solidFill>
                <a:latin typeface="Arial"/>
                <a:ea typeface="Arial"/>
                <a:cs typeface="Arial"/>
                <a:sym typeface="Arial"/>
              </a:rPr>
              <a:t>Using Nomograms</a:t>
            </a:r>
            <a:endParaRPr sz="1200" dirty="0"/>
          </a:p>
        </p:txBody>
      </p:sp>
      <p:sp>
        <p:nvSpPr>
          <p:cNvPr id="214" name="Google Shape;214;g6cdff98b04517369_382"/>
          <p:cNvSpPr txBox="1"/>
          <p:nvPr/>
        </p:nvSpPr>
        <p:spPr>
          <a:xfrm>
            <a:off x="386647" y="851024"/>
            <a:ext cx="8210700" cy="338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8E4D9F"/>
              </a:buClr>
              <a:buSzPts val="1600"/>
              <a:buFont typeface="Arial"/>
              <a:buNone/>
            </a:pPr>
            <a:r>
              <a:rPr lang="en-US" sz="1600" b="1" i="0" u="none" strike="noStrike" cap="none" dirty="0">
                <a:solidFill>
                  <a:srgbClr val="8E4D9F"/>
                </a:solidFill>
                <a:latin typeface="Arial"/>
                <a:ea typeface="Arial"/>
                <a:cs typeface="Arial"/>
                <a:sym typeface="Arial"/>
              </a:rPr>
              <a:t>Nomogram A: Jaundice Management for a baby greater than 38 weeks gestation  </a:t>
            </a:r>
            <a:endParaRPr sz="1400" b="0" i="0" u="none" strike="noStrike" cap="none" dirty="0">
              <a:solidFill>
                <a:srgbClr val="000000"/>
              </a:solidFill>
              <a:latin typeface="Arial"/>
              <a:ea typeface="Arial"/>
              <a:cs typeface="Arial"/>
              <a:sym typeface="Arial"/>
            </a:endParaRPr>
          </a:p>
        </p:txBody>
      </p:sp>
      <p:pic>
        <p:nvPicPr>
          <p:cNvPr id="215" name="Google Shape;215;g6cdff98b04517369_382"/>
          <p:cNvPicPr preferRelativeResize="0"/>
          <p:nvPr/>
        </p:nvPicPr>
        <p:blipFill rotWithShape="1">
          <a:blip r:embed="rId3">
            <a:alphaModFix/>
          </a:blip>
          <a:srcRect t="23896" r="16645"/>
          <a:stretch/>
        </p:blipFill>
        <p:spPr>
          <a:xfrm>
            <a:off x="329436" y="1303506"/>
            <a:ext cx="8210835" cy="5243210"/>
          </a:xfrm>
          <a:prstGeom prst="rect">
            <a:avLst/>
          </a:prstGeom>
          <a:noFill/>
          <a:ln>
            <a:noFill/>
          </a:ln>
        </p:spPr>
      </p:pic>
      <p:sp>
        <p:nvSpPr>
          <p:cNvPr id="216" name="Google Shape;216;g6cdff98b04517369_382"/>
          <p:cNvSpPr txBox="1"/>
          <p:nvPr/>
        </p:nvSpPr>
        <p:spPr>
          <a:xfrm>
            <a:off x="1588568" y="1617581"/>
            <a:ext cx="6278400" cy="253800"/>
          </a:xfrm>
          <a:prstGeom prst="rect">
            <a:avLst/>
          </a:prstGeom>
          <a:solidFill>
            <a:srgbClr val="AD17B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050"/>
              <a:buFont typeface="Arial"/>
              <a:buNone/>
            </a:pPr>
            <a:r>
              <a:rPr lang="en-US" sz="1050" b="1" i="0" u="none" strike="noStrike" cap="none">
                <a:solidFill>
                  <a:srgbClr val="FFFFFF"/>
                </a:solidFill>
                <a:latin typeface="Arial"/>
                <a:ea typeface="Arial"/>
                <a:cs typeface="Arial"/>
                <a:sym typeface="Arial"/>
              </a:rPr>
              <a:t>Irradiance threshold for a baby who is term, 36 hours old </a:t>
            </a:r>
            <a:r>
              <a:rPr lang="en-US" sz="1050" b="1" i="0" u="sng" strike="noStrike" cap="none">
                <a:solidFill>
                  <a:srgbClr val="FFFFFF"/>
                </a:solidFill>
                <a:latin typeface="Arial"/>
                <a:ea typeface="Arial"/>
                <a:cs typeface="Arial"/>
                <a:sym typeface="Arial"/>
              </a:rPr>
              <a:t>with </a:t>
            </a:r>
            <a:r>
              <a:rPr lang="en-US" sz="1050" b="1" i="0" u="none" strike="noStrike" cap="none">
                <a:solidFill>
                  <a:srgbClr val="FFFFFF"/>
                </a:solidFill>
                <a:latin typeface="Arial"/>
                <a:ea typeface="Arial"/>
                <a:cs typeface="Arial"/>
                <a:sym typeface="Arial"/>
              </a:rPr>
              <a:t>risk factors</a:t>
            </a:r>
            <a:endParaRPr sz="1400" b="0" i="0" u="none" strike="noStrike" cap="none">
              <a:solidFill>
                <a:srgbClr val="000000"/>
              </a:solidFill>
              <a:latin typeface="Arial"/>
              <a:ea typeface="Arial"/>
              <a:cs typeface="Arial"/>
              <a:sym typeface="Arial"/>
            </a:endParaRPr>
          </a:p>
        </p:txBody>
      </p:sp>
      <p:sp>
        <p:nvSpPr>
          <p:cNvPr id="217" name="Google Shape;217;g6cdff98b04517369_382"/>
          <p:cNvSpPr/>
          <p:nvPr/>
        </p:nvSpPr>
        <p:spPr>
          <a:xfrm>
            <a:off x="2552491" y="4394445"/>
            <a:ext cx="73800" cy="78600"/>
          </a:xfrm>
          <a:prstGeom prst="ellipse">
            <a:avLst/>
          </a:prstGeom>
          <a:solidFill>
            <a:srgbClr val="F018C2"/>
          </a:solidFill>
          <a:ln w="25400" cap="flat" cmpd="sng">
            <a:solidFill>
              <a:srgbClr val="18364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highlight>
                <a:srgbClr val="FF00FF"/>
              </a:highlight>
              <a:latin typeface="Calibri"/>
              <a:ea typeface="Calibri"/>
              <a:cs typeface="Calibri"/>
              <a:sym typeface="Calibri"/>
            </a:endParaRPr>
          </a:p>
        </p:txBody>
      </p:sp>
      <p:grpSp>
        <p:nvGrpSpPr>
          <p:cNvPr id="218" name="Google Shape;218;g6cdff98b04517369_382"/>
          <p:cNvGrpSpPr/>
          <p:nvPr/>
        </p:nvGrpSpPr>
        <p:grpSpPr>
          <a:xfrm>
            <a:off x="2667013" y="4913721"/>
            <a:ext cx="1824984" cy="1116227"/>
            <a:chOff x="4127391" y="5150444"/>
            <a:chExt cx="2032050" cy="1098000"/>
          </a:xfrm>
        </p:grpSpPr>
        <p:sp>
          <p:nvSpPr>
            <p:cNvPr id="219" name="Google Shape;219;g6cdff98b04517369_382"/>
            <p:cNvSpPr/>
            <p:nvPr/>
          </p:nvSpPr>
          <p:spPr>
            <a:xfrm>
              <a:off x="4127391" y="5150444"/>
              <a:ext cx="228300" cy="1098000"/>
            </a:xfrm>
            <a:prstGeom prst="rightBrace">
              <a:avLst>
                <a:gd name="adj1" fmla="val 8333"/>
                <a:gd name="adj2" fmla="val 50000"/>
              </a:avLst>
            </a:prstGeom>
            <a:noFill/>
            <a:ln w="28575" cap="flat" cmpd="sng">
              <a:solidFill>
                <a:srgbClr val="00B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220" name="Google Shape;220;g6cdff98b04517369_382"/>
            <p:cNvSpPr txBox="1"/>
            <p:nvPr/>
          </p:nvSpPr>
          <p:spPr>
            <a:xfrm>
              <a:off x="4402641" y="5461606"/>
              <a:ext cx="1756800" cy="249900"/>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chemeClr val="tx1"/>
                  </a:solidFill>
                  <a:latin typeface="Calibri"/>
                  <a:ea typeface="Calibri"/>
                  <a:cs typeface="Calibri"/>
                  <a:sym typeface="Calibri"/>
                </a:rPr>
                <a:t>No Photo Therapy</a:t>
              </a:r>
              <a:endParaRPr sz="1400" b="0" i="0" u="none" strike="noStrike" cap="none" dirty="0">
                <a:solidFill>
                  <a:schemeClr val="tx1"/>
                </a:solidFill>
                <a:latin typeface="Arial"/>
                <a:ea typeface="Arial"/>
                <a:cs typeface="Arial"/>
                <a:sym typeface="Arial"/>
              </a:endParaRPr>
            </a:p>
          </p:txBody>
        </p:sp>
      </p:grpSp>
      <p:grpSp>
        <p:nvGrpSpPr>
          <p:cNvPr id="221" name="Google Shape;221;g6cdff98b04517369_382"/>
          <p:cNvGrpSpPr/>
          <p:nvPr/>
        </p:nvGrpSpPr>
        <p:grpSpPr>
          <a:xfrm>
            <a:off x="2667011" y="4441193"/>
            <a:ext cx="3041778" cy="411728"/>
            <a:chOff x="4174436" y="4626727"/>
            <a:chExt cx="3386904" cy="357000"/>
          </a:xfrm>
        </p:grpSpPr>
        <p:sp>
          <p:nvSpPr>
            <p:cNvPr id="222" name="Google Shape;222;g6cdff98b04517369_382"/>
            <p:cNvSpPr/>
            <p:nvPr/>
          </p:nvSpPr>
          <p:spPr>
            <a:xfrm>
              <a:off x="4174436" y="4626727"/>
              <a:ext cx="203100" cy="357000"/>
            </a:xfrm>
            <a:prstGeom prst="rightBrace">
              <a:avLst>
                <a:gd name="adj1" fmla="val 8333"/>
                <a:gd name="adj2" fmla="val 50000"/>
              </a:avLst>
            </a:prstGeom>
            <a:noFill/>
            <a:ln w="28575" cap="flat" cmpd="sng">
              <a:solidFill>
                <a:srgbClr val="70262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223" name="Google Shape;223;g6cdff98b04517369_382"/>
            <p:cNvSpPr txBox="1"/>
            <p:nvPr/>
          </p:nvSpPr>
          <p:spPr>
            <a:xfrm>
              <a:off x="4402640" y="4626728"/>
              <a:ext cx="3158700" cy="220200"/>
            </a:xfrm>
            <a:prstGeom prst="rect">
              <a:avLst/>
            </a:prstGeom>
            <a:solidFill>
              <a:srgbClr val="92D05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chemeClr val="tx1"/>
                  </a:solidFill>
                  <a:latin typeface="Calibri"/>
                  <a:ea typeface="Calibri"/>
                  <a:cs typeface="Calibri"/>
                  <a:sym typeface="Calibri"/>
                </a:rPr>
                <a:t>No Photo. Repeat TSB within 6 -24 hours</a:t>
              </a:r>
              <a:endParaRPr sz="1400" b="0" i="0" u="none" strike="noStrike" cap="none" dirty="0">
                <a:solidFill>
                  <a:schemeClr val="tx1"/>
                </a:solidFill>
                <a:latin typeface="Arial"/>
                <a:ea typeface="Arial"/>
                <a:cs typeface="Arial"/>
                <a:sym typeface="Arial"/>
              </a:endParaRPr>
            </a:p>
          </p:txBody>
        </p:sp>
      </p:grpSp>
      <p:grpSp>
        <p:nvGrpSpPr>
          <p:cNvPr id="224" name="Google Shape;224;g6cdff98b04517369_382"/>
          <p:cNvGrpSpPr/>
          <p:nvPr/>
        </p:nvGrpSpPr>
        <p:grpSpPr>
          <a:xfrm>
            <a:off x="1123634" y="4414835"/>
            <a:ext cx="1463538" cy="365835"/>
            <a:chOff x="2458382" y="4649293"/>
            <a:chExt cx="1629594" cy="382193"/>
          </a:xfrm>
        </p:grpSpPr>
        <p:cxnSp>
          <p:nvCxnSpPr>
            <p:cNvPr id="225" name="Google Shape;225;g6cdff98b04517369_382"/>
            <p:cNvCxnSpPr/>
            <p:nvPr/>
          </p:nvCxnSpPr>
          <p:spPr>
            <a:xfrm rot="10800000" flipH="1">
              <a:off x="4084076" y="4740186"/>
              <a:ext cx="3900" cy="291300"/>
            </a:xfrm>
            <a:prstGeom prst="straightConnector1">
              <a:avLst/>
            </a:prstGeom>
            <a:noFill/>
            <a:ln w="28575" cap="flat" cmpd="sng">
              <a:solidFill>
                <a:srgbClr val="702627"/>
              </a:solidFill>
              <a:prstDash val="solid"/>
              <a:round/>
              <a:headEnd type="none" w="sm" len="sm"/>
              <a:tailEnd type="triangle" w="med" len="med"/>
            </a:ln>
          </p:spPr>
        </p:cxnSp>
        <p:cxnSp>
          <p:nvCxnSpPr>
            <p:cNvPr id="226" name="Google Shape;226;g6cdff98b04517369_382"/>
            <p:cNvCxnSpPr/>
            <p:nvPr/>
          </p:nvCxnSpPr>
          <p:spPr>
            <a:xfrm>
              <a:off x="2458382" y="4649293"/>
              <a:ext cx="1578300" cy="0"/>
            </a:xfrm>
            <a:prstGeom prst="straightConnector1">
              <a:avLst/>
            </a:prstGeom>
            <a:noFill/>
            <a:ln w="28575" cap="flat" cmpd="sng">
              <a:solidFill>
                <a:schemeClr val="dk1"/>
              </a:solidFill>
              <a:prstDash val="solid"/>
              <a:round/>
              <a:headEnd type="none" w="sm" len="sm"/>
              <a:tailEnd type="triangle" w="med" len="med"/>
            </a:ln>
          </p:spPr>
        </p:cxnSp>
      </p:grpSp>
      <p:sp>
        <p:nvSpPr>
          <p:cNvPr id="227" name="Google Shape;227;g6cdff98b04517369_382"/>
          <p:cNvSpPr txBox="1"/>
          <p:nvPr/>
        </p:nvSpPr>
        <p:spPr>
          <a:xfrm>
            <a:off x="1488222" y="4451865"/>
            <a:ext cx="840000" cy="261600"/>
          </a:xfrm>
          <a:prstGeom prst="rect">
            <a:avLst/>
          </a:prstGeom>
          <a:solidFill>
            <a:srgbClr val="92D05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a:solidFill>
                  <a:schemeClr val="tx1"/>
                </a:solidFill>
                <a:latin typeface="Calibri"/>
                <a:ea typeface="Calibri"/>
                <a:cs typeface="Calibri"/>
                <a:sym typeface="Calibri"/>
              </a:rPr>
              <a:t>&lt;</a:t>
            </a:r>
            <a:r>
              <a:rPr lang="en-US" sz="1100" b="1" i="0" u="none" strike="noStrike" cap="none" dirty="0">
                <a:solidFill>
                  <a:schemeClr val="tx1"/>
                </a:solidFill>
                <a:latin typeface="Calibri"/>
                <a:ea typeface="Calibri"/>
                <a:cs typeface="Calibri"/>
                <a:sym typeface="Calibri"/>
              </a:rPr>
              <a:t>50μmol/l</a:t>
            </a:r>
            <a:endParaRPr sz="1100" b="0" i="0" u="none" strike="noStrike" cap="none" dirty="0">
              <a:solidFill>
                <a:schemeClr val="tx1"/>
              </a:solidFill>
              <a:latin typeface="Calibri"/>
              <a:ea typeface="Calibri"/>
              <a:cs typeface="Calibri"/>
              <a:sym typeface="Calibri"/>
            </a:endParaRPr>
          </a:p>
        </p:txBody>
      </p:sp>
      <p:sp>
        <p:nvSpPr>
          <p:cNvPr id="228" name="Google Shape;228;g6cdff98b04517369_382"/>
          <p:cNvSpPr/>
          <p:nvPr/>
        </p:nvSpPr>
        <p:spPr>
          <a:xfrm>
            <a:off x="2550297" y="3780908"/>
            <a:ext cx="73800" cy="78600"/>
          </a:xfrm>
          <a:prstGeom prst="ellipse">
            <a:avLst/>
          </a:prstGeom>
          <a:solidFill>
            <a:srgbClr val="F018C2"/>
          </a:solidFill>
          <a:ln w="25400" cap="flat" cmpd="sng">
            <a:solidFill>
              <a:srgbClr val="18364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Calibri"/>
              <a:ea typeface="Calibri"/>
              <a:cs typeface="Calibri"/>
              <a:sym typeface="Calibri"/>
            </a:endParaRPr>
          </a:p>
        </p:txBody>
      </p:sp>
      <p:grpSp>
        <p:nvGrpSpPr>
          <p:cNvPr id="229" name="Google Shape;229;g6cdff98b04517369_382"/>
          <p:cNvGrpSpPr/>
          <p:nvPr/>
        </p:nvGrpSpPr>
        <p:grpSpPr>
          <a:xfrm>
            <a:off x="1113428" y="3822727"/>
            <a:ext cx="1473765" cy="538005"/>
            <a:chOff x="2446977" y="3995542"/>
            <a:chExt cx="1644827" cy="725661"/>
          </a:xfrm>
        </p:grpSpPr>
        <p:cxnSp>
          <p:nvCxnSpPr>
            <p:cNvPr id="230" name="Google Shape;230;g6cdff98b04517369_382"/>
            <p:cNvCxnSpPr/>
            <p:nvPr/>
          </p:nvCxnSpPr>
          <p:spPr>
            <a:xfrm>
              <a:off x="4091804" y="4104703"/>
              <a:ext cx="0" cy="616500"/>
            </a:xfrm>
            <a:prstGeom prst="straightConnector1">
              <a:avLst/>
            </a:prstGeom>
            <a:noFill/>
            <a:ln w="28575" cap="flat" cmpd="sng">
              <a:solidFill>
                <a:schemeClr val="accent4"/>
              </a:solidFill>
              <a:prstDash val="solid"/>
              <a:round/>
              <a:headEnd type="none" w="sm" len="sm"/>
              <a:tailEnd type="triangle" w="med" len="med"/>
            </a:ln>
          </p:spPr>
        </p:cxnSp>
        <p:cxnSp>
          <p:nvCxnSpPr>
            <p:cNvPr id="231" name="Google Shape;231;g6cdff98b04517369_382"/>
            <p:cNvCxnSpPr/>
            <p:nvPr/>
          </p:nvCxnSpPr>
          <p:spPr>
            <a:xfrm>
              <a:off x="2446977" y="3995542"/>
              <a:ext cx="1581000" cy="0"/>
            </a:xfrm>
            <a:prstGeom prst="straightConnector1">
              <a:avLst/>
            </a:prstGeom>
            <a:noFill/>
            <a:ln w="28575" cap="flat" cmpd="sng">
              <a:solidFill>
                <a:schemeClr val="dk1"/>
              </a:solidFill>
              <a:prstDash val="solid"/>
              <a:round/>
              <a:headEnd type="none" w="sm" len="sm"/>
              <a:tailEnd type="triangle" w="med" len="med"/>
            </a:ln>
          </p:spPr>
        </p:cxnSp>
      </p:grpSp>
      <p:grpSp>
        <p:nvGrpSpPr>
          <p:cNvPr id="232" name="Google Shape;232;g6cdff98b04517369_382"/>
          <p:cNvGrpSpPr/>
          <p:nvPr/>
        </p:nvGrpSpPr>
        <p:grpSpPr>
          <a:xfrm>
            <a:off x="2667014" y="3912151"/>
            <a:ext cx="3056713" cy="411677"/>
            <a:chOff x="4174435" y="4044765"/>
            <a:chExt cx="3403533" cy="456000"/>
          </a:xfrm>
        </p:grpSpPr>
        <p:sp>
          <p:nvSpPr>
            <p:cNvPr id="233" name="Google Shape;233;g6cdff98b04517369_382"/>
            <p:cNvSpPr/>
            <p:nvPr/>
          </p:nvSpPr>
          <p:spPr>
            <a:xfrm>
              <a:off x="4174435" y="4044765"/>
              <a:ext cx="155100" cy="456000"/>
            </a:xfrm>
            <a:prstGeom prst="rightBrace">
              <a:avLst>
                <a:gd name="adj1" fmla="val 8333"/>
                <a:gd name="adj2" fmla="val 50000"/>
              </a:avLst>
            </a:prstGeom>
            <a:noFill/>
            <a:ln w="28575"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234" name="Google Shape;234;g6cdff98b04517369_382"/>
            <p:cNvSpPr/>
            <p:nvPr/>
          </p:nvSpPr>
          <p:spPr>
            <a:xfrm>
              <a:off x="4419268" y="4132905"/>
              <a:ext cx="3158700" cy="245100"/>
            </a:xfrm>
            <a:prstGeom prst="rect">
              <a:avLst/>
            </a:prstGeom>
            <a:solidFill>
              <a:srgbClr val="FFFF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Calibri"/>
                  <a:ea typeface="Calibri"/>
                  <a:cs typeface="Calibri"/>
                  <a:sym typeface="Calibri"/>
                </a:rPr>
                <a:t>Standard Photo Therapy</a:t>
              </a:r>
              <a:endParaRPr sz="1400" b="0" i="0" u="none" strike="noStrike" cap="none" dirty="0">
                <a:solidFill>
                  <a:srgbClr val="000000"/>
                </a:solidFill>
                <a:latin typeface="Arial"/>
                <a:ea typeface="Arial"/>
                <a:cs typeface="Arial"/>
                <a:sym typeface="Arial"/>
              </a:endParaRPr>
            </a:p>
          </p:txBody>
        </p:sp>
      </p:grpSp>
      <p:sp>
        <p:nvSpPr>
          <p:cNvPr id="235" name="Google Shape;235;g6cdff98b04517369_382"/>
          <p:cNvSpPr/>
          <p:nvPr/>
        </p:nvSpPr>
        <p:spPr>
          <a:xfrm>
            <a:off x="2543454" y="3333605"/>
            <a:ext cx="73800" cy="78600"/>
          </a:xfrm>
          <a:prstGeom prst="ellipse">
            <a:avLst/>
          </a:prstGeom>
          <a:solidFill>
            <a:srgbClr val="F018C2"/>
          </a:solidFill>
          <a:ln w="25400" cap="flat" cmpd="sng">
            <a:solidFill>
              <a:srgbClr val="18364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latin typeface="Calibri"/>
              <a:ea typeface="Calibri"/>
              <a:cs typeface="Calibri"/>
              <a:sym typeface="Calibri"/>
            </a:endParaRPr>
          </a:p>
        </p:txBody>
      </p:sp>
      <p:grpSp>
        <p:nvGrpSpPr>
          <p:cNvPr id="236" name="Google Shape;236;g6cdff98b04517369_382"/>
          <p:cNvGrpSpPr/>
          <p:nvPr/>
        </p:nvGrpSpPr>
        <p:grpSpPr>
          <a:xfrm>
            <a:off x="2666960" y="3368369"/>
            <a:ext cx="3041739" cy="443876"/>
            <a:chOff x="4174434" y="3614427"/>
            <a:chExt cx="3403535" cy="276300"/>
          </a:xfrm>
        </p:grpSpPr>
        <p:sp>
          <p:nvSpPr>
            <p:cNvPr id="237" name="Google Shape;237;g6cdff98b04517369_382"/>
            <p:cNvSpPr/>
            <p:nvPr/>
          </p:nvSpPr>
          <p:spPr>
            <a:xfrm>
              <a:off x="4174434" y="3622003"/>
              <a:ext cx="169500" cy="236700"/>
            </a:xfrm>
            <a:prstGeom prst="rightBrace">
              <a:avLst>
                <a:gd name="adj1" fmla="val 8333"/>
                <a:gd name="adj2" fmla="val 50000"/>
              </a:avLst>
            </a:prstGeom>
            <a:noFill/>
            <a:ln w="28575" cap="flat" cmpd="sng">
              <a:solidFill>
                <a:srgbClr val="3D7F8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238" name="Google Shape;238;g6cdff98b04517369_382"/>
            <p:cNvSpPr txBox="1"/>
            <p:nvPr/>
          </p:nvSpPr>
          <p:spPr>
            <a:xfrm>
              <a:off x="4419269" y="3614427"/>
              <a:ext cx="3158700" cy="276300"/>
            </a:xfrm>
            <a:prstGeom prst="rect">
              <a:avLst/>
            </a:prstGeom>
            <a:solidFill>
              <a:srgbClr val="FFC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Calibri"/>
                  <a:ea typeface="Calibri"/>
                  <a:cs typeface="Calibri"/>
                  <a:sym typeface="Calibri"/>
                </a:rPr>
                <a:t>Intensive photo Therapy</a:t>
              </a:r>
              <a:endParaRPr sz="1400" b="0" i="0" u="none" strike="noStrike" cap="none" dirty="0">
                <a:solidFill>
                  <a:srgbClr val="000000"/>
                </a:solidFill>
                <a:latin typeface="Arial"/>
                <a:ea typeface="Arial"/>
                <a:cs typeface="Arial"/>
                <a:sym typeface="Arial"/>
              </a:endParaRPr>
            </a:p>
          </p:txBody>
        </p:sp>
      </p:grpSp>
      <p:sp>
        <p:nvSpPr>
          <p:cNvPr id="239" name="Google Shape;239;g6cdff98b04517369_382"/>
          <p:cNvSpPr txBox="1"/>
          <p:nvPr/>
        </p:nvSpPr>
        <p:spPr>
          <a:xfrm>
            <a:off x="1487470" y="3504844"/>
            <a:ext cx="900600" cy="253800"/>
          </a:xfrm>
          <a:prstGeom prst="rect">
            <a:avLst/>
          </a:prstGeom>
          <a:solidFill>
            <a:srgbClr val="FFC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Calibri"/>
                <a:ea typeface="Calibri"/>
                <a:cs typeface="Calibri"/>
                <a:sym typeface="Calibri"/>
              </a:rPr>
              <a:t>&lt;50μmol/l</a:t>
            </a:r>
            <a:endParaRPr sz="1050" b="0" i="0" u="none" strike="noStrike" cap="none">
              <a:solidFill>
                <a:srgbClr val="000000"/>
              </a:solidFill>
              <a:latin typeface="Calibri"/>
              <a:ea typeface="Calibri"/>
              <a:cs typeface="Calibri"/>
              <a:sym typeface="Calibri"/>
            </a:endParaRPr>
          </a:p>
        </p:txBody>
      </p:sp>
      <p:cxnSp>
        <p:nvCxnSpPr>
          <p:cNvPr id="240" name="Google Shape;240;g6cdff98b04517369_382"/>
          <p:cNvCxnSpPr/>
          <p:nvPr/>
        </p:nvCxnSpPr>
        <p:spPr>
          <a:xfrm rot="10800000">
            <a:off x="2583685" y="2498967"/>
            <a:ext cx="0" cy="803700"/>
          </a:xfrm>
          <a:prstGeom prst="straightConnector1">
            <a:avLst/>
          </a:prstGeom>
          <a:noFill/>
          <a:ln w="28575" cap="flat" cmpd="sng">
            <a:solidFill>
              <a:srgbClr val="FF0000"/>
            </a:solidFill>
            <a:prstDash val="solid"/>
            <a:round/>
            <a:headEnd type="none" w="sm" len="sm"/>
            <a:tailEnd type="triangle" w="med" len="med"/>
          </a:ln>
        </p:spPr>
      </p:cxnSp>
      <p:grpSp>
        <p:nvGrpSpPr>
          <p:cNvPr id="241" name="Google Shape;241;g6cdff98b04517369_382"/>
          <p:cNvGrpSpPr/>
          <p:nvPr/>
        </p:nvGrpSpPr>
        <p:grpSpPr>
          <a:xfrm>
            <a:off x="2666989" y="2523380"/>
            <a:ext cx="3056693" cy="820901"/>
            <a:chOff x="4156169" y="2561854"/>
            <a:chExt cx="3421799" cy="941400"/>
          </a:xfrm>
        </p:grpSpPr>
        <p:sp>
          <p:nvSpPr>
            <p:cNvPr id="242" name="Google Shape;242;g6cdff98b04517369_382"/>
            <p:cNvSpPr/>
            <p:nvPr/>
          </p:nvSpPr>
          <p:spPr>
            <a:xfrm>
              <a:off x="4156169" y="2561854"/>
              <a:ext cx="172500" cy="941400"/>
            </a:xfrm>
            <a:prstGeom prst="rightBrace">
              <a:avLst>
                <a:gd name="adj1" fmla="val 8333"/>
                <a:gd name="adj2" fmla="val 50000"/>
              </a:avLst>
            </a:prstGeom>
            <a:no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Calibri"/>
                <a:ea typeface="Calibri"/>
                <a:cs typeface="Calibri"/>
                <a:sym typeface="Calibri"/>
              </a:endParaRPr>
            </a:p>
          </p:txBody>
        </p:sp>
        <p:sp>
          <p:nvSpPr>
            <p:cNvPr id="243" name="Google Shape;243;g6cdff98b04517369_382"/>
            <p:cNvSpPr txBox="1"/>
            <p:nvPr/>
          </p:nvSpPr>
          <p:spPr>
            <a:xfrm>
              <a:off x="4419268" y="2869051"/>
              <a:ext cx="3158700" cy="291300"/>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dirty="0">
                  <a:solidFill>
                    <a:schemeClr val="tx1"/>
                  </a:solidFill>
                  <a:latin typeface="Calibri"/>
                  <a:ea typeface="Calibri"/>
                  <a:cs typeface="Calibri"/>
                  <a:sym typeface="Calibri"/>
                </a:rPr>
                <a:t>Exchange transfusion</a:t>
              </a:r>
              <a:endParaRPr sz="1400" b="0" i="0" u="none" strike="noStrike" cap="none" dirty="0">
                <a:solidFill>
                  <a:schemeClr val="tx1"/>
                </a:solidFill>
                <a:latin typeface="Arial"/>
                <a:ea typeface="Arial"/>
                <a:cs typeface="Arial"/>
                <a:sym typeface="Arial"/>
              </a:endParaRPr>
            </a:p>
          </p:txBody>
        </p:sp>
      </p:grpSp>
      <p:grpSp>
        <p:nvGrpSpPr>
          <p:cNvPr id="244" name="Google Shape;244;g6cdff98b04517369_382"/>
          <p:cNvGrpSpPr/>
          <p:nvPr/>
        </p:nvGrpSpPr>
        <p:grpSpPr>
          <a:xfrm>
            <a:off x="1123635" y="3372754"/>
            <a:ext cx="1463500" cy="387670"/>
            <a:chOff x="2455941" y="3449440"/>
            <a:chExt cx="1629551" cy="405004"/>
          </a:xfrm>
        </p:grpSpPr>
        <p:cxnSp>
          <p:nvCxnSpPr>
            <p:cNvPr id="245" name="Google Shape;245;g6cdff98b04517369_382"/>
            <p:cNvCxnSpPr/>
            <p:nvPr/>
          </p:nvCxnSpPr>
          <p:spPr>
            <a:xfrm>
              <a:off x="4085492" y="3519644"/>
              <a:ext cx="0" cy="334800"/>
            </a:xfrm>
            <a:prstGeom prst="straightConnector1">
              <a:avLst/>
            </a:prstGeom>
            <a:noFill/>
            <a:ln w="28575" cap="flat" cmpd="sng">
              <a:solidFill>
                <a:srgbClr val="3D7F8B"/>
              </a:solidFill>
              <a:prstDash val="solid"/>
              <a:round/>
              <a:headEnd type="none" w="sm" len="sm"/>
              <a:tailEnd type="triangle" w="med" len="med"/>
            </a:ln>
          </p:spPr>
        </p:cxnSp>
        <p:cxnSp>
          <p:nvCxnSpPr>
            <p:cNvPr id="246" name="Google Shape;246;g6cdff98b04517369_382"/>
            <p:cNvCxnSpPr/>
            <p:nvPr/>
          </p:nvCxnSpPr>
          <p:spPr>
            <a:xfrm>
              <a:off x="2455941" y="3449440"/>
              <a:ext cx="1581000" cy="0"/>
            </a:xfrm>
            <a:prstGeom prst="straightConnector1">
              <a:avLst/>
            </a:prstGeom>
            <a:noFill/>
            <a:ln w="28575" cap="flat" cmpd="sng">
              <a:solidFill>
                <a:schemeClr val="dk1"/>
              </a:solidFill>
              <a:prstDash val="solid"/>
              <a:round/>
              <a:headEnd type="none" w="sm" len="sm"/>
              <a:tailEnd type="triangle" w="med" len="med"/>
            </a:ln>
          </p:spPr>
        </p:cxnSp>
      </p:grpSp>
      <p:sp>
        <p:nvSpPr>
          <p:cNvPr id="247" name="Google Shape;247;g6cdff98b04517369_382"/>
          <p:cNvSpPr/>
          <p:nvPr/>
        </p:nvSpPr>
        <p:spPr>
          <a:xfrm>
            <a:off x="2545959" y="4796145"/>
            <a:ext cx="73800" cy="78600"/>
          </a:xfrm>
          <a:prstGeom prst="ellipse">
            <a:avLst/>
          </a:prstGeom>
          <a:solidFill>
            <a:srgbClr val="F018C2"/>
          </a:solidFill>
          <a:ln w="25400" cap="flat" cmpd="sng">
            <a:solidFill>
              <a:srgbClr val="18364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rgbClr val="FFFFFF"/>
              </a:solidFill>
              <a:highlight>
                <a:srgbClr val="FF00FF"/>
              </a:highlight>
              <a:latin typeface="Calibri"/>
              <a:ea typeface="Calibri"/>
              <a:cs typeface="Calibri"/>
              <a:sym typeface="Calibri"/>
            </a:endParaRPr>
          </a:p>
        </p:txBody>
      </p:sp>
      <p:grpSp>
        <p:nvGrpSpPr>
          <p:cNvPr id="248" name="Google Shape;248;g6cdff98b04517369_382"/>
          <p:cNvGrpSpPr/>
          <p:nvPr/>
        </p:nvGrpSpPr>
        <p:grpSpPr>
          <a:xfrm>
            <a:off x="1123634" y="4830364"/>
            <a:ext cx="1465694" cy="1216342"/>
            <a:chOff x="2453499" y="4977665"/>
            <a:chExt cx="1631994" cy="1270729"/>
          </a:xfrm>
        </p:grpSpPr>
        <p:cxnSp>
          <p:nvCxnSpPr>
            <p:cNvPr id="249" name="Google Shape;249;g6cdff98b04517369_382"/>
            <p:cNvCxnSpPr/>
            <p:nvPr/>
          </p:nvCxnSpPr>
          <p:spPr>
            <a:xfrm>
              <a:off x="4079193" y="5064594"/>
              <a:ext cx="6300" cy="1183800"/>
            </a:xfrm>
            <a:prstGeom prst="straightConnector1">
              <a:avLst/>
            </a:prstGeom>
            <a:noFill/>
            <a:ln w="28575" cap="flat" cmpd="sng">
              <a:solidFill>
                <a:srgbClr val="00B050"/>
              </a:solidFill>
              <a:prstDash val="solid"/>
              <a:round/>
              <a:headEnd type="none" w="sm" len="sm"/>
              <a:tailEnd type="triangle" w="med" len="med"/>
            </a:ln>
          </p:spPr>
        </p:cxnSp>
        <p:cxnSp>
          <p:nvCxnSpPr>
            <p:cNvPr id="250" name="Google Shape;250;g6cdff98b04517369_382"/>
            <p:cNvCxnSpPr/>
            <p:nvPr/>
          </p:nvCxnSpPr>
          <p:spPr>
            <a:xfrm>
              <a:off x="2453499" y="4977665"/>
              <a:ext cx="1578300" cy="0"/>
            </a:xfrm>
            <a:prstGeom prst="straightConnector1">
              <a:avLst/>
            </a:prstGeom>
            <a:noFill/>
            <a:ln w="28575" cap="flat" cmpd="sng">
              <a:solidFill>
                <a:schemeClr val="dk1"/>
              </a:solidFill>
              <a:prstDash val="solid"/>
              <a:round/>
              <a:headEnd type="none" w="sm" len="sm"/>
              <a:tailEnd type="triangle" w="med" len="med"/>
            </a:ln>
          </p:spPr>
        </p:cxnSp>
      </p:grpSp>
      <p:sp>
        <p:nvSpPr>
          <p:cNvPr id="251" name="Google Shape;251;g6cdff98b04517369_382"/>
          <p:cNvSpPr txBox="1">
            <a:spLocks noGrp="1"/>
          </p:cNvSpPr>
          <p:nvPr>
            <p:ph type="sldNum" idx="4294967295"/>
          </p:nvPr>
        </p:nvSpPr>
        <p:spPr>
          <a:xfrm>
            <a:off x="6642864" y="6279556"/>
            <a:ext cx="2171700" cy="385763"/>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8"/>
                                        </p:tgtEl>
                                        <p:attrNameLst>
                                          <p:attrName>style.visibility</p:attrName>
                                        </p:attrNameLst>
                                      </p:cBhvr>
                                      <p:to>
                                        <p:strVal val="visible"/>
                                      </p:to>
                                    </p:set>
                                    <p:animEffect transition="in" filter="fade">
                                      <p:cBhvr>
                                        <p:cTn id="7" dur="1000"/>
                                        <p:tgtEl>
                                          <p:spTgt spid="24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4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18"/>
                                        </p:tgtEl>
                                        <p:attrNameLst>
                                          <p:attrName>style.visibility</p:attrName>
                                        </p:attrNameLst>
                                      </p:cBhvr>
                                      <p:to>
                                        <p:strVal val="visible"/>
                                      </p:to>
                                    </p:set>
                                    <p:animEffect transition="in" filter="fade">
                                      <p:cBhvr>
                                        <p:cTn id="16" dur="1000"/>
                                        <p:tgtEl>
                                          <p:spTgt spid="2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4"/>
                                        </p:tgtEl>
                                        <p:attrNameLst>
                                          <p:attrName>style.visibility</p:attrName>
                                        </p:attrNameLst>
                                      </p:cBhvr>
                                      <p:to>
                                        <p:strVal val="visible"/>
                                      </p:to>
                                    </p:set>
                                    <p:animEffect transition="in" filter="fade">
                                      <p:cBhvr>
                                        <p:cTn id="21" dur="1000"/>
                                        <p:tgtEl>
                                          <p:spTgt spid="22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21"/>
                                        </p:tgtEl>
                                        <p:attrNameLst>
                                          <p:attrName>style.visibility</p:attrName>
                                        </p:attrNameLst>
                                      </p:cBhvr>
                                      <p:to>
                                        <p:strVal val="visible"/>
                                      </p:to>
                                    </p:set>
                                    <p:animEffect transition="in" filter="fade">
                                      <p:cBhvr>
                                        <p:cTn id="30" dur="1000"/>
                                        <p:tgtEl>
                                          <p:spTgt spid="22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27"/>
                                        </p:tgtEl>
                                        <p:attrNameLst>
                                          <p:attrName>style.visibility</p:attrName>
                                        </p:attrNameLst>
                                      </p:cBhvr>
                                      <p:to>
                                        <p:strVal val="visible"/>
                                      </p:to>
                                    </p:set>
                                    <p:animEffect transition="in" filter="fade">
                                      <p:cBhvr>
                                        <p:cTn id="35" dur="1000"/>
                                        <p:tgtEl>
                                          <p:spTgt spid="2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29"/>
                                        </p:tgtEl>
                                        <p:attrNameLst>
                                          <p:attrName>style.visibility</p:attrName>
                                        </p:attrNameLst>
                                      </p:cBhvr>
                                      <p:to>
                                        <p:strVal val="visible"/>
                                      </p:to>
                                    </p:set>
                                    <p:animEffect transition="in" filter="fade">
                                      <p:cBhvr>
                                        <p:cTn id="40" dur="1000"/>
                                        <p:tgtEl>
                                          <p:spTgt spid="229"/>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32"/>
                                        </p:tgtEl>
                                        <p:attrNameLst>
                                          <p:attrName>style.visibility</p:attrName>
                                        </p:attrNameLst>
                                      </p:cBhvr>
                                      <p:to>
                                        <p:strVal val="visible"/>
                                      </p:to>
                                    </p:set>
                                    <p:animEffect transition="in" filter="fade">
                                      <p:cBhvr>
                                        <p:cTn id="49" dur="1000"/>
                                        <p:tgtEl>
                                          <p:spTgt spid="23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4"/>
                                        </p:tgtEl>
                                        <p:attrNameLst>
                                          <p:attrName>style.visibility</p:attrName>
                                        </p:attrNameLst>
                                      </p:cBhvr>
                                      <p:to>
                                        <p:strVal val="visible"/>
                                      </p:to>
                                    </p:set>
                                    <p:animEffect transition="in" filter="fade">
                                      <p:cBhvr>
                                        <p:cTn id="54" dur="1000"/>
                                        <p:tgtEl>
                                          <p:spTgt spid="244"/>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3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36"/>
                                        </p:tgtEl>
                                        <p:attrNameLst>
                                          <p:attrName>style.visibility</p:attrName>
                                        </p:attrNameLst>
                                      </p:cBhvr>
                                      <p:to>
                                        <p:strVal val="visible"/>
                                      </p:to>
                                    </p:set>
                                    <p:animEffect transition="in" filter="fade">
                                      <p:cBhvr>
                                        <p:cTn id="63" dur="500"/>
                                        <p:tgtEl>
                                          <p:spTgt spid="23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39"/>
                                        </p:tgtEl>
                                        <p:attrNameLst>
                                          <p:attrName>style.visibility</p:attrName>
                                        </p:attrNameLst>
                                      </p:cBhvr>
                                      <p:to>
                                        <p:strVal val="visible"/>
                                      </p:to>
                                    </p:set>
                                    <p:animEffect transition="in" filter="fade">
                                      <p:cBhvr>
                                        <p:cTn id="68" dur="1000"/>
                                        <p:tgtEl>
                                          <p:spTgt spid="23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40"/>
                                        </p:tgtEl>
                                        <p:attrNameLst>
                                          <p:attrName>style.visibility</p:attrName>
                                        </p:attrNameLst>
                                      </p:cBhvr>
                                      <p:to>
                                        <p:strVal val="visible"/>
                                      </p:to>
                                    </p:set>
                                    <p:animEffect transition="in" filter="fade">
                                      <p:cBhvr>
                                        <p:cTn id="73" dur="1000"/>
                                        <p:tgtEl>
                                          <p:spTgt spid="240"/>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41"/>
                                        </p:tgtEl>
                                        <p:attrNameLst>
                                          <p:attrName>style.visibility</p:attrName>
                                        </p:attrNameLst>
                                      </p:cBhvr>
                                      <p:to>
                                        <p:strVal val="visible"/>
                                      </p:to>
                                    </p:set>
                                    <p:animEffect transition="in" filter="fade">
                                      <p:cBhvr>
                                        <p:cTn id="78" dur="10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g6cdff98b04517369_329"/>
          <p:cNvSpPr txBox="1">
            <a:spLocks noGrp="1"/>
          </p:cNvSpPr>
          <p:nvPr>
            <p:ph type="title" idx="4294967295"/>
          </p:nvPr>
        </p:nvSpPr>
        <p:spPr>
          <a:xfrm>
            <a:off x="414375" y="278071"/>
            <a:ext cx="8226425" cy="1018326"/>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1400"/>
              <a:buNone/>
            </a:pPr>
            <a:r>
              <a:rPr lang="en-US" sz="3200" b="1" dirty="0">
                <a:solidFill>
                  <a:srgbClr val="7030A0"/>
                </a:solidFill>
                <a:latin typeface="+mj-lt"/>
              </a:rPr>
              <a:t>Using bilirubin levels to determine management</a:t>
            </a:r>
            <a:endParaRPr sz="3200" b="1" dirty="0">
              <a:solidFill>
                <a:srgbClr val="7030A0"/>
              </a:solidFill>
              <a:latin typeface="+mj-lt"/>
            </a:endParaRPr>
          </a:p>
        </p:txBody>
      </p:sp>
      <p:sp>
        <p:nvSpPr>
          <p:cNvPr id="258" name="Google Shape;258;g6cdff98b04517369_329"/>
          <p:cNvSpPr txBox="1">
            <a:spLocks noGrp="1"/>
          </p:cNvSpPr>
          <p:nvPr>
            <p:ph type="sldNum" idx="4294967295"/>
          </p:nvPr>
        </p:nvSpPr>
        <p:spPr>
          <a:xfrm>
            <a:off x="6754906" y="6291099"/>
            <a:ext cx="20574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200"/>
              <a:buNone/>
            </a:pPr>
            <a:fld id="{00000000-1234-1234-1234-123412341234}" type="slidenum">
              <a:rPr lang="en-US"/>
              <a:t>11</a:t>
            </a:fld>
            <a:endParaRPr/>
          </a:p>
        </p:txBody>
      </p:sp>
      <p:graphicFrame>
        <p:nvGraphicFramePr>
          <p:cNvPr id="257" name="Google Shape;257;g6cdff98b04517369_329"/>
          <p:cNvGraphicFramePr/>
          <p:nvPr>
            <p:extLst>
              <p:ext uri="{D42A27DB-BD31-4B8C-83A1-F6EECF244321}">
                <p14:modId xmlns:p14="http://schemas.microsoft.com/office/powerpoint/2010/main" val="3730669350"/>
              </p:ext>
            </p:extLst>
          </p:nvPr>
        </p:nvGraphicFramePr>
        <p:xfrm>
          <a:off x="503200" y="1234593"/>
          <a:ext cx="8137600" cy="5116995"/>
        </p:xfrm>
        <a:graphic>
          <a:graphicData uri="http://schemas.openxmlformats.org/drawingml/2006/table">
            <a:tbl>
              <a:tblPr firstRow="1" bandRow="1">
                <a:noFill/>
                <a:tableStyleId>{3CFF3AD1-86BA-428E-BA3E-99B7508BE518}</a:tableStyleId>
              </a:tblPr>
              <a:tblGrid>
                <a:gridCol w="4068800">
                  <a:extLst>
                    <a:ext uri="{9D8B030D-6E8A-4147-A177-3AD203B41FA5}">
                      <a16:colId xmlns:a16="http://schemas.microsoft.com/office/drawing/2014/main" val="20000"/>
                    </a:ext>
                  </a:extLst>
                </a:gridCol>
                <a:gridCol w="4068800">
                  <a:extLst>
                    <a:ext uri="{9D8B030D-6E8A-4147-A177-3AD203B41FA5}">
                      <a16:colId xmlns:a16="http://schemas.microsoft.com/office/drawing/2014/main" val="20001"/>
                    </a:ext>
                  </a:extLst>
                </a:gridCol>
              </a:tblGrid>
              <a:tr h="1137150">
                <a:tc>
                  <a:txBody>
                    <a:bodyPr/>
                    <a:lstStyle/>
                    <a:p>
                      <a:pPr marL="0" marR="0" lvl="0" indent="0" algn="ctr" rtl="0">
                        <a:lnSpc>
                          <a:spcPct val="100000"/>
                        </a:lnSpc>
                        <a:spcBef>
                          <a:spcPts val="0"/>
                        </a:spcBef>
                        <a:spcAft>
                          <a:spcPts val="0"/>
                        </a:spcAft>
                        <a:buClr>
                          <a:schemeClr val="dk1"/>
                        </a:buClr>
                        <a:buSzPts val="1800"/>
                        <a:buFont typeface="Arial"/>
                        <a:buNone/>
                      </a:pPr>
                      <a:r>
                        <a:rPr lang="en-US" sz="2400" b="0" u="none" strike="noStrike" cap="none" dirty="0">
                          <a:solidFill>
                            <a:schemeClr val="dk1"/>
                          </a:solidFill>
                        </a:rPr>
                        <a:t>&gt;50</a:t>
                      </a:r>
                      <a:r>
                        <a:rPr lang="en-US" sz="2400" b="0" i="0" u="none" strike="noStrike" cap="none" dirty="0">
                          <a:solidFill>
                            <a:schemeClr val="dk1"/>
                          </a:solidFill>
                          <a:latin typeface="Arial"/>
                          <a:ea typeface="Arial"/>
                          <a:cs typeface="Arial"/>
                          <a:sym typeface="Arial"/>
                        </a:rPr>
                        <a:t>μmol/l </a:t>
                      </a:r>
                      <a:r>
                        <a:rPr lang="en-US" sz="2500" u="none" strike="noStrike" cap="none" dirty="0">
                          <a:solidFill>
                            <a:schemeClr val="dk1"/>
                          </a:solidFill>
                        </a:rPr>
                        <a:t>below photo level</a:t>
                      </a:r>
                      <a:endParaRPr sz="2500" u="none" strike="noStrike" cap="none" dirty="0">
                        <a:solidFill>
                          <a:schemeClr val="dk1"/>
                        </a:solidFill>
                      </a:endParaRPr>
                    </a:p>
                  </a:txBody>
                  <a:tcPr marL="81075" marR="81075" marT="40550" marB="40550" anchor="ctr">
                    <a:solidFill>
                      <a:srgbClr val="00B050"/>
                    </a:solidFill>
                  </a:tcPr>
                </a:tc>
                <a:tc>
                  <a:txBody>
                    <a:bodyPr/>
                    <a:lstStyle/>
                    <a:p>
                      <a:pPr marL="0" marR="0" lvl="0" indent="0" algn="ctr" rtl="0">
                        <a:lnSpc>
                          <a:spcPct val="100000"/>
                        </a:lnSpc>
                        <a:spcBef>
                          <a:spcPts val="0"/>
                        </a:spcBef>
                        <a:spcAft>
                          <a:spcPts val="0"/>
                        </a:spcAft>
                        <a:buClr>
                          <a:schemeClr val="dk1"/>
                        </a:buClr>
                        <a:buSzPts val="1800"/>
                        <a:buFont typeface="Arial"/>
                        <a:buNone/>
                      </a:pPr>
                      <a:r>
                        <a:rPr lang="en-US" sz="2500" u="none" strike="noStrike" cap="none" dirty="0">
                          <a:solidFill>
                            <a:schemeClr val="dk1"/>
                          </a:solidFill>
                        </a:rPr>
                        <a:t>Monitor the baby, there is low risk for kernicterus</a:t>
                      </a:r>
                      <a:endParaRPr sz="2500" u="none" strike="noStrike" cap="none" dirty="0"/>
                    </a:p>
                  </a:txBody>
                  <a:tcPr marL="81075" marR="81075" marT="40550" marB="40550" anchor="ctr">
                    <a:solidFill>
                      <a:srgbClr val="00B050"/>
                    </a:solidFill>
                  </a:tcPr>
                </a:tc>
                <a:extLst>
                  <a:ext uri="{0D108BD9-81ED-4DB2-BD59-A6C34878D82A}">
                    <a16:rowId xmlns:a16="http://schemas.microsoft.com/office/drawing/2014/main" val="10000"/>
                  </a:ext>
                </a:extLst>
              </a:tr>
              <a:tr h="560825">
                <a:tc>
                  <a:txBody>
                    <a:bodyPr/>
                    <a:lstStyle/>
                    <a:p>
                      <a:pPr marL="0" marR="0" lvl="0" indent="0" algn="ctr" rtl="0">
                        <a:lnSpc>
                          <a:spcPct val="100000"/>
                        </a:lnSpc>
                        <a:spcBef>
                          <a:spcPts val="0"/>
                        </a:spcBef>
                        <a:spcAft>
                          <a:spcPts val="0"/>
                        </a:spcAft>
                        <a:buClr>
                          <a:schemeClr val="dk1"/>
                        </a:buClr>
                        <a:buSzPts val="1800"/>
                        <a:buFont typeface="Arial"/>
                        <a:buNone/>
                      </a:pPr>
                      <a:r>
                        <a:rPr lang="en-US" sz="2500" u="none" strike="noStrike" cap="none">
                          <a:solidFill>
                            <a:schemeClr val="dk1"/>
                          </a:solidFill>
                        </a:rPr>
                        <a:t>&lt;</a:t>
                      </a:r>
                      <a:r>
                        <a:rPr lang="en-US" sz="2500" b="0" u="none" strike="noStrike" cap="none">
                          <a:solidFill>
                            <a:schemeClr val="dk1"/>
                          </a:solidFill>
                        </a:rPr>
                        <a:t>50</a:t>
                      </a:r>
                      <a:r>
                        <a:rPr lang="en-US" sz="2800" b="0" i="0" u="none" strike="noStrike" cap="none">
                          <a:solidFill>
                            <a:schemeClr val="dk1"/>
                          </a:solidFill>
                          <a:latin typeface="Arial"/>
                          <a:ea typeface="Arial"/>
                          <a:cs typeface="Arial"/>
                          <a:sym typeface="Arial"/>
                        </a:rPr>
                        <a:t>μmol/l </a:t>
                      </a:r>
                      <a:r>
                        <a:rPr lang="en-US" sz="2500" u="none" strike="noStrike" cap="none">
                          <a:solidFill>
                            <a:schemeClr val="dk1"/>
                          </a:solidFill>
                        </a:rPr>
                        <a:t>below photo threshold</a:t>
                      </a:r>
                      <a:endParaRPr sz="2500" u="none" strike="noStrike" cap="none">
                        <a:solidFill>
                          <a:schemeClr val="dk1"/>
                        </a:solidFill>
                      </a:endParaRPr>
                    </a:p>
                  </a:txBody>
                  <a:tcPr marL="81075" marR="81075" marT="40550" marB="40550" anchor="ctr">
                    <a:solidFill>
                      <a:srgbClr val="92D050"/>
                    </a:solidFill>
                  </a:tcPr>
                </a:tc>
                <a:tc>
                  <a:txBody>
                    <a:bodyPr/>
                    <a:lstStyle/>
                    <a:p>
                      <a:pPr marL="0" marR="0" lvl="0" indent="0" algn="ctr" rtl="0">
                        <a:lnSpc>
                          <a:spcPct val="100000"/>
                        </a:lnSpc>
                        <a:spcBef>
                          <a:spcPts val="0"/>
                        </a:spcBef>
                        <a:spcAft>
                          <a:spcPts val="0"/>
                        </a:spcAft>
                        <a:buClr>
                          <a:schemeClr val="dk1"/>
                        </a:buClr>
                        <a:buSzPts val="1800"/>
                        <a:buFont typeface="Arial"/>
                        <a:buNone/>
                      </a:pPr>
                      <a:r>
                        <a:rPr lang="en-US" sz="2500" u="none" strike="noStrike" cap="none">
                          <a:solidFill>
                            <a:schemeClr val="dk1"/>
                          </a:solidFill>
                        </a:rPr>
                        <a:t>Repeat TSB 6-24 Hours</a:t>
                      </a:r>
                      <a:endParaRPr sz="2500" u="none" strike="noStrike" cap="none"/>
                    </a:p>
                  </a:txBody>
                  <a:tcPr marL="81075" marR="81075" marT="40550" marB="40550" anchor="ctr">
                    <a:solidFill>
                      <a:srgbClr val="92D050"/>
                    </a:solidFill>
                  </a:tcPr>
                </a:tc>
                <a:extLst>
                  <a:ext uri="{0D108BD9-81ED-4DB2-BD59-A6C34878D82A}">
                    <a16:rowId xmlns:a16="http://schemas.microsoft.com/office/drawing/2014/main" val="10001"/>
                  </a:ext>
                </a:extLst>
              </a:tr>
              <a:tr h="733225">
                <a:tc>
                  <a:txBody>
                    <a:bodyPr/>
                    <a:lstStyle/>
                    <a:p>
                      <a:pPr marL="0" marR="0" lvl="0" indent="0" algn="ctr" rtl="0">
                        <a:lnSpc>
                          <a:spcPct val="100000"/>
                        </a:lnSpc>
                        <a:spcBef>
                          <a:spcPts val="0"/>
                        </a:spcBef>
                        <a:spcAft>
                          <a:spcPts val="0"/>
                        </a:spcAft>
                        <a:buClr>
                          <a:schemeClr val="dk1"/>
                        </a:buClr>
                        <a:buSzPts val="1800"/>
                        <a:buFont typeface="Arial"/>
                        <a:buNone/>
                      </a:pPr>
                      <a:r>
                        <a:rPr lang="en-US" sz="2500" u="none" strike="noStrike" cap="none">
                          <a:solidFill>
                            <a:schemeClr val="dk1"/>
                          </a:solidFill>
                        </a:rPr>
                        <a:t>At phototherapy level</a:t>
                      </a:r>
                      <a:endParaRPr sz="2500" u="none" strike="noStrike" cap="none">
                        <a:solidFill>
                          <a:schemeClr val="dk1"/>
                        </a:solidFill>
                      </a:endParaRPr>
                    </a:p>
                  </a:txBody>
                  <a:tcPr marL="81075" marR="81075" marT="40550" marB="40550" anchor="ctr">
                    <a:solidFill>
                      <a:srgbClr val="FFFF00"/>
                    </a:solidFill>
                  </a:tcPr>
                </a:tc>
                <a:tc>
                  <a:txBody>
                    <a:bodyPr/>
                    <a:lstStyle/>
                    <a:p>
                      <a:pPr marL="0" marR="0" lvl="0" indent="0" algn="ctr" rtl="0">
                        <a:lnSpc>
                          <a:spcPct val="100000"/>
                        </a:lnSpc>
                        <a:spcBef>
                          <a:spcPts val="0"/>
                        </a:spcBef>
                        <a:spcAft>
                          <a:spcPts val="0"/>
                        </a:spcAft>
                        <a:buClr>
                          <a:schemeClr val="dk1"/>
                        </a:buClr>
                        <a:buSzPts val="1800"/>
                        <a:buFont typeface="Arial"/>
                        <a:buNone/>
                      </a:pPr>
                      <a:r>
                        <a:rPr lang="en-US" sz="2500" u="none" strike="noStrike" cap="none">
                          <a:solidFill>
                            <a:schemeClr val="dk1"/>
                          </a:solidFill>
                        </a:rPr>
                        <a:t>Start standard phototherapy</a:t>
                      </a:r>
                      <a:endParaRPr sz="2500" u="none" strike="noStrike" cap="none">
                        <a:solidFill>
                          <a:schemeClr val="dk1"/>
                        </a:solidFill>
                      </a:endParaRPr>
                    </a:p>
                  </a:txBody>
                  <a:tcPr marL="81075" marR="81075" marT="40550" marB="40550" anchor="ctr">
                    <a:solidFill>
                      <a:srgbClr val="FFFF00"/>
                    </a:solidFill>
                  </a:tcPr>
                </a:tc>
                <a:extLst>
                  <a:ext uri="{0D108BD9-81ED-4DB2-BD59-A6C34878D82A}">
                    <a16:rowId xmlns:a16="http://schemas.microsoft.com/office/drawing/2014/main" val="10002"/>
                  </a:ext>
                </a:extLst>
              </a:tr>
              <a:tr h="1023825">
                <a:tc>
                  <a:txBody>
                    <a:bodyPr/>
                    <a:lstStyle/>
                    <a:p>
                      <a:pPr marL="0" marR="0" lvl="0" indent="0" algn="ctr" rtl="0">
                        <a:lnSpc>
                          <a:spcPct val="100000"/>
                        </a:lnSpc>
                        <a:spcBef>
                          <a:spcPts val="0"/>
                        </a:spcBef>
                        <a:spcAft>
                          <a:spcPts val="0"/>
                        </a:spcAft>
                        <a:buClr>
                          <a:schemeClr val="dk1"/>
                        </a:buClr>
                        <a:buSzPts val="1800"/>
                        <a:buFont typeface="Arial"/>
                        <a:buNone/>
                      </a:pPr>
                      <a:r>
                        <a:rPr lang="en-US" sz="2500" u="none" strike="noStrike" cap="none">
                          <a:solidFill>
                            <a:schemeClr val="dk1"/>
                          </a:solidFill>
                        </a:rPr>
                        <a:t>&lt;</a:t>
                      </a:r>
                      <a:r>
                        <a:rPr lang="en-US" sz="2400" b="0" u="none" strike="noStrike" cap="none">
                          <a:solidFill>
                            <a:schemeClr val="dk1"/>
                          </a:solidFill>
                        </a:rPr>
                        <a:t>50</a:t>
                      </a:r>
                      <a:r>
                        <a:rPr lang="en-US" sz="2400" b="0" i="0" u="none" strike="noStrike" cap="none">
                          <a:solidFill>
                            <a:schemeClr val="dk1"/>
                          </a:solidFill>
                          <a:latin typeface="Arial"/>
                          <a:ea typeface="Arial"/>
                          <a:cs typeface="Arial"/>
                          <a:sym typeface="Arial"/>
                        </a:rPr>
                        <a:t>μmol/l </a:t>
                      </a:r>
                      <a:r>
                        <a:rPr lang="en-US" sz="2500" u="none" strike="noStrike" cap="none">
                          <a:solidFill>
                            <a:schemeClr val="dk1"/>
                          </a:solidFill>
                        </a:rPr>
                        <a:t>below exchange level</a:t>
                      </a:r>
                      <a:endParaRPr sz="2500" u="none" strike="noStrike" cap="none"/>
                    </a:p>
                  </a:txBody>
                  <a:tcPr marL="81075" marR="81075" marT="40550" marB="40550" anchor="ctr">
                    <a:solidFill>
                      <a:srgbClr val="FFC000"/>
                    </a:solidFill>
                  </a:tcPr>
                </a:tc>
                <a:tc>
                  <a:txBody>
                    <a:bodyPr/>
                    <a:lstStyle/>
                    <a:p>
                      <a:pPr marL="0" marR="0" lvl="0" indent="0" algn="ctr" rtl="0">
                        <a:lnSpc>
                          <a:spcPct val="100000"/>
                        </a:lnSpc>
                        <a:spcBef>
                          <a:spcPts val="0"/>
                        </a:spcBef>
                        <a:spcAft>
                          <a:spcPts val="0"/>
                        </a:spcAft>
                        <a:buClr>
                          <a:schemeClr val="dk1"/>
                        </a:buClr>
                        <a:buSzPts val="1800"/>
                        <a:buFont typeface="Arial"/>
                        <a:buNone/>
                      </a:pPr>
                      <a:r>
                        <a:rPr lang="en-US" sz="2500" u="none" strike="noStrike" cap="none">
                          <a:solidFill>
                            <a:schemeClr val="dk1"/>
                          </a:solidFill>
                        </a:rPr>
                        <a:t>Start intensive phototherapy</a:t>
                      </a:r>
                      <a:endParaRPr sz="2500" u="none" strike="noStrike" cap="none"/>
                    </a:p>
                  </a:txBody>
                  <a:tcPr marL="81075" marR="81075" marT="40550" marB="40550" anchor="ctr">
                    <a:solidFill>
                      <a:srgbClr val="FFC000"/>
                    </a:solidFill>
                  </a:tcPr>
                </a:tc>
                <a:extLst>
                  <a:ext uri="{0D108BD9-81ED-4DB2-BD59-A6C34878D82A}">
                    <a16:rowId xmlns:a16="http://schemas.microsoft.com/office/drawing/2014/main" val="10003"/>
                  </a:ext>
                </a:extLst>
              </a:tr>
              <a:tr h="1137600">
                <a:tc>
                  <a:txBody>
                    <a:bodyPr/>
                    <a:lstStyle/>
                    <a:p>
                      <a:pPr marL="0" marR="0" lvl="0" indent="0" algn="ctr" rtl="0">
                        <a:lnSpc>
                          <a:spcPct val="100000"/>
                        </a:lnSpc>
                        <a:spcBef>
                          <a:spcPts val="0"/>
                        </a:spcBef>
                        <a:spcAft>
                          <a:spcPts val="0"/>
                        </a:spcAft>
                        <a:buClr>
                          <a:schemeClr val="dk1"/>
                        </a:buClr>
                        <a:buSzPts val="1800"/>
                        <a:buFont typeface="Arial"/>
                        <a:buNone/>
                      </a:pPr>
                      <a:r>
                        <a:rPr lang="en-US" sz="2500" u="none" strike="noStrike" cap="none">
                          <a:solidFill>
                            <a:schemeClr val="dk1"/>
                          </a:solidFill>
                        </a:rPr>
                        <a:t>At and above exchange level</a:t>
                      </a:r>
                      <a:endParaRPr sz="2500" u="none" strike="noStrike" cap="none">
                        <a:solidFill>
                          <a:schemeClr val="dk1"/>
                        </a:solidFill>
                      </a:endParaRPr>
                    </a:p>
                  </a:txBody>
                  <a:tcPr marL="81075" marR="81075" marT="40550" marB="40550" anchor="ctr">
                    <a:solidFill>
                      <a:srgbClr val="FF0000"/>
                    </a:solidFill>
                  </a:tcPr>
                </a:tc>
                <a:tc>
                  <a:txBody>
                    <a:bodyPr/>
                    <a:lstStyle/>
                    <a:p>
                      <a:pPr marL="0" marR="0" lvl="0" indent="0" algn="ctr" rtl="0">
                        <a:lnSpc>
                          <a:spcPct val="100000"/>
                        </a:lnSpc>
                        <a:spcBef>
                          <a:spcPts val="0"/>
                        </a:spcBef>
                        <a:spcAft>
                          <a:spcPts val="0"/>
                        </a:spcAft>
                        <a:buClr>
                          <a:schemeClr val="dk1"/>
                        </a:buClr>
                        <a:buSzPts val="1800"/>
                        <a:buFont typeface="Arial"/>
                        <a:buNone/>
                      </a:pPr>
                      <a:r>
                        <a:rPr lang="en-US" sz="2500" u="none" strike="noStrike" cap="none" dirty="0">
                          <a:solidFill>
                            <a:schemeClr val="dk1"/>
                          </a:solidFill>
                        </a:rPr>
                        <a:t>Do exchange transfusion, initiate intensive photo as you prepare</a:t>
                      </a:r>
                      <a:endParaRPr sz="2500" u="none" strike="noStrike" cap="none" dirty="0">
                        <a:solidFill>
                          <a:schemeClr val="dk1"/>
                        </a:solidFill>
                      </a:endParaRPr>
                    </a:p>
                  </a:txBody>
                  <a:tcPr marL="81075" marR="81075" marT="40550" marB="40550" anchor="ctr">
                    <a:solidFill>
                      <a:srgbClr val="FF0000"/>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pic>
        <p:nvPicPr>
          <p:cNvPr id="264" name="Google Shape;264;p26"/>
          <p:cNvPicPr preferRelativeResize="0"/>
          <p:nvPr/>
        </p:nvPicPr>
        <p:blipFill rotWithShape="1">
          <a:blip r:embed="rId3">
            <a:alphaModFix/>
          </a:blip>
          <a:srcRect l="21720" t="5804" r="15332"/>
          <a:stretch/>
        </p:blipFill>
        <p:spPr>
          <a:xfrm>
            <a:off x="611788" y="1441635"/>
            <a:ext cx="2102790" cy="3352038"/>
          </a:xfrm>
          <a:prstGeom prst="rect">
            <a:avLst/>
          </a:prstGeom>
          <a:noFill/>
          <a:ln>
            <a:noFill/>
          </a:ln>
        </p:spPr>
      </p:pic>
      <p:sp>
        <p:nvSpPr>
          <p:cNvPr id="265" name="Google Shape;265;p26"/>
          <p:cNvSpPr txBox="1">
            <a:spLocks noGrp="1"/>
          </p:cNvSpPr>
          <p:nvPr>
            <p:ph type="title" idx="4294967295"/>
          </p:nvPr>
        </p:nvSpPr>
        <p:spPr>
          <a:xfrm>
            <a:off x="1201549" y="240333"/>
            <a:ext cx="6507320" cy="57444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70C0"/>
              </a:buClr>
              <a:buSzPts val="2800"/>
              <a:buFont typeface="Arial"/>
              <a:buNone/>
            </a:pPr>
            <a:r>
              <a:rPr lang="en-US" sz="3200" b="1" dirty="0">
                <a:solidFill>
                  <a:srgbClr val="7030A0"/>
                </a:solidFill>
                <a:latin typeface="Arial"/>
                <a:ea typeface="Arial"/>
                <a:cs typeface="Arial"/>
                <a:sym typeface="Arial"/>
              </a:rPr>
              <a:t>Phototherapy – Requirements</a:t>
            </a:r>
            <a:endParaRPr sz="3200" dirty="0">
              <a:solidFill>
                <a:srgbClr val="7030A0"/>
              </a:solidFill>
            </a:endParaRPr>
          </a:p>
        </p:txBody>
      </p:sp>
      <p:pic>
        <p:nvPicPr>
          <p:cNvPr id="266" name="Google Shape;266;p26"/>
          <p:cNvPicPr preferRelativeResize="0"/>
          <p:nvPr/>
        </p:nvPicPr>
        <p:blipFill rotWithShape="1">
          <a:blip r:embed="rId4">
            <a:alphaModFix/>
          </a:blip>
          <a:srcRect/>
          <a:stretch/>
        </p:blipFill>
        <p:spPr>
          <a:xfrm>
            <a:off x="2266409" y="4563185"/>
            <a:ext cx="3070970" cy="1468667"/>
          </a:xfrm>
          <a:prstGeom prst="rect">
            <a:avLst/>
          </a:prstGeom>
          <a:noFill/>
          <a:ln>
            <a:noFill/>
          </a:ln>
        </p:spPr>
      </p:pic>
      <p:sp>
        <p:nvSpPr>
          <p:cNvPr id="267" name="Google Shape;267;p26"/>
          <p:cNvSpPr txBox="1"/>
          <p:nvPr/>
        </p:nvSpPr>
        <p:spPr>
          <a:xfrm>
            <a:off x="2942021" y="4354259"/>
            <a:ext cx="2102790" cy="40011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70C0"/>
              </a:buClr>
              <a:buSzPts val="2000"/>
              <a:buFont typeface="Arial"/>
              <a:buNone/>
            </a:pPr>
            <a:r>
              <a:rPr lang="en-US" sz="2000" b="1" dirty="0">
                <a:solidFill>
                  <a:srgbClr val="7030A0"/>
                </a:solidFill>
                <a:latin typeface="Arial"/>
                <a:ea typeface="Arial"/>
                <a:cs typeface="Arial"/>
                <a:sym typeface="Arial"/>
              </a:rPr>
              <a:t>Eye shields</a:t>
            </a:r>
            <a:endParaRPr dirty="0">
              <a:solidFill>
                <a:srgbClr val="7030A0"/>
              </a:solidFill>
            </a:endParaRPr>
          </a:p>
        </p:txBody>
      </p:sp>
      <p:pic>
        <p:nvPicPr>
          <p:cNvPr id="268" name="Google Shape;268;p26"/>
          <p:cNvPicPr preferRelativeResize="0"/>
          <p:nvPr/>
        </p:nvPicPr>
        <p:blipFill rotWithShape="1">
          <a:blip r:embed="rId5">
            <a:alphaModFix/>
          </a:blip>
          <a:srcRect l="24693" t="12652" r="27232" b="10496"/>
          <a:stretch/>
        </p:blipFill>
        <p:spPr>
          <a:xfrm>
            <a:off x="7187382" y="1642773"/>
            <a:ext cx="1320072" cy="1752296"/>
          </a:xfrm>
          <a:prstGeom prst="rect">
            <a:avLst/>
          </a:prstGeom>
          <a:noFill/>
          <a:ln>
            <a:noFill/>
          </a:ln>
        </p:spPr>
      </p:pic>
      <p:sp>
        <p:nvSpPr>
          <p:cNvPr id="269" name="Google Shape;269;p26"/>
          <p:cNvSpPr txBox="1"/>
          <p:nvPr/>
        </p:nvSpPr>
        <p:spPr>
          <a:xfrm>
            <a:off x="6979056" y="996442"/>
            <a:ext cx="1736725"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70C0"/>
              </a:buClr>
              <a:buSzPts val="1800"/>
              <a:buFont typeface="Arial"/>
              <a:buNone/>
            </a:pPr>
            <a:r>
              <a:rPr lang="en-US" sz="1800" b="1" dirty="0">
                <a:solidFill>
                  <a:srgbClr val="7030A0"/>
                </a:solidFill>
                <a:latin typeface="Arial"/>
                <a:ea typeface="Arial"/>
                <a:cs typeface="Arial"/>
                <a:sym typeface="Arial"/>
              </a:rPr>
              <a:t>Room Thermometer</a:t>
            </a:r>
            <a:endParaRPr dirty="0">
              <a:solidFill>
                <a:srgbClr val="7030A0"/>
              </a:solidFill>
            </a:endParaRPr>
          </a:p>
        </p:txBody>
      </p:sp>
      <p:sp>
        <p:nvSpPr>
          <p:cNvPr id="270" name="Google Shape;270;p26"/>
          <p:cNvSpPr txBox="1"/>
          <p:nvPr/>
        </p:nvSpPr>
        <p:spPr>
          <a:xfrm>
            <a:off x="239666" y="1050412"/>
            <a:ext cx="2474912"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70C0"/>
              </a:buClr>
              <a:buSzPts val="1800"/>
              <a:buFont typeface="Arial"/>
              <a:buNone/>
            </a:pPr>
            <a:r>
              <a:rPr lang="en-US" sz="1800" b="1" dirty="0">
                <a:solidFill>
                  <a:srgbClr val="7030A0"/>
                </a:solidFill>
                <a:latin typeface="Arial"/>
                <a:ea typeface="Arial"/>
                <a:cs typeface="Arial"/>
                <a:sym typeface="Arial"/>
              </a:rPr>
              <a:t>Phototherapy lamp</a:t>
            </a:r>
            <a:endParaRPr dirty="0">
              <a:solidFill>
                <a:srgbClr val="7030A0"/>
              </a:solidFill>
            </a:endParaRPr>
          </a:p>
        </p:txBody>
      </p:sp>
      <p:sp>
        <p:nvSpPr>
          <p:cNvPr id="271" name="Google Shape;271;p26"/>
          <p:cNvSpPr txBox="1"/>
          <p:nvPr/>
        </p:nvSpPr>
        <p:spPr>
          <a:xfrm>
            <a:off x="4712195" y="1030373"/>
            <a:ext cx="2005969"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70C0"/>
              </a:buClr>
              <a:buSzPts val="1800"/>
              <a:buFont typeface="Arial"/>
              <a:buNone/>
            </a:pPr>
            <a:r>
              <a:rPr lang="en-US" sz="1800" b="1" dirty="0">
                <a:solidFill>
                  <a:srgbClr val="7030A0"/>
                </a:solidFill>
                <a:latin typeface="Arial"/>
                <a:ea typeface="Arial"/>
                <a:cs typeface="Arial"/>
                <a:sym typeface="Arial"/>
              </a:rPr>
              <a:t>Cot/Incubator/Radiant warmer</a:t>
            </a:r>
            <a:endParaRPr dirty="0">
              <a:solidFill>
                <a:srgbClr val="7030A0"/>
              </a:solidFill>
            </a:endParaRPr>
          </a:p>
        </p:txBody>
      </p:sp>
      <p:pic>
        <p:nvPicPr>
          <p:cNvPr id="272" name="Google Shape;272;p26"/>
          <p:cNvPicPr preferRelativeResize="0"/>
          <p:nvPr/>
        </p:nvPicPr>
        <p:blipFill rotWithShape="1">
          <a:blip r:embed="rId6">
            <a:alphaModFix/>
          </a:blip>
          <a:srcRect l="18182" t="11642" r="14959" b="9768"/>
          <a:stretch/>
        </p:blipFill>
        <p:spPr>
          <a:xfrm>
            <a:off x="4815351" y="1642773"/>
            <a:ext cx="1799659" cy="2434487"/>
          </a:xfrm>
          <a:prstGeom prst="rect">
            <a:avLst/>
          </a:prstGeom>
          <a:noFill/>
          <a:ln>
            <a:noFill/>
          </a:ln>
        </p:spPr>
      </p:pic>
      <p:sp>
        <p:nvSpPr>
          <p:cNvPr id="273" name="Google Shape;273;p26"/>
          <p:cNvSpPr txBox="1"/>
          <p:nvPr/>
        </p:nvSpPr>
        <p:spPr>
          <a:xfrm>
            <a:off x="2528987" y="6320307"/>
            <a:ext cx="4086023" cy="2461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7F7F7F"/>
              </a:buClr>
              <a:buSzPts val="900"/>
              <a:buFont typeface="Arial"/>
              <a:buNone/>
            </a:pPr>
            <a:r>
              <a:rPr lang="en-US" sz="1000" i="1" dirty="0">
                <a:solidFill>
                  <a:srgbClr val="7F7F7F"/>
                </a:solidFill>
                <a:latin typeface="Arial"/>
                <a:ea typeface="Arial"/>
                <a:cs typeface="Arial"/>
                <a:sym typeface="Arial"/>
              </a:rPr>
              <a:t>Images source: NEST Clinical Modules </a:t>
            </a:r>
            <a:r>
              <a:rPr lang="en-US" sz="1000" i="1" u="sng" dirty="0">
                <a:solidFill>
                  <a:srgbClr val="0563C1"/>
                </a:solidFill>
                <a:latin typeface="Arial"/>
                <a:ea typeface="Arial"/>
                <a:cs typeface="Arial"/>
                <a:sym typeface="Arial"/>
                <a:hlinkClick r:id="rId7">
                  <a:extLst>
                    <a:ext uri="{A12FA001-AC4F-418D-AE19-62706E023703}">
                      <ahyp:hlinkClr xmlns:ahyp="http://schemas.microsoft.com/office/drawing/2018/hyperlinkcolor" val="tx"/>
                    </a:ext>
                  </a:extLst>
                </a:hlinkClick>
              </a:rPr>
              <a:t>www.nest360</a:t>
            </a:r>
            <a:r>
              <a:rPr lang="en-US" sz="1000" i="1" u="sng" baseline="30000" dirty="0">
                <a:solidFill>
                  <a:srgbClr val="0563C1"/>
                </a:solidFill>
                <a:latin typeface="Arial"/>
                <a:ea typeface="Arial"/>
                <a:cs typeface="Arial"/>
                <a:sym typeface="Arial"/>
                <a:hlinkClick r:id="rId7">
                  <a:extLst>
                    <a:ext uri="{A12FA001-AC4F-418D-AE19-62706E023703}">
                      <ahyp:hlinkClr xmlns:ahyp="http://schemas.microsoft.com/office/drawing/2018/hyperlinkcolor" val="tx"/>
                    </a:ext>
                  </a:extLst>
                </a:hlinkClick>
              </a:rPr>
              <a:t>0</a:t>
            </a:r>
            <a:r>
              <a:rPr lang="en-US" sz="1000" i="1" u="sng" dirty="0">
                <a:solidFill>
                  <a:srgbClr val="7F7F7F"/>
                </a:solidFill>
                <a:latin typeface="Arial"/>
                <a:ea typeface="Arial"/>
                <a:cs typeface="Arial"/>
                <a:sym typeface="Arial"/>
                <a:hlinkClick r:id="rId7">
                  <a:extLst>
                    <a:ext uri="{A12FA001-AC4F-418D-AE19-62706E023703}">
                      <ahyp:hlinkClr xmlns:ahyp="http://schemas.microsoft.com/office/drawing/2018/hyperlinkcolor" val="tx"/>
                    </a:ext>
                  </a:extLst>
                </a:hlinkClick>
              </a:rPr>
              <a:t>.org</a:t>
            </a:r>
            <a:r>
              <a:rPr lang="en-US" sz="1000" i="1" dirty="0">
                <a:solidFill>
                  <a:srgbClr val="7F7F7F"/>
                </a:solidFill>
                <a:latin typeface="Arial"/>
                <a:ea typeface="Arial"/>
                <a:cs typeface="Arial"/>
                <a:sym typeface="Arial"/>
              </a:rPr>
              <a:t> </a:t>
            </a:r>
            <a:endParaRPr sz="1000" i="1" baseline="30000" dirty="0">
              <a:solidFill>
                <a:srgbClr val="7F7F7F"/>
              </a:solidFill>
              <a:latin typeface="Arial"/>
              <a:ea typeface="Arial"/>
              <a:cs typeface="Arial"/>
              <a:sym typeface="Arial"/>
            </a:endParaRPr>
          </a:p>
        </p:txBody>
      </p:sp>
      <p:sp>
        <p:nvSpPr>
          <p:cNvPr id="274" name="Google Shape;274;p26"/>
          <p:cNvSpPr/>
          <p:nvPr/>
        </p:nvSpPr>
        <p:spPr>
          <a:xfrm>
            <a:off x="2942021" y="1057846"/>
            <a:ext cx="1533132"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70C0"/>
              </a:buClr>
              <a:buSzPts val="1800"/>
              <a:buFont typeface="Arial"/>
              <a:buNone/>
            </a:pPr>
            <a:r>
              <a:rPr lang="en-US" sz="1800" b="1" dirty="0">
                <a:solidFill>
                  <a:srgbClr val="7030A0"/>
                </a:solidFill>
                <a:latin typeface="Arial"/>
                <a:ea typeface="Arial"/>
                <a:cs typeface="Arial"/>
                <a:sym typeface="Arial"/>
              </a:rPr>
              <a:t>Light meter</a:t>
            </a:r>
            <a:endParaRPr dirty="0">
              <a:solidFill>
                <a:srgbClr val="7030A0"/>
              </a:solidFill>
            </a:endParaRPr>
          </a:p>
        </p:txBody>
      </p:sp>
      <p:pic>
        <p:nvPicPr>
          <p:cNvPr id="275" name="Google Shape;275;p26"/>
          <p:cNvPicPr preferRelativeResize="0"/>
          <p:nvPr/>
        </p:nvPicPr>
        <p:blipFill rotWithShape="1">
          <a:blip r:embed="rId8">
            <a:alphaModFix/>
          </a:blip>
          <a:srcRect l="18992" r="6220"/>
          <a:stretch/>
        </p:blipFill>
        <p:spPr>
          <a:xfrm>
            <a:off x="2828881" y="1644042"/>
            <a:ext cx="1626328" cy="1902762"/>
          </a:xfrm>
          <a:prstGeom prst="rect">
            <a:avLst/>
          </a:prstGeom>
          <a:noFill/>
          <a:ln>
            <a:noFill/>
          </a:ln>
        </p:spPr>
      </p:pic>
      <p:pic>
        <p:nvPicPr>
          <p:cNvPr id="276" name="Google Shape;276;p26"/>
          <p:cNvPicPr preferRelativeResize="0"/>
          <p:nvPr/>
        </p:nvPicPr>
        <p:blipFill rotWithShape="1">
          <a:blip r:embed="rId9">
            <a:alphaModFix/>
          </a:blip>
          <a:srcRect/>
          <a:stretch/>
        </p:blipFill>
        <p:spPr>
          <a:xfrm>
            <a:off x="6306202" y="4533408"/>
            <a:ext cx="2114501" cy="1678176"/>
          </a:xfrm>
          <a:prstGeom prst="rect">
            <a:avLst/>
          </a:prstGeom>
          <a:noFill/>
          <a:ln>
            <a:noFill/>
          </a:ln>
        </p:spPr>
      </p:pic>
      <p:sp>
        <p:nvSpPr>
          <p:cNvPr id="277" name="Google Shape;277;p26"/>
          <p:cNvSpPr txBox="1"/>
          <p:nvPr/>
        </p:nvSpPr>
        <p:spPr>
          <a:xfrm>
            <a:off x="6998653" y="4193853"/>
            <a:ext cx="8019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rgbClr val="7030A0"/>
                </a:solidFill>
                <a:latin typeface="Arial"/>
                <a:ea typeface="Arial"/>
                <a:cs typeface="Arial"/>
                <a:sym typeface="Arial"/>
              </a:rPr>
              <a:t>Linen</a:t>
            </a:r>
            <a:endParaRPr dirty="0">
              <a:solidFill>
                <a:srgbClr val="7030A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pic>
        <p:nvPicPr>
          <p:cNvPr id="283" name="Google Shape;283;p28"/>
          <p:cNvPicPr preferRelativeResize="0"/>
          <p:nvPr/>
        </p:nvPicPr>
        <p:blipFill rotWithShape="1">
          <a:blip r:embed="rId3">
            <a:alphaModFix/>
          </a:blip>
          <a:srcRect/>
          <a:stretch/>
        </p:blipFill>
        <p:spPr>
          <a:xfrm>
            <a:off x="2023635" y="2024355"/>
            <a:ext cx="1107123" cy="1025288"/>
          </a:xfrm>
          <a:prstGeom prst="rect">
            <a:avLst/>
          </a:prstGeom>
          <a:noFill/>
          <a:ln>
            <a:noFill/>
          </a:ln>
        </p:spPr>
      </p:pic>
      <p:pic>
        <p:nvPicPr>
          <p:cNvPr id="284" name="Google Shape;284;p28" descr="Brilliance | D-Rev"/>
          <p:cNvPicPr preferRelativeResize="0"/>
          <p:nvPr/>
        </p:nvPicPr>
        <p:blipFill rotWithShape="1">
          <a:blip r:embed="rId4">
            <a:alphaModFix/>
          </a:blip>
          <a:srcRect/>
          <a:stretch/>
        </p:blipFill>
        <p:spPr>
          <a:xfrm>
            <a:off x="5125874" y="1704645"/>
            <a:ext cx="3384201" cy="2765844"/>
          </a:xfrm>
          <a:prstGeom prst="rect">
            <a:avLst/>
          </a:prstGeom>
          <a:noFill/>
          <a:ln>
            <a:noFill/>
          </a:ln>
        </p:spPr>
      </p:pic>
      <p:sp>
        <p:nvSpPr>
          <p:cNvPr id="285" name="Google Shape;285;p28"/>
          <p:cNvSpPr txBox="1"/>
          <p:nvPr/>
        </p:nvSpPr>
        <p:spPr>
          <a:xfrm>
            <a:off x="2851921" y="1066875"/>
            <a:ext cx="3434564" cy="513143"/>
          </a:xfrm>
          <a:prstGeom prst="rect">
            <a:avLst/>
          </a:prstGeom>
          <a:noFill/>
          <a:ln>
            <a:noFill/>
          </a:ln>
        </p:spPr>
        <p:txBody>
          <a:bodyPr spcFirstLastPara="1" wrap="square" lIns="91425" tIns="91425" rIns="91425" bIns="91425" anchor="b" anchorCtr="0">
            <a:noAutofit/>
          </a:bodyPr>
          <a:lstStyle/>
          <a:p>
            <a:pPr marL="0" marR="0" lvl="0" indent="0" algn="ctr" rtl="0">
              <a:spcBef>
                <a:spcPts val="0"/>
              </a:spcBef>
              <a:spcAft>
                <a:spcPts val="0"/>
              </a:spcAft>
              <a:buNone/>
            </a:pPr>
            <a:r>
              <a:rPr lang="en-US" sz="2000" b="1" dirty="0">
                <a:solidFill>
                  <a:schemeClr val="dk1"/>
                </a:solidFill>
                <a:latin typeface="Arial"/>
                <a:ea typeface="Arial"/>
                <a:cs typeface="Arial"/>
                <a:sym typeface="Arial"/>
              </a:rPr>
              <a:t>Role of Filtered Sunlight</a:t>
            </a:r>
            <a:endParaRPr sz="2000" b="1" dirty="0">
              <a:solidFill>
                <a:schemeClr val="dk1"/>
              </a:solidFill>
              <a:latin typeface="Arial"/>
              <a:ea typeface="Arial"/>
              <a:cs typeface="Arial"/>
              <a:sym typeface="Arial"/>
            </a:endParaRPr>
          </a:p>
        </p:txBody>
      </p:sp>
      <p:sp>
        <p:nvSpPr>
          <p:cNvPr id="286" name="Google Shape;286;p28"/>
          <p:cNvSpPr/>
          <p:nvPr/>
        </p:nvSpPr>
        <p:spPr>
          <a:xfrm>
            <a:off x="4727575" y="1530352"/>
            <a:ext cx="3682682" cy="383857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87" name="Google Shape;287;p28"/>
          <p:cNvSpPr/>
          <p:nvPr/>
        </p:nvSpPr>
        <p:spPr>
          <a:xfrm>
            <a:off x="5027030" y="1587149"/>
            <a:ext cx="3483045" cy="408623"/>
          </a:xfrm>
          <a:prstGeom prst="roundRect">
            <a:avLst>
              <a:gd name="adj" fmla="val 16667"/>
            </a:avLst>
          </a:prstGeom>
          <a:solidFill>
            <a:srgbClr val="7030A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FFFFFF"/>
                </a:solidFill>
                <a:latin typeface="Arial"/>
                <a:ea typeface="Arial"/>
                <a:cs typeface="Arial"/>
                <a:sym typeface="Arial"/>
              </a:rPr>
              <a:t>Phototherapy </a:t>
            </a:r>
            <a:endParaRPr dirty="0"/>
          </a:p>
        </p:txBody>
      </p:sp>
      <p:sp>
        <p:nvSpPr>
          <p:cNvPr id="288" name="Google Shape;288;p28"/>
          <p:cNvSpPr/>
          <p:nvPr/>
        </p:nvSpPr>
        <p:spPr>
          <a:xfrm>
            <a:off x="514350" y="1530352"/>
            <a:ext cx="4000500" cy="3838575"/>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89" name="Google Shape;289;p28"/>
          <p:cNvSpPr/>
          <p:nvPr/>
        </p:nvSpPr>
        <p:spPr>
          <a:xfrm>
            <a:off x="735856" y="1570124"/>
            <a:ext cx="3682682" cy="442674"/>
          </a:xfrm>
          <a:prstGeom prst="roundRect">
            <a:avLst>
              <a:gd name="adj" fmla="val 16667"/>
            </a:avLst>
          </a:prstGeom>
          <a:solidFill>
            <a:srgbClr val="7030A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FFFFFF"/>
                </a:solidFill>
                <a:latin typeface="Arial"/>
                <a:ea typeface="Arial"/>
                <a:cs typeface="Arial"/>
                <a:sym typeface="Arial"/>
              </a:rPr>
              <a:t>Filtered</a:t>
            </a:r>
            <a:r>
              <a:rPr lang="en-US" sz="2000" b="1">
                <a:solidFill>
                  <a:srgbClr val="FFFFFF"/>
                </a:solidFill>
                <a:latin typeface="Arial"/>
                <a:ea typeface="Arial"/>
                <a:cs typeface="Arial"/>
                <a:sym typeface="Arial"/>
              </a:rPr>
              <a:t> sunlight </a:t>
            </a:r>
            <a:endParaRPr/>
          </a:p>
        </p:txBody>
      </p:sp>
      <p:sp>
        <p:nvSpPr>
          <p:cNvPr id="290" name="Google Shape;290;p28"/>
          <p:cNvSpPr txBox="1"/>
          <p:nvPr/>
        </p:nvSpPr>
        <p:spPr>
          <a:xfrm>
            <a:off x="434108" y="5737118"/>
            <a:ext cx="8248069"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i="1" dirty="0">
                <a:solidFill>
                  <a:srgbClr val="7030A0"/>
                </a:solidFill>
                <a:latin typeface="Arial"/>
                <a:ea typeface="Arial"/>
                <a:cs typeface="Arial"/>
                <a:sym typeface="Arial"/>
              </a:rPr>
              <a:t>Filtered sunlight is noninferior to conventional phototherapy for the treatment of neonatal hyperbilirubinemia</a:t>
            </a:r>
            <a:r>
              <a:rPr lang="en-US" sz="1600" b="1" i="1" baseline="30000" dirty="0">
                <a:solidFill>
                  <a:srgbClr val="7030A0"/>
                </a:solidFill>
                <a:latin typeface="Arial"/>
                <a:ea typeface="Arial"/>
                <a:cs typeface="Arial"/>
                <a:sym typeface="Arial"/>
              </a:rPr>
              <a:t>2</a:t>
            </a:r>
            <a:endParaRPr sz="1600" b="1" i="1" dirty="0">
              <a:solidFill>
                <a:srgbClr val="7030A0"/>
              </a:solidFill>
              <a:latin typeface="Arial"/>
              <a:ea typeface="Arial"/>
              <a:cs typeface="Arial"/>
              <a:sym typeface="Arial"/>
            </a:endParaRPr>
          </a:p>
        </p:txBody>
      </p:sp>
      <p:sp>
        <p:nvSpPr>
          <p:cNvPr id="291" name="Google Shape;291;p28"/>
          <p:cNvSpPr txBox="1"/>
          <p:nvPr/>
        </p:nvSpPr>
        <p:spPr>
          <a:xfrm>
            <a:off x="692421" y="3041975"/>
            <a:ext cx="3921273" cy="2708434"/>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000000"/>
              </a:buClr>
              <a:buSzPts val="1400"/>
              <a:buFont typeface="Arial"/>
              <a:buChar char="•"/>
            </a:pPr>
            <a:r>
              <a:rPr lang="en-US" sz="1400" dirty="0">
                <a:solidFill>
                  <a:srgbClr val="000000"/>
                </a:solidFill>
                <a:latin typeface="Arial"/>
                <a:ea typeface="Arial"/>
                <a:cs typeface="Arial"/>
                <a:sym typeface="Arial"/>
              </a:rPr>
              <a:t>Do not recommend the use unfiltered sunlight </a:t>
            </a:r>
            <a:endParaRPr dirty="0"/>
          </a:p>
          <a:p>
            <a:pPr marL="742950" marR="0" lvl="1" indent="-285750" algn="l" rtl="0">
              <a:spcBef>
                <a:spcPts val="1200"/>
              </a:spcBef>
              <a:spcAft>
                <a:spcPts val="0"/>
              </a:spcAft>
              <a:buClr>
                <a:srgbClr val="000000"/>
              </a:buClr>
              <a:buSzPts val="1400"/>
              <a:buFont typeface="Arial"/>
              <a:buChar char="•"/>
            </a:pPr>
            <a:r>
              <a:rPr lang="en-US" sz="1400" b="0" i="0" u="none" strike="noStrike" cap="none" dirty="0">
                <a:solidFill>
                  <a:srgbClr val="000000"/>
                </a:solidFill>
                <a:latin typeface="Arial"/>
                <a:ea typeface="Arial"/>
                <a:cs typeface="Arial"/>
                <a:sym typeface="Arial"/>
              </a:rPr>
              <a:t>Risks- UV radiation, hyperthermia and sun burn</a:t>
            </a:r>
            <a:r>
              <a:rPr lang="en-US" sz="1400" b="0" i="0" u="none" strike="noStrike" cap="none" baseline="30000" dirty="0">
                <a:solidFill>
                  <a:srgbClr val="000000"/>
                </a:solidFill>
                <a:latin typeface="Arial"/>
                <a:ea typeface="Arial"/>
                <a:cs typeface="Arial"/>
                <a:sym typeface="Arial"/>
              </a:rPr>
              <a:t>1</a:t>
            </a:r>
            <a:r>
              <a:rPr lang="en-US" sz="1400" b="0" i="0" u="none" strike="noStrike" cap="none" dirty="0">
                <a:solidFill>
                  <a:srgbClr val="000000"/>
                </a:solidFill>
                <a:latin typeface="Arial"/>
                <a:ea typeface="Arial"/>
                <a:cs typeface="Arial"/>
                <a:sym typeface="Arial"/>
              </a:rPr>
              <a:t>.</a:t>
            </a:r>
            <a:endParaRPr dirty="0"/>
          </a:p>
          <a:p>
            <a:pPr marL="342900" marR="0" lvl="0" indent="-342900" algn="l" rtl="0">
              <a:spcBef>
                <a:spcPts val="1200"/>
              </a:spcBef>
              <a:spcAft>
                <a:spcPts val="0"/>
              </a:spcAft>
              <a:buClr>
                <a:srgbClr val="000000"/>
              </a:buClr>
              <a:buSzPts val="1400"/>
              <a:buFont typeface="Arial"/>
              <a:buChar char="•"/>
            </a:pPr>
            <a:r>
              <a:rPr lang="en-US" sz="1400" dirty="0">
                <a:solidFill>
                  <a:srgbClr val="000000"/>
                </a:solidFill>
                <a:latin typeface="Arial"/>
                <a:ea typeface="Arial"/>
                <a:cs typeface="Arial"/>
                <a:sym typeface="Arial"/>
              </a:rPr>
              <a:t>Role of </a:t>
            </a:r>
            <a:r>
              <a:rPr lang="en-US" sz="1400" b="1" dirty="0">
                <a:solidFill>
                  <a:srgbClr val="000000"/>
                </a:solidFill>
                <a:latin typeface="Arial"/>
                <a:ea typeface="Arial"/>
                <a:cs typeface="Arial"/>
                <a:sym typeface="Arial"/>
              </a:rPr>
              <a:t>filtered sunlight – </a:t>
            </a:r>
            <a:r>
              <a:rPr lang="en-US" sz="1400" dirty="0">
                <a:solidFill>
                  <a:srgbClr val="000000"/>
                </a:solidFill>
                <a:latin typeface="Arial"/>
                <a:ea typeface="Arial"/>
                <a:cs typeface="Arial"/>
                <a:sym typeface="Arial"/>
              </a:rPr>
              <a:t>where Film canopies are used to Filter out most Ultraviolet A,B and C and infrared (heat) radiation. </a:t>
            </a:r>
            <a:endParaRPr dirty="0"/>
          </a:p>
          <a:p>
            <a:pPr marL="342900" marR="0" lvl="0" indent="-342900" algn="l" rtl="0">
              <a:spcBef>
                <a:spcPts val="1200"/>
              </a:spcBef>
              <a:spcAft>
                <a:spcPts val="0"/>
              </a:spcAft>
              <a:buClr>
                <a:srgbClr val="000000"/>
              </a:buClr>
              <a:buSzPts val="1400"/>
              <a:buFont typeface="Arial"/>
              <a:buChar char="•"/>
            </a:pPr>
            <a:r>
              <a:rPr lang="en-US" sz="1400" dirty="0">
                <a:solidFill>
                  <a:srgbClr val="000000"/>
                </a:solidFill>
                <a:latin typeface="Arial"/>
                <a:ea typeface="Arial"/>
                <a:cs typeface="Arial"/>
                <a:sym typeface="Arial"/>
              </a:rPr>
              <a:t>After filtering allows passage of therapeutic blue light </a:t>
            </a:r>
            <a:r>
              <a:rPr lang="en-US" sz="1400" b="1" dirty="0">
                <a:solidFill>
                  <a:srgbClr val="000000"/>
                </a:solidFill>
                <a:latin typeface="Arial"/>
                <a:ea typeface="Arial"/>
                <a:cs typeface="Arial"/>
                <a:sym typeface="Arial"/>
              </a:rPr>
              <a:t>400-520 nm</a:t>
            </a:r>
            <a:endParaRPr sz="1400" dirty="0">
              <a:solidFill>
                <a:srgbClr val="000000"/>
              </a:solidFill>
              <a:latin typeface="Arial"/>
              <a:ea typeface="Arial"/>
              <a:cs typeface="Arial"/>
              <a:sym typeface="Arial"/>
            </a:endParaRPr>
          </a:p>
        </p:txBody>
      </p:sp>
      <p:sp>
        <p:nvSpPr>
          <p:cNvPr id="292" name="Google Shape;292;p28"/>
          <p:cNvSpPr txBox="1"/>
          <p:nvPr/>
        </p:nvSpPr>
        <p:spPr>
          <a:xfrm>
            <a:off x="4987191" y="4324592"/>
            <a:ext cx="3483046" cy="102188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dirty="0">
                <a:solidFill>
                  <a:schemeClr val="dk1"/>
                </a:solidFill>
                <a:latin typeface="Arial"/>
                <a:ea typeface="Arial"/>
                <a:cs typeface="Arial"/>
                <a:sym typeface="Arial"/>
              </a:rPr>
              <a:t>Filtered sunlight provides above </a:t>
            </a:r>
            <a:r>
              <a:rPr lang="en-US" sz="1400" b="1" dirty="0">
                <a:solidFill>
                  <a:schemeClr val="dk1"/>
                </a:solidFill>
                <a:latin typeface="Arial"/>
                <a:ea typeface="Arial"/>
                <a:cs typeface="Arial"/>
                <a:sym typeface="Arial"/>
              </a:rPr>
              <a:t>the threshold of intensive phototherapy</a:t>
            </a:r>
            <a:r>
              <a:rPr lang="en-US" sz="1400" dirty="0">
                <a:solidFill>
                  <a:schemeClr val="dk1"/>
                </a:solidFill>
                <a:latin typeface="Arial"/>
                <a:ea typeface="Arial"/>
                <a:cs typeface="Arial"/>
                <a:sym typeface="Arial"/>
              </a:rPr>
              <a:t>(at least 30uW/cm</a:t>
            </a:r>
            <a:r>
              <a:rPr lang="en-US" sz="1400" baseline="30000" dirty="0">
                <a:solidFill>
                  <a:schemeClr val="dk1"/>
                </a:solidFill>
                <a:latin typeface="Arial"/>
                <a:ea typeface="Arial"/>
                <a:cs typeface="Arial"/>
                <a:sym typeface="Arial"/>
              </a:rPr>
              <a:t>2</a:t>
            </a:r>
            <a:r>
              <a:rPr lang="en-US" sz="1400" dirty="0">
                <a:solidFill>
                  <a:schemeClr val="dk1"/>
                </a:solidFill>
                <a:latin typeface="Arial"/>
                <a:ea typeface="Arial"/>
                <a:cs typeface="Arial"/>
                <a:sym typeface="Arial"/>
              </a:rPr>
              <a:t>/nm)</a:t>
            </a:r>
            <a:endParaRPr dirty="0"/>
          </a:p>
        </p:txBody>
      </p:sp>
      <p:sp>
        <p:nvSpPr>
          <p:cNvPr id="293" name="Google Shape;293;p28"/>
          <p:cNvSpPr txBox="1"/>
          <p:nvPr/>
        </p:nvSpPr>
        <p:spPr>
          <a:xfrm>
            <a:off x="881034" y="6309302"/>
            <a:ext cx="761110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i="1" dirty="0">
                <a:solidFill>
                  <a:srgbClr val="7F7F7F"/>
                </a:solidFill>
                <a:latin typeface="Arial"/>
                <a:ea typeface="Arial"/>
                <a:cs typeface="Arial"/>
                <a:sym typeface="Arial"/>
              </a:rPr>
              <a:t>. A Randomized Trial of Phototherapy with Filtered Sunlight in African Neonates. N Engl J Med. 2015;373(12):1115-1124.</a:t>
            </a:r>
            <a:r>
              <a:rPr lang="en-US" sz="1000" i="1" baseline="30000" dirty="0">
                <a:solidFill>
                  <a:srgbClr val="7F7F7F"/>
                </a:solidFill>
                <a:latin typeface="Arial"/>
                <a:ea typeface="Arial"/>
                <a:cs typeface="Arial"/>
                <a:sym typeface="Arial"/>
              </a:rPr>
              <a:t>2</a:t>
            </a:r>
            <a:r>
              <a:rPr lang="en-US" sz="1000" i="1" dirty="0">
                <a:solidFill>
                  <a:srgbClr val="7F7F7F"/>
                </a:solidFill>
                <a:latin typeface="Arial"/>
                <a:ea typeface="Arial"/>
                <a:cs typeface="Arial"/>
                <a:sym typeface="Arial"/>
              </a:rPr>
              <a:t> doi:10.1056/NEJMoa1501074</a:t>
            </a:r>
            <a:endParaRPr sz="1800" dirty="0"/>
          </a:p>
        </p:txBody>
      </p:sp>
      <p:cxnSp>
        <p:nvCxnSpPr>
          <p:cNvPr id="294" name="Google Shape;294;p28"/>
          <p:cNvCxnSpPr/>
          <p:nvPr/>
        </p:nvCxnSpPr>
        <p:spPr>
          <a:xfrm>
            <a:off x="4727575" y="1911834"/>
            <a:ext cx="0" cy="3838575"/>
          </a:xfrm>
          <a:prstGeom prst="straightConnector1">
            <a:avLst/>
          </a:prstGeom>
          <a:noFill/>
          <a:ln w="9525" cap="flat" cmpd="sng">
            <a:solidFill>
              <a:schemeClr val="accent1"/>
            </a:solidFill>
            <a:prstDash val="solid"/>
            <a:miter lim="800000"/>
            <a:headEnd type="none" w="sm" len="sm"/>
            <a:tailEnd type="none" w="sm" len="sm"/>
          </a:ln>
        </p:spPr>
      </p:cxnSp>
      <p:sp>
        <p:nvSpPr>
          <p:cNvPr id="295" name="Google Shape;295;p28"/>
          <p:cNvSpPr/>
          <p:nvPr/>
        </p:nvSpPr>
        <p:spPr>
          <a:xfrm>
            <a:off x="919260" y="486228"/>
            <a:ext cx="7534656" cy="57718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1" dirty="0">
                <a:solidFill>
                  <a:schemeClr val="lt1"/>
                </a:solidFill>
                <a:latin typeface="Arial"/>
                <a:ea typeface="Arial"/>
                <a:cs typeface="Arial"/>
                <a:sym typeface="Arial"/>
              </a:rPr>
              <a:t>Management of Neonatal Jaundice</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0"/>
          <p:cNvSpPr txBox="1">
            <a:spLocks noGrp="1"/>
          </p:cNvSpPr>
          <p:nvPr>
            <p:ph type="title" idx="4294967295"/>
          </p:nvPr>
        </p:nvSpPr>
        <p:spPr>
          <a:xfrm>
            <a:off x="1722436" y="554644"/>
            <a:ext cx="5699125" cy="561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200"/>
              <a:buFont typeface="Arial"/>
              <a:buNone/>
            </a:pPr>
            <a:r>
              <a:rPr lang="en-US" sz="3200" b="1" dirty="0">
                <a:solidFill>
                  <a:schemeClr val="lt1"/>
                </a:solidFill>
                <a:latin typeface="Arial"/>
                <a:ea typeface="Arial"/>
                <a:cs typeface="Arial"/>
                <a:sym typeface="Arial"/>
              </a:rPr>
              <a:t>Phototherapy – Monitoring</a:t>
            </a:r>
            <a:endParaRPr dirty="0"/>
          </a:p>
        </p:txBody>
      </p:sp>
      <p:sp>
        <p:nvSpPr>
          <p:cNvPr id="302" name="Google Shape;302;p30"/>
          <p:cNvSpPr txBox="1"/>
          <p:nvPr/>
        </p:nvSpPr>
        <p:spPr>
          <a:xfrm>
            <a:off x="297200" y="6108660"/>
            <a:ext cx="8549595"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US" sz="800" i="1" dirty="0">
                <a:solidFill>
                  <a:schemeClr val="bg1">
                    <a:lumMod val="50000"/>
                  </a:schemeClr>
                </a:solidFill>
                <a:latin typeface="Arial"/>
                <a:ea typeface="Arial"/>
                <a:cs typeface="Arial"/>
                <a:sym typeface="Arial"/>
              </a:rPr>
              <a:t>Vassilios F., Michele M., Antonio., Bo S., </a:t>
            </a:r>
            <a:r>
              <a:rPr lang="en-US" sz="800" i="1" dirty="0" err="1">
                <a:solidFill>
                  <a:schemeClr val="bg1">
                    <a:lumMod val="50000"/>
                  </a:schemeClr>
                </a:solidFill>
                <a:latin typeface="Arial"/>
                <a:ea typeface="Arial"/>
                <a:cs typeface="Arial"/>
                <a:sym typeface="Arial"/>
              </a:rPr>
              <a:t>Dorret</a:t>
            </a:r>
            <a:r>
              <a:rPr lang="en-US" sz="800" i="1" dirty="0">
                <a:solidFill>
                  <a:schemeClr val="bg1">
                    <a:lumMod val="50000"/>
                  </a:schemeClr>
                </a:solidFill>
                <a:latin typeface="Arial"/>
                <a:ea typeface="Arial"/>
                <a:cs typeface="Arial"/>
                <a:sym typeface="Arial"/>
              </a:rPr>
              <a:t> I. B., Gavino F., Antonio G. "Phototherapy in the newborn: what’s new?" Journal of Pediatric and Neonatal Individualized Medicine 2015;4(2):e040255 </a:t>
            </a:r>
            <a:r>
              <a:rPr lang="en-US" sz="800" i="1" dirty="0" err="1">
                <a:solidFill>
                  <a:schemeClr val="bg1">
                    <a:lumMod val="50000"/>
                  </a:schemeClr>
                </a:solidFill>
                <a:latin typeface="Arial"/>
                <a:ea typeface="Arial"/>
                <a:cs typeface="Arial"/>
                <a:sym typeface="Arial"/>
              </a:rPr>
              <a:t>doi</a:t>
            </a:r>
            <a:r>
              <a:rPr lang="en-US" sz="800" i="1" dirty="0">
                <a:solidFill>
                  <a:schemeClr val="bg1">
                    <a:lumMod val="50000"/>
                  </a:schemeClr>
                </a:solidFill>
                <a:latin typeface="Arial"/>
                <a:ea typeface="Arial"/>
                <a:cs typeface="Arial"/>
                <a:sym typeface="Arial"/>
              </a:rPr>
              <a:t>: 10.7363/040255 &amp; Eileen M., Eileen T., regina K. 2018.Phototherapy nursing guideline. Ret. From </a:t>
            </a:r>
            <a:r>
              <a:rPr lang="en-US" sz="800" i="1" u="sng" dirty="0">
                <a:solidFill>
                  <a:schemeClr val="bg1">
                    <a:lumMod val="50000"/>
                  </a:schemeClr>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https://www.olchc.ie/Healthcare-Professionals/Nursing-Practice-Guidelines/Phototherapy-2018.pdf</a:t>
            </a:r>
            <a:endParaRPr sz="800" i="1" u="sng" dirty="0">
              <a:solidFill>
                <a:schemeClr val="bg1">
                  <a:lumMod val="50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00"/>
              <a:buFont typeface="Arial"/>
              <a:buNone/>
            </a:pPr>
            <a:r>
              <a:rPr lang="en-US" sz="800" i="1" u="sng" dirty="0">
                <a:solidFill>
                  <a:schemeClr val="bg1">
                    <a:lumMod val="50000"/>
                  </a:schemeClr>
                </a:solidFill>
                <a:latin typeface="Arial"/>
                <a:ea typeface="Arial"/>
                <a:cs typeface="Arial"/>
                <a:sym typeface="Arial"/>
                <a:hlinkClick r:id="rId4">
                  <a:extLst>
                    <a:ext uri="{A12FA001-AC4F-418D-AE19-62706E023703}">
                      <ahyp:hlinkClr xmlns:ahyp="http://schemas.microsoft.com/office/drawing/2018/hyperlinkcolor" val="tx"/>
                    </a:ext>
                  </a:extLst>
                </a:hlinkClick>
              </a:rPr>
              <a:t>http://pediatrics.aappublications.org/content/128/4/e1046</a:t>
            </a:r>
            <a:r>
              <a:rPr lang="en-US" sz="800" i="1" u="sng" dirty="0">
                <a:solidFill>
                  <a:schemeClr val="bg1">
                    <a:lumMod val="50000"/>
                  </a:schemeClr>
                </a:solidFill>
                <a:latin typeface="Arial"/>
                <a:ea typeface="Arial"/>
                <a:cs typeface="Arial"/>
                <a:sym typeface="Arial"/>
              </a:rPr>
              <a:t>   </a:t>
            </a:r>
            <a:endParaRPr sz="800" i="1" u="sng" dirty="0">
              <a:solidFill>
                <a:schemeClr val="bg1">
                  <a:lumMod val="50000"/>
                </a:schemeClr>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p:txBody>
      </p:sp>
      <p:pic>
        <p:nvPicPr>
          <p:cNvPr id="304" name="Google Shape;304;p30"/>
          <p:cNvPicPr preferRelativeResize="0"/>
          <p:nvPr/>
        </p:nvPicPr>
        <p:blipFill rotWithShape="1">
          <a:blip r:embed="rId5">
            <a:alphaModFix/>
          </a:blip>
          <a:srcRect l="33235" t="55466" r="33244" b="28139"/>
          <a:stretch>
            <a:fillRect/>
          </a:stretch>
        </p:blipFill>
        <p:spPr>
          <a:xfrm>
            <a:off x="346217" y="1346387"/>
            <a:ext cx="2752437" cy="1766972"/>
          </a:xfrm>
          <a:prstGeom prst="rect">
            <a:avLst/>
          </a:prstGeom>
          <a:noFill/>
          <a:ln>
            <a:noFill/>
          </a:ln>
        </p:spPr>
      </p:pic>
      <p:sp>
        <p:nvSpPr>
          <p:cNvPr id="305" name="Google Shape;305;p30"/>
          <p:cNvSpPr txBox="1"/>
          <p:nvPr/>
        </p:nvSpPr>
        <p:spPr>
          <a:xfrm>
            <a:off x="223310" y="3123298"/>
            <a:ext cx="2801454" cy="86387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600"/>
              <a:buFont typeface="Arial"/>
              <a:buNone/>
            </a:pPr>
            <a:r>
              <a:rPr lang="en-US" sz="1600" b="1" dirty="0">
                <a:solidFill>
                  <a:schemeClr val="dk1"/>
                </a:solidFill>
                <a:latin typeface="Arial"/>
                <a:ea typeface="Arial"/>
                <a:cs typeface="Arial"/>
                <a:sym typeface="Arial"/>
              </a:rPr>
              <a:t>Skin Exposure </a:t>
            </a:r>
            <a:endParaRPr sz="1600"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600"/>
              <a:buFont typeface="Arial"/>
              <a:buNone/>
            </a:pPr>
            <a:r>
              <a:rPr lang="en-US" sz="1600" dirty="0">
                <a:solidFill>
                  <a:schemeClr val="dk1"/>
                </a:solidFill>
                <a:latin typeface="Arial"/>
                <a:ea typeface="Arial"/>
                <a:cs typeface="Arial"/>
                <a:sym typeface="Arial"/>
              </a:rPr>
              <a:t>Expose as much skin as possible and </a:t>
            </a:r>
            <a:r>
              <a:rPr lang="en-US" sz="1600" b="1" dirty="0">
                <a:solidFill>
                  <a:schemeClr val="dk1"/>
                </a:solidFill>
                <a:latin typeface="Arial"/>
                <a:ea typeface="Arial"/>
                <a:cs typeface="Arial"/>
                <a:sym typeface="Arial"/>
              </a:rPr>
              <a:t>cover the eyes</a:t>
            </a:r>
            <a:endParaRPr sz="1600" b="1" dirty="0">
              <a:solidFill>
                <a:schemeClr val="dk1"/>
              </a:solidFill>
              <a:latin typeface="Arial"/>
              <a:ea typeface="Arial"/>
              <a:cs typeface="Arial"/>
              <a:sym typeface="Arial"/>
            </a:endParaRPr>
          </a:p>
        </p:txBody>
      </p:sp>
      <p:sp>
        <p:nvSpPr>
          <p:cNvPr id="306" name="Google Shape;306;p30"/>
          <p:cNvSpPr/>
          <p:nvPr/>
        </p:nvSpPr>
        <p:spPr>
          <a:xfrm>
            <a:off x="3260436" y="1346387"/>
            <a:ext cx="5537347" cy="4537176"/>
          </a:xfrm>
          <a:prstGeom prst="rect">
            <a:avLst/>
          </a:prstGeom>
          <a:solidFill>
            <a:srgbClr val="FFE5FF"/>
          </a:solidFill>
          <a:ln>
            <a:noFill/>
          </a:ln>
        </p:spPr>
        <p:txBody>
          <a:bodyPr spcFirstLastPara="1" wrap="square" lIns="274300" tIns="0" rIns="91425" bIns="91425" anchor="ctr" anchorCtr="0">
            <a:noAutofit/>
          </a:bodyPr>
          <a:lstStyle/>
          <a:p>
            <a:pPr marL="228600" marR="0" lvl="0" indent="-228600" algn="l" rtl="0">
              <a:spcBef>
                <a:spcPts val="0"/>
              </a:spcBef>
              <a:spcAft>
                <a:spcPts val="0"/>
              </a:spcAft>
              <a:buClr>
                <a:schemeClr val="dk1"/>
              </a:buClr>
              <a:buSzPts val="1800"/>
              <a:buFont typeface="Calibri"/>
              <a:buAutoNum type="arabicPeriod"/>
            </a:pPr>
            <a:r>
              <a:rPr lang="en-US" sz="1800" dirty="0">
                <a:solidFill>
                  <a:schemeClr val="dk1"/>
                </a:solidFill>
                <a:latin typeface="Arial"/>
                <a:ea typeface="Arial"/>
                <a:cs typeface="Arial"/>
                <a:sym typeface="Arial"/>
              </a:rPr>
              <a:t>Monitor vitals every 3 hours</a:t>
            </a:r>
            <a:endParaRPr sz="1800" dirty="0">
              <a:solidFill>
                <a:schemeClr val="dk1"/>
              </a:solidFill>
              <a:latin typeface="Arial"/>
              <a:ea typeface="Arial"/>
              <a:cs typeface="Arial"/>
              <a:sym typeface="Arial"/>
            </a:endParaRPr>
          </a:p>
          <a:p>
            <a:pPr marL="228600" marR="0" lvl="0" indent="-228600" algn="l" rtl="0">
              <a:spcBef>
                <a:spcPts val="1200"/>
              </a:spcBef>
              <a:spcAft>
                <a:spcPts val="0"/>
              </a:spcAft>
              <a:buClr>
                <a:schemeClr val="dk1"/>
              </a:buClr>
              <a:buSzPts val="1800"/>
              <a:buFont typeface="Calibri"/>
              <a:buAutoNum type="arabicPeriod"/>
            </a:pPr>
            <a:r>
              <a:rPr lang="en-US" sz="1800" dirty="0">
                <a:solidFill>
                  <a:schemeClr val="dk1"/>
                </a:solidFill>
                <a:latin typeface="Arial"/>
                <a:ea typeface="Arial"/>
                <a:cs typeface="Arial"/>
                <a:sym typeface="Arial"/>
              </a:rPr>
              <a:t>Maintain 3 hourly breastfeeding for standard therapy or NGT feeding for intensive therapy</a:t>
            </a:r>
            <a:endParaRPr dirty="0"/>
          </a:p>
          <a:p>
            <a:pPr marL="228600" marR="0" lvl="0" indent="-228600" algn="l" rtl="0">
              <a:spcBef>
                <a:spcPts val="1200"/>
              </a:spcBef>
              <a:spcAft>
                <a:spcPts val="0"/>
              </a:spcAft>
              <a:buClr>
                <a:schemeClr val="dk1"/>
              </a:buClr>
              <a:buSzPts val="1800"/>
              <a:buFont typeface="Calibri"/>
              <a:buAutoNum type="arabicPeriod"/>
            </a:pPr>
            <a:r>
              <a:rPr lang="en-US" sz="1800" dirty="0">
                <a:solidFill>
                  <a:schemeClr val="dk1"/>
                </a:solidFill>
                <a:latin typeface="Arial"/>
                <a:ea typeface="Arial"/>
                <a:cs typeface="Arial"/>
                <a:sym typeface="Arial"/>
              </a:rPr>
              <a:t>Reposition the baby every 3 hours</a:t>
            </a:r>
            <a:endParaRPr dirty="0"/>
          </a:p>
          <a:p>
            <a:pPr marL="228600" marR="0" lvl="0" indent="-228600" algn="l" rtl="0">
              <a:spcBef>
                <a:spcPts val="1200"/>
              </a:spcBef>
              <a:spcAft>
                <a:spcPts val="0"/>
              </a:spcAft>
              <a:buClr>
                <a:schemeClr val="dk1"/>
              </a:buClr>
              <a:buSzPts val="1800"/>
              <a:buFont typeface="Calibri"/>
              <a:buAutoNum type="arabicPeriod"/>
            </a:pPr>
            <a:r>
              <a:rPr lang="en-US" sz="1800" dirty="0">
                <a:solidFill>
                  <a:schemeClr val="dk1"/>
                </a:solidFill>
                <a:latin typeface="Arial"/>
                <a:ea typeface="Arial"/>
                <a:cs typeface="Arial"/>
                <a:sym typeface="Arial"/>
              </a:rPr>
              <a:t>Monitor urine output - Four or more wet nappies per day</a:t>
            </a:r>
            <a:endParaRPr dirty="0"/>
          </a:p>
          <a:p>
            <a:pPr marL="228600" marR="0" lvl="0" indent="-228600" algn="l" rtl="0">
              <a:spcBef>
                <a:spcPts val="1200"/>
              </a:spcBef>
              <a:spcAft>
                <a:spcPts val="0"/>
              </a:spcAft>
              <a:buClr>
                <a:schemeClr val="dk1"/>
              </a:buClr>
              <a:buSzPts val="1800"/>
              <a:buFont typeface="Calibri"/>
              <a:buAutoNum type="arabicPeriod"/>
            </a:pPr>
            <a:r>
              <a:rPr lang="en-US" sz="1800" dirty="0">
                <a:solidFill>
                  <a:schemeClr val="dk1"/>
                </a:solidFill>
                <a:latin typeface="Arial"/>
                <a:ea typeface="Arial"/>
                <a:cs typeface="Arial"/>
                <a:sym typeface="Arial"/>
              </a:rPr>
              <a:t>Weigh the baby on alternate days</a:t>
            </a:r>
            <a:endParaRPr dirty="0"/>
          </a:p>
          <a:p>
            <a:pPr marL="228600" marR="0" lvl="0" indent="-228600" algn="l" rtl="0">
              <a:spcBef>
                <a:spcPts val="1200"/>
              </a:spcBef>
              <a:spcAft>
                <a:spcPts val="0"/>
              </a:spcAft>
              <a:buClr>
                <a:schemeClr val="dk1"/>
              </a:buClr>
              <a:buSzPts val="1800"/>
              <a:buFont typeface="Calibri"/>
              <a:buAutoNum type="arabicPeriod"/>
            </a:pPr>
            <a:r>
              <a:rPr lang="en-US" sz="1800" dirty="0">
                <a:solidFill>
                  <a:schemeClr val="dk1"/>
                </a:solidFill>
                <a:latin typeface="Arial"/>
                <a:ea typeface="Arial"/>
                <a:cs typeface="Arial"/>
                <a:sym typeface="Arial"/>
              </a:rPr>
              <a:t>Check for potential signs of bilirubin encephalopathy </a:t>
            </a:r>
            <a:endParaRPr sz="1800" dirty="0">
              <a:solidFill>
                <a:schemeClr val="dk1"/>
              </a:solidFill>
              <a:latin typeface="Arial"/>
              <a:ea typeface="Arial"/>
              <a:cs typeface="Arial"/>
              <a:sym typeface="Arial"/>
            </a:endParaRPr>
          </a:p>
          <a:p>
            <a:pPr marL="228600" marR="0" lvl="0" indent="-228600" algn="l" rtl="0">
              <a:spcBef>
                <a:spcPts val="1200"/>
              </a:spcBef>
              <a:spcAft>
                <a:spcPts val="0"/>
              </a:spcAft>
              <a:buClr>
                <a:schemeClr val="dk1"/>
              </a:buClr>
              <a:buSzPts val="1800"/>
              <a:buFont typeface="Calibri"/>
              <a:buAutoNum type="arabicPeriod"/>
            </a:pPr>
            <a:r>
              <a:rPr lang="en-US" sz="1800" dirty="0">
                <a:solidFill>
                  <a:schemeClr val="dk1"/>
                </a:solidFill>
                <a:latin typeface="Arial"/>
                <a:ea typeface="Arial"/>
                <a:cs typeface="Arial"/>
                <a:sym typeface="Arial"/>
              </a:rPr>
              <a:t>Watch out for potential complications</a:t>
            </a:r>
            <a:endParaRPr dirty="0"/>
          </a:p>
          <a:p>
            <a:pPr marL="228600" marR="0" lvl="0" indent="-228600" algn="l" rtl="0">
              <a:spcBef>
                <a:spcPts val="1200"/>
              </a:spcBef>
              <a:spcAft>
                <a:spcPts val="0"/>
              </a:spcAft>
              <a:buClr>
                <a:schemeClr val="dk1"/>
              </a:buClr>
              <a:buSzPts val="1800"/>
              <a:buFont typeface="Calibri"/>
              <a:buAutoNum type="arabicPeriod"/>
            </a:pPr>
            <a:r>
              <a:rPr lang="en-US" sz="1800" dirty="0">
                <a:solidFill>
                  <a:schemeClr val="dk1"/>
                </a:solidFill>
                <a:latin typeface="Arial"/>
                <a:ea typeface="Arial"/>
                <a:cs typeface="Arial"/>
                <a:sym typeface="Arial"/>
              </a:rPr>
              <a:t>Repeat TSB level 6 </a:t>
            </a:r>
            <a:r>
              <a:rPr lang="en-US" sz="1800" dirty="0" err="1">
                <a:solidFill>
                  <a:schemeClr val="dk1"/>
                </a:solidFill>
                <a:latin typeface="Arial"/>
                <a:ea typeface="Arial"/>
                <a:cs typeface="Arial"/>
                <a:sym typeface="Arial"/>
              </a:rPr>
              <a:t>hrs</a:t>
            </a:r>
            <a:r>
              <a:rPr lang="en-US" sz="1800" dirty="0">
                <a:solidFill>
                  <a:schemeClr val="dk1"/>
                </a:solidFill>
                <a:latin typeface="Arial"/>
                <a:ea typeface="Arial"/>
                <a:cs typeface="Arial"/>
                <a:sym typeface="Arial"/>
              </a:rPr>
              <a:t> after starting phototherapy </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4"/>
          <p:cNvSpPr txBox="1">
            <a:spLocks noGrp="1"/>
          </p:cNvSpPr>
          <p:nvPr>
            <p:ph type="title" idx="4294967295"/>
          </p:nvPr>
        </p:nvSpPr>
        <p:spPr>
          <a:xfrm>
            <a:off x="2915816" y="4294910"/>
            <a:ext cx="3024336" cy="57815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70C0"/>
              </a:buClr>
              <a:buSzPts val="4000"/>
              <a:buFont typeface="Arial"/>
              <a:buNone/>
            </a:pPr>
            <a:r>
              <a:rPr lang="en-US" sz="3200" b="1" cap="none" dirty="0">
                <a:solidFill>
                  <a:srgbClr val="7030A0"/>
                </a:solidFill>
                <a:latin typeface="Arial"/>
                <a:ea typeface="Arial"/>
                <a:cs typeface="Arial"/>
                <a:sym typeface="Arial"/>
              </a:rPr>
              <a:t>Questions?</a:t>
            </a:r>
            <a:endParaRPr sz="3600" dirty="0">
              <a:solidFill>
                <a:srgbClr val="7030A0"/>
              </a:solidFill>
            </a:endParaRPr>
          </a:p>
        </p:txBody>
      </p:sp>
      <p:sp>
        <p:nvSpPr>
          <p:cNvPr id="312" name="Google Shape;312;p34"/>
          <p:cNvSpPr txBox="1"/>
          <p:nvPr/>
        </p:nvSpPr>
        <p:spPr>
          <a:xfrm>
            <a:off x="3569064" y="1615480"/>
            <a:ext cx="1656184" cy="31700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0" b="1" dirty="0">
                <a:solidFill>
                  <a:schemeClr val="lt1"/>
                </a:solidFill>
                <a:latin typeface="Arial"/>
                <a:ea typeface="Arial"/>
                <a:cs typeface="Arial"/>
                <a:sym typeface="Arial"/>
              </a:rPr>
              <a:t>?</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790" name="Google Shape;790;p58"/>
          <p:cNvSpPr txBox="1">
            <a:spLocks noGrp="1"/>
          </p:cNvSpPr>
          <p:nvPr>
            <p:ph type="ctrTitle" idx="4294967295"/>
          </p:nvPr>
        </p:nvSpPr>
        <p:spPr>
          <a:xfrm>
            <a:off x="3660413" y="1341144"/>
            <a:ext cx="2377643" cy="682625"/>
          </a:xfrm>
          <a:prstGeom prst="rect">
            <a:avLst/>
          </a:prstGeom>
          <a:noFill/>
          <a:ln>
            <a:noFill/>
          </a:ln>
        </p:spPr>
        <p:txBody>
          <a:bodyPr spcFirstLastPara="1" wrap="square" lIns="91425" tIns="91425" rIns="91425" bIns="91425" anchor="b" anchorCtr="0">
            <a:normAutofit/>
          </a:bodyPr>
          <a:lstStyle/>
          <a:p>
            <a:pPr marL="0" lvl="0" indent="0" algn="ctr" rtl="0">
              <a:spcBef>
                <a:spcPts val="0"/>
              </a:spcBef>
              <a:spcAft>
                <a:spcPts val="0"/>
              </a:spcAft>
              <a:buNone/>
            </a:pPr>
            <a:r>
              <a:rPr lang="en-US" sz="3200" b="1" dirty="0">
                <a:solidFill>
                  <a:srgbClr val="7030A0"/>
                </a:solidFill>
                <a:latin typeface="+mj-lt"/>
              </a:rPr>
              <a:t>Summary</a:t>
            </a:r>
            <a:endParaRPr sz="3200" b="1" dirty="0">
              <a:solidFill>
                <a:srgbClr val="7030A0"/>
              </a:solidFill>
              <a:latin typeface="+mj-lt"/>
            </a:endParaRPr>
          </a:p>
        </p:txBody>
      </p:sp>
      <p:sp>
        <p:nvSpPr>
          <p:cNvPr id="791" name="Google Shape;791;p58"/>
          <p:cNvSpPr txBox="1">
            <a:spLocks noGrp="1"/>
          </p:cNvSpPr>
          <p:nvPr>
            <p:ph type="subTitle" idx="4294967295"/>
          </p:nvPr>
        </p:nvSpPr>
        <p:spPr>
          <a:xfrm>
            <a:off x="1232045" y="2628465"/>
            <a:ext cx="7012564" cy="3016827"/>
          </a:xfrm>
          <a:prstGeom prst="rect">
            <a:avLst/>
          </a:prstGeom>
          <a:noFill/>
          <a:ln>
            <a:noFill/>
          </a:ln>
        </p:spPr>
        <p:txBody>
          <a:bodyPr spcFirstLastPara="1" wrap="square" lIns="91425" tIns="91425" rIns="91425" bIns="91425" anchor="t" anchorCtr="0">
            <a:normAutofit lnSpcReduction="10000"/>
          </a:bodyPr>
          <a:lstStyle/>
          <a:p>
            <a:pPr marL="457200" lvl="0" indent="-457200" algn="l" rtl="0">
              <a:lnSpc>
                <a:spcPct val="100000"/>
              </a:lnSpc>
              <a:spcBef>
                <a:spcPts val="600"/>
              </a:spcBef>
              <a:spcAft>
                <a:spcPts val="600"/>
              </a:spcAft>
              <a:buClr>
                <a:srgbClr val="000000"/>
              </a:buClr>
              <a:buSzPct val="100000"/>
              <a:buFont typeface="Arial" panose="020B0604020202020204" pitchFamily="34" charset="0"/>
              <a:buChar char="•"/>
            </a:pPr>
            <a:r>
              <a:rPr lang="en-US" sz="2400" dirty="0">
                <a:latin typeface="Arial"/>
                <a:ea typeface="Arial"/>
                <a:cs typeface="Arial"/>
                <a:sym typeface="Arial"/>
              </a:rPr>
              <a:t>Screening and early recognition of </a:t>
            </a:r>
            <a:r>
              <a:rPr lang="en-US" sz="2400" dirty="0"/>
              <a:t>neonatal jaundice</a:t>
            </a:r>
            <a:r>
              <a:rPr lang="en-US" sz="2400" dirty="0">
                <a:latin typeface="Arial"/>
                <a:ea typeface="Arial"/>
                <a:cs typeface="Arial"/>
                <a:sym typeface="Arial"/>
              </a:rPr>
              <a:t> is important in prevention of </a:t>
            </a:r>
            <a:r>
              <a:rPr lang="en-US" sz="2400" dirty="0"/>
              <a:t>bilirubin encephalopathy</a:t>
            </a:r>
            <a:endParaRPr sz="2400" dirty="0"/>
          </a:p>
          <a:p>
            <a:pPr marL="457200" lvl="0" indent="-457200" algn="l" rtl="0">
              <a:lnSpc>
                <a:spcPct val="100000"/>
              </a:lnSpc>
              <a:spcBef>
                <a:spcPts val="600"/>
              </a:spcBef>
              <a:spcAft>
                <a:spcPts val="600"/>
              </a:spcAft>
              <a:buClr>
                <a:srgbClr val="000000"/>
              </a:buClr>
              <a:buSzPct val="100000"/>
              <a:buFont typeface="Arial" panose="020B0604020202020204" pitchFamily="34" charset="0"/>
              <a:buChar char="•"/>
            </a:pPr>
            <a:r>
              <a:rPr lang="en-US" sz="2400" dirty="0"/>
              <a:t>Use the appropriate </a:t>
            </a:r>
            <a:r>
              <a:rPr lang="en-US" sz="2400" dirty="0" err="1"/>
              <a:t>normograms</a:t>
            </a:r>
            <a:r>
              <a:rPr lang="en-US" sz="2400" dirty="0"/>
              <a:t> to determine </a:t>
            </a:r>
            <a:r>
              <a:rPr lang="en-US" sz="2400" dirty="0">
                <a:latin typeface="Arial"/>
                <a:ea typeface="Arial"/>
                <a:cs typeface="Arial"/>
                <a:sym typeface="Arial"/>
              </a:rPr>
              <a:t>phototherapy treatment</a:t>
            </a:r>
          </a:p>
          <a:p>
            <a:pPr marL="457200" lvl="0" indent="-457200" algn="l" rtl="0">
              <a:lnSpc>
                <a:spcPct val="100000"/>
              </a:lnSpc>
              <a:spcBef>
                <a:spcPts val="600"/>
              </a:spcBef>
              <a:spcAft>
                <a:spcPts val="600"/>
              </a:spcAft>
              <a:buClr>
                <a:srgbClr val="000000"/>
              </a:buClr>
              <a:buSzPct val="100000"/>
              <a:buFont typeface="Arial" panose="020B0604020202020204" pitchFamily="34" charset="0"/>
              <a:buChar char="•"/>
            </a:pPr>
            <a:r>
              <a:rPr lang="en-US" sz="2400" dirty="0"/>
              <a:t>Use light meter to determine </a:t>
            </a:r>
            <a:r>
              <a:rPr lang="en-US" sz="2400" dirty="0">
                <a:latin typeface="Arial"/>
                <a:ea typeface="Arial"/>
                <a:cs typeface="Arial"/>
                <a:sym typeface="Arial"/>
              </a:rPr>
              <a:t>irradiance based on the serum bilirubin level</a:t>
            </a:r>
          </a:p>
        </p:txBody>
      </p:sp>
      <p:sp>
        <p:nvSpPr>
          <p:cNvPr id="2" name="Slide Number Placeholder 1">
            <a:extLst>
              <a:ext uri="{FF2B5EF4-FFF2-40B4-BE49-F238E27FC236}">
                <a16:creationId xmlns:a16="http://schemas.microsoft.com/office/drawing/2014/main" id="{ED64EC43-EEA1-CBC8-1714-394FC3951943}"/>
              </a:ext>
            </a:extLst>
          </p:cNvPr>
          <p:cNvSpPr>
            <a:spLocks noGrp="1"/>
          </p:cNvSpPr>
          <p:nvPr>
            <p:ph type="sldNum" idx="4294967295"/>
          </p:nvPr>
        </p:nvSpPr>
        <p:spPr>
          <a:xfrm>
            <a:off x="6661727" y="6249988"/>
            <a:ext cx="2057400" cy="365125"/>
          </a:xfrm>
        </p:spPr>
        <p:txBody>
          <a:bodyPr/>
          <a:lstStyle/>
          <a:p>
            <a:fld id="{00000000-1234-1234-1234-123412341234}" type="slidenum">
              <a:rPr lang="en-US" smtClean="0"/>
              <a:pPr/>
              <a:t>16</a:t>
            </a:fld>
            <a:endParaRPr lang="en-US" dirty="0"/>
          </a:p>
        </p:txBody>
      </p:sp>
      <p:pic>
        <p:nvPicPr>
          <p:cNvPr id="4" name="Picture 3">
            <a:extLst>
              <a:ext uri="{FF2B5EF4-FFF2-40B4-BE49-F238E27FC236}">
                <a16:creationId xmlns:a16="http://schemas.microsoft.com/office/drawing/2014/main" id="{ABFDE233-EA7C-647D-5432-49564FDB61DB}"/>
              </a:ext>
            </a:extLst>
          </p:cNvPr>
          <p:cNvPicPr>
            <a:picLocks noChangeAspect="1"/>
          </p:cNvPicPr>
          <p:nvPr/>
        </p:nvPicPr>
        <p:blipFill>
          <a:blip r:embed="rId3"/>
          <a:stretch>
            <a:fillRect/>
          </a:stretch>
        </p:blipFill>
        <p:spPr>
          <a:xfrm>
            <a:off x="2507961" y="819662"/>
            <a:ext cx="1352839" cy="1238022"/>
          </a:xfrm>
          <a:prstGeom prst="rect">
            <a:avLst/>
          </a:prstGeom>
        </p:spPr>
      </p:pic>
      <p:cxnSp>
        <p:nvCxnSpPr>
          <p:cNvPr id="6" name="Straight Connector 5">
            <a:extLst>
              <a:ext uri="{FF2B5EF4-FFF2-40B4-BE49-F238E27FC236}">
                <a16:creationId xmlns:a16="http://schemas.microsoft.com/office/drawing/2014/main" id="{7CD76D71-F914-9AFE-68EB-992BBBC11D64}"/>
              </a:ext>
            </a:extLst>
          </p:cNvPr>
          <p:cNvCxnSpPr/>
          <p:nvPr/>
        </p:nvCxnSpPr>
        <p:spPr>
          <a:xfrm>
            <a:off x="3713018" y="1963008"/>
            <a:ext cx="2299854" cy="0"/>
          </a:xfrm>
          <a:prstGeom prst="line">
            <a:avLst/>
          </a:prstGeom>
          <a:ln w="28575">
            <a:solidFill>
              <a:srgbClr val="FC9EF8"/>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735</TotalTime>
  <Words>1436</Words>
  <Application>Microsoft Office PowerPoint</Application>
  <PresentationFormat>On-screen Show (4:3)</PresentationFormat>
  <Paragraphs>231</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Times</vt:lpstr>
      <vt:lpstr>Times New Roman</vt:lpstr>
      <vt:lpstr>Trebuchet MS</vt:lpstr>
      <vt:lpstr>Office Theme</vt:lpstr>
      <vt:lpstr>Neonatal Jaundice</vt:lpstr>
      <vt:lpstr>Objectives</vt:lpstr>
      <vt:lpstr>Introduction</vt:lpstr>
      <vt:lpstr>PowerPoint Presentation</vt:lpstr>
      <vt:lpstr>PowerPoint Presentation</vt:lpstr>
      <vt:lpstr>PowerPoint Presentation</vt:lpstr>
      <vt:lpstr>PowerPoint Presentation</vt:lpstr>
      <vt:lpstr>Kramer’s scale The Kramer's scale is based on a 1969 study of 108 full term infants which found that  bilirubin concentrations. were correlated to five specific dermal zones. At 24 and 48  hours, the infant's skin was blanched using thumb.</vt:lpstr>
      <vt:lpstr>Phototherapy</vt:lpstr>
      <vt:lpstr>PowerPoint Presentation</vt:lpstr>
      <vt:lpstr>Using bilirubin levels to determine management</vt:lpstr>
      <vt:lpstr>Phototherapy – Requirements</vt:lpstr>
      <vt:lpstr>PowerPoint Presentation</vt:lpstr>
      <vt:lpstr>Phototherapy – Monitoring</vt:lpstr>
      <vt:lpstr>Questions?</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Neonatal Jaundice</dc:title>
  <dc:creator>hp</dc:creator>
  <cp:lastModifiedBy>USER</cp:lastModifiedBy>
  <cp:revision>7</cp:revision>
  <dcterms:created xsi:type="dcterms:W3CDTF">2024-03-06T13:06:00Z</dcterms:created>
  <dcterms:modified xsi:type="dcterms:W3CDTF">2025-09-30T08:38:01Z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C4C4D52AB73B44A0A31DF73BAE083BB5_13</vt:lpwstr>
  </property>
  <property fmtid="{D5CDD505-2E9C-101B-9397-08002B2CF9AE}" pid="3" name="KSOProductBuildVer">
    <vt:lpwstr>1033-12.2.0.13538</vt:lpwstr>
  </property>
</Properties>
</file>