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8"/>
  </p:notesMasterIdLst>
  <p:sldIdLst>
    <p:sldId id="258" r:id="rId2"/>
    <p:sldId id="16763416" r:id="rId3"/>
    <p:sldId id="16763409" r:id="rId4"/>
    <p:sldId id="16763384" r:id="rId5"/>
    <p:sldId id="971" r:id="rId6"/>
    <p:sldId id="16763387" r:id="rId7"/>
    <p:sldId id="964" r:id="rId8"/>
    <p:sldId id="16763381" r:id="rId9"/>
    <p:sldId id="16763412" r:id="rId10"/>
    <p:sldId id="16763413" r:id="rId11"/>
    <p:sldId id="16763405" r:id="rId12"/>
    <p:sldId id="16763407" r:id="rId13"/>
    <p:sldId id="16763417" r:id="rId14"/>
    <p:sldId id="16763415" r:id="rId15"/>
    <p:sldId id="16763406" r:id="rId16"/>
    <p:sldId id="102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7F4"/>
    <a:srgbClr val="F6ECFA"/>
    <a:srgbClr val="D1B2E8"/>
    <a:srgbClr val="EA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51314-38C4-454A-9282-E99DCA5C4643}" type="datetimeFigureOut">
              <a:rPr lang="en-AE" smtClean="0"/>
              <a:t>30/09/2025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42839-FB4D-447E-BF19-D0839905ABF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8079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10% is approximately 330 neonates/day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F22A-88B2-4887-80B1-95D0FD09E9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1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Cling film is also an option </a:t>
            </a:r>
          </a:p>
          <a:p>
            <a:r>
              <a:rPr lang="en-US" dirty="0"/>
              <a:t>To make 1:10 000 adrenaline, take 1 ml of 1:1000 adrenaline and add 9mls of 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83CF0-80A7-4AF5-AA9C-3DC3465DCEC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77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64B67931-5F93-4811-83C2-B63FF0DF1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4A6F64FF-FBA7-475D-B7C7-4DA00E2CE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Within one minute of birth, a baby should be breathing well or should be ventilated with a bag and mask.</a:t>
            </a:r>
          </a:p>
          <a:p>
            <a:r>
              <a:rPr lang="en-US" altLang="en-US"/>
              <a:t>International Liaison Committee on Resuscitation (ILCOR) emphasized the importance of the </a:t>
            </a:r>
            <a:r>
              <a:rPr lang="en-US" altLang="en-US" b="1"/>
              <a:t>first minute of life using the term the Golden Minute </a:t>
            </a:r>
            <a:endParaRPr lang="en-US" altLang="en-US"/>
          </a:p>
          <a:p>
            <a:r>
              <a:rPr lang="en-US" altLang="en-US"/>
              <a:t>The Golden Minute identifies the steps that a birth attendant must take immediately after birth to evaluate the baby and stimulate breathing</a:t>
            </a:r>
          </a:p>
          <a:p>
            <a:r>
              <a:rPr lang="en-US" altLang="en-US" b="1"/>
              <a:t>A baby is born when the whole body is out</a:t>
            </a:r>
            <a:r>
              <a:rPr lang="en-US" altLang="en-US"/>
              <a:t>, and that is when the clock is started and the Golden Minute begins.</a:t>
            </a:r>
          </a:p>
          <a:p>
            <a:endParaRPr lang="en-US" altLang="en-US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F9BC9DA6-C213-4002-81CF-48B6EA6DD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C2AEA-0AEE-4589-94EB-D6813071609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6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Pre-ductal is the right upper limb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42839-FB4D-447E-BF19-D0839905ABF5}" type="slidenum">
              <a:rPr lang="en-AE" smtClean="0"/>
              <a:t>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8205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235B7C46-B323-405D-ABA1-6027E5FE2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6FD2029-6092-4401-BC79-CDCCD34D7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Tx/>
              <a:buChar char="•"/>
            </a:pPr>
            <a:endParaRPr lang="en-GB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B6659AB-A2E7-4C85-8105-82F26D5B3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10500-9E3D-409C-B9C1-DCF1FF9FE8C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3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ADFFC9-774F-AEE3-C867-648BFFD99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E0DBB-5D10-ECDF-1077-6F34BD2F4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C96499-551D-E910-8DB4-548FC94A4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5E50F9-FE25-3648-F6C9-23592D8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3F14C-BECC-B48F-27A3-DDE2896B8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13BF2D-C972-8AFD-8090-7B9DDF9D5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A622-0E0D-4982-9B1F-BD1BB7072F85}" type="datetimeFigureOut">
              <a:rPr lang="en-AE" smtClean="0"/>
              <a:t>30/09/2025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C07BE-313E-4D4E-B06C-3410D157BEB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444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872EE-3A5F-F667-0022-126D6D74B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913681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D039A-683F-D49A-6DF1-00B26220BB8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74388" y="2764862"/>
            <a:ext cx="5815883" cy="3905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Resuscitation</a:t>
            </a:r>
          </a:p>
        </p:txBody>
      </p:sp>
    </p:spTree>
    <p:extLst>
      <p:ext uri="{BB962C8B-B14F-4D97-AF65-F5344CB8AC3E}">
        <p14:creationId xmlns:p14="http://schemas.microsoft.com/office/powerpoint/2010/main" val="73013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C9C5B-0303-F60B-F1CF-C2BC181AE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0980" y="481781"/>
            <a:ext cx="5742039" cy="55060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stop resuscitation </a:t>
            </a:r>
            <a:endParaRPr lang="en-A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887E1-F113-E0A0-B1D1-58623FE906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4958" y="1508177"/>
            <a:ext cx="7630448" cy="4646817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decision to discontinue neonatal resuscitation should be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individualized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based on:</a:t>
            </a:r>
          </a:p>
          <a:p>
            <a:pPr marL="600075" lvl="1" indent="-257175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Gestational age, </a:t>
            </a:r>
          </a:p>
          <a:p>
            <a:pPr marL="600075" lvl="1" indent="-257175">
              <a:lnSpc>
                <a:spcPct val="10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conditions, </a:t>
            </a:r>
          </a:p>
          <a:p>
            <a:pPr marL="600075" lvl="1" indent="-257175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600075" lvl="1" indent="-257175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Parents' wishes.</a:t>
            </a:r>
          </a:p>
          <a:p>
            <a:pPr marL="257175" indent="-257175">
              <a:lnSpc>
                <a:spcPct val="10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all these steps of resuscitation are effectively completed and there is no heart rate response by 20 minutes, redirection of care should be discussed with the team and family.</a:t>
            </a:r>
          </a:p>
        </p:txBody>
      </p:sp>
    </p:spTree>
    <p:extLst>
      <p:ext uri="{BB962C8B-B14F-4D97-AF65-F5344CB8AC3E}">
        <p14:creationId xmlns:p14="http://schemas.microsoft.com/office/powerpoint/2010/main" val="214370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EF04F-AD61-828D-6890-F96CECAAE317}"/>
              </a:ext>
            </a:extLst>
          </p:cNvPr>
          <p:cNvSpPr txBox="1">
            <a:spLocks/>
          </p:cNvSpPr>
          <p:nvPr/>
        </p:nvSpPr>
        <p:spPr>
          <a:xfrm>
            <a:off x="471948" y="1297859"/>
            <a:ext cx="3944931" cy="5043947"/>
          </a:xfrm>
          <a:prstGeom prst="rect">
            <a:avLst/>
          </a:prstGeom>
          <a:solidFill>
            <a:srgbClr val="F6ECFA"/>
          </a:solidFill>
        </p:spPr>
        <p:txBody>
          <a:bodyPr vert="horz" lIns="68580" tIns="18288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Clr>
                <a:srgbClr val="677480"/>
              </a:buClr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Assess ABCDE fully with frequent reassessment every 2 minutes</a:t>
            </a:r>
          </a:p>
          <a:p>
            <a:pPr marL="205978" lvl="1" algn="l">
              <a:spcBef>
                <a:spcPct val="0"/>
              </a:spcBef>
              <a:buClr>
                <a:srgbClr val="677480"/>
              </a:buClr>
              <a:defRPr/>
            </a:pPr>
            <a:endParaRPr lang="en-US" alt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Airway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</a:p>
          <a:p>
            <a:pPr marL="463153" lvl="1" indent="-257175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Patency, correct positioning</a:t>
            </a:r>
          </a:p>
          <a:p>
            <a:pPr marL="205978" lvl="1" algn="l">
              <a:spcBef>
                <a:spcPct val="0"/>
              </a:spcBef>
              <a:buClr>
                <a:srgbClr val="677480"/>
              </a:buClr>
              <a:defRPr/>
            </a:pPr>
            <a:endParaRPr lang="en-US" altLang="en-US" sz="18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0" lvl="3" algn="l">
              <a:spcBef>
                <a:spcPct val="0"/>
              </a:spcBef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Breathing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</a:p>
          <a:p>
            <a:pPr marL="463153" lvl="4" indent="-257175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Assess adequacy of breathing: </a:t>
            </a:r>
          </a:p>
          <a:p>
            <a:pPr marL="1148953" lvl="6" indent="-257175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Check RR, nasal flaring, grunting, central cyanosis, sternal and intercostal recession, lower chest wall indrawing.</a:t>
            </a:r>
          </a:p>
          <a:p>
            <a:pPr marL="548878" lvl="5" algn="l">
              <a:spcBef>
                <a:spcPct val="0"/>
              </a:spcBef>
              <a:defRPr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1148953" lvl="6" indent="-257175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Start relevant respiratory support  and 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Target SpO</a:t>
            </a:r>
            <a:r>
              <a:rPr lang="en-US" altLang="en-US" sz="1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2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90 to 95%</a:t>
            </a:r>
          </a:p>
          <a:p>
            <a:pPr algn="l"/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D6A729-E4E4-C863-52AA-E6AC93AC9B41}"/>
              </a:ext>
            </a:extLst>
          </p:cNvPr>
          <p:cNvSpPr txBox="1">
            <a:spLocks/>
          </p:cNvSpPr>
          <p:nvPr/>
        </p:nvSpPr>
        <p:spPr>
          <a:xfrm>
            <a:off x="1476714" y="415952"/>
            <a:ext cx="6190571" cy="67180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prstClr val="white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Post-Resuscitation Care</a:t>
            </a:r>
            <a:endParaRPr lang="en-US" sz="3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E737E44-9475-7A6D-B6EF-B80B2DB00E5C}"/>
              </a:ext>
            </a:extLst>
          </p:cNvPr>
          <p:cNvSpPr txBox="1">
            <a:spLocks/>
          </p:cNvSpPr>
          <p:nvPr/>
        </p:nvSpPr>
        <p:spPr>
          <a:xfrm>
            <a:off x="4524595" y="1297859"/>
            <a:ext cx="4147457" cy="5043948"/>
          </a:xfrm>
          <a:prstGeom prst="rect">
            <a:avLst/>
          </a:prstGeom>
          <a:solidFill>
            <a:srgbClr val="F6ECFA"/>
          </a:solidFill>
        </p:spPr>
        <p:txBody>
          <a:bodyPr tIns="18288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Circulation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Asses for adequacy: pulse rate, capillary refill time and pallor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Disability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manage hypo/hyperglycemia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Exposure</a:t>
            </a:r>
            <a:r>
              <a:rPr lang="en-US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Thermo-control target 36.5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°C-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37.5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Head to toe exam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Treatment plan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e.g. Antibiotics if needed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Essential newborn care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Vit K, TEO, CHX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IFCDC</a:t>
            </a:r>
          </a:p>
          <a:p>
            <a:endParaRPr lang="en-AE" sz="1800" dirty="0"/>
          </a:p>
        </p:txBody>
      </p:sp>
    </p:spTree>
    <p:extLst>
      <p:ext uri="{BB962C8B-B14F-4D97-AF65-F5344CB8AC3E}">
        <p14:creationId xmlns:p14="http://schemas.microsoft.com/office/powerpoint/2010/main" val="204326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Title 1">
            <a:extLst>
              <a:ext uri="{FF2B5EF4-FFF2-40B4-BE49-F238E27FC236}">
                <a16:creationId xmlns:a16="http://schemas.microsoft.com/office/drawing/2014/main" id="{887A7F03-C6EA-4615-B1A0-C62080473BE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02940" y="186953"/>
            <a:ext cx="7561493" cy="9002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oxygen after resuscitation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07" name="Picture 13">
            <a:extLst>
              <a:ext uri="{FF2B5EF4-FFF2-40B4-BE49-F238E27FC236}">
                <a16:creationId xmlns:a16="http://schemas.microsoft.com/office/drawing/2014/main" id="{537DE859-8C18-4362-8EAD-57CF2FC4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9" y="1127651"/>
            <a:ext cx="1973191" cy="21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792C90-5522-43E4-802C-24459FE5DDAA}"/>
              </a:ext>
            </a:extLst>
          </p:cNvPr>
          <p:cNvSpPr/>
          <p:nvPr/>
        </p:nvSpPr>
        <p:spPr>
          <a:xfrm>
            <a:off x="6321569" y="1240969"/>
            <a:ext cx="1969400" cy="145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04809" name="Picture 21" descr="Capnography Nasal Cannula - Fairmont Medical Products World Wide">
            <a:extLst>
              <a:ext uri="{FF2B5EF4-FFF2-40B4-BE49-F238E27FC236}">
                <a16:creationId xmlns:a16="http://schemas.microsoft.com/office/drawing/2014/main" id="{B5F20F98-1F83-44FC-9A2F-E063E6BD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68" y="1278575"/>
            <a:ext cx="2413250" cy="180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9B49C8F-0249-4084-BA66-910386395F9E}"/>
              </a:ext>
            </a:extLst>
          </p:cNvPr>
          <p:cNvSpPr/>
          <p:nvPr/>
        </p:nvSpPr>
        <p:spPr>
          <a:xfrm>
            <a:off x="501036" y="4421058"/>
            <a:ext cx="2547280" cy="2007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 anchorCtr="0"/>
          <a:lstStyle/>
          <a:p>
            <a:pPr eaLnBrk="0" fontAlgn="base" hangingPunct="0">
              <a:spcBef>
                <a:spcPct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Indications:</a:t>
            </a:r>
          </a:p>
          <a:p>
            <a:pPr marL="257175" indent="-257175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Post resuscitation</a:t>
            </a:r>
            <a:endParaRPr lang="en-US" sz="1600" baseline="-25000" dirty="0">
              <a:solidFill>
                <a:prstClr val="black"/>
              </a:solidFill>
              <a:latin typeface="Arial"/>
            </a:endParaRPr>
          </a:p>
          <a:p>
            <a:pPr marL="257175" indent="-257175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If develops apnea/ gasping - PPV using BVM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DDA016-722F-4ED8-8E37-67D078503047}"/>
              </a:ext>
            </a:extLst>
          </p:cNvPr>
          <p:cNvSpPr/>
          <p:nvPr/>
        </p:nvSpPr>
        <p:spPr>
          <a:xfrm>
            <a:off x="6122171" y="4421058"/>
            <a:ext cx="2648203" cy="197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 anchorCtr="0"/>
          <a:lstStyle/>
          <a:p>
            <a:pPr eaLnBrk="0" fontAlgn="base" hangingPunct="0">
              <a:spcBef>
                <a:spcPct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Indications</a:t>
            </a:r>
          </a:p>
          <a:p>
            <a:pPr marL="257175" indent="-257175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 response to oxygen therapy</a:t>
            </a:r>
          </a:p>
          <a:p>
            <a:pPr marL="257175" indent="-257175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Sp0</a:t>
            </a:r>
            <a:r>
              <a:rPr lang="en-US" sz="1600" b="1" baseline="-25000" dirty="0">
                <a:solidFill>
                  <a:prstClr val="black"/>
                </a:solidFill>
                <a:latin typeface="Arial"/>
              </a:rPr>
              <a:t>2 </a:t>
            </a:r>
            <a:r>
              <a:rPr lang="en-US" sz="1600" b="1" dirty="0">
                <a:solidFill>
                  <a:prstClr val="black"/>
                </a:solidFill>
                <a:latin typeface="Arial"/>
              </a:rPr>
              <a:t>remains low despite conventional 0</a:t>
            </a:r>
            <a:r>
              <a:rPr lang="en-US" sz="1600" b="1" baseline="-25000" dirty="0">
                <a:solidFill>
                  <a:prstClr val="black"/>
                </a:solidFill>
                <a:latin typeface="Arial"/>
              </a:rPr>
              <a:t>2</a:t>
            </a:r>
            <a:r>
              <a:rPr lang="en-US" sz="1600" b="1" dirty="0">
                <a:solidFill>
                  <a:prstClr val="black"/>
                </a:solidFill>
                <a:latin typeface="Arial"/>
              </a:rPr>
              <a:t> therapy or there is  increased work of breathing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21B264-A6CB-4B33-8515-43E774711B97}"/>
              </a:ext>
            </a:extLst>
          </p:cNvPr>
          <p:cNvSpPr txBox="1"/>
          <p:nvPr/>
        </p:nvSpPr>
        <p:spPr>
          <a:xfrm>
            <a:off x="3299519" y="3267146"/>
            <a:ext cx="2627831" cy="1021555"/>
          </a:xfrm>
          <a:prstGeom prst="roundRect">
            <a:avLst/>
          </a:prstGeom>
          <a:solidFill>
            <a:srgbClr val="F7D7F5"/>
          </a:solidFill>
        </p:spPr>
        <p:txBody>
          <a:bodyPr wrap="square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Nasal prongs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Delivers 30-45% oxygen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5FB723-799D-4A54-889D-43D22FFFA9CE}"/>
              </a:ext>
            </a:extLst>
          </p:cNvPr>
          <p:cNvSpPr txBox="1"/>
          <p:nvPr/>
        </p:nvSpPr>
        <p:spPr>
          <a:xfrm>
            <a:off x="392075" y="3267145"/>
            <a:ext cx="2717030" cy="1021556"/>
          </a:xfrm>
          <a:prstGeom prst="roundRect">
            <a:avLst/>
          </a:prstGeom>
          <a:solidFill>
            <a:srgbClr val="F7D7F5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Non-Rebreather mask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Delivers 85-100% oxygen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90D38-2A96-C8B2-E5E2-F351B190A874}"/>
              </a:ext>
            </a:extLst>
          </p:cNvPr>
          <p:cNvSpPr txBox="1"/>
          <p:nvPr/>
        </p:nvSpPr>
        <p:spPr>
          <a:xfrm>
            <a:off x="6122170" y="3284071"/>
            <a:ext cx="2530265" cy="1004630"/>
          </a:xfrm>
          <a:prstGeom prst="roundRect">
            <a:avLst/>
          </a:prstGeom>
          <a:solidFill>
            <a:srgbClr val="F7D7F5"/>
          </a:solidFill>
        </p:spPr>
        <p:txBody>
          <a:bodyPr wrap="square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CPAP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B4E00-D712-FEB9-1C1F-FD78CDBA1D18}"/>
              </a:ext>
            </a:extLst>
          </p:cNvPr>
          <p:cNvSpPr/>
          <p:nvPr/>
        </p:nvSpPr>
        <p:spPr>
          <a:xfrm>
            <a:off x="3342500" y="4421058"/>
            <a:ext cx="2648203" cy="2127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 anchorCtr="0"/>
          <a:lstStyle/>
          <a:p>
            <a:pPr eaLnBrk="0" fontAlgn="base" hangingPunct="0">
              <a:spcBef>
                <a:spcPct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Indications</a:t>
            </a:r>
          </a:p>
          <a:p>
            <a:pPr marL="257175" indent="-257175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Labored breathing and patient is able to meet target SpO</a:t>
            </a:r>
            <a:r>
              <a:rPr lang="en-US" sz="1600" baseline="-25000" dirty="0">
                <a:solidFill>
                  <a:prstClr val="black"/>
                </a:solidFill>
                <a:latin typeface="Arial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using this FiO</a:t>
            </a:r>
            <a:r>
              <a:rPr lang="en-US" sz="1600" baseline="-25000" dirty="0">
                <a:solidFill>
                  <a:prstClr val="black"/>
                </a:solidFill>
                <a:latin typeface="Arial"/>
              </a:rPr>
              <a:t>2</a:t>
            </a:r>
          </a:p>
          <a:p>
            <a:pPr marL="257175" indent="-257175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If develops apnea/ gasping - PPV using Bag and valve device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AC28F-C134-51A3-B64F-754CD778E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919" y="1199535"/>
            <a:ext cx="1731324" cy="1916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119C6F-8D80-BC47-71E1-05B7D90DDC83}"/>
              </a:ext>
            </a:extLst>
          </p:cNvPr>
          <p:cNvCxnSpPr/>
          <p:nvPr/>
        </p:nvCxnSpPr>
        <p:spPr>
          <a:xfrm>
            <a:off x="3195408" y="1240969"/>
            <a:ext cx="0" cy="5220825"/>
          </a:xfrm>
          <a:prstGeom prst="line">
            <a:avLst/>
          </a:prstGeom>
          <a:ln w="19050">
            <a:solidFill>
              <a:srgbClr val="CC8CF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A0E12F-3EA0-B9E1-4A87-8C3250D3DFBF}"/>
              </a:ext>
            </a:extLst>
          </p:cNvPr>
          <p:cNvCxnSpPr/>
          <p:nvPr/>
        </p:nvCxnSpPr>
        <p:spPr>
          <a:xfrm>
            <a:off x="6035776" y="1199538"/>
            <a:ext cx="0" cy="5220825"/>
          </a:xfrm>
          <a:prstGeom prst="line">
            <a:avLst/>
          </a:prstGeom>
          <a:ln w="19050">
            <a:solidFill>
              <a:srgbClr val="CC8CF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5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12DD-8047-CCA7-C1CA-76D379E804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514042"/>
            <a:ext cx="5791200" cy="71309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Newborn transfer form </a:t>
            </a:r>
            <a:endParaRPr lang="en-AE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DD41A-21B7-0141-F75D-7BF294502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7" y="1227136"/>
            <a:ext cx="8595686" cy="40331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4CAD93-71D2-AD71-D27D-687E4927C88C}"/>
              </a:ext>
            </a:extLst>
          </p:cNvPr>
          <p:cNvSpPr/>
          <p:nvPr/>
        </p:nvSpPr>
        <p:spPr>
          <a:xfrm>
            <a:off x="1946787" y="3293806"/>
            <a:ext cx="6813755" cy="639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E03C6A-E4D7-6B34-A133-52DB1D9C1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6647" y="4258126"/>
            <a:ext cx="2470705" cy="7169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AE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222;p20">
            <a:extLst>
              <a:ext uri="{FF2B5EF4-FFF2-40B4-BE49-F238E27FC236}">
                <a16:creationId xmlns:a16="http://schemas.microsoft.com/office/drawing/2014/main" id="{4EDA2D1E-212C-BE28-7CF2-1A3B0795E0FB}"/>
              </a:ext>
            </a:extLst>
          </p:cNvPr>
          <p:cNvSpPr txBox="1"/>
          <p:nvPr/>
        </p:nvSpPr>
        <p:spPr>
          <a:xfrm>
            <a:off x="3626465" y="1409947"/>
            <a:ext cx="1242138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59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B8D35C-9CBE-F1F7-A924-1CDA9C1A22D3}"/>
              </a:ext>
            </a:extLst>
          </p:cNvPr>
          <p:cNvSpPr txBox="1"/>
          <p:nvPr/>
        </p:nvSpPr>
        <p:spPr>
          <a:xfrm>
            <a:off x="2035468" y="246417"/>
            <a:ext cx="51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Resuscitation Algorithm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C6C9DCC-8F6A-A93E-D32E-6E50B6DD5521}"/>
              </a:ext>
            </a:extLst>
          </p:cNvPr>
          <p:cNvSpPr/>
          <p:nvPr/>
        </p:nvSpPr>
        <p:spPr>
          <a:xfrm>
            <a:off x="8102568" y="437946"/>
            <a:ext cx="543224" cy="60218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</a:p>
          <a:p>
            <a:pPr algn="ctr"/>
            <a:r>
              <a:rPr lang="en-US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TEMPERATURE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3806A1-4DF9-96DD-0C98-BA79228F27D4}"/>
              </a:ext>
            </a:extLst>
          </p:cNvPr>
          <p:cNvGrpSpPr/>
          <p:nvPr/>
        </p:nvGrpSpPr>
        <p:grpSpPr>
          <a:xfrm>
            <a:off x="2825726" y="1273688"/>
            <a:ext cx="4135514" cy="4981546"/>
            <a:chOff x="2822575" y="524414"/>
            <a:chExt cx="5765798" cy="60791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771D98-C66F-51F2-E4ED-DB5F83B3C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2575" y="865230"/>
              <a:ext cx="5765798" cy="573832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248EC8-0F67-6FFA-4B2C-C3EE8F8866F4}"/>
                </a:ext>
              </a:extLst>
            </p:cNvPr>
            <p:cNvSpPr/>
            <p:nvPr/>
          </p:nvSpPr>
          <p:spPr>
            <a:xfrm>
              <a:off x="2822575" y="524414"/>
              <a:ext cx="2607400" cy="2117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Anticipation and preparation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55E2769-6B9D-5FFD-6C73-5BBDA62C47B9}"/>
                </a:ext>
              </a:extLst>
            </p:cNvPr>
            <p:cNvCxnSpPr>
              <a:cxnSpLocks/>
            </p:cNvCxnSpPr>
            <p:nvPr/>
          </p:nvCxnSpPr>
          <p:spPr>
            <a:xfrm>
              <a:off x="3891114" y="736170"/>
              <a:ext cx="0" cy="1431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D82D4F-ED95-4710-AF5C-57BA436CB47A}"/>
              </a:ext>
            </a:extLst>
          </p:cNvPr>
          <p:cNvSpPr/>
          <p:nvPr/>
        </p:nvSpPr>
        <p:spPr>
          <a:xfrm>
            <a:off x="1627687" y="2833203"/>
            <a:ext cx="66412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To achieve good resuscitation we need;</a:t>
            </a:r>
          </a:p>
          <a:p>
            <a:pPr marL="685800" lvl="1" indent="-3429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Good clinical judgement</a:t>
            </a:r>
          </a:p>
          <a:p>
            <a:pPr marL="685800" lvl="1" indent="-3429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Practice evidence based care</a:t>
            </a:r>
          </a:p>
          <a:p>
            <a:pPr marL="685800" lvl="1" indent="-3429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Correct and proper use of equipment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All clinical procedure must be performed correctly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9A5918-889A-A785-1251-D4A4EFDBE60B}"/>
              </a:ext>
            </a:extLst>
          </p:cNvPr>
          <p:cNvSpPr txBox="1">
            <a:spLocks/>
          </p:cNvSpPr>
          <p:nvPr/>
        </p:nvSpPr>
        <p:spPr>
          <a:xfrm>
            <a:off x="3735352" y="1361232"/>
            <a:ext cx="2862094" cy="6543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9F5E-5640-56A8-ECD6-3B7CBE720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09" y="795203"/>
            <a:ext cx="1851076" cy="16939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9A4C97-4A04-0B8F-3E1A-0613819B79AC}"/>
              </a:ext>
            </a:extLst>
          </p:cNvPr>
          <p:cNvCxnSpPr/>
          <p:nvPr/>
        </p:nvCxnSpPr>
        <p:spPr>
          <a:xfrm>
            <a:off x="3913239" y="1946787"/>
            <a:ext cx="2625213" cy="0"/>
          </a:xfrm>
          <a:prstGeom prst="line">
            <a:avLst/>
          </a:prstGeom>
          <a:ln w="28575">
            <a:solidFill>
              <a:srgbClr val="F987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4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2B12-2C34-3214-583F-75B6E1D634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1437" y="1633488"/>
            <a:ext cx="2703871" cy="73608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dirty="0"/>
              <a:t>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E09D-B9DC-EF4D-569E-72B921D688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9384" y="3221962"/>
            <a:ext cx="7019003" cy="1605678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2800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outline approach to newborn resuscitation.</a:t>
            </a:r>
            <a:endParaRPr lang="en-GB" sz="24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2800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discuss the neonatal resuscitation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algorithm </a:t>
            </a:r>
            <a:endParaRPr lang="en-GB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To describe post neonatal resuscitation care</a:t>
            </a:r>
          </a:p>
          <a:p>
            <a:pPr marL="0" indent="0">
              <a:buNone/>
            </a:pPr>
            <a:endParaRPr lang="en-A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30D40-F072-584F-C554-85D8EF6C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70" y="1433436"/>
            <a:ext cx="1413467" cy="12935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4AF9E9-8F60-D40E-4C31-0C9C10485D5A}"/>
              </a:ext>
            </a:extLst>
          </p:cNvPr>
          <p:cNvCxnSpPr/>
          <p:nvPr/>
        </p:nvCxnSpPr>
        <p:spPr>
          <a:xfrm>
            <a:off x="3721437" y="2290915"/>
            <a:ext cx="2354898" cy="0"/>
          </a:xfrm>
          <a:prstGeom prst="line">
            <a:avLst/>
          </a:prstGeom>
          <a:ln w="28575">
            <a:solidFill>
              <a:srgbClr val="F987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8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D220-4D96-FD95-71B0-38DC7FF3A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3445" y="454895"/>
            <a:ext cx="6617109" cy="6873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neonatal resuscitation</a:t>
            </a:r>
            <a:endParaRPr lang="en-A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645FE-0B4C-BEC0-032B-6B8D5413C0C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6916" y="1481496"/>
            <a:ext cx="4247536" cy="4850478"/>
          </a:xfrm>
        </p:spPr>
        <p:txBody>
          <a:bodyPr>
            <a:normAutofit fontScale="92500" lnSpcReduction="10000"/>
          </a:bodyPr>
          <a:lstStyle/>
          <a:p>
            <a:pPr marL="411480" indent="-411480">
              <a:lnSpc>
                <a:spcPct val="11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Refers to the interventions necessary to revive a newborn with inadequate breathing and or cardiac activity. </a:t>
            </a:r>
          </a:p>
          <a:p>
            <a:pPr marL="411480" indent="-411480">
              <a:lnSpc>
                <a:spcPct val="11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neonate can have breathing difficulties.</a:t>
            </a:r>
          </a:p>
          <a:p>
            <a:pPr marL="411480" indent="-411480">
              <a:lnSpc>
                <a:spcPct val="11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important to anticipate and be prepared for these eventualities.</a:t>
            </a:r>
            <a:endParaRPr lang="en-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CDA2D5-0FCC-9EB6-72BC-2F85E8C6CAD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22" y="1986824"/>
            <a:ext cx="3406467" cy="35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2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0169-40B0-41A1-B3B3-2E5338E713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9557" y="491994"/>
            <a:ext cx="6872748" cy="4466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Interventions required by newborns at Birth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7" name="TextBox 20">
            <a:extLst>
              <a:ext uri="{FF2B5EF4-FFF2-40B4-BE49-F238E27FC236}">
                <a16:creationId xmlns:a16="http://schemas.microsoft.com/office/drawing/2014/main" id="{30A23E4D-D2C1-4AB2-B803-4EC40839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10" y="2539881"/>
            <a:ext cx="2192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Assessment at birth and routine care</a:t>
            </a:r>
          </a:p>
        </p:txBody>
      </p:sp>
      <p:sp>
        <p:nvSpPr>
          <p:cNvPr id="128008" name="TextBox 21">
            <a:extLst>
              <a:ext uri="{FF2B5EF4-FFF2-40B4-BE49-F238E27FC236}">
                <a16:creationId xmlns:a16="http://schemas.microsoft.com/office/drawing/2014/main" id="{6B80DDD1-56C8-461C-8DC2-5D9C4159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10" y="4353771"/>
            <a:ext cx="3177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Drying, stimulation, warmth, positioning &amp; clearing airway</a:t>
            </a:r>
          </a:p>
        </p:txBody>
      </p:sp>
      <p:sp>
        <p:nvSpPr>
          <p:cNvPr id="128009" name="TextBox 22">
            <a:extLst>
              <a:ext uri="{FF2B5EF4-FFF2-40B4-BE49-F238E27FC236}">
                <a16:creationId xmlns:a16="http://schemas.microsoft.com/office/drawing/2014/main" id="{A9B31C84-D4D6-4181-AC22-886638CF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384" y="5042793"/>
            <a:ext cx="2550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Bag and mask ventilation</a:t>
            </a:r>
          </a:p>
        </p:txBody>
      </p:sp>
      <p:sp>
        <p:nvSpPr>
          <p:cNvPr id="128010" name="TextBox 23">
            <a:extLst>
              <a:ext uri="{FF2B5EF4-FFF2-40B4-BE49-F238E27FC236}">
                <a16:creationId xmlns:a16="http://schemas.microsoft.com/office/drawing/2014/main" id="{D5006D45-3AA5-4074-8C73-794BC6AF1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20" y="5863377"/>
            <a:ext cx="3726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Chest compressions &amp; medications</a:t>
            </a:r>
          </a:p>
        </p:txBody>
      </p:sp>
      <p:sp>
        <p:nvSpPr>
          <p:cNvPr id="128005" name="TextBox 2">
            <a:extLst>
              <a:ext uri="{FF2B5EF4-FFF2-40B4-BE49-F238E27FC236}">
                <a16:creationId xmlns:a16="http://schemas.microsoft.com/office/drawing/2014/main" id="{1C7C13AC-8ED4-4E77-9BDC-6E02575D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68" y="2108993"/>
            <a:ext cx="2192913" cy="2031325"/>
          </a:xfrm>
          <a:prstGeom prst="rect">
            <a:avLst/>
          </a:prstGeom>
          <a:solidFill>
            <a:srgbClr val="FF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10% of the 1.5 million babies born in Kenya annually, will require more than routine care.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srgbClr val="0070C0"/>
                </a:solidFill>
                <a:cs typeface="Arial" panose="020B0604020202020204" pitchFamily="34" charset="0"/>
              </a:rPr>
              <a:t>We will focus  on the 10%  (330 neonates/day)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7A0B9-B28C-05AD-7F6B-36C329E6C7A1}"/>
              </a:ext>
            </a:extLst>
          </p:cNvPr>
          <p:cNvSpPr txBox="1"/>
          <p:nvPr/>
        </p:nvSpPr>
        <p:spPr>
          <a:xfrm>
            <a:off x="5584298" y="4392244"/>
            <a:ext cx="3160738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Ventilation must start within 1 min of birth </a:t>
            </a:r>
            <a:r>
              <a:rPr lang="en-US" alt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altLang="en-US" sz="14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golden min)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85A2F1-DD06-AD22-9237-91F1F50405AC}"/>
              </a:ext>
            </a:extLst>
          </p:cNvPr>
          <p:cNvGrpSpPr/>
          <p:nvPr/>
        </p:nvGrpSpPr>
        <p:grpSpPr>
          <a:xfrm>
            <a:off x="2281085" y="1241511"/>
            <a:ext cx="4689986" cy="5241683"/>
            <a:chOff x="2634396" y="1636383"/>
            <a:chExt cx="3522574" cy="3936945"/>
          </a:xfrm>
        </p:grpSpPr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F601410A-0F70-4A33-4CE7-05FBC6AC7B90}"/>
                </a:ext>
              </a:extLst>
            </p:cNvPr>
            <p:cNvSpPr/>
            <p:nvPr/>
          </p:nvSpPr>
          <p:spPr>
            <a:xfrm>
              <a:off x="2634396" y="1636383"/>
              <a:ext cx="3522574" cy="3936944"/>
            </a:xfrm>
            <a:custGeom>
              <a:avLst/>
              <a:gdLst/>
              <a:ahLst/>
              <a:cxnLst/>
              <a:rect l="l" t="t" r="r" b="b"/>
              <a:pathLst>
                <a:path w="3258820" h="4617720">
                  <a:moveTo>
                    <a:pt x="3258311" y="0"/>
                  </a:moveTo>
                  <a:lnTo>
                    <a:pt x="1629156" y="4617720"/>
                  </a:lnTo>
                  <a:lnTo>
                    <a:pt x="0" y="0"/>
                  </a:lnTo>
                  <a:lnTo>
                    <a:pt x="3258311" y="0"/>
                  </a:lnTo>
                  <a:close/>
                </a:path>
              </a:pathLst>
            </a:custGeom>
            <a:solidFill>
              <a:srgbClr val="D7A4F6"/>
            </a:solidFill>
            <a:ln w="9144">
              <a:noFill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80C6D87B-CF32-6E3C-7938-47B707720BC8}"/>
                </a:ext>
              </a:extLst>
            </p:cNvPr>
            <p:cNvSpPr/>
            <p:nvPr/>
          </p:nvSpPr>
          <p:spPr>
            <a:xfrm>
              <a:off x="3675507" y="3973040"/>
              <a:ext cx="1429858" cy="1600287"/>
            </a:xfrm>
            <a:custGeom>
              <a:avLst/>
              <a:gdLst/>
              <a:ahLst/>
              <a:cxnLst/>
              <a:rect l="l" t="t" r="r" b="b"/>
              <a:pathLst>
                <a:path w="958850" h="1394460">
                  <a:moveTo>
                    <a:pt x="958596" y="0"/>
                  </a:moveTo>
                  <a:lnTo>
                    <a:pt x="0" y="0"/>
                  </a:lnTo>
                  <a:lnTo>
                    <a:pt x="479298" y="1394460"/>
                  </a:lnTo>
                  <a:lnTo>
                    <a:pt x="958596" y="0"/>
                  </a:lnTo>
                  <a:close/>
                </a:path>
              </a:pathLst>
            </a:custGeom>
            <a:solidFill>
              <a:srgbClr val="E8CAFA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29E552C-0EE6-B13E-FC14-3EAD374F73A2}"/>
                </a:ext>
              </a:extLst>
            </p:cNvPr>
            <p:cNvSpPr/>
            <p:nvPr/>
          </p:nvSpPr>
          <p:spPr>
            <a:xfrm>
              <a:off x="3865352" y="4411622"/>
              <a:ext cx="1047262" cy="1161706"/>
            </a:xfrm>
            <a:custGeom>
              <a:avLst/>
              <a:gdLst/>
              <a:ahLst/>
              <a:cxnLst/>
              <a:rect l="l" t="t" r="r" b="b"/>
              <a:pathLst>
                <a:path w="556260" h="875029">
                  <a:moveTo>
                    <a:pt x="556259" y="0"/>
                  </a:moveTo>
                  <a:lnTo>
                    <a:pt x="0" y="0"/>
                  </a:lnTo>
                  <a:lnTo>
                    <a:pt x="278129" y="874776"/>
                  </a:lnTo>
                  <a:lnTo>
                    <a:pt x="556259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B30B8F8C-15E9-4CE0-670A-6105BC4A79E3}"/>
                </a:ext>
              </a:extLst>
            </p:cNvPr>
            <p:cNvSpPr/>
            <p:nvPr/>
          </p:nvSpPr>
          <p:spPr>
            <a:xfrm>
              <a:off x="4087931" y="4898120"/>
              <a:ext cx="612077" cy="673630"/>
            </a:xfrm>
            <a:custGeom>
              <a:avLst/>
              <a:gdLst/>
              <a:ahLst/>
              <a:cxnLst/>
              <a:rect l="l" t="t" r="r" b="b"/>
              <a:pathLst>
                <a:path w="556260" h="875029">
                  <a:moveTo>
                    <a:pt x="556259" y="0"/>
                  </a:moveTo>
                  <a:lnTo>
                    <a:pt x="0" y="0"/>
                  </a:lnTo>
                  <a:lnTo>
                    <a:pt x="278129" y="874776"/>
                  </a:lnTo>
                  <a:lnTo>
                    <a:pt x="556259" y="0"/>
                  </a:lnTo>
                  <a:close/>
                </a:path>
              </a:pathLst>
            </a:custGeom>
            <a:solidFill>
              <a:srgbClr val="FF5050">
                <a:alpha val="4980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017" name="Text Box 17">
              <a:extLst>
                <a:ext uri="{FF2B5EF4-FFF2-40B4-BE49-F238E27FC236}">
                  <a16:creationId xmlns:a16="http://schemas.microsoft.com/office/drawing/2014/main" id="{5AA80A92-0311-4E6B-BA31-F4925ED8F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012" y="4491466"/>
              <a:ext cx="74629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nb-NO" altLang="en-US" sz="1350" b="1" dirty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3 - 6%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E7E3BC-AB56-28D3-5E7B-DE6F354C648F}"/>
                </a:ext>
              </a:extLst>
            </p:cNvPr>
            <p:cNvSpPr txBox="1"/>
            <p:nvPr/>
          </p:nvSpPr>
          <p:spPr>
            <a:xfrm>
              <a:off x="4059452" y="4114159"/>
              <a:ext cx="812959" cy="2471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350" b="1" spc="-4" dirty="0">
                  <a:solidFill>
                    <a:prstClr val="black"/>
                  </a:solidFill>
                  <a:latin typeface="Arial MT"/>
                  <a:cs typeface="Arial MT"/>
                </a:rPr>
                <a:t>8</a:t>
              </a:r>
              <a:r>
                <a:rPr lang="en-US" sz="1350" b="1" spc="-30" dirty="0">
                  <a:solidFill>
                    <a:prstClr val="black"/>
                  </a:solidFill>
                  <a:latin typeface="Arial MT"/>
                  <a:cs typeface="Arial MT"/>
                </a:rPr>
                <a:t> </a:t>
              </a:r>
              <a:r>
                <a:rPr lang="en-US" sz="1350" b="1" spc="-4" dirty="0">
                  <a:solidFill>
                    <a:prstClr val="black"/>
                  </a:solidFill>
                  <a:latin typeface="Arial MT"/>
                  <a:cs typeface="Arial MT"/>
                </a:rPr>
                <a:t>-10</a:t>
              </a:r>
              <a:r>
                <a:rPr lang="en-US" sz="1350" b="1" spc="-26" dirty="0">
                  <a:solidFill>
                    <a:prstClr val="black"/>
                  </a:solidFill>
                  <a:latin typeface="Arial MT"/>
                  <a:cs typeface="Arial MT"/>
                </a:rPr>
                <a:t> </a:t>
              </a:r>
              <a:r>
                <a:rPr lang="en-US" sz="1350" b="1" spc="-4" dirty="0">
                  <a:solidFill>
                    <a:prstClr val="black"/>
                  </a:solidFill>
                  <a:latin typeface="Arial MT"/>
                  <a:cs typeface="Arial MT"/>
                </a:rPr>
                <a:t>%</a:t>
              </a:r>
              <a:endParaRPr lang="en-US" sz="1350" b="1" dirty="0">
                <a:solidFill>
                  <a:prstClr val="black"/>
                </a:solidFill>
                <a:latin typeface="Arial MT"/>
                <a:cs typeface="Arial MT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A7178B9E-F391-D06D-9C10-0D3B2FF515B6}"/>
                </a:ext>
              </a:extLst>
            </p:cNvPr>
            <p:cNvSpPr txBox="1"/>
            <p:nvPr/>
          </p:nvSpPr>
          <p:spPr>
            <a:xfrm>
              <a:off x="4183629" y="4981983"/>
              <a:ext cx="436880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472"/>
                </a:spcBef>
                <a:defRPr/>
              </a:pPr>
              <a:r>
                <a:rPr sz="1350" b="1" dirty="0">
                  <a:solidFill>
                    <a:srgbClr val="FF0000"/>
                  </a:solidFill>
                  <a:latin typeface="Arial MT"/>
                  <a:cs typeface="Arial MT"/>
                </a:rPr>
                <a:t>&lt;</a:t>
              </a:r>
              <a:r>
                <a:rPr sz="1350" b="1" spc="-34" dirty="0">
                  <a:solidFill>
                    <a:srgbClr val="FF0000"/>
                  </a:solidFill>
                  <a:latin typeface="Arial MT"/>
                  <a:cs typeface="Arial MT"/>
                </a:rPr>
                <a:t> </a:t>
              </a:r>
              <a:r>
                <a:rPr sz="1350" b="1" spc="-8" dirty="0">
                  <a:solidFill>
                    <a:srgbClr val="FF0000"/>
                  </a:solidFill>
                  <a:latin typeface="Arial MT"/>
                  <a:cs typeface="Arial MT"/>
                </a:rPr>
                <a:t>1%</a:t>
              </a:r>
              <a:endParaRPr sz="1350" b="1" dirty="0">
                <a:solidFill>
                  <a:srgbClr val="FF0000"/>
                </a:solidFill>
                <a:latin typeface="Arial MT"/>
                <a:cs typeface="Arial MT"/>
              </a:endParaRPr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E7F78306-F6DF-90B2-353E-1CDA165939D3}"/>
                </a:ext>
              </a:extLst>
            </p:cNvPr>
            <p:cNvSpPr txBox="1"/>
            <p:nvPr/>
          </p:nvSpPr>
          <p:spPr>
            <a:xfrm>
              <a:off x="3986681" y="2758265"/>
              <a:ext cx="768512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  <a:defRPr/>
              </a:pPr>
              <a:r>
                <a:rPr sz="1350" b="1" spc="-4" dirty="0">
                  <a:solidFill>
                    <a:prstClr val="black"/>
                  </a:solidFill>
                  <a:latin typeface="Arial MT"/>
                  <a:cs typeface="Arial MT"/>
                </a:rPr>
                <a:t>80</a:t>
              </a:r>
              <a:r>
                <a:rPr sz="1350" b="1" spc="-30" dirty="0">
                  <a:solidFill>
                    <a:prstClr val="black"/>
                  </a:solidFill>
                  <a:latin typeface="Arial MT"/>
                  <a:cs typeface="Arial MT"/>
                </a:rPr>
                <a:t> </a:t>
              </a:r>
              <a:r>
                <a:rPr sz="1350" b="1" dirty="0">
                  <a:solidFill>
                    <a:prstClr val="black"/>
                  </a:solidFill>
                  <a:latin typeface="Arial MT"/>
                  <a:cs typeface="Arial MT"/>
                </a:rPr>
                <a:t>-</a:t>
              </a:r>
              <a:r>
                <a:rPr sz="1350" b="1" spc="-30" dirty="0">
                  <a:solidFill>
                    <a:prstClr val="black"/>
                  </a:solidFill>
                  <a:latin typeface="Arial MT"/>
                  <a:cs typeface="Arial MT"/>
                </a:rPr>
                <a:t> </a:t>
              </a:r>
              <a:r>
                <a:rPr sz="1350" b="1" spc="-8" dirty="0">
                  <a:solidFill>
                    <a:prstClr val="black"/>
                  </a:solidFill>
                  <a:latin typeface="Arial MT"/>
                  <a:cs typeface="Arial MT"/>
                </a:rPr>
                <a:t>90%</a:t>
              </a:r>
              <a:endParaRPr sz="1350" b="1" dirty="0">
                <a:solidFill>
                  <a:prstClr val="black"/>
                </a:solidFill>
                <a:latin typeface="Arial MT"/>
                <a:cs typeface="Arial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6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BF5-0607-469D-AB7E-01461EE52F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66862" y="282372"/>
            <a:ext cx="6010275" cy="723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Resuscitation check list</a:t>
            </a:r>
          </a:p>
        </p:txBody>
      </p:sp>
      <p:sp>
        <p:nvSpPr>
          <p:cNvPr id="133133" name="TextBox 25">
            <a:extLst>
              <a:ext uri="{FF2B5EF4-FFF2-40B4-BE49-F238E27FC236}">
                <a16:creationId xmlns:a16="http://schemas.microsoft.com/office/drawing/2014/main" id="{4D84050B-F2FD-470C-AD69-99472064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52" y="1535502"/>
            <a:ext cx="3069444" cy="35182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7160" tIns="548640">
            <a:no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Prewarmed radiant warmer with a temperature probe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Warm and sterile towels or blankets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Hat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Plastic bag or plastic wrap (&lt;32 weeks’ gestation)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Thermal mattress (&lt;32 weeks’ gestation)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80502FA-9E54-4E6F-AA8D-573B5AF1221B}"/>
              </a:ext>
            </a:extLst>
          </p:cNvPr>
          <p:cNvSpPr/>
          <p:nvPr/>
        </p:nvSpPr>
        <p:spPr>
          <a:xfrm rot="5400000">
            <a:off x="1621502" y="-137914"/>
            <a:ext cx="914894" cy="3087795"/>
          </a:xfrm>
          <a:prstGeom prst="homePlate">
            <a:avLst>
              <a:gd name="adj" fmla="val 27779"/>
            </a:avLst>
          </a:prstGeom>
          <a:solidFill>
            <a:srgbClr val="E8C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/>
              </a:rPr>
              <a:t>Warmth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0D5C1C-6B31-1EC2-FF6D-9A9FDCB7286B}"/>
              </a:ext>
            </a:extLst>
          </p:cNvPr>
          <p:cNvGrpSpPr/>
          <p:nvPr/>
        </p:nvGrpSpPr>
        <p:grpSpPr>
          <a:xfrm>
            <a:off x="3869616" y="948535"/>
            <a:ext cx="4739332" cy="5462095"/>
            <a:chOff x="4012240" y="1574538"/>
            <a:chExt cx="4585659" cy="4961213"/>
          </a:xfrm>
        </p:grpSpPr>
        <p:sp>
          <p:nvSpPr>
            <p:cNvPr id="133134" name="TextBox 27">
              <a:extLst>
                <a:ext uri="{FF2B5EF4-FFF2-40B4-BE49-F238E27FC236}">
                  <a16:creationId xmlns:a16="http://schemas.microsoft.com/office/drawing/2014/main" id="{12C29F66-98C3-410A-9930-4B6CB39D7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437" y="1583418"/>
              <a:ext cx="3404461" cy="817439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40080" tIns="137160">
              <a:no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Penguin Sucker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6F or 8F suction catheter</a:t>
              </a:r>
            </a:p>
          </p:txBody>
        </p:sp>
        <p:sp>
          <p:nvSpPr>
            <p:cNvPr id="133135" name="TextBox 29">
              <a:extLst>
                <a:ext uri="{FF2B5EF4-FFF2-40B4-BE49-F238E27FC236}">
                  <a16:creationId xmlns:a16="http://schemas.microsoft.com/office/drawing/2014/main" id="{905D30D0-FBCC-4A2E-964D-5052008B3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438" y="2618573"/>
              <a:ext cx="3404461" cy="1377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40080" anchor="ctr" anchorCtr="0">
              <a:no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Bag-valve device - size 200–300 mL for neonates &lt;5kg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Masks: Different sizes (00, 0,1,2)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Oxygen supply &amp; Pulse ox</a:t>
              </a:r>
            </a:p>
          </p:txBody>
        </p:sp>
        <p:sp>
          <p:nvSpPr>
            <p:cNvPr id="133136" name="TextBox 31">
              <a:extLst>
                <a:ext uri="{FF2B5EF4-FFF2-40B4-BE49-F238E27FC236}">
                  <a16:creationId xmlns:a16="http://schemas.microsoft.com/office/drawing/2014/main" id="{8A709F67-0F64-4B5A-9CFF-3884B7DF7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437" y="4233487"/>
              <a:ext cx="3404461" cy="710260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40080" anchor="ctr" anchorCtr="0">
              <a:no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Stethoscope</a:t>
              </a:r>
            </a:p>
          </p:txBody>
        </p:sp>
        <p:sp>
          <p:nvSpPr>
            <p:cNvPr id="133137" name="TextBox 33">
              <a:extLst>
                <a:ext uri="{FF2B5EF4-FFF2-40B4-BE49-F238E27FC236}">
                  <a16:creationId xmlns:a16="http://schemas.microsoft.com/office/drawing/2014/main" id="{BCEED919-D5BA-4567-92B3-31375BC7A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436" y="5172703"/>
              <a:ext cx="3404461" cy="1354119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40080" rIns="274320" anchor="ctr" anchorCtr="0">
              <a:no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FF0000"/>
                  </a:solidFill>
                </a:rPr>
                <a:t>IV epinephrine at 0.2 ml/kg of 1:10,000 followed by iv 3ml normal saline flush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Normal saline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000000"/>
                  </a:solidFill>
                </a:rPr>
                <a:t>Blood transfusion</a:t>
              </a: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44D6E475-3F18-4FC7-8874-769676CB5B37}"/>
                </a:ext>
              </a:extLst>
            </p:cNvPr>
            <p:cNvSpPr/>
            <p:nvPr/>
          </p:nvSpPr>
          <p:spPr>
            <a:xfrm>
              <a:off x="4021118" y="1574538"/>
              <a:ext cx="1726723" cy="835939"/>
            </a:xfrm>
            <a:prstGeom prst="homePlate">
              <a:avLst>
                <a:gd name="adj" fmla="val 39913"/>
              </a:avLst>
            </a:prstGeom>
            <a:solidFill>
              <a:srgbClr val="E8CAFA"/>
            </a:solidFill>
            <a:ln>
              <a:solidFill>
                <a:srgbClr val="CC8C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8580" rIns="0" bIns="0" anchor="t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7030A0"/>
                  </a:solidFill>
                  <a:latin typeface="Arial" panose="020B0604020202020204"/>
                </a:rPr>
                <a:t>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Airway</a:t>
              </a:r>
              <a:r>
                <a:rPr lang="en-US" altLang="en-US" sz="1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4472C4"/>
                </a:solidFill>
                <a:latin typeface="Arial" panose="020B0604020202020204"/>
              </a:endParaRP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B8C98245-6DFB-4558-B582-BFCF363EA2B6}"/>
                </a:ext>
              </a:extLst>
            </p:cNvPr>
            <p:cNvSpPr/>
            <p:nvPr/>
          </p:nvSpPr>
          <p:spPr>
            <a:xfrm>
              <a:off x="4021119" y="2609695"/>
              <a:ext cx="1726723" cy="1403713"/>
            </a:xfrm>
            <a:prstGeom prst="homePlate">
              <a:avLst>
                <a:gd name="adj" fmla="val 22913"/>
              </a:avLst>
            </a:prstGeom>
            <a:solidFill>
              <a:srgbClr val="E8CAFA"/>
            </a:solidFill>
            <a:ln>
              <a:solidFill>
                <a:srgbClr val="D7A4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7030A0"/>
                  </a:solidFill>
                  <a:latin typeface="Arial" panose="020B0604020202020204"/>
                </a:rPr>
                <a:t>B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Breathing</a:t>
              </a:r>
              <a:r>
                <a:rPr lang="en-US" altLang="en-US" sz="2400" b="1" dirty="0">
                  <a:solidFill>
                    <a:srgbClr val="7030A0"/>
                  </a:solidFill>
                </a:rPr>
                <a:t>  </a:t>
              </a:r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FEF943EF-DE85-4B25-9061-EAB6D38ABDDB}"/>
                </a:ext>
              </a:extLst>
            </p:cNvPr>
            <p:cNvSpPr/>
            <p:nvPr/>
          </p:nvSpPr>
          <p:spPr>
            <a:xfrm>
              <a:off x="4012240" y="4224609"/>
              <a:ext cx="1735602" cy="728016"/>
            </a:xfrm>
            <a:prstGeom prst="homePlate">
              <a:avLst>
                <a:gd name="adj" fmla="val 35186"/>
              </a:avLst>
            </a:prstGeom>
            <a:solidFill>
              <a:srgbClr val="E8CAFA"/>
            </a:solidFill>
            <a:ln>
              <a:solidFill>
                <a:srgbClr val="CC8C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7030A0"/>
                  </a:solidFill>
                  <a:latin typeface="Arial" panose="020B0604020202020204"/>
                </a:rPr>
                <a:t>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Circulation</a:t>
              </a:r>
              <a:endPara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A23DCEF7-A104-468B-8112-0008B82B8DB2}"/>
                </a:ext>
              </a:extLst>
            </p:cNvPr>
            <p:cNvSpPr/>
            <p:nvPr/>
          </p:nvSpPr>
          <p:spPr>
            <a:xfrm>
              <a:off x="4021117" y="5154947"/>
              <a:ext cx="1726726" cy="1380804"/>
            </a:xfrm>
            <a:prstGeom prst="homePlate">
              <a:avLst>
                <a:gd name="adj" fmla="val 25020"/>
              </a:avLst>
            </a:prstGeom>
            <a:solidFill>
              <a:srgbClr val="E8CAFA"/>
            </a:solidFill>
            <a:ln>
              <a:solidFill>
                <a:srgbClr val="CC8C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7030A0"/>
                  </a:solidFill>
                  <a:latin typeface="Arial" panose="020B0604020202020204"/>
                </a:rPr>
                <a:t>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48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352ACCE9-7B98-616A-834C-12DEF5BB22DD}"/>
              </a:ext>
            </a:extLst>
          </p:cNvPr>
          <p:cNvSpPr/>
          <p:nvPr/>
        </p:nvSpPr>
        <p:spPr>
          <a:xfrm>
            <a:off x="7833450" y="311573"/>
            <a:ext cx="671454" cy="614822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</a:p>
          <a:p>
            <a:pPr algn="ctr"/>
            <a:r>
              <a:rPr lang="en-US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TEMPERATURE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A09F54-DFD3-FE65-D885-558D77AF853B}"/>
              </a:ext>
            </a:extLst>
          </p:cNvPr>
          <p:cNvGrpSpPr/>
          <p:nvPr/>
        </p:nvGrpSpPr>
        <p:grpSpPr>
          <a:xfrm>
            <a:off x="1805628" y="1895343"/>
            <a:ext cx="5428451" cy="4061149"/>
            <a:chOff x="2103047" y="222068"/>
            <a:chExt cx="6376893" cy="63996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99626F-EDCD-F956-665C-FEC2939E97BC}"/>
                </a:ext>
              </a:extLst>
            </p:cNvPr>
            <p:cNvGrpSpPr/>
            <p:nvPr/>
          </p:nvGrpSpPr>
          <p:grpSpPr>
            <a:xfrm>
              <a:off x="2796466" y="355107"/>
              <a:ext cx="5202316" cy="6266592"/>
              <a:chOff x="2822575" y="524414"/>
              <a:chExt cx="5765798" cy="607914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27952F0-EA0E-183E-A7FD-6CCB55404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22575" y="865230"/>
                <a:ext cx="5765798" cy="5738328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CB8890B-D2EB-D830-175A-3C3EE3E36714}"/>
                  </a:ext>
                </a:extLst>
              </p:cNvPr>
              <p:cNvSpPr/>
              <p:nvPr/>
            </p:nvSpPr>
            <p:spPr>
              <a:xfrm>
                <a:off x="2822575" y="524414"/>
                <a:ext cx="2607400" cy="2117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Anticipation and preparation 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10354B3-4E30-058D-5D27-02517BF7A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1114" y="736170"/>
                <a:ext cx="0" cy="1431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0C0DF9-6D94-5507-4839-EA8DB274A64B}"/>
                </a:ext>
              </a:extLst>
            </p:cNvPr>
            <p:cNvGrpSpPr/>
            <p:nvPr/>
          </p:nvGrpSpPr>
          <p:grpSpPr>
            <a:xfrm>
              <a:off x="2103047" y="222068"/>
              <a:ext cx="6376893" cy="3944416"/>
              <a:chOff x="2103047" y="222068"/>
              <a:chExt cx="6376893" cy="394441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DD4F98-B591-69D7-40C5-11F5969D1877}"/>
                  </a:ext>
                </a:extLst>
              </p:cNvPr>
              <p:cNvSpPr/>
              <p:nvPr/>
            </p:nvSpPr>
            <p:spPr>
              <a:xfrm>
                <a:off x="2103047" y="222068"/>
                <a:ext cx="3403358" cy="394441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CC597FC-19E5-783B-2097-B3C42D4CF98D}"/>
                  </a:ext>
                </a:extLst>
              </p:cNvPr>
              <p:cNvSpPr/>
              <p:nvPr/>
            </p:nvSpPr>
            <p:spPr>
              <a:xfrm>
                <a:off x="6449044" y="1542557"/>
                <a:ext cx="2030896" cy="10972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Golden minute </a:t>
                </a: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B85213BE-7293-9F6C-6F81-E5404EF266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09541" y="2091193"/>
                <a:ext cx="839503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B43A8C9-531C-0AF3-0B9D-7F948E531DBB}"/>
              </a:ext>
            </a:extLst>
          </p:cNvPr>
          <p:cNvSpPr txBox="1"/>
          <p:nvPr/>
        </p:nvSpPr>
        <p:spPr>
          <a:xfrm>
            <a:off x="1516099" y="311573"/>
            <a:ext cx="600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Resuscitation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3A33A-A19E-ADB8-38BB-0E458B978958}"/>
              </a:ext>
            </a:extLst>
          </p:cNvPr>
          <p:cNvSpPr txBox="1"/>
          <p:nvPr/>
        </p:nvSpPr>
        <p:spPr>
          <a:xfrm>
            <a:off x="483718" y="388517"/>
            <a:ext cx="1445079" cy="5078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Refer to BPP or CNC protocol</a:t>
            </a:r>
            <a:endParaRPr lang="en-AE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0DC391-4889-3307-640A-4FBBC6BD60F3}"/>
              </a:ext>
            </a:extLst>
          </p:cNvPr>
          <p:cNvSpPr/>
          <p:nvPr/>
        </p:nvSpPr>
        <p:spPr>
          <a:xfrm>
            <a:off x="665142" y="5112233"/>
            <a:ext cx="7813713" cy="914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 dirty="0">
                <a:solidFill>
                  <a:prstClr val="black"/>
                </a:solidFill>
                <a:latin typeface="Arial" panose="020B0604020202020204"/>
              </a:rPr>
              <a:t>Within one minute of birth, a baby should be breathing well or should be well ventilated with a bag and mask.</a:t>
            </a:r>
          </a:p>
        </p:txBody>
      </p:sp>
      <p:sp>
        <p:nvSpPr>
          <p:cNvPr id="119810" name="Title 1">
            <a:extLst>
              <a:ext uri="{FF2B5EF4-FFF2-40B4-BE49-F238E27FC236}">
                <a16:creationId xmlns:a16="http://schemas.microsoft.com/office/drawing/2014/main" id="{6DF4CF95-5BF7-477B-9138-41060E30982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90650"/>
            <a:ext cx="5829300" cy="409575"/>
          </a:xfrm>
        </p:spPr>
        <p:txBody>
          <a:bodyPr>
            <a:normAutofit/>
          </a:bodyPr>
          <a:lstStyle/>
          <a:p>
            <a:pPr algn="ctr"/>
            <a:r>
              <a:rPr lang="en-US" alt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Golden Minute concept?</a:t>
            </a:r>
          </a:p>
        </p:txBody>
      </p:sp>
      <p:pic>
        <p:nvPicPr>
          <p:cNvPr id="119811" name="Picture 2" descr="1-minute-timer - Rhode Island Charter School | Blackstone Valley ...">
            <a:extLst>
              <a:ext uri="{FF2B5EF4-FFF2-40B4-BE49-F238E27FC236}">
                <a16:creationId xmlns:a16="http://schemas.microsoft.com/office/drawing/2014/main" id="{4B36979C-D8EC-4895-9F35-3D61F686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35" y="343252"/>
            <a:ext cx="2134729" cy="20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TextBox 11">
            <a:extLst>
              <a:ext uri="{FF2B5EF4-FFF2-40B4-BE49-F238E27FC236}">
                <a16:creationId xmlns:a16="http://schemas.microsoft.com/office/drawing/2014/main" id="{7C7E4151-441F-4AE2-8CEB-8DC467D0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01" y="2545415"/>
            <a:ext cx="76396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The Golden Minute </a:t>
            </a:r>
            <a:r>
              <a:rPr lang="en-US" altLang="en-US" sz="2400" b="1" dirty="0">
                <a:solidFill>
                  <a:srgbClr val="7030A0"/>
                </a:solidFill>
              </a:rPr>
              <a:t>refers to the first 60 seconds when the whole body is delivered and is allocated to: </a:t>
            </a:r>
          </a:p>
          <a:p>
            <a:pPr marL="814388" lvl="1" indent="-2571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Completing the initial steps of stabilization </a:t>
            </a:r>
          </a:p>
          <a:p>
            <a:pPr marL="814388" lvl="1" indent="-2571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Assessment (crying/breathing, tone, term)</a:t>
            </a:r>
          </a:p>
          <a:p>
            <a:pPr marL="814388" lvl="1" indent="-2571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Beginning </a:t>
            </a:r>
            <a:r>
              <a:rPr lang="en-US" altLang="en-US" b="1" dirty="0">
                <a:solidFill>
                  <a:srgbClr val="FF0000"/>
                </a:solidFill>
              </a:rPr>
              <a:t>ventilation</a:t>
            </a:r>
            <a:r>
              <a:rPr lang="en-US" altLang="en-US" b="1" dirty="0">
                <a:solidFill>
                  <a:srgbClr val="4472C4"/>
                </a:solidFill>
              </a:rPr>
              <a:t> </a:t>
            </a:r>
            <a:r>
              <a:rPr lang="en-US" altLang="en-US" b="1" dirty="0">
                <a:solidFill>
                  <a:srgbClr val="7030A0"/>
                </a:solidFill>
              </a:rPr>
              <a:t>if required</a:t>
            </a:r>
          </a:p>
        </p:txBody>
      </p:sp>
      <p:sp>
        <p:nvSpPr>
          <p:cNvPr id="119814" name="TextBox 14">
            <a:extLst>
              <a:ext uri="{FF2B5EF4-FFF2-40B4-BE49-F238E27FC236}">
                <a16:creationId xmlns:a16="http://schemas.microsoft.com/office/drawing/2014/main" id="{D6EA0B9D-BA59-4128-8662-20689BB0D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13" y="6183111"/>
            <a:ext cx="8318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i="1" u="sng" dirty="0">
                <a:solidFill>
                  <a:srgbClr val="7F7F7F"/>
                </a:solidFill>
              </a:rPr>
              <a:t>ILCOR: Neonatal Resuscitation- Part 11 2010 AND </a:t>
            </a:r>
            <a:r>
              <a:rPr lang="en-US" altLang="en-US" sz="1000" i="1" dirty="0">
                <a:solidFill>
                  <a:srgbClr val="7F7F7F"/>
                </a:solidFill>
                <a:cs typeface="Arial" panose="020B0604020202020204" pitchFamily="34" charset="0"/>
              </a:rPr>
              <a:t> 2010 American Heart Association Guidelines for Cardiopulmonary Resuscitation and Emergency Cardiovascular Care John </a:t>
            </a:r>
            <a:r>
              <a:rPr lang="en-US" altLang="en-US" sz="1000" i="1" dirty="0" err="1">
                <a:solidFill>
                  <a:srgbClr val="7F7F7F"/>
                </a:solidFill>
                <a:cs typeface="Arial" panose="020B0604020202020204" pitchFamily="34" charset="0"/>
              </a:rPr>
              <a:t>Kattwinkel</a:t>
            </a:r>
            <a:r>
              <a:rPr lang="en-US" altLang="en-US" sz="1000" i="1" dirty="0">
                <a:solidFill>
                  <a:srgbClr val="7F7F7F"/>
                </a:solidFill>
                <a:cs typeface="Arial" panose="020B0604020202020204" pitchFamily="34" charset="0"/>
              </a:rPr>
              <a:t>, Co-Chair*; Jeffrey M. Perlman, Co-Chair*; Khalid Aziz</a:t>
            </a:r>
            <a:r>
              <a:rPr lang="en-US" altLang="en-US" sz="1000" i="1" u="sng" dirty="0">
                <a:solidFill>
                  <a:srgbClr val="7F7F7F"/>
                </a:solidFill>
              </a:rPr>
              <a:t> </a:t>
            </a:r>
            <a:endParaRPr lang="en-US" altLang="en-US" sz="1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9280-A56B-5054-B2A7-CECC0FC8AED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6319" y="486216"/>
            <a:ext cx="7511360" cy="49212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ABC of Neonatal Resuscitation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BA6B7D-F3CC-7A94-C440-838D6DE4C04D}"/>
              </a:ext>
            </a:extLst>
          </p:cNvPr>
          <p:cNvSpPr/>
          <p:nvPr/>
        </p:nvSpPr>
        <p:spPr>
          <a:xfrm>
            <a:off x="1123132" y="1097568"/>
            <a:ext cx="1657622" cy="1843499"/>
          </a:xfrm>
          <a:custGeom>
            <a:avLst/>
            <a:gdLst>
              <a:gd name="connsiteX0" fmla="*/ 0 w 1843498"/>
              <a:gd name="connsiteY0" fmla="*/ 0 h 1657621"/>
              <a:gd name="connsiteX1" fmla="*/ 1014688 w 1843498"/>
              <a:gd name="connsiteY1" fmla="*/ 0 h 1657621"/>
              <a:gd name="connsiteX2" fmla="*/ 1843498 w 1843498"/>
              <a:gd name="connsiteY2" fmla="*/ 828811 h 1657621"/>
              <a:gd name="connsiteX3" fmla="*/ 1014688 w 1843498"/>
              <a:gd name="connsiteY3" fmla="*/ 1657621 h 1657621"/>
              <a:gd name="connsiteX4" fmla="*/ 0 w 1843498"/>
              <a:gd name="connsiteY4" fmla="*/ 1657621 h 1657621"/>
              <a:gd name="connsiteX5" fmla="*/ 828811 w 1843498"/>
              <a:gd name="connsiteY5" fmla="*/ 828811 h 1657621"/>
              <a:gd name="connsiteX6" fmla="*/ 0 w 1843498"/>
              <a:gd name="connsiteY6" fmla="*/ 0 h 165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498" h="1657621">
                <a:moveTo>
                  <a:pt x="1843497" y="0"/>
                </a:moveTo>
                <a:lnTo>
                  <a:pt x="1843497" y="912379"/>
                </a:lnTo>
                <a:lnTo>
                  <a:pt x="921748" y="1657621"/>
                </a:lnTo>
                <a:lnTo>
                  <a:pt x="1" y="912379"/>
                </a:lnTo>
                <a:lnTo>
                  <a:pt x="1" y="0"/>
                </a:lnTo>
                <a:lnTo>
                  <a:pt x="921748" y="745243"/>
                </a:lnTo>
                <a:lnTo>
                  <a:pt x="1843497" y="0"/>
                </a:lnTo>
                <a:close/>
              </a:path>
            </a:pathLst>
          </a:custGeom>
          <a:solidFill>
            <a:srgbClr val="EAD2F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1" tIns="1097280" rIns="13970" bIns="84278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tx1"/>
                </a:solidFill>
              </a:rPr>
              <a:t>AIRWAY</a:t>
            </a:r>
            <a:endParaRPr lang="en-AE" sz="2200" b="1" kern="120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0E87B03-D7C8-8F67-6EED-C8EDDA7F9FE4}"/>
              </a:ext>
            </a:extLst>
          </p:cNvPr>
          <p:cNvSpPr/>
          <p:nvPr/>
        </p:nvSpPr>
        <p:spPr>
          <a:xfrm>
            <a:off x="3020464" y="1184722"/>
            <a:ext cx="5307216" cy="1197100"/>
          </a:xfrm>
          <a:custGeom>
            <a:avLst/>
            <a:gdLst>
              <a:gd name="connsiteX0" fmla="*/ 199521 w 1197100"/>
              <a:gd name="connsiteY0" fmla="*/ 0 h 4696352"/>
              <a:gd name="connsiteX1" fmla="*/ 997579 w 1197100"/>
              <a:gd name="connsiteY1" fmla="*/ 0 h 4696352"/>
              <a:gd name="connsiteX2" fmla="*/ 1197100 w 1197100"/>
              <a:gd name="connsiteY2" fmla="*/ 199521 h 4696352"/>
              <a:gd name="connsiteX3" fmla="*/ 1197100 w 1197100"/>
              <a:gd name="connsiteY3" fmla="*/ 4696352 h 4696352"/>
              <a:gd name="connsiteX4" fmla="*/ 1197100 w 1197100"/>
              <a:gd name="connsiteY4" fmla="*/ 4696352 h 4696352"/>
              <a:gd name="connsiteX5" fmla="*/ 0 w 1197100"/>
              <a:gd name="connsiteY5" fmla="*/ 4696352 h 4696352"/>
              <a:gd name="connsiteX6" fmla="*/ 0 w 1197100"/>
              <a:gd name="connsiteY6" fmla="*/ 4696352 h 4696352"/>
              <a:gd name="connsiteX7" fmla="*/ 0 w 1197100"/>
              <a:gd name="connsiteY7" fmla="*/ 199521 h 4696352"/>
              <a:gd name="connsiteX8" fmla="*/ 199521 w 1197100"/>
              <a:gd name="connsiteY8" fmla="*/ 0 h 46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100" h="4696352">
                <a:moveTo>
                  <a:pt x="1197100" y="782742"/>
                </a:moveTo>
                <a:lnTo>
                  <a:pt x="1197100" y="3913610"/>
                </a:lnTo>
                <a:cubicBezTo>
                  <a:pt x="1197100" y="4345905"/>
                  <a:pt x="1174330" y="4696352"/>
                  <a:pt x="1146242" y="4696352"/>
                </a:cubicBezTo>
                <a:lnTo>
                  <a:pt x="0" y="4696352"/>
                </a:lnTo>
                <a:lnTo>
                  <a:pt x="0" y="4696352"/>
                </a:lnTo>
                <a:lnTo>
                  <a:pt x="0" y="0"/>
                </a:lnTo>
                <a:lnTo>
                  <a:pt x="0" y="0"/>
                </a:lnTo>
                <a:lnTo>
                  <a:pt x="1146242" y="0"/>
                </a:lnTo>
                <a:cubicBezTo>
                  <a:pt x="1174330" y="0"/>
                  <a:pt x="1197100" y="350447"/>
                  <a:pt x="1197100" y="782742"/>
                </a:cubicBezTo>
                <a:close/>
              </a:path>
            </a:pathLst>
          </a:custGeom>
          <a:solidFill>
            <a:srgbClr val="D1B2E8">
              <a:alpha val="89804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71138" rIns="71138" bIns="71138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Check the airway and clear any secretions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Position into sniffing position 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EB6834-485E-7240-D440-C480130FE80A}"/>
              </a:ext>
            </a:extLst>
          </p:cNvPr>
          <p:cNvSpPr/>
          <p:nvPr/>
        </p:nvSpPr>
        <p:spPr>
          <a:xfrm>
            <a:off x="1134953" y="2448146"/>
            <a:ext cx="1738880" cy="1843499"/>
          </a:xfrm>
          <a:custGeom>
            <a:avLst/>
            <a:gdLst>
              <a:gd name="connsiteX0" fmla="*/ 0 w 1843498"/>
              <a:gd name="connsiteY0" fmla="*/ 0 h 1738879"/>
              <a:gd name="connsiteX1" fmla="*/ 974059 w 1843498"/>
              <a:gd name="connsiteY1" fmla="*/ 0 h 1738879"/>
              <a:gd name="connsiteX2" fmla="*/ 1843498 w 1843498"/>
              <a:gd name="connsiteY2" fmla="*/ 869440 h 1738879"/>
              <a:gd name="connsiteX3" fmla="*/ 974059 w 1843498"/>
              <a:gd name="connsiteY3" fmla="*/ 1738879 h 1738879"/>
              <a:gd name="connsiteX4" fmla="*/ 0 w 1843498"/>
              <a:gd name="connsiteY4" fmla="*/ 1738879 h 1738879"/>
              <a:gd name="connsiteX5" fmla="*/ 869440 w 1843498"/>
              <a:gd name="connsiteY5" fmla="*/ 869440 h 1738879"/>
              <a:gd name="connsiteX6" fmla="*/ 0 w 1843498"/>
              <a:gd name="connsiteY6" fmla="*/ 0 h 173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498" h="1738879">
                <a:moveTo>
                  <a:pt x="1843497" y="0"/>
                </a:moveTo>
                <a:lnTo>
                  <a:pt x="1843497" y="918781"/>
                </a:lnTo>
                <a:lnTo>
                  <a:pt x="921748" y="1738879"/>
                </a:lnTo>
                <a:lnTo>
                  <a:pt x="1" y="918781"/>
                </a:lnTo>
                <a:lnTo>
                  <a:pt x="1" y="0"/>
                </a:lnTo>
                <a:lnTo>
                  <a:pt x="921748" y="820099"/>
                </a:lnTo>
                <a:lnTo>
                  <a:pt x="184349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1" tIns="1188720" rIns="13970" bIns="88340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tx1"/>
                </a:solidFill>
              </a:rPr>
              <a:t>BREATHING</a:t>
            </a:r>
            <a:r>
              <a:rPr lang="en-US" sz="1800" kern="1200" dirty="0"/>
              <a:t> </a:t>
            </a:r>
            <a:endParaRPr lang="en-AE" sz="18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6E86E4-FF54-3F08-03B6-15D7BE047F88}"/>
              </a:ext>
            </a:extLst>
          </p:cNvPr>
          <p:cNvSpPr/>
          <p:nvPr/>
        </p:nvSpPr>
        <p:spPr>
          <a:xfrm>
            <a:off x="3020464" y="2495136"/>
            <a:ext cx="5307215" cy="1197100"/>
          </a:xfrm>
          <a:custGeom>
            <a:avLst/>
            <a:gdLst>
              <a:gd name="connsiteX0" fmla="*/ 199521 w 1197100"/>
              <a:gd name="connsiteY0" fmla="*/ 0 h 4696236"/>
              <a:gd name="connsiteX1" fmla="*/ 997579 w 1197100"/>
              <a:gd name="connsiteY1" fmla="*/ 0 h 4696236"/>
              <a:gd name="connsiteX2" fmla="*/ 1197100 w 1197100"/>
              <a:gd name="connsiteY2" fmla="*/ 199521 h 4696236"/>
              <a:gd name="connsiteX3" fmla="*/ 1197100 w 1197100"/>
              <a:gd name="connsiteY3" fmla="*/ 4696236 h 4696236"/>
              <a:gd name="connsiteX4" fmla="*/ 1197100 w 1197100"/>
              <a:gd name="connsiteY4" fmla="*/ 4696236 h 4696236"/>
              <a:gd name="connsiteX5" fmla="*/ 0 w 1197100"/>
              <a:gd name="connsiteY5" fmla="*/ 4696236 h 4696236"/>
              <a:gd name="connsiteX6" fmla="*/ 0 w 1197100"/>
              <a:gd name="connsiteY6" fmla="*/ 4696236 h 4696236"/>
              <a:gd name="connsiteX7" fmla="*/ 0 w 1197100"/>
              <a:gd name="connsiteY7" fmla="*/ 199521 h 4696236"/>
              <a:gd name="connsiteX8" fmla="*/ 199521 w 1197100"/>
              <a:gd name="connsiteY8" fmla="*/ 0 h 4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100" h="4696236">
                <a:moveTo>
                  <a:pt x="1197100" y="782723"/>
                </a:moveTo>
                <a:lnTo>
                  <a:pt x="1197100" y="3913513"/>
                </a:lnTo>
                <a:cubicBezTo>
                  <a:pt x="1197100" y="4345797"/>
                  <a:pt x="1174329" y="4696236"/>
                  <a:pt x="1146241" y="4696236"/>
                </a:cubicBezTo>
                <a:lnTo>
                  <a:pt x="0" y="4696236"/>
                </a:lnTo>
                <a:lnTo>
                  <a:pt x="0" y="4696236"/>
                </a:lnTo>
                <a:lnTo>
                  <a:pt x="0" y="0"/>
                </a:lnTo>
                <a:lnTo>
                  <a:pt x="0" y="0"/>
                </a:lnTo>
                <a:lnTo>
                  <a:pt x="1146241" y="0"/>
                </a:lnTo>
                <a:cubicBezTo>
                  <a:pt x="1174329" y="0"/>
                  <a:pt x="1197100" y="350439"/>
                  <a:pt x="1197100" y="782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71138" rIns="71138" bIns="71138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Look, listen and feel for 5 sec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If no breathing (or gasping)..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Start ventilation; 40-60 ventilations/min 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8E85AC-62CE-99B7-114B-5466ABC1282C}"/>
              </a:ext>
            </a:extLst>
          </p:cNvPr>
          <p:cNvSpPr/>
          <p:nvPr/>
        </p:nvSpPr>
        <p:spPr>
          <a:xfrm>
            <a:off x="1131035" y="3742807"/>
            <a:ext cx="1754619" cy="1841693"/>
          </a:xfrm>
          <a:custGeom>
            <a:avLst/>
            <a:gdLst>
              <a:gd name="connsiteX0" fmla="*/ 0 w 1841693"/>
              <a:gd name="connsiteY0" fmla="*/ 0 h 1818009"/>
              <a:gd name="connsiteX1" fmla="*/ 932689 w 1841693"/>
              <a:gd name="connsiteY1" fmla="*/ 0 h 1818009"/>
              <a:gd name="connsiteX2" fmla="*/ 1841693 w 1841693"/>
              <a:gd name="connsiteY2" fmla="*/ 909005 h 1818009"/>
              <a:gd name="connsiteX3" fmla="*/ 932689 w 1841693"/>
              <a:gd name="connsiteY3" fmla="*/ 1818009 h 1818009"/>
              <a:gd name="connsiteX4" fmla="*/ 0 w 1841693"/>
              <a:gd name="connsiteY4" fmla="*/ 1818009 h 1818009"/>
              <a:gd name="connsiteX5" fmla="*/ 909005 w 1841693"/>
              <a:gd name="connsiteY5" fmla="*/ 909005 h 1818009"/>
              <a:gd name="connsiteX6" fmla="*/ 0 w 1841693"/>
              <a:gd name="connsiteY6" fmla="*/ 0 h 18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693" h="1818009">
                <a:moveTo>
                  <a:pt x="1841693" y="0"/>
                </a:moveTo>
                <a:lnTo>
                  <a:pt x="1841693" y="920695"/>
                </a:lnTo>
                <a:lnTo>
                  <a:pt x="920846" y="1818009"/>
                </a:lnTo>
                <a:lnTo>
                  <a:pt x="0" y="920695"/>
                </a:lnTo>
                <a:lnTo>
                  <a:pt x="0" y="0"/>
                </a:lnTo>
                <a:lnTo>
                  <a:pt x="920846" y="897315"/>
                </a:lnTo>
                <a:lnTo>
                  <a:pt x="184169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1" tIns="1188720" rIns="13969" bIns="92297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tx1"/>
                </a:solidFill>
              </a:rPr>
              <a:t>CIRCULATION</a:t>
            </a:r>
            <a:endParaRPr lang="en-AE" sz="2200" b="1" kern="1200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56CA3E-D2D9-90CE-2BF5-7B661E982AC7}"/>
              </a:ext>
            </a:extLst>
          </p:cNvPr>
          <p:cNvSpPr/>
          <p:nvPr/>
        </p:nvSpPr>
        <p:spPr>
          <a:xfrm>
            <a:off x="3020464" y="3846449"/>
            <a:ext cx="5307215" cy="1575336"/>
          </a:xfrm>
          <a:custGeom>
            <a:avLst/>
            <a:gdLst>
              <a:gd name="connsiteX0" fmla="*/ 262561 w 1575336"/>
              <a:gd name="connsiteY0" fmla="*/ 0 h 4519108"/>
              <a:gd name="connsiteX1" fmla="*/ 1312775 w 1575336"/>
              <a:gd name="connsiteY1" fmla="*/ 0 h 4519108"/>
              <a:gd name="connsiteX2" fmla="*/ 1575336 w 1575336"/>
              <a:gd name="connsiteY2" fmla="*/ 262561 h 4519108"/>
              <a:gd name="connsiteX3" fmla="*/ 1575336 w 1575336"/>
              <a:gd name="connsiteY3" fmla="*/ 4519108 h 4519108"/>
              <a:gd name="connsiteX4" fmla="*/ 1575336 w 1575336"/>
              <a:gd name="connsiteY4" fmla="*/ 4519108 h 4519108"/>
              <a:gd name="connsiteX5" fmla="*/ 0 w 1575336"/>
              <a:gd name="connsiteY5" fmla="*/ 4519108 h 4519108"/>
              <a:gd name="connsiteX6" fmla="*/ 0 w 1575336"/>
              <a:gd name="connsiteY6" fmla="*/ 4519108 h 4519108"/>
              <a:gd name="connsiteX7" fmla="*/ 0 w 1575336"/>
              <a:gd name="connsiteY7" fmla="*/ 262561 h 4519108"/>
              <a:gd name="connsiteX8" fmla="*/ 262561 w 1575336"/>
              <a:gd name="connsiteY8" fmla="*/ 0 h 451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5336" h="4519108">
                <a:moveTo>
                  <a:pt x="1575336" y="753199"/>
                </a:moveTo>
                <a:lnTo>
                  <a:pt x="1575336" y="3765909"/>
                </a:lnTo>
                <a:cubicBezTo>
                  <a:pt x="1575336" y="4181888"/>
                  <a:pt x="1534358" y="4519108"/>
                  <a:pt x="1483809" y="4519108"/>
                </a:cubicBezTo>
                <a:lnTo>
                  <a:pt x="0" y="4519108"/>
                </a:lnTo>
                <a:lnTo>
                  <a:pt x="0" y="4519108"/>
                </a:lnTo>
                <a:lnTo>
                  <a:pt x="0" y="0"/>
                </a:lnTo>
                <a:lnTo>
                  <a:pt x="0" y="0"/>
                </a:lnTo>
                <a:lnTo>
                  <a:pt x="1483809" y="0"/>
                </a:lnTo>
                <a:cubicBezTo>
                  <a:pt x="1534358" y="0"/>
                  <a:pt x="1575336" y="337220"/>
                  <a:pt x="1575336" y="75319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89602" rIns="89602" bIns="89602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Check umbilical pulse for 5 sec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If pulse &lt;60bpm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Connect to 100% oxygen 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Start chest compression (ratio 3:1), note the landmarks</a:t>
            </a:r>
            <a:endParaRPr lang="en-AE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6F3ADB-B5FE-425D-A6E8-EE954CC2206E}"/>
              </a:ext>
            </a:extLst>
          </p:cNvPr>
          <p:cNvSpPr/>
          <p:nvPr/>
        </p:nvSpPr>
        <p:spPr>
          <a:xfrm>
            <a:off x="393291" y="5787074"/>
            <a:ext cx="8347586" cy="547007"/>
          </a:xfrm>
          <a:prstGeom prst="roundRect">
            <a:avLst/>
          </a:prstGeom>
          <a:solidFill>
            <a:srgbClr val="F6EC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RE-ASSESS AIRWAY, THEN BREATHING AND CIRCULATION TOGETHER</a:t>
            </a:r>
            <a:endParaRPr lang="en-K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8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25951C-8300-3ECB-BB13-E097FED445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6580" y="338433"/>
            <a:ext cx="7570839" cy="5603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preductal saturations at birth</a:t>
            </a:r>
            <a:endParaRPr lang="en-AE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FBB01B44-8D2F-23EA-EFD9-E8AE6CF1239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7956526"/>
              </p:ext>
            </p:extLst>
          </p:nvPr>
        </p:nvGraphicFramePr>
        <p:xfrm>
          <a:off x="530941" y="1047545"/>
          <a:ext cx="8091947" cy="495996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005176">
                  <a:extLst>
                    <a:ext uri="{9D8B030D-6E8A-4147-A177-3AD203B41FA5}">
                      <a16:colId xmlns:a16="http://schemas.microsoft.com/office/drawing/2014/main" val="1468064310"/>
                    </a:ext>
                  </a:extLst>
                </a:gridCol>
                <a:gridCol w="4086771">
                  <a:extLst>
                    <a:ext uri="{9D8B030D-6E8A-4147-A177-3AD203B41FA5}">
                      <a16:colId xmlns:a16="http://schemas.microsoft.com/office/drawing/2014/main" val="2969580441"/>
                    </a:ext>
                  </a:extLst>
                </a:gridCol>
              </a:tblGrid>
              <a:tr h="70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Time after birth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Oxygen saturations 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63492837"/>
                  </a:ext>
                </a:extLst>
              </a:tr>
              <a:tr h="70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1 min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60-65%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35187981"/>
                  </a:ext>
                </a:extLst>
              </a:tr>
              <a:tr h="70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>
                          <a:effectLst/>
                        </a:rPr>
                        <a:t>2 mins</a:t>
                      </a:r>
                      <a:endParaRPr lang="en-AE" sz="2400" b="1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65-70%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71168667"/>
                  </a:ext>
                </a:extLst>
              </a:tr>
              <a:tr h="70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>
                          <a:effectLst/>
                        </a:rPr>
                        <a:t>3 mins</a:t>
                      </a:r>
                      <a:endParaRPr lang="en-AE" sz="2400" b="1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75-80%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96079273"/>
                  </a:ext>
                </a:extLst>
              </a:tr>
              <a:tr h="70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>
                          <a:effectLst/>
                        </a:rPr>
                        <a:t>4 mins</a:t>
                      </a:r>
                      <a:endParaRPr lang="en-AE" sz="2400" b="1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80-85%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60683454"/>
                  </a:ext>
                </a:extLst>
              </a:tr>
              <a:tr h="70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>
                          <a:effectLst/>
                        </a:rPr>
                        <a:t>5 mins</a:t>
                      </a:r>
                      <a:endParaRPr lang="en-AE" sz="2400" b="1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85-90%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18678736"/>
                  </a:ext>
                </a:extLst>
              </a:tr>
              <a:tr h="70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>
                          <a:effectLst/>
                        </a:rPr>
                        <a:t>10 mins</a:t>
                      </a:r>
                      <a:endParaRPr lang="en-AE" sz="2400" b="1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E" sz="2400" b="1" kern="100" dirty="0">
                          <a:effectLst/>
                        </a:rPr>
                        <a:t>90-95%</a:t>
                      </a:r>
                      <a:endParaRPr lang="en-AE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8912037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D4E4ED9-A754-4D5E-29F1-D2ABA07BAFFF}"/>
              </a:ext>
            </a:extLst>
          </p:cNvPr>
          <p:cNvSpPr txBox="1"/>
          <p:nvPr/>
        </p:nvSpPr>
        <p:spPr>
          <a:xfrm>
            <a:off x="619432" y="6145161"/>
            <a:ext cx="800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Khalid Aziz. Circulation. Part 5: Neonatal Resuscitation: 2020 American Heart Association Guidelines for Cardiopulmonary Resuscitation and Emergency Cardiovascular Care, Volume: 142, Issue: 16_suppl_2, Pages: S524-S550, DOI: (10.1161/CIR.0000000000000902) </a:t>
            </a:r>
          </a:p>
        </p:txBody>
      </p:sp>
    </p:spTree>
    <p:extLst>
      <p:ext uri="{BB962C8B-B14F-4D97-AF65-F5344CB8AC3E}">
        <p14:creationId xmlns:p14="http://schemas.microsoft.com/office/powerpoint/2010/main" val="226502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949</Words>
  <Application>Microsoft Office PowerPoint</Application>
  <PresentationFormat>On-screen Show (4:3)</PresentationFormat>
  <Paragraphs>162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Arial MT</vt:lpstr>
      <vt:lpstr>Calibri</vt:lpstr>
      <vt:lpstr>Calibri Light</vt:lpstr>
      <vt:lpstr>Times New Roman</vt:lpstr>
      <vt:lpstr>Office Theme</vt:lpstr>
      <vt:lpstr>Neonatal Resuscitation</vt:lpstr>
      <vt:lpstr>Objectives </vt:lpstr>
      <vt:lpstr>What is neonatal resuscitation</vt:lpstr>
      <vt:lpstr>Interventions required by newborns at Birth</vt:lpstr>
      <vt:lpstr>Resuscitation check list</vt:lpstr>
      <vt:lpstr>PowerPoint Presentation</vt:lpstr>
      <vt:lpstr>What is the Golden Minute concept?</vt:lpstr>
      <vt:lpstr>The ABC of Neonatal Resuscitation</vt:lpstr>
      <vt:lpstr>Target preductal saturations at birth</vt:lpstr>
      <vt:lpstr>When to stop resuscitation </vt:lpstr>
      <vt:lpstr>PowerPoint Presentation</vt:lpstr>
      <vt:lpstr>How to deliver oxygen after resuscitation</vt:lpstr>
      <vt:lpstr> Newborn transfer form </vt:lpstr>
      <vt:lpstr>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RESUSCITATION</dc:title>
  <dc:creator>Admin</dc:creator>
  <cp:lastModifiedBy>USER</cp:lastModifiedBy>
  <cp:revision>28</cp:revision>
  <dcterms:created xsi:type="dcterms:W3CDTF">2025-05-19T17:19:47Z</dcterms:created>
  <dcterms:modified xsi:type="dcterms:W3CDTF">2025-09-30T08:27:50Z</dcterms:modified>
</cp:coreProperties>
</file>