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89" r:id="rId2"/>
    <p:sldId id="300" r:id="rId3"/>
    <p:sldId id="16763371" r:id="rId4"/>
    <p:sldId id="16763374" r:id="rId5"/>
    <p:sldId id="16763435" r:id="rId6"/>
    <p:sldId id="290" r:id="rId7"/>
    <p:sldId id="292" r:id="rId8"/>
    <p:sldId id="16763430" r:id="rId9"/>
    <p:sldId id="16763382" r:id="rId10"/>
    <p:sldId id="16763436" r:id="rId11"/>
    <p:sldId id="16763395" r:id="rId12"/>
    <p:sldId id="16763437" r:id="rId13"/>
    <p:sldId id="16763412" r:id="rId14"/>
    <p:sldId id="16763390" r:id="rId15"/>
    <p:sldId id="16763376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90FA"/>
    <a:srgbClr val="D8A5F5"/>
    <a:srgbClr val="FBE9FA"/>
    <a:srgbClr val="F7D1F5"/>
    <a:srgbClr val="74C3F4"/>
    <a:srgbClr val="D5F2FB"/>
    <a:srgbClr val="95DE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3085" autoAdjust="0"/>
  </p:normalViewPr>
  <p:slideViewPr>
    <p:cSldViewPr snapToGrid="0">
      <p:cViewPr varScale="1">
        <p:scale>
          <a:sx n="69" d="100"/>
          <a:sy n="69" d="100"/>
        </p:scale>
        <p:origin x="12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438F72-AFE7-B241-8F8C-516796D4FCD4}" type="datetimeFigureOut">
              <a:rPr lang="en-KE" smtClean="0"/>
              <a:t>09/30/2025</a:t>
            </a:fld>
            <a:endParaRPr lang="en-K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8127E-6808-B446-9551-93E0514930C1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4190948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Newborn infant regulates body temp less efficiently than older children/adults</a:t>
            </a:r>
          </a:p>
          <a:p>
            <a:r>
              <a:rPr lang="en-US" dirty="0"/>
              <a:t>Thermal protection refers to the measures taken at birth and during the first days to ensure that the baby does not go into hypothermia or hypothermia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B8127E-6808-B446-9551-93E0514930C1}" type="slidenum">
              <a:rPr lang="en-KE" smtClean="0"/>
              <a:t>3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751435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Temperatures</a:t>
            </a:r>
            <a:r>
              <a:rPr lang="en-US" baseline="0" dirty="0"/>
              <a:t> are set for incubators that don’t have servo mode or a temperature probe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8127E-6808-B446-9551-93E0514930C1}" type="slidenum">
              <a:rPr lang="en-KE" smtClean="0"/>
              <a:t>11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336202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8651B9-9D88-604F-D200-BDAA48AC51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441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6872857-4DC0-C1C9-5E71-C5BE95A482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02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BF528F1-A7B3-C720-6A0E-985B657C90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90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3E5E7F0-2CFE-FE5E-DCFF-107D0BD2FF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6"/>
            <a:ext cx="9144000" cy="685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33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90D8C7B-57D5-646E-060F-C411983D3F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498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813A92-75C8-290B-ACC1-06BAD4DBD1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25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6475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689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8367C-1C6B-4C16-9976-BBCDE0071E78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4D39A-709B-48FA-AC4C-592EF594B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560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7" r:id="rId6"/>
    <p:sldLayoutId id="2147483668" r:id="rId7"/>
    <p:sldLayoutId id="214748366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6D6D6A-3CF8-5C17-1CCC-1D0B672AF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158793" y="2183641"/>
            <a:ext cx="5494338" cy="230884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Neonatal Thermoregulation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80552" y="1418190"/>
            <a:ext cx="2770774" cy="70167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8035" y="2753416"/>
            <a:ext cx="7215808" cy="2480917"/>
          </a:xfrm>
        </p:spPr>
        <p:txBody>
          <a:bodyPr>
            <a:normAutofit/>
          </a:bodyPr>
          <a:lstStyle/>
          <a:p>
            <a:pPr marL="850265" lvl="1" indent="-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Define thermoregulation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0265" lvl="1" indent="-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Explain ways through which babies lose heat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0265" lvl="1" indent="-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Discuss the prevention of hypothermia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0265" lvl="1" indent="-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Discuss the management of hypothermia 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2A75070-B1CB-E83D-B98B-22605E044123}"/>
              </a:ext>
            </a:extLst>
          </p:cNvPr>
          <p:cNvSpPr>
            <a:spLocks noGrp="1"/>
          </p:cNvSpPr>
          <p:nvPr/>
        </p:nvSpPr>
        <p:spPr>
          <a:xfrm>
            <a:off x="8584797" y="6356613"/>
            <a:ext cx="618837" cy="26727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smtClean="0">
                <a:solidFill>
                  <a:schemeClr val="bg1">
                    <a:lumMod val="50000"/>
                  </a:schemeClr>
                </a:solidFill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992145-34D0-19B4-FD1A-5557C5E3E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823" y="884030"/>
            <a:ext cx="1594743" cy="145939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6F5DB12-780A-8044-5C8B-573875855552}"/>
              </a:ext>
            </a:extLst>
          </p:cNvPr>
          <p:cNvCxnSpPr/>
          <p:nvPr/>
        </p:nvCxnSpPr>
        <p:spPr>
          <a:xfrm>
            <a:off x="3280552" y="2027583"/>
            <a:ext cx="2841952" cy="0"/>
          </a:xfrm>
          <a:prstGeom prst="line">
            <a:avLst/>
          </a:prstGeom>
          <a:ln w="19050">
            <a:solidFill>
              <a:srgbClr val="F890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680508" y="374000"/>
            <a:ext cx="3782983" cy="79445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4294967295"/>
          </p:nvPr>
        </p:nvSpPr>
        <p:spPr>
          <a:xfrm>
            <a:off x="895071" y="1417835"/>
            <a:ext cx="7353855" cy="4476069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Thermoregulation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is the ability to balance heat production and heat loss in order to maintain body temperature within a certain temperature range.</a:t>
            </a:r>
          </a:p>
          <a:p>
            <a:pPr marL="342900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 spc="-5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  <a:r>
              <a:rPr lang="en-US" sz="26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spc="-1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</a:t>
            </a:r>
            <a:r>
              <a:rPr lang="en-US" sz="2600" b="1" spc="-2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 for a newborn</a:t>
            </a:r>
            <a:r>
              <a:rPr lang="en-US" sz="2600" b="1" spc="5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spc="-1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US" sz="2600" b="1" spc="1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spc="-5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36.</a:t>
            </a:r>
            <a:r>
              <a:rPr lang="en-US" sz="2600" b="1" spc="25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600" b="1" baseline="260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600" b="1" spc="187" baseline="260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spc="-2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z="2600" b="1" spc="5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spc="-5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37.</a:t>
            </a:r>
            <a:r>
              <a:rPr lang="en-US" sz="2600" b="1" spc="2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600" b="1" baseline="260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600" b="1" spc="187" baseline="260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spc="-5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600" spc="-5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Hypothermia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is defined as a core body temp &lt; 36.5°C </a:t>
            </a:r>
          </a:p>
          <a:p>
            <a:pPr marL="342900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Hyperthermia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is defined as a core body temp of &gt; 37.5°C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6475" y="6189043"/>
            <a:ext cx="7879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err="1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Nyandiko</a:t>
            </a:r>
            <a:r>
              <a:rPr lang="en-US" sz="1000" i="1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, W.M., </a:t>
            </a:r>
            <a:r>
              <a:rPr lang="en-US" sz="1000" i="1" dirty="0" err="1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Kiptoon</a:t>
            </a:r>
            <a:r>
              <a:rPr lang="en-US" sz="1000" i="1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, P. and </a:t>
            </a:r>
            <a:r>
              <a:rPr lang="en-US" sz="1000" i="1" dirty="0" err="1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Lubuya</a:t>
            </a:r>
            <a:r>
              <a:rPr lang="en-US" sz="1000" i="1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, F.A., 2021. Neonatal hypothermia and adherence to World Health </a:t>
            </a:r>
            <a:r>
              <a:rPr lang="en-US" sz="1000" i="1" dirty="0" err="1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Organisation</a:t>
            </a:r>
            <a:r>
              <a:rPr lang="en-US" sz="1000" i="1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thermal care guidelines among newborns at Moi Teaching and Referral Hospital, Kenya. </a:t>
            </a:r>
            <a:r>
              <a:rPr lang="en-US" sz="1000" i="1" dirty="0" err="1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PloS</a:t>
            </a:r>
            <a:r>
              <a:rPr lang="en-US" sz="1000" i="1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one, 16(3), p.e0248838</a:t>
            </a:r>
            <a:endParaRPr lang="en-US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E0696C5C-B2BD-B30F-004F-633D00820308}"/>
              </a:ext>
            </a:extLst>
          </p:cNvPr>
          <p:cNvSpPr>
            <a:spLocks noGrp="1"/>
          </p:cNvSpPr>
          <p:nvPr/>
        </p:nvSpPr>
        <p:spPr>
          <a:xfrm>
            <a:off x="8584797" y="6356613"/>
            <a:ext cx="618837" cy="26727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smtClean="0">
                <a:solidFill>
                  <a:schemeClr val="bg1">
                    <a:lumMod val="50000"/>
                  </a:schemeClr>
                </a:solidFill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613569" y="489007"/>
            <a:ext cx="6272461" cy="514846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 Classification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271369732"/>
              </p:ext>
            </p:extLst>
          </p:nvPr>
        </p:nvGraphicFramePr>
        <p:xfrm>
          <a:off x="526552" y="1254402"/>
          <a:ext cx="8140370" cy="50675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5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6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38973">
                  <a:extLst>
                    <a:ext uri="{9D8B030D-6E8A-4147-A177-3AD203B41FA5}">
                      <a16:colId xmlns:a16="http://schemas.microsoft.com/office/drawing/2014/main" val="453530790"/>
                    </a:ext>
                  </a:extLst>
                </a:gridCol>
              </a:tblGrid>
              <a:tr h="666412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Temperature range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Reaction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1362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Hyperthermia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&gt;37.5</a:t>
                      </a:r>
                      <a:r>
                        <a:rPr lang="en-US" sz="2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DANGER,CAUSE FOR</a:t>
                      </a:r>
                      <a:r>
                        <a:rPr lang="en-US" sz="18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CONCERN</a:t>
                      </a:r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75369"/>
                  </a:ext>
                </a:extLst>
              </a:tr>
              <a:tr h="791362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36.5- 37.5</a:t>
                      </a:r>
                      <a:r>
                        <a:rPr lang="en-US" sz="2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anchor="ctr">
                    <a:solidFill>
                      <a:srgbClr val="3BFF9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Maintain preventive strategies </a:t>
                      </a:r>
                    </a:p>
                  </a:txBody>
                  <a:tcPr anchor="ctr">
                    <a:solidFill>
                      <a:srgbClr val="3BF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8207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Cold stress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36.0-36.4</a:t>
                      </a:r>
                      <a:r>
                        <a:rPr lang="en-US" sz="20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2000" dirty="0">
                        <a:solidFill>
                          <a:srgbClr val="231F2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CAUSE FOR CONCERN</a:t>
                      </a:r>
                      <a:endParaRPr lang="en-KE" sz="18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412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Moderate hypothermia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32.0 - 35.9</a:t>
                      </a:r>
                      <a:r>
                        <a:rPr lang="en-US" sz="2000" baseline="30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2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 </a:t>
                      </a:r>
                    </a:p>
                    <a:p>
                      <a:pPr algn="l"/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DANGER, CAUSE FOR CONCERN</a:t>
                      </a:r>
                      <a:r>
                        <a:rPr lang="en-KE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8977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Severe hypothermia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&lt;32.0 </a:t>
                      </a:r>
                      <a:r>
                        <a:rPr lang="en-US" sz="2000" baseline="30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20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 </a:t>
                      </a:r>
                    </a:p>
                    <a:p>
                      <a:pPr algn="l"/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OUTLOOK GRAVE, SKILLED CARE URGENTLY NEEDED</a:t>
                      </a:r>
                      <a:endParaRPr lang="en-KE" sz="18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F8C1AA-DF49-0CBB-6E76-B8CC6873E2C6}"/>
              </a:ext>
            </a:extLst>
          </p:cNvPr>
          <p:cNvSpPr>
            <a:spLocks noGrp="1"/>
          </p:cNvSpPr>
          <p:nvPr/>
        </p:nvSpPr>
        <p:spPr>
          <a:xfrm>
            <a:off x="8584797" y="6356613"/>
            <a:ext cx="618837" cy="26727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smtClean="0">
                <a:solidFill>
                  <a:schemeClr val="bg1">
                    <a:lumMod val="50000"/>
                  </a:schemeClr>
                </a:solidFill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 txBox="1">
            <a:spLocks noGrp="1"/>
          </p:cNvSpPr>
          <p:nvPr>
            <p:ph type="ctrTitle" idx="4294967295"/>
          </p:nvPr>
        </p:nvSpPr>
        <p:spPr>
          <a:xfrm>
            <a:off x="2328862" y="2878931"/>
            <a:ext cx="4486275" cy="1100138"/>
          </a:xfr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buSzTx/>
            </a:pPr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Hypothermia</a:t>
            </a: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C27F8296-73BA-C0CE-380B-301AABA42FB8}"/>
              </a:ext>
            </a:extLst>
          </p:cNvPr>
          <p:cNvSpPr>
            <a:spLocks noGrp="1"/>
          </p:cNvSpPr>
          <p:nvPr/>
        </p:nvSpPr>
        <p:spPr>
          <a:xfrm>
            <a:off x="8584797" y="6356613"/>
            <a:ext cx="618837" cy="26727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smtClean="0">
                <a:solidFill>
                  <a:schemeClr val="bg1">
                    <a:lumMod val="50000"/>
                  </a:schemeClr>
                </a:solidFill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938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848169" y="499700"/>
            <a:ext cx="3447661" cy="541176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factors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4294967295"/>
          </p:nvPr>
        </p:nvSpPr>
        <p:spPr>
          <a:xfrm>
            <a:off x="447259" y="1215215"/>
            <a:ext cx="4363281" cy="5129560"/>
          </a:xfrm>
          <a:solidFill>
            <a:srgbClr val="FBE9FA"/>
          </a:solidFill>
        </p:spPr>
        <p:txBody>
          <a:bodyPr lIns="91440" tIns="91440" rIns="274320" bIns="0">
            <a:noAutofit/>
          </a:bodyPr>
          <a:lstStyle/>
          <a:p>
            <a:pPr marL="171450" indent="0" algn="ctr">
              <a:lnSpc>
                <a:spcPct val="120000"/>
              </a:lnSpc>
              <a:spcBef>
                <a:spcPts val="325"/>
              </a:spcBef>
              <a:buNone/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Environmental factors</a:t>
            </a:r>
          </a:p>
          <a:p>
            <a:pPr marL="450215" indent="-285750" algn="l">
              <a:lnSpc>
                <a:spcPct val="12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room is cold &lt; 25° C .	</a:t>
            </a:r>
          </a:p>
          <a:p>
            <a:pPr marL="450215" indent="-285750" algn="l">
              <a:lnSpc>
                <a:spcPct val="12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baby is exposed to cold draught.</a:t>
            </a:r>
          </a:p>
          <a:p>
            <a:pPr marL="450215" indent="-285750" algn="l">
              <a:lnSpc>
                <a:spcPct val="12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baby is placed on  a cold surface  or near cold wall.</a:t>
            </a:r>
          </a:p>
          <a:p>
            <a:pPr marL="450215" indent="-285750" algn="l">
              <a:lnSpc>
                <a:spcPct val="12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Inadequate or wet clothing</a:t>
            </a:r>
          </a:p>
          <a:p>
            <a:pPr marL="450215" indent="-285750" algn="l">
              <a:lnSpc>
                <a:spcPct val="12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Inappropriate thermal provision appliances</a:t>
            </a:r>
          </a:p>
          <a:p>
            <a:pPr marL="450215" indent="-285750" algn="l">
              <a:lnSpc>
                <a:spcPct val="12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Inadequate thermal protection during neonatal transport</a:t>
            </a:r>
          </a:p>
          <a:p>
            <a:pPr marL="450215" indent="-285750" algn="l">
              <a:lnSpc>
                <a:spcPct val="12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Delayed skin to skin/KMC</a:t>
            </a:r>
          </a:p>
          <a:p>
            <a:pPr marL="450215" indent="-285750" algn="l">
              <a:lnSpc>
                <a:spcPct val="12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Lack of rooming in.</a:t>
            </a:r>
          </a:p>
          <a:p>
            <a:pPr marL="450215" indent="-285750" algn="l">
              <a:lnSpc>
                <a:spcPct val="120000"/>
              </a:lnSpc>
              <a:spcBef>
                <a:spcPts val="325"/>
              </a:spcBef>
              <a:buFont typeface="Arial" panose="020B0604020202020204" pitchFamily="34" charset="0"/>
              <a:buChar char="•"/>
              <a:defRPr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spcBef>
                <a:spcPts val="325"/>
              </a:spcBef>
              <a:buNone/>
              <a:defRPr/>
            </a:pPr>
            <a:r>
              <a:rPr lang="en-GB" sz="1600" dirty="0"/>
              <a:t> </a:t>
            </a:r>
            <a:endParaRPr lang="en-US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019261" y="1227053"/>
            <a:ext cx="3677480" cy="5129560"/>
          </a:xfrm>
          <a:solidFill>
            <a:srgbClr val="FBE9FA"/>
          </a:solidFill>
        </p:spPr>
        <p:txBody>
          <a:bodyPr tIns="0" bIns="0">
            <a:normAutofit/>
          </a:bodyPr>
          <a:lstStyle/>
          <a:p>
            <a:pPr marL="0" indent="-64135" algn="ctr">
              <a:lnSpc>
                <a:spcPct val="150000"/>
              </a:lnSpc>
              <a:spcBef>
                <a:spcPts val="325"/>
              </a:spcBef>
              <a:buNone/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Neonatal Factors</a:t>
            </a:r>
          </a:p>
          <a:p>
            <a:pPr marL="450215" lvl="1" indent="-285750">
              <a:lnSpc>
                <a:spcPct val="150000"/>
              </a:lnSpc>
              <a:spcBef>
                <a:spcPts val="325"/>
              </a:spcBef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Prematurity/LBW</a:t>
            </a:r>
          </a:p>
          <a:p>
            <a:pPr marL="450215" lvl="1" indent="-285750">
              <a:lnSpc>
                <a:spcPct val="150000"/>
              </a:lnSpc>
              <a:spcBef>
                <a:spcPts val="325"/>
              </a:spcBef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Delayed initiation of breastfeeding/poor feeding.</a:t>
            </a:r>
          </a:p>
          <a:p>
            <a:pPr marL="450215" lvl="1" indent="-285750">
              <a:lnSpc>
                <a:spcPct val="150000"/>
              </a:lnSpc>
              <a:spcBef>
                <a:spcPts val="325"/>
              </a:spcBef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Other associated medical conditions e.g. sepsis, asphyxia.</a:t>
            </a:r>
          </a:p>
          <a:p>
            <a:pPr marL="450215" lvl="1" indent="-285750">
              <a:lnSpc>
                <a:spcPct val="150000"/>
              </a:lnSpc>
              <a:spcBef>
                <a:spcPts val="325"/>
              </a:spcBef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Hypoglycemia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DE878E57-3897-2F0E-7FF3-D0FB309E83EE}"/>
              </a:ext>
            </a:extLst>
          </p:cNvPr>
          <p:cNvSpPr>
            <a:spLocks noGrp="1"/>
          </p:cNvSpPr>
          <p:nvPr/>
        </p:nvSpPr>
        <p:spPr>
          <a:xfrm>
            <a:off x="8584797" y="6356613"/>
            <a:ext cx="618837" cy="26727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smtClean="0">
                <a:solidFill>
                  <a:schemeClr val="bg1">
                    <a:lumMod val="50000"/>
                  </a:schemeClr>
                </a:solidFill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535405" y="554675"/>
            <a:ext cx="8358810" cy="526661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Mechanisms of heat loss to the environment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C49E01E9-8EFF-9917-93DE-6E71AB6164EF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2"/>
          <a:srcRect l="9480" t="6566" r="10869" b="2525"/>
          <a:stretch/>
        </p:blipFill>
        <p:spPr>
          <a:xfrm>
            <a:off x="334384" y="1226148"/>
            <a:ext cx="8250413" cy="507717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987F68-EA07-C9FD-F287-960FEB52488D}"/>
              </a:ext>
            </a:extLst>
          </p:cNvPr>
          <p:cNvSpPr>
            <a:spLocks noGrp="1"/>
          </p:cNvSpPr>
          <p:nvPr/>
        </p:nvSpPr>
        <p:spPr>
          <a:xfrm>
            <a:off x="8584797" y="6356613"/>
            <a:ext cx="618837" cy="26727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smtClean="0">
                <a:solidFill>
                  <a:schemeClr val="bg1">
                    <a:lumMod val="50000"/>
                  </a:schemeClr>
                </a:solidFill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98097" y="401429"/>
            <a:ext cx="7886700" cy="658605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KE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omplication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KE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KE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ypothermia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698097" y="1819583"/>
            <a:ext cx="4184374" cy="416284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Metabolic acidosis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Respiratory distress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Neonatal sepsis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﻿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Sclerema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﻿Pulmonary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hemorrhage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﻿Impaired cardiac function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3F09547-8F48-9520-D8B2-BF7A8A9BAD4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641447" y="1819583"/>
            <a:ext cx="4051300" cy="3250453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Coagulopathy,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﻿Sudden infant death syndrome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Delayed growth and development,</a:t>
            </a: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Mental retardation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B87E8DA2-4C80-B4F1-7C5B-DB8F880D5233}"/>
              </a:ext>
            </a:extLst>
          </p:cNvPr>
          <p:cNvSpPr>
            <a:spLocks noGrp="1"/>
          </p:cNvSpPr>
          <p:nvPr/>
        </p:nvSpPr>
        <p:spPr>
          <a:xfrm>
            <a:off x="8584797" y="6356613"/>
            <a:ext cx="618837" cy="26727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smtClean="0">
                <a:solidFill>
                  <a:schemeClr val="bg1">
                    <a:lumMod val="50000"/>
                  </a:schemeClr>
                </a:solidFill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96C52D1-717C-2B8B-4FF6-67D28ED925AE}"/>
              </a:ext>
            </a:extLst>
          </p:cNvPr>
          <p:cNvCxnSpPr/>
          <p:nvPr/>
        </p:nvCxnSpPr>
        <p:spPr>
          <a:xfrm>
            <a:off x="4502426" y="1819583"/>
            <a:ext cx="0" cy="4162840"/>
          </a:xfrm>
          <a:prstGeom prst="line">
            <a:avLst/>
          </a:prstGeom>
          <a:ln w="28575">
            <a:solidFill>
              <a:srgbClr val="F890F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237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102659FC-D66E-BF43-B066-1D2D47637E21}"/>
              </a:ext>
            </a:extLst>
          </p:cNvPr>
          <p:cNvSpPr txBox="1">
            <a:spLocks/>
          </p:cNvSpPr>
          <p:nvPr/>
        </p:nvSpPr>
        <p:spPr>
          <a:xfrm>
            <a:off x="1189853" y="584955"/>
            <a:ext cx="6703843" cy="4616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>
                <a:solidFill>
                  <a:schemeClr val="bg1"/>
                </a:solidFill>
                <a:latin typeface="Arial MT"/>
              </a:rPr>
              <a:t>Prevention of hypothermia</a:t>
            </a:r>
            <a:endParaRPr lang="en-US" sz="3600" b="1" dirty="0">
              <a:solidFill>
                <a:schemeClr val="bg1"/>
              </a:solidFill>
              <a:latin typeface="Arial MT"/>
              <a:cs typeface="Arial" panose="020B0604020202020204" pitchFamily="34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5C41EA9-F68B-6D65-AEBD-F174093A80F6}"/>
              </a:ext>
            </a:extLst>
          </p:cNvPr>
          <p:cNvSpPr txBox="1">
            <a:spLocks/>
          </p:cNvSpPr>
          <p:nvPr/>
        </p:nvSpPr>
        <p:spPr>
          <a:xfrm>
            <a:off x="421952" y="1963438"/>
            <a:ext cx="4194311" cy="4103561"/>
          </a:xfrm>
          <a:prstGeom prst="rect">
            <a:avLst/>
          </a:prstGeom>
        </p:spPr>
        <p:txBody>
          <a:bodyPr vert="horz" lIns="91440" tIns="45720" rIns="0" bIns="45720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Warm delivery room (25-28</a:t>
            </a:r>
            <a:r>
              <a:rPr lang="en-US" altLang="en-US" sz="2200" baseline="30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C)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Immediate drying at childbirth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Warm resuscitation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Skin-to-skin contact at birth (≥ 1 hour for term baby) or </a:t>
            </a:r>
            <a:r>
              <a:rPr lang="en-US" alt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iKMC</a:t>
            </a: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for infants &lt;2500g)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Early initiation of breastfeeding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Appropriate warm clothing including hat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7AE9A6E-26D8-63A8-04F7-11742A373825}"/>
              </a:ext>
            </a:extLst>
          </p:cNvPr>
          <p:cNvSpPr txBox="1">
            <a:spLocks/>
          </p:cNvSpPr>
          <p:nvPr/>
        </p:nvSpPr>
        <p:spPr>
          <a:xfrm>
            <a:off x="4912587" y="1963438"/>
            <a:ext cx="3863663" cy="4103561"/>
          </a:xfrm>
          <a:prstGeom prst="rect">
            <a:avLst/>
          </a:prstGeom>
        </p:spPr>
        <p:txBody>
          <a:bodyPr lIns="91440" rIns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defRPr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Delayed bathing for at least 24 hours after child birth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defRPr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Mother and baby together(rooming in)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defRPr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Warm transportation 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defRPr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Training &amp; awareness raising on hypothermia risk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AF012C0-AAAA-F776-6C99-85A5BE15D205}"/>
              </a:ext>
            </a:extLst>
          </p:cNvPr>
          <p:cNvSpPr txBox="1"/>
          <p:nvPr/>
        </p:nvSpPr>
        <p:spPr>
          <a:xfrm>
            <a:off x="1907984" y="1163430"/>
            <a:ext cx="5267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steps of the Warm chain</a:t>
            </a:r>
            <a:endParaRPr lang="en-US" sz="2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29FD06-F952-7E09-9261-5E0D26F14184}"/>
              </a:ext>
            </a:extLst>
          </p:cNvPr>
          <p:cNvSpPr txBox="1"/>
          <p:nvPr/>
        </p:nvSpPr>
        <p:spPr>
          <a:xfrm>
            <a:off x="1685322" y="6214646"/>
            <a:ext cx="5703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Ensure skin to skin contact during neonatal transport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F3DB3DC-FE64-6E1A-0A4E-4B93DBC4FFE5}"/>
              </a:ext>
            </a:extLst>
          </p:cNvPr>
          <p:cNvCxnSpPr>
            <a:cxnSpLocks/>
          </p:cNvCxnSpPr>
          <p:nvPr/>
        </p:nvCxnSpPr>
        <p:spPr>
          <a:xfrm>
            <a:off x="4779333" y="2136913"/>
            <a:ext cx="0" cy="3796748"/>
          </a:xfrm>
          <a:prstGeom prst="line">
            <a:avLst/>
          </a:prstGeom>
          <a:ln w="1905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0486DD-D8D1-6673-7EF1-F69445BC3FBE}"/>
              </a:ext>
            </a:extLst>
          </p:cNvPr>
          <p:cNvCxnSpPr>
            <a:cxnSpLocks/>
          </p:cNvCxnSpPr>
          <p:nvPr/>
        </p:nvCxnSpPr>
        <p:spPr>
          <a:xfrm>
            <a:off x="2077265" y="1686650"/>
            <a:ext cx="4919870" cy="0"/>
          </a:xfrm>
          <a:prstGeom prst="line">
            <a:avLst/>
          </a:prstGeom>
          <a:ln w="1905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43588025-6C1A-3EF8-C0B8-F2B0A130911E}"/>
              </a:ext>
            </a:extLst>
          </p:cNvPr>
          <p:cNvSpPr>
            <a:spLocks noGrp="1"/>
          </p:cNvSpPr>
          <p:nvPr/>
        </p:nvSpPr>
        <p:spPr>
          <a:xfrm>
            <a:off x="8584797" y="6356613"/>
            <a:ext cx="618837" cy="26727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smtClean="0">
                <a:solidFill>
                  <a:schemeClr val="bg1">
                    <a:lumMod val="50000"/>
                  </a:schemeClr>
                </a:solidFill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559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3448878" y="3213239"/>
            <a:ext cx="4562061" cy="6630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an Incubator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5084"/>
            <a:ext cx="3279913" cy="3106728"/>
          </a:xfrm>
          <a:prstGeom prst="rect">
            <a:avLst/>
          </a:prstGeom>
        </p:spPr>
      </p:pic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2B214CF1-7AFA-EC56-A798-8457FB13FF95}"/>
              </a:ext>
            </a:extLst>
          </p:cNvPr>
          <p:cNvSpPr>
            <a:spLocks noGrp="1"/>
          </p:cNvSpPr>
          <p:nvPr/>
        </p:nvSpPr>
        <p:spPr>
          <a:xfrm>
            <a:off x="8584797" y="6356613"/>
            <a:ext cx="618837" cy="26727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smtClean="0">
                <a:solidFill>
                  <a:schemeClr val="bg1">
                    <a:lumMod val="50000"/>
                  </a:schemeClr>
                </a:solidFill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500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619FDCB-F58C-5679-F69C-4ECDE009900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296024" y="1833494"/>
            <a:ext cx="8551951" cy="31910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011ADE-5ECF-573C-F0AC-1284B8F3F540}"/>
              </a:ext>
            </a:extLst>
          </p:cNvPr>
          <p:cNvSpPr txBox="1"/>
          <p:nvPr/>
        </p:nvSpPr>
        <p:spPr>
          <a:xfrm>
            <a:off x="1190211" y="422678"/>
            <a:ext cx="6763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Incubator temperature setting</a:t>
            </a: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161B7CD5-D2D0-8FD7-83A8-680E9C1A5938}"/>
              </a:ext>
            </a:extLst>
          </p:cNvPr>
          <p:cNvSpPr>
            <a:spLocks noGrp="1"/>
          </p:cNvSpPr>
          <p:nvPr/>
        </p:nvSpPr>
        <p:spPr>
          <a:xfrm>
            <a:off x="8584797" y="6356613"/>
            <a:ext cx="618837" cy="26727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smtClean="0">
                <a:solidFill>
                  <a:schemeClr val="bg1">
                    <a:lumMod val="50000"/>
                  </a:schemeClr>
                </a:solidFill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041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3061252" y="3167856"/>
            <a:ext cx="5426765" cy="522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a radiant warmer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7341"/>
            <a:ext cx="2892287" cy="3108133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FCE28521-B494-5D14-EBEB-53B224F77794}"/>
              </a:ext>
            </a:extLst>
          </p:cNvPr>
          <p:cNvSpPr>
            <a:spLocks noGrp="1"/>
          </p:cNvSpPr>
          <p:nvPr/>
        </p:nvSpPr>
        <p:spPr>
          <a:xfrm>
            <a:off x="8584797" y="6356613"/>
            <a:ext cx="618837" cy="26727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smtClean="0">
                <a:solidFill>
                  <a:schemeClr val="bg1">
                    <a:lumMod val="50000"/>
                  </a:schemeClr>
                </a:solidFill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390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487634" y="481082"/>
            <a:ext cx="4263887" cy="575504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Radiant Warmer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C6A396D-7A9B-0CD9-EE6F-89A0F1B8749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586409" y="1171853"/>
            <a:ext cx="8130208" cy="520506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D6FB2E-1704-DB45-A18A-861EFC7F7C7C}"/>
              </a:ext>
            </a:extLst>
          </p:cNvPr>
          <p:cNvSpPr>
            <a:spLocks noGrp="1"/>
          </p:cNvSpPr>
          <p:nvPr/>
        </p:nvSpPr>
        <p:spPr>
          <a:xfrm>
            <a:off x="8584797" y="6356613"/>
            <a:ext cx="618837" cy="26727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smtClean="0">
                <a:solidFill>
                  <a:schemeClr val="bg1">
                    <a:lumMod val="50000"/>
                  </a:schemeClr>
                </a:solidFill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051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>
            <a:extLst>
              <a:ext uri="{FF2B5EF4-FFF2-40B4-BE49-F238E27FC236}">
                <a16:creationId xmlns:a16="http://schemas.microsoft.com/office/drawing/2014/main" id="{2E3D77C8-6EFF-88DE-BBF5-94D8909278C8}"/>
              </a:ext>
            </a:extLst>
          </p:cNvPr>
          <p:cNvSpPr txBox="1">
            <a:spLocks/>
          </p:cNvSpPr>
          <p:nvPr/>
        </p:nvSpPr>
        <p:spPr>
          <a:xfrm>
            <a:off x="3059832" y="4210813"/>
            <a:ext cx="3024336" cy="63501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AF0AD0-0662-477A-8DE7-CD3908132EAC}"/>
              </a:ext>
            </a:extLst>
          </p:cNvPr>
          <p:cNvSpPr txBox="1"/>
          <p:nvPr/>
        </p:nvSpPr>
        <p:spPr>
          <a:xfrm>
            <a:off x="3743908" y="1515221"/>
            <a:ext cx="165618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5398C34A-F0C0-C57E-B145-1019085EED91}"/>
              </a:ext>
            </a:extLst>
          </p:cNvPr>
          <p:cNvSpPr>
            <a:spLocks noGrp="1"/>
          </p:cNvSpPr>
          <p:nvPr/>
        </p:nvSpPr>
        <p:spPr>
          <a:xfrm>
            <a:off x="8584797" y="6356613"/>
            <a:ext cx="618837" cy="26727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smtClean="0">
                <a:solidFill>
                  <a:schemeClr val="bg1">
                    <a:lumMod val="50000"/>
                  </a:schemeClr>
                </a:solidFill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624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670231" y="1262213"/>
            <a:ext cx="2690812" cy="47942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64109" y="2275190"/>
            <a:ext cx="7590262" cy="380755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spc="-15" dirty="0">
                <a:latin typeface="Arial" panose="020B0604020202020204" pitchFamily="34" charset="0"/>
                <a:cs typeface="Arial" panose="020B0604020202020204" pitchFamily="34" charset="0"/>
              </a:rPr>
              <a:t>Thermoregulation is important in neonates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spc="-15" dirty="0">
                <a:latin typeface="Arial" panose="020B0604020202020204" pitchFamily="34" charset="0"/>
                <a:cs typeface="Arial" panose="020B0604020202020204" pitchFamily="34" charset="0"/>
              </a:rPr>
              <a:t>Hypothermia is a common problem in our set up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For every 1°C decrease from the normal temperature at admission the risk of mortality increases by 28%.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spc="-15" dirty="0">
                <a:latin typeface="Arial" panose="020B0604020202020204" pitchFamily="34" charset="0"/>
                <a:cs typeface="Arial" panose="020B0604020202020204" pitchFamily="34" charset="0"/>
              </a:rPr>
              <a:t>Prevention of hypothermia/hyperthermia is key to saving our neonates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spc="-15" dirty="0">
                <a:latin typeface="Arial" panose="020B0604020202020204" pitchFamily="34" charset="0"/>
                <a:cs typeface="Arial" panose="020B0604020202020204" pitchFamily="34" charset="0"/>
              </a:rPr>
              <a:t>Hypothermia should be treated urgently.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2400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C1877BB4-B4E9-0F4F-76D4-CE4C05A27940}"/>
              </a:ext>
            </a:extLst>
          </p:cNvPr>
          <p:cNvSpPr>
            <a:spLocks noGrp="1"/>
          </p:cNvSpPr>
          <p:nvPr/>
        </p:nvSpPr>
        <p:spPr>
          <a:xfrm>
            <a:off x="8584797" y="6356613"/>
            <a:ext cx="618837" cy="26727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 smtClean="0">
                <a:solidFill>
                  <a:schemeClr val="bg1">
                    <a:lumMod val="50000"/>
                  </a:schemeClr>
                </a:solidFill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A9D353-B9AA-75CB-0131-02EB20602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59" y="623142"/>
            <a:ext cx="1659908" cy="151903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69E153-EB6E-3BC4-EFE3-5CBE4E1BBF9B}"/>
              </a:ext>
            </a:extLst>
          </p:cNvPr>
          <p:cNvCxnSpPr/>
          <p:nvPr/>
        </p:nvCxnSpPr>
        <p:spPr>
          <a:xfrm>
            <a:off x="3670231" y="1741638"/>
            <a:ext cx="2690812" cy="0"/>
          </a:xfrm>
          <a:prstGeom prst="line">
            <a:avLst/>
          </a:prstGeom>
          <a:ln w="28575">
            <a:solidFill>
              <a:srgbClr val="F890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2577</TotalTime>
  <Words>536</Words>
  <Application>Microsoft Office PowerPoint</Application>
  <PresentationFormat>On-screen Show (4:3)</PresentationFormat>
  <Paragraphs>105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Arial MT</vt:lpstr>
      <vt:lpstr>Calibri</vt:lpstr>
      <vt:lpstr>Calibri Light</vt:lpstr>
      <vt:lpstr>Office Theme</vt:lpstr>
      <vt:lpstr>Neonatal Thermoregulation</vt:lpstr>
      <vt:lpstr>Objectives </vt:lpstr>
      <vt:lpstr>Introduction</vt:lpstr>
      <vt:lpstr>Temperature Classification </vt:lpstr>
      <vt:lpstr>Hypothermia</vt:lpstr>
      <vt:lpstr>Risk factors</vt:lpstr>
      <vt:lpstr>Mechanisms of heat loss to the environment</vt:lpstr>
      <vt:lpstr>Complications of Hypothermia </vt:lpstr>
      <vt:lpstr>PowerPoint Presentation</vt:lpstr>
      <vt:lpstr>PowerPoint Presentation</vt:lpstr>
      <vt:lpstr>PowerPoint Presentation</vt:lpstr>
      <vt:lpstr>PowerPoint Presentation</vt:lpstr>
      <vt:lpstr>Radiant Warmer</vt:lpstr>
      <vt:lpstr>PowerPoint Presentation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Hypothermia</dc:title>
  <dc:creator>Emelda Manguro</dc:creator>
  <cp:lastModifiedBy>USER</cp:lastModifiedBy>
  <cp:revision>58</cp:revision>
  <dcterms:created xsi:type="dcterms:W3CDTF">2024-04-13T07:48:50Z</dcterms:created>
  <dcterms:modified xsi:type="dcterms:W3CDTF">2025-09-30T08:26:12Z</dcterms:modified>
</cp:coreProperties>
</file>