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9" r:id="rId2"/>
    <p:sldId id="300" r:id="rId3"/>
    <p:sldId id="16763371" r:id="rId4"/>
    <p:sldId id="16763374" r:id="rId5"/>
    <p:sldId id="16763435" r:id="rId6"/>
    <p:sldId id="290" r:id="rId7"/>
    <p:sldId id="292" r:id="rId8"/>
    <p:sldId id="16763430" r:id="rId9"/>
    <p:sldId id="16763382" r:id="rId10"/>
    <p:sldId id="16763436" r:id="rId11"/>
    <p:sldId id="16763395" r:id="rId12"/>
    <p:sldId id="16763437" r:id="rId13"/>
    <p:sldId id="16763412" r:id="rId14"/>
    <p:sldId id="16763390" r:id="rId15"/>
    <p:sldId id="167633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0FA"/>
    <a:srgbClr val="D8A5F5"/>
    <a:srgbClr val="FBE9FA"/>
    <a:srgbClr val="F7D1F5"/>
    <a:srgbClr val="74C3F4"/>
    <a:srgbClr val="D5F2FB"/>
    <a:srgbClr val="95D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85" autoAdjust="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38F72-AFE7-B241-8F8C-516796D4FCD4}" type="datetimeFigureOut">
              <a:rPr lang="en-KE" smtClean="0"/>
              <a:t>09/30/2025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8127E-6808-B446-9551-93E0514930C1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19094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Newborn infant regulates body temp less efficiently than older children/adults</a:t>
            </a:r>
          </a:p>
          <a:p>
            <a:r>
              <a:rPr lang="en-US" dirty="0"/>
              <a:t>Thermal protection refers to the measures taken at birth and during the first days to ensure that the baby does not go into hypothermia or hypothermia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8127E-6808-B446-9551-93E0514930C1}" type="slidenum">
              <a:rPr lang="en-KE" smtClean="0"/>
              <a:t>3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75143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Temperatures</a:t>
            </a:r>
            <a:r>
              <a:rPr lang="en-US" baseline="0" dirty="0"/>
              <a:t> are set for incubators that don’t have servo mode or a temperature probe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127E-6808-B446-9551-93E0514930C1}" type="slidenum">
              <a:rPr lang="en-KE" smtClean="0"/>
              <a:t>11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3620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8651B9-9D88-604F-D200-BDAA48AC5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4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872857-4DC0-C1C9-5E71-C5BE95A48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0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F528F1-A7B3-C720-6A0E-985B657C9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E5E7F0-2CFE-FE5E-DCFF-107D0BD2F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"/>
            <a:ext cx="9144000" cy="68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0D8C7B-57D5-646E-060F-C411983D3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9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813A92-75C8-290B-ACC1-06BAD4DBD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2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47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68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367C-1C6B-4C16-9976-BBCDE0071E7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D39A-709B-48FA-AC4C-592EF594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6D6D6A-3CF8-5C17-1CCC-1D0B672AF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8793" y="2183641"/>
            <a:ext cx="5494338" cy="23088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Neonatal Thermoregulation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448878" y="3213239"/>
            <a:ext cx="4562061" cy="663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an Incubator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084"/>
            <a:ext cx="3279913" cy="3106728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B214CF1-7AFA-EC56-A798-8457FB13FF95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0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19FDCB-F58C-5679-F69C-4ECDE00990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96024" y="1833494"/>
            <a:ext cx="8551951" cy="3191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011ADE-5ECF-573C-F0AC-1284B8F3F540}"/>
              </a:ext>
            </a:extLst>
          </p:cNvPr>
          <p:cNvSpPr txBox="1"/>
          <p:nvPr/>
        </p:nvSpPr>
        <p:spPr>
          <a:xfrm>
            <a:off x="1190211" y="422678"/>
            <a:ext cx="676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Incubator temperature setting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61B7CD5-D2D0-8FD7-83A8-680E9C1A5938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4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61252" y="3167856"/>
            <a:ext cx="5426765" cy="522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a radiant warmer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341"/>
            <a:ext cx="2892287" cy="3108133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CE28521-B494-5D14-EBEB-53B224F77794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9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87634" y="481082"/>
            <a:ext cx="4263887" cy="5755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Radiant Warmer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6A396D-7A9B-0CD9-EE6F-89A0F1B874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6409" y="1171853"/>
            <a:ext cx="8130208" cy="52050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6FB2E-1704-DB45-A18A-861EFC7F7C7C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5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2E3D77C8-6EFF-88DE-BBF5-94D8909278C8}"/>
              </a:ext>
            </a:extLst>
          </p:cNvPr>
          <p:cNvSpPr txBox="1">
            <a:spLocks/>
          </p:cNvSpPr>
          <p:nvPr/>
        </p:nvSpPr>
        <p:spPr>
          <a:xfrm>
            <a:off x="3059832" y="4210813"/>
            <a:ext cx="3024336" cy="63501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F0AD0-0662-477A-8DE7-CD3908132EAC}"/>
              </a:ext>
            </a:extLst>
          </p:cNvPr>
          <p:cNvSpPr txBox="1"/>
          <p:nvPr/>
        </p:nvSpPr>
        <p:spPr>
          <a:xfrm>
            <a:off x="3743908" y="1515221"/>
            <a:ext cx="16561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398C34A-F0C0-C57E-B145-1019085EED91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2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70231" y="1262213"/>
            <a:ext cx="2690812" cy="4794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4109" y="2275190"/>
            <a:ext cx="7590262" cy="38075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Thermoregulation is important in neonates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Hypothermia is a common problem in our set up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every 1°C decrease from the normal temperature at admission the risk of mortality increases by 28%.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Prevention of hypothermia/hyperthermia is key to saving our neonates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Hypothermia should be treated urgently.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1877BB4-B4E9-0F4F-76D4-CE4C05A27940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9D353-B9AA-75CB-0131-02EB20602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59" y="623142"/>
            <a:ext cx="1659908" cy="151903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69E153-EB6E-3BC4-EFE3-5CBE4E1BBF9B}"/>
              </a:ext>
            </a:extLst>
          </p:cNvPr>
          <p:cNvCxnSpPr/>
          <p:nvPr/>
        </p:nvCxnSpPr>
        <p:spPr>
          <a:xfrm>
            <a:off x="3670231" y="1741638"/>
            <a:ext cx="2690812" cy="0"/>
          </a:xfrm>
          <a:prstGeom prst="line">
            <a:avLst/>
          </a:prstGeom>
          <a:ln w="28575">
            <a:solidFill>
              <a:srgbClr val="F89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80552" y="1418190"/>
            <a:ext cx="2770774" cy="7016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8035" y="2753416"/>
            <a:ext cx="7215808" cy="2480917"/>
          </a:xfrm>
        </p:spPr>
        <p:txBody>
          <a:bodyPr>
            <a:normAutofit/>
          </a:bodyPr>
          <a:lstStyle/>
          <a:p>
            <a:pPr marL="850265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Define thermoregulation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265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ways through which babies lose heat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265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Discuss the prevention of hypothermia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265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Discuss the management of hypothermia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2A75070-B1CB-E83D-B98B-22605E044123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92145-34D0-19B4-FD1A-5557C5E3E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23" y="884030"/>
            <a:ext cx="1594743" cy="14593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F5DB12-780A-8044-5C8B-573875855552}"/>
              </a:ext>
            </a:extLst>
          </p:cNvPr>
          <p:cNvCxnSpPr/>
          <p:nvPr/>
        </p:nvCxnSpPr>
        <p:spPr>
          <a:xfrm>
            <a:off x="3280552" y="2027583"/>
            <a:ext cx="2841952" cy="0"/>
          </a:xfrm>
          <a:prstGeom prst="line">
            <a:avLst/>
          </a:prstGeom>
          <a:ln w="19050">
            <a:solidFill>
              <a:srgbClr val="F89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80508" y="374000"/>
            <a:ext cx="3782983" cy="7944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895071" y="1417835"/>
            <a:ext cx="7353855" cy="4476069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Thermoregulation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is the ability to balance heat production and heat loss in order to maintain body temperature within a certain temperature range.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en-US" sz="2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en-US" sz="2600" b="1" spc="-2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 for a newborn</a:t>
            </a:r>
            <a:r>
              <a:rPr lang="en-US" sz="2600" b="1" spc="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600" b="1" spc="1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</a:t>
            </a:r>
            <a:r>
              <a:rPr lang="en-US" sz="2600" b="1" spc="2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00" b="1" baseline="26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600" b="1" spc="187" baseline="26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600" b="1" spc="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</a:t>
            </a:r>
            <a:r>
              <a:rPr lang="en-US" sz="2600" b="1" spc="2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00" b="1" baseline="26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600" b="1" spc="187" baseline="26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Hypothermia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is defined as a core body temp &lt; 36.5°C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Hyperthermia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is defined as a core body temp of &gt; 37.5°C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475" y="6189043"/>
            <a:ext cx="787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Nyandiko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 W.M.,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Kiptoon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 P. and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Lubuya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 F.A., 2021. Neonatal hypothermia and adherence to World Health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Organisation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thermal care guidelines among newborns at Moi Teaching and Referral Hospital, Kenya. 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PloS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one, 16(3), p.e0248838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0696C5C-B2BD-B30F-004F-633D00820308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13569" y="489007"/>
            <a:ext cx="6272461" cy="51484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Classification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1369732"/>
              </p:ext>
            </p:extLst>
          </p:nvPr>
        </p:nvGraphicFramePr>
        <p:xfrm>
          <a:off x="526552" y="1254402"/>
          <a:ext cx="8140370" cy="50675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973">
                  <a:extLst>
                    <a:ext uri="{9D8B030D-6E8A-4147-A177-3AD203B41FA5}">
                      <a16:colId xmlns:a16="http://schemas.microsoft.com/office/drawing/2014/main" val="453530790"/>
                    </a:ext>
                  </a:extLst>
                </a:gridCol>
              </a:tblGrid>
              <a:tr h="66641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36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Hyperthermia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&gt;37.5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DANGER,CAUSE FOR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CONCERN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75369"/>
                  </a:ext>
                </a:extLst>
              </a:tr>
              <a:tr h="79136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36.5- 37.5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3BFF9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preventive strategies </a:t>
                      </a:r>
                    </a:p>
                  </a:txBody>
                  <a:tcPr anchor="ctr">
                    <a:solidFill>
                      <a:srgbClr val="3BF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20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 stress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36.0-36.4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 FOR CONCERN</a:t>
                      </a:r>
                      <a:endParaRPr lang="en-KE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41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hypothermia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32.0 - 35.9</a:t>
                      </a:r>
                      <a:r>
                        <a:rPr lang="en-US" sz="2000" baseline="30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</a:t>
                      </a:r>
                    </a:p>
                    <a:p>
                      <a:pPr algn="l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DANGER, CAUSE FOR CONCERN</a:t>
                      </a:r>
                      <a:r>
                        <a:rPr lang="en-KE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97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hypothermia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&lt;32.0 </a:t>
                      </a:r>
                      <a:r>
                        <a:rPr lang="en-US" sz="2000" baseline="30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</a:t>
                      </a:r>
                    </a:p>
                    <a:p>
                      <a:pPr algn="l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OUTLOOK GRAVE, SKILLED CARE URGENTLY NEEDED</a:t>
                      </a:r>
                      <a:endParaRPr lang="en-KE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8C1AA-DF49-0CBB-6E76-B8CC6873E2C6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 noGrp="1"/>
          </p:cNvSpPr>
          <p:nvPr>
            <p:ph type="ctrTitle" idx="4294967295"/>
          </p:nvPr>
        </p:nvSpPr>
        <p:spPr>
          <a:xfrm>
            <a:off x="2328862" y="2878931"/>
            <a:ext cx="4486275" cy="1100138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SzTx/>
            </a:pP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Hypothermia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27F8296-73BA-C0CE-380B-301AABA42FB8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3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48169" y="499700"/>
            <a:ext cx="3447661" cy="54117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447259" y="1215215"/>
            <a:ext cx="4363281" cy="5129560"/>
          </a:xfrm>
          <a:solidFill>
            <a:srgbClr val="FBE9FA"/>
          </a:solidFill>
        </p:spPr>
        <p:txBody>
          <a:bodyPr lIns="91440" tIns="91440" rIns="274320" bIns="0">
            <a:noAutofit/>
          </a:bodyPr>
          <a:lstStyle/>
          <a:p>
            <a:pPr marL="171450" indent="0" algn="ctr">
              <a:lnSpc>
                <a:spcPct val="120000"/>
              </a:lnSpc>
              <a:spcBef>
                <a:spcPts val="325"/>
              </a:spcBef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factors</a:t>
            </a:r>
          </a:p>
          <a:p>
            <a:pPr marL="450215" indent="-285750" algn="l">
              <a:lnSpc>
                <a:spcPct val="12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room is cold &lt; 25° C .	</a:t>
            </a:r>
          </a:p>
          <a:p>
            <a:pPr marL="450215" indent="-285750" algn="l">
              <a:lnSpc>
                <a:spcPct val="12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baby is exposed to cold draught.</a:t>
            </a:r>
          </a:p>
          <a:p>
            <a:pPr marL="450215" indent="-285750" algn="l">
              <a:lnSpc>
                <a:spcPct val="12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baby is placed on  a cold surface  or near cold wall.</a:t>
            </a:r>
          </a:p>
          <a:p>
            <a:pPr marL="450215" indent="-285750" algn="l">
              <a:lnSpc>
                <a:spcPct val="12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Inadequate or wet clothing</a:t>
            </a:r>
          </a:p>
          <a:p>
            <a:pPr marL="450215" indent="-285750" algn="l">
              <a:lnSpc>
                <a:spcPct val="12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Inappropriate thermal provision appliances</a:t>
            </a:r>
          </a:p>
          <a:p>
            <a:pPr marL="450215" indent="-285750" algn="l">
              <a:lnSpc>
                <a:spcPct val="12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Inadequate thermal protection during neonatal transport</a:t>
            </a:r>
          </a:p>
          <a:p>
            <a:pPr marL="450215" indent="-285750" algn="l">
              <a:lnSpc>
                <a:spcPct val="12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Delayed skin to skin/KMC</a:t>
            </a:r>
          </a:p>
          <a:p>
            <a:pPr marL="450215" indent="-285750" algn="l">
              <a:lnSpc>
                <a:spcPct val="12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 of rooming in.</a:t>
            </a:r>
          </a:p>
          <a:p>
            <a:pPr marL="450215" indent="-285750" algn="l">
              <a:lnSpc>
                <a:spcPct val="120000"/>
              </a:lnSpc>
              <a:spcBef>
                <a:spcPts val="325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325"/>
              </a:spcBef>
              <a:buNone/>
              <a:defRPr/>
            </a:pPr>
            <a:r>
              <a:rPr lang="en-GB" sz="1600" dirty="0"/>
              <a:t> 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19261" y="1227053"/>
            <a:ext cx="3677480" cy="5129560"/>
          </a:xfrm>
          <a:solidFill>
            <a:srgbClr val="FBE9FA"/>
          </a:solidFill>
        </p:spPr>
        <p:txBody>
          <a:bodyPr tIns="0" bIns="0">
            <a:normAutofit/>
          </a:bodyPr>
          <a:lstStyle/>
          <a:p>
            <a:pPr marL="0" indent="-64135" algn="ctr">
              <a:lnSpc>
                <a:spcPct val="150000"/>
              </a:lnSpc>
              <a:spcBef>
                <a:spcPts val="325"/>
              </a:spcBef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Neonatal Factors</a:t>
            </a:r>
          </a:p>
          <a:p>
            <a:pPr marL="450215" lvl="1" indent="-285750">
              <a:lnSpc>
                <a:spcPct val="150000"/>
              </a:lnSpc>
              <a:spcBef>
                <a:spcPts val="325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Prematurity/LBW</a:t>
            </a:r>
          </a:p>
          <a:p>
            <a:pPr marL="450215" lvl="1" indent="-285750">
              <a:lnSpc>
                <a:spcPct val="150000"/>
              </a:lnSpc>
              <a:spcBef>
                <a:spcPts val="325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Delayed initiation of breastfeeding/poor feeding.</a:t>
            </a:r>
          </a:p>
          <a:p>
            <a:pPr marL="450215" lvl="1" indent="-285750">
              <a:lnSpc>
                <a:spcPct val="150000"/>
              </a:lnSpc>
              <a:spcBef>
                <a:spcPts val="325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associated medical conditions e.g. sepsis, asphyxia.</a:t>
            </a:r>
          </a:p>
          <a:p>
            <a:pPr marL="450215" lvl="1" indent="-285750">
              <a:lnSpc>
                <a:spcPct val="150000"/>
              </a:lnSpc>
              <a:spcBef>
                <a:spcPts val="325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Hypoglycemia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E878E57-3897-2F0E-7FF3-D0FB309E83EE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5405" y="554675"/>
            <a:ext cx="8358810" cy="52666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 of heat loss to the environment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C49E01E9-8EFF-9917-93DE-6E71AB6164E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l="9480" t="6566" r="10869" b="2525"/>
          <a:stretch/>
        </p:blipFill>
        <p:spPr>
          <a:xfrm>
            <a:off x="334384" y="1226148"/>
            <a:ext cx="8250413" cy="50771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7F68-EA07-C9FD-F287-960FEB52488D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8097" y="401429"/>
            <a:ext cx="7886700" cy="658605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K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omplication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K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K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ypothermia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98097" y="1819583"/>
            <a:ext cx="4184374" cy="416284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Metabolic acidosis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Respiratory distress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Neonatal sepsis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Sclerema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﻿Pulmonary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hemorrhage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﻿Impaired cardiac function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F09547-8F48-9520-D8B2-BF7A8A9BAD4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41447" y="1819583"/>
            <a:ext cx="4051300" cy="3250453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Coagulopathy,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﻿Sudden infant death syndrome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Delayed growth and development,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Mental retardation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87E8DA2-4C80-B4F1-7C5B-DB8F880D5233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6C52D1-717C-2B8B-4FF6-67D28ED925AE}"/>
              </a:ext>
            </a:extLst>
          </p:cNvPr>
          <p:cNvCxnSpPr/>
          <p:nvPr/>
        </p:nvCxnSpPr>
        <p:spPr>
          <a:xfrm>
            <a:off x="4502426" y="1819583"/>
            <a:ext cx="0" cy="4162840"/>
          </a:xfrm>
          <a:prstGeom prst="line">
            <a:avLst/>
          </a:prstGeom>
          <a:ln w="28575">
            <a:solidFill>
              <a:srgbClr val="F890F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02659FC-D66E-BF43-B066-1D2D47637E21}"/>
              </a:ext>
            </a:extLst>
          </p:cNvPr>
          <p:cNvSpPr txBox="1">
            <a:spLocks/>
          </p:cNvSpPr>
          <p:nvPr/>
        </p:nvSpPr>
        <p:spPr>
          <a:xfrm>
            <a:off x="1189853" y="584955"/>
            <a:ext cx="6703843" cy="461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Arial MT"/>
              </a:rPr>
              <a:t>Prevention of hypothermia</a:t>
            </a:r>
            <a:endParaRPr lang="en-US" sz="3600" b="1" dirty="0">
              <a:solidFill>
                <a:schemeClr val="bg1"/>
              </a:solidFill>
              <a:latin typeface="Arial MT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C41EA9-F68B-6D65-AEBD-F174093A80F6}"/>
              </a:ext>
            </a:extLst>
          </p:cNvPr>
          <p:cNvSpPr txBox="1">
            <a:spLocks/>
          </p:cNvSpPr>
          <p:nvPr/>
        </p:nvSpPr>
        <p:spPr>
          <a:xfrm>
            <a:off x="421952" y="1963438"/>
            <a:ext cx="4194311" cy="4103561"/>
          </a:xfrm>
          <a:prstGeom prst="rect">
            <a:avLst/>
          </a:prstGeom>
        </p:spPr>
        <p:txBody>
          <a:bodyPr vert="horz" lIns="91440" tIns="45720" rIns="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Warm delivery room (25-28</a:t>
            </a:r>
            <a:r>
              <a:rPr lang="en-US" alt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Immediate drying at childbirth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Warm resuscitation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Skin-to-skin contact at birth (≥ 1 hour for term baby) or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iKMC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for infants &lt;2500g)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Early initiation of breastfeeding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Appropriate warm clothing including hat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7AE9A6E-26D8-63A8-04F7-11742A373825}"/>
              </a:ext>
            </a:extLst>
          </p:cNvPr>
          <p:cNvSpPr txBox="1">
            <a:spLocks/>
          </p:cNvSpPr>
          <p:nvPr/>
        </p:nvSpPr>
        <p:spPr>
          <a:xfrm>
            <a:off x="4912587" y="1963438"/>
            <a:ext cx="3863663" cy="4103561"/>
          </a:xfrm>
          <a:prstGeom prst="rect">
            <a:avLst/>
          </a:prstGeom>
        </p:spPr>
        <p:txBody>
          <a:bodyPr lIns="91440" r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Delayed bathing for at least 24 hours after child birth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Mother and baby together(rooming in)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Warm transportation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Training &amp; awareness raising on hypothermia risk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F012C0-AAAA-F776-6C99-85A5BE15D205}"/>
              </a:ext>
            </a:extLst>
          </p:cNvPr>
          <p:cNvSpPr txBox="1"/>
          <p:nvPr/>
        </p:nvSpPr>
        <p:spPr>
          <a:xfrm>
            <a:off x="1907984" y="1163430"/>
            <a:ext cx="526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steps of the Warm chain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29FD06-F952-7E09-9261-5E0D26F14184}"/>
              </a:ext>
            </a:extLst>
          </p:cNvPr>
          <p:cNvSpPr txBox="1"/>
          <p:nvPr/>
        </p:nvSpPr>
        <p:spPr>
          <a:xfrm>
            <a:off x="1685322" y="6214646"/>
            <a:ext cx="5703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skin to skin contact during neonatal transport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DB3DC-FE64-6E1A-0A4E-4B93DBC4FFE5}"/>
              </a:ext>
            </a:extLst>
          </p:cNvPr>
          <p:cNvCxnSpPr>
            <a:cxnSpLocks/>
          </p:cNvCxnSpPr>
          <p:nvPr/>
        </p:nvCxnSpPr>
        <p:spPr>
          <a:xfrm>
            <a:off x="4779333" y="2136913"/>
            <a:ext cx="0" cy="3796748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0486DD-D8D1-6673-7EF1-F69445BC3FBE}"/>
              </a:ext>
            </a:extLst>
          </p:cNvPr>
          <p:cNvCxnSpPr>
            <a:cxnSpLocks/>
          </p:cNvCxnSpPr>
          <p:nvPr/>
        </p:nvCxnSpPr>
        <p:spPr>
          <a:xfrm>
            <a:off x="2077265" y="1686650"/>
            <a:ext cx="4919870" cy="0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3588025-6C1A-3EF8-C0B8-F2B0A130911E}"/>
              </a:ext>
            </a:extLst>
          </p:cNvPr>
          <p:cNvSpPr>
            <a:spLocks noGrp="1"/>
          </p:cNvSpPr>
          <p:nvPr/>
        </p:nvSpPr>
        <p:spPr>
          <a:xfrm>
            <a:off x="8584797" y="6356613"/>
            <a:ext cx="618837" cy="26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5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2577</TotalTime>
  <Words>536</Words>
  <Application>Microsoft Office PowerPoint</Application>
  <PresentationFormat>On-screen Show (4:3)</PresentationFormat>
  <Paragraphs>105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MT</vt:lpstr>
      <vt:lpstr>Calibri</vt:lpstr>
      <vt:lpstr>Calibri Light</vt:lpstr>
      <vt:lpstr>Office Theme</vt:lpstr>
      <vt:lpstr>Neonatal Thermoregulation</vt:lpstr>
      <vt:lpstr>Objectives </vt:lpstr>
      <vt:lpstr>Introduction</vt:lpstr>
      <vt:lpstr>Temperature Classification </vt:lpstr>
      <vt:lpstr>Hypothermia</vt:lpstr>
      <vt:lpstr>Risk factors</vt:lpstr>
      <vt:lpstr>Mechanisms of heat loss to the environment</vt:lpstr>
      <vt:lpstr>Complications of Hypothermia </vt:lpstr>
      <vt:lpstr>PowerPoint Presentation</vt:lpstr>
      <vt:lpstr>PowerPoint Presentation</vt:lpstr>
      <vt:lpstr>PowerPoint Presentation</vt:lpstr>
      <vt:lpstr>PowerPoint Presentation</vt:lpstr>
      <vt:lpstr>Radiant Warmer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Hypothermia</dc:title>
  <dc:creator>Emelda Manguro</dc:creator>
  <cp:lastModifiedBy>USER</cp:lastModifiedBy>
  <cp:revision>58</cp:revision>
  <dcterms:created xsi:type="dcterms:W3CDTF">2024-04-13T07:48:50Z</dcterms:created>
  <dcterms:modified xsi:type="dcterms:W3CDTF">2025-09-30T08:26:12Z</dcterms:modified>
</cp:coreProperties>
</file>