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Lst>
  <p:notesMasterIdLst>
    <p:notesMasterId r:id="rId278"/>
  </p:notesMasterIdLst>
  <p:sldIdLst>
    <p:sldId id="256" r:id="rId3"/>
    <p:sldId id="1088" r:id="rId4"/>
    <p:sldId id="1172" r:id="rId5"/>
    <p:sldId id="258" r:id="rId6"/>
    <p:sldId id="259" r:id="rId7"/>
    <p:sldId id="260" r:id="rId8"/>
    <p:sldId id="261" r:id="rId9"/>
    <p:sldId id="262" r:id="rId10"/>
    <p:sldId id="263" r:id="rId11"/>
    <p:sldId id="264" r:id="rId12"/>
    <p:sldId id="1174" r:id="rId13"/>
    <p:sldId id="334" r:id="rId14"/>
    <p:sldId id="972" r:id="rId15"/>
    <p:sldId id="337" r:id="rId16"/>
    <p:sldId id="986" r:id="rId17"/>
    <p:sldId id="1090" r:id="rId18"/>
    <p:sldId id="319" r:id="rId19"/>
    <p:sldId id="987" r:id="rId20"/>
    <p:sldId id="1091" r:id="rId21"/>
    <p:sldId id="1025" r:id="rId22"/>
    <p:sldId id="849" r:id="rId23"/>
    <p:sldId id="853" r:id="rId24"/>
    <p:sldId id="1092" r:id="rId25"/>
    <p:sldId id="935" r:id="rId26"/>
    <p:sldId id="370" r:id="rId27"/>
    <p:sldId id="369" r:id="rId28"/>
    <p:sldId id="954" r:id="rId29"/>
    <p:sldId id="1093" r:id="rId30"/>
    <p:sldId id="1094" r:id="rId31"/>
    <p:sldId id="950" r:id="rId32"/>
    <p:sldId id="1026" r:id="rId33"/>
    <p:sldId id="1027" r:id="rId34"/>
    <p:sldId id="1089" r:id="rId35"/>
    <p:sldId id="902" r:id="rId36"/>
    <p:sldId id="904" r:id="rId37"/>
    <p:sldId id="906" r:id="rId38"/>
    <p:sldId id="907" r:id="rId39"/>
    <p:sldId id="920" r:id="rId40"/>
    <p:sldId id="922" r:id="rId41"/>
    <p:sldId id="924" r:id="rId42"/>
    <p:sldId id="925" r:id="rId43"/>
    <p:sldId id="927" r:id="rId44"/>
    <p:sldId id="1029" r:id="rId45"/>
    <p:sldId id="1095" r:id="rId46"/>
    <p:sldId id="999" r:id="rId47"/>
    <p:sldId id="1002" r:id="rId48"/>
    <p:sldId id="1004" r:id="rId49"/>
    <p:sldId id="1007" r:id="rId50"/>
    <p:sldId id="1175" r:id="rId51"/>
    <p:sldId id="1099" r:id="rId52"/>
    <p:sldId id="1032" r:id="rId53"/>
    <p:sldId id="1096" r:id="rId54"/>
    <p:sldId id="1015" r:id="rId55"/>
    <p:sldId id="1016" r:id="rId56"/>
    <p:sldId id="1017" r:id="rId57"/>
    <p:sldId id="1019" r:id="rId58"/>
    <p:sldId id="1176" r:id="rId59"/>
    <p:sldId id="1035" r:id="rId60"/>
    <p:sldId id="1036" r:id="rId61"/>
    <p:sldId id="1097" r:id="rId62"/>
    <p:sldId id="265" r:id="rId63"/>
    <p:sldId id="360" r:id="rId64"/>
    <p:sldId id="1223" r:id="rId65"/>
    <p:sldId id="1226" r:id="rId66"/>
    <p:sldId id="1224" r:id="rId67"/>
    <p:sldId id="1225" r:id="rId68"/>
    <p:sldId id="1229" r:id="rId69"/>
    <p:sldId id="1230" r:id="rId70"/>
    <p:sldId id="1228" r:id="rId71"/>
    <p:sldId id="1038" r:id="rId72"/>
    <p:sldId id="1039" r:id="rId73"/>
    <p:sldId id="1100" r:id="rId74"/>
    <p:sldId id="1050" r:id="rId75"/>
    <p:sldId id="1051" r:id="rId76"/>
    <p:sldId id="1052" r:id="rId77"/>
    <p:sldId id="1053" r:id="rId78"/>
    <p:sldId id="1054" r:id="rId79"/>
    <p:sldId id="1055" r:id="rId80"/>
    <p:sldId id="1087" r:id="rId81"/>
    <p:sldId id="1043" r:id="rId82"/>
    <p:sldId id="1044" r:id="rId83"/>
    <p:sldId id="1022" r:id="rId84"/>
    <p:sldId id="1056" r:id="rId85"/>
    <p:sldId id="1098" r:id="rId86"/>
    <p:sldId id="581" r:id="rId87"/>
    <p:sldId id="1057" r:id="rId88"/>
    <p:sldId id="590" r:id="rId89"/>
    <p:sldId id="592" r:id="rId90"/>
    <p:sldId id="593" r:id="rId91"/>
    <p:sldId id="1178" r:id="rId92"/>
    <p:sldId id="1180" r:id="rId93"/>
    <p:sldId id="594" r:id="rId94"/>
    <p:sldId id="1177" r:id="rId95"/>
    <p:sldId id="1058" r:id="rId96"/>
    <p:sldId id="598" r:id="rId97"/>
    <p:sldId id="669" r:id="rId98"/>
    <p:sldId id="603" r:id="rId99"/>
    <p:sldId id="1170" r:id="rId100"/>
    <p:sldId id="960" r:id="rId101"/>
    <p:sldId id="1231" r:id="rId102"/>
    <p:sldId id="606" r:id="rId103"/>
    <p:sldId id="609" r:id="rId104"/>
    <p:sldId id="616" r:id="rId105"/>
    <p:sldId id="614" r:id="rId106"/>
    <p:sldId id="617" r:id="rId107"/>
    <p:sldId id="618" r:id="rId108"/>
    <p:sldId id="623" r:id="rId109"/>
    <p:sldId id="671" r:id="rId110"/>
    <p:sldId id="626" r:id="rId111"/>
    <p:sldId id="1059" r:id="rId112"/>
    <p:sldId id="1060" r:id="rId113"/>
    <p:sldId id="1061" r:id="rId114"/>
    <p:sldId id="1181" r:id="rId115"/>
    <p:sldId id="971" r:id="rId116"/>
    <p:sldId id="981" r:id="rId117"/>
    <p:sldId id="1063" r:id="rId118"/>
    <p:sldId id="1184" r:id="rId119"/>
    <p:sldId id="1182" r:id="rId120"/>
    <p:sldId id="966" r:id="rId121"/>
    <p:sldId id="969" r:id="rId122"/>
    <p:sldId id="1064" r:id="rId123"/>
    <p:sldId id="1065" r:id="rId124"/>
    <p:sldId id="1066" r:id="rId125"/>
    <p:sldId id="332" r:id="rId126"/>
    <p:sldId id="333" r:id="rId127"/>
    <p:sldId id="1067" r:id="rId128"/>
    <p:sldId id="1068" r:id="rId129"/>
    <p:sldId id="1069" r:id="rId130"/>
    <p:sldId id="1071" r:id="rId131"/>
    <p:sldId id="1135" r:id="rId132"/>
    <p:sldId id="419" r:id="rId133"/>
    <p:sldId id="428" r:id="rId134"/>
    <p:sldId id="268" r:id="rId135"/>
    <p:sldId id="435" r:id="rId136"/>
    <p:sldId id="436" r:id="rId137"/>
    <p:sldId id="418" r:id="rId138"/>
    <p:sldId id="305" r:id="rId139"/>
    <p:sldId id="430" r:id="rId140"/>
    <p:sldId id="432" r:id="rId141"/>
    <p:sldId id="433" r:id="rId142"/>
    <p:sldId id="437" r:id="rId143"/>
    <p:sldId id="438" r:id="rId144"/>
    <p:sldId id="1185" r:id="rId145"/>
    <p:sldId id="1186" r:id="rId146"/>
    <p:sldId id="1187" r:id="rId147"/>
    <p:sldId id="301" r:id="rId148"/>
    <p:sldId id="1188" r:id="rId149"/>
    <p:sldId id="1189" r:id="rId150"/>
    <p:sldId id="271" r:id="rId151"/>
    <p:sldId id="272" r:id="rId152"/>
    <p:sldId id="1190" r:id="rId153"/>
    <p:sldId id="306" r:id="rId154"/>
    <p:sldId id="275" r:id="rId155"/>
    <p:sldId id="307" r:id="rId156"/>
    <p:sldId id="277" r:id="rId157"/>
    <p:sldId id="302" r:id="rId158"/>
    <p:sldId id="303" r:id="rId159"/>
    <p:sldId id="280" r:id="rId160"/>
    <p:sldId id="283" r:id="rId161"/>
    <p:sldId id="300" r:id="rId162"/>
    <p:sldId id="294" r:id="rId163"/>
    <p:sldId id="308" r:id="rId164"/>
    <p:sldId id="290" r:id="rId165"/>
    <p:sldId id="292" r:id="rId166"/>
    <p:sldId id="1191" r:id="rId167"/>
    <p:sldId id="309" r:id="rId168"/>
    <p:sldId id="310" r:id="rId169"/>
    <p:sldId id="266" r:id="rId170"/>
    <p:sldId id="267" r:id="rId171"/>
    <p:sldId id="1192" r:id="rId172"/>
    <p:sldId id="257" r:id="rId173"/>
    <p:sldId id="1193" r:id="rId174"/>
    <p:sldId id="1194" r:id="rId175"/>
    <p:sldId id="1195" r:id="rId176"/>
    <p:sldId id="1196" r:id="rId177"/>
    <p:sldId id="1197" r:id="rId178"/>
    <p:sldId id="1198" r:id="rId179"/>
    <p:sldId id="1199" r:id="rId180"/>
    <p:sldId id="270" r:id="rId181"/>
    <p:sldId id="1200" r:id="rId182"/>
    <p:sldId id="1201" r:id="rId183"/>
    <p:sldId id="1202" r:id="rId184"/>
    <p:sldId id="1203" r:id="rId185"/>
    <p:sldId id="273" r:id="rId186"/>
    <p:sldId id="1204" r:id="rId187"/>
    <p:sldId id="1205" r:id="rId188"/>
    <p:sldId id="1206" r:id="rId189"/>
    <p:sldId id="1207" r:id="rId190"/>
    <p:sldId id="1208" r:id="rId191"/>
    <p:sldId id="1209" r:id="rId192"/>
    <p:sldId id="1210" r:id="rId193"/>
    <p:sldId id="1211" r:id="rId194"/>
    <p:sldId id="1212" r:id="rId195"/>
    <p:sldId id="1213" r:id="rId196"/>
    <p:sldId id="1214" r:id="rId197"/>
    <p:sldId id="1215" r:id="rId198"/>
    <p:sldId id="1216" r:id="rId199"/>
    <p:sldId id="1217" r:id="rId200"/>
    <p:sldId id="1218" r:id="rId201"/>
    <p:sldId id="1219" r:id="rId202"/>
    <p:sldId id="1220" r:id="rId203"/>
    <p:sldId id="274" r:id="rId204"/>
    <p:sldId id="1221" r:id="rId205"/>
    <p:sldId id="276" r:id="rId206"/>
    <p:sldId id="1222" r:id="rId207"/>
    <p:sldId id="278" r:id="rId208"/>
    <p:sldId id="279" r:id="rId209"/>
    <p:sldId id="1430" r:id="rId210"/>
    <p:sldId id="1470" r:id="rId211"/>
    <p:sldId id="1471" r:id="rId212"/>
    <p:sldId id="1387" r:id="rId213"/>
    <p:sldId id="1388" r:id="rId214"/>
    <p:sldId id="1389" r:id="rId215"/>
    <p:sldId id="1390" r:id="rId216"/>
    <p:sldId id="983" r:id="rId217"/>
    <p:sldId id="985" r:id="rId218"/>
    <p:sldId id="1472" r:id="rId219"/>
    <p:sldId id="1391" r:id="rId220"/>
    <p:sldId id="989" r:id="rId221"/>
    <p:sldId id="1469" r:id="rId222"/>
    <p:sldId id="1467" r:id="rId223"/>
    <p:sldId id="1392" r:id="rId224"/>
    <p:sldId id="336" r:id="rId225"/>
    <p:sldId id="1232" r:id="rId226"/>
    <p:sldId id="1233" r:id="rId227"/>
    <p:sldId id="1234" r:id="rId228"/>
    <p:sldId id="1235" r:id="rId229"/>
    <p:sldId id="344" r:id="rId230"/>
    <p:sldId id="1236" r:id="rId231"/>
    <p:sldId id="346" r:id="rId232"/>
    <p:sldId id="353" r:id="rId233"/>
    <p:sldId id="354" r:id="rId234"/>
    <p:sldId id="355" r:id="rId235"/>
    <p:sldId id="1237" r:id="rId236"/>
    <p:sldId id="1238" r:id="rId237"/>
    <p:sldId id="1070" r:id="rId238"/>
    <p:sldId id="1239" r:id="rId239"/>
    <p:sldId id="356" r:id="rId240"/>
    <p:sldId id="359" r:id="rId241"/>
    <p:sldId id="1240" r:id="rId242"/>
    <p:sldId id="1072" r:id="rId243"/>
    <p:sldId id="1076" r:id="rId244"/>
    <p:sldId id="1077" r:id="rId245"/>
    <p:sldId id="1078" r:id="rId246"/>
    <p:sldId id="1079" r:id="rId247"/>
    <p:sldId id="1080" r:id="rId248"/>
    <p:sldId id="1081" r:id="rId249"/>
    <p:sldId id="1241" r:id="rId250"/>
    <p:sldId id="1242" r:id="rId251"/>
    <p:sldId id="358" r:id="rId252"/>
    <p:sldId id="1243" r:id="rId253"/>
    <p:sldId id="1244" r:id="rId254"/>
    <p:sldId id="1083" r:id="rId255"/>
    <p:sldId id="1245" r:id="rId256"/>
    <p:sldId id="1084" r:id="rId257"/>
    <p:sldId id="1085" r:id="rId258"/>
    <p:sldId id="1086" r:id="rId259"/>
    <p:sldId id="1246" r:id="rId260"/>
    <p:sldId id="1247" r:id="rId261"/>
    <p:sldId id="1248" r:id="rId262"/>
    <p:sldId id="959" r:id="rId263"/>
    <p:sldId id="362" r:id="rId264"/>
    <p:sldId id="363" r:id="rId265"/>
    <p:sldId id="1249" r:id="rId266"/>
    <p:sldId id="1250" r:id="rId267"/>
    <p:sldId id="1251" r:id="rId268"/>
    <p:sldId id="1252" r:id="rId269"/>
    <p:sldId id="1253" r:id="rId270"/>
    <p:sldId id="1254" r:id="rId271"/>
    <p:sldId id="962" r:id="rId272"/>
    <p:sldId id="1255" r:id="rId273"/>
    <p:sldId id="1256" r:id="rId274"/>
    <p:sldId id="1257" r:id="rId275"/>
    <p:sldId id="1258" r:id="rId276"/>
    <p:sldId id="1259" r:id="rId277"/>
  </p:sldIdLst>
  <p:sldSz cx="12192000" cy="6858000"/>
  <p:notesSz cx="6858000" cy="9144000"/>
  <p:defaultTex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4ED"/>
    <a:srgbClr val="FFFFFF"/>
    <a:srgbClr val="FF9999"/>
    <a:srgbClr val="F4F9F1"/>
    <a:srgbClr val="EAF4E4"/>
    <a:srgbClr val="FFCC00"/>
    <a:srgbClr val="FF8B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75"/>
  </p:normalViewPr>
  <p:slideViewPr>
    <p:cSldViewPr snapToGrid="0">
      <p:cViewPr varScale="1">
        <p:scale>
          <a:sx n="74" d="100"/>
          <a:sy n="74" d="100"/>
        </p:scale>
        <p:origin x="56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presProps" Target="presProps.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viewProps" Target="viewProps.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theme" Target="theme/theme1.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tableStyles" Target="tableStyles.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notesMaster" Target="notesMasters/notesMaster1.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s>
</file>

<file path=ppt/diagrams/_rels/data4.xml.rels><?xml version="1.0" encoding="UTF-8" standalone="yes"?>
<Relationships xmlns="http://schemas.openxmlformats.org/package/2006/relationships"><Relationship Id="rId1" Type="http://schemas.openxmlformats.org/officeDocument/2006/relationships/image" Target="../media/image135.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DCFFF-8CD7-4BFC-BFB2-F744284EF8B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KE"/>
        </a:p>
      </dgm:t>
    </dgm:pt>
    <dgm:pt modelId="{A700417E-7CC6-4B6A-A218-A8633FE5BF25}">
      <dgm:prSet phldrT="[Text]" custT="1"/>
      <dgm:spPr/>
      <dgm:t>
        <a:bodyPr/>
        <a:lstStyle/>
        <a:p>
          <a:r>
            <a:rPr lang="fr-FR" sz="2100" dirty="0">
              <a:latin typeface="Tahoma" panose="020B0604030504040204" pitchFamily="34" charset="0"/>
              <a:ea typeface="Tahoma" panose="020B0604030504040204" pitchFamily="34" charset="0"/>
              <a:cs typeface="Tahoma" panose="020B0604030504040204" pitchFamily="34" charset="0"/>
            </a:rPr>
            <a:t>Life support (</a:t>
          </a:r>
          <a:r>
            <a:rPr lang="fr-FR" sz="2100" b="1" dirty="0">
              <a:latin typeface="Tahoma" panose="020B0604030504040204" pitchFamily="34" charset="0"/>
              <a:ea typeface="Tahoma" panose="020B0604030504040204" pitchFamily="34" charset="0"/>
              <a:cs typeface="Tahoma" panose="020B0604030504040204" pitchFamily="34" charset="0"/>
            </a:rPr>
            <a:t>ABC)</a:t>
          </a:r>
          <a:endParaRPr lang="en-KE" sz="2100" dirty="0">
            <a:latin typeface="Tahoma" panose="020B0604030504040204" pitchFamily="34" charset="0"/>
            <a:ea typeface="Tahoma" panose="020B0604030504040204" pitchFamily="34" charset="0"/>
            <a:cs typeface="Tahoma" panose="020B0604030504040204" pitchFamily="34" charset="0"/>
          </a:endParaRPr>
        </a:p>
      </dgm:t>
    </dgm:pt>
    <dgm:pt modelId="{8D2160F8-EB54-4287-90C4-92478042A232}" type="parTrans" cxnId="{59C505E2-E80F-45C5-AB39-9496EF70BB3B}">
      <dgm:prSet/>
      <dgm:spPr/>
      <dgm:t>
        <a:bodyPr/>
        <a:lstStyle/>
        <a:p>
          <a:endParaRPr lang="en-KE"/>
        </a:p>
      </dgm:t>
    </dgm:pt>
    <dgm:pt modelId="{FF2414BC-AD51-451E-B376-213FD0B3EE62}" type="sibTrans" cxnId="{59C505E2-E80F-45C5-AB39-9496EF70BB3B}">
      <dgm:prSet/>
      <dgm:spPr/>
      <dgm:t>
        <a:bodyPr/>
        <a:lstStyle/>
        <a:p>
          <a:endParaRPr lang="en-KE"/>
        </a:p>
      </dgm:t>
    </dgm:pt>
    <dgm:pt modelId="{B5CE2F94-F846-43B3-B203-3EA885C10F60}">
      <dgm:prSet phldrT="[Text]" custT="1"/>
      <dgm:spPr/>
      <dgm:t>
        <a:bodyPr/>
        <a:lstStyle/>
        <a:p>
          <a:r>
            <a:rPr lang="fr-FR" sz="2100" b="1" dirty="0">
              <a:latin typeface="Tahoma" panose="020B0604030504040204" pitchFamily="34" charset="0"/>
              <a:ea typeface="Tahoma" panose="020B0604030504040204" pitchFamily="34" charset="0"/>
              <a:cs typeface="Tahoma" panose="020B0604030504040204" pitchFamily="34" charset="0"/>
            </a:rPr>
            <a:t>Airway</a:t>
          </a:r>
          <a:r>
            <a:rPr lang="fr-FR" sz="2100" dirty="0">
              <a:latin typeface="Tahoma" panose="020B0604030504040204" pitchFamily="34" charset="0"/>
              <a:ea typeface="Tahoma" panose="020B0604030504040204" pitchFamily="34" charset="0"/>
              <a:cs typeface="Tahoma" panose="020B0604030504040204" pitchFamily="34" charset="0"/>
            </a:rPr>
            <a:t>: </a:t>
          </a:r>
          <a:r>
            <a:rPr lang="en-US" sz="2100" dirty="0">
              <a:latin typeface="Tahoma" panose="020B0604030504040204" pitchFamily="34" charset="0"/>
              <a:ea typeface="Tahoma" panose="020B0604030504040204" pitchFamily="34" charset="0"/>
              <a:cs typeface="Tahoma" panose="020B0604030504040204" pitchFamily="34" charset="0"/>
            </a:rPr>
            <a:t>check airway patency/ position airway</a:t>
          </a:r>
          <a:endParaRPr lang="en-KE" sz="2100" dirty="0">
            <a:latin typeface="Tahoma" panose="020B0604030504040204" pitchFamily="34" charset="0"/>
            <a:ea typeface="Tahoma" panose="020B0604030504040204" pitchFamily="34" charset="0"/>
            <a:cs typeface="Tahoma" panose="020B0604030504040204" pitchFamily="34" charset="0"/>
          </a:endParaRPr>
        </a:p>
      </dgm:t>
    </dgm:pt>
    <dgm:pt modelId="{CD1B3AF3-18A9-40CA-9A54-2CDF4444641C}" type="parTrans" cxnId="{F967BC50-0124-406A-9E01-2054580ADB73}">
      <dgm:prSet/>
      <dgm:spPr/>
      <dgm:t>
        <a:bodyPr/>
        <a:lstStyle/>
        <a:p>
          <a:endParaRPr lang="en-KE"/>
        </a:p>
      </dgm:t>
    </dgm:pt>
    <dgm:pt modelId="{81F42E1A-1F7E-4408-A99E-DEB47B844E90}" type="sibTrans" cxnId="{F967BC50-0124-406A-9E01-2054580ADB73}">
      <dgm:prSet/>
      <dgm:spPr/>
      <dgm:t>
        <a:bodyPr/>
        <a:lstStyle/>
        <a:p>
          <a:endParaRPr lang="en-KE"/>
        </a:p>
      </dgm:t>
    </dgm:pt>
    <dgm:pt modelId="{855E086B-5586-474C-AF8B-71270B824A65}">
      <dgm:prSet phldrT="[Text]" custT="1"/>
      <dgm:spPr/>
      <dgm:t>
        <a:bodyPr/>
        <a:lstStyle/>
        <a:p>
          <a:r>
            <a:rPr lang="en-US" sz="2100" dirty="0">
              <a:latin typeface="Tahoma" panose="020B0604030504040204" pitchFamily="34" charset="0"/>
              <a:ea typeface="Tahoma" panose="020B0604030504040204" pitchFamily="34" charset="0"/>
              <a:cs typeface="Tahoma" panose="020B0604030504040204" pitchFamily="34" charset="0"/>
            </a:rPr>
            <a:t>If in shock, Give fluid (0.9% Saline or Ringers Lactate) at </a:t>
          </a:r>
          <a:r>
            <a:rPr lang="en-US" sz="2100" b="1" dirty="0">
              <a:latin typeface="Tahoma" panose="020B0604030504040204" pitchFamily="34" charset="0"/>
              <a:ea typeface="Tahoma" panose="020B0604030504040204" pitchFamily="34" charset="0"/>
              <a:cs typeface="Tahoma" panose="020B0604030504040204" pitchFamily="34" charset="0"/>
            </a:rPr>
            <a:t>20ml/kg over 15 </a:t>
          </a:r>
          <a:r>
            <a:rPr lang="en-US" sz="2100" dirty="0">
              <a:latin typeface="Tahoma" panose="020B0604030504040204" pitchFamily="34" charset="0"/>
              <a:ea typeface="Tahoma" panose="020B0604030504040204" pitchFamily="34" charset="0"/>
              <a:cs typeface="Tahoma" panose="020B0604030504040204" pitchFamily="34" charset="0"/>
            </a:rPr>
            <a:t>minutes, repeat boluses </a:t>
          </a:r>
          <a:r>
            <a:rPr lang="en-US" sz="2100" dirty="0" err="1">
              <a:latin typeface="Tahoma" panose="020B0604030504040204" pitchFamily="34" charset="0"/>
              <a:ea typeface="Tahoma" panose="020B0604030504040204" pitchFamily="34" charset="0"/>
              <a:cs typeface="Tahoma" panose="020B0604030504040204" pitchFamily="34" charset="0"/>
            </a:rPr>
            <a:t>upto</a:t>
          </a:r>
          <a:r>
            <a:rPr lang="en-US" sz="2100" b="1" dirty="0">
              <a:latin typeface="Tahoma" panose="020B0604030504040204" pitchFamily="34" charset="0"/>
              <a:ea typeface="Tahoma" panose="020B0604030504040204" pitchFamily="34" charset="0"/>
              <a:cs typeface="Tahoma" panose="020B0604030504040204" pitchFamily="34" charset="0"/>
            </a:rPr>
            <a:t> maximum of 40ml/kg (2 boluses).</a:t>
          </a:r>
          <a:endParaRPr lang="en-KE" sz="2100" dirty="0">
            <a:latin typeface="Tahoma" panose="020B0604030504040204" pitchFamily="34" charset="0"/>
            <a:ea typeface="Tahoma" panose="020B0604030504040204" pitchFamily="34" charset="0"/>
            <a:cs typeface="Tahoma" panose="020B0604030504040204" pitchFamily="34" charset="0"/>
          </a:endParaRPr>
        </a:p>
      </dgm:t>
    </dgm:pt>
    <dgm:pt modelId="{B4971B0D-91FA-4AA2-95AA-A2D1D50B5DDB}" type="parTrans" cxnId="{75C02D1F-A0B6-429E-829F-191764F23409}">
      <dgm:prSet/>
      <dgm:spPr/>
      <dgm:t>
        <a:bodyPr/>
        <a:lstStyle/>
        <a:p>
          <a:endParaRPr lang="en-KE"/>
        </a:p>
      </dgm:t>
    </dgm:pt>
    <dgm:pt modelId="{99E9187D-B1AD-4278-826A-E69A953B7857}" type="sibTrans" cxnId="{75C02D1F-A0B6-429E-829F-191764F23409}">
      <dgm:prSet/>
      <dgm:spPr/>
      <dgm:t>
        <a:bodyPr/>
        <a:lstStyle/>
        <a:p>
          <a:endParaRPr lang="en-KE"/>
        </a:p>
      </dgm:t>
    </dgm:pt>
    <dgm:pt modelId="{1EDC3A1E-265D-4652-BCEB-C58A8F2679D1}">
      <dgm:prSet custT="1"/>
      <dgm:spPr/>
      <dgm:t>
        <a:bodyPr/>
        <a:lstStyle/>
        <a:p>
          <a:r>
            <a:rPr lang="fr-FR" sz="2100" b="1" dirty="0">
              <a:latin typeface="Tahoma" panose="020B0604030504040204" pitchFamily="34" charset="0"/>
              <a:ea typeface="Tahoma" panose="020B0604030504040204" pitchFamily="34" charset="0"/>
              <a:cs typeface="Tahoma" panose="020B0604030504040204" pitchFamily="34" charset="0"/>
            </a:rPr>
            <a:t>Breathing</a:t>
          </a:r>
          <a:r>
            <a:rPr lang="fr-FR" sz="2100" dirty="0">
              <a:latin typeface="Tahoma" panose="020B0604030504040204" pitchFamily="34" charset="0"/>
              <a:ea typeface="Tahoma" panose="020B0604030504040204" pitchFamily="34" charset="0"/>
              <a:cs typeface="Tahoma" panose="020B0604030504040204" pitchFamily="34" charset="0"/>
            </a:rPr>
            <a:t>: </a:t>
          </a:r>
          <a:r>
            <a:rPr lang="en-US" sz="2100" dirty="0">
              <a:latin typeface="Tahoma" panose="020B0604030504040204" pitchFamily="34" charset="0"/>
              <a:ea typeface="Tahoma" panose="020B0604030504040204" pitchFamily="34" charset="0"/>
              <a:cs typeface="Tahoma" panose="020B0604030504040204" pitchFamily="34" charset="0"/>
            </a:rPr>
            <a:t>Give oxygen to children with impaired circulation and/or shock.</a:t>
          </a:r>
          <a:endParaRPr lang="fr-FR" sz="2100" dirty="0">
            <a:latin typeface="Tahoma" panose="020B0604030504040204" pitchFamily="34" charset="0"/>
            <a:ea typeface="Tahoma" panose="020B0604030504040204" pitchFamily="34" charset="0"/>
            <a:cs typeface="Tahoma" panose="020B0604030504040204" pitchFamily="34" charset="0"/>
          </a:endParaRPr>
        </a:p>
      </dgm:t>
    </dgm:pt>
    <dgm:pt modelId="{C7CAAC8D-7E89-4F77-BC2A-30C1078C0447}" type="parTrans" cxnId="{8CFDA78B-9F74-4DD0-A986-18CAD20D8CDE}">
      <dgm:prSet/>
      <dgm:spPr/>
      <dgm:t>
        <a:bodyPr/>
        <a:lstStyle/>
        <a:p>
          <a:endParaRPr lang="en-KE"/>
        </a:p>
      </dgm:t>
    </dgm:pt>
    <dgm:pt modelId="{336F0283-6683-4E11-93D9-297BEB839DAA}" type="sibTrans" cxnId="{8CFDA78B-9F74-4DD0-A986-18CAD20D8CDE}">
      <dgm:prSet/>
      <dgm:spPr/>
      <dgm:t>
        <a:bodyPr/>
        <a:lstStyle/>
        <a:p>
          <a:endParaRPr lang="en-KE"/>
        </a:p>
      </dgm:t>
    </dgm:pt>
    <dgm:pt modelId="{9548CB72-1ECA-4D8A-A404-162F126EC517}">
      <dgm:prSet custT="1"/>
      <dgm:spPr/>
      <dgm:t>
        <a:bodyPr/>
        <a:lstStyle/>
        <a:p>
          <a:r>
            <a:rPr lang="fr-FR" sz="2100" b="1" dirty="0">
              <a:latin typeface="Tahoma" panose="020B0604030504040204" pitchFamily="34" charset="0"/>
              <a:ea typeface="Tahoma" panose="020B0604030504040204" pitchFamily="34" charset="0"/>
              <a:cs typeface="Tahoma" panose="020B0604030504040204" pitchFamily="34" charset="0"/>
            </a:rPr>
            <a:t>Circulation</a:t>
          </a:r>
          <a:r>
            <a:rPr lang="fr-FR" sz="2100" dirty="0">
              <a:latin typeface="Tahoma" panose="020B0604030504040204" pitchFamily="34" charset="0"/>
              <a:ea typeface="Tahoma" panose="020B0604030504040204" pitchFamily="34" charset="0"/>
              <a:cs typeface="Tahoma" panose="020B0604030504040204" pitchFamily="34" charset="0"/>
            </a:rPr>
            <a:t>: </a:t>
          </a:r>
          <a:r>
            <a:rPr lang="en-US" sz="2100" dirty="0">
              <a:latin typeface="Tahoma" panose="020B0604030504040204" pitchFamily="34" charset="0"/>
              <a:ea typeface="Tahoma" panose="020B0604030504040204" pitchFamily="34" charset="0"/>
              <a:cs typeface="Tahoma" panose="020B0604030504040204" pitchFamily="34" charset="0"/>
            </a:rPr>
            <a:t>Assess for shock/ dehydration and Insert 2 IV cannula as you draw blood samples. If no intravenous access, insert an intra-osseous line.</a:t>
          </a:r>
          <a:endParaRPr lang="en-ZA" sz="2100" dirty="0">
            <a:latin typeface="Tahoma" panose="020B0604030504040204" pitchFamily="34" charset="0"/>
            <a:ea typeface="Tahoma" panose="020B0604030504040204" pitchFamily="34" charset="0"/>
            <a:cs typeface="Tahoma" panose="020B0604030504040204" pitchFamily="34" charset="0"/>
          </a:endParaRPr>
        </a:p>
      </dgm:t>
    </dgm:pt>
    <dgm:pt modelId="{D36F36CC-7661-4B2B-9543-F68A0398621C}" type="parTrans" cxnId="{D762202B-1C72-4C6E-AEF1-B14BECF7FCED}">
      <dgm:prSet/>
      <dgm:spPr/>
      <dgm:t>
        <a:bodyPr/>
        <a:lstStyle/>
        <a:p>
          <a:endParaRPr lang="en-KE"/>
        </a:p>
      </dgm:t>
    </dgm:pt>
    <dgm:pt modelId="{7F6CE742-850C-46F8-BE16-2409C9A1DF59}" type="sibTrans" cxnId="{D762202B-1C72-4C6E-AEF1-B14BECF7FCED}">
      <dgm:prSet/>
      <dgm:spPr/>
      <dgm:t>
        <a:bodyPr/>
        <a:lstStyle/>
        <a:p>
          <a:endParaRPr lang="en-KE"/>
        </a:p>
      </dgm:t>
    </dgm:pt>
    <dgm:pt modelId="{335DCC16-2586-4519-AD07-25FA534E0FAA}">
      <dgm:prSet phldrT="[Text]" custT="1"/>
      <dgm:spPr/>
      <dgm:t>
        <a:bodyPr/>
        <a:lstStyle/>
        <a:p>
          <a:endParaRPr lang="en-KE" sz="2100" dirty="0">
            <a:solidFill>
              <a:srgbClr val="FF0000"/>
            </a:solidFill>
            <a:latin typeface="Tahoma" panose="020B0604030504040204" pitchFamily="34" charset="0"/>
            <a:ea typeface="Tahoma" panose="020B0604030504040204" pitchFamily="34" charset="0"/>
            <a:cs typeface="Tahoma" panose="020B0604030504040204" pitchFamily="34" charset="0"/>
          </a:endParaRPr>
        </a:p>
      </dgm:t>
    </dgm:pt>
    <dgm:pt modelId="{8EA2C74D-95E7-48C0-ADFE-46EB7C232306}" type="parTrans" cxnId="{AA3BA8D1-EBE7-4325-BA13-69BB9CF42AC8}">
      <dgm:prSet/>
      <dgm:spPr/>
      <dgm:t>
        <a:bodyPr/>
        <a:lstStyle/>
        <a:p>
          <a:endParaRPr lang="en-KE"/>
        </a:p>
      </dgm:t>
    </dgm:pt>
    <dgm:pt modelId="{0C69ABD8-35B2-44AB-99A4-6FF72582B6DC}" type="sibTrans" cxnId="{AA3BA8D1-EBE7-4325-BA13-69BB9CF42AC8}">
      <dgm:prSet/>
      <dgm:spPr/>
      <dgm:t>
        <a:bodyPr/>
        <a:lstStyle/>
        <a:p>
          <a:endParaRPr lang="en-KE"/>
        </a:p>
      </dgm:t>
    </dgm:pt>
    <dgm:pt modelId="{383A5B9D-E723-4ECC-A8CA-FD03CC83A243}">
      <dgm:prSet phldrT="[Text]" custT="1"/>
      <dgm:spPr/>
      <dgm:t>
        <a:bodyPr/>
        <a:lstStyle/>
        <a:p>
          <a:r>
            <a:rPr lang="en-US" sz="2100" dirty="0">
              <a:latin typeface="Tahoma" panose="020B0604030504040204" pitchFamily="34" charset="0"/>
              <a:ea typeface="Tahoma" panose="020B0604030504040204" pitchFamily="34" charset="0"/>
              <a:cs typeface="Tahoma" panose="020B0604030504040204" pitchFamily="34" charset="0"/>
            </a:rPr>
            <a:t>If not in shock give </a:t>
          </a:r>
          <a:r>
            <a:rPr lang="en-US" sz="2100" b="1" dirty="0">
              <a:latin typeface="Tahoma" panose="020B0604030504040204" pitchFamily="34" charset="0"/>
              <a:ea typeface="Tahoma" panose="020B0604030504040204" pitchFamily="34" charset="0"/>
              <a:cs typeface="Tahoma" panose="020B0604030504040204" pitchFamily="34" charset="0"/>
            </a:rPr>
            <a:t>10-20 </a:t>
          </a:r>
          <a:r>
            <a:rPr lang="en-US" sz="2100" b="1" dirty="0" err="1">
              <a:latin typeface="Tahoma" panose="020B0604030504040204" pitchFamily="34" charset="0"/>
              <a:ea typeface="Tahoma" panose="020B0604030504040204" pitchFamily="34" charset="0"/>
              <a:cs typeface="Tahoma" panose="020B0604030504040204" pitchFamily="34" charset="0"/>
            </a:rPr>
            <a:t>mls</a:t>
          </a:r>
          <a:r>
            <a:rPr lang="en-US" sz="2100" b="1" dirty="0">
              <a:latin typeface="Tahoma" panose="020B0604030504040204" pitchFamily="34" charset="0"/>
              <a:ea typeface="Tahoma" panose="020B0604030504040204" pitchFamily="34" charset="0"/>
              <a:cs typeface="Tahoma" panose="020B0604030504040204" pitchFamily="34" charset="0"/>
            </a:rPr>
            <a:t>/kg </a:t>
          </a:r>
          <a:r>
            <a:rPr lang="en-US" sz="2100" dirty="0">
              <a:latin typeface="Tahoma" panose="020B0604030504040204" pitchFamily="34" charset="0"/>
              <a:ea typeface="Tahoma" panose="020B0604030504040204" pitchFamily="34" charset="0"/>
              <a:cs typeface="Tahoma" panose="020B0604030504040204" pitchFamily="34" charset="0"/>
            </a:rPr>
            <a:t>(0.9% Saline or Ringers Lactate)</a:t>
          </a:r>
          <a:r>
            <a:rPr lang="en-US" sz="2100" b="1" dirty="0">
              <a:latin typeface="Tahoma" panose="020B0604030504040204" pitchFamily="34" charset="0"/>
              <a:ea typeface="Tahoma" panose="020B0604030504040204" pitchFamily="34" charset="0"/>
              <a:cs typeface="Tahoma" panose="020B0604030504040204" pitchFamily="34" charset="0"/>
            </a:rPr>
            <a:t> over 1 hour</a:t>
          </a:r>
          <a:r>
            <a:rPr lang="en-US" sz="2100" dirty="0">
              <a:latin typeface="Tahoma" panose="020B0604030504040204" pitchFamily="34" charset="0"/>
              <a:ea typeface="Tahoma" panose="020B0604030504040204" pitchFamily="34" charset="0"/>
              <a:cs typeface="Tahoma" panose="020B0604030504040204" pitchFamily="34" charset="0"/>
            </a:rPr>
            <a:t>. </a:t>
          </a:r>
          <a:endParaRPr lang="en-KE" sz="2100" dirty="0">
            <a:latin typeface="Tahoma" panose="020B0604030504040204" pitchFamily="34" charset="0"/>
            <a:ea typeface="Tahoma" panose="020B0604030504040204" pitchFamily="34" charset="0"/>
            <a:cs typeface="Tahoma" panose="020B0604030504040204" pitchFamily="34" charset="0"/>
          </a:endParaRPr>
        </a:p>
      </dgm:t>
    </dgm:pt>
    <dgm:pt modelId="{132D0E83-2F21-41B5-B24E-F62B6BD8331C}" type="parTrans" cxnId="{FB064823-955E-4366-864C-B2C231FE4516}">
      <dgm:prSet/>
      <dgm:spPr/>
      <dgm:t>
        <a:bodyPr/>
        <a:lstStyle/>
        <a:p>
          <a:endParaRPr lang="en-KE"/>
        </a:p>
      </dgm:t>
    </dgm:pt>
    <dgm:pt modelId="{7BC712A3-AB90-437F-8ACF-03E3918BA017}" type="sibTrans" cxnId="{FB064823-955E-4366-864C-B2C231FE4516}">
      <dgm:prSet/>
      <dgm:spPr/>
      <dgm:t>
        <a:bodyPr/>
        <a:lstStyle/>
        <a:p>
          <a:endParaRPr lang="en-KE"/>
        </a:p>
      </dgm:t>
    </dgm:pt>
    <dgm:pt modelId="{1EDB2855-9237-46B7-9B92-B695B8A673B2}" type="pres">
      <dgm:prSet presAssocID="{825DCFFF-8CD7-4BFC-BFB2-F744284EF8B9}" presName="vert0" presStyleCnt="0">
        <dgm:presLayoutVars>
          <dgm:dir/>
          <dgm:animOne val="branch"/>
          <dgm:animLvl val="lvl"/>
        </dgm:presLayoutVars>
      </dgm:prSet>
      <dgm:spPr/>
    </dgm:pt>
    <dgm:pt modelId="{344CE82A-997B-4EB9-AFE4-881D173F50B6}" type="pres">
      <dgm:prSet presAssocID="{A700417E-7CC6-4B6A-A218-A8633FE5BF25}" presName="thickLine" presStyleLbl="alignNode1" presStyleIdx="0" presStyleCnt="1"/>
      <dgm:spPr/>
    </dgm:pt>
    <dgm:pt modelId="{0921E3C2-06F4-40DC-9013-6EDA0067DC4B}" type="pres">
      <dgm:prSet presAssocID="{A700417E-7CC6-4B6A-A218-A8633FE5BF25}" presName="horz1" presStyleCnt="0"/>
      <dgm:spPr/>
    </dgm:pt>
    <dgm:pt modelId="{D2146D64-B3C2-4642-AA23-4EF51EDD02C8}" type="pres">
      <dgm:prSet presAssocID="{A700417E-7CC6-4B6A-A218-A8633FE5BF25}" presName="tx1" presStyleLbl="revTx" presStyleIdx="0" presStyleCnt="7"/>
      <dgm:spPr/>
    </dgm:pt>
    <dgm:pt modelId="{232F08F1-4605-4CBC-8010-1BB0016F15D8}" type="pres">
      <dgm:prSet presAssocID="{A700417E-7CC6-4B6A-A218-A8633FE5BF25}" presName="vert1" presStyleCnt="0"/>
      <dgm:spPr/>
    </dgm:pt>
    <dgm:pt modelId="{7D6A1808-6560-4F84-8207-918CC4A45169}" type="pres">
      <dgm:prSet presAssocID="{B5CE2F94-F846-43B3-B203-3EA885C10F60}" presName="vertSpace2a" presStyleCnt="0"/>
      <dgm:spPr/>
    </dgm:pt>
    <dgm:pt modelId="{8BC2F235-DB90-4C29-A07C-406B3E388E03}" type="pres">
      <dgm:prSet presAssocID="{B5CE2F94-F846-43B3-B203-3EA885C10F60}" presName="horz2" presStyleCnt="0"/>
      <dgm:spPr/>
    </dgm:pt>
    <dgm:pt modelId="{F4BEA203-3EF5-4CD9-8B59-9E8ECF93F635}" type="pres">
      <dgm:prSet presAssocID="{B5CE2F94-F846-43B3-B203-3EA885C10F60}" presName="horzSpace2" presStyleCnt="0"/>
      <dgm:spPr/>
    </dgm:pt>
    <dgm:pt modelId="{54782FBC-6DB3-407F-876F-659B44BE1A68}" type="pres">
      <dgm:prSet presAssocID="{B5CE2F94-F846-43B3-B203-3EA885C10F60}" presName="tx2" presStyleLbl="revTx" presStyleIdx="1" presStyleCnt="7"/>
      <dgm:spPr/>
    </dgm:pt>
    <dgm:pt modelId="{56F43D7F-1353-4E01-B745-2301D5C95716}" type="pres">
      <dgm:prSet presAssocID="{B5CE2F94-F846-43B3-B203-3EA885C10F60}" presName="vert2" presStyleCnt="0"/>
      <dgm:spPr/>
    </dgm:pt>
    <dgm:pt modelId="{51F34EA7-3D15-4FCA-AF3E-9BF63334EF9E}" type="pres">
      <dgm:prSet presAssocID="{B5CE2F94-F846-43B3-B203-3EA885C10F60}" presName="thinLine2b" presStyleLbl="callout" presStyleIdx="0" presStyleCnt="6"/>
      <dgm:spPr/>
    </dgm:pt>
    <dgm:pt modelId="{53934EBC-F411-480B-BCB9-0B73A93AB819}" type="pres">
      <dgm:prSet presAssocID="{B5CE2F94-F846-43B3-B203-3EA885C10F60}" presName="vertSpace2b" presStyleCnt="0"/>
      <dgm:spPr/>
    </dgm:pt>
    <dgm:pt modelId="{3DEFB225-5008-49F2-B1E4-DB65D60DE61D}" type="pres">
      <dgm:prSet presAssocID="{1EDC3A1E-265D-4652-BCEB-C58A8F2679D1}" presName="horz2" presStyleCnt="0"/>
      <dgm:spPr/>
    </dgm:pt>
    <dgm:pt modelId="{2FE8470E-0B9D-494B-BE7D-BB510A44AE18}" type="pres">
      <dgm:prSet presAssocID="{1EDC3A1E-265D-4652-BCEB-C58A8F2679D1}" presName="horzSpace2" presStyleCnt="0"/>
      <dgm:spPr/>
    </dgm:pt>
    <dgm:pt modelId="{D5F0D4BB-3F57-4BF2-A7F7-6C6D06D24B11}" type="pres">
      <dgm:prSet presAssocID="{1EDC3A1E-265D-4652-BCEB-C58A8F2679D1}" presName="tx2" presStyleLbl="revTx" presStyleIdx="2" presStyleCnt="7"/>
      <dgm:spPr/>
    </dgm:pt>
    <dgm:pt modelId="{F7A7FD72-A909-4EDC-92B7-FEB64802187B}" type="pres">
      <dgm:prSet presAssocID="{1EDC3A1E-265D-4652-BCEB-C58A8F2679D1}" presName="vert2" presStyleCnt="0"/>
      <dgm:spPr/>
    </dgm:pt>
    <dgm:pt modelId="{2A412312-16A1-4551-8A02-916C5C9E7C51}" type="pres">
      <dgm:prSet presAssocID="{1EDC3A1E-265D-4652-BCEB-C58A8F2679D1}" presName="thinLine2b" presStyleLbl="callout" presStyleIdx="1" presStyleCnt="6" custLinFactY="-80009" custLinFactNeighborY="-100000"/>
      <dgm:spPr/>
    </dgm:pt>
    <dgm:pt modelId="{B6BDCF8B-4223-498D-B998-7AAD58BFEBB6}" type="pres">
      <dgm:prSet presAssocID="{1EDC3A1E-265D-4652-BCEB-C58A8F2679D1}" presName="vertSpace2b" presStyleCnt="0"/>
      <dgm:spPr/>
    </dgm:pt>
    <dgm:pt modelId="{F7E40F91-70C7-4AB7-967F-5A6DD071E836}" type="pres">
      <dgm:prSet presAssocID="{9548CB72-1ECA-4D8A-A404-162F126EC517}" presName="horz2" presStyleCnt="0"/>
      <dgm:spPr/>
    </dgm:pt>
    <dgm:pt modelId="{138FC4E4-08E9-4BDE-ACCE-422A79279490}" type="pres">
      <dgm:prSet presAssocID="{9548CB72-1ECA-4D8A-A404-162F126EC517}" presName="horzSpace2" presStyleCnt="0"/>
      <dgm:spPr/>
    </dgm:pt>
    <dgm:pt modelId="{83BF5296-5893-460D-90EC-75A115350754}" type="pres">
      <dgm:prSet presAssocID="{9548CB72-1ECA-4D8A-A404-162F126EC517}" presName="tx2" presStyleLbl="revTx" presStyleIdx="3" presStyleCnt="7" custLinFactNeighborY="-1658"/>
      <dgm:spPr/>
    </dgm:pt>
    <dgm:pt modelId="{10039CA8-3C6D-401E-94A8-B65C7706F5E2}" type="pres">
      <dgm:prSet presAssocID="{9548CB72-1ECA-4D8A-A404-162F126EC517}" presName="vert2" presStyleCnt="0"/>
      <dgm:spPr/>
    </dgm:pt>
    <dgm:pt modelId="{E1D320CA-138F-49EB-9089-0B71C79ABEBF}" type="pres">
      <dgm:prSet presAssocID="{9548CB72-1ECA-4D8A-A404-162F126EC517}" presName="thinLine2b" presStyleLbl="callout" presStyleIdx="2" presStyleCnt="6" custLinFactY="100000" custLinFactNeighborY="149881"/>
      <dgm:spPr/>
    </dgm:pt>
    <dgm:pt modelId="{71A672A2-D90E-41B0-BEFA-D74165726B84}" type="pres">
      <dgm:prSet presAssocID="{9548CB72-1ECA-4D8A-A404-162F126EC517}" presName="vertSpace2b" presStyleCnt="0"/>
      <dgm:spPr/>
    </dgm:pt>
    <dgm:pt modelId="{A7E9A969-3E4C-4E7A-87D5-6068905D587E}" type="pres">
      <dgm:prSet presAssocID="{855E086B-5586-474C-AF8B-71270B824A65}" presName="horz2" presStyleCnt="0"/>
      <dgm:spPr/>
    </dgm:pt>
    <dgm:pt modelId="{E1D7644F-1EC5-4091-B4DC-AEA353B63810}" type="pres">
      <dgm:prSet presAssocID="{855E086B-5586-474C-AF8B-71270B824A65}" presName="horzSpace2" presStyleCnt="0"/>
      <dgm:spPr/>
    </dgm:pt>
    <dgm:pt modelId="{1E21E48A-3264-4807-A0C9-F0FE5EFBC2F5}" type="pres">
      <dgm:prSet presAssocID="{855E086B-5586-474C-AF8B-71270B824A65}" presName="tx2" presStyleLbl="revTx" presStyleIdx="4" presStyleCnt="7" custLinFactNeighborY="1659"/>
      <dgm:spPr/>
    </dgm:pt>
    <dgm:pt modelId="{EE92160C-099C-4550-92E0-BE2BD5B9BD78}" type="pres">
      <dgm:prSet presAssocID="{855E086B-5586-474C-AF8B-71270B824A65}" presName="vert2" presStyleCnt="0"/>
      <dgm:spPr/>
    </dgm:pt>
    <dgm:pt modelId="{2EC11C6D-C780-47C5-9C3F-7653AB7A7421}" type="pres">
      <dgm:prSet presAssocID="{855E086B-5586-474C-AF8B-71270B824A65}" presName="thinLine2b" presStyleLbl="callout" presStyleIdx="3" presStyleCnt="6" custLinFactY="100000" custLinFactNeighborY="183043"/>
      <dgm:spPr/>
    </dgm:pt>
    <dgm:pt modelId="{19823137-A35C-4169-A9CB-2A4344CDE3DF}" type="pres">
      <dgm:prSet presAssocID="{855E086B-5586-474C-AF8B-71270B824A65}" presName="vertSpace2b" presStyleCnt="0"/>
      <dgm:spPr/>
    </dgm:pt>
    <dgm:pt modelId="{8E66EA6D-E6D4-4CBE-B48A-7B98E2547C43}" type="pres">
      <dgm:prSet presAssocID="{383A5B9D-E723-4ECC-A8CA-FD03CC83A243}" presName="horz2" presStyleCnt="0"/>
      <dgm:spPr/>
    </dgm:pt>
    <dgm:pt modelId="{6A80E32B-92A0-48A5-819F-5672090EFB78}" type="pres">
      <dgm:prSet presAssocID="{383A5B9D-E723-4ECC-A8CA-FD03CC83A243}" presName="horzSpace2" presStyleCnt="0"/>
      <dgm:spPr/>
    </dgm:pt>
    <dgm:pt modelId="{7ECBACFB-45C9-467A-9955-93971A696A40}" type="pres">
      <dgm:prSet presAssocID="{383A5B9D-E723-4ECC-A8CA-FD03CC83A243}" presName="tx2" presStyleLbl="revTx" presStyleIdx="5" presStyleCnt="7" custLinFactNeighborY="14922"/>
      <dgm:spPr/>
    </dgm:pt>
    <dgm:pt modelId="{E1DDF11C-E3E9-4B8D-A9A5-58F579897412}" type="pres">
      <dgm:prSet presAssocID="{383A5B9D-E723-4ECC-A8CA-FD03CC83A243}" presName="vert2" presStyleCnt="0"/>
      <dgm:spPr/>
    </dgm:pt>
    <dgm:pt modelId="{5A64DEEF-AF3D-4F27-9BDF-C232F2E794AC}" type="pres">
      <dgm:prSet presAssocID="{383A5B9D-E723-4ECC-A8CA-FD03CC83A243}" presName="thinLine2b" presStyleLbl="callout" presStyleIdx="4" presStyleCnt="6"/>
      <dgm:spPr/>
    </dgm:pt>
    <dgm:pt modelId="{B100E204-3CAD-4794-9604-017E2AD01759}" type="pres">
      <dgm:prSet presAssocID="{383A5B9D-E723-4ECC-A8CA-FD03CC83A243}" presName="vertSpace2b" presStyleCnt="0"/>
      <dgm:spPr/>
    </dgm:pt>
    <dgm:pt modelId="{01AFEB89-059A-44F7-A868-82AD8DC46D35}" type="pres">
      <dgm:prSet presAssocID="{335DCC16-2586-4519-AD07-25FA534E0FAA}" presName="horz2" presStyleCnt="0"/>
      <dgm:spPr/>
    </dgm:pt>
    <dgm:pt modelId="{C7502806-A5CB-405C-A5B6-EDA01EB440B4}" type="pres">
      <dgm:prSet presAssocID="{335DCC16-2586-4519-AD07-25FA534E0FAA}" presName="horzSpace2" presStyleCnt="0"/>
      <dgm:spPr/>
    </dgm:pt>
    <dgm:pt modelId="{4A7478D8-CB7D-48DE-AEE0-E3CF684AD7B6}" type="pres">
      <dgm:prSet presAssocID="{335DCC16-2586-4519-AD07-25FA534E0FAA}" presName="tx2" presStyleLbl="revTx" presStyleIdx="6" presStyleCnt="7"/>
      <dgm:spPr/>
    </dgm:pt>
    <dgm:pt modelId="{E5421B1D-B80E-4152-8FF5-2A482F2CDA42}" type="pres">
      <dgm:prSet presAssocID="{335DCC16-2586-4519-AD07-25FA534E0FAA}" presName="vert2" presStyleCnt="0"/>
      <dgm:spPr/>
    </dgm:pt>
    <dgm:pt modelId="{F16BB187-F16A-44EB-8610-6862B6CDCFAC}" type="pres">
      <dgm:prSet presAssocID="{335DCC16-2586-4519-AD07-25FA534E0FAA}" presName="thinLine2b" presStyleLbl="callout" presStyleIdx="5" presStyleCnt="6"/>
      <dgm:spPr/>
    </dgm:pt>
    <dgm:pt modelId="{141221A6-CCE3-4581-A38E-05566231D812}" type="pres">
      <dgm:prSet presAssocID="{335DCC16-2586-4519-AD07-25FA534E0FAA}" presName="vertSpace2b" presStyleCnt="0"/>
      <dgm:spPr/>
    </dgm:pt>
  </dgm:ptLst>
  <dgm:cxnLst>
    <dgm:cxn modelId="{F8B4DC0A-24D7-44CF-BFF5-8D4FD36673DA}" type="presOf" srcId="{855E086B-5586-474C-AF8B-71270B824A65}" destId="{1E21E48A-3264-4807-A0C9-F0FE5EFBC2F5}" srcOrd="0" destOrd="0" presId="urn:microsoft.com/office/officeart/2008/layout/LinedList"/>
    <dgm:cxn modelId="{C843D117-D562-4AAE-B5A6-4724424EF944}" type="presOf" srcId="{383A5B9D-E723-4ECC-A8CA-FD03CC83A243}" destId="{7ECBACFB-45C9-467A-9955-93971A696A40}" srcOrd="0" destOrd="0" presId="urn:microsoft.com/office/officeart/2008/layout/LinedList"/>
    <dgm:cxn modelId="{D7CE021A-A1A6-4683-9B12-3FA89AA9E627}" type="presOf" srcId="{1EDC3A1E-265D-4652-BCEB-C58A8F2679D1}" destId="{D5F0D4BB-3F57-4BF2-A7F7-6C6D06D24B11}" srcOrd="0" destOrd="0" presId="urn:microsoft.com/office/officeart/2008/layout/LinedList"/>
    <dgm:cxn modelId="{75C02D1F-A0B6-429E-829F-191764F23409}" srcId="{A700417E-7CC6-4B6A-A218-A8633FE5BF25}" destId="{855E086B-5586-474C-AF8B-71270B824A65}" srcOrd="3" destOrd="0" parTransId="{B4971B0D-91FA-4AA2-95AA-A2D1D50B5DDB}" sibTransId="{99E9187D-B1AD-4278-826A-E69A953B7857}"/>
    <dgm:cxn modelId="{FB064823-955E-4366-864C-B2C231FE4516}" srcId="{A700417E-7CC6-4B6A-A218-A8633FE5BF25}" destId="{383A5B9D-E723-4ECC-A8CA-FD03CC83A243}" srcOrd="4" destOrd="0" parTransId="{132D0E83-2F21-41B5-B24E-F62B6BD8331C}" sibTransId="{7BC712A3-AB90-437F-8ACF-03E3918BA017}"/>
    <dgm:cxn modelId="{D762202B-1C72-4C6E-AEF1-B14BECF7FCED}" srcId="{A700417E-7CC6-4B6A-A218-A8633FE5BF25}" destId="{9548CB72-1ECA-4D8A-A404-162F126EC517}" srcOrd="2" destOrd="0" parTransId="{D36F36CC-7661-4B2B-9543-F68A0398621C}" sibTransId="{7F6CE742-850C-46F8-BE16-2409C9A1DF59}"/>
    <dgm:cxn modelId="{0A355A35-C1F3-4A4A-8332-795712419B5D}" type="presOf" srcId="{825DCFFF-8CD7-4BFC-BFB2-F744284EF8B9}" destId="{1EDB2855-9237-46B7-9B92-B695B8A673B2}" srcOrd="0" destOrd="0" presId="urn:microsoft.com/office/officeart/2008/layout/LinedList"/>
    <dgm:cxn modelId="{F967BC50-0124-406A-9E01-2054580ADB73}" srcId="{A700417E-7CC6-4B6A-A218-A8633FE5BF25}" destId="{B5CE2F94-F846-43B3-B203-3EA885C10F60}" srcOrd="0" destOrd="0" parTransId="{CD1B3AF3-18A9-40CA-9A54-2CDF4444641C}" sibTransId="{81F42E1A-1F7E-4408-A99E-DEB47B844E90}"/>
    <dgm:cxn modelId="{1E507088-34F3-44DD-B639-24B8E5539F99}" type="presOf" srcId="{9548CB72-1ECA-4D8A-A404-162F126EC517}" destId="{83BF5296-5893-460D-90EC-75A115350754}" srcOrd="0" destOrd="0" presId="urn:microsoft.com/office/officeart/2008/layout/LinedList"/>
    <dgm:cxn modelId="{8CFDA78B-9F74-4DD0-A986-18CAD20D8CDE}" srcId="{A700417E-7CC6-4B6A-A218-A8633FE5BF25}" destId="{1EDC3A1E-265D-4652-BCEB-C58A8F2679D1}" srcOrd="1" destOrd="0" parTransId="{C7CAAC8D-7E89-4F77-BC2A-30C1078C0447}" sibTransId="{336F0283-6683-4E11-93D9-297BEB839DAA}"/>
    <dgm:cxn modelId="{241038C2-CD4E-4F89-BDEC-1D0D7601C4A1}" type="presOf" srcId="{B5CE2F94-F846-43B3-B203-3EA885C10F60}" destId="{54782FBC-6DB3-407F-876F-659B44BE1A68}" srcOrd="0" destOrd="0" presId="urn:microsoft.com/office/officeart/2008/layout/LinedList"/>
    <dgm:cxn modelId="{AA3BA8D1-EBE7-4325-BA13-69BB9CF42AC8}" srcId="{A700417E-7CC6-4B6A-A218-A8633FE5BF25}" destId="{335DCC16-2586-4519-AD07-25FA534E0FAA}" srcOrd="5" destOrd="0" parTransId="{8EA2C74D-95E7-48C0-ADFE-46EB7C232306}" sibTransId="{0C69ABD8-35B2-44AB-99A4-6FF72582B6DC}"/>
    <dgm:cxn modelId="{59C505E2-E80F-45C5-AB39-9496EF70BB3B}" srcId="{825DCFFF-8CD7-4BFC-BFB2-F744284EF8B9}" destId="{A700417E-7CC6-4B6A-A218-A8633FE5BF25}" srcOrd="0" destOrd="0" parTransId="{8D2160F8-EB54-4287-90C4-92478042A232}" sibTransId="{FF2414BC-AD51-451E-B376-213FD0B3EE62}"/>
    <dgm:cxn modelId="{2C7373EA-236A-4131-9A9A-A3CC8E3B51A5}" type="presOf" srcId="{A700417E-7CC6-4B6A-A218-A8633FE5BF25}" destId="{D2146D64-B3C2-4642-AA23-4EF51EDD02C8}" srcOrd="0" destOrd="0" presId="urn:microsoft.com/office/officeart/2008/layout/LinedList"/>
    <dgm:cxn modelId="{E11BA9F9-1A77-4ED4-9524-86AAE14132FA}" type="presOf" srcId="{335DCC16-2586-4519-AD07-25FA534E0FAA}" destId="{4A7478D8-CB7D-48DE-AEE0-E3CF684AD7B6}" srcOrd="0" destOrd="0" presId="urn:microsoft.com/office/officeart/2008/layout/LinedList"/>
    <dgm:cxn modelId="{1D9BC72A-0609-4D86-A718-066351E0D769}" type="presParOf" srcId="{1EDB2855-9237-46B7-9B92-B695B8A673B2}" destId="{344CE82A-997B-4EB9-AFE4-881D173F50B6}" srcOrd="0" destOrd="0" presId="urn:microsoft.com/office/officeart/2008/layout/LinedList"/>
    <dgm:cxn modelId="{AA74538E-B48B-4B12-9D51-D9DEEA352F3B}" type="presParOf" srcId="{1EDB2855-9237-46B7-9B92-B695B8A673B2}" destId="{0921E3C2-06F4-40DC-9013-6EDA0067DC4B}" srcOrd="1" destOrd="0" presId="urn:microsoft.com/office/officeart/2008/layout/LinedList"/>
    <dgm:cxn modelId="{B6A096EC-F91E-4924-981D-DD763255BEEC}" type="presParOf" srcId="{0921E3C2-06F4-40DC-9013-6EDA0067DC4B}" destId="{D2146D64-B3C2-4642-AA23-4EF51EDD02C8}" srcOrd="0" destOrd="0" presId="urn:microsoft.com/office/officeart/2008/layout/LinedList"/>
    <dgm:cxn modelId="{D449488E-9DD2-40E7-B991-33668F67ECC9}" type="presParOf" srcId="{0921E3C2-06F4-40DC-9013-6EDA0067DC4B}" destId="{232F08F1-4605-4CBC-8010-1BB0016F15D8}" srcOrd="1" destOrd="0" presId="urn:microsoft.com/office/officeart/2008/layout/LinedList"/>
    <dgm:cxn modelId="{2037887E-F3E3-4B20-968F-5E1AE318DCBB}" type="presParOf" srcId="{232F08F1-4605-4CBC-8010-1BB0016F15D8}" destId="{7D6A1808-6560-4F84-8207-918CC4A45169}" srcOrd="0" destOrd="0" presId="urn:microsoft.com/office/officeart/2008/layout/LinedList"/>
    <dgm:cxn modelId="{60DC39A0-B835-4EB8-9939-869A3482A9EF}" type="presParOf" srcId="{232F08F1-4605-4CBC-8010-1BB0016F15D8}" destId="{8BC2F235-DB90-4C29-A07C-406B3E388E03}" srcOrd="1" destOrd="0" presId="urn:microsoft.com/office/officeart/2008/layout/LinedList"/>
    <dgm:cxn modelId="{BF6E93FD-B441-422F-98E4-066F801ABEC7}" type="presParOf" srcId="{8BC2F235-DB90-4C29-A07C-406B3E388E03}" destId="{F4BEA203-3EF5-4CD9-8B59-9E8ECF93F635}" srcOrd="0" destOrd="0" presId="urn:microsoft.com/office/officeart/2008/layout/LinedList"/>
    <dgm:cxn modelId="{E7AFD844-9082-4C3C-B44C-399A0FFACAF8}" type="presParOf" srcId="{8BC2F235-DB90-4C29-A07C-406B3E388E03}" destId="{54782FBC-6DB3-407F-876F-659B44BE1A68}" srcOrd="1" destOrd="0" presId="urn:microsoft.com/office/officeart/2008/layout/LinedList"/>
    <dgm:cxn modelId="{711855F5-C749-4C2C-B209-570DCC7A3CC0}" type="presParOf" srcId="{8BC2F235-DB90-4C29-A07C-406B3E388E03}" destId="{56F43D7F-1353-4E01-B745-2301D5C95716}" srcOrd="2" destOrd="0" presId="urn:microsoft.com/office/officeart/2008/layout/LinedList"/>
    <dgm:cxn modelId="{AF7CFEE4-0756-41AF-B3E5-22A67C79D7F9}" type="presParOf" srcId="{232F08F1-4605-4CBC-8010-1BB0016F15D8}" destId="{51F34EA7-3D15-4FCA-AF3E-9BF63334EF9E}" srcOrd="2" destOrd="0" presId="urn:microsoft.com/office/officeart/2008/layout/LinedList"/>
    <dgm:cxn modelId="{CC71B236-3442-4DBB-B6E2-728A8020ED24}" type="presParOf" srcId="{232F08F1-4605-4CBC-8010-1BB0016F15D8}" destId="{53934EBC-F411-480B-BCB9-0B73A93AB819}" srcOrd="3" destOrd="0" presId="urn:microsoft.com/office/officeart/2008/layout/LinedList"/>
    <dgm:cxn modelId="{5C49740B-54B8-4C0B-A8A7-FE0A475E44AC}" type="presParOf" srcId="{232F08F1-4605-4CBC-8010-1BB0016F15D8}" destId="{3DEFB225-5008-49F2-B1E4-DB65D60DE61D}" srcOrd="4" destOrd="0" presId="urn:microsoft.com/office/officeart/2008/layout/LinedList"/>
    <dgm:cxn modelId="{A51B2A0D-0C7E-4C43-B869-17003BDE54C6}" type="presParOf" srcId="{3DEFB225-5008-49F2-B1E4-DB65D60DE61D}" destId="{2FE8470E-0B9D-494B-BE7D-BB510A44AE18}" srcOrd="0" destOrd="0" presId="urn:microsoft.com/office/officeart/2008/layout/LinedList"/>
    <dgm:cxn modelId="{441C3252-2E38-404D-9B07-052B993B710A}" type="presParOf" srcId="{3DEFB225-5008-49F2-B1E4-DB65D60DE61D}" destId="{D5F0D4BB-3F57-4BF2-A7F7-6C6D06D24B11}" srcOrd="1" destOrd="0" presId="urn:microsoft.com/office/officeart/2008/layout/LinedList"/>
    <dgm:cxn modelId="{8962792B-61C0-4EEF-B05F-29B40C3309BC}" type="presParOf" srcId="{3DEFB225-5008-49F2-B1E4-DB65D60DE61D}" destId="{F7A7FD72-A909-4EDC-92B7-FEB64802187B}" srcOrd="2" destOrd="0" presId="urn:microsoft.com/office/officeart/2008/layout/LinedList"/>
    <dgm:cxn modelId="{3104B963-2582-45D5-8F53-C1258E7E2089}" type="presParOf" srcId="{232F08F1-4605-4CBC-8010-1BB0016F15D8}" destId="{2A412312-16A1-4551-8A02-916C5C9E7C51}" srcOrd="5" destOrd="0" presId="urn:microsoft.com/office/officeart/2008/layout/LinedList"/>
    <dgm:cxn modelId="{A51FE12A-4513-4283-9192-5C40526823F1}" type="presParOf" srcId="{232F08F1-4605-4CBC-8010-1BB0016F15D8}" destId="{B6BDCF8B-4223-498D-B998-7AAD58BFEBB6}" srcOrd="6" destOrd="0" presId="urn:microsoft.com/office/officeart/2008/layout/LinedList"/>
    <dgm:cxn modelId="{7D4CDCE0-9226-4E67-A6C8-5F7D595C4C68}" type="presParOf" srcId="{232F08F1-4605-4CBC-8010-1BB0016F15D8}" destId="{F7E40F91-70C7-4AB7-967F-5A6DD071E836}" srcOrd="7" destOrd="0" presId="urn:microsoft.com/office/officeart/2008/layout/LinedList"/>
    <dgm:cxn modelId="{210DF9F0-7024-4B4E-B525-45C963750561}" type="presParOf" srcId="{F7E40F91-70C7-4AB7-967F-5A6DD071E836}" destId="{138FC4E4-08E9-4BDE-ACCE-422A79279490}" srcOrd="0" destOrd="0" presId="urn:microsoft.com/office/officeart/2008/layout/LinedList"/>
    <dgm:cxn modelId="{B9CDE3F9-0B80-46E3-8D07-4FEC57135C12}" type="presParOf" srcId="{F7E40F91-70C7-4AB7-967F-5A6DD071E836}" destId="{83BF5296-5893-460D-90EC-75A115350754}" srcOrd="1" destOrd="0" presId="urn:microsoft.com/office/officeart/2008/layout/LinedList"/>
    <dgm:cxn modelId="{9E047ED3-0669-4759-96E3-4CDF5E38BF07}" type="presParOf" srcId="{F7E40F91-70C7-4AB7-967F-5A6DD071E836}" destId="{10039CA8-3C6D-401E-94A8-B65C7706F5E2}" srcOrd="2" destOrd="0" presId="urn:microsoft.com/office/officeart/2008/layout/LinedList"/>
    <dgm:cxn modelId="{D429FBD5-CE99-4B5A-B69D-23F58AC0055C}" type="presParOf" srcId="{232F08F1-4605-4CBC-8010-1BB0016F15D8}" destId="{E1D320CA-138F-49EB-9089-0B71C79ABEBF}" srcOrd="8" destOrd="0" presId="urn:microsoft.com/office/officeart/2008/layout/LinedList"/>
    <dgm:cxn modelId="{0ADB2526-D92A-45BD-B9C2-D83202828552}" type="presParOf" srcId="{232F08F1-4605-4CBC-8010-1BB0016F15D8}" destId="{71A672A2-D90E-41B0-BEFA-D74165726B84}" srcOrd="9" destOrd="0" presId="urn:microsoft.com/office/officeart/2008/layout/LinedList"/>
    <dgm:cxn modelId="{A1523322-10D2-4024-9476-7B540289D56A}" type="presParOf" srcId="{232F08F1-4605-4CBC-8010-1BB0016F15D8}" destId="{A7E9A969-3E4C-4E7A-87D5-6068905D587E}" srcOrd="10" destOrd="0" presId="urn:microsoft.com/office/officeart/2008/layout/LinedList"/>
    <dgm:cxn modelId="{463DF109-53E1-47AA-9616-584EDDB0D719}" type="presParOf" srcId="{A7E9A969-3E4C-4E7A-87D5-6068905D587E}" destId="{E1D7644F-1EC5-4091-B4DC-AEA353B63810}" srcOrd="0" destOrd="0" presId="urn:microsoft.com/office/officeart/2008/layout/LinedList"/>
    <dgm:cxn modelId="{64652AEC-D305-4960-A711-1555C7F6F35F}" type="presParOf" srcId="{A7E9A969-3E4C-4E7A-87D5-6068905D587E}" destId="{1E21E48A-3264-4807-A0C9-F0FE5EFBC2F5}" srcOrd="1" destOrd="0" presId="urn:microsoft.com/office/officeart/2008/layout/LinedList"/>
    <dgm:cxn modelId="{8CFA90AE-C31D-42F6-A7A8-F79E19907658}" type="presParOf" srcId="{A7E9A969-3E4C-4E7A-87D5-6068905D587E}" destId="{EE92160C-099C-4550-92E0-BE2BD5B9BD78}" srcOrd="2" destOrd="0" presId="urn:microsoft.com/office/officeart/2008/layout/LinedList"/>
    <dgm:cxn modelId="{128CD635-726D-4448-BC7B-B449392C1138}" type="presParOf" srcId="{232F08F1-4605-4CBC-8010-1BB0016F15D8}" destId="{2EC11C6D-C780-47C5-9C3F-7653AB7A7421}" srcOrd="11" destOrd="0" presId="urn:microsoft.com/office/officeart/2008/layout/LinedList"/>
    <dgm:cxn modelId="{FD9281D0-E990-4E38-BED4-844C3E7EC2B1}" type="presParOf" srcId="{232F08F1-4605-4CBC-8010-1BB0016F15D8}" destId="{19823137-A35C-4169-A9CB-2A4344CDE3DF}" srcOrd="12" destOrd="0" presId="urn:microsoft.com/office/officeart/2008/layout/LinedList"/>
    <dgm:cxn modelId="{6C96F219-345A-442A-A607-80F11FDF5D39}" type="presParOf" srcId="{232F08F1-4605-4CBC-8010-1BB0016F15D8}" destId="{8E66EA6D-E6D4-4CBE-B48A-7B98E2547C43}" srcOrd="13" destOrd="0" presId="urn:microsoft.com/office/officeart/2008/layout/LinedList"/>
    <dgm:cxn modelId="{5E4A10A4-A183-4936-A5E8-8C8DF23F12BA}" type="presParOf" srcId="{8E66EA6D-E6D4-4CBE-B48A-7B98E2547C43}" destId="{6A80E32B-92A0-48A5-819F-5672090EFB78}" srcOrd="0" destOrd="0" presId="urn:microsoft.com/office/officeart/2008/layout/LinedList"/>
    <dgm:cxn modelId="{32A8AEC9-C827-44DD-9067-EC6CB655CCD0}" type="presParOf" srcId="{8E66EA6D-E6D4-4CBE-B48A-7B98E2547C43}" destId="{7ECBACFB-45C9-467A-9955-93971A696A40}" srcOrd="1" destOrd="0" presId="urn:microsoft.com/office/officeart/2008/layout/LinedList"/>
    <dgm:cxn modelId="{F477057F-0C1D-450E-A655-DF537071F009}" type="presParOf" srcId="{8E66EA6D-E6D4-4CBE-B48A-7B98E2547C43}" destId="{E1DDF11C-E3E9-4B8D-A9A5-58F579897412}" srcOrd="2" destOrd="0" presId="urn:microsoft.com/office/officeart/2008/layout/LinedList"/>
    <dgm:cxn modelId="{078A8C4A-8DEE-445F-B3D2-5E81231FA612}" type="presParOf" srcId="{232F08F1-4605-4CBC-8010-1BB0016F15D8}" destId="{5A64DEEF-AF3D-4F27-9BDF-C232F2E794AC}" srcOrd="14" destOrd="0" presId="urn:microsoft.com/office/officeart/2008/layout/LinedList"/>
    <dgm:cxn modelId="{DB8A0E88-0BAD-4782-B5C6-1C03443F6E8A}" type="presParOf" srcId="{232F08F1-4605-4CBC-8010-1BB0016F15D8}" destId="{B100E204-3CAD-4794-9604-017E2AD01759}" srcOrd="15" destOrd="0" presId="urn:microsoft.com/office/officeart/2008/layout/LinedList"/>
    <dgm:cxn modelId="{EAEE4179-042B-4477-8B4C-56094E53CBF3}" type="presParOf" srcId="{232F08F1-4605-4CBC-8010-1BB0016F15D8}" destId="{01AFEB89-059A-44F7-A868-82AD8DC46D35}" srcOrd="16" destOrd="0" presId="urn:microsoft.com/office/officeart/2008/layout/LinedList"/>
    <dgm:cxn modelId="{7B20EBA4-2BC9-4DDC-8907-EF53E92C018C}" type="presParOf" srcId="{01AFEB89-059A-44F7-A868-82AD8DC46D35}" destId="{C7502806-A5CB-405C-A5B6-EDA01EB440B4}" srcOrd="0" destOrd="0" presId="urn:microsoft.com/office/officeart/2008/layout/LinedList"/>
    <dgm:cxn modelId="{A31D469D-63CE-4DA6-8992-F66A8B954B83}" type="presParOf" srcId="{01AFEB89-059A-44F7-A868-82AD8DC46D35}" destId="{4A7478D8-CB7D-48DE-AEE0-E3CF684AD7B6}" srcOrd="1" destOrd="0" presId="urn:microsoft.com/office/officeart/2008/layout/LinedList"/>
    <dgm:cxn modelId="{A79F8CEB-67AF-4109-83F8-69AABC73A9A2}" type="presParOf" srcId="{01AFEB89-059A-44F7-A868-82AD8DC46D35}" destId="{E5421B1D-B80E-4152-8FF5-2A482F2CDA42}" srcOrd="2" destOrd="0" presId="urn:microsoft.com/office/officeart/2008/layout/LinedList"/>
    <dgm:cxn modelId="{38AC3DFE-88A8-4B86-9F86-9814EB69AA84}" type="presParOf" srcId="{232F08F1-4605-4CBC-8010-1BB0016F15D8}" destId="{F16BB187-F16A-44EB-8610-6862B6CDCFAC}" srcOrd="17" destOrd="0" presId="urn:microsoft.com/office/officeart/2008/layout/LinedList"/>
    <dgm:cxn modelId="{04C8784D-EABB-402D-9BE4-F36F1559F2F5}" type="presParOf" srcId="{232F08F1-4605-4CBC-8010-1BB0016F15D8}" destId="{141221A6-CCE3-4581-A38E-05566231D812}"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129237-6639-4719-8D12-7F425017FD97}"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n-KE"/>
        </a:p>
      </dgm:t>
    </dgm:pt>
    <dgm:pt modelId="{162C3140-C68C-4126-8E39-DC876D2076CF}">
      <dgm:prSet phldrT="[Text]" custT="1"/>
      <dgm:spPr/>
      <dgm:t>
        <a:bodyPr/>
        <a:lstStyle/>
        <a:p>
          <a:r>
            <a:rPr lang="en-US" sz="2000" dirty="0">
              <a:latin typeface="Tahoma" panose="020B0604030504040204" pitchFamily="34" charset="0"/>
              <a:ea typeface="Tahoma" panose="020B0604030504040204" pitchFamily="34" charset="0"/>
              <a:cs typeface="Tahoma" panose="020B0604030504040204" pitchFamily="34" charset="0"/>
            </a:rPr>
            <a:t>Calculate fluid Requirement over 48 hours (0.9% saline/ ringers lactate)</a:t>
          </a:r>
          <a:endParaRPr lang="en-ZA" sz="2000" dirty="0">
            <a:latin typeface="Calibri" pitchFamily="34" charset="0"/>
          </a:endParaRPr>
        </a:p>
        <a:p>
          <a:r>
            <a:rPr lang="en-US" sz="2000" u="sng" dirty="0">
              <a:latin typeface="Tahoma" panose="020B0604030504040204" pitchFamily="34" charset="0"/>
              <a:ea typeface="Tahoma" panose="020B0604030504040204" pitchFamily="34" charset="0"/>
              <a:cs typeface="Tahoma" panose="020B0604030504040204" pitchFamily="34" charset="0"/>
            </a:rPr>
            <a:t>Maintenance fluid over 48 </a:t>
          </a:r>
          <a:r>
            <a:rPr lang="en-US" sz="2000" u="sng" dirty="0" err="1">
              <a:latin typeface="Tahoma" panose="020B0604030504040204" pitchFamily="34" charset="0"/>
              <a:ea typeface="Tahoma" panose="020B0604030504040204" pitchFamily="34" charset="0"/>
              <a:cs typeface="Tahoma" panose="020B0604030504040204" pitchFamily="34" charset="0"/>
            </a:rPr>
            <a:t>hrs</a:t>
          </a:r>
          <a:r>
            <a:rPr lang="en-US" sz="2000" u="sng" dirty="0">
              <a:latin typeface="Tahoma" panose="020B0604030504040204" pitchFamily="34" charset="0"/>
              <a:ea typeface="Tahoma" panose="020B0604030504040204" pitchFamily="34" charset="0"/>
              <a:cs typeface="Tahoma" panose="020B0604030504040204" pitchFamily="34" charset="0"/>
            </a:rPr>
            <a:t> + Deficit </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48 </a:t>
          </a:r>
          <a:r>
            <a:rPr lang="en-US" sz="2000" dirty="0" err="1">
              <a:latin typeface="Tahoma" panose="020B0604030504040204" pitchFamily="34" charset="0"/>
              <a:ea typeface="Tahoma" panose="020B0604030504040204" pitchFamily="34" charset="0"/>
              <a:cs typeface="Tahoma" panose="020B0604030504040204" pitchFamily="34" charset="0"/>
            </a:rPr>
            <a:t>hrs</a:t>
          </a:r>
          <a:r>
            <a:rPr lang="en-US" sz="2000" dirty="0">
              <a:latin typeface="Tahoma" panose="020B0604030504040204" pitchFamily="34" charset="0"/>
              <a:ea typeface="Tahoma" panose="020B0604030504040204" pitchFamily="34" charset="0"/>
              <a:cs typeface="Tahoma" panose="020B0604030504040204" pitchFamily="34" charset="0"/>
            </a:rPr>
            <a:t>  (Time taken for rehydration)</a:t>
          </a:r>
          <a:endParaRPr lang="en-KE" sz="2000" dirty="0">
            <a:solidFill>
              <a:srgbClr val="FF0000"/>
            </a:solidFill>
          </a:endParaRPr>
        </a:p>
      </dgm:t>
    </dgm:pt>
    <dgm:pt modelId="{168E2127-0D1F-4112-A475-E1702B1B8D6C}" type="parTrans" cxnId="{7F22A400-E587-4DB8-B01C-11558A731F5C}">
      <dgm:prSet/>
      <dgm:spPr/>
      <dgm:t>
        <a:bodyPr/>
        <a:lstStyle/>
        <a:p>
          <a:endParaRPr lang="en-KE"/>
        </a:p>
      </dgm:t>
    </dgm:pt>
    <dgm:pt modelId="{486976B0-69C3-4376-B8A3-7C667719ECC2}" type="sibTrans" cxnId="{7F22A400-E587-4DB8-B01C-11558A731F5C}">
      <dgm:prSet/>
      <dgm:spPr>
        <a:solidFill>
          <a:srgbClr val="002060">
            <a:alpha val="90000"/>
          </a:srgbClr>
        </a:solidFill>
      </dgm:spPr>
      <dgm:t>
        <a:bodyPr/>
        <a:lstStyle/>
        <a:p>
          <a:endParaRPr lang="en-KE"/>
        </a:p>
      </dgm:t>
    </dgm:pt>
    <dgm:pt modelId="{364766FC-0801-4100-9D86-ECDA71D8F3C1}">
      <dgm:prSet custT="1"/>
      <dgm:spPr/>
      <dgm:t>
        <a:bodyPr/>
        <a:lstStyle/>
        <a:p>
          <a:r>
            <a:rPr lang="en-US" sz="2000" b="1"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To prevent hypoglycemia</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a:t>
          </a:r>
        </a:p>
        <a:p>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Once the blood glucose is </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less than 17 </a:t>
          </a:r>
          <a:r>
            <a:rPr lang="en-US" sz="2000" dirty="0" err="1">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mmol</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/L, </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use </a:t>
          </a:r>
          <a:r>
            <a:rPr lang="en-US" sz="2000" dirty="0">
              <a:latin typeface="Tahoma" panose="020B0604030504040204" pitchFamily="34" charset="0"/>
              <a:ea typeface="Tahoma" panose="020B0604030504040204" pitchFamily="34" charset="0"/>
              <a:cs typeface="Tahoma" panose="020B0604030504040204" pitchFamily="34" charset="0"/>
            </a:rPr>
            <a:t>0.9% sodium chloride</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 in 5% dextrose</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a:t>
          </a:r>
          <a:endParaRPr lang="en-US" sz="2000" dirty="0">
            <a:latin typeface="Tahoma" panose="020B0604030504040204" pitchFamily="34" charset="0"/>
            <a:ea typeface="Tahoma" panose="020B0604030504040204" pitchFamily="34" charset="0"/>
            <a:cs typeface="Tahoma" panose="020B0604030504040204" pitchFamily="34" charset="0"/>
          </a:endParaRPr>
        </a:p>
        <a:p>
          <a:pPr rtl="0"/>
          <a:endParaRPr lang="en-US" sz="2000" dirty="0">
            <a:latin typeface="Tahoma" panose="020B0604030504040204" pitchFamily="34" charset="0"/>
            <a:ea typeface="Tahoma" panose="020B0604030504040204" pitchFamily="34" charset="0"/>
            <a:cs typeface="Tahoma" panose="020B0604030504040204" pitchFamily="34" charset="0"/>
          </a:endParaRPr>
        </a:p>
        <a:p>
          <a:pPr rtl="0"/>
          <a:r>
            <a:rPr lang="en-US" sz="2000" dirty="0">
              <a:latin typeface="Tahoma" panose="020B0604030504040204" pitchFamily="34" charset="0"/>
              <a:ea typeface="Tahoma" panose="020B0604030504040204" pitchFamily="34" charset="0"/>
              <a:cs typeface="Tahoma" panose="020B0604030504040204" pitchFamily="34" charset="0"/>
            </a:rPr>
            <a:t>Once the blood glucose is &lt;10mmol/L, use 0.9% sodium chloride in 10% dextrose.</a:t>
          </a:r>
          <a:endParaRPr lang="en-ZA" sz="2000" dirty="0">
            <a:latin typeface="Calibri" pitchFamily="34" charset="0"/>
          </a:endParaRPr>
        </a:p>
      </dgm:t>
    </dgm:pt>
    <dgm:pt modelId="{36BD097A-D9A4-4592-8BA4-569AD39564B8}" type="parTrans" cxnId="{A23F574E-8A44-4FDC-8E7C-5D4E3F7E3043}">
      <dgm:prSet/>
      <dgm:spPr/>
      <dgm:t>
        <a:bodyPr/>
        <a:lstStyle/>
        <a:p>
          <a:endParaRPr lang="en-KE"/>
        </a:p>
      </dgm:t>
    </dgm:pt>
    <dgm:pt modelId="{3834A018-DB40-4093-B2B4-3AD165990447}" type="sibTrans" cxnId="{A23F574E-8A44-4FDC-8E7C-5D4E3F7E3043}">
      <dgm:prSet/>
      <dgm:spPr/>
      <dgm:t>
        <a:bodyPr/>
        <a:lstStyle/>
        <a:p>
          <a:endParaRPr lang="en-KE"/>
        </a:p>
      </dgm:t>
    </dgm:pt>
    <dgm:pt modelId="{4A9FF340-045E-4D3C-8E36-E45A7982E61A}" type="pres">
      <dgm:prSet presAssocID="{8C129237-6639-4719-8D12-7F425017FD97}" presName="outerComposite" presStyleCnt="0">
        <dgm:presLayoutVars>
          <dgm:chMax val="5"/>
          <dgm:dir/>
          <dgm:resizeHandles val="exact"/>
        </dgm:presLayoutVars>
      </dgm:prSet>
      <dgm:spPr/>
    </dgm:pt>
    <dgm:pt modelId="{028EBC68-01E9-438D-B8B1-7362B0208894}" type="pres">
      <dgm:prSet presAssocID="{8C129237-6639-4719-8D12-7F425017FD97}" presName="dummyMaxCanvas" presStyleCnt="0">
        <dgm:presLayoutVars/>
      </dgm:prSet>
      <dgm:spPr/>
    </dgm:pt>
    <dgm:pt modelId="{72A190B7-5832-4457-A250-C22D39093155}" type="pres">
      <dgm:prSet presAssocID="{8C129237-6639-4719-8D12-7F425017FD97}" presName="TwoNodes_1" presStyleLbl="node1" presStyleIdx="0" presStyleCnt="2" custScaleX="117647" custScaleY="98220">
        <dgm:presLayoutVars>
          <dgm:bulletEnabled val="1"/>
        </dgm:presLayoutVars>
      </dgm:prSet>
      <dgm:spPr/>
    </dgm:pt>
    <dgm:pt modelId="{A1E971C9-0CAC-489C-A1BB-D807285B1EEF}" type="pres">
      <dgm:prSet presAssocID="{8C129237-6639-4719-8D12-7F425017FD97}" presName="TwoNodes_2" presStyleLbl="node1" presStyleIdx="1" presStyleCnt="2" custScaleX="111730" custScaleY="103559" custLinFactNeighborX="-8120" custLinFactNeighborY="36293">
        <dgm:presLayoutVars>
          <dgm:bulletEnabled val="1"/>
        </dgm:presLayoutVars>
      </dgm:prSet>
      <dgm:spPr/>
    </dgm:pt>
    <dgm:pt modelId="{F384B360-5881-4EC2-B6D9-76A1804C9FA2}" type="pres">
      <dgm:prSet presAssocID="{8C129237-6639-4719-8D12-7F425017FD97}" presName="TwoConn_1-2" presStyleLbl="fgAccFollowNode1" presStyleIdx="0" presStyleCnt="1" custScaleX="52378" custScaleY="100000">
        <dgm:presLayoutVars>
          <dgm:bulletEnabled val="1"/>
        </dgm:presLayoutVars>
      </dgm:prSet>
      <dgm:spPr/>
    </dgm:pt>
    <dgm:pt modelId="{A3609408-7BA9-499D-979F-FC44E8D9E120}" type="pres">
      <dgm:prSet presAssocID="{8C129237-6639-4719-8D12-7F425017FD97}" presName="TwoNodes_1_text" presStyleLbl="node1" presStyleIdx="1" presStyleCnt="2">
        <dgm:presLayoutVars>
          <dgm:bulletEnabled val="1"/>
        </dgm:presLayoutVars>
      </dgm:prSet>
      <dgm:spPr/>
    </dgm:pt>
    <dgm:pt modelId="{FD5DDBF3-46EE-487D-AFEA-80D4629D2F07}" type="pres">
      <dgm:prSet presAssocID="{8C129237-6639-4719-8D12-7F425017FD97}" presName="TwoNodes_2_text" presStyleLbl="node1" presStyleIdx="1" presStyleCnt="2">
        <dgm:presLayoutVars>
          <dgm:bulletEnabled val="1"/>
        </dgm:presLayoutVars>
      </dgm:prSet>
      <dgm:spPr/>
    </dgm:pt>
  </dgm:ptLst>
  <dgm:cxnLst>
    <dgm:cxn modelId="{7F22A400-E587-4DB8-B01C-11558A731F5C}" srcId="{8C129237-6639-4719-8D12-7F425017FD97}" destId="{162C3140-C68C-4126-8E39-DC876D2076CF}" srcOrd="0" destOrd="0" parTransId="{168E2127-0D1F-4112-A475-E1702B1B8D6C}" sibTransId="{486976B0-69C3-4376-B8A3-7C667719ECC2}"/>
    <dgm:cxn modelId="{FE77601D-BC04-45E3-B80E-4D725BA5D0D3}" type="presOf" srcId="{162C3140-C68C-4126-8E39-DC876D2076CF}" destId="{A3609408-7BA9-499D-979F-FC44E8D9E120}" srcOrd="1" destOrd="0" presId="urn:microsoft.com/office/officeart/2005/8/layout/vProcess5"/>
    <dgm:cxn modelId="{D8B0A02A-3FC5-40F7-A55B-409869732723}" type="presOf" srcId="{162C3140-C68C-4126-8E39-DC876D2076CF}" destId="{72A190B7-5832-4457-A250-C22D39093155}" srcOrd="0" destOrd="0" presId="urn:microsoft.com/office/officeart/2005/8/layout/vProcess5"/>
    <dgm:cxn modelId="{A23F574E-8A44-4FDC-8E7C-5D4E3F7E3043}" srcId="{8C129237-6639-4719-8D12-7F425017FD97}" destId="{364766FC-0801-4100-9D86-ECDA71D8F3C1}" srcOrd="1" destOrd="0" parTransId="{36BD097A-D9A4-4592-8BA4-569AD39564B8}" sibTransId="{3834A018-DB40-4093-B2B4-3AD165990447}"/>
    <dgm:cxn modelId="{74F8A355-A0BE-4209-A2F9-7D9ABE5553A7}" type="presOf" srcId="{486976B0-69C3-4376-B8A3-7C667719ECC2}" destId="{F384B360-5881-4EC2-B6D9-76A1804C9FA2}" srcOrd="0" destOrd="0" presId="urn:microsoft.com/office/officeart/2005/8/layout/vProcess5"/>
    <dgm:cxn modelId="{BD3B56A9-4D6F-4653-9BE1-1E4C3EC1C4AE}" type="presOf" srcId="{8C129237-6639-4719-8D12-7F425017FD97}" destId="{4A9FF340-045E-4D3C-8E36-E45A7982E61A}" srcOrd="0" destOrd="0" presId="urn:microsoft.com/office/officeart/2005/8/layout/vProcess5"/>
    <dgm:cxn modelId="{FD01E8BE-6A3F-4FC0-9001-4EB0CC9C146C}" type="presOf" srcId="{364766FC-0801-4100-9D86-ECDA71D8F3C1}" destId="{A1E971C9-0CAC-489C-A1BB-D807285B1EEF}" srcOrd="0" destOrd="0" presId="urn:microsoft.com/office/officeart/2005/8/layout/vProcess5"/>
    <dgm:cxn modelId="{C88472DF-4EEE-439E-A5FD-4A4EBFBB3EBE}" type="presOf" srcId="{364766FC-0801-4100-9D86-ECDA71D8F3C1}" destId="{FD5DDBF3-46EE-487D-AFEA-80D4629D2F07}" srcOrd="1" destOrd="0" presId="urn:microsoft.com/office/officeart/2005/8/layout/vProcess5"/>
    <dgm:cxn modelId="{E55E1556-8CAE-42B3-99CE-CA1D6DCA7375}" type="presParOf" srcId="{4A9FF340-045E-4D3C-8E36-E45A7982E61A}" destId="{028EBC68-01E9-438D-B8B1-7362B0208894}" srcOrd="0" destOrd="0" presId="urn:microsoft.com/office/officeart/2005/8/layout/vProcess5"/>
    <dgm:cxn modelId="{7995A8FC-0242-4555-8ECD-B651EE845F77}" type="presParOf" srcId="{4A9FF340-045E-4D3C-8E36-E45A7982E61A}" destId="{72A190B7-5832-4457-A250-C22D39093155}" srcOrd="1" destOrd="0" presId="urn:microsoft.com/office/officeart/2005/8/layout/vProcess5"/>
    <dgm:cxn modelId="{59C6A72D-650E-4427-BAFE-3A6FC1ADE4CF}" type="presParOf" srcId="{4A9FF340-045E-4D3C-8E36-E45A7982E61A}" destId="{A1E971C9-0CAC-489C-A1BB-D807285B1EEF}" srcOrd="2" destOrd="0" presId="urn:microsoft.com/office/officeart/2005/8/layout/vProcess5"/>
    <dgm:cxn modelId="{AD7DAF0B-66F2-4C8A-8D0C-546A092A18EC}" type="presParOf" srcId="{4A9FF340-045E-4D3C-8E36-E45A7982E61A}" destId="{F384B360-5881-4EC2-B6D9-76A1804C9FA2}" srcOrd="3" destOrd="0" presId="urn:microsoft.com/office/officeart/2005/8/layout/vProcess5"/>
    <dgm:cxn modelId="{623165CF-2063-488E-A962-3AB74825FCD3}" type="presParOf" srcId="{4A9FF340-045E-4D3C-8E36-E45A7982E61A}" destId="{A3609408-7BA9-499D-979F-FC44E8D9E120}" srcOrd="4" destOrd="0" presId="urn:microsoft.com/office/officeart/2005/8/layout/vProcess5"/>
    <dgm:cxn modelId="{A0F5BB17-29C7-41AA-9FE4-FD65EC3D174E}" type="presParOf" srcId="{4A9FF340-045E-4D3C-8E36-E45A7982E61A}" destId="{FD5DDBF3-46EE-487D-AFEA-80D4629D2F07}"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69EA2A-0631-446F-ADCC-D3B8816292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KE"/>
        </a:p>
      </dgm:t>
    </dgm:pt>
    <dgm:pt modelId="{6632ECE4-BABD-4469-9939-3E6D657E1AA4}">
      <dgm:prSet phldrT="[Text]" phldr="1"/>
      <dgm:spPr/>
      <dgm:t>
        <a:bodyPr/>
        <a:lstStyle/>
        <a:p>
          <a:endParaRPr lang="en-KE" dirty="0">
            <a:latin typeface="Arial" panose="020B0604020202020204" pitchFamily="34" charset="0"/>
            <a:cs typeface="Arial" panose="020B0604020202020204" pitchFamily="34" charset="0"/>
          </a:endParaRPr>
        </a:p>
      </dgm:t>
    </dgm:pt>
    <dgm:pt modelId="{0801C80D-57A6-44D1-B0BD-6A88975C2821}" type="parTrans" cxnId="{AFF98621-5A3A-476C-9F42-28167D10E047}">
      <dgm:prSet/>
      <dgm:spPr/>
      <dgm:t>
        <a:bodyPr/>
        <a:lstStyle/>
        <a:p>
          <a:endParaRPr lang="en-KE"/>
        </a:p>
      </dgm:t>
    </dgm:pt>
    <dgm:pt modelId="{31A53EC9-0B40-41E9-8371-3F36B4849F2B}" type="sibTrans" cxnId="{AFF98621-5A3A-476C-9F42-28167D10E047}">
      <dgm:prSet/>
      <dgm:spPr/>
      <dgm:t>
        <a:bodyPr/>
        <a:lstStyle/>
        <a:p>
          <a:endParaRPr lang="en-KE"/>
        </a:p>
      </dgm:t>
    </dgm:pt>
    <dgm:pt modelId="{425C2BDB-28BF-4636-B2C7-AE38F98E9D46}">
      <dgm:prSet phldrT="[Text]" custT="1"/>
      <dgm:spPr/>
      <dgm:t>
        <a:bodyPr/>
        <a:lstStyle/>
        <a:p>
          <a:r>
            <a:rPr lang="en-GB" altLang="en-US" sz="2400" dirty="0">
              <a:latin typeface="Arial" panose="020B0604020202020204" pitchFamily="34" charset="0"/>
              <a:ea typeface="Calibri" panose="020F0502020204030204" pitchFamily="34" charset="0"/>
              <a:cs typeface="Arial" panose="020B0604020202020204" pitchFamily="34" charset="0"/>
            </a:rPr>
            <a:t>Overall goals </a:t>
          </a:r>
          <a:endParaRPr lang="en-KE" sz="2400" b="1" dirty="0">
            <a:latin typeface="Arial" panose="020B0604020202020204" pitchFamily="34" charset="0"/>
            <a:ea typeface="Calibri" panose="020F0502020204030204" pitchFamily="34" charset="0"/>
            <a:cs typeface="Arial" panose="020B0604020202020204" pitchFamily="34" charset="0"/>
          </a:endParaRPr>
        </a:p>
      </dgm:t>
    </dgm:pt>
    <dgm:pt modelId="{116421AD-BE59-40B0-87FF-566051E6CF84}" type="parTrans" cxnId="{8C1DEEB8-35E8-4C5E-A819-C583496DED8F}">
      <dgm:prSet/>
      <dgm:spPr/>
      <dgm:t>
        <a:bodyPr/>
        <a:lstStyle/>
        <a:p>
          <a:endParaRPr lang="en-KE"/>
        </a:p>
      </dgm:t>
    </dgm:pt>
    <dgm:pt modelId="{AF320993-1510-472A-9558-A502D3932542}" type="sibTrans" cxnId="{8C1DEEB8-35E8-4C5E-A819-C583496DED8F}">
      <dgm:prSet/>
      <dgm:spPr/>
      <dgm:t>
        <a:bodyPr/>
        <a:lstStyle/>
        <a:p>
          <a:endParaRPr lang="en-KE"/>
        </a:p>
      </dgm:t>
    </dgm:pt>
    <dgm:pt modelId="{7D9B3EC1-B83F-4D79-BA59-2604131D7FD2}">
      <dgm:prSet phldrT="[Text]" custT="1"/>
      <dgm:spPr/>
      <dgm:t>
        <a:bodyPr/>
        <a:lstStyle/>
        <a:p>
          <a:pPr>
            <a:buFont typeface="Arial" panose="020B0604020202020204" pitchFamily="34" charset="0"/>
            <a:buNone/>
          </a:pP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Individualized management plan</a:t>
          </a:r>
          <a:endParaRPr lang="en-KE" sz="2400" dirty="0">
            <a:solidFill>
              <a:schemeClr val="tx1"/>
            </a:solidFill>
            <a:latin typeface="Arial" panose="020B0604020202020204" pitchFamily="34" charset="0"/>
            <a:ea typeface="Calibri" panose="020F0502020204030204" pitchFamily="34" charset="0"/>
            <a:cs typeface="Arial" panose="020B0604020202020204" pitchFamily="34" charset="0"/>
          </a:endParaRPr>
        </a:p>
      </dgm:t>
    </dgm:pt>
    <dgm:pt modelId="{0C1C4A63-AB50-4C26-A8DC-7503BF3D8D7D}" type="sibTrans" cxnId="{2AA5FAF4-6096-4D26-A25E-6421E3B8E784}">
      <dgm:prSet/>
      <dgm:spPr/>
      <dgm:t>
        <a:bodyPr/>
        <a:lstStyle/>
        <a:p>
          <a:endParaRPr lang="en-KE"/>
        </a:p>
      </dgm:t>
    </dgm:pt>
    <dgm:pt modelId="{844B09C7-47E8-4ADE-953B-C7CA83DE35BB}" type="parTrans" cxnId="{2AA5FAF4-6096-4D26-A25E-6421E3B8E784}">
      <dgm:prSet/>
      <dgm:spPr/>
      <dgm:t>
        <a:bodyPr/>
        <a:lstStyle/>
        <a:p>
          <a:endParaRPr lang="en-KE"/>
        </a:p>
      </dgm:t>
    </dgm:pt>
    <dgm:pt modelId="{929FF4E3-E301-4846-AD29-9F8E410FA149}">
      <dgm:prSet custT="1"/>
      <dgm:spPr/>
      <dgm:t>
        <a:bodyPr/>
        <a:lstStyle/>
        <a:p>
          <a:pPr>
            <a:buFont typeface="Arial" panose="020B0604020202020204" pitchFamily="34" charset="0"/>
            <a:buNone/>
          </a:pPr>
          <a:r>
            <a:rPr lang="en-GB" altLang="en-US" sz="2400" dirty="0">
              <a:solidFill>
                <a:schemeClr val="tx1"/>
              </a:solidFill>
              <a:latin typeface="Arial" panose="020B0604020202020204" pitchFamily="34" charset="0"/>
              <a:ea typeface="Calibri" panose="020F0502020204030204" pitchFamily="34" charset="0"/>
              <a:cs typeface="Arial" panose="020B0604020202020204" pitchFamily="34" charset="0"/>
            </a:rPr>
            <a:t>Access to multidisciplinary diabetes expertise </a:t>
          </a:r>
          <a:endParaRPr lang="en-US" sz="2400" dirty="0">
            <a:solidFill>
              <a:schemeClr val="tx1"/>
            </a:solidFill>
            <a:latin typeface="Arial" panose="020B0604020202020204" pitchFamily="34" charset="0"/>
            <a:ea typeface="Calibri" panose="020F0502020204030204" pitchFamily="34" charset="0"/>
            <a:cs typeface="Arial" panose="020B0604020202020204" pitchFamily="34" charset="0"/>
            <a:sym typeface="Symbol" pitchFamily="18" charset="2"/>
          </a:endParaRPr>
        </a:p>
      </dgm:t>
    </dgm:pt>
    <dgm:pt modelId="{00D4B7F6-7C02-4714-9B7A-0EED8B4DF364}" type="sibTrans" cxnId="{F64E560E-C892-4B79-8061-1C3EB16870D9}">
      <dgm:prSet/>
      <dgm:spPr/>
      <dgm:t>
        <a:bodyPr/>
        <a:lstStyle/>
        <a:p>
          <a:endParaRPr lang="en-KE"/>
        </a:p>
      </dgm:t>
    </dgm:pt>
    <dgm:pt modelId="{B93ACBCA-0501-449D-9FBF-89C8A8BF9F90}" type="parTrans" cxnId="{F64E560E-C892-4B79-8061-1C3EB16870D9}">
      <dgm:prSet/>
      <dgm:spPr/>
      <dgm:t>
        <a:bodyPr/>
        <a:lstStyle/>
        <a:p>
          <a:endParaRPr lang="en-KE"/>
        </a:p>
      </dgm:t>
    </dgm:pt>
    <dgm:pt modelId="{ED1C3F9A-C815-47E0-83DF-DD6CB081E1CE}" type="pres">
      <dgm:prSet presAssocID="{5269EA2A-0631-446F-ADCC-D3B881629220}" presName="vert0" presStyleCnt="0">
        <dgm:presLayoutVars>
          <dgm:dir/>
          <dgm:animOne val="branch"/>
          <dgm:animLvl val="lvl"/>
        </dgm:presLayoutVars>
      </dgm:prSet>
      <dgm:spPr/>
    </dgm:pt>
    <dgm:pt modelId="{FE364F34-7D72-4876-812B-C83641DA2F8C}" type="pres">
      <dgm:prSet presAssocID="{6632ECE4-BABD-4469-9939-3E6D657E1AA4}" presName="thickLine" presStyleLbl="alignNode1" presStyleIdx="0" presStyleCnt="1"/>
      <dgm:spPr/>
    </dgm:pt>
    <dgm:pt modelId="{E4A29882-35CF-4DA7-9E3F-C75F1F7034FC}" type="pres">
      <dgm:prSet presAssocID="{6632ECE4-BABD-4469-9939-3E6D657E1AA4}" presName="horz1" presStyleCnt="0"/>
      <dgm:spPr/>
    </dgm:pt>
    <dgm:pt modelId="{1322D1CD-3F5C-4E6B-A2CD-C01E05BFE7B9}" type="pres">
      <dgm:prSet presAssocID="{6632ECE4-BABD-4469-9939-3E6D657E1AA4}" presName="tx1" presStyleLbl="revTx" presStyleIdx="0" presStyleCnt="4"/>
      <dgm:spPr/>
    </dgm:pt>
    <dgm:pt modelId="{76922E1A-A512-45B0-9CE1-CDC2F2F025F4}" type="pres">
      <dgm:prSet presAssocID="{6632ECE4-BABD-4469-9939-3E6D657E1AA4}" presName="vert1" presStyleCnt="0"/>
      <dgm:spPr/>
    </dgm:pt>
    <dgm:pt modelId="{29E01168-69E6-42A6-9579-1844F80D4C56}" type="pres">
      <dgm:prSet presAssocID="{425C2BDB-28BF-4636-B2C7-AE38F98E9D46}" presName="vertSpace2a" presStyleCnt="0"/>
      <dgm:spPr/>
    </dgm:pt>
    <dgm:pt modelId="{5A39923A-FA4E-4551-924D-3336470E35AF}" type="pres">
      <dgm:prSet presAssocID="{425C2BDB-28BF-4636-B2C7-AE38F98E9D46}" presName="horz2" presStyleCnt="0"/>
      <dgm:spPr/>
    </dgm:pt>
    <dgm:pt modelId="{1B009DFF-57A9-4AE6-B29E-094D8B662C59}" type="pres">
      <dgm:prSet presAssocID="{425C2BDB-28BF-4636-B2C7-AE38F98E9D46}" presName="horzSpace2" presStyleCnt="0"/>
      <dgm:spPr/>
    </dgm:pt>
    <dgm:pt modelId="{50802605-FE0F-4FDD-A5C7-F6B839598BB2}" type="pres">
      <dgm:prSet presAssocID="{425C2BDB-28BF-4636-B2C7-AE38F98E9D46}" presName="tx2" presStyleLbl="revTx" presStyleIdx="1" presStyleCnt="4"/>
      <dgm:spPr/>
    </dgm:pt>
    <dgm:pt modelId="{FB8E8004-53F9-4826-B677-37F96392A1A4}" type="pres">
      <dgm:prSet presAssocID="{425C2BDB-28BF-4636-B2C7-AE38F98E9D46}" presName="vert2" presStyleCnt="0"/>
      <dgm:spPr/>
    </dgm:pt>
    <dgm:pt modelId="{858850B2-62FB-4F06-BACA-0152C792FAB7}" type="pres">
      <dgm:prSet presAssocID="{425C2BDB-28BF-4636-B2C7-AE38F98E9D46}" presName="thinLine2b" presStyleLbl="callout" presStyleIdx="0" presStyleCnt="3"/>
      <dgm:spPr/>
    </dgm:pt>
    <dgm:pt modelId="{582A0E7D-3B78-4271-B52B-1E7B2E50DC76}" type="pres">
      <dgm:prSet presAssocID="{425C2BDB-28BF-4636-B2C7-AE38F98E9D46}" presName="vertSpace2b" presStyleCnt="0"/>
      <dgm:spPr/>
    </dgm:pt>
    <dgm:pt modelId="{B7B2FD3B-E62D-4741-ABA1-6E1FE5B90A62}" type="pres">
      <dgm:prSet presAssocID="{7D9B3EC1-B83F-4D79-BA59-2604131D7FD2}" presName="horz2" presStyleCnt="0"/>
      <dgm:spPr/>
    </dgm:pt>
    <dgm:pt modelId="{24BBE759-968A-4618-9346-EFA1E1FD5ACA}" type="pres">
      <dgm:prSet presAssocID="{7D9B3EC1-B83F-4D79-BA59-2604131D7FD2}" presName="horzSpace2" presStyleCnt="0"/>
      <dgm:spPr/>
    </dgm:pt>
    <dgm:pt modelId="{38D8089A-8610-48F5-AB57-1D19BD00CECF}" type="pres">
      <dgm:prSet presAssocID="{7D9B3EC1-B83F-4D79-BA59-2604131D7FD2}" presName="tx2" presStyleLbl="revTx" presStyleIdx="2" presStyleCnt="4"/>
      <dgm:spPr/>
    </dgm:pt>
    <dgm:pt modelId="{3CF975E4-776C-4BE4-AE84-CD5D9BA0427F}" type="pres">
      <dgm:prSet presAssocID="{7D9B3EC1-B83F-4D79-BA59-2604131D7FD2}" presName="vert2" presStyleCnt="0"/>
      <dgm:spPr/>
    </dgm:pt>
    <dgm:pt modelId="{5D2EC019-43FA-4C14-BEB7-1A42CF864515}" type="pres">
      <dgm:prSet presAssocID="{7D9B3EC1-B83F-4D79-BA59-2604131D7FD2}" presName="thinLine2b" presStyleLbl="callout" presStyleIdx="1" presStyleCnt="3"/>
      <dgm:spPr/>
    </dgm:pt>
    <dgm:pt modelId="{B8274A69-1FA5-4ED3-A7BE-A7431929896C}" type="pres">
      <dgm:prSet presAssocID="{7D9B3EC1-B83F-4D79-BA59-2604131D7FD2}" presName="vertSpace2b" presStyleCnt="0"/>
      <dgm:spPr/>
    </dgm:pt>
    <dgm:pt modelId="{83FFD8CB-94A0-4CE3-9766-0BCF63C2FA3C}" type="pres">
      <dgm:prSet presAssocID="{929FF4E3-E301-4846-AD29-9F8E410FA149}" presName="horz2" presStyleCnt="0"/>
      <dgm:spPr/>
    </dgm:pt>
    <dgm:pt modelId="{5B3AFE84-F86C-4520-905D-FED1CC816700}" type="pres">
      <dgm:prSet presAssocID="{929FF4E3-E301-4846-AD29-9F8E410FA149}" presName="horzSpace2" presStyleCnt="0"/>
      <dgm:spPr/>
    </dgm:pt>
    <dgm:pt modelId="{5F75C337-B3BB-48CA-98AF-653562540354}" type="pres">
      <dgm:prSet presAssocID="{929FF4E3-E301-4846-AD29-9F8E410FA149}" presName="tx2" presStyleLbl="revTx" presStyleIdx="3" presStyleCnt="4"/>
      <dgm:spPr/>
    </dgm:pt>
    <dgm:pt modelId="{C66DDF33-CC7D-4775-BB39-4B3E84C39AE1}" type="pres">
      <dgm:prSet presAssocID="{929FF4E3-E301-4846-AD29-9F8E410FA149}" presName="vert2" presStyleCnt="0"/>
      <dgm:spPr/>
    </dgm:pt>
    <dgm:pt modelId="{5B69ECFF-3AE1-45B5-B709-F24076C09884}" type="pres">
      <dgm:prSet presAssocID="{929FF4E3-E301-4846-AD29-9F8E410FA149}" presName="thinLine2b" presStyleLbl="callout" presStyleIdx="2" presStyleCnt="3"/>
      <dgm:spPr/>
    </dgm:pt>
    <dgm:pt modelId="{BF0FD684-0D3F-45B1-84B9-CE9FE2061C88}" type="pres">
      <dgm:prSet presAssocID="{929FF4E3-E301-4846-AD29-9F8E410FA149}" presName="vertSpace2b" presStyleCnt="0"/>
      <dgm:spPr/>
    </dgm:pt>
  </dgm:ptLst>
  <dgm:cxnLst>
    <dgm:cxn modelId="{F64E560E-C892-4B79-8061-1C3EB16870D9}" srcId="{6632ECE4-BABD-4469-9939-3E6D657E1AA4}" destId="{929FF4E3-E301-4846-AD29-9F8E410FA149}" srcOrd="2" destOrd="0" parTransId="{B93ACBCA-0501-449D-9FBF-89C8A8BF9F90}" sibTransId="{00D4B7F6-7C02-4714-9B7A-0EED8B4DF364}"/>
    <dgm:cxn modelId="{AFF98621-5A3A-476C-9F42-28167D10E047}" srcId="{5269EA2A-0631-446F-ADCC-D3B881629220}" destId="{6632ECE4-BABD-4469-9939-3E6D657E1AA4}" srcOrd="0" destOrd="0" parTransId="{0801C80D-57A6-44D1-B0BD-6A88975C2821}" sibTransId="{31A53EC9-0B40-41E9-8371-3F36B4849F2B}"/>
    <dgm:cxn modelId="{CA54F332-4DB2-4CC3-B478-7DD95100CE2F}" type="presOf" srcId="{7D9B3EC1-B83F-4D79-BA59-2604131D7FD2}" destId="{38D8089A-8610-48F5-AB57-1D19BD00CECF}" srcOrd="0" destOrd="0" presId="urn:microsoft.com/office/officeart/2008/layout/LinedList"/>
    <dgm:cxn modelId="{4A67AF70-23C5-40DD-9D7B-FCAD0883B7FB}" type="presOf" srcId="{6632ECE4-BABD-4469-9939-3E6D657E1AA4}" destId="{1322D1CD-3F5C-4E6B-A2CD-C01E05BFE7B9}" srcOrd="0" destOrd="0" presId="urn:microsoft.com/office/officeart/2008/layout/LinedList"/>
    <dgm:cxn modelId="{8C1DEEB8-35E8-4C5E-A819-C583496DED8F}" srcId="{6632ECE4-BABD-4469-9939-3E6D657E1AA4}" destId="{425C2BDB-28BF-4636-B2C7-AE38F98E9D46}" srcOrd="0" destOrd="0" parTransId="{116421AD-BE59-40B0-87FF-566051E6CF84}" sibTransId="{AF320993-1510-472A-9558-A502D3932542}"/>
    <dgm:cxn modelId="{D9EB9DD1-2857-44C6-BE6E-1BA33790C068}" type="presOf" srcId="{425C2BDB-28BF-4636-B2C7-AE38F98E9D46}" destId="{50802605-FE0F-4FDD-A5C7-F6B839598BB2}" srcOrd="0" destOrd="0" presId="urn:microsoft.com/office/officeart/2008/layout/LinedList"/>
    <dgm:cxn modelId="{B5095ED7-6F16-4145-969D-A2BCFE418ADB}" type="presOf" srcId="{929FF4E3-E301-4846-AD29-9F8E410FA149}" destId="{5F75C337-B3BB-48CA-98AF-653562540354}" srcOrd="0" destOrd="0" presId="urn:microsoft.com/office/officeart/2008/layout/LinedList"/>
    <dgm:cxn modelId="{0A63A9D8-2219-46EE-8EFA-3BDC1E3CA4BD}" type="presOf" srcId="{5269EA2A-0631-446F-ADCC-D3B881629220}" destId="{ED1C3F9A-C815-47E0-83DF-DD6CB081E1CE}" srcOrd="0" destOrd="0" presId="urn:microsoft.com/office/officeart/2008/layout/LinedList"/>
    <dgm:cxn modelId="{2AA5FAF4-6096-4D26-A25E-6421E3B8E784}" srcId="{6632ECE4-BABD-4469-9939-3E6D657E1AA4}" destId="{7D9B3EC1-B83F-4D79-BA59-2604131D7FD2}" srcOrd="1" destOrd="0" parTransId="{844B09C7-47E8-4ADE-953B-C7CA83DE35BB}" sibTransId="{0C1C4A63-AB50-4C26-A8DC-7503BF3D8D7D}"/>
    <dgm:cxn modelId="{77657AFB-1C93-4479-8964-C581F2F24057}" type="presParOf" srcId="{ED1C3F9A-C815-47E0-83DF-DD6CB081E1CE}" destId="{FE364F34-7D72-4876-812B-C83641DA2F8C}" srcOrd="0" destOrd="0" presId="urn:microsoft.com/office/officeart/2008/layout/LinedList"/>
    <dgm:cxn modelId="{FC6C0DEF-2BB9-40A1-9EAC-92703C49D61B}" type="presParOf" srcId="{ED1C3F9A-C815-47E0-83DF-DD6CB081E1CE}" destId="{E4A29882-35CF-4DA7-9E3F-C75F1F7034FC}" srcOrd="1" destOrd="0" presId="urn:microsoft.com/office/officeart/2008/layout/LinedList"/>
    <dgm:cxn modelId="{A0EF958D-1D5B-44D3-9921-C1224A43651D}" type="presParOf" srcId="{E4A29882-35CF-4DA7-9E3F-C75F1F7034FC}" destId="{1322D1CD-3F5C-4E6B-A2CD-C01E05BFE7B9}" srcOrd="0" destOrd="0" presId="urn:microsoft.com/office/officeart/2008/layout/LinedList"/>
    <dgm:cxn modelId="{0590326F-DBC3-4532-82D9-86151BBE4CA7}" type="presParOf" srcId="{E4A29882-35CF-4DA7-9E3F-C75F1F7034FC}" destId="{76922E1A-A512-45B0-9CE1-CDC2F2F025F4}" srcOrd="1" destOrd="0" presId="urn:microsoft.com/office/officeart/2008/layout/LinedList"/>
    <dgm:cxn modelId="{352770AD-8989-4421-8BAA-35F046D3C1C0}" type="presParOf" srcId="{76922E1A-A512-45B0-9CE1-CDC2F2F025F4}" destId="{29E01168-69E6-42A6-9579-1844F80D4C56}" srcOrd="0" destOrd="0" presId="urn:microsoft.com/office/officeart/2008/layout/LinedList"/>
    <dgm:cxn modelId="{0835BCB3-2B75-47A4-9C38-6DB54CF28C30}" type="presParOf" srcId="{76922E1A-A512-45B0-9CE1-CDC2F2F025F4}" destId="{5A39923A-FA4E-4551-924D-3336470E35AF}" srcOrd="1" destOrd="0" presId="urn:microsoft.com/office/officeart/2008/layout/LinedList"/>
    <dgm:cxn modelId="{E17A109E-251E-4A40-8048-82F240EFBCD8}" type="presParOf" srcId="{5A39923A-FA4E-4551-924D-3336470E35AF}" destId="{1B009DFF-57A9-4AE6-B29E-094D8B662C59}" srcOrd="0" destOrd="0" presId="urn:microsoft.com/office/officeart/2008/layout/LinedList"/>
    <dgm:cxn modelId="{E0D90F36-83F8-4C5D-A995-8F6228BD79D5}" type="presParOf" srcId="{5A39923A-FA4E-4551-924D-3336470E35AF}" destId="{50802605-FE0F-4FDD-A5C7-F6B839598BB2}" srcOrd="1" destOrd="0" presId="urn:microsoft.com/office/officeart/2008/layout/LinedList"/>
    <dgm:cxn modelId="{366B0FED-F310-440A-B376-1A109E429EBA}" type="presParOf" srcId="{5A39923A-FA4E-4551-924D-3336470E35AF}" destId="{FB8E8004-53F9-4826-B677-37F96392A1A4}" srcOrd="2" destOrd="0" presId="urn:microsoft.com/office/officeart/2008/layout/LinedList"/>
    <dgm:cxn modelId="{60956374-1CCF-4733-B166-ABDB82D09AD4}" type="presParOf" srcId="{76922E1A-A512-45B0-9CE1-CDC2F2F025F4}" destId="{858850B2-62FB-4F06-BACA-0152C792FAB7}" srcOrd="2" destOrd="0" presId="urn:microsoft.com/office/officeart/2008/layout/LinedList"/>
    <dgm:cxn modelId="{6595690B-A48A-4A56-9905-BE0ADA680377}" type="presParOf" srcId="{76922E1A-A512-45B0-9CE1-CDC2F2F025F4}" destId="{582A0E7D-3B78-4271-B52B-1E7B2E50DC76}" srcOrd="3" destOrd="0" presId="urn:microsoft.com/office/officeart/2008/layout/LinedList"/>
    <dgm:cxn modelId="{D27B9FCE-CACB-49E2-B350-6673CE3968F4}" type="presParOf" srcId="{76922E1A-A512-45B0-9CE1-CDC2F2F025F4}" destId="{B7B2FD3B-E62D-4741-ABA1-6E1FE5B90A62}" srcOrd="4" destOrd="0" presId="urn:microsoft.com/office/officeart/2008/layout/LinedList"/>
    <dgm:cxn modelId="{78735447-827E-40F2-8578-E4B681F0D776}" type="presParOf" srcId="{B7B2FD3B-E62D-4741-ABA1-6E1FE5B90A62}" destId="{24BBE759-968A-4618-9346-EFA1E1FD5ACA}" srcOrd="0" destOrd="0" presId="urn:microsoft.com/office/officeart/2008/layout/LinedList"/>
    <dgm:cxn modelId="{5BBFE2C3-8B35-4E3E-BB30-5017BC4A6379}" type="presParOf" srcId="{B7B2FD3B-E62D-4741-ABA1-6E1FE5B90A62}" destId="{38D8089A-8610-48F5-AB57-1D19BD00CECF}" srcOrd="1" destOrd="0" presId="urn:microsoft.com/office/officeart/2008/layout/LinedList"/>
    <dgm:cxn modelId="{061C56D0-CD62-42AB-974F-CD539E68A5E0}" type="presParOf" srcId="{B7B2FD3B-E62D-4741-ABA1-6E1FE5B90A62}" destId="{3CF975E4-776C-4BE4-AE84-CD5D9BA0427F}" srcOrd="2" destOrd="0" presId="urn:microsoft.com/office/officeart/2008/layout/LinedList"/>
    <dgm:cxn modelId="{0A66F464-D843-4BE4-B970-8B49864B8E37}" type="presParOf" srcId="{76922E1A-A512-45B0-9CE1-CDC2F2F025F4}" destId="{5D2EC019-43FA-4C14-BEB7-1A42CF864515}" srcOrd="5" destOrd="0" presId="urn:microsoft.com/office/officeart/2008/layout/LinedList"/>
    <dgm:cxn modelId="{A0D17E9D-BBB7-446C-8B6C-166AE49C15A4}" type="presParOf" srcId="{76922E1A-A512-45B0-9CE1-CDC2F2F025F4}" destId="{B8274A69-1FA5-4ED3-A7BE-A7431929896C}" srcOrd="6" destOrd="0" presId="urn:microsoft.com/office/officeart/2008/layout/LinedList"/>
    <dgm:cxn modelId="{5426A65D-3168-49D4-B127-DB9F7388AF72}" type="presParOf" srcId="{76922E1A-A512-45B0-9CE1-CDC2F2F025F4}" destId="{83FFD8CB-94A0-4CE3-9766-0BCF63C2FA3C}" srcOrd="7" destOrd="0" presId="urn:microsoft.com/office/officeart/2008/layout/LinedList"/>
    <dgm:cxn modelId="{BDDD7A69-FCA2-46E4-80E5-2FAFACF4ACED}" type="presParOf" srcId="{83FFD8CB-94A0-4CE3-9766-0BCF63C2FA3C}" destId="{5B3AFE84-F86C-4520-905D-FED1CC816700}" srcOrd="0" destOrd="0" presId="urn:microsoft.com/office/officeart/2008/layout/LinedList"/>
    <dgm:cxn modelId="{56861A75-41F4-4030-A039-D430438C0BA8}" type="presParOf" srcId="{83FFD8CB-94A0-4CE3-9766-0BCF63C2FA3C}" destId="{5F75C337-B3BB-48CA-98AF-653562540354}" srcOrd="1" destOrd="0" presId="urn:microsoft.com/office/officeart/2008/layout/LinedList"/>
    <dgm:cxn modelId="{ADA3F594-6DE2-48EA-B165-E85EE5F87826}" type="presParOf" srcId="{83FFD8CB-94A0-4CE3-9766-0BCF63C2FA3C}" destId="{C66DDF33-CC7D-4775-BB39-4B3E84C39AE1}" srcOrd="2" destOrd="0" presId="urn:microsoft.com/office/officeart/2008/layout/LinedList"/>
    <dgm:cxn modelId="{B8A008AF-A5FA-44A4-8F0F-445A18FE075C}" type="presParOf" srcId="{76922E1A-A512-45B0-9CE1-CDC2F2F025F4}" destId="{5B69ECFF-3AE1-45B5-B709-F24076C09884}" srcOrd="8" destOrd="0" presId="urn:microsoft.com/office/officeart/2008/layout/LinedList"/>
    <dgm:cxn modelId="{037066FC-4569-4624-8989-9F32316FE416}" type="presParOf" srcId="{76922E1A-A512-45B0-9CE1-CDC2F2F025F4}" destId="{BF0FD684-0D3F-45B1-84B9-CE9FE2061C88}" srcOrd="9"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EC67C0-7B07-4074-9DAD-F32E262AC1A9}"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3D0A0D62-EA4C-4FD0-BA11-2893294C9DBD}">
      <dgm:prSet phldrT="[Text]" phldr="1" custT="1"/>
      <dgm:spPr>
        <a:blipFill rotWithShape="0">
          <a:blip xmlns:r="http://schemas.openxmlformats.org/officeDocument/2006/relationships" r:embed="rId1">
            <a:alphaModFix/>
          </a:blip>
          <a:srcRect/>
          <a:stretch>
            <a:fillRect/>
          </a:stretch>
        </a:blipFill>
        <a:ln>
          <a:solidFill>
            <a:srgbClr val="FFFF00"/>
          </a:solidFill>
        </a:ln>
        <a:effectLst>
          <a:glow rad="127000">
            <a:srgbClr val="FFFF00"/>
          </a:glow>
        </a:effectLst>
      </dgm:spPr>
      <dgm:t>
        <a:bodyPr/>
        <a:lstStyle/>
        <a:p>
          <a:endParaRPr lang="en-US" sz="1400" b="1" dirty="0">
            <a:solidFill>
              <a:schemeClr val="tx1"/>
            </a:solidFill>
          </a:endParaRPr>
        </a:p>
      </dgm:t>
    </dgm:pt>
    <dgm:pt modelId="{89E561E9-3978-42CF-B261-2975EADBA48F}" type="parTrans" cxnId="{A67015FA-035B-4017-B3BC-1A21B5D1ADA0}">
      <dgm:prSet/>
      <dgm:spPr/>
      <dgm:t>
        <a:bodyPr/>
        <a:lstStyle/>
        <a:p>
          <a:endParaRPr lang="en-US"/>
        </a:p>
      </dgm:t>
    </dgm:pt>
    <dgm:pt modelId="{50603A49-8816-4664-BB00-7FD27BCBF386}" type="sibTrans" cxnId="{A67015FA-035B-4017-B3BC-1A21B5D1ADA0}">
      <dgm:prSet/>
      <dgm:spPr/>
      <dgm:t>
        <a:bodyPr/>
        <a:lstStyle/>
        <a:p>
          <a:endParaRPr lang="en-US"/>
        </a:p>
      </dgm:t>
    </dgm:pt>
    <dgm:pt modelId="{4AC34BB5-0900-4A39-B856-F9A7327CAEAF}">
      <dgm:prSet phldrT="[Text]" custT="1"/>
      <dgm:spPr>
        <a:solidFill>
          <a:srgbClr val="92D050"/>
        </a:solidFill>
      </dgm:spPr>
      <dgm:t>
        <a:bodyPr/>
        <a:lstStyle/>
        <a:p>
          <a:r>
            <a:rPr lang="en-US" sz="1400" b="1" dirty="0">
              <a:solidFill>
                <a:schemeClr val="tx1"/>
              </a:solidFill>
              <a:latin typeface="Arial" panose="020B0604020202020204" pitchFamily="34" charset="0"/>
              <a:cs typeface="Arial" panose="020B0604020202020204" pitchFamily="34" charset="0"/>
            </a:rPr>
            <a:t>Good quality of life</a:t>
          </a:r>
        </a:p>
      </dgm:t>
    </dgm:pt>
    <dgm:pt modelId="{19CC81A9-DBBB-4D2A-853B-5F5DF49EB5C2}" type="parTrans" cxnId="{98BC2BAD-8EEB-49CE-A769-E677548B7E45}">
      <dgm:prSet/>
      <dgm:spPr/>
      <dgm:t>
        <a:bodyPr/>
        <a:lstStyle/>
        <a:p>
          <a:endParaRPr lang="en-US"/>
        </a:p>
      </dgm:t>
    </dgm:pt>
    <dgm:pt modelId="{BF3EB36A-C1E3-4DE0-8666-E7717DCD3000}" type="sibTrans" cxnId="{98BC2BAD-8EEB-49CE-A769-E677548B7E45}">
      <dgm:prSet/>
      <dgm:spPr/>
      <dgm:t>
        <a:bodyPr/>
        <a:lstStyle/>
        <a:p>
          <a:endParaRPr lang="en-US"/>
        </a:p>
      </dgm:t>
    </dgm:pt>
    <dgm:pt modelId="{5CB1AC97-9EE7-4EA1-8786-491B245B4EB7}">
      <dgm:prSet phldrT="[Text]" custT="1"/>
      <dgm:spPr>
        <a:solidFill>
          <a:srgbClr val="92D050"/>
        </a:solidFill>
      </dgm:spPr>
      <dgm:t>
        <a:bodyPr/>
        <a:lstStyle/>
        <a:p>
          <a:r>
            <a:rPr lang="en-US" sz="1400" b="1" dirty="0">
              <a:solidFill>
                <a:schemeClr val="tx1"/>
              </a:solidFill>
              <a:latin typeface="Arial" panose="020B0604020202020204" pitchFamily="34" charset="0"/>
              <a:cs typeface="Arial" panose="020B0604020202020204" pitchFamily="34" charset="0"/>
            </a:rPr>
            <a:t>Normal growth and development</a:t>
          </a:r>
        </a:p>
      </dgm:t>
    </dgm:pt>
    <dgm:pt modelId="{F5505ACA-1CD2-44B8-94A5-0117E720AB18}" type="parTrans" cxnId="{E26D2018-C0A5-48F0-A93F-EB55C139CD13}">
      <dgm:prSet/>
      <dgm:spPr/>
      <dgm:t>
        <a:bodyPr/>
        <a:lstStyle/>
        <a:p>
          <a:endParaRPr lang="en-US"/>
        </a:p>
      </dgm:t>
    </dgm:pt>
    <dgm:pt modelId="{6C29E18E-9AED-45EF-8D13-1386BEEF0915}" type="sibTrans" cxnId="{E26D2018-C0A5-48F0-A93F-EB55C139CD13}">
      <dgm:prSet/>
      <dgm:spPr/>
      <dgm:t>
        <a:bodyPr/>
        <a:lstStyle/>
        <a:p>
          <a:endParaRPr lang="en-US"/>
        </a:p>
      </dgm:t>
    </dgm:pt>
    <dgm:pt modelId="{FBDF7700-B75F-4E3B-815F-3376925D5B6B}">
      <dgm:prSet phldrT="[Text]" custT="1"/>
      <dgm:spPr>
        <a:solidFill>
          <a:srgbClr val="92D050"/>
        </a:solidFill>
      </dgm:spPr>
      <dgm:t>
        <a:bodyPr/>
        <a:lstStyle/>
        <a:p>
          <a:r>
            <a:rPr lang="en-US" sz="1400" b="1" dirty="0">
              <a:solidFill>
                <a:schemeClr val="tx1"/>
              </a:solidFill>
              <a:latin typeface="Arial" panose="020B0604020202020204" pitchFamily="34" charset="0"/>
              <a:cs typeface="Arial" panose="020B0604020202020204" pitchFamily="34" charset="0"/>
            </a:rPr>
            <a:t>Avoidance of complications</a:t>
          </a:r>
        </a:p>
      </dgm:t>
    </dgm:pt>
    <dgm:pt modelId="{8AC57AC2-A85C-4813-BDEF-B4755943EAA8}" type="parTrans" cxnId="{8371F5F2-703D-476B-A274-A7CF6E91583D}">
      <dgm:prSet/>
      <dgm:spPr/>
      <dgm:t>
        <a:bodyPr/>
        <a:lstStyle/>
        <a:p>
          <a:endParaRPr lang="en-US"/>
        </a:p>
      </dgm:t>
    </dgm:pt>
    <dgm:pt modelId="{AD3F8832-0579-4080-9632-633743B234FA}" type="sibTrans" cxnId="{8371F5F2-703D-476B-A274-A7CF6E91583D}">
      <dgm:prSet/>
      <dgm:spPr/>
      <dgm:t>
        <a:bodyPr/>
        <a:lstStyle/>
        <a:p>
          <a:endParaRPr lang="en-US"/>
        </a:p>
      </dgm:t>
    </dgm:pt>
    <dgm:pt modelId="{650C06BF-F681-4FA2-A4BA-38E915F3EF93}">
      <dgm:prSet phldrT="[Text]" custT="1"/>
      <dgm:spPr>
        <a:solidFill>
          <a:srgbClr val="92D050"/>
        </a:solidFill>
      </dgm:spPr>
      <dgm:t>
        <a:bodyPr/>
        <a:lstStyle/>
        <a:p>
          <a:r>
            <a:rPr lang="en-US" sz="1400" b="1" dirty="0">
              <a:solidFill>
                <a:schemeClr val="tx1"/>
              </a:solidFill>
              <a:latin typeface="Arial" panose="020B0604020202020204" pitchFamily="34" charset="0"/>
              <a:cs typeface="Arial" panose="020B0604020202020204" pitchFamily="34" charset="0"/>
            </a:rPr>
            <a:t>Good glycemia</a:t>
          </a:r>
        </a:p>
      </dgm:t>
    </dgm:pt>
    <dgm:pt modelId="{1067DE0A-F882-4099-8306-FF3CA042710B}" type="parTrans" cxnId="{9E05575B-037B-4315-81FB-ECC886889F2C}">
      <dgm:prSet/>
      <dgm:spPr/>
      <dgm:t>
        <a:bodyPr/>
        <a:lstStyle/>
        <a:p>
          <a:endParaRPr lang="en-US"/>
        </a:p>
      </dgm:t>
    </dgm:pt>
    <dgm:pt modelId="{497D51F9-B488-4569-95D7-1C5B081D025F}" type="sibTrans" cxnId="{9E05575B-037B-4315-81FB-ECC886889F2C}">
      <dgm:prSet/>
      <dgm:spPr/>
      <dgm:t>
        <a:bodyPr/>
        <a:lstStyle/>
        <a:p>
          <a:endParaRPr lang="en-US"/>
        </a:p>
      </dgm:t>
    </dgm:pt>
    <dgm:pt modelId="{69BAC9F5-8F70-48D0-9030-2C1B99A5B8DC}">
      <dgm:prSet phldrT="[Text]" custT="1"/>
      <dgm:spPr>
        <a:solidFill>
          <a:srgbClr val="92D050"/>
        </a:solidFill>
      </dgm:spPr>
      <dgm:t>
        <a:bodyPr/>
        <a:lstStyle/>
        <a:p>
          <a:r>
            <a:rPr lang="en-US" sz="1400" b="1" dirty="0">
              <a:solidFill>
                <a:schemeClr val="tx1"/>
              </a:solidFill>
              <a:latin typeface="Arial" panose="020B0604020202020204" pitchFamily="34" charset="0"/>
              <a:cs typeface="Arial" panose="020B0604020202020204" pitchFamily="34" charset="0"/>
            </a:rPr>
            <a:t>Psychosocial adaptation and function</a:t>
          </a:r>
        </a:p>
      </dgm:t>
    </dgm:pt>
    <dgm:pt modelId="{BB85110A-4011-4C32-99C1-A8116E7E6377}" type="parTrans" cxnId="{15354D5F-7374-4C1C-B015-8A1E8F117746}">
      <dgm:prSet/>
      <dgm:spPr/>
      <dgm:t>
        <a:bodyPr/>
        <a:lstStyle/>
        <a:p>
          <a:endParaRPr lang="en-US"/>
        </a:p>
      </dgm:t>
    </dgm:pt>
    <dgm:pt modelId="{26D4B1AF-A97E-48FC-9A2D-25FF9319E0A8}" type="sibTrans" cxnId="{15354D5F-7374-4C1C-B015-8A1E8F117746}">
      <dgm:prSet/>
      <dgm:spPr/>
      <dgm:t>
        <a:bodyPr/>
        <a:lstStyle/>
        <a:p>
          <a:endParaRPr lang="en-US"/>
        </a:p>
      </dgm:t>
    </dgm:pt>
    <dgm:pt modelId="{C8A695F2-07A5-4E46-945C-8A45553BDEF9}">
      <dgm:prSet phldrT="[Text]" custT="1"/>
      <dgm:spPr>
        <a:solidFill>
          <a:srgbClr val="92D050"/>
        </a:solidFill>
      </dgm:spPr>
      <dgm:t>
        <a:bodyPr/>
        <a:lstStyle/>
        <a:p>
          <a:r>
            <a:rPr lang="en-US" sz="1400" b="1" dirty="0">
              <a:solidFill>
                <a:schemeClr val="tx1"/>
              </a:solidFill>
              <a:latin typeface="Arial" panose="020B0604020202020204" pitchFamily="34" charset="0"/>
              <a:cs typeface="Arial" panose="020B0604020202020204" pitchFamily="34" charset="0"/>
            </a:rPr>
            <a:t>Early detection of comorbidities</a:t>
          </a:r>
        </a:p>
      </dgm:t>
    </dgm:pt>
    <dgm:pt modelId="{83D64619-EC4B-4979-8A18-674A7BE2CD22}" type="parTrans" cxnId="{8FF697FB-84AA-4B16-9CBA-4992D2E454DB}">
      <dgm:prSet/>
      <dgm:spPr/>
      <dgm:t>
        <a:bodyPr/>
        <a:lstStyle/>
        <a:p>
          <a:endParaRPr lang="en-US"/>
        </a:p>
      </dgm:t>
    </dgm:pt>
    <dgm:pt modelId="{844F8A58-9385-4C0C-85F2-6486454BCF80}" type="sibTrans" cxnId="{8FF697FB-84AA-4B16-9CBA-4992D2E454DB}">
      <dgm:prSet/>
      <dgm:spPr/>
      <dgm:t>
        <a:bodyPr/>
        <a:lstStyle/>
        <a:p>
          <a:endParaRPr lang="en-US"/>
        </a:p>
      </dgm:t>
    </dgm:pt>
    <dgm:pt modelId="{1FBAE14C-674F-4A12-AF81-C308382D1C3A}" type="pres">
      <dgm:prSet presAssocID="{A8EC67C0-7B07-4074-9DAD-F32E262AC1A9}" presName="Name0" presStyleCnt="0">
        <dgm:presLayoutVars>
          <dgm:chMax val="1"/>
          <dgm:chPref val="1"/>
          <dgm:dir/>
          <dgm:animOne val="branch"/>
          <dgm:animLvl val="lvl"/>
        </dgm:presLayoutVars>
      </dgm:prSet>
      <dgm:spPr/>
    </dgm:pt>
    <dgm:pt modelId="{49F28B93-A7D4-435E-B2AE-B056AE15835B}" type="pres">
      <dgm:prSet presAssocID="{3D0A0D62-EA4C-4FD0-BA11-2893294C9DBD}" presName="singleCycle" presStyleCnt="0"/>
      <dgm:spPr/>
    </dgm:pt>
    <dgm:pt modelId="{11C9BC34-2DBD-4722-A257-0B59B2C8F03D}" type="pres">
      <dgm:prSet presAssocID="{3D0A0D62-EA4C-4FD0-BA11-2893294C9DBD}" presName="singleCenter" presStyleLbl="node1" presStyleIdx="0" presStyleCnt="7" custScaleX="76024" custScaleY="78415">
        <dgm:presLayoutVars>
          <dgm:chMax val="7"/>
          <dgm:chPref val="7"/>
        </dgm:presLayoutVars>
      </dgm:prSet>
      <dgm:spPr>
        <a:prstGeom prst="flowChartConnector">
          <a:avLst/>
        </a:prstGeom>
      </dgm:spPr>
    </dgm:pt>
    <dgm:pt modelId="{162B66C4-C4FB-427C-B602-FCE47C6918EA}" type="pres">
      <dgm:prSet presAssocID="{19CC81A9-DBBB-4D2A-853B-5F5DF49EB5C2}" presName="Name56" presStyleLbl="parChTrans1D2" presStyleIdx="0" presStyleCnt="6"/>
      <dgm:spPr/>
    </dgm:pt>
    <dgm:pt modelId="{7FC0E37C-7FC6-4C94-8773-D572763FBA82}" type="pres">
      <dgm:prSet presAssocID="{4AC34BB5-0900-4A39-B856-F9A7327CAEAF}" presName="text0" presStyleLbl="node1" presStyleIdx="1" presStyleCnt="7" custScaleX="151205" custScaleY="123189">
        <dgm:presLayoutVars>
          <dgm:bulletEnabled val="1"/>
        </dgm:presLayoutVars>
      </dgm:prSet>
      <dgm:spPr/>
    </dgm:pt>
    <dgm:pt modelId="{8C5C5F45-2897-4A33-9FA6-A1D9ECC784FF}" type="pres">
      <dgm:prSet presAssocID="{1067DE0A-F882-4099-8306-FF3CA042710B}" presName="Name56" presStyleLbl="parChTrans1D2" presStyleIdx="1" presStyleCnt="6"/>
      <dgm:spPr/>
    </dgm:pt>
    <dgm:pt modelId="{9D58A1FB-5324-453E-ADDA-F3E0464BB000}" type="pres">
      <dgm:prSet presAssocID="{650C06BF-F681-4FA2-A4BA-38E915F3EF93}" presName="text0" presStyleLbl="node1" presStyleIdx="2" presStyleCnt="7" custScaleX="151205" custScaleY="123189">
        <dgm:presLayoutVars>
          <dgm:bulletEnabled val="1"/>
        </dgm:presLayoutVars>
      </dgm:prSet>
      <dgm:spPr/>
    </dgm:pt>
    <dgm:pt modelId="{C398C574-62BD-4FFC-9D6E-83145A5F60E6}" type="pres">
      <dgm:prSet presAssocID="{F5505ACA-1CD2-44B8-94A5-0117E720AB18}" presName="Name56" presStyleLbl="parChTrans1D2" presStyleIdx="2" presStyleCnt="6"/>
      <dgm:spPr/>
    </dgm:pt>
    <dgm:pt modelId="{021DE5D9-A3A1-4911-8FE2-9F3B4EE8F5B1}" type="pres">
      <dgm:prSet presAssocID="{5CB1AC97-9EE7-4EA1-8786-491B245B4EB7}" presName="text0" presStyleLbl="node1" presStyleIdx="3" presStyleCnt="7" custScaleX="151205" custScaleY="123189">
        <dgm:presLayoutVars>
          <dgm:bulletEnabled val="1"/>
        </dgm:presLayoutVars>
      </dgm:prSet>
      <dgm:spPr/>
    </dgm:pt>
    <dgm:pt modelId="{8A847309-877E-4217-9A17-60BAE6367EE0}" type="pres">
      <dgm:prSet presAssocID="{BB85110A-4011-4C32-99C1-A8116E7E6377}" presName="Name56" presStyleLbl="parChTrans1D2" presStyleIdx="3" presStyleCnt="6"/>
      <dgm:spPr/>
    </dgm:pt>
    <dgm:pt modelId="{8828D752-00CB-4ADB-A867-D24D6456DB92}" type="pres">
      <dgm:prSet presAssocID="{69BAC9F5-8F70-48D0-9030-2C1B99A5B8DC}" presName="text0" presStyleLbl="node1" presStyleIdx="4" presStyleCnt="7" custScaleX="166051" custScaleY="123189">
        <dgm:presLayoutVars>
          <dgm:bulletEnabled val="1"/>
        </dgm:presLayoutVars>
      </dgm:prSet>
      <dgm:spPr/>
    </dgm:pt>
    <dgm:pt modelId="{9E26602A-F0CD-4921-BBBE-6330AF80508E}" type="pres">
      <dgm:prSet presAssocID="{83D64619-EC4B-4979-8A18-674A7BE2CD22}" presName="Name56" presStyleLbl="parChTrans1D2" presStyleIdx="4" presStyleCnt="6"/>
      <dgm:spPr/>
    </dgm:pt>
    <dgm:pt modelId="{269B38A7-43D8-4E13-BFC1-D436A24DAF42}" type="pres">
      <dgm:prSet presAssocID="{C8A695F2-07A5-4E46-945C-8A45553BDEF9}" presName="text0" presStyleLbl="node1" presStyleIdx="5" presStyleCnt="7" custScaleX="162275" custScaleY="123189">
        <dgm:presLayoutVars>
          <dgm:bulletEnabled val="1"/>
        </dgm:presLayoutVars>
      </dgm:prSet>
      <dgm:spPr/>
    </dgm:pt>
    <dgm:pt modelId="{201B079A-14CC-407E-81CE-15228D47A09F}" type="pres">
      <dgm:prSet presAssocID="{8AC57AC2-A85C-4813-BDEF-B4755943EAA8}" presName="Name56" presStyleLbl="parChTrans1D2" presStyleIdx="5" presStyleCnt="6"/>
      <dgm:spPr/>
    </dgm:pt>
    <dgm:pt modelId="{E4C42519-9399-44F7-BBDB-8352D5E757F4}" type="pres">
      <dgm:prSet presAssocID="{FBDF7700-B75F-4E3B-815F-3376925D5B6B}" presName="text0" presStyleLbl="node1" presStyleIdx="6" presStyleCnt="7" custScaleX="167810" custScaleY="123189">
        <dgm:presLayoutVars>
          <dgm:bulletEnabled val="1"/>
        </dgm:presLayoutVars>
      </dgm:prSet>
      <dgm:spPr/>
    </dgm:pt>
  </dgm:ptLst>
  <dgm:cxnLst>
    <dgm:cxn modelId="{E26D2018-C0A5-48F0-A93F-EB55C139CD13}" srcId="{3D0A0D62-EA4C-4FD0-BA11-2893294C9DBD}" destId="{5CB1AC97-9EE7-4EA1-8786-491B245B4EB7}" srcOrd="2" destOrd="0" parTransId="{F5505ACA-1CD2-44B8-94A5-0117E720AB18}" sibTransId="{6C29E18E-9AED-45EF-8D13-1386BEEF0915}"/>
    <dgm:cxn modelId="{F667AC1D-77EE-4E0E-93A2-DD3285049CB0}" type="presOf" srcId="{1067DE0A-F882-4099-8306-FF3CA042710B}" destId="{8C5C5F45-2897-4A33-9FA6-A1D9ECC784FF}" srcOrd="0" destOrd="0" presId="urn:microsoft.com/office/officeart/2008/layout/RadialCluster"/>
    <dgm:cxn modelId="{D7B53F1F-F72D-46FA-85F5-5BA8D0D69A66}" type="presOf" srcId="{C8A695F2-07A5-4E46-945C-8A45553BDEF9}" destId="{269B38A7-43D8-4E13-BFC1-D436A24DAF42}" srcOrd="0" destOrd="0" presId="urn:microsoft.com/office/officeart/2008/layout/RadialCluster"/>
    <dgm:cxn modelId="{BDFB132C-83A1-487B-A3DD-80EC45C550AD}" type="presOf" srcId="{19CC81A9-DBBB-4D2A-853B-5F5DF49EB5C2}" destId="{162B66C4-C4FB-427C-B602-FCE47C6918EA}" srcOrd="0" destOrd="0" presId="urn:microsoft.com/office/officeart/2008/layout/RadialCluster"/>
    <dgm:cxn modelId="{D4469833-1986-4C5C-8D34-1DAB40CEA5A2}" type="presOf" srcId="{FBDF7700-B75F-4E3B-815F-3376925D5B6B}" destId="{E4C42519-9399-44F7-BBDB-8352D5E757F4}" srcOrd="0" destOrd="0" presId="urn:microsoft.com/office/officeart/2008/layout/RadialCluster"/>
    <dgm:cxn modelId="{9E05575B-037B-4315-81FB-ECC886889F2C}" srcId="{3D0A0D62-EA4C-4FD0-BA11-2893294C9DBD}" destId="{650C06BF-F681-4FA2-A4BA-38E915F3EF93}" srcOrd="1" destOrd="0" parTransId="{1067DE0A-F882-4099-8306-FF3CA042710B}" sibTransId="{497D51F9-B488-4569-95D7-1C5B081D025F}"/>
    <dgm:cxn modelId="{15354D5F-7374-4C1C-B015-8A1E8F117746}" srcId="{3D0A0D62-EA4C-4FD0-BA11-2893294C9DBD}" destId="{69BAC9F5-8F70-48D0-9030-2C1B99A5B8DC}" srcOrd="3" destOrd="0" parTransId="{BB85110A-4011-4C32-99C1-A8116E7E6377}" sibTransId="{26D4B1AF-A97E-48FC-9A2D-25FF9319E0A8}"/>
    <dgm:cxn modelId="{608B2650-C0BA-4FFD-9A73-76F59D049D0A}" type="presOf" srcId="{83D64619-EC4B-4979-8A18-674A7BE2CD22}" destId="{9E26602A-F0CD-4921-BBBE-6330AF80508E}" srcOrd="0" destOrd="0" presId="urn:microsoft.com/office/officeart/2008/layout/RadialCluster"/>
    <dgm:cxn modelId="{9662FB51-9408-4A76-A4F7-13A80BCF765F}" type="presOf" srcId="{650C06BF-F681-4FA2-A4BA-38E915F3EF93}" destId="{9D58A1FB-5324-453E-ADDA-F3E0464BB000}" srcOrd="0" destOrd="0" presId="urn:microsoft.com/office/officeart/2008/layout/RadialCluster"/>
    <dgm:cxn modelId="{E6CADA77-52EC-49B9-A95D-B5B19002B2B2}" type="presOf" srcId="{5CB1AC97-9EE7-4EA1-8786-491B245B4EB7}" destId="{021DE5D9-A3A1-4911-8FE2-9F3B4EE8F5B1}" srcOrd="0" destOrd="0" presId="urn:microsoft.com/office/officeart/2008/layout/RadialCluster"/>
    <dgm:cxn modelId="{98BC2BAD-8EEB-49CE-A769-E677548B7E45}" srcId="{3D0A0D62-EA4C-4FD0-BA11-2893294C9DBD}" destId="{4AC34BB5-0900-4A39-B856-F9A7327CAEAF}" srcOrd="0" destOrd="0" parTransId="{19CC81A9-DBBB-4D2A-853B-5F5DF49EB5C2}" sibTransId="{BF3EB36A-C1E3-4DE0-8666-E7717DCD3000}"/>
    <dgm:cxn modelId="{A03820B8-D25B-4D56-8ECC-7566C2AFBBE0}" type="presOf" srcId="{69BAC9F5-8F70-48D0-9030-2C1B99A5B8DC}" destId="{8828D752-00CB-4ADB-A867-D24D6456DB92}" srcOrd="0" destOrd="0" presId="urn:microsoft.com/office/officeart/2008/layout/RadialCluster"/>
    <dgm:cxn modelId="{2D4F62CB-D476-41FD-B82D-1C854BE229A2}" type="presOf" srcId="{F5505ACA-1CD2-44B8-94A5-0117E720AB18}" destId="{C398C574-62BD-4FFC-9D6E-83145A5F60E6}" srcOrd="0" destOrd="0" presId="urn:microsoft.com/office/officeart/2008/layout/RadialCluster"/>
    <dgm:cxn modelId="{1FDBDBDB-8AFD-43F1-A904-7A9043BD1233}" type="presOf" srcId="{A8EC67C0-7B07-4074-9DAD-F32E262AC1A9}" destId="{1FBAE14C-674F-4A12-AF81-C308382D1C3A}" srcOrd="0" destOrd="0" presId="urn:microsoft.com/office/officeart/2008/layout/RadialCluster"/>
    <dgm:cxn modelId="{C15DB9DE-8030-4655-994F-54ED5F1B4661}" type="presOf" srcId="{8AC57AC2-A85C-4813-BDEF-B4755943EAA8}" destId="{201B079A-14CC-407E-81CE-15228D47A09F}" srcOrd="0" destOrd="0" presId="urn:microsoft.com/office/officeart/2008/layout/RadialCluster"/>
    <dgm:cxn modelId="{CFA41EE4-C392-4893-A8DF-0A123DDDCDFA}" type="presOf" srcId="{3D0A0D62-EA4C-4FD0-BA11-2893294C9DBD}" destId="{11C9BC34-2DBD-4722-A257-0B59B2C8F03D}" srcOrd="0" destOrd="0" presId="urn:microsoft.com/office/officeart/2008/layout/RadialCluster"/>
    <dgm:cxn modelId="{091825EE-551C-4E7A-A273-186BCBF64123}" type="presOf" srcId="{BB85110A-4011-4C32-99C1-A8116E7E6377}" destId="{8A847309-877E-4217-9A17-60BAE6367EE0}" srcOrd="0" destOrd="0" presId="urn:microsoft.com/office/officeart/2008/layout/RadialCluster"/>
    <dgm:cxn modelId="{471825EF-A26A-46E4-895B-5D87D5419058}" type="presOf" srcId="{4AC34BB5-0900-4A39-B856-F9A7327CAEAF}" destId="{7FC0E37C-7FC6-4C94-8773-D572763FBA82}" srcOrd="0" destOrd="0" presId="urn:microsoft.com/office/officeart/2008/layout/RadialCluster"/>
    <dgm:cxn modelId="{8371F5F2-703D-476B-A274-A7CF6E91583D}" srcId="{3D0A0D62-EA4C-4FD0-BA11-2893294C9DBD}" destId="{FBDF7700-B75F-4E3B-815F-3376925D5B6B}" srcOrd="5" destOrd="0" parTransId="{8AC57AC2-A85C-4813-BDEF-B4755943EAA8}" sibTransId="{AD3F8832-0579-4080-9632-633743B234FA}"/>
    <dgm:cxn modelId="{A67015FA-035B-4017-B3BC-1A21B5D1ADA0}" srcId="{A8EC67C0-7B07-4074-9DAD-F32E262AC1A9}" destId="{3D0A0D62-EA4C-4FD0-BA11-2893294C9DBD}" srcOrd="0" destOrd="0" parTransId="{89E561E9-3978-42CF-B261-2975EADBA48F}" sibTransId="{50603A49-8816-4664-BB00-7FD27BCBF386}"/>
    <dgm:cxn modelId="{8FF697FB-84AA-4B16-9CBA-4992D2E454DB}" srcId="{3D0A0D62-EA4C-4FD0-BA11-2893294C9DBD}" destId="{C8A695F2-07A5-4E46-945C-8A45553BDEF9}" srcOrd="4" destOrd="0" parTransId="{83D64619-EC4B-4979-8A18-674A7BE2CD22}" sibTransId="{844F8A58-9385-4C0C-85F2-6486454BCF80}"/>
    <dgm:cxn modelId="{1787E699-57A8-4501-83C4-840C19A9E470}" type="presParOf" srcId="{1FBAE14C-674F-4A12-AF81-C308382D1C3A}" destId="{49F28B93-A7D4-435E-B2AE-B056AE15835B}" srcOrd="0" destOrd="0" presId="urn:microsoft.com/office/officeart/2008/layout/RadialCluster"/>
    <dgm:cxn modelId="{238ED121-213E-4922-90F0-F6D2B7011EE3}" type="presParOf" srcId="{49F28B93-A7D4-435E-B2AE-B056AE15835B}" destId="{11C9BC34-2DBD-4722-A257-0B59B2C8F03D}" srcOrd="0" destOrd="0" presId="urn:microsoft.com/office/officeart/2008/layout/RadialCluster"/>
    <dgm:cxn modelId="{EDD5C503-C7D8-41CF-B492-2D47B0D85D89}" type="presParOf" srcId="{49F28B93-A7D4-435E-B2AE-B056AE15835B}" destId="{162B66C4-C4FB-427C-B602-FCE47C6918EA}" srcOrd="1" destOrd="0" presId="urn:microsoft.com/office/officeart/2008/layout/RadialCluster"/>
    <dgm:cxn modelId="{30CB17E3-D321-437F-82D1-58C0F29A823C}" type="presParOf" srcId="{49F28B93-A7D4-435E-B2AE-B056AE15835B}" destId="{7FC0E37C-7FC6-4C94-8773-D572763FBA82}" srcOrd="2" destOrd="0" presId="urn:microsoft.com/office/officeart/2008/layout/RadialCluster"/>
    <dgm:cxn modelId="{48A7AB21-781C-49B2-BE39-BE93BF479340}" type="presParOf" srcId="{49F28B93-A7D4-435E-B2AE-B056AE15835B}" destId="{8C5C5F45-2897-4A33-9FA6-A1D9ECC784FF}" srcOrd="3" destOrd="0" presId="urn:microsoft.com/office/officeart/2008/layout/RadialCluster"/>
    <dgm:cxn modelId="{8F5856B7-06B0-4218-8029-9D8FC3F34769}" type="presParOf" srcId="{49F28B93-A7D4-435E-B2AE-B056AE15835B}" destId="{9D58A1FB-5324-453E-ADDA-F3E0464BB000}" srcOrd="4" destOrd="0" presId="urn:microsoft.com/office/officeart/2008/layout/RadialCluster"/>
    <dgm:cxn modelId="{0D4CD2F6-A6C7-48B8-951E-477984A4C240}" type="presParOf" srcId="{49F28B93-A7D4-435E-B2AE-B056AE15835B}" destId="{C398C574-62BD-4FFC-9D6E-83145A5F60E6}" srcOrd="5" destOrd="0" presId="urn:microsoft.com/office/officeart/2008/layout/RadialCluster"/>
    <dgm:cxn modelId="{4D4991C6-1AC5-48A6-A2D8-DF1B3FFB71E4}" type="presParOf" srcId="{49F28B93-A7D4-435E-B2AE-B056AE15835B}" destId="{021DE5D9-A3A1-4911-8FE2-9F3B4EE8F5B1}" srcOrd="6" destOrd="0" presId="urn:microsoft.com/office/officeart/2008/layout/RadialCluster"/>
    <dgm:cxn modelId="{7720DE6C-DAC2-4543-AE8C-49AFDD06DC50}" type="presParOf" srcId="{49F28B93-A7D4-435E-B2AE-B056AE15835B}" destId="{8A847309-877E-4217-9A17-60BAE6367EE0}" srcOrd="7" destOrd="0" presId="urn:microsoft.com/office/officeart/2008/layout/RadialCluster"/>
    <dgm:cxn modelId="{A513D1A3-3C03-425C-91D3-3D262C793B64}" type="presParOf" srcId="{49F28B93-A7D4-435E-B2AE-B056AE15835B}" destId="{8828D752-00CB-4ADB-A867-D24D6456DB92}" srcOrd="8" destOrd="0" presId="urn:microsoft.com/office/officeart/2008/layout/RadialCluster"/>
    <dgm:cxn modelId="{664FD148-773A-4E9E-9BDC-886D2403236C}" type="presParOf" srcId="{49F28B93-A7D4-435E-B2AE-B056AE15835B}" destId="{9E26602A-F0CD-4921-BBBE-6330AF80508E}" srcOrd="9" destOrd="0" presId="urn:microsoft.com/office/officeart/2008/layout/RadialCluster"/>
    <dgm:cxn modelId="{42462645-DDDE-4FFA-BB7B-1C04F0EEF649}" type="presParOf" srcId="{49F28B93-A7D4-435E-B2AE-B056AE15835B}" destId="{269B38A7-43D8-4E13-BFC1-D436A24DAF42}" srcOrd="10" destOrd="0" presId="urn:microsoft.com/office/officeart/2008/layout/RadialCluster"/>
    <dgm:cxn modelId="{542FF09B-583A-424B-8DD6-B6A59E8C119B}" type="presParOf" srcId="{49F28B93-A7D4-435E-B2AE-B056AE15835B}" destId="{201B079A-14CC-407E-81CE-15228D47A09F}" srcOrd="11" destOrd="0" presId="urn:microsoft.com/office/officeart/2008/layout/RadialCluster"/>
    <dgm:cxn modelId="{6BE157BA-8FAE-4923-A156-F3AC5547F3A9}" type="presParOf" srcId="{49F28B93-A7D4-435E-B2AE-B056AE15835B}" destId="{E4C42519-9399-44F7-BBDB-8352D5E757F4}"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E4DB36-D01E-4978-8DBF-2C8EDEE6670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A124D4AA-2007-4DF0-9E03-75C7C5964322}">
      <dgm:prSet phldrT="[Text]" custT="1"/>
      <dgm:spPr>
        <a:xfrm>
          <a:off x="1517710" y="905291"/>
          <a:ext cx="1880748" cy="1855194"/>
        </a:xfrm>
        <a:prstGeom prst="ellipse">
          <a:avLst/>
        </a:prstGeom>
        <a:solidFill>
          <a:schemeClr val="bg1">
            <a:alpha val="50000"/>
          </a:schemeClr>
        </a:solidFill>
        <a:ln w="12700" cap="flat" cmpd="sng" algn="ctr">
          <a:solidFill>
            <a:srgbClr val="0070C0"/>
          </a:solidFill>
          <a:prstDash val="solid"/>
          <a:miter lim="800000"/>
        </a:ln>
        <a:effectLst/>
      </dgm:spPr>
      <dgm:t>
        <a:bodyPr/>
        <a:lstStyle/>
        <a:p>
          <a:pPr>
            <a:buNone/>
          </a:pPr>
          <a:r>
            <a:rPr lang="en-US" sz="1600" b="1" dirty="0">
              <a:solidFill>
                <a:sysClr val="windowText" lastClr="000000"/>
              </a:solidFill>
              <a:latin typeface="Verdana" panose="020B0604030504040204" pitchFamily="34" charset="0"/>
              <a:ea typeface="Verdana" panose="020B0604030504040204" pitchFamily="34" charset="0"/>
              <a:cs typeface="+mn-cs"/>
            </a:rPr>
            <a:t>Young person with type 1 diabetes and family</a:t>
          </a:r>
        </a:p>
      </dgm:t>
    </dgm:pt>
    <dgm:pt modelId="{EA9D4AA7-B21A-4CC6-8239-C742CEC297FD}" type="parTrans" cxnId="{A6C3CA8F-0F5D-4A9C-9B4A-8E6E6893BC92}">
      <dgm:prSet/>
      <dgm:spPr/>
      <dgm:t>
        <a:bodyPr/>
        <a:lstStyle/>
        <a:p>
          <a:endParaRPr lang="en-US"/>
        </a:p>
      </dgm:t>
    </dgm:pt>
    <dgm:pt modelId="{88660576-64D0-47CD-A4E9-1BAEF8A36E55}" type="sibTrans" cxnId="{A6C3CA8F-0F5D-4A9C-9B4A-8E6E6893BC92}">
      <dgm:prSet/>
      <dgm:spPr/>
      <dgm:t>
        <a:bodyPr/>
        <a:lstStyle/>
        <a:p>
          <a:endParaRPr lang="en-US"/>
        </a:p>
      </dgm:t>
    </dgm:pt>
    <dgm:pt modelId="{54799740-65EC-4B57-9355-37F07CAF4579}">
      <dgm:prSet phldrT="[Text]" custT="1"/>
      <dgm:spPr>
        <a:xfrm>
          <a:off x="1958974" y="32901"/>
          <a:ext cx="998221" cy="998221"/>
        </a:xfrm>
        <a:prstGeom prst="ellipse">
          <a:avLst/>
        </a:prstGeom>
        <a:solidFill>
          <a:schemeClr val="accent6">
            <a:lumMod val="60000"/>
            <a:lumOff val="40000"/>
            <a:alpha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a:solidFill>
                <a:sysClr val="windowText" lastClr="000000"/>
              </a:solidFill>
              <a:latin typeface="Calibri" panose="020F0502020204030204"/>
              <a:ea typeface="+mn-ea"/>
              <a:cs typeface="+mn-cs"/>
            </a:rPr>
            <a:t>Primary Healthcare Provider (</a:t>
          </a:r>
          <a:r>
            <a:rPr lang="en-US" sz="1100" b="1" dirty="0" err="1">
              <a:solidFill>
                <a:sysClr val="windowText" lastClr="000000"/>
              </a:solidFill>
              <a:latin typeface="Calibri" panose="020F0502020204030204"/>
              <a:ea typeface="+mn-ea"/>
              <a:cs typeface="+mn-cs"/>
            </a:rPr>
            <a:t>Paediatrician</a:t>
          </a:r>
          <a:r>
            <a:rPr lang="en-US" sz="1100" b="1" dirty="0">
              <a:solidFill>
                <a:sysClr val="windowText" lastClr="000000"/>
              </a:solidFill>
              <a:latin typeface="Calibri" panose="020F0502020204030204"/>
              <a:ea typeface="+mn-ea"/>
              <a:cs typeface="+mn-cs"/>
            </a:rPr>
            <a:t>, Trained Medical Officer, Trained Clinical Officer)</a:t>
          </a:r>
        </a:p>
      </dgm:t>
    </dgm:pt>
    <dgm:pt modelId="{6B2EC648-587B-4B20-B739-614678D5D906}" type="parTrans" cxnId="{36B81D0C-9176-4BEA-8FA9-4BEFBF4F3BC8}">
      <dgm:prSet/>
      <dgm:spPr/>
      <dgm:t>
        <a:bodyPr/>
        <a:lstStyle/>
        <a:p>
          <a:endParaRPr lang="en-US"/>
        </a:p>
      </dgm:t>
    </dgm:pt>
    <dgm:pt modelId="{82D6824B-1288-41FA-8DDD-E3CF2A608467}" type="sibTrans" cxnId="{36B81D0C-9176-4BEA-8FA9-4BEFBF4F3BC8}">
      <dgm:prSet/>
      <dgm:spPr/>
      <dgm:t>
        <a:bodyPr/>
        <a:lstStyle/>
        <a:p>
          <a:endParaRPr lang="en-US"/>
        </a:p>
      </dgm:t>
    </dgm:pt>
    <dgm:pt modelId="{0D6B9B89-2DA9-4596-92C2-1363E07CE25D}">
      <dgm:prSet phldrT="[Text]" custT="1"/>
      <dgm:spPr>
        <a:xfrm>
          <a:off x="2976040" y="522694"/>
          <a:ext cx="998221" cy="998221"/>
        </a:xfrm>
        <a:prstGeom prst="ellipse">
          <a:avLst/>
        </a:prstGeom>
        <a:solidFill>
          <a:schemeClr val="accent5">
            <a:lumMod val="60000"/>
            <a:lumOff val="40000"/>
            <a:alpha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a:solidFill>
                <a:sysClr val="windowText" lastClr="000000"/>
              </a:solidFill>
              <a:latin typeface="Calibri" panose="020F0502020204030204"/>
              <a:ea typeface="+mn-ea"/>
              <a:cs typeface="+mn-cs"/>
            </a:rPr>
            <a:t>Trained additional caregivers </a:t>
          </a:r>
          <a:r>
            <a:rPr lang="en-US" sz="1100" b="1" dirty="0" err="1">
              <a:solidFill>
                <a:sysClr val="windowText" lastClr="000000"/>
              </a:solidFill>
              <a:latin typeface="Calibri" panose="020F0502020204030204"/>
              <a:ea typeface="+mn-ea"/>
              <a:cs typeface="+mn-cs"/>
            </a:rPr>
            <a:t>e.g</a:t>
          </a:r>
          <a:r>
            <a:rPr lang="en-US" sz="1100" b="1" dirty="0">
              <a:solidFill>
                <a:sysClr val="windowText" lastClr="000000"/>
              </a:solidFill>
              <a:latin typeface="Calibri" panose="020F0502020204030204"/>
              <a:ea typeface="+mn-ea"/>
              <a:cs typeface="+mn-cs"/>
            </a:rPr>
            <a:t> peer support group team leaders</a:t>
          </a:r>
        </a:p>
      </dgm:t>
    </dgm:pt>
    <dgm:pt modelId="{BFDD2BF5-FFB9-485F-974B-3ED4D8D2FD3A}" type="parTrans" cxnId="{F20CFB9E-0470-4588-B6A2-E640F8EF81D1}">
      <dgm:prSet/>
      <dgm:spPr/>
      <dgm:t>
        <a:bodyPr/>
        <a:lstStyle/>
        <a:p>
          <a:endParaRPr lang="en-US"/>
        </a:p>
      </dgm:t>
    </dgm:pt>
    <dgm:pt modelId="{464BE71C-0E09-4FDE-9523-3E22DF9CAAE6}" type="sibTrans" cxnId="{F20CFB9E-0470-4588-B6A2-E640F8EF81D1}">
      <dgm:prSet/>
      <dgm:spPr/>
      <dgm:t>
        <a:bodyPr/>
        <a:lstStyle/>
        <a:p>
          <a:endParaRPr lang="en-US"/>
        </a:p>
      </dgm:t>
    </dgm:pt>
    <dgm:pt modelId="{3BBAD9BF-3558-4C8F-A636-E8D8D617B051}">
      <dgm:prSet phldrT="[Text]" custT="1"/>
      <dgm:spPr>
        <a:xfrm>
          <a:off x="3227235" y="1623250"/>
          <a:ext cx="998221" cy="998221"/>
        </a:xfrm>
        <a:prstGeom prst="ellipse">
          <a:avLst/>
        </a:prstGeom>
        <a:solidFill>
          <a:schemeClr val="accent4">
            <a:lumMod val="60000"/>
            <a:lumOff val="40000"/>
            <a:alpha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err="1">
              <a:solidFill>
                <a:sysClr val="windowText" lastClr="000000"/>
              </a:solidFill>
              <a:latin typeface="Calibri" panose="020F0502020204030204"/>
              <a:ea typeface="+mn-ea"/>
              <a:cs typeface="+mn-cs"/>
            </a:rPr>
            <a:t>Paediatric</a:t>
          </a:r>
          <a:r>
            <a:rPr lang="en-US" sz="1100" b="1" dirty="0">
              <a:solidFill>
                <a:sysClr val="windowText" lastClr="000000"/>
              </a:solidFill>
              <a:latin typeface="Calibri" panose="020F0502020204030204"/>
              <a:ea typeface="+mn-ea"/>
              <a:cs typeface="+mn-cs"/>
            </a:rPr>
            <a:t> Diabetes Medical Provider </a:t>
          </a:r>
          <a:r>
            <a:rPr lang="en-US" sz="1100" b="1" dirty="0" err="1">
              <a:solidFill>
                <a:sysClr val="windowText" lastClr="000000"/>
              </a:solidFill>
              <a:latin typeface="Calibri" panose="020F0502020204030204"/>
              <a:ea typeface="+mn-ea"/>
              <a:cs typeface="+mn-cs"/>
            </a:rPr>
            <a:t>e.g</a:t>
          </a:r>
          <a:r>
            <a:rPr lang="en-US" sz="1100" b="1" dirty="0">
              <a:solidFill>
                <a:sysClr val="windowText" lastClr="000000"/>
              </a:solidFill>
              <a:latin typeface="Calibri" panose="020F0502020204030204"/>
              <a:ea typeface="+mn-ea"/>
              <a:cs typeface="+mn-cs"/>
            </a:rPr>
            <a:t> endocrinologist</a:t>
          </a:r>
        </a:p>
      </dgm:t>
    </dgm:pt>
    <dgm:pt modelId="{EF5DC1A0-9BF5-47DB-A06D-305AB757C707}" type="parTrans" cxnId="{5BF27031-091F-410C-AB1D-DDA59F84CBF7}">
      <dgm:prSet/>
      <dgm:spPr/>
      <dgm:t>
        <a:bodyPr/>
        <a:lstStyle/>
        <a:p>
          <a:endParaRPr lang="en-US"/>
        </a:p>
      </dgm:t>
    </dgm:pt>
    <dgm:pt modelId="{5A01A745-C53F-4FCA-97B8-63D462F2D6EE}" type="sibTrans" cxnId="{5BF27031-091F-410C-AB1D-DDA59F84CBF7}">
      <dgm:prSet/>
      <dgm:spPr/>
      <dgm:t>
        <a:bodyPr/>
        <a:lstStyle/>
        <a:p>
          <a:endParaRPr lang="en-US"/>
        </a:p>
      </dgm:t>
    </dgm:pt>
    <dgm:pt modelId="{ACE659E3-CEA8-46E9-853D-7B63E1A432F7}">
      <dgm:prSet phldrT="[Text]" custT="1"/>
      <dgm:spPr>
        <a:xfrm>
          <a:off x="2523403" y="2505827"/>
          <a:ext cx="998221" cy="998221"/>
        </a:xfrm>
        <a:prstGeom prst="ellipse">
          <a:avLst/>
        </a:prstGeom>
        <a:solidFill>
          <a:schemeClr val="accent3">
            <a:lumMod val="60000"/>
            <a:lumOff val="40000"/>
            <a:alpha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a:solidFill>
                <a:sysClr val="windowText" lastClr="000000"/>
              </a:solidFill>
              <a:latin typeface="Calibri" panose="020F0502020204030204"/>
              <a:ea typeface="+mn-ea"/>
              <a:cs typeface="+mn-cs"/>
            </a:rPr>
            <a:t>Diabetes Educator, Nurse Specialist, Dietician</a:t>
          </a:r>
        </a:p>
      </dgm:t>
    </dgm:pt>
    <dgm:pt modelId="{B9528998-7521-4F8A-9D1D-7A40F8448A9F}" type="parTrans" cxnId="{0E9C4B05-32BB-40F7-AC30-FA46BC006BE5}">
      <dgm:prSet/>
      <dgm:spPr/>
      <dgm:t>
        <a:bodyPr/>
        <a:lstStyle/>
        <a:p>
          <a:endParaRPr lang="en-US"/>
        </a:p>
      </dgm:t>
    </dgm:pt>
    <dgm:pt modelId="{3EEFE3CC-F38D-4EDB-8911-9D07FFC93F9D}" type="sibTrans" cxnId="{0E9C4B05-32BB-40F7-AC30-FA46BC006BE5}">
      <dgm:prSet/>
      <dgm:spPr/>
      <dgm:t>
        <a:bodyPr/>
        <a:lstStyle/>
        <a:p>
          <a:endParaRPr lang="en-US"/>
        </a:p>
      </dgm:t>
    </dgm:pt>
    <dgm:pt modelId="{9949D55F-5253-4BDF-9507-1AF33A952D81}">
      <dgm:prSet phldrT="[Text]" custT="1"/>
      <dgm:spPr>
        <a:xfrm>
          <a:off x="941907" y="522694"/>
          <a:ext cx="998221" cy="998221"/>
        </a:xfrm>
        <a:prstGeom prst="ellipse">
          <a:avLst/>
        </a:prstGeom>
        <a:solidFill>
          <a:srgbClr val="FFFF89">
            <a:alpha val="49804"/>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a:solidFill>
                <a:sysClr val="windowText" lastClr="000000"/>
              </a:solidFill>
              <a:latin typeface="Calibri" panose="020F0502020204030204"/>
              <a:ea typeface="+mn-ea"/>
              <a:cs typeface="+mn-cs"/>
            </a:rPr>
            <a:t>Daycare and School support from nurses, teachers, coaches</a:t>
          </a:r>
        </a:p>
      </dgm:t>
    </dgm:pt>
    <dgm:pt modelId="{2274F0F2-D153-4D35-8EF5-85B146D7864E}" type="parTrans" cxnId="{C8755D0D-4667-46F4-AD82-D1AA839489DC}">
      <dgm:prSet/>
      <dgm:spPr/>
      <dgm:t>
        <a:bodyPr/>
        <a:lstStyle/>
        <a:p>
          <a:endParaRPr lang="en-US"/>
        </a:p>
      </dgm:t>
    </dgm:pt>
    <dgm:pt modelId="{C6B85710-F642-4B0E-A202-AABD16F89CA4}" type="sibTrans" cxnId="{C8755D0D-4667-46F4-AD82-D1AA839489DC}">
      <dgm:prSet/>
      <dgm:spPr/>
      <dgm:t>
        <a:bodyPr/>
        <a:lstStyle/>
        <a:p>
          <a:endParaRPr lang="en-US"/>
        </a:p>
      </dgm:t>
    </dgm:pt>
    <dgm:pt modelId="{470DCA15-F1BA-4219-B395-520C46800E34}">
      <dgm:prSet phldrT="[Text]" custT="1"/>
      <dgm:spPr>
        <a:xfrm>
          <a:off x="690713" y="1623250"/>
          <a:ext cx="998221" cy="998221"/>
        </a:xfrm>
        <a:prstGeom prst="ellipse">
          <a:avLst/>
        </a:prstGeom>
        <a:solidFill>
          <a:schemeClr val="tx2">
            <a:lumMod val="50000"/>
            <a:alpha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a:solidFill>
                <a:sysClr val="windowText" lastClr="000000"/>
              </a:solidFill>
              <a:latin typeface="Calibri" panose="020F0502020204030204"/>
              <a:ea typeface="+mn-ea"/>
              <a:cs typeface="+mn-cs"/>
            </a:rPr>
            <a:t>Psychologist and/or Social Worker</a:t>
          </a:r>
        </a:p>
      </dgm:t>
    </dgm:pt>
    <dgm:pt modelId="{B59EA92B-398E-4743-83B7-17682684AE6B}" type="parTrans" cxnId="{A0483410-F933-4119-83FA-1E6FFA3F868E}">
      <dgm:prSet/>
      <dgm:spPr/>
      <dgm:t>
        <a:bodyPr/>
        <a:lstStyle/>
        <a:p>
          <a:endParaRPr lang="en-US"/>
        </a:p>
      </dgm:t>
    </dgm:pt>
    <dgm:pt modelId="{D992364F-C12D-469F-977C-80EEAEA875D5}" type="sibTrans" cxnId="{A0483410-F933-4119-83FA-1E6FFA3F868E}">
      <dgm:prSet/>
      <dgm:spPr/>
      <dgm:t>
        <a:bodyPr/>
        <a:lstStyle/>
        <a:p>
          <a:endParaRPr lang="en-US"/>
        </a:p>
      </dgm:t>
    </dgm:pt>
    <dgm:pt modelId="{9AB80932-7090-4119-B2F3-C18EFBD873A9}">
      <dgm:prSet phldrT="[Text]" custT="1"/>
      <dgm:spPr>
        <a:xfrm>
          <a:off x="1394545" y="2505827"/>
          <a:ext cx="998221" cy="998221"/>
        </a:xfrm>
        <a:prstGeom prst="ellipse">
          <a:avLst/>
        </a:prstGeom>
        <a:solidFill>
          <a:schemeClr val="accent2">
            <a:lumMod val="60000"/>
            <a:lumOff val="40000"/>
            <a:alpha val="5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100" b="1" dirty="0">
              <a:solidFill>
                <a:sysClr val="windowText" lastClr="000000"/>
              </a:solidFill>
              <a:latin typeface="Calibri" panose="020F0502020204030204"/>
              <a:ea typeface="+mn-ea"/>
              <a:cs typeface="+mn-cs"/>
            </a:rPr>
            <a:t>Diabetes Technology Support</a:t>
          </a:r>
        </a:p>
      </dgm:t>
    </dgm:pt>
    <dgm:pt modelId="{7090F93C-11E4-49F6-ADFA-15F3F64BEB5A}" type="parTrans" cxnId="{A192CC76-3562-4E92-A891-7BFAADF40B28}">
      <dgm:prSet/>
      <dgm:spPr/>
      <dgm:t>
        <a:bodyPr/>
        <a:lstStyle/>
        <a:p>
          <a:endParaRPr lang="en-US"/>
        </a:p>
      </dgm:t>
    </dgm:pt>
    <dgm:pt modelId="{36529BB2-3913-416C-82D7-B312974AC767}" type="sibTrans" cxnId="{A192CC76-3562-4E92-A891-7BFAADF40B28}">
      <dgm:prSet/>
      <dgm:spPr/>
      <dgm:t>
        <a:bodyPr/>
        <a:lstStyle/>
        <a:p>
          <a:endParaRPr lang="en-US"/>
        </a:p>
      </dgm:t>
    </dgm:pt>
    <dgm:pt modelId="{5795AA15-0E75-4144-BED0-74C03B6F9DFD}" type="pres">
      <dgm:prSet presAssocID="{7AE4DB36-D01E-4978-8DBF-2C8EDEE6670F}" presName="composite" presStyleCnt="0">
        <dgm:presLayoutVars>
          <dgm:chMax val="1"/>
          <dgm:dir/>
          <dgm:resizeHandles val="exact"/>
        </dgm:presLayoutVars>
      </dgm:prSet>
      <dgm:spPr/>
    </dgm:pt>
    <dgm:pt modelId="{5A7B21DC-B650-420E-B154-9A1163B74668}" type="pres">
      <dgm:prSet presAssocID="{7AE4DB36-D01E-4978-8DBF-2C8EDEE6670F}" presName="radial" presStyleCnt="0">
        <dgm:presLayoutVars>
          <dgm:animLvl val="ctr"/>
        </dgm:presLayoutVars>
      </dgm:prSet>
      <dgm:spPr/>
    </dgm:pt>
    <dgm:pt modelId="{2D7077E8-42A7-4119-9BC1-556E0A81289B}" type="pres">
      <dgm:prSet presAssocID="{A124D4AA-2007-4DF0-9E03-75C7C5964322}" presName="centerShape" presStyleLbl="vennNode1" presStyleIdx="0" presStyleCnt="8" custScaleX="87970" custScaleY="81604"/>
      <dgm:spPr/>
    </dgm:pt>
    <dgm:pt modelId="{66679B65-39F1-42F6-A142-02F86394369C}" type="pres">
      <dgm:prSet presAssocID="{54799740-65EC-4B57-9355-37F07CAF4579}" presName="node" presStyleLbl="vennNode1" presStyleIdx="1" presStyleCnt="8" custScaleX="112985" custScaleY="108281">
        <dgm:presLayoutVars>
          <dgm:bulletEnabled val="1"/>
        </dgm:presLayoutVars>
      </dgm:prSet>
      <dgm:spPr/>
    </dgm:pt>
    <dgm:pt modelId="{7FB98656-2101-44D1-AC7B-50774B2DD690}" type="pres">
      <dgm:prSet presAssocID="{0D6B9B89-2DA9-4596-92C2-1363E07CE25D}" presName="node" presStyleLbl="vennNode1" presStyleIdx="2" presStyleCnt="8" custScaleX="112985" custScaleY="108281">
        <dgm:presLayoutVars>
          <dgm:bulletEnabled val="1"/>
        </dgm:presLayoutVars>
      </dgm:prSet>
      <dgm:spPr/>
    </dgm:pt>
    <dgm:pt modelId="{52B3BE90-CB67-4C42-A9F9-6937D9382DE5}" type="pres">
      <dgm:prSet presAssocID="{3BBAD9BF-3558-4C8F-A636-E8D8D617B051}" presName="node" presStyleLbl="vennNode1" presStyleIdx="3" presStyleCnt="8" custScaleX="112985" custScaleY="108281">
        <dgm:presLayoutVars>
          <dgm:bulletEnabled val="1"/>
        </dgm:presLayoutVars>
      </dgm:prSet>
      <dgm:spPr/>
    </dgm:pt>
    <dgm:pt modelId="{77C57CD1-6C89-469F-8BD4-0BB80948FE6C}" type="pres">
      <dgm:prSet presAssocID="{ACE659E3-CEA8-46E9-853D-7B63E1A432F7}" presName="node" presStyleLbl="vennNode1" presStyleIdx="4" presStyleCnt="8" custScaleX="112985" custScaleY="108281">
        <dgm:presLayoutVars>
          <dgm:bulletEnabled val="1"/>
        </dgm:presLayoutVars>
      </dgm:prSet>
      <dgm:spPr/>
    </dgm:pt>
    <dgm:pt modelId="{087B79B6-3CD7-459E-B70D-C901CE2471D6}" type="pres">
      <dgm:prSet presAssocID="{9AB80932-7090-4119-B2F3-C18EFBD873A9}" presName="node" presStyleLbl="vennNode1" presStyleIdx="5" presStyleCnt="8" custScaleX="112985" custScaleY="108281">
        <dgm:presLayoutVars>
          <dgm:bulletEnabled val="1"/>
        </dgm:presLayoutVars>
      </dgm:prSet>
      <dgm:spPr/>
    </dgm:pt>
    <dgm:pt modelId="{1AA26B1D-ABE2-4169-8527-C6A6DE6ACC3E}" type="pres">
      <dgm:prSet presAssocID="{470DCA15-F1BA-4219-B395-520C46800E34}" presName="node" presStyleLbl="vennNode1" presStyleIdx="6" presStyleCnt="8" custScaleX="112985" custScaleY="108281">
        <dgm:presLayoutVars>
          <dgm:bulletEnabled val="1"/>
        </dgm:presLayoutVars>
      </dgm:prSet>
      <dgm:spPr/>
    </dgm:pt>
    <dgm:pt modelId="{85FFF6B0-3D9F-4D27-BAC8-10F2C3B011ED}" type="pres">
      <dgm:prSet presAssocID="{9949D55F-5253-4BDF-9507-1AF33A952D81}" presName="node" presStyleLbl="vennNode1" presStyleIdx="7" presStyleCnt="8" custScaleX="112985" custScaleY="108281">
        <dgm:presLayoutVars>
          <dgm:bulletEnabled val="1"/>
        </dgm:presLayoutVars>
      </dgm:prSet>
      <dgm:spPr/>
    </dgm:pt>
  </dgm:ptLst>
  <dgm:cxnLst>
    <dgm:cxn modelId="{0E9C4B05-32BB-40F7-AC30-FA46BC006BE5}" srcId="{A124D4AA-2007-4DF0-9E03-75C7C5964322}" destId="{ACE659E3-CEA8-46E9-853D-7B63E1A432F7}" srcOrd="3" destOrd="0" parTransId="{B9528998-7521-4F8A-9D1D-7A40F8448A9F}" sibTransId="{3EEFE3CC-F38D-4EDB-8911-9D07FFC93F9D}"/>
    <dgm:cxn modelId="{36B81D0C-9176-4BEA-8FA9-4BEFBF4F3BC8}" srcId="{A124D4AA-2007-4DF0-9E03-75C7C5964322}" destId="{54799740-65EC-4B57-9355-37F07CAF4579}" srcOrd="0" destOrd="0" parTransId="{6B2EC648-587B-4B20-B739-614678D5D906}" sibTransId="{82D6824B-1288-41FA-8DDD-E3CF2A608467}"/>
    <dgm:cxn modelId="{C8755D0D-4667-46F4-AD82-D1AA839489DC}" srcId="{A124D4AA-2007-4DF0-9E03-75C7C5964322}" destId="{9949D55F-5253-4BDF-9507-1AF33A952D81}" srcOrd="6" destOrd="0" parTransId="{2274F0F2-D153-4D35-8EF5-85B146D7864E}" sibTransId="{C6B85710-F642-4B0E-A202-AABD16F89CA4}"/>
    <dgm:cxn modelId="{A0483410-F933-4119-83FA-1E6FFA3F868E}" srcId="{A124D4AA-2007-4DF0-9E03-75C7C5964322}" destId="{470DCA15-F1BA-4219-B395-520C46800E34}" srcOrd="5" destOrd="0" parTransId="{B59EA92B-398E-4743-83B7-17682684AE6B}" sibTransId="{D992364F-C12D-469F-977C-80EEAEA875D5}"/>
    <dgm:cxn modelId="{CE56E214-8B3E-48E9-A4A2-9879D270FD32}" type="presOf" srcId="{54799740-65EC-4B57-9355-37F07CAF4579}" destId="{66679B65-39F1-42F6-A142-02F86394369C}" srcOrd="0" destOrd="0" presId="urn:microsoft.com/office/officeart/2005/8/layout/radial3"/>
    <dgm:cxn modelId="{42DE221E-79A9-4490-AFF6-C5BC563D6269}" type="presOf" srcId="{9949D55F-5253-4BDF-9507-1AF33A952D81}" destId="{85FFF6B0-3D9F-4D27-BAC8-10F2C3B011ED}" srcOrd="0" destOrd="0" presId="urn:microsoft.com/office/officeart/2005/8/layout/radial3"/>
    <dgm:cxn modelId="{5BF27031-091F-410C-AB1D-DDA59F84CBF7}" srcId="{A124D4AA-2007-4DF0-9E03-75C7C5964322}" destId="{3BBAD9BF-3558-4C8F-A636-E8D8D617B051}" srcOrd="2" destOrd="0" parTransId="{EF5DC1A0-9BF5-47DB-A06D-305AB757C707}" sibTransId="{5A01A745-C53F-4FCA-97B8-63D462F2D6EE}"/>
    <dgm:cxn modelId="{369DA833-5621-4031-93C7-8F144F8AF2FD}" type="presOf" srcId="{3BBAD9BF-3558-4C8F-A636-E8D8D617B051}" destId="{52B3BE90-CB67-4C42-A9F9-6937D9382DE5}" srcOrd="0" destOrd="0" presId="urn:microsoft.com/office/officeart/2005/8/layout/radial3"/>
    <dgm:cxn modelId="{8F9DD645-D02D-449B-BCED-A802DF29B6A0}" type="presOf" srcId="{7AE4DB36-D01E-4978-8DBF-2C8EDEE6670F}" destId="{5795AA15-0E75-4144-BED0-74C03B6F9DFD}" srcOrd="0" destOrd="0" presId="urn:microsoft.com/office/officeart/2005/8/layout/radial3"/>
    <dgm:cxn modelId="{A192CC76-3562-4E92-A891-7BFAADF40B28}" srcId="{A124D4AA-2007-4DF0-9E03-75C7C5964322}" destId="{9AB80932-7090-4119-B2F3-C18EFBD873A9}" srcOrd="4" destOrd="0" parTransId="{7090F93C-11E4-49F6-ADFA-15F3F64BEB5A}" sibTransId="{36529BB2-3913-416C-82D7-B312974AC767}"/>
    <dgm:cxn modelId="{84497C8C-EFCF-4844-94C4-AE8116CCB5B0}" type="presOf" srcId="{ACE659E3-CEA8-46E9-853D-7B63E1A432F7}" destId="{77C57CD1-6C89-469F-8BD4-0BB80948FE6C}" srcOrd="0" destOrd="0" presId="urn:microsoft.com/office/officeart/2005/8/layout/radial3"/>
    <dgm:cxn modelId="{A6C3CA8F-0F5D-4A9C-9B4A-8E6E6893BC92}" srcId="{7AE4DB36-D01E-4978-8DBF-2C8EDEE6670F}" destId="{A124D4AA-2007-4DF0-9E03-75C7C5964322}" srcOrd="0" destOrd="0" parTransId="{EA9D4AA7-B21A-4CC6-8239-C742CEC297FD}" sibTransId="{88660576-64D0-47CD-A4E9-1BAEF8A36E55}"/>
    <dgm:cxn modelId="{F3736696-635E-4736-B696-3627B9352F4F}" type="presOf" srcId="{0D6B9B89-2DA9-4596-92C2-1363E07CE25D}" destId="{7FB98656-2101-44D1-AC7B-50774B2DD690}" srcOrd="0" destOrd="0" presId="urn:microsoft.com/office/officeart/2005/8/layout/radial3"/>
    <dgm:cxn modelId="{F20CFB9E-0470-4588-B6A2-E640F8EF81D1}" srcId="{A124D4AA-2007-4DF0-9E03-75C7C5964322}" destId="{0D6B9B89-2DA9-4596-92C2-1363E07CE25D}" srcOrd="1" destOrd="0" parTransId="{BFDD2BF5-FFB9-485F-974B-3ED4D8D2FD3A}" sibTransId="{464BE71C-0E09-4FDE-9523-3E22DF9CAAE6}"/>
    <dgm:cxn modelId="{56E72FA2-289C-4898-B718-DF5504028DAE}" type="presOf" srcId="{470DCA15-F1BA-4219-B395-520C46800E34}" destId="{1AA26B1D-ABE2-4169-8527-C6A6DE6ACC3E}" srcOrd="0" destOrd="0" presId="urn:microsoft.com/office/officeart/2005/8/layout/radial3"/>
    <dgm:cxn modelId="{BC6349AD-6E0E-42C7-ADC5-7A6080C83450}" type="presOf" srcId="{9AB80932-7090-4119-B2F3-C18EFBD873A9}" destId="{087B79B6-3CD7-459E-B70D-C901CE2471D6}" srcOrd="0" destOrd="0" presId="urn:microsoft.com/office/officeart/2005/8/layout/radial3"/>
    <dgm:cxn modelId="{168951B4-EE9C-4F93-9B88-20875F06C792}" type="presOf" srcId="{A124D4AA-2007-4DF0-9E03-75C7C5964322}" destId="{2D7077E8-42A7-4119-9BC1-556E0A81289B}" srcOrd="0" destOrd="0" presId="urn:microsoft.com/office/officeart/2005/8/layout/radial3"/>
    <dgm:cxn modelId="{F8354066-E42C-4F32-AA16-EBD444A66C4F}" type="presParOf" srcId="{5795AA15-0E75-4144-BED0-74C03B6F9DFD}" destId="{5A7B21DC-B650-420E-B154-9A1163B74668}" srcOrd="0" destOrd="0" presId="urn:microsoft.com/office/officeart/2005/8/layout/radial3"/>
    <dgm:cxn modelId="{4B8EE8F8-AB05-4DEB-B30D-F545D1E13B25}" type="presParOf" srcId="{5A7B21DC-B650-420E-B154-9A1163B74668}" destId="{2D7077E8-42A7-4119-9BC1-556E0A81289B}" srcOrd="0" destOrd="0" presId="urn:microsoft.com/office/officeart/2005/8/layout/radial3"/>
    <dgm:cxn modelId="{B77E56FC-51A7-42C8-B90C-26B12EEB6A34}" type="presParOf" srcId="{5A7B21DC-B650-420E-B154-9A1163B74668}" destId="{66679B65-39F1-42F6-A142-02F86394369C}" srcOrd="1" destOrd="0" presId="urn:microsoft.com/office/officeart/2005/8/layout/radial3"/>
    <dgm:cxn modelId="{4825CE8C-B231-4010-86B7-6DCF978EC362}" type="presParOf" srcId="{5A7B21DC-B650-420E-B154-9A1163B74668}" destId="{7FB98656-2101-44D1-AC7B-50774B2DD690}" srcOrd="2" destOrd="0" presId="urn:microsoft.com/office/officeart/2005/8/layout/radial3"/>
    <dgm:cxn modelId="{D18EFB66-2B46-4304-A9C0-150EAEA8DEF4}" type="presParOf" srcId="{5A7B21DC-B650-420E-B154-9A1163B74668}" destId="{52B3BE90-CB67-4C42-A9F9-6937D9382DE5}" srcOrd="3" destOrd="0" presId="urn:microsoft.com/office/officeart/2005/8/layout/radial3"/>
    <dgm:cxn modelId="{97B21087-C20B-43AB-A2F6-01046AD8D33E}" type="presParOf" srcId="{5A7B21DC-B650-420E-B154-9A1163B74668}" destId="{77C57CD1-6C89-469F-8BD4-0BB80948FE6C}" srcOrd="4" destOrd="0" presId="urn:microsoft.com/office/officeart/2005/8/layout/radial3"/>
    <dgm:cxn modelId="{5EC25FA8-FF37-454F-80C9-D4A9C67CBC07}" type="presParOf" srcId="{5A7B21DC-B650-420E-B154-9A1163B74668}" destId="{087B79B6-3CD7-459E-B70D-C901CE2471D6}" srcOrd="5" destOrd="0" presId="urn:microsoft.com/office/officeart/2005/8/layout/radial3"/>
    <dgm:cxn modelId="{4A708A11-1C9C-43D3-9B02-86A1693F3230}" type="presParOf" srcId="{5A7B21DC-B650-420E-B154-9A1163B74668}" destId="{1AA26B1D-ABE2-4169-8527-C6A6DE6ACC3E}" srcOrd="6" destOrd="0" presId="urn:microsoft.com/office/officeart/2005/8/layout/radial3"/>
    <dgm:cxn modelId="{20B8F474-B716-40A3-B4A8-1B1FA7F88AF0}" type="presParOf" srcId="{5A7B21DC-B650-420E-B154-9A1163B74668}" destId="{85FFF6B0-3D9F-4D27-BAC8-10F2C3B011ED}"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A20B4E-E9C7-4A84-823B-ABE0EE581F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KE"/>
        </a:p>
      </dgm:t>
    </dgm:pt>
    <dgm:pt modelId="{12D17DE5-CA9F-434C-B3FC-E440385EBB19}">
      <dgm:prSet phldrT="[Text]"/>
      <dgm:spPr>
        <a:solidFill>
          <a:schemeClr val="bg1"/>
        </a:solidFill>
      </dgm:spPr>
      <dgm:t>
        <a:bodyPr/>
        <a:lstStyle/>
        <a:p>
          <a:r>
            <a:rPr lang="en-US" dirty="0">
              <a:solidFill>
                <a:srgbClr val="002060"/>
              </a:solidFill>
              <a:latin typeface="Arial" panose="020B0604020202020204" pitchFamily="34" charset="0"/>
              <a:cs typeface="Arial" panose="020B0604020202020204" pitchFamily="34" charset="0"/>
            </a:rPr>
            <a:t>Intercurrent health problems</a:t>
          </a:r>
          <a:endParaRPr lang="en-KE" dirty="0">
            <a:solidFill>
              <a:srgbClr val="002060"/>
            </a:solidFill>
            <a:latin typeface="Arial" panose="020B0604020202020204" pitchFamily="34" charset="0"/>
            <a:ea typeface="Calibri" panose="020F0502020204030204" pitchFamily="34" charset="0"/>
            <a:cs typeface="Arial" panose="020B0604020202020204" pitchFamily="34" charset="0"/>
          </a:endParaRPr>
        </a:p>
      </dgm:t>
    </dgm:pt>
    <dgm:pt modelId="{37E0E0C6-42F6-40A0-B7FD-3A04C543DEA4}" type="parTrans" cxnId="{CA7CB8E3-6DDB-402A-BA6F-2D3CB8E64910}">
      <dgm:prSet/>
      <dgm:spPr/>
      <dgm:t>
        <a:bodyPr/>
        <a:lstStyle/>
        <a:p>
          <a:endParaRPr lang="en-KE"/>
        </a:p>
      </dgm:t>
    </dgm:pt>
    <dgm:pt modelId="{D625635D-16B4-4B88-872E-9680D941BAD4}" type="sibTrans" cxnId="{CA7CB8E3-6DDB-402A-BA6F-2D3CB8E64910}">
      <dgm:prSet/>
      <dgm:spPr/>
      <dgm:t>
        <a:bodyPr/>
        <a:lstStyle/>
        <a:p>
          <a:endParaRPr lang="en-KE"/>
        </a:p>
      </dgm:t>
    </dgm:pt>
    <dgm:pt modelId="{76BC22F3-6FBC-4D8C-8829-9BD3C8ADEC56}">
      <dgm:prSet/>
      <dgm:spPr>
        <a:solidFill>
          <a:schemeClr val="bg1"/>
        </a:solidFill>
      </dgm:spPr>
      <dgm:t>
        <a:bodyPr/>
        <a:lstStyle/>
        <a:p>
          <a:r>
            <a:rPr lang="en-US" dirty="0">
              <a:solidFill>
                <a:srgbClr val="002060"/>
              </a:solidFill>
              <a:latin typeface="Arial" panose="020B0604020202020204" pitchFamily="34" charset="0"/>
              <a:cs typeface="Arial" panose="020B0604020202020204" pitchFamily="34" charset="0"/>
            </a:rPr>
            <a:t>Review of all medications and supplements</a:t>
          </a:r>
        </a:p>
      </dgm:t>
    </dgm:pt>
    <dgm:pt modelId="{9660AF10-949B-4DDF-8818-E003CC94C7D7}" type="parTrans" cxnId="{82AD0A54-2A1C-48E0-ABF1-929B8F9D4EEF}">
      <dgm:prSet/>
      <dgm:spPr/>
      <dgm:t>
        <a:bodyPr/>
        <a:lstStyle/>
        <a:p>
          <a:endParaRPr lang="en-US"/>
        </a:p>
      </dgm:t>
    </dgm:pt>
    <dgm:pt modelId="{5701957C-46B4-4D50-A3B7-5FF98B3AF8D2}" type="sibTrans" cxnId="{82AD0A54-2A1C-48E0-ABF1-929B8F9D4EEF}">
      <dgm:prSet/>
      <dgm:spPr/>
      <dgm:t>
        <a:bodyPr/>
        <a:lstStyle/>
        <a:p>
          <a:endParaRPr lang="en-US"/>
        </a:p>
      </dgm:t>
    </dgm:pt>
    <dgm:pt modelId="{BA2E205F-E721-4549-8516-53D3AFCDFCF9}">
      <dgm:prSet/>
      <dgm:spPr>
        <a:solidFill>
          <a:schemeClr val="bg1"/>
        </a:solidFill>
      </dgm:spPr>
      <dgm:t>
        <a:bodyPr/>
        <a:lstStyle/>
        <a:p>
          <a:r>
            <a:rPr lang="en-US" dirty="0">
              <a:solidFill>
                <a:srgbClr val="002060"/>
              </a:solidFill>
              <a:latin typeface="Arial" panose="020B0604020202020204" pitchFamily="34" charset="0"/>
              <a:cs typeface="Arial" panose="020B0604020202020204" pitchFamily="34" charset="0"/>
            </a:rPr>
            <a:t>Assessment for autoimmune comorbidities (e.g. thyroid, adrenal, vitiligo)</a:t>
          </a:r>
        </a:p>
      </dgm:t>
    </dgm:pt>
    <dgm:pt modelId="{05FB8CA9-01F3-49FD-A23F-22B7C2740750}" type="parTrans" cxnId="{9F4B3C27-6B60-412E-BD37-D181CFD02620}">
      <dgm:prSet/>
      <dgm:spPr/>
      <dgm:t>
        <a:bodyPr/>
        <a:lstStyle/>
        <a:p>
          <a:endParaRPr lang="en-US"/>
        </a:p>
      </dgm:t>
    </dgm:pt>
    <dgm:pt modelId="{A994D1D3-D026-4899-B975-F6CE5CED3CFD}" type="sibTrans" cxnId="{9F4B3C27-6B60-412E-BD37-D181CFD02620}">
      <dgm:prSet/>
      <dgm:spPr/>
      <dgm:t>
        <a:bodyPr/>
        <a:lstStyle/>
        <a:p>
          <a:endParaRPr lang="en-US"/>
        </a:p>
      </dgm:t>
    </dgm:pt>
    <dgm:pt modelId="{90D6BEC1-5912-4258-9630-FF2056B8475A}">
      <dgm:prSet/>
      <dgm:spPr>
        <a:solidFill>
          <a:schemeClr val="bg1"/>
        </a:solidFill>
      </dgm:spPr>
      <dgm:t>
        <a:bodyPr/>
        <a:lstStyle/>
        <a:p>
          <a:r>
            <a:rPr lang="en-US" dirty="0">
              <a:solidFill>
                <a:srgbClr val="002060"/>
              </a:solidFill>
              <a:latin typeface="Arial" panose="020B0604020202020204" pitchFamily="34" charset="0"/>
              <a:cs typeface="Arial" panose="020B0604020202020204" pitchFamily="34" charset="0"/>
            </a:rPr>
            <a:t>Assess for disordered eating </a:t>
          </a:r>
          <a:r>
            <a:rPr lang="en-US" dirty="0" err="1">
              <a:solidFill>
                <a:srgbClr val="002060"/>
              </a:solidFill>
              <a:latin typeface="Arial" panose="020B0604020202020204" pitchFamily="34" charset="0"/>
              <a:cs typeface="Arial" panose="020B0604020202020204" pitchFamily="34" charset="0"/>
            </a:rPr>
            <a:t>behaviours</a:t>
          </a:r>
          <a:endParaRPr lang="en-US" dirty="0">
            <a:solidFill>
              <a:srgbClr val="002060"/>
            </a:solidFill>
            <a:latin typeface="Arial" panose="020B0604020202020204" pitchFamily="34" charset="0"/>
            <a:cs typeface="Arial" panose="020B0604020202020204" pitchFamily="34" charset="0"/>
          </a:endParaRPr>
        </a:p>
      </dgm:t>
    </dgm:pt>
    <dgm:pt modelId="{EDD03E4D-5243-4EB2-814F-163C5BD2B94D}" type="parTrans" cxnId="{612C3D32-00B6-4FE5-92BB-35176C584FA7}">
      <dgm:prSet/>
      <dgm:spPr/>
      <dgm:t>
        <a:bodyPr/>
        <a:lstStyle/>
        <a:p>
          <a:endParaRPr lang="en-US"/>
        </a:p>
      </dgm:t>
    </dgm:pt>
    <dgm:pt modelId="{2195FF03-1BC1-49B7-B17A-9B87F9F309EA}" type="sibTrans" cxnId="{612C3D32-00B6-4FE5-92BB-35176C584FA7}">
      <dgm:prSet/>
      <dgm:spPr/>
      <dgm:t>
        <a:bodyPr/>
        <a:lstStyle/>
        <a:p>
          <a:endParaRPr lang="en-US"/>
        </a:p>
      </dgm:t>
    </dgm:pt>
    <dgm:pt modelId="{C3237684-3CA2-4CAB-B442-217A2E211545}">
      <dgm:prSet/>
      <dgm:spPr>
        <a:solidFill>
          <a:schemeClr val="bg1"/>
        </a:solidFill>
      </dgm:spPr>
      <dgm:t>
        <a:bodyPr/>
        <a:lstStyle/>
        <a:p>
          <a:r>
            <a:rPr lang="en-US" dirty="0">
              <a:solidFill>
                <a:srgbClr val="002060"/>
              </a:solidFill>
              <a:latin typeface="Arial" panose="020B0604020202020204" pitchFamily="34" charset="0"/>
              <a:cs typeface="Arial" panose="020B0604020202020204" pitchFamily="34" charset="0"/>
            </a:rPr>
            <a:t>Development, education, leisure, sports, psychosocial status</a:t>
          </a:r>
        </a:p>
      </dgm:t>
    </dgm:pt>
    <dgm:pt modelId="{9B0B1AE4-4A8A-44F9-ADCB-4F44B2D7330A}" type="parTrans" cxnId="{49077852-F72A-41CD-A7E3-506F265FDE67}">
      <dgm:prSet/>
      <dgm:spPr/>
      <dgm:t>
        <a:bodyPr/>
        <a:lstStyle/>
        <a:p>
          <a:endParaRPr lang="en-US"/>
        </a:p>
      </dgm:t>
    </dgm:pt>
    <dgm:pt modelId="{21D4B322-96DE-4DA5-8DB9-0F5EA47AA0BD}" type="sibTrans" cxnId="{49077852-F72A-41CD-A7E3-506F265FDE67}">
      <dgm:prSet/>
      <dgm:spPr/>
      <dgm:t>
        <a:bodyPr/>
        <a:lstStyle/>
        <a:p>
          <a:endParaRPr lang="en-US"/>
        </a:p>
      </dgm:t>
    </dgm:pt>
    <dgm:pt modelId="{86B1D6CF-6F61-4055-93F6-CA73D5BF748F}" type="pres">
      <dgm:prSet presAssocID="{75A20B4E-E9C7-4A84-823B-ABE0EE581F85}" presName="Name0" presStyleCnt="0">
        <dgm:presLayoutVars>
          <dgm:chMax val="7"/>
          <dgm:chPref val="7"/>
          <dgm:dir/>
        </dgm:presLayoutVars>
      </dgm:prSet>
      <dgm:spPr/>
    </dgm:pt>
    <dgm:pt modelId="{7504898B-9E67-4A18-8DF0-900E715E225B}" type="pres">
      <dgm:prSet presAssocID="{75A20B4E-E9C7-4A84-823B-ABE0EE581F85}" presName="Name1" presStyleCnt="0"/>
      <dgm:spPr/>
    </dgm:pt>
    <dgm:pt modelId="{899F08B4-8A16-42F3-87F9-77DB2A4CFD13}" type="pres">
      <dgm:prSet presAssocID="{75A20B4E-E9C7-4A84-823B-ABE0EE581F85}" presName="cycle" presStyleCnt="0"/>
      <dgm:spPr/>
    </dgm:pt>
    <dgm:pt modelId="{2CE5F68B-B693-4003-991B-E1D9CC98F0E1}" type="pres">
      <dgm:prSet presAssocID="{75A20B4E-E9C7-4A84-823B-ABE0EE581F85}" presName="srcNode" presStyleLbl="node1" presStyleIdx="0" presStyleCnt="5"/>
      <dgm:spPr/>
    </dgm:pt>
    <dgm:pt modelId="{A03D7C47-D948-4E28-BE65-E085C5C9A966}" type="pres">
      <dgm:prSet presAssocID="{75A20B4E-E9C7-4A84-823B-ABE0EE581F85}" presName="conn" presStyleLbl="parChTrans1D2" presStyleIdx="0" presStyleCnt="1"/>
      <dgm:spPr/>
    </dgm:pt>
    <dgm:pt modelId="{33B383B3-AE45-4F8B-80AC-A8CF65CBED3D}" type="pres">
      <dgm:prSet presAssocID="{75A20B4E-E9C7-4A84-823B-ABE0EE581F85}" presName="extraNode" presStyleLbl="node1" presStyleIdx="0" presStyleCnt="5"/>
      <dgm:spPr/>
    </dgm:pt>
    <dgm:pt modelId="{C72E5238-04CA-4C15-A09C-5D81F2FAC45B}" type="pres">
      <dgm:prSet presAssocID="{75A20B4E-E9C7-4A84-823B-ABE0EE581F85}" presName="dstNode" presStyleLbl="node1" presStyleIdx="0" presStyleCnt="5"/>
      <dgm:spPr/>
    </dgm:pt>
    <dgm:pt modelId="{4E855E8B-51D0-4D0C-B877-2F8FD5561400}" type="pres">
      <dgm:prSet presAssocID="{12D17DE5-CA9F-434C-B3FC-E440385EBB19}" presName="text_1" presStyleLbl="node1" presStyleIdx="0" presStyleCnt="5">
        <dgm:presLayoutVars>
          <dgm:bulletEnabled val="1"/>
        </dgm:presLayoutVars>
      </dgm:prSet>
      <dgm:spPr/>
    </dgm:pt>
    <dgm:pt modelId="{C8798F36-195D-4B26-9E62-8ECDDF1F8D80}" type="pres">
      <dgm:prSet presAssocID="{12D17DE5-CA9F-434C-B3FC-E440385EBB19}" presName="accent_1" presStyleCnt="0"/>
      <dgm:spPr/>
    </dgm:pt>
    <dgm:pt modelId="{55FAF2CA-3664-4E7A-B9BE-DC45B0C6F415}" type="pres">
      <dgm:prSet presAssocID="{12D17DE5-CA9F-434C-B3FC-E440385EBB19}" presName="accentRepeatNode" presStyleLbl="solidFgAcc1" presStyleIdx="0" presStyleCnt="5"/>
      <dgm:spPr>
        <a:ln>
          <a:solidFill>
            <a:schemeClr val="accent1">
              <a:lumMod val="75000"/>
            </a:schemeClr>
          </a:solidFill>
        </a:ln>
      </dgm:spPr>
    </dgm:pt>
    <dgm:pt modelId="{63AC314F-C9DD-41FD-A247-1E7A99F52D76}" type="pres">
      <dgm:prSet presAssocID="{76BC22F3-6FBC-4D8C-8829-9BD3C8ADEC56}" presName="text_2" presStyleLbl="node1" presStyleIdx="1" presStyleCnt="5">
        <dgm:presLayoutVars>
          <dgm:bulletEnabled val="1"/>
        </dgm:presLayoutVars>
      </dgm:prSet>
      <dgm:spPr/>
    </dgm:pt>
    <dgm:pt modelId="{D5CEA2E0-1D6A-44E2-AA19-0166FC958DDC}" type="pres">
      <dgm:prSet presAssocID="{76BC22F3-6FBC-4D8C-8829-9BD3C8ADEC56}" presName="accent_2" presStyleCnt="0"/>
      <dgm:spPr/>
    </dgm:pt>
    <dgm:pt modelId="{E09DCD42-F882-4DD8-880B-CAD6E34B506D}" type="pres">
      <dgm:prSet presAssocID="{76BC22F3-6FBC-4D8C-8829-9BD3C8ADEC56}" presName="accentRepeatNode" presStyleLbl="solidFgAcc1" presStyleIdx="1" presStyleCnt="5"/>
      <dgm:spPr/>
    </dgm:pt>
    <dgm:pt modelId="{49CDE8E5-1FF9-488F-826E-4B8D185002D6}" type="pres">
      <dgm:prSet presAssocID="{BA2E205F-E721-4549-8516-53D3AFCDFCF9}" presName="text_3" presStyleLbl="node1" presStyleIdx="2" presStyleCnt="5">
        <dgm:presLayoutVars>
          <dgm:bulletEnabled val="1"/>
        </dgm:presLayoutVars>
      </dgm:prSet>
      <dgm:spPr/>
    </dgm:pt>
    <dgm:pt modelId="{C0D71B0E-F424-4DEF-B0AB-08CC4176E8AD}" type="pres">
      <dgm:prSet presAssocID="{BA2E205F-E721-4549-8516-53D3AFCDFCF9}" presName="accent_3" presStyleCnt="0"/>
      <dgm:spPr/>
    </dgm:pt>
    <dgm:pt modelId="{6477DB09-00CC-4DCF-B565-0BE462C748E9}" type="pres">
      <dgm:prSet presAssocID="{BA2E205F-E721-4549-8516-53D3AFCDFCF9}" presName="accentRepeatNode" presStyleLbl="solidFgAcc1" presStyleIdx="2" presStyleCnt="5"/>
      <dgm:spPr/>
    </dgm:pt>
    <dgm:pt modelId="{7C59BBC7-D793-471E-BCBF-20BB58A37E65}" type="pres">
      <dgm:prSet presAssocID="{90D6BEC1-5912-4258-9630-FF2056B8475A}" presName="text_4" presStyleLbl="node1" presStyleIdx="3" presStyleCnt="5">
        <dgm:presLayoutVars>
          <dgm:bulletEnabled val="1"/>
        </dgm:presLayoutVars>
      </dgm:prSet>
      <dgm:spPr/>
    </dgm:pt>
    <dgm:pt modelId="{DBDAC031-C9B5-456A-A668-01CE9E7E6341}" type="pres">
      <dgm:prSet presAssocID="{90D6BEC1-5912-4258-9630-FF2056B8475A}" presName="accent_4" presStyleCnt="0"/>
      <dgm:spPr/>
    </dgm:pt>
    <dgm:pt modelId="{E409B305-3D52-4592-8D5D-23CB54CFBAD5}" type="pres">
      <dgm:prSet presAssocID="{90D6BEC1-5912-4258-9630-FF2056B8475A}" presName="accentRepeatNode" presStyleLbl="solidFgAcc1" presStyleIdx="3" presStyleCnt="5"/>
      <dgm:spPr/>
    </dgm:pt>
    <dgm:pt modelId="{537EE371-2E6D-4F06-B3ED-871CA12BC54D}" type="pres">
      <dgm:prSet presAssocID="{C3237684-3CA2-4CAB-B442-217A2E211545}" presName="text_5" presStyleLbl="node1" presStyleIdx="4" presStyleCnt="5">
        <dgm:presLayoutVars>
          <dgm:bulletEnabled val="1"/>
        </dgm:presLayoutVars>
      </dgm:prSet>
      <dgm:spPr/>
    </dgm:pt>
    <dgm:pt modelId="{E16F2088-A6CD-47C9-977D-0B25D50B01FD}" type="pres">
      <dgm:prSet presAssocID="{C3237684-3CA2-4CAB-B442-217A2E211545}" presName="accent_5" presStyleCnt="0"/>
      <dgm:spPr/>
    </dgm:pt>
    <dgm:pt modelId="{55F10105-C6E3-4730-95E4-B93D8FECAB07}" type="pres">
      <dgm:prSet presAssocID="{C3237684-3CA2-4CAB-B442-217A2E211545}" presName="accentRepeatNode" presStyleLbl="solidFgAcc1" presStyleIdx="4" presStyleCnt="5"/>
      <dgm:spPr/>
    </dgm:pt>
  </dgm:ptLst>
  <dgm:cxnLst>
    <dgm:cxn modelId="{61E5DD20-F4FA-497C-A218-22DD0EF53AA9}" type="presOf" srcId="{C3237684-3CA2-4CAB-B442-217A2E211545}" destId="{537EE371-2E6D-4F06-B3ED-871CA12BC54D}" srcOrd="0" destOrd="0" presId="urn:microsoft.com/office/officeart/2008/layout/VerticalCurvedList"/>
    <dgm:cxn modelId="{C8CCFA23-73F7-426E-A02C-774DB22A6E7A}" type="presOf" srcId="{BA2E205F-E721-4549-8516-53D3AFCDFCF9}" destId="{49CDE8E5-1FF9-488F-826E-4B8D185002D6}" srcOrd="0" destOrd="0" presId="urn:microsoft.com/office/officeart/2008/layout/VerticalCurvedList"/>
    <dgm:cxn modelId="{9F4B3C27-6B60-412E-BD37-D181CFD02620}" srcId="{75A20B4E-E9C7-4A84-823B-ABE0EE581F85}" destId="{BA2E205F-E721-4549-8516-53D3AFCDFCF9}" srcOrd="2" destOrd="0" parTransId="{05FB8CA9-01F3-49FD-A23F-22B7C2740750}" sibTransId="{A994D1D3-D026-4899-B975-F6CE5CED3CFD}"/>
    <dgm:cxn modelId="{612C3D32-00B6-4FE5-92BB-35176C584FA7}" srcId="{75A20B4E-E9C7-4A84-823B-ABE0EE581F85}" destId="{90D6BEC1-5912-4258-9630-FF2056B8475A}" srcOrd="3" destOrd="0" parTransId="{EDD03E4D-5243-4EB2-814F-163C5BD2B94D}" sibTransId="{2195FF03-1BC1-49B7-B17A-9B87F9F309EA}"/>
    <dgm:cxn modelId="{49077852-F72A-41CD-A7E3-506F265FDE67}" srcId="{75A20B4E-E9C7-4A84-823B-ABE0EE581F85}" destId="{C3237684-3CA2-4CAB-B442-217A2E211545}" srcOrd="4" destOrd="0" parTransId="{9B0B1AE4-4A8A-44F9-ADCB-4F44B2D7330A}" sibTransId="{21D4B322-96DE-4DA5-8DB9-0F5EA47AA0BD}"/>
    <dgm:cxn modelId="{82AD0A54-2A1C-48E0-ABF1-929B8F9D4EEF}" srcId="{75A20B4E-E9C7-4A84-823B-ABE0EE581F85}" destId="{76BC22F3-6FBC-4D8C-8829-9BD3C8ADEC56}" srcOrd="1" destOrd="0" parTransId="{9660AF10-949B-4DDF-8818-E003CC94C7D7}" sibTransId="{5701957C-46B4-4D50-A3B7-5FF98B3AF8D2}"/>
    <dgm:cxn modelId="{E768427E-8A3B-4F36-9B69-392A99C22282}" type="presOf" srcId="{D625635D-16B4-4B88-872E-9680D941BAD4}" destId="{A03D7C47-D948-4E28-BE65-E085C5C9A966}" srcOrd="0" destOrd="0" presId="urn:microsoft.com/office/officeart/2008/layout/VerticalCurvedList"/>
    <dgm:cxn modelId="{8D8F8687-A4B2-48F9-8CA3-118C1A62F50C}" type="presOf" srcId="{90D6BEC1-5912-4258-9630-FF2056B8475A}" destId="{7C59BBC7-D793-471E-BCBF-20BB58A37E65}" srcOrd="0" destOrd="0" presId="urn:microsoft.com/office/officeart/2008/layout/VerticalCurvedList"/>
    <dgm:cxn modelId="{B3D4619D-9168-4887-8A6A-57D3D9A3C456}" type="presOf" srcId="{12D17DE5-CA9F-434C-B3FC-E440385EBB19}" destId="{4E855E8B-51D0-4D0C-B877-2F8FD5561400}" srcOrd="0" destOrd="0" presId="urn:microsoft.com/office/officeart/2008/layout/VerticalCurvedList"/>
    <dgm:cxn modelId="{C04BE1A5-B4E2-4065-A9BA-502AD11C6893}" type="presOf" srcId="{76BC22F3-6FBC-4D8C-8829-9BD3C8ADEC56}" destId="{63AC314F-C9DD-41FD-A247-1E7A99F52D76}" srcOrd="0" destOrd="0" presId="urn:microsoft.com/office/officeart/2008/layout/VerticalCurvedList"/>
    <dgm:cxn modelId="{D7DA56B5-65F2-4B26-A48F-05014A93CA0D}" type="presOf" srcId="{75A20B4E-E9C7-4A84-823B-ABE0EE581F85}" destId="{86B1D6CF-6F61-4055-93F6-CA73D5BF748F}" srcOrd="0" destOrd="0" presId="urn:microsoft.com/office/officeart/2008/layout/VerticalCurvedList"/>
    <dgm:cxn modelId="{CA7CB8E3-6DDB-402A-BA6F-2D3CB8E64910}" srcId="{75A20B4E-E9C7-4A84-823B-ABE0EE581F85}" destId="{12D17DE5-CA9F-434C-B3FC-E440385EBB19}" srcOrd="0" destOrd="0" parTransId="{37E0E0C6-42F6-40A0-B7FD-3A04C543DEA4}" sibTransId="{D625635D-16B4-4B88-872E-9680D941BAD4}"/>
    <dgm:cxn modelId="{E57528ED-E025-4008-BC44-B45D1A91CCE9}" type="presParOf" srcId="{86B1D6CF-6F61-4055-93F6-CA73D5BF748F}" destId="{7504898B-9E67-4A18-8DF0-900E715E225B}" srcOrd="0" destOrd="0" presId="urn:microsoft.com/office/officeart/2008/layout/VerticalCurvedList"/>
    <dgm:cxn modelId="{B55DE63A-42BB-4C27-AF0F-3271C97E39BA}" type="presParOf" srcId="{7504898B-9E67-4A18-8DF0-900E715E225B}" destId="{899F08B4-8A16-42F3-87F9-77DB2A4CFD13}" srcOrd="0" destOrd="0" presId="urn:microsoft.com/office/officeart/2008/layout/VerticalCurvedList"/>
    <dgm:cxn modelId="{0E1E3DCB-D4EE-4188-8AB0-42BB7258D4B0}" type="presParOf" srcId="{899F08B4-8A16-42F3-87F9-77DB2A4CFD13}" destId="{2CE5F68B-B693-4003-991B-E1D9CC98F0E1}" srcOrd="0" destOrd="0" presId="urn:microsoft.com/office/officeart/2008/layout/VerticalCurvedList"/>
    <dgm:cxn modelId="{5A788A26-D1B5-4CD8-9D9A-889067F13298}" type="presParOf" srcId="{899F08B4-8A16-42F3-87F9-77DB2A4CFD13}" destId="{A03D7C47-D948-4E28-BE65-E085C5C9A966}" srcOrd="1" destOrd="0" presId="urn:microsoft.com/office/officeart/2008/layout/VerticalCurvedList"/>
    <dgm:cxn modelId="{8FB261B4-2653-47E0-9AFC-376840858CEA}" type="presParOf" srcId="{899F08B4-8A16-42F3-87F9-77DB2A4CFD13}" destId="{33B383B3-AE45-4F8B-80AC-A8CF65CBED3D}" srcOrd="2" destOrd="0" presId="urn:microsoft.com/office/officeart/2008/layout/VerticalCurvedList"/>
    <dgm:cxn modelId="{B5C079A3-0FC3-4976-A8BA-EA17D9BEDE9A}" type="presParOf" srcId="{899F08B4-8A16-42F3-87F9-77DB2A4CFD13}" destId="{C72E5238-04CA-4C15-A09C-5D81F2FAC45B}" srcOrd="3" destOrd="0" presId="urn:microsoft.com/office/officeart/2008/layout/VerticalCurvedList"/>
    <dgm:cxn modelId="{CF5F41AD-2B86-457E-AA59-389D971BA30C}" type="presParOf" srcId="{7504898B-9E67-4A18-8DF0-900E715E225B}" destId="{4E855E8B-51D0-4D0C-B877-2F8FD5561400}" srcOrd="1" destOrd="0" presId="urn:microsoft.com/office/officeart/2008/layout/VerticalCurvedList"/>
    <dgm:cxn modelId="{E0BD0B58-AEC9-4DBF-B257-4B563378FDF2}" type="presParOf" srcId="{7504898B-9E67-4A18-8DF0-900E715E225B}" destId="{C8798F36-195D-4B26-9E62-8ECDDF1F8D80}" srcOrd="2" destOrd="0" presId="urn:microsoft.com/office/officeart/2008/layout/VerticalCurvedList"/>
    <dgm:cxn modelId="{F5B53746-A65D-45E0-B146-C38D6BC9A8AA}" type="presParOf" srcId="{C8798F36-195D-4B26-9E62-8ECDDF1F8D80}" destId="{55FAF2CA-3664-4E7A-B9BE-DC45B0C6F415}" srcOrd="0" destOrd="0" presId="urn:microsoft.com/office/officeart/2008/layout/VerticalCurvedList"/>
    <dgm:cxn modelId="{2354C463-9611-425C-A4EB-208E217EC8ED}" type="presParOf" srcId="{7504898B-9E67-4A18-8DF0-900E715E225B}" destId="{63AC314F-C9DD-41FD-A247-1E7A99F52D76}" srcOrd="3" destOrd="0" presId="urn:microsoft.com/office/officeart/2008/layout/VerticalCurvedList"/>
    <dgm:cxn modelId="{E9F55D78-D4C4-4826-A13B-73D4E389483C}" type="presParOf" srcId="{7504898B-9E67-4A18-8DF0-900E715E225B}" destId="{D5CEA2E0-1D6A-44E2-AA19-0166FC958DDC}" srcOrd="4" destOrd="0" presId="urn:microsoft.com/office/officeart/2008/layout/VerticalCurvedList"/>
    <dgm:cxn modelId="{E1782EFB-FACE-405E-9BD3-4B155BDD25BD}" type="presParOf" srcId="{D5CEA2E0-1D6A-44E2-AA19-0166FC958DDC}" destId="{E09DCD42-F882-4DD8-880B-CAD6E34B506D}" srcOrd="0" destOrd="0" presId="urn:microsoft.com/office/officeart/2008/layout/VerticalCurvedList"/>
    <dgm:cxn modelId="{71621A54-D992-4BFE-89CF-73EB566933E7}" type="presParOf" srcId="{7504898B-9E67-4A18-8DF0-900E715E225B}" destId="{49CDE8E5-1FF9-488F-826E-4B8D185002D6}" srcOrd="5" destOrd="0" presId="urn:microsoft.com/office/officeart/2008/layout/VerticalCurvedList"/>
    <dgm:cxn modelId="{22890AF3-21CD-4BEF-907A-38874B98710C}" type="presParOf" srcId="{7504898B-9E67-4A18-8DF0-900E715E225B}" destId="{C0D71B0E-F424-4DEF-B0AB-08CC4176E8AD}" srcOrd="6" destOrd="0" presId="urn:microsoft.com/office/officeart/2008/layout/VerticalCurvedList"/>
    <dgm:cxn modelId="{B1649334-144D-44E1-8512-D6E9343FFDA3}" type="presParOf" srcId="{C0D71B0E-F424-4DEF-B0AB-08CC4176E8AD}" destId="{6477DB09-00CC-4DCF-B565-0BE462C748E9}" srcOrd="0" destOrd="0" presId="urn:microsoft.com/office/officeart/2008/layout/VerticalCurvedList"/>
    <dgm:cxn modelId="{A6C009C0-24FE-46CE-82B3-5C4A562F5F9C}" type="presParOf" srcId="{7504898B-9E67-4A18-8DF0-900E715E225B}" destId="{7C59BBC7-D793-471E-BCBF-20BB58A37E65}" srcOrd="7" destOrd="0" presId="urn:microsoft.com/office/officeart/2008/layout/VerticalCurvedList"/>
    <dgm:cxn modelId="{08CFD745-0DBF-45EC-A62B-53ADEEB231FC}" type="presParOf" srcId="{7504898B-9E67-4A18-8DF0-900E715E225B}" destId="{DBDAC031-C9B5-456A-A668-01CE9E7E6341}" srcOrd="8" destOrd="0" presId="urn:microsoft.com/office/officeart/2008/layout/VerticalCurvedList"/>
    <dgm:cxn modelId="{462E8AB0-BB84-4AB0-805D-7ED5BE3E13FC}" type="presParOf" srcId="{DBDAC031-C9B5-456A-A668-01CE9E7E6341}" destId="{E409B305-3D52-4592-8D5D-23CB54CFBAD5}" srcOrd="0" destOrd="0" presId="urn:microsoft.com/office/officeart/2008/layout/VerticalCurvedList"/>
    <dgm:cxn modelId="{05B6BE57-5547-4D7A-986F-561823D9087C}" type="presParOf" srcId="{7504898B-9E67-4A18-8DF0-900E715E225B}" destId="{537EE371-2E6D-4F06-B3ED-871CA12BC54D}" srcOrd="9" destOrd="0" presId="urn:microsoft.com/office/officeart/2008/layout/VerticalCurvedList"/>
    <dgm:cxn modelId="{E6C3BD57-0DB0-4837-BC46-5021C5E2A29B}" type="presParOf" srcId="{7504898B-9E67-4A18-8DF0-900E715E225B}" destId="{E16F2088-A6CD-47C9-977D-0B25D50B01FD}" srcOrd="10" destOrd="0" presId="urn:microsoft.com/office/officeart/2008/layout/VerticalCurvedList"/>
    <dgm:cxn modelId="{719632C3-1E5A-4F71-ABD0-7C1768C4BAC4}" type="presParOf" srcId="{E16F2088-A6CD-47C9-977D-0B25D50B01FD}" destId="{55F10105-C6E3-4730-95E4-B93D8FECAB0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567BC41-C694-456C-9E07-4D0EA5AD708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F6AB7D0-749A-4742-9399-BD3F52A9BC2A}">
      <dgm:prSet/>
      <dgm:spPr/>
      <dgm:t>
        <a:bodyPr/>
        <a:lstStyle/>
        <a:p>
          <a:pPr rtl="0"/>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3</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Teaspoons (15</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g)</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of glucose  </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4EE51907-34B5-4028-AD15-203F3D673112}" type="parTrans" cxnId="{960DF636-AE6F-4F79-891E-B6F4F6447274}">
      <dgm:prSet/>
      <dgm:spPr/>
      <dgm:t>
        <a:bodyPr/>
        <a:lstStyle/>
        <a:p>
          <a:endParaRPr lang="en-US"/>
        </a:p>
      </dgm:t>
    </dgm:pt>
    <dgm:pt modelId="{2A199813-E88B-40F2-906F-6A2261A93816}" type="sibTrans" cxnId="{960DF636-AE6F-4F79-891E-B6F4F6447274}">
      <dgm:prSet/>
      <dgm:spPr/>
      <dgm:t>
        <a:bodyPr/>
        <a:lstStyle/>
        <a:p>
          <a:endParaRPr lang="en-US"/>
        </a:p>
      </dgm:t>
    </dgm:pt>
    <dgm:pt modelId="{9A861D88-37F9-4428-ACB8-75C0C25BDB3F}">
      <dgm:prSet/>
      <dgm:spPr/>
      <dgm:t>
        <a:bodyPr/>
        <a:lstStyle/>
        <a:p>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3</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 Tea</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s</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poons</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(15</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g)</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 of </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p="http://schemas.openxmlformats.org/presentationml/2006/main" xmlns:r="http://schemas.openxmlformats.org/officeDocument/2006/relationships" textRoundtripDataId="13"/>
                </a:ext>
              </a:extLst>
            </a:rPr>
            <a:t>h</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p="http://schemas.openxmlformats.org/presentationml/2006/main" xmlns:r="http://schemas.openxmlformats.org/officeDocument/2006/relationships" textRoundtripDataId="14"/>
                </a:ext>
              </a:extLst>
            </a:rPr>
            <a:t>oney </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6DE17A4A-66A5-4A00-A847-2696D5CB7320}" type="parTrans" cxnId="{4FE68061-C70C-4210-A0BC-922431C2DD4E}">
      <dgm:prSet/>
      <dgm:spPr/>
      <dgm:t>
        <a:bodyPr/>
        <a:lstStyle/>
        <a:p>
          <a:endParaRPr lang="en-US"/>
        </a:p>
      </dgm:t>
    </dgm:pt>
    <dgm:pt modelId="{C0A875FF-196C-4D90-B153-FC875A2CB8D3}" type="sibTrans" cxnId="{4FE68061-C70C-4210-A0BC-922431C2DD4E}">
      <dgm:prSet/>
      <dgm:spPr/>
      <dgm:t>
        <a:bodyPr/>
        <a:lstStyle/>
        <a:p>
          <a:endParaRPr lang="en-US"/>
        </a:p>
      </dgm:t>
    </dgm:pt>
    <dgm:pt modelId="{6B9D013C-DB09-4790-8B77-63A5F2158295}">
      <dgm:prSet/>
      <dgm:spPr/>
      <dgm:t>
        <a:bodyPr/>
        <a:lstStyle/>
        <a:p>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½ glass </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(120ml) </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of fruit juice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6DFBD82-EF13-4DFC-B905-5471B5DF9C19}" type="parTrans" cxnId="{CD5902E2-77BD-4586-B15E-7344E399B9BE}">
      <dgm:prSet/>
      <dgm:spPr/>
      <dgm:t>
        <a:bodyPr/>
        <a:lstStyle/>
        <a:p>
          <a:endParaRPr lang="en-US"/>
        </a:p>
      </dgm:t>
    </dgm:pt>
    <dgm:pt modelId="{0D638C53-5EA7-4043-9FAC-14C9EF9271D7}" type="sibTrans" cxnId="{CD5902E2-77BD-4586-B15E-7344E399B9BE}">
      <dgm:prSet/>
      <dgm:spPr/>
      <dgm:t>
        <a:bodyPr/>
        <a:lstStyle/>
        <a:p>
          <a:endParaRPr lang="en-US"/>
        </a:p>
      </dgm:t>
    </dgm:pt>
    <dgm:pt modelId="{204919A8-FCB4-44C4-81CA-2E5DCED73503}">
      <dgm:prSet/>
      <dgm:spPr/>
      <dgm:t>
        <a:bodyPr/>
        <a:lstStyle/>
        <a:p>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½ glass of regular soda</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2EB6BBAC-E935-4A03-9BC3-2AE7E0952329}" type="parTrans" cxnId="{B0C0D078-BEE8-4488-970A-A9F5BE35D54E}">
      <dgm:prSet/>
      <dgm:spPr/>
      <dgm:t>
        <a:bodyPr/>
        <a:lstStyle/>
        <a:p>
          <a:endParaRPr lang="en-US"/>
        </a:p>
      </dgm:t>
    </dgm:pt>
    <dgm:pt modelId="{1153D61B-08C8-4E5B-A052-1C6CC4F2A8C0}" type="sibTrans" cxnId="{B0C0D078-BEE8-4488-970A-A9F5BE35D54E}">
      <dgm:prSet/>
      <dgm:spPr/>
      <dgm:t>
        <a:bodyPr/>
        <a:lstStyle/>
        <a:p>
          <a:endParaRPr lang="en-US"/>
        </a:p>
      </dgm:t>
    </dgm:pt>
    <dgm:pt modelId="{9CD1F39C-3A18-4E48-8C9B-A17FEB6FF5C6}">
      <dgm:prSet/>
      <dgm:spPr/>
      <dgm:t>
        <a:bodyPr/>
        <a:lstStyle/>
        <a:p>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3 </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Teaspoons</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(15</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g)</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 </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of </a:t>
          </a:r>
          <a:r>
            <a:rPr lang="en-US" dirty="0">
              <a:solidFill>
                <a:schemeClr val="lt1"/>
              </a:solidFill>
              <a:latin typeface="Calibri" panose="020F0502020204030204" pitchFamily="34" charset="0"/>
              <a:ea typeface="Calibri" panose="020F0502020204030204" pitchFamily="34" charset="0"/>
              <a:cs typeface="Calibri" panose="020F0502020204030204" pitchFamily="34" charset="0"/>
            </a:rPr>
            <a:t>s</a:t>
          </a:r>
          <a:r>
            <a:rPr lang="en-US" b="0" i="0" u="none" strike="noStrike"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ugar</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8681F2F5-4272-4E74-8A12-199A0A088CBF}" type="parTrans" cxnId="{4A1C1098-9AF9-4821-8DAF-BC56D8C7F2B1}">
      <dgm:prSet/>
      <dgm:spPr/>
      <dgm:t>
        <a:bodyPr/>
        <a:lstStyle/>
        <a:p>
          <a:endParaRPr lang="en-US"/>
        </a:p>
      </dgm:t>
    </dgm:pt>
    <dgm:pt modelId="{70FF650E-9B08-420D-8229-E493BD129B9E}" type="sibTrans" cxnId="{4A1C1098-9AF9-4821-8DAF-BC56D8C7F2B1}">
      <dgm:prSet/>
      <dgm:spPr/>
      <dgm:t>
        <a:bodyPr/>
        <a:lstStyle/>
        <a:p>
          <a:endParaRPr lang="en-US"/>
        </a:p>
      </dgm:t>
    </dgm:pt>
    <dgm:pt modelId="{F8EA944F-745D-4AE2-A954-BB66289CD3F4}">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3 glucose tablets (</a:t>
          </a:r>
          <a:r>
            <a:rPr lang="en-US" dirty="0" err="1">
              <a:latin typeface="Calibri" panose="020F0502020204030204" pitchFamily="34" charset="0"/>
              <a:ea typeface="Calibri" panose="020F0502020204030204" pitchFamily="34" charset="0"/>
              <a:cs typeface="Calibri" panose="020F0502020204030204" pitchFamily="34" charset="0"/>
            </a:rPr>
            <a:t>Patco</a:t>
          </a:r>
          <a:r>
            <a:rPr lang="en-US" dirty="0">
              <a:latin typeface="Calibri" panose="020F0502020204030204" pitchFamily="34" charset="0"/>
              <a:ea typeface="Calibri" panose="020F0502020204030204" pitchFamily="34" charset="0"/>
              <a:cs typeface="Calibri" panose="020F0502020204030204" pitchFamily="34" charset="0"/>
            </a:rPr>
            <a:t> sweets)</a:t>
          </a:r>
        </a:p>
      </dgm:t>
    </dgm:pt>
    <dgm:pt modelId="{1061B324-2C6E-4F74-96E7-C5287451403C}" type="parTrans" cxnId="{E8C86CB4-2015-4588-953E-11402D6DFB94}">
      <dgm:prSet/>
      <dgm:spPr/>
      <dgm:t>
        <a:bodyPr/>
        <a:lstStyle/>
        <a:p>
          <a:endParaRPr lang="en-US"/>
        </a:p>
      </dgm:t>
    </dgm:pt>
    <dgm:pt modelId="{1C27D0EF-D804-4FE9-94FB-98258B09AA16}" type="sibTrans" cxnId="{E8C86CB4-2015-4588-953E-11402D6DFB94}">
      <dgm:prSet/>
      <dgm:spPr/>
      <dgm:t>
        <a:bodyPr/>
        <a:lstStyle/>
        <a:p>
          <a:endParaRPr lang="en-US"/>
        </a:p>
      </dgm:t>
    </dgm:pt>
    <dgm:pt modelId="{689EF17D-3F3A-4C03-81A6-3A554495C8AC}" type="pres">
      <dgm:prSet presAssocID="{1567BC41-C694-456C-9E07-4D0EA5AD7083}" presName="diagram" presStyleCnt="0">
        <dgm:presLayoutVars>
          <dgm:dir/>
          <dgm:resizeHandles val="exact"/>
        </dgm:presLayoutVars>
      </dgm:prSet>
      <dgm:spPr/>
    </dgm:pt>
    <dgm:pt modelId="{11453E87-16AC-45EF-8503-B65D81267701}" type="pres">
      <dgm:prSet presAssocID="{0F6AB7D0-749A-4742-9399-BD3F52A9BC2A}" presName="node" presStyleLbl="node1" presStyleIdx="0" presStyleCnt="6">
        <dgm:presLayoutVars>
          <dgm:bulletEnabled val="1"/>
        </dgm:presLayoutVars>
      </dgm:prSet>
      <dgm:spPr/>
    </dgm:pt>
    <dgm:pt modelId="{D6908FEE-3740-456A-8FCF-991C310CB4BA}" type="pres">
      <dgm:prSet presAssocID="{2A199813-E88B-40F2-906F-6A2261A93816}" presName="sibTrans" presStyleCnt="0"/>
      <dgm:spPr/>
    </dgm:pt>
    <dgm:pt modelId="{CC901A23-A5CD-49EE-8CF5-4CC47D2835CA}" type="pres">
      <dgm:prSet presAssocID="{9A861D88-37F9-4428-ACB8-75C0C25BDB3F}" presName="node" presStyleLbl="node1" presStyleIdx="1" presStyleCnt="6">
        <dgm:presLayoutVars>
          <dgm:bulletEnabled val="1"/>
        </dgm:presLayoutVars>
      </dgm:prSet>
      <dgm:spPr/>
    </dgm:pt>
    <dgm:pt modelId="{232CCD86-C608-428F-8080-EE0DAF61E757}" type="pres">
      <dgm:prSet presAssocID="{C0A875FF-196C-4D90-B153-FC875A2CB8D3}" presName="sibTrans" presStyleCnt="0"/>
      <dgm:spPr/>
    </dgm:pt>
    <dgm:pt modelId="{6B1996C1-9B97-42AA-977C-93E8798FAE73}" type="pres">
      <dgm:prSet presAssocID="{6B9D013C-DB09-4790-8B77-63A5F2158295}" presName="node" presStyleLbl="node1" presStyleIdx="2" presStyleCnt="6">
        <dgm:presLayoutVars>
          <dgm:bulletEnabled val="1"/>
        </dgm:presLayoutVars>
      </dgm:prSet>
      <dgm:spPr/>
    </dgm:pt>
    <dgm:pt modelId="{FECFA59A-40B2-4C2A-BD06-EB983DC57BD5}" type="pres">
      <dgm:prSet presAssocID="{0D638C53-5EA7-4043-9FAC-14C9EF9271D7}" presName="sibTrans" presStyleCnt="0"/>
      <dgm:spPr/>
    </dgm:pt>
    <dgm:pt modelId="{05FA5066-0914-4D1F-B121-CCF100989A86}" type="pres">
      <dgm:prSet presAssocID="{204919A8-FCB4-44C4-81CA-2E5DCED73503}" presName="node" presStyleLbl="node1" presStyleIdx="3" presStyleCnt="6">
        <dgm:presLayoutVars>
          <dgm:bulletEnabled val="1"/>
        </dgm:presLayoutVars>
      </dgm:prSet>
      <dgm:spPr/>
    </dgm:pt>
    <dgm:pt modelId="{B74ADB41-DC2B-49F0-A394-21A95FE9D77C}" type="pres">
      <dgm:prSet presAssocID="{1153D61B-08C8-4E5B-A052-1C6CC4F2A8C0}" presName="sibTrans" presStyleCnt="0"/>
      <dgm:spPr/>
    </dgm:pt>
    <dgm:pt modelId="{D0F88EE5-708F-4E92-8741-7401D7E4FEDB}" type="pres">
      <dgm:prSet presAssocID="{9CD1F39C-3A18-4E48-8C9B-A17FEB6FF5C6}" presName="node" presStyleLbl="node1" presStyleIdx="4" presStyleCnt="6">
        <dgm:presLayoutVars>
          <dgm:bulletEnabled val="1"/>
        </dgm:presLayoutVars>
      </dgm:prSet>
      <dgm:spPr/>
    </dgm:pt>
    <dgm:pt modelId="{AB83712F-FA7A-4D7B-BA86-0FC3240E7DBE}" type="pres">
      <dgm:prSet presAssocID="{70FF650E-9B08-420D-8229-E493BD129B9E}" presName="sibTrans" presStyleCnt="0"/>
      <dgm:spPr/>
    </dgm:pt>
    <dgm:pt modelId="{E86E548F-FB41-4E72-92FD-9BB6CFA65AFE}" type="pres">
      <dgm:prSet presAssocID="{F8EA944F-745D-4AE2-A954-BB66289CD3F4}" presName="node" presStyleLbl="node1" presStyleIdx="5" presStyleCnt="6">
        <dgm:presLayoutVars>
          <dgm:bulletEnabled val="1"/>
        </dgm:presLayoutVars>
      </dgm:prSet>
      <dgm:spPr/>
    </dgm:pt>
  </dgm:ptLst>
  <dgm:cxnLst>
    <dgm:cxn modelId="{D157531F-CD52-44A8-9D8D-18787AC49866}" type="presOf" srcId="{1567BC41-C694-456C-9E07-4D0EA5AD7083}" destId="{689EF17D-3F3A-4C03-81A6-3A554495C8AC}" srcOrd="0" destOrd="0" presId="urn:microsoft.com/office/officeart/2005/8/layout/default"/>
    <dgm:cxn modelId="{960DF636-AE6F-4F79-891E-B6F4F6447274}" srcId="{1567BC41-C694-456C-9E07-4D0EA5AD7083}" destId="{0F6AB7D0-749A-4742-9399-BD3F52A9BC2A}" srcOrd="0" destOrd="0" parTransId="{4EE51907-34B5-4028-AD15-203F3D673112}" sibTransId="{2A199813-E88B-40F2-906F-6A2261A93816}"/>
    <dgm:cxn modelId="{459E605B-228E-4E86-910F-0B1AB468C06B}" type="presOf" srcId="{6B9D013C-DB09-4790-8B77-63A5F2158295}" destId="{6B1996C1-9B97-42AA-977C-93E8798FAE73}" srcOrd="0" destOrd="0" presId="urn:microsoft.com/office/officeart/2005/8/layout/default"/>
    <dgm:cxn modelId="{4FE68061-C70C-4210-A0BC-922431C2DD4E}" srcId="{1567BC41-C694-456C-9E07-4D0EA5AD7083}" destId="{9A861D88-37F9-4428-ACB8-75C0C25BDB3F}" srcOrd="1" destOrd="0" parTransId="{6DE17A4A-66A5-4A00-A847-2696D5CB7320}" sibTransId="{C0A875FF-196C-4D90-B153-FC875A2CB8D3}"/>
    <dgm:cxn modelId="{D442FE69-5FB3-45BF-860D-67C45BD2B248}" type="presOf" srcId="{9CD1F39C-3A18-4E48-8C9B-A17FEB6FF5C6}" destId="{D0F88EE5-708F-4E92-8741-7401D7E4FEDB}" srcOrd="0" destOrd="0" presId="urn:microsoft.com/office/officeart/2005/8/layout/default"/>
    <dgm:cxn modelId="{B1E78777-347A-4368-8CAD-0E9D3741809A}" type="presOf" srcId="{204919A8-FCB4-44C4-81CA-2E5DCED73503}" destId="{05FA5066-0914-4D1F-B121-CCF100989A86}" srcOrd="0" destOrd="0" presId="urn:microsoft.com/office/officeart/2005/8/layout/default"/>
    <dgm:cxn modelId="{B0C0D078-BEE8-4488-970A-A9F5BE35D54E}" srcId="{1567BC41-C694-456C-9E07-4D0EA5AD7083}" destId="{204919A8-FCB4-44C4-81CA-2E5DCED73503}" srcOrd="3" destOrd="0" parTransId="{2EB6BBAC-E935-4A03-9BC3-2AE7E0952329}" sibTransId="{1153D61B-08C8-4E5B-A052-1C6CC4F2A8C0}"/>
    <dgm:cxn modelId="{FB4CBC7F-F34D-4321-8C96-8E21BB5D178D}" type="presOf" srcId="{0F6AB7D0-749A-4742-9399-BD3F52A9BC2A}" destId="{11453E87-16AC-45EF-8503-B65D81267701}" srcOrd="0" destOrd="0" presId="urn:microsoft.com/office/officeart/2005/8/layout/default"/>
    <dgm:cxn modelId="{4A1C1098-9AF9-4821-8DAF-BC56D8C7F2B1}" srcId="{1567BC41-C694-456C-9E07-4D0EA5AD7083}" destId="{9CD1F39C-3A18-4E48-8C9B-A17FEB6FF5C6}" srcOrd="4" destOrd="0" parTransId="{8681F2F5-4272-4E74-8A12-199A0A088CBF}" sibTransId="{70FF650E-9B08-420D-8229-E493BD129B9E}"/>
    <dgm:cxn modelId="{E8C86CB4-2015-4588-953E-11402D6DFB94}" srcId="{1567BC41-C694-456C-9E07-4D0EA5AD7083}" destId="{F8EA944F-745D-4AE2-A954-BB66289CD3F4}" srcOrd="5" destOrd="0" parTransId="{1061B324-2C6E-4F74-96E7-C5287451403C}" sibTransId="{1C27D0EF-D804-4FE9-94FB-98258B09AA16}"/>
    <dgm:cxn modelId="{FA1EBFC6-22DB-49D3-A97D-4FA1C00317E6}" type="presOf" srcId="{F8EA944F-745D-4AE2-A954-BB66289CD3F4}" destId="{E86E548F-FB41-4E72-92FD-9BB6CFA65AFE}" srcOrd="0" destOrd="0" presId="urn:microsoft.com/office/officeart/2005/8/layout/default"/>
    <dgm:cxn modelId="{814F88DE-EC44-469B-A5A6-0B0B750E0ADB}" type="presOf" srcId="{9A861D88-37F9-4428-ACB8-75C0C25BDB3F}" destId="{CC901A23-A5CD-49EE-8CF5-4CC47D2835CA}" srcOrd="0" destOrd="0" presId="urn:microsoft.com/office/officeart/2005/8/layout/default"/>
    <dgm:cxn modelId="{CD5902E2-77BD-4586-B15E-7344E399B9BE}" srcId="{1567BC41-C694-456C-9E07-4D0EA5AD7083}" destId="{6B9D013C-DB09-4790-8B77-63A5F2158295}" srcOrd="2" destOrd="0" parTransId="{36DFBD82-EF13-4DFC-B905-5471B5DF9C19}" sibTransId="{0D638C53-5EA7-4043-9FAC-14C9EF9271D7}"/>
    <dgm:cxn modelId="{9E10A4BE-288D-4C11-808F-0720824D3F3A}" type="presParOf" srcId="{689EF17D-3F3A-4C03-81A6-3A554495C8AC}" destId="{11453E87-16AC-45EF-8503-B65D81267701}" srcOrd="0" destOrd="0" presId="urn:microsoft.com/office/officeart/2005/8/layout/default"/>
    <dgm:cxn modelId="{BCDA2443-B080-41CA-9B9E-6A99E08392A2}" type="presParOf" srcId="{689EF17D-3F3A-4C03-81A6-3A554495C8AC}" destId="{D6908FEE-3740-456A-8FCF-991C310CB4BA}" srcOrd="1" destOrd="0" presId="urn:microsoft.com/office/officeart/2005/8/layout/default"/>
    <dgm:cxn modelId="{FB7E0995-7794-4FB6-AD3D-85E1F99C9E1E}" type="presParOf" srcId="{689EF17D-3F3A-4C03-81A6-3A554495C8AC}" destId="{CC901A23-A5CD-49EE-8CF5-4CC47D2835CA}" srcOrd="2" destOrd="0" presId="urn:microsoft.com/office/officeart/2005/8/layout/default"/>
    <dgm:cxn modelId="{CC47E60A-4AF5-473E-B29C-4B90BA36E4F0}" type="presParOf" srcId="{689EF17D-3F3A-4C03-81A6-3A554495C8AC}" destId="{232CCD86-C608-428F-8080-EE0DAF61E757}" srcOrd="3" destOrd="0" presId="urn:microsoft.com/office/officeart/2005/8/layout/default"/>
    <dgm:cxn modelId="{629B5A73-C5B8-484C-B241-7BC108685592}" type="presParOf" srcId="{689EF17D-3F3A-4C03-81A6-3A554495C8AC}" destId="{6B1996C1-9B97-42AA-977C-93E8798FAE73}" srcOrd="4" destOrd="0" presId="urn:microsoft.com/office/officeart/2005/8/layout/default"/>
    <dgm:cxn modelId="{395B81B5-0334-4F42-979A-6B908FBB2FB2}" type="presParOf" srcId="{689EF17D-3F3A-4C03-81A6-3A554495C8AC}" destId="{FECFA59A-40B2-4C2A-BD06-EB983DC57BD5}" srcOrd="5" destOrd="0" presId="urn:microsoft.com/office/officeart/2005/8/layout/default"/>
    <dgm:cxn modelId="{439013AC-3C45-4C84-A9DA-A2ABE3F9156C}" type="presParOf" srcId="{689EF17D-3F3A-4C03-81A6-3A554495C8AC}" destId="{05FA5066-0914-4D1F-B121-CCF100989A86}" srcOrd="6" destOrd="0" presId="urn:microsoft.com/office/officeart/2005/8/layout/default"/>
    <dgm:cxn modelId="{99190115-7444-409C-9CF7-E84E79705138}" type="presParOf" srcId="{689EF17D-3F3A-4C03-81A6-3A554495C8AC}" destId="{B74ADB41-DC2B-49F0-A394-21A95FE9D77C}" srcOrd="7" destOrd="0" presId="urn:microsoft.com/office/officeart/2005/8/layout/default"/>
    <dgm:cxn modelId="{190B2FDE-9E22-4225-899B-DFEA520B08D0}" type="presParOf" srcId="{689EF17D-3F3A-4C03-81A6-3A554495C8AC}" destId="{D0F88EE5-708F-4E92-8741-7401D7E4FEDB}" srcOrd="8" destOrd="0" presId="urn:microsoft.com/office/officeart/2005/8/layout/default"/>
    <dgm:cxn modelId="{90EF8EF0-8457-417A-91D9-E8C1DDF45520}" type="presParOf" srcId="{689EF17D-3F3A-4C03-81A6-3A554495C8AC}" destId="{AB83712F-FA7A-4D7B-BA86-0FC3240E7DBE}" srcOrd="9" destOrd="0" presId="urn:microsoft.com/office/officeart/2005/8/layout/default"/>
    <dgm:cxn modelId="{710D864A-FBB4-4E60-8037-5D6F4F08A874}" type="presParOf" srcId="{689EF17D-3F3A-4C03-81A6-3A554495C8AC}" destId="{E86E548F-FB41-4E72-92FD-9BB6CFA65AF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56EEFD-09FB-4975-AD0C-7B8BA1A3DD5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6139BF0-84E3-45A2-A229-7F97C3BA69B1}">
      <dgm:prSet/>
      <dgm:spPr/>
      <dgm:t>
        <a:bodyPr/>
        <a:lstStyle/>
        <a:p>
          <a:r>
            <a:rPr lang="en-US"/>
            <a:t>1 slice of bread</a:t>
          </a:r>
        </a:p>
      </dgm:t>
    </dgm:pt>
    <dgm:pt modelId="{DEEE1B23-DAE9-4056-AC22-B76B1AECA171}" type="parTrans" cxnId="{8792D67D-9FD4-47EB-88CA-EA44DFAD9FF6}">
      <dgm:prSet/>
      <dgm:spPr/>
      <dgm:t>
        <a:bodyPr/>
        <a:lstStyle/>
        <a:p>
          <a:endParaRPr lang="en-US"/>
        </a:p>
      </dgm:t>
    </dgm:pt>
    <dgm:pt modelId="{15870364-295B-4FB6-8A0F-0C0C046BDF0A}" type="sibTrans" cxnId="{8792D67D-9FD4-47EB-88CA-EA44DFAD9FF6}">
      <dgm:prSet/>
      <dgm:spPr/>
      <dgm:t>
        <a:bodyPr/>
        <a:lstStyle/>
        <a:p>
          <a:endParaRPr lang="en-US"/>
        </a:p>
      </dgm:t>
    </dgm:pt>
    <dgm:pt modelId="{9AA00C49-EB1F-4160-A4E3-4F44FF395387}">
      <dgm:prSet/>
      <dgm:spPr/>
      <dgm:t>
        <a:bodyPr/>
        <a:lstStyle/>
        <a:p>
          <a:r>
            <a:rPr lang="en-US" dirty="0"/>
            <a:t>1 cup of milk (250ml)</a:t>
          </a:r>
        </a:p>
      </dgm:t>
    </dgm:pt>
    <dgm:pt modelId="{7DD9216F-18FA-4205-87A7-37ADFD406E3A}" type="parTrans" cxnId="{9BA9D1E9-9DE7-40FB-8002-BF9478F3BEB7}">
      <dgm:prSet/>
      <dgm:spPr/>
      <dgm:t>
        <a:bodyPr/>
        <a:lstStyle/>
        <a:p>
          <a:endParaRPr lang="en-US"/>
        </a:p>
      </dgm:t>
    </dgm:pt>
    <dgm:pt modelId="{386B0102-B8A8-488E-B96D-CFD33AC5FBBC}" type="sibTrans" cxnId="{9BA9D1E9-9DE7-40FB-8002-BF9478F3BEB7}">
      <dgm:prSet/>
      <dgm:spPr/>
      <dgm:t>
        <a:bodyPr/>
        <a:lstStyle/>
        <a:p>
          <a:endParaRPr lang="en-US"/>
        </a:p>
      </dgm:t>
    </dgm:pt>
    <dgm:pt modelId="{B48D9FA5-8BB7-4696-8C38-57EF800D8CF8}">
      <dgm:prSet/>
      <dgm:spPr/>
      <dgm:t>
        <a:bodyPr/>
        <a:lstStyle/>
        <a:p>
          <a:r>
            <a:rPr lang="en-US" dirty="0"/>
            <a:t>1 small banana or half a normal size banana</a:t>
          </a:r>
        </a:p>
      </dgm:t>
    </dgm:pt>
    <dgm:pt modelId="{A6D9AA0C-789E-4C06-9602-CCA399BBE71E}" type="parTrans" cxnId="{5923B577-D112-4233-A846-1CF53ED9FA87}">
      <dgm:prSet/>
      <dgm:spPr/>
      <dgm:t>
        <a:bodyPr/>
        <a:lstStyle/>
        <a:p>
          <a:endParaRPr lang="en-US"/>
        </a:p>
      </dgm:t>
    </dgm:pt>
    <dgm:pt modelId="{6FAAA040-1F3A-44A7-B951-8DA6F08B29CE}" type="sibTrans" cxnId="{5923B577-D112-4233-A846-1CF53ED9FA87}">
      <dgm:prSet/>
      <dgm:spPr/>
      <dgm:t>
        <a:bodyPr/>
        <a:lstStyle/>
        <a:p>
          <a:endParaRPr lang="en-US"/>
        </a:p>
      </dgm:t>
    </dgm:pt>
    <dgm:pt modelId="{E847715C-6B6D-4C14-A2EB-028A9D23DE80}">
      <dgm:prSet/>
      <dgm:spPr/>
      <dgm:t>
        <a:bodyPr/>
        <a:lstStyle/>
        <a:p>
          <a:r>
            <a:rPr lang="en-US"/>
            <a:t>1 small orange</a:t>
          </a:r>
        </a:p>
      </dgm:t>
    </dgm:pt>
    <dgm:pt modelId="{F2D27E26-DA7B-4403-B723-DAC6CD4DA378}" type="parTrans" cxnId="{D891F133-EE56-44CC-B27C-041FB632D44F}">
      <dgm:prSet/>
      <dgm:spPr/>
      <dgm:t>
        <a:bodyPr/>
        <a:lstStyle/>
        <a:p>
          <a:endParaRPr lang="en-US"/>
        </a:p>
      </dgm:t>
    </dgm:pt>
    <dgm:pt modelId="{64E76046-A08A-4D9D-B63B-35B1820173EF}" type="sibTrans" cxnId="{D891F133-EE56-44CC-B27C-041FB632D44F}">
      <dgm:prSet/>
      <dgm:spPr/>
      <dgm:t>
        <a:bodyPr/>
        <a:lstStyle/>
        <a:p>
          <a:endParaRPr lang="en-US"/>
        </a:p>
      </dgm:t>
    </dgm:pt>
    <dgm:pt modelId="{951123C3-91EB-4571-98C0-6604B58926AD}">
      <dgm:prSet/>
      <dgm:spPr>
        <a:solidFill>
          <a:srgbClr val="FFC000"/>
        </a:solidFill>
      </dgm:spPr>
      <dgm:t>
        <a:bodyPr/>
        <a:lstStyle/>
        <a:p>
          <a:r>
            <a:rPr lang="en-US" dirty="0"/>
            <a:t>1 small apple </a:t>
          </a:r>
        </a:p>
      </dgm:t>
    </dgm:pt>
    <dgm:pt modelId="{3944497B-7930-4F10-8657-392CBFCC0DDC}" type="parTrans" cxnId="{637AA99C-51D3-45DE-9B3E-608DAA95451D}">
      <dgm:prSet/>
      <dgm:spPr/>
      <dgm:t>
        <a:bodyPr/>
        <a:lstStyle/>
        <a:p>
          <a:endParaRPr lang="en-US"/>
        </a:p>
      </dgm:t>
    </dgm:pt>
    <dgm:pt modelId="{7CC97E17-B294-439B-BFB3-17A837FDACED}" type="sibTrans" cxnId="{637AA99C-51D3-45DE-9B3E-608DAA95451D}">
      <dgm:prSet/>
      <dgm:spPr/>
      <dgm:t>
        <a:bodyPr/>
        <a:lstStyle/>
        <a:p>
          <a:endParaRPr lang="en-US"/>
        </a:p>
      </dgm:t>
    </dgm:pt>
    <dgm:pt modelId="{4AB5882C-18E7-4931-8330-2CDCF4F9D797}">
      <dgm:prSet/>
      <dgm:spPr/>
      <dgm:t>
        <a:bodyPr/>
        <a:lstStyle/>
        <a:p>
          <a:r>
            <a:rPr lang="en-US"/>
            <a:t>1 cup of watermelon </a:t>
          </a:r>
        </a:p>
      </dgm:t>
    </dgm:pt>
    <dgm:pt modelId="{178264C6-EEB1-40A8-A8DA-380B9ED7745D}" type="parTrans" cxnId="{4CDF5443-9ED5-4B67-8D1C-C92420B86355}">
      <dgm:prSet/>
      <dgm:spPr/>
      <dgm:t>
        <a:bodyPr/>
        <a:lstStyle/>
        <a:p>
          <a:endParaRPr lang="en-US"/>
        </a:p>
      </dgm:t>
    </dgm:pt>
    <dgm:pt modelId="{701754F9-B9C5-48D5-85AB-39160B31AD49}" type="sibTrans" cxnId="{4CDF5443-9ED5-4B67-8D1C-C92420B86355}">
      <dgm:prSet/>
      <dgm:spPr/>
      <dgm:t>
        <a:bodyPr/>
        <a:lstStyle/>
        <a:p>
          <a:endParaRPr lang="en-US"/>
        </a:p>
      </dgm:t>
    </dgm:pt>
    <dgm:pt modelId="{62231B8F-D584-4366-BE35-78B002C20F09}" type="pres">
      <dgm:prSet presAssocID="{8456EEFD-09FB-4975-AD0C-7B8BA1A3DD57}" presName="linear" presStyleCnt="0">
        <dgm:presLayoutVars>
          <dgm:animLvl val="lvl"/>
          <dgm:resizeHandles val="exact"/>
        </dgm:presLayoutVars>
      </dgm:prSet>
      <dgm:spPr/>
    </dgm:pt>
    <dgm:pt modelId="{0A06DFAE-5E50-4C2E-97BE-DA91B5312A2A}" type="pres">
      <dgm:prSet presAssocID="{C6139BF0-84E3-45A2-A229-7F97C3BA69B1}" presName="parentText" presStyleLbl="node1" presStyleIdx="0" presStyleCnt="6">
        <dgm:presLayoutVars>
          <dgm:chMax val="0"/>
          <dgm:bulletEnabled val="1"/>
        </dgm:presLayoutVars>
      </dgm:prSet>
      <dgm:spPr/>
    </dgm:pt>
    <dgm:pt modelId="{C1F0A3E8-2133-4E1C-8ABA-C7E91E0B3403}" type="pres">
      <dgm:prSet presAssocID="{15870364-295B-4FB6-8A0F-0C0C046BDF0A}" presName="spacer" presStyleCnt="0"/>
      <dgm:spPr/>
    </dgm:pt>
    <dgm:pt modelId="{104B5892-485A-4F07-A0AD-B450369B0ADA}" type="pres">
      <dgm:prSet presAssocID="{9AA00C49-EB1F-4160-A4E3-4F44FF395387}" presName="parentText" presStyleLbl="node1" presStyleIdx="1" presStyleCnt="6">
        <dgm:presLayoutVars>
          <dgm:chMax val="0"/>
          <dgm:bulletEnabled val="1"/>
        </dgm:presLayoutVars>
      </dgm:prSet>
      <dgm:spPr/>
    </dgm:pt>
    <dgm:pt modelId="{23C156B2-0A01-42A4-B2BB-B7516DC564AF}" type="pres">
      <dgm:prSet presAssocID="{386B0102-B8A8-488E-B96D-CFD33AC5FBBC}" presName="spacer" presStyleCnt="0"/>
      <dgm:spPr/>
    </dgm:pt>
    <dgm:pt modelId="{42CBB071-6387-400E-90F9-40C2EE0C3FBE}" type="pres">
      <dgm:prSet presAssocID="{B48D9FA5-8BB7-4696-8C38-57EF800D8CF8}" presName="parentText" presStyleLbl="node1" presStyleIdx="2" presStyleCnt="6">
        <dgm:presLayoutVars>
          <dgm:chMax val="0"/>
          <dgm:bulletEnabled val="1"/>
        </dgm:presLayoutVars>
      </dgm:prSet>
      <dgm:spPr/>
    </dgm:pt>
    <dgm:pt modelId="{59AD5CD0-3D8D-45C7-AA96-5FBBE86E59EE}" type="pres">
      <dgm:prSet presAssocID="{6FAAA040-1F3A-44A7-B951-8DA6F08B29CE}" presName="spacer" presStyleCnt="0"/>
      <dgm:spPr/>
    </dgm:pt>
    <dgm:pt modelId="{BE82EEC0-97EA-4CF3-BFAE-078E39D93949}" type="pres">
      <dgm:prSet presAssocID="{E847715C-6B6D-4C14-A2EB-028A9D23DE80}" presName="parentText" presStyleLbl="node1" presStyleIdx="3" presStyleCnt="6">
        <dgm:presLayoutVars>
          <dgm:chMax val="0"/>
          <dgm:bulletEnabled val="1"/>
        </dgm:presLayoutVars>
      </dgm:prSet>
      <dgm:spPr/>
    </dgm:pt>
    <dgm:pt modelId="{DFCDBAF8-CBAF-4C54-A880-CE560E6C2E9A}" type="pres">
      <dgm:prSet presAssocID="{64E76046-A08A-4D9D-B63B-35B1820173EF}" presName="spacer" presStyleCnt="0"/>
      <dgm:spPr/>
    </dgm:pt>
    <dgm:pt modelId="{F1E17EA0-3B4A-49F8-BF7C-9039A6746BB0}" type="pres">
      <dgm:prSet presAssocID="{951123C3-91EB-4571-98C0-6604B58926AD}" presName="parentText" presStyleLbl="node1" presStyleIdx="4" presStyleCnt="6">
        <dgm:presLayoutVars>
          <dgm:chMax val="0"/>
          <dgm:bulletEnabled val="1"/>
        </dgm:presLayoutVars>
      </dgm:prSet>
      <dgm:spPr/>
    </dgm:pt>
    <dgm:pt modelId="{FD1DE96C-9BA1-4F49-9372-3E24E4355B0F}" type="pres">
      <dgm:prSet presAssocID="{7CC97E17-B294-439B-BFB3-17A837FDACED}" presName="spacer" presStyleCnt="0"/>
      <dgm:spPr/>
    </dgm:pt>
    <dgm:pt modelId="{60C0DA61-A52F-4C12-8EC8-DC3CE1B4EA17}" type="pres">
      <dgm:prSet presAssocID="{4AB5882C-18E7-4931-8330-2CDCF4F9D797}" presName="parentText" presStyleLbl="node1" presStyleIdx="5" presStyleCnt="6">
        <dgm:presLayoutVars>
          <dgm:chMax val="0"/>
          <dgm:bulletEnabled val="1"/>
        </dgm:presLayoutVars>
      </dgm:prSet>
      <dgm:spPr/>
    </dgm:pt>
  </dgm:ptLst>
  <dgm:cxnLst>
    <dgm:cxn modelId="{90DDA911-5B81-4466-A459-B57CD8CBD72C}" type="presOf" srcId="{8456EEFD-09FB-4975-AD0C-7B8BA1A3DD57}" destId="{62231B8F-D584-4366-BE35-78B002C20F09}" srcOrd="0" destOrd="0" presId="urn:microsoft.com/office/officeart/2005/8/layout/vList2"/>
    <dgm:cxn modelId="{A75D3914-A3A0-44EA-AF98-962A26B3E889}" type="presOf" srcId="{E847715C-6B6D-4C14-A2EB-028A9D23DE80}" destId="{BE82EEC0-97EA-4CF3-BFAE-078E39D93949}" srcOrd="0" destOrd="0" presId="urn:microsoft.com/office/officeart/2005/8/layout/vList2"/>
    <dgm:cxn modelId="{9030C623-F241-4587-BE8D-0CB53ED4AFAA}" type="presOf" srcId="{9AA00C49-EB1F-4160-A4E3-4F44FF395387}" destId="{104B5892-485A-4F07-A0AD-B450369B0ADA}" srcOrd="0" destOrd="0" presId="urn:microsoft.com/office/officeart/2005/8/layout/vList2"/>
    <dgm:cxn modelId="{0DF65B28-C6FF-41F0-A3D2-D8D30E3D24CE}" type="presOf" srcId="{4AB5882C-18E7-4931-8330-2CDCF4F9D797}" destId="{60C0DA61-A52F-4C12-8EC8-DC3CE1B4EA17}" srcOrd="0" destOrd="0" presId="urn:microsoft.com/office/officeart/2005/8/layout/vList2"/>
    <dgm:cxn modelId="{D891F133-EE56-44CC-B27C-041FB632D44F}" srcId="{8456EEFD-09FB-4975-AD0C-7B8BA1A3DD57}" destId="{E847715C-6B6D-4C14-A2EB-028A9D23DE80}" srcOrd="3" destOrd="0" parTransId="{F2D27E26-DA7B-4403-B723-DAC6CD4DA378}" sibTransId="{64E76046-A08A-4D9D-B63B-35B1820173EF}"/>
    <dgm:cxn modelId="{1007CE62-B7E9-40B2-9161-FCC4EBB9FC11}" type="presOf" srcId="{C6139BF0-84E3-45A2-A229-7F97C3BA69B1}" destId="{0A06DFAE-5E50-4C2E-97BE-DA91B5312A2A}" srcOrd="0" destOrd="0" presId="urn:microsoft.com/office/officeart/2005/8/layout/vList2"/>
    <dgm:cxn modelId="{4CDF5443-9ED5-4B67-8D1C-C92420B86355}" srcId="{8456EEFD-09FB-4975-AD0C-7B8BA1A3DD57}" destId="{4AB5882C-18E7-4931-8330-2CDCF4F9D797}" srcOrd="5" destOrd="0" parTransId="{178264C6-EEB1-40A8-A8DA-380B9ED7745D}" sibTransId="{701754F9-B9C5-48D5-85AB-39160B31AD49}"/>
    <dgm:cxn modelId="{5923B577-D112-4233-A846-1CF53ED9FA87}" srcId="{8456EEFD-09FB-4975-AD0C-7B8BA1A3DD57}" destId="{B48D9FA5-8BB7-4696-8C38-57EF800D8CF8}" srcOrd="2" destOrd="0" parTransId="{A6D9AA0C-789E-4C06-9602-CCA399BBE71E}" sibTransId="{6FAAA040-1F3A-44A7-B951-8DA6F08B29CE}"/>
    <dgm:cxn modelId="{CE355B79-07ED-440D-A9B2-018580F84DCB}" type="presOf" srcId="{951123C3-91EB-4571-98C0-6604B58926AD}" destId="{F1E17EA0-3B4A-49F8-BF7C-9039A6746BB0}" srcOrd="0" destOrd="0" presId="urn:microsoft.com/office/officeart/2005/8/layout/vList2"/>
    <dgm:cxn modelId="{8792D67D-9FD4-47EB-88CA-EA44DFAD9FF6}" srcId="{8456EEFD-09FB-4975-AD0C-7B8BA1A3DD57}" destId="{C6139BF0-84E3-45A2-A229-7F97C3BA69B1}" srcOrd="0" destOrd="0" parTransId="{DEEE1B23-DAE9-4056-AC22-B76B1AECA171}" sibTransId="{15870364-295B-4FB6-8A0F-0C0C046BDF0A}"/>
    <dgm:cxn modelId="{637AA99C-51D3-45DE-9B3E-608DAA95451D}" srcId="{8456EEFD-09FB-4975-AD0C-7B8BA1A3DD57}" destId="{951123C3-91EB-4571-98C0-6604B58926AD}" srcOrd="4" destOrd="0" parTransId="{3944497B-7930-4F10-8657-392CBFCC0DDC}" sibTransId="{7CC97E17-B294-439B-BFB3-17A837FDACED}"/>
    <dgm:cxn modelId="{9BA9D1E9-9DE7-40FB-8002-BF9478F3BEB7}" srcId="{8456EEFD-09FB-4975-AD0C-7B8BA1A3DD57}" destId="{9AA00C49-EB1F-4160-A4E3-4F44FF395387}" srcOrd="1" destOrd="0" parTransId="{7DD9216F-18FA-4205-87A7-37ADFD406E3A}" sibTransId="{386B0102-B8A8-488E-B96D-CFD33AC5FBBC}"/>
    <dgm:cxn modelId="{BE1A8BF7-B544-4D33-827B-96CE3750B49C}" type="presOf" srcId="{B48D9FA5-8BB7-4696-8C38-57EF800D8CF8}" destId="{42CBB071-6387-400E-90F9-40C2EE0C3FBE}" srcOrd="0" destOrd="0" presId="urn:microsoft.com/office/officeart/2005/8/layout/vList2"/>
    <dgm:cxn modelId="{C9B216A3-2983-48E3-A053-BB668F306116}" type="presParOf" srcId="{62231B8F-D584-4366-BE35-78B002C20F09}" destId="{0A06DFAE-5E50-4C2E-97BE-DA91B5312A2A}" srcOrd="0" destOrd="0" presId="urn:microsoft.com/office/officeart/2005/8/layout/vList2"/>
    <dgm:cxn modelId="{0EF6E133-97DE-4DB8-84E0-913BD67D4DC1}" type="presParOf" srcId="{62231B8F-D584-4366-BE35-78B002C20F09}" destId="{C1F0A3E8-2133-4E1C-8ABA-C7E91E0B3403}" srcOrd="1" destOrd="0" presId="urn:microsoft.com/office/officeart/2005/8/layout/vList2"/>
    <dgm:cxn modelId="{5BF20041-6C72-4573-90FA-59BD5C1F4853}" type="presParOf" srcId="{62231B8F-D584-4366-BE35-78B002C20F09}" destId="{104B5892-485A-4F07-A0AD-B450369B0ADA}" srcOrd="2" destOrd="0" presId="urn:microsoft.com/office/officeart/2005/8/layout/vList2"/>
    <dgm:cxn modelId="{4AF27431-EBED-45CA-8DD8-16C559B555AA}" type="presParOf" srcId="{62231B8F-D584-4366-BE35-78B002C20F09}" destId="{23C156B2-0A01-42A4-B2BB-B7516DC564AF}" srcOrd="3" destOrd="0" presId="urn:microsoft.com/office/officeart/2005/8/layout/vList2"/>
    <dgm:cxn modelId="{8FBC4C62-1217-4A2F-B430-8CCB786EF03D}" type="presParOf" srcId="{62231B8F-D584-4366-BE35-78B002C20F09}" destId="{42CBB071-6387-400E-90F9-40C2EE0C3FBE}" srcOrd="4" destOrd="0" presId="urn:microsoft.com/office/officeart/2005/8/layout/vList2"/>
    <dgm:cxn modelId="{B3E9B305-E10C-4282-9A26-11B8C818251C}" type="presParOf" srcId="{62231B8F-D584-4366-BE35-78B002C20F09}" destId="{59AD5CD0-3D8D-45C7-AA96-5FBBE86E59EE}" srcOrd="5" destOrd="0" presId="urn:microsoft.com/office/officeart/2005/8/layout/vList2"/>
    <dgm:cxn modelId="{69F9C090-B36A-45C3-83FE-AE1B8C55C55B}" type="presParOf" srcId="{62231B8F-D584-4366-BE35-78B002C20F09}" destId="{BE82EEC0-97EA-4CF3-BFAE-078E39D93949}" srcOrd="6" destOrd="0" presId="urn:microsoft.com/office/officeart/2005/8/layout/vList2"/>
    <dgm:cxn modelId="{63DE2ADE-0367-461D-B6F5-E88AB3ECB009}" type="presParOf" srcId="{62231B8F-D584-4366-BE35-78B002C20F09}" destId="{DFCDBAF8-CBAF-4C54-A880-CE560E6C2E9A}" srcOrd="7" destOrd="0" presId="urn:microsoft.com/office/officeart/2005/8/layout/vList2"/>
    <dgm:cxn modelId="{0CA41363-20DB-4BD8-BDB1-747D1EB65D41}" type="presParOf" srcId="{62231B8F-D584-4366-BE35-78B002C20F09}" destId="{F1E17EA0-3B4A-49F8-BF7C-9039A6746BB0}" srcOrd="8" destOrd="0" presId="urn:microsoft.com/office/officeart/2005/8/layout/vList2"/>
    <dgm:cxn modelId="{993B0614-9CF6-4E14-AEBF-1EA1CBD75827}" type="presParOf" srcId="{62231B8F-D584-4366-BE35-78B002C20F09}" destId="{FD1DE96C-9BA1-4F49-9372-3E24E4355B0F}" srcOrd="9" destOrd="0" presId="urn:microsoft.com/office/officeart/2005/8/layout/vList2"/>
    <dgm:cxn modelId="{B1922E6D-B6EB-43B1-B974-79869E365F6D}" type="presParOf" srcId="{62231B8F-D584-4366-BE35-78B002C20F09}" destId="{60C0DA61-A52F-4C12-8EC8-DC3CE1B4EA17}"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CE82A-997B-4EB9-AFE4-881D173F50B6}">
      <dsp:nvSpPr>
        <dsp:cNvPr id="0" name=""/>
        <dsp:cNvSpPr/>
      </dsp:nvSpPr>
      <dsp:spPr>
        <a:xfrm>
          <a:off x="0" y="2716"/>
          <a:ext cx="988422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146D64-B3C2-4642-AA23-4EF51EDD02C8}">
      <dsp:nvSpPr>
        <dsp:cNvPr id="0" name=""/>
        <dsp:cNvSpPr/>
      </dsp:nvSpPr>
      <dsp:spPr>
        <a:xfrm>
          <a:off x="0" y="2716"/>
          <a:ext cx="1976845" cy="5558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r-FR" sz="2100" kern="1200" dirty="0">
              <a:latin typeface="Tahoma" panose="020B0604030504040204" pitchFamily="34" charset="0"/>
              <a:ea typeface="Tahoma" panose="020B0604030504040204" pitchFamily="34" charset="0"/>
              <a:cs typeface="Tahoma" panose="020B0604030504040204" pitchFamily="34" charset="0"/>
            </a:rPr>
            <a:t>Life support (</a:t>
          </a:r>
          <a:r>
            <a:rPr lang="fr-FR" sz="2100" b="1" kern="1200" dirty="0">
              <a:latin typeface="Tahoma" panose="020B0604030504040204" pitchFamily="34" charset="0"/>
              <a:ea typeface="Tahoma" panose="020B0604030504040204" pitchFamily="34" charset="0"/>
              <a:cs typeface="Tahoma" panose="020B0604030504040204" pitchFamily="34" charset="0"/>
            </a:rPr>
            <a:t>ABC)</a:t>
          </a:r>
          <a:endParaRPr lang="en-KE" sz="2100" kern="1200" dirty="0">
            <a:latin typeface="Tahoma" panose="020B0604030504040204" pitchFamily="34" charset="0"/>
            <a:ea typeface="Tahoma" panose="020B0604030504040204" pitchFamily="34" charset="0"/>
            <a:cs typeface="Tahoma" panose="020B0604030504040204" pitchFamily="34" charset="0"/>
          </a:endParaRPr>
        </a:p>
      </dsp:txBody>
      <dsp:txXfrm>
        <a:off x="0" y="2716"/>
        <a:ext cx="1976845" cy="5558776"/>
      </dsp:txXfrm>
    </dsp:sp>
    <dsp:sp modelId="{54782FBC-6DB3-407F-876F-659B44BE1A68}">
      <dsp:nvSpPr>
        <dsp:cNvPr id="0" name=""/>
        <dsp:cNvSpPr/>
      </dsp:nvSpPr>
      <dsp:spPr>
        <a:xfrm>
          <a:off x="2125109" y="46484"/>
          <a:ext cx="7759119" cy="87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r-FR" sz="2100" b="1" kern="1200" dirty="0">
              <a:latin typeface="Tahoma" panose="020B0604030504040204" pitchFamily="34" charset="0"/>
              <a:ea typeface="Tahoma" panose="020B0604030504040204" pitchFamily="34" charset="0"/>
              <a:cs typeface="Tahoma" panose="020B0604030504040204" pitchFamily="34" charset="0"/>
            </a:rPr>
            <a:t>Airway</a:t>
          </a:r>
          <a:r>
            <a:rPr lang="fr-FR" sz="2100" kern="1200" dirty="0">
              <a:latin typeface="Tahoma" panose="020B0604030504040204" pitchFamily="34" charset="0"/>
              <a:ea typeface="Tahoma" panose="020B0604030504040204" pitchFamily="34" charset="0"/>
              <a:cs typeface="Tahoma" panose="020B0604030504040204" pitchFamily="34" charset="0"/>
            </a:rPr>
            <a:t>: </a:t>
          </a:r>
          <a:r>
            <a:rPr lang="en-US" sz="2100" kern="1200" dirty="0">
              <a:latin typeface="Tahoma" panose="020B0604030504040204" pitchFamily="34" charset="0"/>
              <a:ea typeface="Tahoma" panose="020B0604030504040204" pitchFamily="34" charset="0"/>
              <a:cs typeface="Tahoma" panose="020B0604030504040204" pitchFamily="34" charset="0"/>
            </a:rPr>
            <a:t>check airway patency/ position airway</a:t>
          </a:r>
          <a:endParaRPr lang="en-KE" sz="2100" kern="1200" dirty="0">
            <a:latin typeface="Tahoma" panose="020B0604030504040204" pitchFamily="34" charset="0"/>
            <a:ea typeface="Tahoma" panose="020B0604030504040204" pitchFamily="34" charset="0"/>
            <a:cs typeface="Tahoma" panose="020B0604030504040204" pitchFamily="34" charset="0"/>
          </a:endParaRPr>
        </a:p>
      </dsp:txBody>
      <dsp:txXfrm>
        <a:off x="2125109" y="46484"/>
        <a:ext cx="7759119" cy="875344"/>
      </dsp:txXfrm>
    </dsp:sp>
    <dsp:sp modelId="{51F34EA7-3D15-4FCA-AF3E-9BF63334EF9E}">
      <dsp:nvSpPr>
        <dsp:cNvPr id="0" name=""/>
        <dsp:cNvSpPr/>
      </dsp:nvSpPr>
      <dsp:spPr>
        <a:xfrm>
          <a:off x="1976845" y="921828"/>
          <a:ext cx="79073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F0D4BB-3F57-4BF2-A7F7-6C6D06D24B11}">
      <dsp:nvSpPr>
        <dsp:cNvPr id="0" name=""/>
        <dsp:cNvSpPr/>
      </dsp:nvSpPr>
      <dsp:spPr>
        <a:xfrm>
          <a:off x="2125109" y="965595"/>
          <a:ext cx="7759119" cy="87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r-FR" sz="2100" b="1" kern="1200" dirty="0">
              <a:latin typeface="Tahoma" panose="020B0604030504040204" pitchFamily="34" charset="0"/>
              <a:ea typeface="Tahoma" panose="020B0604030504040204" pitchFamily="34" charset="0"/>
              <a:cs typeface="Tahoma" panose="020B0604030504040204" pitchFamily="34" charset="0"/>
            </a:rPr>
            <a:t>Breathing</a:t>
          </a:r>
          <a:r>
            <a:rPr lang="fr-FR" sz="2100" kern="1200" dirty="0">
              <a:latin typeface="Tahoma" panose="020B0604030504040204" pitchFamily="34" charset="0"/>
              <a:ea typeface="Tahoma" panose="020B0604030504040204" pitchFamily="34" charset="0"/>
              <a:cs typeface="Tahoma" panose="020B0604030504040204" pitchFamily="34" charset="0"/>
            </a:rPr>
            <a:t>: </a:t>
          </a:r>
          <a:r>
            <a:rPr lang="en-US" sz="2100" kern="1200" dirty="0">
              <a:latin typeface="Tahoma" panose="020B0604030504040204" pitchFamily="34" charset="0"/>
              <a:ea typeface="Tahoma" panose="020B0604030504040204" pitchFamily="34" charset="0"/>
              <a:cs typeface="Tahoma" panose="020B0604030504040204" pitchFamily="34" charset="0"/>
            </a:rPr>
            <a:t>Give oxygen to children with impaired circulation and/or shock.</a:t>
          </a:r>
          <a:endParaRPr lang="fr-FR" sz="2100" kern="1200" dirty="0">
            <a:latin typeface="Tahoma" panose="020B0604030504040204" pitchFamily="34" charset="0"/>
            <a:ea typeface="Tahoma" panose="020B0604030504040204" pitchFamily="34" charset="0"/>
            <a:cs typeface="Tahoma" panose="020B0604030504040204" pitchFamily="34" charset="0"/>
          </a:endParaRPr>
        </a:p>
      </dsp:txBody>
      <dsp:txXfrm>
        <a:off x="2125109" y="965595"/>
        <a:ext cx="7759119" cy="875344"/>
      </dsp:txXfrm>
    </dsp:sp>
    <dsp:sp modelId="{2A412312-16A1-4551-8A02-916C5C9E7C51}">
      <dsp:nvSpPr>
        <dsp:cNvPr id="0" name=""/>
        <dsp:cNvSpPr/>
      </dsp:nvSpPr>
      <dsp:spPr>
        <a:xfrm>
          <a:off x="1976845" y="1768369"/>
          <a:ext cx="79073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BF5296-5893-460D-90EC-75A115350754}">
      <dsp:nvSpPr>
        <dsp:cNvPr id="0" name=""/>
        <dsp:cNvSpPr/>
      </dsp:nvSpPr>
      <dsp:spPr>
        <a:xfrm>
          <a:off x="2125109" y="1870194"/>
          <a:ext cx="7759119" cy="87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fr-FR" sz="2100" b="1" kern="1200" dirty="0">
              <a:latin typeface="Tahoma" panose="020B0604030504040204" pitchFamily="34" charset="0"/>
              <a:ea typeface="Tahoma" panose="020B0604030504040204" pitchFamily="34" charset="0"/>
              <a:cs typeface="Tahoma" panose="020B0604030504040204" pitchFamily="34" charset="0"/>
            </a:rPr>
            <a:t>Circulation</a:t>
          </a:r>
          <a:r>
            <a:rPr lang="fr-FR" sz="2100" kern="1200" dirty="0">
              <a:latin typeface="Tahoma" panose="020B0604030504040204" pitchFamily="34" charset="0"/>
              <a:ea typeface="Tahoma" panose="020B0604030504040204" pitchFamily="34" charset="0"/>
              <a:cs typeface="Tahoma" panose="020B0604030504040204" pitchFamily="34" charset="0"/>
            </a:rPr>
            <a:t>: </a:t>
          </a:r>
          <a:r>
            <a:rPr lang="en-US" sz="2100" kern="1200" dirty="0">
              <a:latin typeface="Tahoma" panose="020B0604030504040204" pitchFamily="34" charset="0"/>
              <a:ea typeface="Tahoma" panose="020B0604030504040204" pitchFamily="34" charset="0"/>
              <a:cs typeface="Tahoma" panose="020B0604030504040204" pitchFamily="34" charset="0"/>
            </a:rPr>
            <a:t>Assess for shock/ dehydration and Insert 2 IV cannula as you draw blood samples. If no intravenous access, insert an intra-osseous line.</a:t>
          </a:r>
          <a:endParaRPr lang="en-ZA" sz="2100" kern="1200" dirty="0">
            <a:latin typeface="Tahoma" panose="020B0604030504040204" pitchFamily="34" charset="0"/>
            <a:ea typeface="Tahoma" panose="020B0604030504040204" pitchFamily="34" charset="0"/>
            <a:cs typeface="Tahoma" panose="020B0604030504040204" pitchFamily="34" charset="0"/>
          </a:endParaRPr>
        </a:p>
      </dsp:txBody>
      <dsp:txXfrm>
        <a:off x="2125109" y="1870194"/>
        <a:ext cx="7759119" cy="875344"/>
      </dsp:txXfrm>
    </dsp:sp>
    <dsp:sp modelId="{E1D320CA-138F-49EB-9089-0B71C79ABEBF}">
      <dsp:nvSpPr>
        <dsp:cNvPr id="0" name=""/>
        <dsp:cNvSpPr/>
      </dsp:nvSpPr>
      <dsp:spPr>
        <a:xfrm>
          <a:off x="1976845" y="2861650"/>
          <a:ext cx="79073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1E48A-3264-4807-A0C9-F0FE5EFBC2F5}">
      <dsp:nvSpPr>
        <dsp:cNvPr id="0" name=""/>
        <dsp:cNvSpPr/>
      </dsp:nvSpPr>
      <dsp:spPr>
        <a:xfrm>
          <a:off x="2125109" y="2818340"/>
          <a:ext cx="7759119" cy="87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Tahoma" panose="020B0604030504040204" pitchFamily="34" charset="0"/>
              <a:ea typeface="Tahoma" panose="020B0604030504040204" pitchFamily="34" charset="0"/>
              <a:cs typeface="Tahoma" panose="020B0604030504040204" pitchFamily="34" charset="0"/>
            </a:rPr>
            <a:t>If in shock, Give fluid (0.9% Saline or Ringers Lactate) at </a:t>
          </a:r>
          <a:r>
            <a:rPr lang="en-US" sz="2100" b="1" kern="1200" dirty="0">
              <a:latin typeface="Tahoma" panose="020B0604030504040204" pitchFamily="34" charset="0"/>
              <a:ea typeface="Tahoma" panose="020B0604030504040204" pitchFamily="34" charset="0"/>
              <a:cs typeface="Tahoma" panose="020B0604030504040204" pitchFamily="34" charset="0"/>
            </a:rPr>
            <a:t>20ml/kg over 15 </a:t>
          </a:r>
          <a:r>
            <a:rPr lang="en-US" sz="2100" kern="1200" dirty="0">
              <a:latin typeface="Tahoma" panose="020B0604030504040204" pitchFamily="34" charset="0"/>
              <a:ea typeface="Tahoma" panose="020B0604030504040204" pitchFamily="34" charset="0"/>
              <a:cs typeface="Tahoma" panose="020B0604030504040204" pitchFamily="34" charset="0"/>
            </a:rPr>
            <a:t>minutes, repeat boluses </a:t>
          </a:r>
          <a:r>
            <a:rPr lang="en-US" sz="2100" kern="1200" dirty="0" err="1">
              <a:latin typeface="Tahoma" panose="020B0604030504040204" pitchFamily="34" charset="0"/>
              <a:ea typeface="Tahoma" panose="020B0604030504040204" pitchFamily="34" charset="0"/>
              <a:cs typeface="Tahoma" panose="020B0604030504040204" pitchFamily="34" charset="0"/>
            </a:rPr>
            <a:t>upto</a:t>
          </a:r>
          <a:r>
            <a:rPr lang="en-US" sz="2100" b="1" kern="1200" dirty="0">
              <a:latin typeface="Tahoma" panose="020B0604030504040204" pitchFamily="34" charset="0"/>
              <a:ea typeface="Tahoma" panose="020B0604030504040204" pitchFamily="34" charset="0"/>
              <a:cs typeface="Tahoma" panose="020B0604030504040204" pitchFamily="34" charset="0"/>
            </a:rPr>
            <a:t> maximum of 40ml/kg (2 boluses).</a:t>
          </a:r>
          <a:endParaRPr lang="en-KE" sz="2100" kern="1200" dirty="0">
            <a:latin typeface="Tahoma" panose="020B0604030504040204" pitchFamily="34" charset="0"/>
            <a:ea typeface="Tahoma" panose="020B0604030504040204" pitchFamily="34" charset="0"/>
            <a:cs typeface="Tahoma" panose="020B0604030504040204" pitchFamily="34" charset="0"/>
          </a:endParaRPr>
        </a:p>
      </dsp:txBody>
      <dsp:txXfrm>
        <a:off x="2125109" y="2818340"/>
        <a:ext cx="7759119" cy="875344"/>
      </dsp:txXfrm>
    </dsp:sp>
    <dsp:sp modelId="{2EC11C6D-C780-47C5-9C3F-7653AB7A7421}">
      <dsp:nvSpPr>
        <dsp:cNvPr id="0" name=""/>
        <dsp:cNvSpPr/>
      </dsp:nvSpPr>
      <dsp:spPr>
        <a:xfrm>
          <a:off x="1976845" y="3795276"/>
          <a:ext cx="79073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CBACFB-45C9-467A-9955-93971A696A40}">
      <dsp:nvSpPr>
        <dsp:cNvPr id="0" name=""/>
        <dsp:cNvSpPr/>
      </dsp:nvSpPr>
      <dsp:spPr>
        <a:xfrm>
          <a:off x="2125109" y="3853549"/>
          <a:ext cx="7759119" cy="87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latin typeface="Tahoma" panose="020B0604030504040204" pitchFamily="34" charset="0"/>
              <a:ea typeface="Tahoma" panose="020B0604030504040204" pitchFamily="34" charset="0"/>
              <a:cs typeface="Tahoma" panose="020B0604030504040204" pitchFamily="34" charset="0"/>
            </a:rPr>
            <a:t>If not in shock give </a:t>
          </a:r>
          <a:r>
            <a:rPr lang="en-US" sz="2100" b="1" kern="1200" dirty="0">
              <a:latin typeface="Tahoma" panose="020B0604030504040204" pitchFamily="34" charset="0"/>
              <a:ea typeface="Tahoma" panose="020B0604030504040204" pitchFamily="34" charset="0"/>
              <a:cs typeface="Tahoma" panose="020B0604030504040204" pitchFamily="34" charset="0"/>
            </a:rPr>
            <a:t>10-20 </a:t>
          </a:r>
          <a:r>
            <a:rPr lang="en-US" sz="2100" b="1" kern="1200" dirty="0" err="1">
              <a:latin typeface="Tahoma" panose="020B0604030504040204" pitchFamily="34" charset="0"/>
              <a:ea typeface="Tahoma" panose="020B0604030504040204" pitchFamily="34" charset="0"/>
              <a:cs typeface="Tahoma" panose="020B0604030504040204" pitchFamily="34" charset="0"/>
            </a:rPr>
            <a:t>mls</a:t>
          </a:r>
          <a:r>
            <a:rPr lang="en-US" sz="2100" b="1" kern="1200" dirty="0">
              <a:latin typeface="Tahoma" panose="020B0604030504040204" pitchFamily="34" charset="0"/>
              <a:ea typeface="Tahoma" panose="020B0604030504040204" pitchFamily="34" charset="0"/>
              <a:cs typeface="Tahoma" panose="020B0604030504040204" pitchFamily="34" charset="0"/>
            </a:rPr>
            <a:t>/kg </a:t>
          </a:r>
          <a:r>
            <a:rPr lang="en-US" sz="2100" kern="1200" dirty="0">
              <a:latin typeface="Tahoma" panose="020B0604030504040204" pitchFamily="34" charset="0"/>
              <a:ea typeface="Tahoma" panose="020B0604030504040204" pitchFamily="34" charset="0"/>
              <a:cs typeface="Tahoma" panose="020B0604030504040204" pitchFamily="34" charset="0"/>
            </a:rPr>
            <a:t>(0.9% Saline or Ringers Lactate)</a:t>
          </a:r>
          <a:r>
            <a:rPr lang="en-US" sz="2100" b="1" kern="1200" dirty="0">
              <a:latin typeface="Tahoma" panose="020B0604030504040204" pitchFamily="34" charset="0"/>
              <a:ea typeface="Tahoma" panose="020B0604030504040204" pitchFamily="34" charset="0"/>
              <a:cs typeface="Tahoma" panose="020B0604030504040204" pitchFamily="34" charset="0"/>
            </a:rPr>
            <a:t> over 1 hour</a:t>
          </a:r>
          <a:r>
            <a:rPr lang="en-US" sz="2100" kern="1200" dirty="0">
              <a:latin typeface="Tahoma" panose="020B0604030504040204" pitchFamily="34" charset="0"/>
              <a:ea typeface="Tahoma" panose="020B0604030504040204" pitchFamily="34" charset="0"/>
              <a:cs typeface="Tahoma" panose="020B0604030504040204" pitchFamily="34" charset="0"/>
            </a:rPr>
            <a:t>. </a:t>
          </a:r>
          <a:endParaRPr lang="en-KE" sz="2100" kern="1200" dirty="0">
            <a:latin typeface="Tahoma" panose="020B0604030504040204" pitchFamily="34" charset="0"/>
            <a:ea typeface="Tahoma" panose="020B0604030504040204" pitchFamily="34" charset="0"/>
            <a:cs typeface="Tahoma" panose="020B0604030504040204" pitchFamily="34" charset="0"/>
          </a:endParaRPr>
        </a:p>
      </dsp:txBody>
      <dsp:txXfrm>
        <a:off x="2125109" y="3853549"/>
        <a:ext cx="7759119" cy="875344"/>
      </dsp:txXfrm>
    </dsp:sp>
    <dsp:sp modelId="{5A64DEEF-AF3D-4F27-9BDF-C232F2E794AC}">
      <dsp:nvSpPr>
        <dsp:cNvPr id="0" name=""/>
        <dsp:cNvSpPr/>
      </dsp:nvSpPr>
      <dsp:spPr>
        <a:xfrm>
          <a:off x="1976845" y="4598274"/>
          <a:ext cx="79073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7478D8-CB7D-48DE-AEE0-E3CF684AD7B6}">
      <dsp:nvSpPr>
        <dsp:cNvPr id="0" name=""/>
        <dsp:cNvSpPr/>
      </dsp:nvSpPr>
      <dsp:spPr>
        <a:xfrm>
          <a:off x="2125109" y="4642042"/>
          <a:ext cx="7759119" cy="875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endParaRPr lang="en-KE" sz="2100"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dsp:txBody>
      <dsp:txXfrm>
        <a:off x="2125109" y="4642042"/>
        <a:ext cx="7759119" cy="875344"/>
      </dsp:txXfrm>
    </dsp:sp>
    <dsp:sp modelId="{F16BB187-F16A-44EB-8610-6862B6CDCFAC}">
      <dsp:nvSpPr>
        <dsp:cNvPr id="0" name=""/>
        <dsp:cNvSpPr/>
      </dsp:nvSpPr>
      <dsp:spPr>
        <a:xfrm>
          <a:off x="1976845" y="5517386"/>
          <a:ext cx="7907383"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190B7-5832-4457-A250-C22D39093155}">
      <dsp:nvSpPr>
        <dsp:cNvPr id="0" name=""/>
        <dsp:cNvSpPr/>
      </dsp:nvSpPr>
      <dsp:spPr>
        <a:xfrm>
          <a:off x="-616244" y="5"/>
          <a:ext cx="9871581" cy="2035621"/>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ahoma" panose="020B0604030504040204" pitchFamily="34" charset="0"/>
              <a:ea typeface="Tahoma" panose="020B0604030504040204" pitchFamily="34" charset="0"/>
              <a:cs typeface="Tahoma" panose="020B0604030504040204" pitchFamily="34" charset="0"/>
            </a:rPr>
            <a:t>Calculate fluid Requirement over 48 hours (0.9% saline/ ringers lactate)</a:t>
          </a:r>
          <a:endParaRPr lang="en-ZA" sz="2000" kern="1200" dirty="0">
            <a:latin typeface="Calibri" pitchFamily="34" charset="0"/>
          </a:endParaRPr>
        </a:p>
        <a:p>
          <a:pPr marL="0" lvl="0" indent="0" algn="l" defTabSz="889000">
            <a:lnSpc>
              <a:spcPct val="90000"/>
            </a:lnSpc>
            <a:spcBef>
              <a:spcPct val="0"/>
            </a:spcBef>
            <a:spcAft>
              <a:spcPct val="35000"/>
            </a:spcAft>
            <a:buNone/>
          </a:pPr>
          <a:r>
            <a:rPr lang="en-US" sz="2000" u="sng" kern="1200" dirty="0">
              <a:latin typeface="Tahoma" panose="020B0604030504040204" pitchFamily="34" charset="0"/>
              <a:ea typeface="Tahoma" panose="020B0604030504040204" pitchFamily="34" charset="0"/>
              <a:cs typeface="Tahoma" panose="020B0604030504040204" pitchFamily="34" charset="0"/>
            </a:rPr>
            <a:t>Maintenance fluid over 48 </a:t>
          </a:r>
          <a:r>
            <a:rPr lang="en-US" sz="2000" u="sng" kern="1200" dirty="0" err="1">
              <a:latin typeface="Tahoma" panose="020B0604030504040204" pitchFamily="34" charset="0"/>
              <a:ea typeface="Tahoma" panose="020B0604030504040204" pitchFamily="34" charset="0"/>
              <a:cs typeface="Tahoma" panose="020B0604030504040204" pitchFamily="34" charset="0"/>
            </a:rPr>
            <a:t>hrs</a:t>
          </a:r>
          <a:r>
            <a:rPr lang="en-US" sz="2000" u="sng" kern="1200" dirty="0">
              <a:latin typeface="Tahoma" panose="020B0604030504040204" pitchFamily="34" charset="0"/>
              <a:ea typeface="Tahoma" panose="020B0604030504040204" pitchFamily="34" charset="0"/>
              <a:cs typeface="Tahoma" panose="020B0604030504040204" pitchFamily="34" charset="0"/>
            </a:rPr>
            <a:t> + Deficit </a:t>
          </a:r>
          <a:endParaRPr lang="en-US" sz="2000" kern="1200" dirty="0">
            <a:latin typeface="Tahoma" panose="020B0604030504040204" pitchFamily="34" charset="0"/>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r>
            <a:rPr lang="en-US" sz="2000" kern="1200" dirty="0">
              <a:latin typeface="Tahoma" panose="020B0604030504040204" pitchFamily="34" charset="0"/>
              <a:ea typeface="Tahoma" panose="020B0604030504040204" pitchFamily="34" charset="0"/>
              <a:cs typeface="Tahoma" panose="020B0604030504040204" pitchFamily="34" charset="0"/>
            </a:rPr>
            <a:t>48 </a:t>
          </a:r>
          <a:r>
            <a:rPr lang="en-US" sz="2000" kern="1200" dirty="0" err="1">
              <a:latin typeface="Tahoma" panose="020B0604030504040204" pitchFamily="34" charset="0"/>
              <a:ea typeface="Tahoma" panose="020B0604030504040204" pitchFamily="34" charset="0"/>
              <a:cs typeface="Tahoma" panose="020B0604030504040204" pitchFamily="34" charset="0"/>
            </a:rPr>
            <a:t>hrs</a:t>
          </a:r>
          <a:r>
            <a:rPr lang="en-US" sz="2000" kern="1200" dirty="0">
              <a:latin typeface="Tahoma" panose="020B0604030504040204" pitchFamily="34" charset="0"/>
              <a:ea typeface="Tahoma" panose="020B0604030504040204" pitchFamily="34" charset="0"/>
              <a:cs typeface="Tahoma" panose="020B0604030504040204" pitchFamily="34" charset="0"/>
            </a:rPr>
            <a:t>  (Time taken for rehydration)</a:t>
          </a:r>
          <a:endParaRPr lang="en-KE" sz="2000" kern="1200" dirty="0">
            <a:solidFill>
              <a:srgbClr val="FF0000"/>
            </a:solidFill>
          </a:endParaRPr>
        </a:p>
      </dsp:txBody>
      <dsp:txXfrm>
        <a:off x="-556623" y="59626"/>
        <a:ext cx="7375046" cy="1916379"/>
      </dsp:txXfrm>
    </dsp:sp>
    <dsp:sp modelId="{A1E971C9-0CAC-489C-A1BB-D807285B1EEF}">
      <dsp:nvSpPr>
        <dsp:cNvPr id="0" name=""/>
        <dsp:cNvSpPr/>
      </dsp:nvSpPr>
      <dsp:spPr>
        <a:xfrm>
          <a:off x="431399" y="2477750"/>
          <a:ext cx="9375094" cy="2146273"/>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To prevent hypoglycemia</a:t>
          </a: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a:t>
          </a:r>
        </a:p>
        <a:p>
          <a:pPr marL="0" lvl="0" indent="0" algn="l" defTabSz="889000">
            <a:lnSpc>
              <a:spcPct val="90000"/>
            </a:lnSpc>
            <a:spcBef>
              <a:spcPct val="0"/>
            </a:spcBef>
            <a:spcAft>
              <a:spcPct val="35000"/>
            </a:spcAft>
            <a:buNone/>
          </a:pP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Once the blood glucose is </a:t>
          </a: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less than 17 </a:t>
          </a:r>
          <a:r>
            <a:rPr lang="en-US" sz="2000" kern="1200" dirty="0" err="1">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mmol</a:t>
          </a: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/L, </a:t>
          </a: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use </a:t>
          </a:r>
          <a:r>
            <a:rPr lang="en-US" sz="2000" kern="1200" dirty="0">
              <a:latin typeface="Tahoma" panose="020B0604030504040204" pitchFamily="34" charset="0"/>
              <a:ea typeface="Tahoma" panose="020B0604030504040204" pitchFamily="34" charset="0"/>
              <a:cs typeface="Tahoma" panose="020B0604030504040204" pitchFamily="34" charset="0"/>
            </a:rPr>
            <a:t>0.9% sodium chloride</a:t>
          </a: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 in 5% dextrose</a:t>
          </a:r>
          <a:r>
            <a:rPr lang="en-US" sz="2000" kern="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r="http://schemas.openxmlformats.org/officeDocument/2006/relationships" xmlns:p="http://schemas.openxmlformats.org/presentationml/2006/main"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a:t>
          </a:r>
          <a:endParaRPr lang="en-US" sz="2000" kern="1200" dirty="0">
            <a:latin typeface="Tahoma" panose="020B0604030504040204" pitchFamily="34" charset="0"/>
            <a:ea typeface="Tahoma" panose="020B0604030504040204" pitchFamily="34" charset="0"/>
            <a:cs typeface="Tahoma" panose="020B0604030504040204" pitchFamily="34" charset="0"/>
          </a:endParaRPr>
        </a:p>
        <a:p>
          <a:pPr marL="0" lvl="0" indent="0" algn="l" defTabSz="889000" rtl="0">
            <a:lnSpc>
              <a:spcPct val="90000"/>
            </a:lnSpc>
            <a:spcBef>
              <a:spcPct val="0"/>
            </a:spcBef>
            <a:spcAft>
              <a:spcPct val="35000"/>
            </a:spcAft>
            <a:buNone/>
          </a:pPr>
          <a:endParaRPr lang="en-US" sz="2000" kern="1200" dirty="0">
            <a:latin typeface="Tahoma" panose="020B0604030504040204" pitchFamily="34" charset="0"/>
            <a:ea typeface="Tahoma" panose="020B0604030504040204" pitchFamily="34" charset="0"/>
            <a:cs typeface="Tahoma" panose="020B0604030504040204" pitchFamily="34" charset="0"/>
          </a:endParaRPr>
        </a:p>
        <a:p>
          <a:pPr marL="0" lvl="0" indent="0" algn="l" defTabSz="889000" rtl="0">
            <a:lnSpc>
              <a:spcPct val="90000"/>
            </a:lnSpc>
            <a:spcBef>
              <a:spcPct val="0"/>
            </a:spcBef>
            <a:spcAft>
              <a:spcPct val="35000"/>
            </a:spcAft>
            <a:buNone/>
          </a:pPr>
          <a:r>
            <a:rPr lang="en-US" sz="2000" kern="1200" dirty="0">
              <a:latin typeface="Tahoma" panose="020B0604030504040204" pitchFamily="34" charset="0"/>
              <a:ea typeface="Tahoma" panose="020B0604030504040204" pitchFamily="34" charset="0"/>
              <a:cs typeface="Tahoma" panose="020B0604030504040204" pitchFamily="34" charset="0"/>
            </a:rPr>
            <a:t>Once the blood glucose is &lt;10mmol/L, use 0.9% sodium chloride in 10% dextrose.</a:t>
          </a:r>
          <a:endParaRPr lang="en-ZA" sz="2000" kern="1200" dirty="0">
            <a:latin typeface="Calibri" pitchFamily="34" charset="0"/>
          </a:endParaRPr>
        </a:p>
      </dsp:txBody>
      <dsp:txXfrm>
        <a:off x="494261" y="2540612"/>
        <a:ext cx="6089790" cy="2020549"/>
      </dsp:txXfrm>
    </dsp:sp>
    <dsp:sp modelId="{F384B360-5881-4EC2-B6D9-76A1804C9FA2}">
      <dsp:nvSpPr>
        <dsp:cNvPr id="0" name=""/>
        <dsp:cNvSpPr/>
      </dsp:nvSpPr>
      <dsp:spPr>
        <a:xfrm>
          <a:off x="7488602" y="1610784"/>
          <a:ext cx="705601" cy="1347133"/>
        </a:xfrm>
        <a:prstGeom prst="downArrow">
          <a:avLst>
            <a:gd name="adj1" fmla="val 55000"/>
            <a:gd name="adj2" fmla="val 45000"/>
          </a:avLst>
        </a:prstGeom>
        <a:solidFill>
          <a:srgbClr val="002060">
            <a:alpha val="90000"/>
          </a:srgb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KE" sz="3600" kern="1200"/>
        </a:p>
      </dsp:txBody>
      <dsp:txXfrm>
        <a:off x="7647362" y="1610784"/>
        <a:ext cx="388081" cy="11724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64F34-7D72-4876-812B-C83641DA2F8C}">
      <dsp:nvSpPr>
        <dsp:cNvPr id="0" name=""/>
        <dsp:cNvSpPr/>
      </dsp:nvSpPr>
      <dsp:spPr>
        <a:xfrm>
          <a:off x="0" y="0"/>
          <a:ext cx="8839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22D1CD-3F5C-4E6B-A2CD-C01E05BFE7B9}">
      <dsp:nvSpPr>
        <dsp:cNvPr id="0" name=""/>
        <dsp:cNvSpPr/>
      </dsp:nvSpPr>
      <dsp:spPr>
        <a:xfrm>
          <a:off x="0" y="0"/>
          <a:ext cx="1767840" cy="414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endParaRPr lang="en-KE" sz="4600" kern="1200" dirty="0">
            <a:latin typeface="Arial" panose="020B0604020202020204" pitchFamily="34" charset="0"/>
            <a:cs typeface="Arial" panose="020B0604020202020204" pitchFamily="34" charset="0"/>
          </a:endParaRPr>
        </a:p>
      </dsp:txBody>
      <dsp:txXfrm>
        <a:off x="0" y="0"/>
        <a:ext cx="1767840" cy="4148016"/>
      </dsp:txXfrm>
    </dsp:sp>
    <dsp:sp modelId="{50802605-FE0F-4FDD-A5C7-F6B839598BB2}">
      <dsp:nvSpPr>
        <dsp:cNvPr id="0" name=""/>
        <dsp:cNvSpPr/>
      </dsp:nvSpPr>
      <dsp:spPr>
        <a:xfrm>
          <a:off x="1900428" y="64812"/>
          <a:ext cx="6938772" cy="12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altLang="en-US" sz="2400" kern="1200" dirty="0">
              <a:latin typeface="Arial" panose="020B0604020202020204" pitchFamily="34" charset="0"/>
              <a:ea typeface="Calibri" panose="020F0502020204030204" pitchFamily="34" charset="0"/>
              <a:cs typeface="Arial" panose="020B0604020202020204" pitchFamily="34" charset="0"/>
            </a:rPr>
            <a:t>Overall goals </a:t>
          </a:r>
          <a:endParaRPr lang="en-KE" sz="2400" b="1" kern="1200" dirty="0">
            <a:latin typeface="Arial" panose="020B0604020202020204" pitchFamily="34" charset="0"/>
            <a:ea typeface="Calibri" panose="020F0502020204030204" pitchFamily="34" charset="0"/>
            <a:cs typeface="Arial" panose="020B0604020202020204" pitchFamily="34" charset="0"/>
          </a:endParaRPr>
        </a:p>
      </dsp:txBody>
      <dsp:txXfrm>
        <a:off x="1900428" y="64812"/>
        <a:ext cx="6938772" cy="1296255"/>
      </dsp:txXfrm>
    </dsp:sp>
    <dsp:sp modelId="{858850B2-62FB-4F06-BACA-0152C792FAB7}">
      <dsp:nvSpPr>
        <dsp:cNvPr id="0" name=""/>
        <dsp:cNvSpPr/>
      </dsp:nvSpPr>
      <dsp:spPr>
        <a:xfrm>
          <a:off x="1767839" y="1361067"/>
          <a:ext cx="7071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D8089A-8610-48F5-AB57-1D19BD00CECF}">
      <dsp:nvSpPr>
        <dsp:cNvPr id="0" name=""/>
        <dsp:cNvSpPr/>
      </dsp:nvSpPr>
      <dsp:spPr>
        <a:xfrm>
          <a:off x="1900428" y="1425880"/>
          <a:ext cx="6938772" cy="12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solidFill>
                <a:schemeClr val="tx1"/>
              </a:solidFill>
              <a:latin typeface="Arial" panose="020B0604020202020204" pitchFamily="34" charset="0"/>
              <a:ea typeface="Calibri" panose="020F0502020204030204" pitchFamily="34" charset="0"/>
              <a:cs typeface="Arial" panose="020B0604020202020204" pitchFamily="34" charset="0"/>
            </a:rPr>
            <a:t>Individualized management plan</a:t>
          </a:r>
          <a:endParaRPr lang="en-KE" sz="2400" kern="1200" dirty="0">
            <a:solidFill>
              <a:schemeClr val="tx1"/>
            </a:solidFill>
            <a:latin typeface="Arial" panose="020B0604020202020204" pitchFamily="34" charset="0"/>
            <a:ea typeface="Calibri" panose="020F0502020204030204" pitchFamily="34" charset="0"/>
            <a:cs typeface="Arial" panose="020B0604020202020204" pitchFamily="34" charset="0"/>
          </a:endParaRPr>
        </a:p>
      </dsp:txBody>
      <dsp:txXfrm>
        <a:off x="1900428" y="1425880"/>
        <a:ext cx="6938772" cy="1296255"/>
      </dsp:txXfrm>
    </dsp:sp>
    <dsp:sp modelId="{5D2EC019-43FA-4C14-BEB7-1A42CF864515}">
      <dsp:nvSpPr>
        <dsp:cNvPr id="0" name=""/>
        <dsp:cNvSpPr/>
      </dsp:nvSpPr>
      <dsp:spPr>
        <a:xfrm>
          <a:off x="1767839" y="2722135"/>
          <a:ext cx="7071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75C337-B3BB-48CA-98AF-653562540354}">
      <dsp:nvSpPr>
        <dsp:cNvPr id="0" name=""/>
        <dsp:cNvSpPr/>
      </dsp:nvSpPr>
      <dsp:spPr>
        <a:xfrm>
          <a:off x="1900428" y="2786948"/>
          <a:ext cx="6938772" cy="12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altLang="en-US" sz="2400" kern="1200" dirty="0">
              <a:solidFill>
                <a:schemeClr val="tx1"/>
              </a:solidFill>
              <a:latin typeface="Arial" panose="020B0604020202020204" pitchFamily="34" charset="0"/>
              <a:ea typeface="Calibri" panose="020F0502020204030204" pitchFamily="34" charset="0"/>
              <a:cs typeface="Arial" panose="020B0604020202020204" pitchFamily="34" charset="0"/>
            </a:rPr>
            <a:t>Access to multidisciplinary diabetes expertise </a:t>
          </a:r>
          <a:endParaRPr lang="en-US" sz="2400" kern="1200" dirty="0">
            <a:solidFill>
              <a:schemeClr val="tx1"/>
            </a:solidFill>
            <a:latin typeface="Arial" panose="020B0604020202020204" pitchFamily="34" charset="0"/>
            <a:ea typeface="Calibri" panose="020F0502020204030204" pitchFamily="34" charset="0"/>
            <a:cs typeface="Arial" panose="020B0604020202020204" pitchFamily="34" charset="0"/>
            <a:sym typeface="Symbol" pitchFamily="18" charset="2"/>
          </a:endParaRPr>
        </a:p>
      </dsp:txBody>
      <dsp:txXfrm>
        <a:off x="1900428" y="2786948"/>
        <a:ext cx="6938772" cy="1296255"/>
      </dsp:txXfrm>
    </dsp:sp>
    <dsp:sp modelId="{5B69ECFF-3AE1-45B5-B709-F24076C09884}">
      <dsp:nvSpPr>
        <dsp:cNvPr id="0" name=""/>
        <dsp:cNvSpPr/>
      </dsp:nvSpPr>
      <dsp:spPr>
        <a:xfrm>
          <a:off x="1767839" y="4083203"/>
          <a:ext cx="70713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9BC34-2DBD-4722-A257-0B59B2C8F03D}">
      <dsp:nvSpPr>
        <dsp:cNvPr id="0" name=""/>
        <dsp:cNvSpPr/>
      </dsp:nvSpPr>
      <dsp:spPr>
        <a:xfrm>
          <a:off x="3663265" y="1632602"/>
          <a:ext cx="973778" cy="1004403"/>
        </a:xfrm>
        <a:prstGeom prst="flowChartConnector">
          <a:avLst/>
        </a:prstGeom>
        <a:blipFill rotWithShape="0">
          <a:blip xmlns:r="http://schemas.openxmlformats.org/officeDocument/2006/relationships" r:embed="rId1">
            <a:alphaModFix/>
          </a:blip>
          <a:srcRect/>
          <a:stretch>
            <a:fillRect/>
          </a:stretch>
        </a:blipFill>
        <a:ln w="12700" cap="flat" cmpd="sng" algn="ctr">
          <a:solidFill>
            <a:srgbClr val="FFFF00"/>
          </a:solidFill>
          <a:prstDash val="solid"/>
          <a:miter lim="800000"/>
        </a:ln>
        <a:effectLst>
          <a:glow rad="127000">
            <a:srgbClr val="FFFF00"/>
          </a:glow>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tx1"/>
            </a:solidFill>
          </a:endParaRPr>
        </a:p>
      </dsp:txBody>
      <dsp:txXfrm>
        <a:off x="3805871" y="1779693"/>
        <a:ext cx="688566" cy="710221"/>
      </dsp:txXfrm>
    </dsp:sp>
    <dsp:sp modelId="{162B66C4-C4FB-427C-B602-FCE47C6918EA}">
      <dsp:nvSpPr>
        <dsp:cNvPr id="0" name=""/>
        <dsp:cNvSpPr/>
      </dsp:nvSpPr>
      <dsp:spPr>
        <a:xfrm rot="16200000">
          <a:off x="3812883" y="1295331"/>
          <a:ext cx="674540" cy="0"/>
        </a:xfrm>
        <a:custGeom>
          <a:avLst/>
          <a:gdLst/>
          <a:ahLst/>
          <a:cxnLst/>
          <a:rect l="0" t="0" r="0" b="0"/>
          <a:pathLst>
            <a:path>
              <a:moveTo>
                <a:pt x="0" y="0"/>
              </a:moveTo>
              <a:lnTo>
                <a:pt x="67454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C0E37C-7FC6-4C94-8773-D572763FBA82}">
      <dsp:nvSpPr>
        <dsp:cNvPr id="0" name=""/>
        <dsp:cNvSpPr/>
      </dsp:nvSpPr>
      <dsp:spPr>
        <a:xfrm>
          <a:off x="3501340" y="-99136"/>
          <a:ext cx="1297628" cy="105719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Good quality of life</a:t>
          </a:r>
        </a:p>
      </dsp:txBody>
      <dsp:txXfrm>
        <a:off x="3552948" y="-47528"/>
        <a:ext cx="1194412" cy="953981"/>
      </dsp:txXfrm>
    </dsp:sp>
    <dsp:sp modelId="{8C5C5F45-2897-4A33-9FA6-A1D9ECC784FF}">
      <dsp:nvSpPr>
        <dsp:cNvPr id="0" name=""/>
        <dsp:cNvSpPr/>
      </dsp:nvSpPr>
      <dsp:spPr>
        <a:xfrm rot="19800000">
          <a:off x="4610653" y="1755212"/>
          <a:ext cx="393944" cy="0"/>
        </a:xfrm>
        <a:custGeom>
          <a:avLst/>
          <a:gdLst/>
          <a:ahLst/>
          <a:cxnLst/>
          <a:rect l="0" t="0" r="0" b="0"/>
          <a:pathLst>
            <a:path>
              <a:moveTo>
                <a:pt x="0" y="0"/>
              </a:moveTo>
              <a:lnTo>
                <a:pt x="39394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58A1FB-5324-453E-ADDA-F3E0464BB000}">
      <dsp:nvSpPr>
        <dsp:cNvPr id="0" name=""/>
        <dsp:cNvSpPr/>
      </dsp:nvSpPr>
      <dsp:spPr>
        <a:xfrm>
          <a:off x="4978209" y="753534"/>
          <a:ext cx="1297628" cy="105719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Good glycemia</a:t>
          </a:r>
        </a:p>
      </dsp:txBody>
      <dsp:txXfrm>
        <a:off x="5029817" y="805142"/>
        <a:ext cx="1194412" cy="953981"/>
      </dsp:txXfrm>
    </dsp:sp>
    <dsp:sp modelId="{C398C574-62BD-4FFC-9D6E-83145A5F60E6}">
      <dsp:nvSpPr>
        <dsp:cNvPr id="0" name=""/>
        <dsp:cNvSpPr/>
      </dsp:nvSpPr>
      <dsp:spPr>
        <a:xfrm rot="1800000">
          <a:off x="4610653" y="2514395"/>
          <a:ext cx="393944" cy="0"/>
        </a:xfrm>
        <a:custGeom>
          <a:avLst/>
          <a:gdLst/>
          <a:ahLst/>
          <a:cxnLst/>
          <a:rect l="0" t="0" r="0" b="0"/>
          <a:pathLst>
            <a:path>
              <a:moveTo>
                <a:pt x="0" y="0"/>
              </a:moveTo>
              <a:lnTo>
                <a:pt x="39394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1DE5D9-A3A1-4911-8FE2-9F3B4EE8F5B1}">
      <dsp:nvSpPr>
        <dsp:cNvPr id="0" name=""/>
        <dsp:cNvSpPr/>
      </dsp:nvSpPr>
      <dsp:spPr>
        <a:xfrm>
          <a:off x="4978209" y="2458876"/>
          <a:ext cx="1297628" cy="105719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Normal growth and development</a:t>
          </a:r>
        </a:p>
      </dsp:txBody>
      <dsp:txXfrm>
        <a:off x="5029817" y="2510484"/>
        <a:ext cx="1194412" cy="953981"/>
      </dsp:txXfrm>
    </dsp:sp>
    <dsp:sp modelId="{8A847309-877E-4217-9A17-60BAE6367EE0}">
      <dsp:nvSpPr>
        <dsp:cNvPr id="0" name=""/>
        <dsp:cNvSpPr/>
      </dsp:nvSpPr>
      <dsp:spPr>
        <a:xfrm rot="5400000">
          <a:off x="3812883" y="2974276"/>
          <a:ext cx="674540" cy="0"/>
        </a:xfrm>
        <a:custGeom>
          <a:avLst/>
          <a:gdLst/>
          <a:ahLst/>
          <a:cxnLst/>
          <a:rect l="0" t="0" r="0" b="0"/>
          <a:pathLst>
            <a:path>
              <a:moveTo>
                <a:pt x="0" y="0"/>
              </a:moveTo>
              <a:lnTo>
                <a:pt x="67454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28D752-00CB-4ADB-A867-D24D6456DB92}">
      <dsp:nvSpPr>
        <dsp:cNvPr id="0" name=""/>
        <dsp:cNvSpPr/>
      </dsp:nvSpPr>
      <dsp:spPr>
        <a:xfrm>
          <a:off x="3437636" y="3311546"/>
          <a:ext cx="1425035" cy="105719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Psychosocial adaptation and function</a:t>
          </a:r>
        </a:p>
      </dsp:txBody>
      <dsp:txXfrm>
        <a:off x="3489244" y="3363154"/>
        <a:ext cx="1321819" cy="953981"/>
      </dsp:txXfrm>
    </dsp:sp>
    <dsp:sp modelId="{9E26602A-F0CD-4921-BBBE-6330AF80508E}">
      <dsp:nvSpPr>
        <dsp:cNvPr id="0" name=""/>
        <dsp:cNvSpPr/>
      </dsp:nvSpPr>
      <dsp:spPr>
        <a:xfrm rot="9000000">
          <a:off x="3346884" y="2500683"/>
          <a:ext cx="339095" cy="0"/>
        </a:xfrm>
        <a:custGeom>
          <a:avLst/>
          <a:gdLst/>
          <a:ahLst/>
          <a:cxnLst/>
          <a:rect l="0" t="0" r="0" b="0"/>
          <a:pathLst>
            <a:path>
              <a:moveTo>
                <a:pt x="0" y="0"/>
              </a:moveTo>
              <a:lnTo>
                <a:pt x="33909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9B38A7-43D8-4E13-BFC1-D436A24DAF42}">
      <dsp:nvSpPr>
        <dsp:cNvPr id="0" name=""/>
        <dsp:cNvSpPr/>
      </dsp:nvSpPr>
      <dsp:spPr>
        <a:xfrm>
          <a:off x="1976970" y="2458876"/>
          <a:ext cx="1392629" cy="105719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Early detection of comorbidities</a:t>
          </a:r>
        </a:p>
      </dsp:txBody>
      <dsp:txXfrm>
        <a:off x="2028578" y="2510484"/>
        <a:ext cx="1289413" cy="953981"/>
      </dsp:txXfrm>
    </dsp:sp>
    <dsp:sp modelId="{201B079A-14CC-407E-81CE-15228D47A09F}">
      <dsp:nvSpPr>
        <dsp:cNvPr id="0" name=""/>
        <dsp:cNvSpPr/>
      </dsp:nvSpPr>
      <dsp:spPr>
        <a:xfrm rot="12600000">
          <a:off x="3372472" y="1775780"/>
          <a:ext cx="311670" cy="0"/>
        </a:xfrm>
        <a:custGeom>
          <a:avLst/>
          <a:gdLst/>
          <a:ahLst/>
          <a:cxnLst/>
          <a:rect l="0" t="0" r="0" b="0"/>
          <a:pathLst>
            <a:path>
              <a:moveTo>
                <a:pt x="0" y="0"/>
              </a:moveTo>
              <a:lnTo>
                <a:pt x="31167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C42519-9399-44F7-BBDB-8352D5E757F4}">
      <dsp:nvSpPr>
        <dsp:cNvPr id="0" name=""/>
        <dsp:cNvSpPr/>
      </dsp:nvSpPr>
      <dsp:spPr>
        <a:xfrm>
          <a:off x="1953219" y="753534"/>
          <a:ext cx="1440130" cy="1057197"/>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panose="020B0604020202020204" pitchFamily="34" charset="0"/>
              <a:cs typeface="Arial" panose="020B0604020202020204" pitchFamily="34" charset="0"/>
            </a:rPr>
            <a:t>Avoidance of complications</a:t>
          </a:r>
        </a:p>
      </dsp:txBody>
      <dsp:txXfrm>
        <a:off x="2004827" y="805142"/>
        <a:ext cx="1336914" cy="9539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077E8-42A7-4119-9BC1-556E0A81289B}">
      <dsp:nvSpPr>
        <dsp:cNvPr id="0" name=""/>
        <dsp:cNvSpPr/>
      </dsp:nvSpPr>
      <dsp:spPr>
        <a:xfrm>
          <a:off x="3322009" y="1257864"/>
          <a:ext cx="2169449" cy="2012456"/>
        </a:xfrm>
        <a:prstGeom prst="ellipse">
          <a:avLst/>
        </a:prstGeom>
        <a:solidFill>
          <a:schemeClr val="bg1">
            <a:alpha val="5000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ysClr val="windowText" lastClr="000000"/>
              </a:solidFill>
              <a:latin typeface="Verdana" panose="020B0604030504040204" pitchFamily="34" charset="0"/>
              <a:ea typeface="Verdana" panose="020B0604030504040204" pitchFamily="34" charset="0"/>
              <a:cs typeface="+mn-cs"/>
            </a:rPr>
            <a:t>Young person with type 1 diabetes and family</a:t>
          </a:r>
        </a:p>
      </dsp:txBody>
      <dsp:txXfrm>
        <a:off x="3639717" y="1552581"/>
        <a:ext cx="1534033" cy="1423022"/>
      </dsp:txXfrm>
    </dsp:sp>
    <dsp:sp modelId="{66679B65-39F1-42F6-A142-02F86394369C}">
      <dsp:nvSpPr>
        <dsp:cNvPr id="0" name=""/>
        <dsp:cNvSpPr/>
      </dsp:nvSpPr>
      <dsp:spPr>
        <a:xfrm>
          <a:off x="3710146" y="-10413"/>
          <a:ext cx="1393175" cy="1335172"/>
        </a:xfrm>
        <a:prstGeom prst="ellipse">
          <a:avLst/>
        </a:prstGeom>
        <a:solidFill>
          <a:schemeClr val="accent6">
            <a:lumMod val="60000"/>
            <a:lumOff val="40000"/>
            <a:alpha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latin typeface="Calibri" panose="020F0502020204030204"/>
              <a:ea typeface="+mn-ea"/>
              <a:cs typeface="+mn-cs"/>
            </a:rPr>
            <a:t>Primary Healthcare Provider (</a:t>
          </a:r>
          <a:r>
            <a:rPr lang="en-US" sz="1100" b="1" kern="1200" dirty="0" err="1">
              <a:solidFill>
                <a:sysClr val="windowText" lastClr="000000"/>
              </a:solidFill>
              <a:latin typeface="Calibri" panose="020F0502020204030204"/>
              <a:ea typeface="+mn-ea"/>
              <a:cs typeface="+mn-cs"/>
            </a:rPr>
            <a:t>Paediatrician</a:t>
          </a:r>
          <a:r>
            <a:rPr lang="en-US" sz="1100" b="1" kern="1200" dirty="0">
              <a:solidFill>
                <a:sysClr val="windowText" lastClr="000000"/>
              </a:solidFill>
              <a:latin typeface="Calibri" panose="020F0502020204030204"/>
              <a:ea typeface="+mn-ea"/>
              <a:cs typeface="+mn-cs"/>
            </a:rPr>
            <a:t>, Trained Medical Officer, Trained Clinical Officer)</a:t>
          </a:r>
        </a:p>
      </dsp:txBody>
      <dsp:txXfrm>
        <a:off x="3914172" y="185118"/>
        <a:ext cx="985123" cy="944110"/>
      </dsp:txXfrm>
    </dsp:sp>
    <dsp:sp modelId="{7FB98656-2101-44D1-AC7B-50774B2DD690}">
      <dsp:nvSpPr>
        <dsp:cNvPr id="0" name=""/>
        <dsp:cNvSpPr/>
      </dsp:nvSpPr>
      <dsp:spPr>
        <a:xfrm>
          <a:off x="4966487" y="594608"/>
          <a:ext cx="1393175" cy="1335172"/>
        </a:xfrm>
        <a:prstGeom prst="ellipse">
          <a:avLst/>
        </a:prstGeom>
        <a:solidFill>
          <a:schemeClr val="accent5">
            <a:lumMod val="60000"/>
            <a:lumOff val="40000"/>
            <a:alpha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latin typeface="Calibri" panose="020F0502020204030204"/>
              <a:ea typeface="+mn-ea"/>
              <a:cs typeface="+mn-cs"/>
            </a:rPr>
            <a:t>Trained additional caregivers </a:t>
          </a:r>
          <a:r>
            <a:rPr lang="en-US" sz="1100" b="1" kern="1200" dirty="0" err="1">
              <a:solidFill>
                <a:sysClr val="windowText" lastClr="000000"/>
              </a:solidFill>
              <a:latin typeface="Calibri" panose="020F0502020204030204"/>
              <a:ea typeface="+mn-ea"/>
              <a:cs typeface="+mn-cs"/>
            </a:rPr>
            <a:t>e.g</a:t>
          </a:r>
          <a:r>
            <a:rPr lang="en-US" sz="1100" b="1" kern="1200" dirty="0">
              <a:solidFill>
                <a:sysClr val="windowText" lastClr="000000"/>
              </a:solidFill>
              <a:latin typeface="Calibri" panose="020F0502020204030204"/>
              <a:ea typeface="+mn-ea"/>
              <a:cs typeface="+mn-cs"/>
            </a:rPr>
            <a:t> peer support group team leaders</a:t>
          </a:r>
        </a:p>
      </dsp:txBody>
      <dsp:txXfrm>
        <a:off x="5170513" y="790139"/>
        <a:ext cx="985123" cy="944110"/>
      </dsp:txXfrm>
    </dsp:sp>
    <dsp:sp modelId="{52B3BE90-CB67-4C42-A9F9-6937D9382DE5}">
      <dsp:nvSpPr>
        <dsp:cNvPr id="0" name=""/>
        <dsp:cNvSpPr/>
      </dsp:nvSpPr>
      <dsp:spPr>
        <a:xfrm>
          <a:off x="5276778" y="1954080"/>
          <a:ext cx="1393175" cy="1335172"/>
        </a:xfrm>
        <a:prstGeom prst="ellipse">
          <a:avLst/>
        </a:prstGeom>
        <a:solidFill>
          <a:schemeClr val="accent4">
            <a:lumMod val="60000"/>
            <a:lumOff val="40000"/>
            <a:alpha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err="1">
              <a:solidFill>
                <a:sysClr val="windowText" lastClr="000000"/>
              </a:solidFill>
              <a:latin typeface="Calibri" panose="020F0502020204030204"/>
              <a:ea typeface="+mn-ea"/>
              <a:cs typeface="+mn-cs"/>
            </a:rPr>
            <a:t>Paediatric</a:t>
          </a:r>
          <a:r>
            <a:rPr lang="en-US" sz="1100" b="1" kern="1200" dirty="0">
              <a:solidFill>
                <a:sysClr val="windowText" lastClr="000000"/>
              </a:solidFill>
              <a:latin typeface="Calibri" panose="020F0502020204030204"/>
              <a:ea typeface="+mn-ea"/>
              <a:cs typeface="+mn-cs"/>
            </a:rPr>
            <a:t> Diabetes Medical Provider </a:t>
          </a:r>
          <a:r>
            <a:rPr lang="en-US" sz="1100" b="1" kern="1200" dirty="0" err="1">
              <a:solidFill>
                <a:sysClr val="windowText" lastClr="000000"/>
              </a:solidFill>
              <a:latin typeface="Calibri" panose="020F0502020204030204"/>
              <a:ea typeface="+mn-ea"/>
              <a:cs typeface="+mn-cs"/>
            </a:rPr>
            <a:t>e.g</a:t>
          </a:r>
          <a:r>
            <a:rPr lang="en-US" sz="1100" b="1" kern="1200" dirty="0">
              <a:solidFill>
                <a:sysClr val="windowText" lastClr="000000"/>
              </a:solidFill>
              <a:latin typeface="Calibri" panose="020F0502020204030204"/>
              <a:ea typeface="+mn-ea"/>
              <a:cs typeface="+mn-cs"/>
            </a:rPr>
            <a:t> endocrinologist</a:t>
          </a:r>
        </a:p>
      </dsp:txBody>
      <dsp:txXfrm>
        <a:off x="5480804" y="2149611"/>
        <a:ext cx="985123" cy="944110"/>
      </dsp:txXfrm>
    </dsp:sp>
    <dsp:sp modelId="{77C57CD1-6C89-469F-8BD4-0BB80948FE6C}">
      <dsp:nvSpPr>
        <dsp:cNvPr id="0" name=""/>
        <dsp:cNvSpPr/>
      </dsp:nvSpPr>
      <dsp:spPr>
        <a:xfrm>
          <a:off x="4407363" y="3044292"/>
          <a:ext cx="1393175" cy="1335172"/>
        </a:xfrm>
        <a:prstGeom prst="ellipse">
          <a:avLst/>
        </a:prstGeom>
        <a:solidFill>
          <a:schemeClr val="accent3">
            <a:lumMod val="60000"/>
            <a:lumOff val="40000"/>
            <a:alpha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latin typeface="Calibri" panose="020F0502020204030204"/>
              <a:ea typeface="+mn-ea"/>
              <a:cs typeface="+mn-cs"/>
            </a:rPr>
            <a:t>Diabetes Educator, Nurse Specialist, Dietician</a:t>
          </a:r>
        </a:p>
      </dsp:txBody>
      <dsp:txXfrm>
        <a:off x="4611389" y="3239823"/>
        <a:ext cx="985123" cy="944110"/>
      </dsp:txXfrm>
    </dsp:sp>
    <dsp:sp modelId="{087B79B6-3CD7-459E-B70D-C901CE2471D6}">
      <dsp:nvSpPr>
        <dsp:cNvPr id="0" name=""/>
        <dsp:cNvSpPr/>
      </dsp:nvSpPr>
      <dsp:spPr>
        <a:xfrm>
          <a:off x="3012930" y="3044292"/>
          <a:ext cx="1393175" cy="1335172"/>
        </a:xfrm>
        <a:prstGeom prst="ellipse">
          <a:avLst/>
        </a:prstGeom>
        <a:solidFill>
          <a:schemeClr val="accent2">
            <a:lumMod val="60000"/>
            <a:lumOff val="40000"/>
            <a:alpha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latin typeface="Calibri" panose="020F0502020204030204"/>
              <a:ea typeface="+mn-ea"/>
              <a:cs typeface="+mn-cs"/>
            </a:rPr>
            <a:t>Diabetes Technology Support</a:t>
          </a:r>
        </a:p>
      </dsp:txBody>
      <dsp:txXfrm>
        <a:off x="3216956" y="3239823"/>
        <a:ext cx="985123" cy="944110"/>
      </dsp:txXfrm>
    </dsp:sp>
    <dsp:sp modelId="{1AA26B1D-ABE2-4169-8527-C6A6DE6ACC3E}">
      <dsp:nvSpPr>
        <dsp:cNvPr id="0" name=""/>
        <dsp:cNvSpPr/>
      </dsp:nvSpPr>
      <dsp:spPr>
        <a:xfrm>
          <a:off x="2143515" y="1954080"/>
          <a:ext cx="1393175" cy="1335172"/>
        </a:xfrm>
        <a:prstGeom prst="ellipse">
          <a:avLst/>
        </a:prstGeom>
        <a:solidFill>
          <a:schemeClr val="tx2">
            <a:lumMod val="50000"/>
            <a:alpha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latin typeface="Calibri" panose="020F0502020204030204"/>
              <a:ea typeface="+mn-ea"/>
              <a:cs typeface="+mn-cs"/>
            </a:rPr>
            <a:t>Psychologist and/or Social Worker</a:t>
          </a:r>
        </a:p>
      </dsp:txBody>
      <dsp:txXfrm>
        <a:off x="2347541" y="2149611"/>
        <a:ext cx="985123" cy="944110"/>
      </dsp:txXfrm>
    </dsp:sp>
    <dsp:sp modelId="{85FFF6B0-3D9F-4D27-BAC8-10F2C3B011ED}">
      <dsp:nvSpPr>
        <dsp:cNvPr id="0" name=""/>
        <dsp:cNvSpPr/>
      </dsp:nvSpPr>
      <dsp:spPr>
        <a:xfrm>
          <a:off x="2453805" y="594608"/>
          <a:ext cx="1393175" cy="1335172"/>
        </a:xfrm>
        <a:prstGeom prst="ellipse">
          <a:avLst/>
        </a:prstGeom>
        <a:solidFill>
          <a:srgbClr val="FFFF89">
            <a:alpha val="49804"/>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Text" lastClr="000000"/>
              </a:solidFill>
              <a:latin typeface="Calibri" panose="020F0502020204030204"/>
              <a:ea typeface="+mn-ea"/>
              <a:cs typeface="+mn-cs"/>
            </a:rPr>
            <a:t>Daycare and School support from nurses, teachers, coaches</a:t>
          </a:r>
        </a:p>
      </dsp:txBody>
      <dsp:txXfrm>
        <a:off x="2657831" y="790139"/>
        <a:ext cx="985123" cy="9441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D7C47-D948-4E28-BE65-E085C5C9A966}">
      <dsp:nvSpPr>
        <dsp:cNvPr id="0" name=""/>
        <dsp:cNvSpPr/>
      </dsp:nvSpPr>
      <dsp:spPr>
        <a:xfrm>
          <a:off x="-4336075" y="-665145"/>
          <a:ext cx="5166021" cy="5166021"/>
        </a:xfrm>
        <a:prstGeom prst="blockArc">
          <a:avLst>
            <a:gd name="adj1" fmla="val 18900000"/>
            <a:gd name="adj2" fmla="val 2700000"/>
            <a:gd name="adj3" fmla="val 41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855E8B-51D0-4D0C-B877-2F8FD5561400}">
      <dsp:nvSpPr>
        <dsp:cNvPr id="0" name=""/>
        <dsp:cNvSpPr/>
      </dsp:nvSpPr>
      <dsp:spPr>
        <a:xfrm>
          <a:off x="363444" y="239656"/>
          <a:ext cx="7966974" cy="479619"/>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69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Arial" panose="020B0604020202020204" pitchFamily="34" charset="0"/>
              <a:cs typeface="Arial" panose="020B0604020202020204" pitchFamily="34" charset="0"/>
            </a:rPr>
            <a:t>Intercurrent health problems</a:t>
          </a:r>
          <a:endParaRPr lang="en-KE" sz="1700" kern="1200" dirty="0">
            <a:solidFill>
              <a:srgbClr val="002060"/>
            </a:solidFill>
            <a:latin typeface="Arial" panose="020B0604020202020204" pitchFamily="34" charset="0"/>
            <a:ea typeface="Calibri" panose="020F0502020204030204" pitchFamily="34" charset="0"/>
            <a:cs typeface="Arial" panose="020B0604020202020204" pitchFamily="34" charset="0"/>
          </a:endParaRPr>
        </a:p>
      </dsp:txBody>
      <dsp:txXfrm>
        <a:off x="363444" y="239656"/>
        <a:ext cx="7966974" cy="479619"/>
      </dsp:txXfrm>
    </dsp:sp>
    <dsp:sp modelId="{55FAF2CA-3664-4E7A-B9BE-DC45B0C6F415}">
      <dsp:nvSpPr>
        <dsp:cNvPr id="0" name=""/>
        <dsp:cNvSpPr/>
      </dsp:nvSpPr>
      <dsp:spPr>
        <a:xfrm>
          <a:off x="63682" y="179703"/>
          <a:ext cx="599524" cy="599524"/>
        </a:xfrm>
        <a:prstGeom prst="ellipse">
          <a:avLst/>
        </a:prstGeom>
        <a:solidFill>
          <a:schemeClr val="lt1">
            <a:hueOff val="0"/>
            <a:satOff val="0"/>
            <a:lumOff val="0"/>
            <a:alphaOff val="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63AC314F-C9DD-41FD-A247-1E7A99F52D76}">
      <dsp:nvSpPr>
        <dsp:cNvPr id="0" name=""/>
        <dsp:cNvSpPr/>
      </dsp:nvSpPr>
      <dsp:spPr>
        <a:xfrm>
          <a:off x="707126" y="958855"/>
          <a:ext cx="7623292" cy="479619"/>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69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Arial" panose="020B0604020202020204" pitchFamily="34" charset="0"/>
              <a:cs typeface="Arial" panose="020B0604020202020204" pitchFamily="34" charset="0"/>
            </a:rPr>
            <a:t>Review of all medications and supplements</a:t>
          </a:r>
        </a:p>
      </dsp:txBody>
      <dsp:txXfrm>
        <a:off x="707126" y="958855"/>
        <a:ext cx="7623292" cy="479619"/>
      </dsp:txXfrm>
    </dsp:sp>
    <dsp:sp modelId="{E09DCD42-F882-4DD8-880B-CAD6E34B506D}">
      <dsp:nvSpPr>
        <dsp:cNvPr id="0" name=""/>
        <dsp:cNvSpPr/>
      </dsp:nvSpPr>
      <dsp:spPr>
        <a:xfrm>
          <a:off x="407363" y="898903"/>
          <a:ext cx="599524" cy="5995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CDE8E5-1FF9-488F-826E-4B8D185002D6}">
      <dsp:nvSpPr>
        <dsp:cNvPr id="0" name=""/>
        <dsp:cNvSpPr/>
      </dsp:nvSpPr>
      <dsp:spPr>
        <a:xfrm>
          <a:off x="812608" y="1678055"/>
          <a:ext cx="7517810" cy="479619"/>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69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Arial" panose="020B0604020202020204" pitchFamily="34" charset="0"/>
              <a:cs typeface="Arial" panose="020B0604020202020204" pitchFamily="34" charset="0"/>
            </a:rPr>
            <a:t>Assessment for autoimmune comorbidities (e.g. thyroid, adrenal, vitiligo)</a:t>
          </a:r>
        </a:p>
      </dsp:txBody>
      <dsp:txXfrm>
        <a:off x="812608" y="1678055"/>
        <a:ext cx="7517810" cy="479619"/>
      </dsp:txXfrm>
    </dsp:sp>
    <dsp:sp modelId="{6477DB09-00CC-4DCF-B565-0BE462C748E9}">
      <dsp:nvSpPr>
        <dsp:cNvPr id="0" name=""/>
        <dsp:cNvSpPr/>
      </dsp:nvSpPr>
      <dsp:spPr>
        <a:xfrm>
          <a:off x="512846" y="1618102"/>
          <a:ext cx="599524" cy="5995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59BBC7-D793-471E-BCBF-20BB58A37E65}">
      <dsp:nvSpPr>
        <dsp:cNvPr id="0" name=""/>
        <dsp:cNvSpPr/>
      </dsp:nvSpPr>
      <dsp:spPr>
        <a:xfrm>
          <a:off x="707126" y="2397254"/>
          <a:ext cx="7623292" cy="479619"/>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69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Arial" panose="020B0604020202020204" pitchFamily="34" charset="0"/>
              <a:cs typeface="Arial" panose="020B0604020202020204" pitchFamily="34" charset="0"/>
            </a:rPr>
            <a:t>Assess for disordered eating </a:t>
          </a:r>
          <a:r>
            <a:rPr lang="en-US" sz="1700" kern="1200" dirty="0" err="1">
              <a:solidFill>
                <a:srgbClr val="002060"/>
              </a:solidFill>
              <a:latin typeface="Arial" panose="020B0604020202020204" pitchFamily="34" charset="0"/>
              <a:cs typeface="Arial" panose="020B0604020202020204" pitchFamily="34" charset="0"/>
            </a:rPr>
            <a:t>behaviours</a:t>
          </a:r>
          <a:endParaRPr lang="en-US" sz="1700" kern="1200" dirty="0">
            <a:solidFill>
              <a:srgbClr val="002060"/>
            </a:solidFill>
            <a:latin typeface="Arial" panose="020B0604020202020204" pitchFamily="34" charset="0"/>
            <a:cs typeface="Arial" panose="020B0604020202020204" pitchFamily="34" charset="0"/>
          </a:endParaRPr>
        </a:p>
      </dsp:txBody>
      <dsp:txXfrm>
        <a:off x="707126" y="2397254"/>
        <a:ext cx="7623292" cy="479619"/>
      </dsp:txXfrm>
    </dsp:sp>
    <dsp:sp modelId="{E409B305-3D52-4592-8D5D-23CB54CFBAD5}">
      <dsp:nvSpPr>
        <dsp:cNvPr id="0" name=""/>
        <dsp:cNvSpPr/>
      </dsp:nvSpPr>
      <dsp:spPr>
        <a:xfrm>
          <a:off x="407363" y="2337302"/>
          <a:ext cx="599524" cy="5995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7EE371-2E6D-4F06-B3ED-871CA12BC54D}">
      <dsp:nvSpPr>
        <dsp:cNvPr id="0" name=""/>
        <dsp:cNvSpPr/>
      </dsp:nvSpPr>
      <dsp:spPr>
        <a:xfrm>
          <a:off x="363444" y="3116453"/>
          <a:ext cx="7966974" cy="479619"/>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069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Arial" panose="020B0604020202020204" pitchFamily="34" charset="0"/>
              <a:cs typeface="Arial" panose="020B0604020202020204" pitchFamily="34" charset="0"/>
            </a:rPr>
            <a:t>Development, education, leisure, sports, psychosocial status</a:t>
          </a:r>
        </a:p>
      </dsp:txBody>
      <dsp:txXfrm>
        <a:off x="363444" y="3116453"/>
        <a:ext cx="7966974" cy="479619"/>
      </dsp:txXfrm>
    </dsp:sp>
    <dsp:sp modelId="{55F10105-C6E3-4730-95E4-B93D8FECAB07}">
      <dsp:nvSpPr>
        <dsp:cNvPr id="0" name=""/>
        <dsp:cNvSpPr/>
      </dsp:nvSpPr>
      <dsp:spPr>
        <a:xfrm>
          <a:off x="63682" y="3056501"/>
          <a:ext cx="599524" cy="59952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53E87-16AC-45EF-8503-B65D81267701}">
      <dsp:nvSpPr>
        <dsp:cNvPr id="0" name=""/>
        <dsp:cNvSpPr/>
      </dsp:nvSpPr>
      <dsp:spPr>
        <a:xfrm>
          <a:off x="0" y="235360"/>
          <a:ext cx="2408404" cy="144504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3</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Teaspoons (15</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g)</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of glucose  </a:t>
          </a:r>
          <a:endParaRPr lang="en-US" sz="2900" kern="1200" dirty="0">
            <a:latin typeface="Calibri" panose="020F0502020204030204" pitchFamily="34" charset="0"/>
            <a:ea typeface="Calibri" panose="020F0502020204030204" pitchFamily="34" charset="0"/>
            <a:cs typeface="Calibri" panose="020F0502020204030204" pitchFamily="34" charset="0"/>
          </a:endParaRPr>
        </a:p>
      </dsp:txBody>
      <dsp:txXfrm>
        <a:off x="0" y="235360"/>
        <a:ext cx="2408404" cy="1445042"/>
      </dsp:txXfrm>
    </dsp:sp>
    <dsp:sp modelId="{CC901A23-A5CD-49EE-8CF5-4CC47D2835CA}">
      <dsp:nvSpPr>
        <dsp:cNvPr id="0" name=""/>
        <dsp:cNvSpPr/>
      </dsp:nvSpPr>
      <dsp:spPr>
        <a:xfrm>
          <a:off x="2649245" y="235360"/>
          <a:ext cx="2408404" cy="1445042"/>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3</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 Tea</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s</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poons</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(15</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g)</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 of </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p="http://schemas.openxmlformats.org/presentationml/2006/main" xmlns:r="http://schemas.openxmlformats.org/officeDocument/2006/relationships" textRoundtripDataId="13"/>
                </a:ext>
              </a:extLst>
            </a:rPr>
            <a:t>h</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p="http://schemas.openxmlformats.org/presentationml/2006/main" xmlns:r="http://schemas.openxmlformats.org/officeDocument/2006/relationships" textRoundtripDataId="14"/>
                </a:ext>
              </a:extLst>
            </a:rPr>
            <a:t>oney </a:t>
          </a:r>
          <a:endParaRPr lang="en-US" sz="2900" kern="1200" dirty="0">
            <a:latin typeface="Calibri" panose="020F0502020204030204" pitchFamily="34" charset="0"/>
            <a:ea typeface="Calibri" panose="020F0502020204030204" pitchFamily="34" charset="0"/>
            <a:cs typeface="Calibri" panose="020F0502020204030204" pitchFamily="34" charset="0"/>
          </a:endParaRPr>
        </a:p>
      </dsp:txBody>
      <dsp:txXfrm>
        <a:off x="2649245" y="235360"/>
        <a:ext cx="2408404" cy="1445042"/>
      </dsp:txXfrm>
    </dsp:sp>
    <dsp:sp modelId="{6B1996C1-9B97-42AA-977C-93E8798FAE73}">
      <dsp:nvSpPr>
        <dsp:cNvPr id="0" name=""/>
        <dsp:cNvSpPr/>
      </dsp:nvSpPr>
      <dsp:spPr>
        <a:xfrm>
          <a:off x="5298490" y="235360"/>
          <a:ext cx="2408404" cy="1445042"/>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½ glass </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(120ml) </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of fruit juice</a:t>
          </a:r>
          <a:endParaRPr lang="en-US" sz="2900" kern="1200" dirty="0">
            <a:latin typeface="Calibri" panose="020F0502020204030204" pitchFamily="34" charset="0"/>
            <a:ea typeface="Calibri" panose="020F0502020204030204" pitchFamily="34" charset="0"/>
            <a:cs typeface="Calibri" panose="020F0502020204030204" pitchFamily="34" charset="0"/>
          </a:endParaRPr>
        </a:p>
      </dsp:txBody>
      <dsp:txXfrm>
        <a:off x="5298490" y="235360"/>
        <a:ext cx="2408404" cy="1445042"/>
      </dsp:txXfrm>
    </dsp:sp>
    <dsp:sp modelId="{05FA5066-0914-4D1F-B121-CCF100989A86}">
      <dsp:nvSpPr>
        <dsp:cNvPr id="0" name=""/>
        <dsp:cNvSpPr/>
      </dsp:nvSpPr>
      <dsp:spPr>
        <a:xfrm>
          <a:off x="0" y="1921243"/>
          <a:ext cx="2408404" cy="1445042"/>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½ glass of regular soda</a:t>
          </a:r>
          <a:endParaRPr lang="en-US" sz="2900" kern="1200" dirty="0">
            <a:latin typeface="Calibri" panose="020F0502020204030204" pitchFamily="34" charset="0"/>
            <a:ea typeface="Calibri" panose="020F0502020204030204" pitchFamily="34" charset="0"/>
            <a:cs typeface="Calibri" panose="020F0502020204030204" pitchFamily="34" charset="0"/>
          </a:endParaRPr>
        </a:p>
      </dsp:txBody>
      <dsp:txXfrm>
        <a:off x="0" y="1921243"/>
        <a:ext cx="2408404" cy="1445042"/>
      </dsp:txXfrm>
    </dsp:sp>
    <dsp:sp modelId="{D0F88EE5-708F-4E92-8741-7401D7E4FEDB}">
      <dsp:nvSpPr>
        <dsp:cNvPr id="0" name=""/>
        <dsp:cNvSpPr/>
      </dsp:nvSpPr>
      <dsp:spPr>
        <a:xfrm>
          <a:off x="2649245" y="1921243"/>
          <a:ext cx="2408404" cy="1445042"/>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3 </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Teaspoons</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 (15</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g)</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 </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of </a:t>
          </a:r>
          <a:r>
            <a:rPr lang="en-US" sz="2900" kern="1200" dirty="0">
              <a:solidFill>
                <a:schemeClr val="lt1"/>
              </a:solidFill>
              <a:latin typeface="Calibri" panose="020F0502020204030204" pitchFamily="34" charset="0"/>
              <a:ea typeface="Calibri" panose="020F0502020204030204" pitchFamily="34" charset="0"/>
              <a:cs typeface="Calibri" panose="020F0502020204030204" pitchFamily="34" charset="0"/>
            </a:rPr>
            <a:t>s</a:t>
          </a:r>
          <a:r>
            <a:rPr lang="en-US" sz="2900" b="0" i="0" u="none" strike="noStrike" kern="1200" cap="none"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ugar</a:t>
          </a:r>
          <a:endParaRPr lang="en-US" sz="2900" kern="1200" dirty="0">
            <a:latin typeface="Calibri" panose="020F0502020204030204" pitchFamily="34" charset="0"/>
            <a:ea typeface="Calibri" panose="020F0502020204030204" pitchFamily="34" charset="0"/>
            <a:cs typeface="Calibri" panose="020F0502020204030204" pitchFamily="34" charset="0"/>
          </a:endParaRPr>
        </a:p>
      </dsp:txBody>
      <dsp:txXfrm>
        <a:off x="2649245" y="1921243"/>
        <a:ext cx="2408404" cy="1445042"/>
      </dsp:txXfrm>
    </dsp:sp>
    <dsp:sp modelId="{E86E548F-FB41-4E72-92FD-9BB6CFA65AFE}">
      <dsp:nvSpPr>
        <dsp:cNvPr id="0" name=""/>
        <dsp:cNvSpPr/>
      </dsp:nvSpPr>
      <dsp:spPr>
        <a:xfrm>
          <a:off x="5298490" y="1921243"/>
          <a:ext cx="2408404" cy="1445042"/>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ea typeface="Calibri" panose="020F0502020204030204" pitchFamily="34" charset="0"/>
              <a:cs typeface="Calibri" panose="020F0502020204030204" pitchFamily="34" charset="0"/>
            </a:rPr>
            <a:t>3 glucose tablets (</a:t>
          </a:r>
          <a:r>
            <a:rPr lang="en-US" sz="2900" kern="1200" dirty="0" err="1">
              <a:latin typeface="Calibri" panose="020F0502020204030204" pitchFamily="34" charset="0"/>
              <a:ea typeface="Calibri" panose="020F0502020204030204" pitchFamily="34" charset="0"/>
              <a:cs typeface="Calibri" panose="020F0502020204030204" pitchFamily="34" charset="0"/>
            </a:rPr>
            <a:t>Patco</a:t>
          </a:r>
          <a:r>
            <a:rPr lang="en-US" sz="2900" kern="1200" dirty="0">
              <a:latin typeface="Calibri" panose="020F0502020204030204" pitchFamily="34" charset="0"/>
              <a:ea typeface="Calibri" panose="020F0502020204030204" pitchFamily="34" charset="0"/>
              <a:cs typeface="Calibri" panose="020F0502020204030204" pitchFamily="34" charset="0"/>
            </a:rPr>
            <a:t> sweets)</a:t>
          </a:r>
        </a:p>
      </dsp:txBody>
      <dsp:txXfrm>
        <a:off x="5298490" y="1921243"/>
        <a:ext cx="2408404" cy="14450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6DFAE-5E50-4C2E-97BE-DA91B5312A2A}">
      <dsp:nvSpPr>
        <dsp:cNvPr id="0" name=""/>
        <dsp:cNvSpPr/>
      </dsp:nvSpPr>
      <dsp:spPr>
        <a:xfrm>
          <a:off x="0" y="77964"/>
          <a:ext cx="5304906" cy="5036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1 slice of bread</a:t>
          </a:r>
        </a:p>
      </dsp:txBody>
      <dsp:txXfrm>
        <a:off x="24588" y="102552"/>
        <a:ext cx="5255730" cy="454509"/>
      </dsp:txXfrm>
    </dsp:sp>
    <dsp:sp modelId="{104B5892-485A-4F07-A0AD-B450369B0ADA}">
      <dsp:nvSpPr>
        <dsp:cNvPr id="0" name=""/>
        <dsp:cNvSpPr/>
      </dsp:nvSpPr>
      <dsp:spPr>
        <a:xfrm>
          <a:off x="0" y="642129"/>
          <a:ext cx="5304906" cy="50368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1 cup of milk (250ml)</a:t>
          </a:r>
        </a:p>
      </dsp:txBody>
      <dsp:txXfrm>
        <a:off x="24588" y="666717"/>
        <a:ext cx="5255730" cy="454509"/>
      </dsp:txXfrm>
    </dsp:sp>
    <dsp:sp modelId="{42CBB071-6387-400E-90F9-40C2EE0C3FBE}">
      <dsp:nvSpPr>
        <dsp:cNvPr id="0" name=""/>
        <dsp:cNvSpPr/>
      </dsp:nvSpPr>
      <dsp:spPr>
        <a:xfrm>
          <a:off x="0" y="1206294"/>
          <a:ext cx="5304906" cy="50368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1 small banana or half a normal size banana</a:t>
          </a:r>
        </a:p>
      </dsp:txBody>
      <dsp:txXfrm>
        <a:off x="24588" y="1230882"/>
        <a:ext cx="5255730" cy="454509"/>
      </dsp:txXfrm>
    </dsp:sp>
    <dsp:sp modelId="{BE82EEC0-97EA-4CF3-BFAE-078E39D93949}">
      <dsp:nvSpPr>
        <dsp:cNvPr id="0" name=""/>
        <dsp:cNvSpPr/>
      </dsp:nvSpPr>
      <dsp:spPr>
        <a:xfrm>
          <a:off x="0" y="1770458"/>
          <a:ext cx="5304906" cy="50368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1 small orange</a:t>
          </a:r>
        </a:p>
      </dsp:txBody>
      <dsp:txXfrm>
        <a:off x="24588" y="1795046"/>
        <a:ext cx="5255730" cy="454509"/>
      </dsp:txXfrm>
    </dsp:sp>
    <dsp:sp modelId="{F1E17EA0-3B4A-49F8-BF7C-9039A6746BB0}">
      <dsp:nvSpPr>
        <dsp:cNvPr id="0" name=""/>
        <dsp:cNvSpPr/>
      </dsp:nvSpPr>
      <dsp:spPr>
        <a:xfrm>
          <a:off x="0" y="2334623"/>
          <a:ext cx="5304906" cy="503685"/>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1 small apple </a:t>
          </a:r>
        </a:p>
      </dsp:txBody>
      <dsp:txXfrm>
        <a:off x="24588" y="2359211"/>
        <a:ext cx="5255730" cy="454509"/>
      </dsp:txXfrm>
    </dsp:sp>
    <dsp:sp modelId="{60C0DA61-A52F-4C12-8EC8-DC3CE1B4EA17}">
      <dsp:nvSpPr>
        <dsp:cNvPr id="0" name=""/>
        <dsp:cNvSpPr/>
      </dsp:nvSpPr>
      <dsp:spPr>
        <a:xfrm>
          <a:off x="0" y="2898789"/>
          <a:ext cx="5304906" cy="5036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1 cup of watermelon </a:t>
          </a:r>
        </a:p>
      </dsp:txBody>
      <dsp:txXfrm>
        <a:off x="24588" y="2923377"/>
        <a:ext cx="5255730" cy="45450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B6E22-515E-4908-B14F-69A6D8B834AA}" type="datetimeFigureOut">
              <a:rPr lang="en-KE" smtClean="0"/>
              <a:t>09/30/2025</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22B-14EA-4241-A3AA-D44D6915B8E7}" type="slidenum">
              <a:rPr lang="en-KE" smtClean="0"/>
              <a:t>‹#›</a:t>
            </a:fld>
            <a:endParaRPr lang="en-KE"/>
          </a:p>
        </p:txBody>
      </p:sp>
    </p:spTree>
    <p:extLst>
      <p:ext uri="{BB962C8B-B14F-4D97-AF65-F5344CB8AC3E}">
        <p14:creationId xmlns:p14="http://schemas.microsoft.com/office/powerpoint/2010/main" val="3324867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7394" name="Shape 108">
            <a:extLst>
              <a:ext uri="{FF2B5EF4-FFF2-40B4-BE49-F238E27FC236}">
                <a16:creationId xmlns:a16="http://schemas.microsoft.com/office/drawing/2014/main" id="{C72A928A-1C1C-4332-1756-99594BFEDCB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187395" name="Shape 109">
            <a:extLst>
              <a:ext uri="{FF2B5EF4-FFF2-40B4-BE49-F238E27FC236}">
                <a16:creationId xmlns:a16="http://schemas.microsoft.com/office/drawing/2014/main" id="{649014F6-95AC-94E7-6FF1-9AAC525C3512}"/>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a:extLst>
              <a:ext uri="{FF2B5EF4-FFF2-40B4-BE49-F238E27FC236}">
                <a16:creationId xmlns:a16="http://schemas.microsoft.com/office/drawing/2014/main" id="{F18566E6-2A97-4129-B022-7E258C10E289}"/>
              </a:ext>
            </a:extLst>
          </p:cNvPr>
          <p:cNvSpPr>
            <a:spLocks noGrp="1" noRot="1" noChangeAspect="1" noChangeArrowheads="1" noTextEdit="1"/>
          </p:cNvSpPr>
          <p:nvPr>
            <p:ph type="sldImg"/>
          </p:nvPr>
        </p:nvSpPr>
        <p:spPr>
          <a:xfrm>
            <a:off x="685800" y="1143000"/>
            <a:ext cx="5486400" cy="3086100"/>
          </a:xfrm>
          <a:ln/>
        </p:spPr>
      </p:sp>
      <p:sp>
        <p:nvSpPr>
          <p:cNvPr id="311299" name="Notes Placeholder 2">
            <a:extLst>
              <a:ext uri="{FF2B5EF4-FFF2-40B4-BE49-F238E27FC236}">
                <a16:creationId xmlns:a16="http://schemas.microsoft.com/office/drawing/2014/main" id="{50EE2D2C-4FC3-4DA7-9DA6-B7839BEB89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1300" name="Slide Number Placeholder 3">
            <a:extLst>
              <a:ext uri="{FF2B5EF4-FFF2-40B4-BE49-F238E27FC236}">
                <a16:creationId xmlns:a16="http://schemas.microsoft.com/office/drawing/2014/main" id="{CA0703AF-EA77-4AE6-8BF5-6BA022AAB9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CC6123-5DD9-4887-A5E6-B35820770115}"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223</a:t>
            </a:fld>
            <a:endParaRPr dirty="0"/>
          </a:p>
        </p:txBody>
      </p:sp>
      <p:sp>
        <p:nvSpPr>
          <p:cNvPr id="790" name="Google Shape;790;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1" name="Google Shape;791;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ZA" altLang="en-US" dirty="0"/>
          </a:p>
        </p:txBody>
      </p:sp>
      <p:sp>
        <p:nvSpPr>
          <p:cNvPr id="4" name="Slide Number Placeholder 3"/>
          <p:cNvSpPr>
            <a:spLocks noGrp="1"/>
          </p:cNvSpPr>
          <p:nvPr>
            <p:ph type="sldNum" sz="quarter" idx="5"/>
          </p:nvPr>
        </p:nvSpPr>
        <p:spPr/>
        <p:txBody>
          <a:bodyPr/>
          <a:lstStyle/>
          <a:p>
            <a:fld id="{E6148F1B-6341-4A5E-9D8B-CC205E09F6D4}" type="slidenum">
              <a:rPr lang="sw-KE" smtClean="0"/>
              <a:pPr/>
              <a:t>225</a:t>
            </a:fld>
            <a:endParaRPr lang="sw-KE"/>
          </a:p>
        </p:txBody>
      </p:sp>
    </p:spTree>
    <p:extLst>
      <p:ext uri="{BB962C8B-B14F-4D97-AF65-F5344CB8AC3E}">
        <p14:creationId xmlns:p14="http://schemas.microsoft.com/office/powerpoint/2010/main" val="64033671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6247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298879c2cc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298879c2ccd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91" name="Google Shape;891;g298879c2ccd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228</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72821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360"/>
              </a:spcBef>
              <a:spcAft>
                <a:spcPts val="0"/>
              </a:spcAft>
              <a:buSzPts val="1400"/>
              <a:buFont typeface="Arial"/>
              <a:buChar char="•"/>
            </a:pPr>
            <a:r>
              <a:rPr lang="en-US" dirty="0"/>
              <a:t>Photo of acanthosis and description</a:t>
            </a:r>
            <a:endParaRPr dirty="0"/>
          </a:p>
        </p:txBody>
      </p:sp>
      <p:sp>
        <p:nvSpPr>
          <p:cNvPr id="923" name="Google Shape;923;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230</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360"/>
              </a:spcBef>
              <a:spcAft>
                <a:spcPts val="0"/>
              </a:spcAft>
              <a:buSzPts val="1400"/>
              <a:buNone/>
            </a:pPr>
            <a:r>
              <a:rPr lang="en-US"/>
              <a:t>Treating diabetes with insulin is completely dependent on having a clear picture of how the blood glucose changes for each patient throughout the day. The purpose of blood glucose testing is to help identify the times when the patient is at risk of either hyperglycaemia or hypoglycaemia. Blood glucose levels can be related to type and dose of insulin, pattern of eating, activity and illness.</a:t>
            </a:r>
            <a:endParaRPr/>
          </a:p>
          <a:p>
            <a:pPr marL="457200" lvl="0" indent="-228600" algn="l" rtl="0">
              <a:lnSpc>
                <a:spcPct val="100000"/>
              </a:lnSpc>
              <a:spcBef>
                <a:spcPts val="360"/>
              </a:spcBef>
              <a:spcAft>
                <a:spcPts val="0"/>
              </a:spcAft>
              <a:buSzPts val="1400"/>
              <a:buNone/>
            </a:pPr>
            <a:r>
              <a:rPr lang="en-US"/>
              <a:t>Having this information is the basis for deciding how much insulin they need, of what type, and when it should be given.</a:t>
            </a:r>
            <a:endParaRPr/>
          </a:p>
          <a:p>
            <a:pPr marL="457200" marR="0" lvl="0" indent="-228600" algn="l" rtl="0">
              <a:lnSpc>
                <a:spcPct val="100000"/>
              </a:lnSpc>
              <a:spcBef>
                <a:spcPts val="360"/>
              </a:spcBef>
              <a:spcAft>
                <a:spcPts val="0"/>
              </a:spcAft>
              <a:buClr>
                <a:srgbClr val="000000"/>
              </a:buClr>
              <a:buSzPts val="1400"/>
              <a:buFont typeface="Arial"/>
              <a:buNone/>
            </a:pPr>
            <a:endParaRPr/>
          </a:p>
        </p:txBody>
      </p:sp>
      <p:sp>
        <p:nvSpPr>
          <p:cNvPr id="1000" name="Google Shape;1000;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231</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298879c2ccd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g298879c2ccd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US"/>
              <a:t>As strips are expensive, very frequent testing may not be possible. The patterns of testing should be determined by availability of strips, insulin regimen, level of control, patient factors. Changing patterns of testing can be useful to get a more complete picture of glucose values. As mentioned previously, patient records of food and insulin are needed for readings to be valuable!!</a:t>
            </a:r>
            <a:endParaRPr/>
          </a:p>
        </p:txBody>
      </p:sp>
      <p:sp>
        <p:nvSpPr>
          <p:cNvPr id="1020" name="Google Shape;1020;g298879c2ccd_0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232</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98879c2ccd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98879c2ccd_0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Also test whenever symptoms of hypoglycemia occur or when a top-up dose of insulin is needed for extra food or during illness.</a:t>
            </a:r>
            <a:endParaRPr/>
          </a:p>
          <a:p>
            <a:pPr marL="0" lvl="0" indent="0" algn="l" rtl="0">
              <a:spcBef>
                <a:spcPts val="360"/>
              </a:spcBef>
              <a:spcAft>
                <a:spcPts val="0"/>
              </a:spcAft>
              <a:buNone/>
            </a:pPr>
            <a:endParaRPr/>
          </a:p>
        </p:txBody>
      </p:sp>
      <p:sp>
        <p:nvSpPr>
          <p:cNvPr id="1038" name="Google Shape;1038;g298879c2ccd_0_9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233</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0BC31B-1C72-4F18-9FBB-6AAC8805C697}" type="slidenum">
              <a:rPr lang="en-US" smtClean="0"/>
              <a:t>234</a:t>
            </a:fld>
            <a:endParaRPr lang="en-US"/>
          </a:p>
        </p:txBody>
      </p:sp>
    </p:spTree>
    <p:extLst>
      <p:ext uri="{BB962C8B-B14F-4D97-AF65-F5344CB8AC3E}">
        <p14:creationId xmlns:p14="http://schemas.microsoft.com/office/powerpoint/2010/main" val="203185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CB974775-148D-4E43-80A8-BE75A8B4EA38}"/>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73F32342-D57F-4B01-AB01-3318C42152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628" name="Slide Number Placeholder 3">
            <a:extLst>
              <a:ext uri="{FF2B5EF4-FFF2-40B4-BE49-F238E27FC236}">
                <a16:creationId xmlns:a16="http://schemas.microsoft.com/office/drawing/2014/main" id="{4C462944-31FD-41D2-9123-571CA72D7D2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FEAC30A-9B94-4023-A513-50BD52002FE8}" type="slidenum">
              <a:rPr lang="en-GB" altLang="en-US" sz="1200" smtClean="0">
                <a:solidFill>
                  <a:srgbClr val="000000"/>
                </a:solidFill>
              </a:rPr>
              <a:pPr/>
              <a:t>34</a:t>
            </a:fld>
            <a:endParaRPr lang="en-GB" altLang="en-US" sz="1200">
              <a:solidFill>
                <a:srgbClr val="000000"/>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0B353B2E-F9FC-4BEF-B651-0F8AF3686BC3}"/>
              </a:ext>
            </a:extLst>
          </p:cNvPr>
          <p:cNvSpPr>
            <a:spLocks noGrp="1" noRot="1" noChangeAspect="1" noTextEdit="1"/>
          </p:cNvSpPr>
          <p:nvPr>
            <p:ph type="sldImg"/>
          </p:nvPr>
        </p:nvSpPr>
        <p:spPr>
          <a:ln/>
        </p:spPr>
      </p:sp>
      <p:sp>
        <p:nvSpPr>
          <p:cNvPr id="73731" name="Notes Placeholder 2">
            <a:extLst>
              <a:ext uri="{FF2B5EF4-FFF2-40B4-BE49-F238E27FC236}">
                <a16:creationId xmlns:a16="http://schemas.microsoft.com/office/drawing/2014/main" id="{E22B403C-44C4-4640-8B42-D4FD82177A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dirty="0"/>
          </a:p>
        </p:txBody>
      </p:sp>
      <p:sp>
        <p:nvSpPr>
          <p:cNvPr id="73732" name="Slide Number Placeholder 3">
            <a:extLst>
              <a:ext uri="{FF2B5EF4-FFF2-40B4-BE49-F238E27FC236}">
                <a16:creationId xmlns:a16="http://schemas.microsoft.com/office/drawing/2014/main" id="{F14CA3D8-EEAA-470C-83F7-DC09BCB9C7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fld id="{73F1D824-2431-41B5-8BDE-A96812363A62}" type="slidenum">
              <a:rPr lang="da-DK" altLang="en-US" b="0">
                <a:solidFill>
                  <a:schemeClr val="hlink"/>
                </a:solidFill>
              </a:rPr>
              <a:pPr eaLnBrk="1" hangingPunct="1"/>
              <a:t>237</a:t>
            </a:fld>
            <a:endParaRPr lang="da-DK" altLang="en-US" b="0">
              <a:solidFill>
                <a:schemeClr val="hlink"/>
              </a:solidFill>
            </a:endParaRPr>
          </a:p>
        </p:txBody>
      </p:sp>
    </p:spTree>
    <p:extLst>
      <p:ext uri="{BB962C8B-B14F-4D97-AF65-F5344CB8AC3E}">
        <p14:creationId xmlns:p14="http://schemas.microsoft.com/office/powerpoint/2010/main" val="346914758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298879c2ccd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298879c2ccd_0_1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47" name="Google Shape;1047;g298879c2ccd_0_1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238</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72" name="Google Shape;1072;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1295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1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29" name="Google Shape;1729;p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21726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p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6" name="Google Shape;1736;p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endParaRPr/>
          </a:p>
        </p:txBody>
      </p:sp>
      <p:sp>
        <p:nvSpPr>
          <p:cNvPr id="1737" name="Google Shape;1737;p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243</a:t>
            </a:fld>
            <a:endParaRPr/>
          </a:p>
        </p:txBody>
      </p:sp>
    </p:spTree>
    <p:extLst>
      <p:ext uri="{BB962C8B-B14F-4D97-AF65-F5344CB8AC3E}">
        <p14:creationId xmlns:p14="http://schemas.microsoft.com/office/powerpoint/2010/main" val="81771846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p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95" name="Google Shape;1795;p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745366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p1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13" name="Google Shape;1813;p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451372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p1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52" name="Google Shape;1852;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094052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98879c2ccd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298879c2ccd_0_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4" name="Google Shape;1064;g298879c2ccd_0_10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250</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7" name="PlaceHolder 1"/>
          <p:cNvSpPr>
            <a:spLocks noGrp="1" noRot="1" noChangeAspect="1"/>
          </p:cNvSpPr>
          <p:nvPr>
            <p:ph type="sldImg"/>
          </p:nvPr>
        </p:nvSpPr>
        <p:spPr>
          <a:xfrm>
            <a:off x="1371600" y="1143000"/>
            <a:ext cx="4113213" cy="3084513"/>
          </a:xfrm>
          <a:prstGeom prst="rect">
            <a:avLst/>
          </a:prstGeom>
          <a:ln w="0">
            <a:noFill/>
          </a:ln>
        </p:spPr>
      </p:sp>
      <p:sp>
        <p:nvSpPr>
          <p:cNvPr id="2338"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2339" name="PlaceHolder 3"/>
          <p:cNvSpPr>
            <a:spLocks noGrp="1"/>
          </p:cNvSpPr>
          <p:nvPr>
            <p:ph type="sldNum" idx="156"/>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KE" sz="1200" b="0" strike="noStrike" spc="-1">
                <a:solidFill>
                  <a:srgbClr val="000000"/>
                </a:solidFill>
                <a:latin typeface="Times New Roman"/>
                <a:ea typeface="+mn-ea"/>
              </a:defRPr>
            </a:lvl1pPr>
          </a:lstStyle>
          <a:p>
            <a:pPr indent="0" algn="r" defTabSz="914400">
              <a:lnSpc>
                <a:spcPct val="100000"/>
              </a:lnSpc>
              <a:buNone/>
              <a:tabLst>
                <a:tab pos="0" algn="l"/>
              </a:tabLst>
            </a:pPr>
            <a:fld id="{3D04642D-4931-4C2D-8F00-FC1A99927D71}" type="slidenum">
              <a:rPr lang="en-KE" sz="1200" b="0" strike="noStrike" spc="-1">
                <a:solidFill>
                  <a:srgbClr val="000000"/>
                </a:solidFill>
                <a:latin typeface="Times New Roman"/>
                <a:ea typeface="+mn-ea"/>
              </a:rPr>
              <a:t>253</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3209004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Shape 108">
            <a:extLst>
              <a:ext uri="{FF2B5EF4-FFF2-40B4-BE49-F238E27FC236}">
                <a16:creationId xmlns:a16="http://schemas.microsoft.com/office/drawing/2014/main" id="{C4A166E3-C972-4AE1-A013-51885475F473}"/>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29699" name="Shape 109">
            <a:extLst>
              <a:ext uri="{FF2B5EF4-FFF2-40B4-BE49-F238E27FC236}">
                <a16:creationId xmlns:a16="http://schemas.microsoft.com/office/drawing/2014/main" id="{11092339-B2E2-4ECA-9F60-BA0ADAD9C695}"/>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r>
              <a:rPr lang="en-US" altLang="en-US" sz="1800">
                <a:solidFill>
                  <a:srgbClr val="000000"/>
                </a:solidFill>
                <a:latin typeface="Helvetica CondensedLight"/>
              </a:rPr>
              <a:t>If oximetry is not available, the following clinical signs could be used to determine use of oxygen therapy: </a:t>
            </a:r>
          </a:p>
          <a:p>
            <a:r>
              <a:rPr lang="en-US" altLang="en-US" sz="1800">
                <a:solidFill>
                  <a:srgbClr val="000000"/>
                </a:solidFill>
                <a:latin typeface="Helvetica CondensedLight"/>
              </a:rPr>
              <a:t>• central cyanosis </a:t>
            </a:r>
          </a:p>
          <a:p>
            <a:r>
              <a:rPr lang="en-US" altLang="en-US" sz="1800">
                <a:solidFill>
                  <a:srgbClr val="000000"/>
                </a:solidFill>
                <a:latin typeface="Helvetica CondensedLight"/>
              </a:rPr>
              <a:t>• nasal flaring </a:t>
            </a:r>
          </a:p>
          <a:p>
            <a:r>
              <a:rPr lang="en-US" altLang="en-US" sz="1800">
                <a:solidFill>
                  <a:srgbClr val="000000"/>
                </a:solidFill>
                <a:latin typeface="Helvetica CondensedLight"/>
              </a:rPr>
              <a:t>• inability to drink or feed (when due to respiratory distress) </a:t>
            </a:r>
          </a:p>
          <a:p>
            <a:r>
              <a:rPr lang="en-US" altLang="en-US" sz="1800">
                <a:solidFill>
                  <a:srgbClr val="000000"/>
                </a:solidFill>
                <a:latin typeface="Helvetica CondensedLight"/>
              </a:rPr>
              <a:t>• grunting with every breath </a:t>
            </a:r>
          </a:p>
          <a:p>
            <a:r>
              <a:rPr lang="en-US" altLang="en-US" sz="1800">
                <a:solidFill>
                  <a:srgbClr val="000000"/>
                </a:solidFill>
                <a:latin typeface="Helvetica CondensedLight"/>
              </a:rPr>
              <a:t>• depressed mental state (i.e. drowsy, lethargic) 	</a:t>
            </a:r>
          </a:p>
          <a:p>
            <a:r>
              <a:rPr lang="en-US" altLang="en-US" sz="1800">
                <a:solidFill>
                  <a:srgbClr val="000000"/>
                </a:solidFill>
                <a:latin typeface="Helvetica CondensedLight"/>
              </a:rPr>
              <a:t>In some situations, and depending on the overall clinical condition, children with the following less specific signs may also need oxygen: </a:t>
            </a:r>
          </a:p>
          <a:p>
            <a:r>
              <a:rPr lang="en-US" altLang="en-US" sz="1800">
                <a:solidFill>
                  <a:srgbClr val="000000"/>
                </a:solidFill>
                <a:latin typeface="Helvetica CondensedLight"/>
              </a:rPr>
              <a:t>• severe lower chest wall indrawing </a:t>
            </a:r>
          </a:p>
          <a:p>
            <a:r>
              <a:rPr lang="en-US" altLang="en-US" sz="1800">
                <a:solidFill>
                  <a:srgbClr val="000000"/>
                </a:solidFill>
                <a:latin typeface="Helvetica CondensedLight"/>
              </a:rPr>
              <a:t>• respiratory rate ≥ 70/min </a:t>
            </a:r>
          </a:p>
          <a:p>
            <a:r>
              <a:rPr lang="en-US" altLang="en-US" sz="1800">
                <a:solidFill>
                  <a:srgbClr val="000000"/>
                </a:solidFill>
                <a:latin typeface="Helvetica CondensedLight"/>
              </a:rPr>
              <a:t>• head nodding 	</a:t>
            </a:r>
          </a:p>
          <a:p>
            <a:endParaRPr lang="en-US" altLang="en-US" sz="1800">
              <a:solidFill>
                <a:srgbClr val="000000"/>
              </a:solidFill>
              <a:latin typeface="Helvetica CondensedLight"/>
            </a:endParaRPr>
          </a:p>
        </p:txBody>
      </p:sp>
      <p:sp>
        <p:nvSpPr>
          <p:cNvPr id="29700" name="Header Placeholder 1">
            <a:extLst>
              <a:ext uri="{FF2B5EF4-FFF2-40B4-BE49-F238E27FC236}">
                <a16:creationId xmlns:a16="http://schemas.microsoft.com/office/drawing/2014/main" id="{4FDEE87E-5F4D-4F70-A399-7EB920EBECDA}"/>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200">
                <a:solidFill>
                  <a:srgbClr val="000000"/>
                </a:solidFill>
              </a:rPr>
              <a:t>Alveoli Collapse/ Atelectasis</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 name="PlaceHolder 1"/>
          <p:cNvSpPr>
            <a:spLocks noGrp="1" noRot="1" noChangeAspect="1"/>
          </p:cNvSpPr>
          <p:nvPr>
            <p:ph type="sldImg"/>
          </p:nvPr>
        </p:nvSpPr>
        <p:spPr>
          <a:xfrm>
            <a:off x="1371600" y="1143000"/>
            <a:ext cx="4113213" cy="3084513"/>
          </a:xfrm>
          <a:prstGeom prst="rect">
            <a:avLst/>
          </a:prstGeom>
          <a:ln w="0">
            <a:noFill/>
          </a:ln>
        </p:spPr>
      </p:sp>
      <p:sp>
        <p:nvSpPr>
          <p:cNvPr id="2368"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2369" name="PlaceHolder 3"/>
          <p:cNvSpPr>
            <a:spLocks noGrp="1"/>
          </p:cNvSpPr>
          <p:nvPr>
            <p:ph type="sldNum" idx="166"/>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KE" sz="1200" b="0" strike="noStrike" spc="-1">
                <a:solidFill>
                  <a:srgbClr val="000000"/>
                </a:solidFill>
                <a:latin typeface="Times New Roman"/>
                <a:ea typeface="+mn-ea"/>
              </a:defRPr>
            </a:lvl1pPr>
          </a:lstStyle>
          <a:p>
            <a:pPr indent="0" algn="r" defTabSz="914400">
              <a:lnSpc>
                <a:spcPct val="100000"/>
              </a:lnSpc>
              <a:buNone/>
              <a:tabLst>
                <a:tab pos="0" algn="l"/>
              </a:tabLst>
            </a:pPr>
            <a:fld id="{7A81ABBB-FBF2-46A8-8F20-6B37AAFB7A91}" type="slidenum">
              <a:rPr lang="en-KE" sz="1200" b="0" strike="noStrike" spc="-1">
                <a:solidFill>
                  <a:srgbClr val="000000"/>
                </a:solidFill>
                <a:latin typeface="Times New Roman"/>
                <a:ea typeface="+mn-ea"/>
              </a:rPr>
              <a:t>254</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81321884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 name="PlaceHolder 1"/>
          <p:cNvSpPr>
            <a:spLocks noGrp="1" noRot="1" noChangeAspect="1"/>
          </p:cNvSpPr>
          <p:nvPr>
            <p:ph type="sldImg"/>
          </p:nvPr>
        </p:nvSpPr>
        <p:spPr>
          <a:xfrm>
            <a:off x="685800" y="1143000"/>
            <a:ext cx="5484813" cy="3084513"/>
          </a:xfrm>
          <a:prstGeom prst="rect">
            <a:avLst/>
          </a:prstGeom>
          <a:ln w="0">
            <a:noFill/>
          </a:ln>
        </p:spPr>
      </p:sp>
      <p:sp>
        <p:nvSpPr>
          <p:cNvPr id="2341"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2342" name="PlaceHolder 3"/>
          <p:cNvSpPr>
            <a:spLocks noGrp="1"/>
          </p:cNvSpPr>
          <p:nvPr>
            <p:ph type="sldNum" idx="157"/>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KE" sz="1200" b="0" strike="noStrike" spc="-1">
                <a:solidFill>
                  <a:srgbClr val="000000"/>
                </a:solidFill>
                <a:latin typeface="Times New Roman"/>
                <a:ea typeface="+mn-ea"/>
              </a:defRPr>
            </a:lvl1pPr>
          </a:lstStyle>
          <a:p>
            <a:pPr indent="0" algn="r" defTabSz="914400">
              <a:lnSpc>
                <a:spcPct val="100000"/>
              </a:lnSpc>
              <a:buNone/>
              <a:tabLst>
                <a:tab pos="0" algn="l"/>
              </a:tabLst>
            </a:pPr>
            <a:fld id="{1599805E-1B46-4F90-9EC7-364AFC678A2E}" type="slidenum">
              <a:rPr lang="en-KE" sz="1200" b="0" strike="noStrike" spc="-1">
                <a:solidFill>
                  <a:srgbClr val="000000"/>
                </a:solidFill>
                <a:latin typeface="Times New Roman"/>
                <a:ea typeface="+mn-ea"/>
              </a:rPr>
              <a:t>255</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28511707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3" name="PlaceHolder 1"/>
          <p:cNvSpPr>
            <a:spLocks noGrp="1" noRot="1" noChangeAspect="1"/>
          </p:cNvSpPr>
          <p:nvPr>
            <p:ph type="sldImg"/>
          </p:nvPr>
        </p:nvSpPr>
        <p:spPr>
          <a:xfrm>
            <a:off x="1371600" y="1143000"/>
            <a:ext cx="4113213" cy="3084513"/>
          </a:xfrm>
          <a:prstGeom prst="rect">
            <a:avLst/>
          </a:prstGeom>
          <a:ln w="0">
            <a:noFill/>
          </a:ln>
        </p:spPr>
      </p:sp>
      <p:sp>
        <p:nvSpPr>
          <p:cNvPr id="2344"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rmAutofit/>
          </a:bodyPr>
          <a:lstStyle/>
          <a:p>
            <a:pPr marL="171360" indent="-171360">
              <a:lnSpc>
                <a:spcPct val="100000"/>
              </a:lnSpc>
              <a:buClr>
                <a:srgbClr val="000000"/>
              </a:buClr>
              <a:buFont typeface="Arial"/>
              <a:buChar char="•"/>
            </a:pPr>
            <a:r>
              <a:rPr lang="en-GB" sz="1200" b="0" strike="noStrike" spc="-1">
                <a:solidFill>
                  <a:schemeClr val="dk1"/>
                </a:solidFill>
                <a:latin typeface="+mn-lt"/>
                <a:ea typeface="+mn-ea"/>
              </a:rPr>
              <a:t>A slight up pressure of the mandible allows for correction of the physiologic intervertebral disc compression that occurs throughout the day.</a:t>
            </a:r>
            <a:endParaRPr lang="en-US" sz="1200" b="0" strike="noStrike" spc="-1">
              <a:solidFill>
                <a:srgbClr val="000000"/>
              </a:solidFill>
              <a:latin typeface="Arial"/>
            </a:endParaRPr>
          </a:p>
        </p:txBody>
      </p:sp>
      <p:sp>
        <p:nvSpPr>
          <p:cNvPr id="2345" name="PlaceHolder 3"/>
          <p:cNvSpPr>
            <a:spLocks noGrp="1"/>
          </p:cNvSpPr>
          <p:nvPr>
            <p:ph type="sldNum" idx="158"/>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GB" sz="1200" b="0" strike="noStrike" spc="-1">
                <a:solidFill>
                  <a:srgbClr val="000000"/>
                </a:solidFill>
                <a:latin typeface="Calibri"/>
                <a:ea typeface="+mn-ea"/>
              </a:defRPr>
            </a:lvl1pPr>
          </a:lstStyle>
          <a:p>
            <a:pPr indent="0" algn="r" defTabSz="914400">
              <a:lnSpc>
                <a:spcPct val="100000"/>
              </a:lnSpc>
              <a:buNone/>
              <a:tabLst>
                <a:tab pos="0" algn="l"/>
              </a:tabLst>
            </a:pPr>
            <a:fld id="{CD66F487-C7A7-4F62-BCC0-F62592FAB8A5}" type="slidenum">
              <a:rPr lang="en-GB" sz="1200" b="0" strike="noStrike" spc="-1">
                <a:solidFill>
                  <a:srgbClr val="000000"/>
                </a:solidFill>
                <a:latin typeface="Calibri"/>
                <a:ea typeface="+mn-ea"/>
              </a:rPr>
              <a:t>256</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115128479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 name="PlaceHolder 1"/>
          <p:cNvSpPr>
            <a:spLocks noGrp="1" noRot="1" noChangeAspect="1"/>
          </p:cNvSpPr>
          <p:nvPr>
            <p:ph type="sldImg"/>
          </p:nvPr>
        </p:nvSpPr>
        <p:spPr>
          <a:xfrm>
            <a:off x="685800" y="1143000"/>
            <a:ext cx="5484813" cy="3084513"/>
          </a:xfrm>
          <a:prstGeom prst="rect">
            <a:avLst/>
          </a:prstGeom>
          <a:ln w="0">
            <a:noFill/>
          </a:ln>
        </p:spPr>
      </p:sp>
      <p:sp>
        <p:nvSpPr>
          <p:cNvPr id="2350"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rmAutofit/>
          </a:bodyPr>
          <a:lstStyle/>
          <a:p>
            <a:pPr marL="171360" indent="-171360">
              <a:lnSpc>
                <a:spcPct val="100000"/>
              </a:lnSpc>
              <a:buClr>
                <a:srgbClr val="000000"/>
              </a:buClr>
              <a:buFont typeface="Arial"/>
              <a:buChar char="•"/>
            </a:pPr>
            <a:r>
              <a:rPr lang="en-GB" sz="1200" b="0" strike="noStrike" spc="-1">
                <a:solidFill>
                  <a:schemeClr val="dk1"/>
                </a:solidFill>
                <a:latin typeface="+mn-lt"/>
                <a:ea typeface="+mn-ea"/>
              </a:rPr>
              <a:t>No shoes should be worn during measurement, and any hair-do that may have an impact on the measurement should be undone.</a:t>
            </a:r>
            <a:endParaRPr lang="en-US" sz="1200" b="0" strike="noStrike" spc="-1">
              <a:solidFill>
                <a:srgbClr val="000000"/>
              </a:solidFill>
              <a:latin typeface="Arial"/>
            </a:endParaRPr>
          </a:p>
        </p:txBody>
      </p:sp>
      <p:sp>
        <p:nvSpPr>
          <p:cNvPr id="2351" name="PlaceHolder 3"/>
          <p:cNvSpPr>
            <a:spLocks noGrp="1"/>
          </p:cNvSpPr>
          <p:nvPr>
            <p:ph type="sldNum" idx="160"/>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GB" sz="1200" b="0" strike="noStrike" spc="-1">
                <a:solidFill>
                  <a:srgbClr val="000000"/>
                </a:solidFill>
                <a:latin typeface="Calibri"/>
                <a:ea typeface="+mn-ea"/>
              </a:defRPr>
            </a:lvl1pPr>
          </a:lstStyle>
          <a:p>
            <a:pPr indent="0" algn="r" defTabSz="914400">
              <a:lnSpc>
                <a:spcPct val="100000"/>
              </a:lnSpc>
              <a:buNone/>
              <a:tabLst>
                <a:tab pos="0" algn="l"/>
              </a:tabLst>
            </a:pPr>
            <a:fld id="{6026ED74-10D0-491A-80DE-A582A80DAD61}" type="slidenum">
              <a:rPr lang="en-GB" sz="1200" b="0" strike="noStrike" spc="-1">
                <a:solidFill>
                  <a:srgbClr val="000000"/>
                </a:solidFill>
                <a:latin typeface="Calibri"/>
                <a:ea typeface="+mn-ea"/>
              </a:rPr>
              <a:t>257</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47073529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2" name="PlaceHolder 1"/>
          <p:cNvSpPr>
            <a:spLocks noGrp="1" noRot="1" noChangeAspect="1"/>
          </p:cNvSpPr>
          <p:nvPr>
            <p:ph type="sldImg"/>
          </p:nvPr>
        </p:nvSpPr>
        <p:spPr>
          <a:xfrm>
            <a:off x="685800" y="1143000"/>
            <a:ext cx="5484813" cy="3084513"/>
          </a:xfrm>
          <a:prstGeom prst="rect">
            <a:avLst/>
          </a:prstGeom>
          <a:ln w="0">
            <a:noFill/>
          </a:ln>
        </p:spPr>
      </p:sp>
      <p:sp>
        <p:nvSpPr>
          <p:cNvPr id="2353"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2354" name="PlaceHolder 3"/>
          <p:cNvSpPr>
            <a:spLocks noGrp="1"/>
          </p:cNvSpPr>
          <p:nvPr>
            <p:ph type="sldNum" idx="161"/>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KE" sz="1200" b="0" strike="noStrike" spc="-1">
                <a:solidFill>
                  <a:srgbClr val="000000"/>
                </a:solidFill>
                <a:latin typeface="Times New Roman"/>
                <a:ea typeface="+mn-ea"/>
              </a:defRPr>
            </a:lvl1pPr>
          </a:lstStyle>
          <a:p>
            <a:pPr indent="0" algn="r" defTabSz="914400">
              <a:lnSpc>
                <a:spcPct val="100000"/>
              </a:lnSpc>
              <a:buNone/>
              <a:tabLst>
                <a:tab pos="0" algn="l"/>
              </a:tabLst>
            </a:pPr>
            <a:fld id="{E00104FF-3D37-4CFB-B3AD-148B26521E0B}" type="slidenum">
              <a:rPr lang="en-KE" sz="1200" b="0" strike="noStrike" spc="-1">
                <a:solidFill>
                  <a:srgbClr val="000000"/>
                </a:solidFill>
                <a:latin typeface="Times New Roman"/>
                <a:ea typeface="+mn-ea"/>
              </a:rPr>
              <a:t>258</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42080256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 name="PlaceHolder 1"/>
          <p:cNvSpPr>
            <a:spLocks noGrp="1" noRot="1" noChangeAspect="1"/>
          </p:cNvSpPr>
          <p:nvPr>
            <p:ph type="sldImg"/>
          </p:nvPr>
        </p:nvSpPr>
        <p:spPr>
          <a:xfrm>
            <a:off x="685800" y="1143000"/>
            <a:ext cx="5484813" cy="3084513"/>
          </a:xfrm>
          <a:prstGeom prst="rect">
            <a:avLst/>
          </a:prstGeom>
          <a:ln w="0">
            <a:noFill/>
          </a:ln>
        </p:spPr>
      </p:sp>
      <p:sp>
        <p:nvSpPr>
          <p:cNvPr id="2356"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2357" name="PlaceHolder 3"/>
          <p:cNvSpPr>
            <a:spLocks noGrp="1"/>
          </p:cNvSpPr>
          <p:nvPr>
            <p:ph type="sldNum" idx="162"/>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en-KE" sz="1200" b="0" strike="noStrike" spc="-1">
                <a:solidFill>
                  <a:srgbClr val="000000"/>
                </a:solidFill>
                <a:latin typeface="Times New Roman"/>
                <a:ea typeface="+mn-ea"/>
              </a:defRPr>
            </a:lvl1pPr>
          </a:lstStyle>
          <a:p>
            <a:pPr indent="0" algn="r" defTabSz="914400">
              <a:lnSpc>
                <a:spcPct val="100000"/>
              </a:lnSpc>
              <a:buNone/>
              <a:tabLst>
                <a:tab pos="0" algn="l"/>
              </a:tabLst>
            </a:pPr>
            <a:fld id="{99C1FE4E-0AA9-4911-9CAB-6346DE258C56}" type="slidenum">
              <a:rPr lang="en-KE" sz="1200" b="0" strike="noStrike" spc="-1">
                <a:solidFill>
                  <a:srgbClr val="000000"/>
                </a:solidFill>
                <a:latin typeface="Times New Roman"/>
                <a:ea typeface="+mn-ea"/>
              </a:rPr>
              <a:t>259</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82084783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CA367961-B93F-416A-B3FF-1E2F41DDB1F7}"/>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6A0483E4-3773-4211-AEB1-35806BBECA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r>
              <a:rPr lang="en-ZA" altLang="en-US"/>
            </a:br>
            <a:endParaRPr lang="en-ZA" altLang="en-US"/>
          </a:p>
        </p:txBody>
      </p:sp>
      <p:sp>
        <p:nvSpPr>
          <p:cNvPr id="70660" name="Slide Number Placeholder 3">
            <a:extLst>
              <a:ext uri="{FF2B5EF4-FFF2-40B4-BE49-F238E27FC236}">
                <a16:creationId xmlns:a16="http://schemas.microsoft.com/office/drawing/2014/main" id="{67BC243D-E05F-485B-9314-653CFFEC59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fld id="{AC429418-4F64-45FF-AF6E-F8ABD3EF882A}" type="slidenum">
              <a:rPr lang="da-DK" altLang="en-US" b="0">
                <a:solidFill>
                  <a:schemeClr val="hlink"/>
                </a:solidFill>
              </a:rPr>
              <a:pPr eaLnBrk="1" hangingPunct="1"/>
              <a:t>261</a:t>
            </a:fld>
            <a:endParaRPr lang="da-DK" altLang="en-US" b="0">
              <a:solidFill>
                <a:schemeClr val="hlink"/>
              </a:solidFill>
            </a:endParaRPr>
          </a:p>
        </p:txBody>
      </p:sp>
    </p:spTree>
    <p:extLst>
      <p:ext uri="{BB962C8B-B14F-4D97-AF65-F5344CB8AC3E}">
        <p14:creationId xmlns:p14="http://schemas.microsoft.com/office/powerpoint/2010/main" val="217310854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US"/>
              <a:t>Best done by a dietician, but the unavailability of dieticians mean that you may have to help with this task. An overriding principle is that the child with diabetes needs to have a health diet (not a ‘diabetic diet’). The amount of food and proportions of different food groups should be appropriate for the age and growth of the child. The food choices should be matched with the insulin regimen. Therefore, understanding how to match insulin with food is important and a key to successful diabetes management. Dietary advice is best done with the assistance of a dietician.</a:t>
            </a:r>
            <a:endParaRPr/>
          </a:p>
        </p:txBody>
      </p:sp>
      <p:sp>
        <p:nvSpPr>
          <p:cNvPr id="1096" name="Google Shape;1096;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262</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23" name="Google Shape;1123;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3982a8136d_7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3982a8136d_7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360"/>
              </a:spcBef>
              <a:spcAft>
                <a:spcPts val="0"/>
              </a:spcAft>
              <a:buClrTx/>
              <a:buSzTx/>
              <a:buFontTx/>
              <a:buNone/>
              <a:defRPr/>
            </a:pPr>
            <a:r>
              <a:rPr lang="en-US" dirty="0"/>
              <a:t>Check nutrition </a:t>
            </a:r>
            <a:r>
              <a:rPr kumimoji="0" lang="en-US" sz="12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Recommended nutrient intake for different </a:t>
            </a:r>
            <a:r>
              <a:rPr lang="en-US" kern="0" dirty="0">
                <a:solidFill>
                  <a:srgbClr val="5B9BD5"/>
                </a:solidFill>
                <a:latin typeface="Arial" panose="020B0604020202020204"/>
                <a:cs typeface="Arial" panose="020B0604020202020204"/>
                <a:sym typeface="Arial" panose="020B0604020202020204"/>
              </a:rPr>
              <a:t>: Kenya National Clinical Nutrition and Dietetics Reference Manual, 2010</a:t>
            </a:r>
            <a:endParaRPr kumimoji="0" lang="en-US" sz="12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a:p>
            <a:pPr marL="0" lvl="0" indent="0" algn="l" rtl="0">
              <a:spcBef>
                <a:spcPts val="360"/>
              </a:spcBef>
              <a:spcAft>
                <a:spcPts val="0"/>
              </a:spcAft>
              <a:buNone/>
            </a:pPr>
            <a:endParaRPr dirty="0"/>
          </a:p>
        </p:txBody>
      </p:sp>
      <p:sp>
        <p:nvSpPr>
          <p:cNvPr id="243" name="Google Shape;243;g23982a8136d_7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rPr>
              <a:t>264</a:t>
            </a:fld>
            <a:endParaRPr kumimoji="0" sz="14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extLst>
      <p:ext uri="{BB962C8B-B14F-4D97-AF65-F5344CB8AC3E}">
        <p14:creationId xmlns:p14="http://schemas.microsoft.com/office/powerpoint/2010/main" val="2519548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Shape 108">
            <a:extLst>
              <a:ext uri="{FF2B5EF4-FFF2-40B4-BE49-F238E27FC236}">
                <a16:creationId xmlns:a16="http://schemas.microsoft.com/office/drawing/2014/main" id="{392D7125-4005-4918-874F-CC1BE0D19ED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32771" name="Shape 109">
            <a:extLst>
              <a:ext uri="{FF2B5EF4-FFF2-40B4-BE49-F238E27FC236}">
                <a16:creationId xmlns:a16="http://schemas.microsoft.com/office/drawing/2014/main" id="{4FB1F84F-12CB-45AC-9068-634186995238}"/>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US" altLang="en-US">
                <a:solidFill>
                  <a:srgbClr val="000000"/>
                </a:solidFill>
              </a:rPr>
              <a:t>pulse oximetry measures oxygen saturation by illuminating the skin and measuring changes in light absorption of oxygenated (oxyhemoglobin) and deoxygenated blood (reduced hemoglobin) using two light wavelengths: 660 nm (red) and 940 nm (infrared) .</a:t>
            </a:r>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3EA359A-4B90-4A8E-BAC7-7DFCA8687D87}"/>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A6BD8D55-0403-4A8B-A3D3-3218A4AA24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ZA" altLang="en-US" dirty="0"/>
          </a:p>
        </p:txBody>
      </p:sp>
      <p:sp>
        <p:nvSpPr>
          <p:cNvPr id="77828" name="Slide Number Placeholder 3">
            <a:extLst>
              <a:ext uri="{FF2B5EF4-FFF2-40B4-BE49-F238E27FC236}">
                <a16:creationId xmlns:a16="http://schemas.microsoft.com/office/drawing/2014/main" id="{77087F20-CE74-4AAA-9A7C-51F362875D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fld id="{D255254A-8D96-4B17-B02F-B5CA574C31F2}" type="slidenum">
              <a:rPr lang="da-DK" altLang="en-US" b="0">
                <a:solidFill>
                  <a:schemeClr val="hlink"/>
                </a:solidFill>
              </a:rPr>
              <a:pPr eaLnBrk="1" hangingPunct="1"/>
              <a:t>270</a:t>
            </a:fld>
            <a:endParaRPr lang="da-DK" altLang="en-US" b="0">
              <a:solidFill>
                <a:schemeClr val="hlink"/>
              </a:solidFill>
            </a:endParaRPr>
          </a:p>
        </p:txBody>
      </p:sp>
    </p:spTree>
    <p:extLst>
      <p:ext uri="{BB962C8B-B14F-4D97-AF65-F5344CB8AC3E}">
        <p14:creationId xmlns:p14="http://schemas.microsoft.com/office/powerpoint/2010/main" val="42047136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87" name="Google Shape;1187;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p:cNvSpPr>
            <a:spLocks noGrp="1" noRot="1" noChangeAspect="1" noTextEdit="1"/>
          </p:cNvSpPr>
          <p:nvPr>
            <p:ph type="sldImg"/>
          </p:nvPr>
        </p:nvSpPr>
        <p:spPr>
          <a:ln/>
        </p:spPr>
      </p:sp>
      <p:sp>
        <p:nvSpPr>
          <p:cNvPr id="588803" name="Notes Placeholder 2"/>
          <p:cNvSpPr>
            <a:spLocks noGrp="1"/>
          </p:cNvSpPr>
          <p:nvPr>
            <p:ph type="body" idx="1"/>
          </p:nvPr>
        </p:nvSpPr>
        <p:spPr>
          <a:ln/>
        </p:spPr>
        <p:txBody>
          <a:bodyPr wrap="square" lIns="91440" tIns="45720" rIns="91440" bIns="45720" anchor="t" anchorCtr="0"/>
          <a:lstStyle/>
          <a:p>
            <a:pPr lvl="0" eaLnBrk="1" hangingPunct="1"/>
            <a:r>
              <a:rPr lang="en-GB" altLang="en-US" dirty="0">
                <a:solidFill>
                  <a:srgbClr val="000000"/>
                </a:solidFill>
                <a:latin typeface="Arial" panose="020B0604020202020204" pitchFamily="34" charset="0"/>
                <a:cs typeface="Arial" panose="020B0604020202020204" pitchFamily="34" charset="0"/>
              </a:rPr>
              <a:t>M. </a:t>
            </a:r>
            <a:r>
              <a:rPr lang="en-GB" altLang="en-US" i="1" dirty="0">
                <a:solidFill>
                  <a:srgbClr val="000000"/>
                </a:solidFill>
                <a:latin typeface="Arial" panose="020B0604020202020204" pitchFamily="34" charset="0"/>
                <a:cs typeface="Arial" panose="020B0604020202020204" pitchFamily="34" charset="0"/>
              </a:rPr>
              <a:t>tuberculosis</a:t>
            </a:r>
            <a:r>
              <a:rPr lang="en-GB" altLang="en-US" dirty="0">
                <a:solidFill>
                  <a:srgbClr val="000000"/>
                </a:solidFill>
                <a:latin typeface="Arial" panose="020B0604020202020204" pitchFamily="34" charset="0"/>
                <a:cs typeface="Arial" panose="020B0604020202020204" pitchFamily="34" charset="0"/>
              </a:rPr>
              <a:t> should ALWAYS be ruled out in tuberculosis endemic areas. </a:t>
            </a:r>
          </a:p>
          <a:p>
            <a:pPr lvl="0" eaLnBrk="1" hangingPunct="1"/>
            <a:r>
              <a:rPr lang="en-GB" altLang="en-US" dirty="0">
                <a:solidFill>
                  <a:srgbClr val="000000"/>
                </a:solidFill>
                <a:latin typeface="Arial" panose="020B0604020202020204" pitchFamily="34" charset="0"/>
                <a:cs typeface="Arial" panose="020B0604020202020204" pitchFamily="34" charset="0"/>
              </a:rPr>
              <a:t>Pneumocystis pneumonia is commonest cause of fungal pneumonia among HIV infected children.</a:t>
            </a:r>
          </a:p>
          <a:p>
            <a:pPr lvl="0" eaLnBrk="1" hangingPunct="1"/>
            <a:r>
              <a:rPr lang="en-GB" altLang="en-US" dirty="0">
                <a:solidFill>
                  <a:srgbClr val="000000"/>
                </a:solidFill>
                <a:latin typeface="Arial" panose="020B0604020202020204" pitchFamily="34" charset="0"/>
                <a:cs typeface="Arial" panose="020B0604020202020204" pitchFamily="34" charset="0"/>
              </a:rPr>
              <a:t>PERCH-Pneumonia, </a:t>
            </a:r>
            <a:r>
              <a:rPr lang="en-GB" altLang="en-US" dirty="0" err="1">
                <a:solidFill>
                  <a:srgbClr val="000000"/>
                </a:solidFill>
                <a:latin typeface="Arial" panose="020B0604020202020204" pitchFamily="34" charset="0"/>
                <a:cs typeface="Arial" panose="020B0604020202020204" pitchFamily="34" charset="0"/>
              </a:rPr>
              <a:t>Etiology</a:t>
            </a:r>
            <a:r>
              <a:rPr lang="en-GB" altLang="en-US" dirty="0">
                <a:solidFill>
                  <a:srgbClr val="000000"/>
                </a:solidFill>
                <a:latin typeface="Arial" panose="020B0604020202020204" pitchFamily="34" charset="0"/>
                <a:cs typeface="Arial" panose="020B0604020202020204" pitchFamily="34" charset="0"/>
              </a:rPr>
              <a:t>, Research, for Childhood Hospitalization</a:t>
            </a:r>
          </a:p>
          <a:p>
            <a:pPr lvl="0"/>
            <a:endParaRPr lang="en-GB" altLang="en-US" dirty="0">
              <a:latin typeface="Arial" panose="020B0604020202020204" pitchFamily="34" charset="0"/>
            </a:endParaRPr>
          </a:p>
        </p:txBody>
      </p:sp>
      <p:sp>
        <p:nvSpPr>
          <p:cNvPr id="588804" name="Slide Number Placeholder 3"/>
          <p:cNvSpPr txBox="1">
            <a:spLocks noGrp="1"/>
          </p:cNvSpPr>
          <p:nvPr>
            <p:ph type="sldNum" sz="quarter"/>
          </p:nvPr>
        </p:nvSpPr>
        <p:spPr>
          <a:xfrm>
            <a:off x="3886200" y="8686800"/>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2355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p:cNvSpPr txBox="1">
            <a:spLocks noGrp="1"/>
          </p:cNvSpPr>
          <p:nvPr>
            <p:ph type="sldNum" sz="quarter"/>
          </p:nvPr>
        </p:nvSpPr>
        <p:spPr>
          <a:xfrm>
            <a:off x="3886200" y="8686800"/>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47</a:t>
            </a:fld>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96995" name="Rectangle 2"/>
          <p:cNvSpPr>
            <a:spLocks noGrp="1" noRot="1" noChangeAspect="1" noTextEdit="1"/>
          </p:cNvSpPr>
          <p:nvPr>
            <p:ph type="sldImg"/>
          </p:nvPr>
        </p:nvSpPr>
        <p:spPr>
          <a:ln/>
        </p:spPr>
      </p:sp>
      <p:sp>
        <p:nvSpPr>
          <p:cNvPr id="596996" name="Rectangle 3"/>
          <p:cNvSpPr>
            <a:spLocks noGrp="1"/>
          </p:cNvSpPr>
          <p:nvPr>
            <p:ph type="body" idx="1"/>
          </p:nvPr>
        </p:nvSpPr>
        <p:spPr>
          <a:ln/>
        </p:spPr>
        <p:txBody>
          <a:bodyPr wrap="square" lIns="91440" tIns="45720" rIns="91440" bIns="45720" anchor="t" anchorCtr="0"/>
          <a:lstStyle/>
          <a:p>
            <a:pPr marL="228600" lvl="0" indent="-228600" eaLnBrk="1" hangingPunct="1">
              <a:buFontTx/>
              <a:buAutoNum type="arabicParenR"/>
            </a:pPr>
            <a:r>
              <a:rPr lang="en-GB" altLang="en-US" dirty="0">
                <a:latin typeface="Arial" panose="020B0604020202020204" pitchFamily="34" charset="0"/>
              </a:rPr>
              <a:t>Clip Named Videos_Work/Indrawing Present</a:t>
            </a:r>
          </a:p>
          <a:p>
            <a:pPr marL="228600" lvl="0" indent="-228600" eaLnBrk="1" hangingPunct="1">
              <a:buFontTx/>
              <a:buAutoNum type="arabicParenR"/>
            </a:pPr>
            <a:r>
              <a:rPr lang="en-GB" altLang="en-US" dirty="0">
                <a:latin typeface="Arial" panose="020B0604020202020204" pitchFamily="34" charset="0"/>
              </a:rPr>
              <a:t>This clip clearly shows a child with lower chest wall indrawing – the RIBS are sucked in as the child breathes in because the diaphragm is working so hard. This is a much more useful sign than intercostal recession or subcostal recession which refer to the movement of soft tissues. It signifies increased work of breathing but is not a danger sign in itself alone. Therefore look for other signs – AVPU, cyanosis/oxygen saturation, grunting, inability to drink </a:t>
            </a:r>
            <a:endParaRPr lang="en-US" altLang="en-US" dirty="0">
              <a:latin typeface="Arial" panose="020B0604020202020204" pitchFamily="34" charset="0"/>
            </a:endParaRPr>
          </a:p>
        </p:txBody>
      </p:sp>
    </p:spTree>
    <p:extLst>
      <p:ext uri="{BB962C8B-B14F-4D97-AF65-F5344CB8AC3E}">
        <p14:creationId xmlns:p14="http://schemas.microsoft.com/office/powerpoint/2010/main" val="351012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Slide Image Placeholder 1"/>
          <p:cNvSpPr>
            <a:spLocks noGrp="1" noRot="1" noChangeAspect="1" noTextEdit="1"/>
          </p:cNvSpPr>
          <p:nvPr>
            <p:ph type="sldImg"/>
          </p:nvPr>
        </p:nvSpPr>
        <p:spPr>
          <a:ln/>
        </p:spPr>
      </p:sp>
      <p:sp>
        <p:nvSpPr>
          <p:cNvPr id="606211" name="Notes Placeholder 2"/>
          <p:cNvSpPr>
            <a:spLocks noGrp="1"/>
          </p:cNvSpPr>
          <p:nvPr>
            <p:ph type="body" idx="1"/>
          </p:nvPr>
        </p:nvSpPr>
        <p:spPr>
          <a:ln/>
        </p:spPr>
        <p:txBody>
          <a:bodyPr wrap="square" lIns="91440" tIns="45720" rIns="91440" bIns="45720" anchor="t" anchorCtr="0"/>
          <a:lstStyle/>
          <a:p>
            <a:pPr lvl="0"/>
            <a:r>
              <a:rPr lang="en-US" altLang="en-US" dirty="0">
                <a:latin typeface="Arial" panose="020B0604020202020204" pitchFamily="34" charset="0"/>
              </a:rPr>
              <a:t>Syndromic classification – based on the clinical signs </a:t>
            </a:r>
          </a:p>
          <a:p>
            <a:pPr lvl="0"/>
            <a:r>
              <a:rPr lang="en-US" altLang="en-US" dirty="0">
                <a:latin typeface="Arial" panose="020B0604020202020204" pitchFamily="34" charset="0"/>
              </a:rPr>
              <a:t>In the 4</a:t>
            </a:r>
            <a:r>
              <a:rPr lang="en-US" altLang="en-US" baseline="30000" dirty="0">
                <a:latin typeface="Arial" panose="020B0604020202020204" pitchFamily="34" charset="0"/>
              </a:rPr>
              <a:t>th</a:t>
            </a:r>
            <a:r>
              <a:rPr lang="en-US" altLang="en-US" dirty="0">
                <a:latin typeface="Arial" panose="020B0604020202020204" pitchFamily="34" charset="0"/>
              </a:rPr>
              <a:t> (2016) and 5</a:t>
            </a:r>
            <a:r>
              <a:rPr lang="en-US" altLang="en-US" baseline="30000" dirty="0">
                <a:latin typeface="Arial" panose="020B0604020202020204" pitchFamily="34" charset="0"/>
              </a:rPr>
              <a:t>th</a:t>
            </a:r>
            <a:r>
              <a:rPr lang="en-US" altLang="en-US" dirty="0">
                <a:latin typeface="Arial" panose="020B0604020202020204" pitchFamily="34" charset="0"/>
              </a:rPr>
              <a:t> (2022) Edition Basic Paediatric Protocol pneumonia is simply classified into 2 classifications on if there are danger signs or not</a:t>
            </a:r>
          </a:p>
          <a:p>
            <a:pPr lvl="0"/>
            <a:endParaRPr lang="en-US" altLang="en-US" dirty="0">
              <a:latin typeface="Arial" panose="020B0604020202020204" pitchFamily="34" charset="0"/>
            </a:endParaRPr>
          </a:p>
          <a:p>
            <a:pPr lvl="0"/>
            <a:r>
              <a:rPr lang="en-US" altLang="en-US" dirty="0">
                <a:latin typeface="Arial" panose="020B0604020202020204" pitchFamily="34" charset="0"/>
              </a:rPr>
              <a:t>If there are danger signs then that is Severe pneumonia </a:t>
            </a:r>
          </a:p>
          <a:p>
            <a:pPr lvl="0"/>
            <a:endParaRPr lang="en-US" altLang="en-US" dirty="0">
              <a:latin typeface="Arial" panose="020B0604020202020204" pitchFamily="34" charset="0"/>
            </a:endParaRPr>
          </a:p>
          <a:p>
            <a:pPr lvl="0"/>
            <a:r>
              <a:rPr lang="en-US" altLang="en-US" dirty="0">
                <a:latin typeface="Arial" panose="020B0604020202020204" pitchFamily="34" charset="0"/>
              </a:rPr>
              <a:t>If not danger signs then its is ‘pneumonia ‘–non severe.  Thus patients who have in-drawing OR fast breathing with no danger signs is classified as PNEUMONIA . </a:t>
            </a:r>
          </a:p>
          <a:p>
            <a:pPr lvl="0"/>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prstClr val="white">
                    <a:lumMod val="75000"/>
                  </a:prstClr>
                </a:solidFill>
                <a:latin typeface="BlinkMacSystemFont"/>
              </a:rPr>
              <a:t>Also mention that there is an ongoing Pragmatic Trial: Supportive Care and Antibiotic Therapy in Pneumonia Children, SEARCH, investigating the performance of </a:t>
            </a:r>
            <a:r>
              <a:rPr lang="en-US" i="1" dirty="0" err="1">
                <a:solidFill>
                  <a:prstClr val="white">
                    <a:lumMod val="75000"/>
                  </a:prstClr>
                </a:solidFill>
                <a:latin typeface="BlinkMacSystemFont"/>
              </a:rPr>
              <a:t>Xpen</a:t>
            </a:r>
            <a:r>
              <a:rPr lang="en-US" i="1" dirty="0">
                <a:solidFill>
                  <a:prstClr val="white">
                    <a:lumMod val="75000"/>
                  </a:prstClr>
                </a:solidFill>
                <a:latin typeface="BlinkMacSystemFont"/>
              </a:rPr>
              <a:t>-Gentamycin against Ceftriaxone and </a:t>
            </a:r>
            <a:r>
              <a:rPr lang="en-US" i="1" dirty="0" err="1">
                <a:solidFill>
                  <a:prstClr val="white">
                    <a:lumMod val="75000"/>
                  </a:prstClr>
                </a:solidFill>
                <a:latin typeface="BlinkMacSystemFont"/>
              </a:rPr>
              <a:t>Amoxi-clav</a:t>
            </a:r>
            <a:r>
              <a:rPr lang="en-US" i="1" dirty="0">
                <a:solidFill>
                  <a:prstClr val="white">
                    <a:lumMod val="75000"/>
                  </a:prstClr>
                </a:solidFill>
                <a:latin typeface="BlinkMacSystemFont"/>
              </a:rPr>
              <a:t> as well as comparing IVF versus NGT feeding in sick children with Pneumonia</a:t>
            </a:r>
          </a:p>
          <a:p>
            <a:pPr lvl="0"/>
            <a:endParaRPr lang="en-US" altLang="en-US" dirty="0">
              <a:latin typeface="Arial" panose="020B0604020202020204" pitchFamily="34" charset="0"/>
            </a:endParaRPr>
          </a:p>
          <a:p>
            <a:pPr lvl="0"/>
            <a:endParaRPr lang="en-GB" altLang="en-US" dirty="0">
              <a:latin typeface="Arial" panose="020B0604020202020204" pitchFamily="34" charset="0"/>
            </a:endParaRPr>
          </a:p>
        </p:txBody>
      </p:sp>
      <p:sp>
        <p:nvSpPr>
          <p:cNvPr id="606212" name="Slide Number Placeholder 3"/>
          <p:cNvSpPr txBox="1">
            <a:spLocks noGrp="1"/>
          </p:cNvSpPr>
          <p:nvPr>
            <p:ph type="sldNum" sz="quarter"/>
          </p:nvPr>
        </p:nvSpPr>
        <p:spPr>
          <a:xfrm>
            <a:off x="3886200" y="8686800"/>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GB" alt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alt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9822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CE841-44B8-BE89-DF7C-73E7D6CF4908}"/>
            </a:ext>
          </a:extLst>
        </p:cNvPr>
        <p:cNvGrpSpPr/>
        <p:nvPr/>
      </p:nvGrpSpPr>
      <p:grpSpPr>
        <a:xfrm>
          <a:off x="0" y="0"/>
          <a:ext cx="0" cy="0"/>
          <a:chOff x="0" y="0"/>
          <a:chExt cx="0" cy="0"/>
        </a:xfrm>
      </p:grpSpPr>
      <p:sp>
        <p:nvSpPr>
          <p:cNvPr id="606210" name="Slide Image Placeholder 1">
            <a:extLst>
              <a:ext uri="{FF2B5EF4-FFF2-40B4-BE49-F238E27FC236}">
                <a16:creationId xmlns:a16="http://schemas.microsoft.com/office/drawing/2014/main" id="{29B80472-9A6B-041B-286E-AF9F1F3604EA}"/>
              </a:ext>
            </a:extLst>
          </p:cNvPr>
          <p:cNvSpPr>
            <a:spLocks noGrp="1" noRot="1" noChangeAspect="1" noTextEdit="1"/>
          </p:cNvSpPr>
          <p:nvPr>
            <p:ph type="sldImg"/>
          </p:nvPr>
        </p:nvSpPr>
        <p:spPr>
          <a:ln/>
        </p:spPr>
      </p:sp>
      <p:sp>
        <p:nvSpPr>
          <p:cNvPr id="606211" name="Notes Placeholder 2">
            <a:extLst>
              <a:ext uri="{FF2B5EF4-FFF2-40B4-BE49-F238E27FC236}">
                <a16:creationId xmlns:a16="http://schemas.microsoft.com/office/drawing/2014/main" id="{31B20643-0C3E-89B3-10CA-7BE1EFADAD65}"/>
              </a:ext>
            </a:extLst>
          </p:cNvPr>
          <p:cNvSpPr>
            <a:spLocks noGrp="1"/>
          </p:cNvSpPr>
          <p:nvPr>
            <p:ph type="body" idx="1"/>
          </p:nvPr>
        </p:nvSpPr>
        <p:spPr>
          <a:ln/>
        </p:spPr>
        <p:txBody>
          <a:bodyPr wrap="square" lIns="91440" tIns="45720" rIns="91440" bIns="45720" anchor="t" anchorCtr="0"/>
          <a:lstStyle/>
          <a:p>
            <a:pPr lvl="0"/>
            <a:r>
              <a:rPr lang="en-US" altLang="en-US" dirty="0">
                <a:latin typeface="Arial" panose="020B0604020202020204" pitchFamily="34" charset="0"/>
              </a:rPr>
              <a:t>Syndromic classification – based on the clinical signs </a:t>
            </a:r>
          </a:p>
          <a:p>
            <a:pPr lvl="0"/>
            <a:r>
              <a:rPr lang="en-US" altLang="en-US" dirty="0">
                <a:latin typeface="Arial" panose="020B0604020202020204" pitchFamily="34" charset="0"/>
              </a:rPr>
              <a:t>In the 4</a:t>
            </a:r>
            <a:r>
              <a:rPr lang="en-US" altLang="en-US" baseline="30000" dirty="0">
                <a:latin typeface="Arial" panose="020B0604020202020204" pitchFamily="34" charset="0"/>
              </a:rPr>
              <a:t>th</a:t>
            </a:r>
            <a:r>
              <a:rPr lang="en-US" altLang="en-US" dirty="0">
                <a:latin typeface="Arial" panose="020B0604020202020204" pitchFamily="34" charset="0"/>
              </a:rPr>
              <a:t> (2016) and 5</a:t>
            </a:r>
            <a:r>
              <a:rPr lang="en-US" altLang="en-US" baseline="30000" dirty="0">
                <a:latin typeface="Arial" panose="020B0604020202020204" pitchFamily="34" charset="0"/>
              </a:rPr>
              <a:t>th</a:t>
            </a:r>
            <a:r>
              <a:rPr lang="en-US" altLang="en-US" dirty="0">
                <a:latin typeface="Arial" panose="020B0604020202020204" pitchFamily="34" charset="0"/>
              </a:rPr>
              <a:t> (2022) Edition Basic Paediatric Protocol pneumonia is simply classified into 2 classifications on if there are danger signs or not</a:t>
            </a:r>
          </a:p>
          <a:p>
            <a:pPr lvl="0"/>
            <a:endParaRPr lang="en-US" altLang="en-US" dirty="0">
              <a:latin typeface="Arial" panose="020B0604020202020204" pitchFamily="34" charset="0"/>
            </a:endParaRPr>
          </a:p>
          <a:p>
            <a:pPr lvl="0"/>
            <a:r>
              <a:rPr lang="en-US" altLang="en-US" dirty="0">
                <a:latin typeface="Arial" panose="020B0604020202020204" pitchFamily="34" charset="0"/>
              </a:rPr>
              <a:t>If there are danger signs then that is Severe pneumonia </a:t>
            </a:r>
          </a:p>
          <a:p>
            <a:pPr lvl="0"/>
            <a:endParaRPr lang="en-US" altLang="en-US" dirty="0">
              <a:latin typeface="Arial" panose="020B0604020202020204" pitchFamily="34" charset="0"/>
            </a:endParaRPr>
          </a:p>
          <a:p>
            <a:pPr lvl="0"/>
            <a:r>
              <a:rPr lang="en-US" altLang="en-US" dirty="0">
                <a:latin typeface="Arial" panose="020B0604020202020204" pitchFamily="34" charset="0"/>
              </a:rPr>
              <a:t>If not danger signs then its is ‘pneumonia ‘–non severe.  Thus patients who have in-drawing OR fast breathing with no danger signs is classified as PNEUMONIA . </a:t>
            </a:r>
          </a:p>
          <a:p>
            <a:pPr lvl="0"/>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prstClr val="white">
                    <a:lumMod val="75000"/>
                  </a:prstClr>
                </a:solidFill>
                <a:latin typeface="BlinkMacSystemFont"/>
              </a:rPr>
              <a:t>Also mention that there is an ongoing Pragmatic Trial: Supportive Care and Antibiotic Therapy in Pneumonia Children, SEARCH, investigating the performance of </a:t>
            </a:r>
            <a:r>
              <a:rPr lang="en-US" i="1" dirty="0" err="1">
                <a:solidFill>
                  <a:prstClr val="white">
                    <a:lumMod val="75000"/>
                  </a:prstClr>
                </a:solidFill>
                <a:latin typeface="BlinkMacSystemFont"/>
              </a:rPr>
              <a:t>Xpen</a:t>
            </a:r>
            <a:r>
              <a:rPr lang="en-US" i="1" dirty="0">
                <a:solidFill>
                  <a:prstClr val="white">
                    <a:lumMod val="75000"/>
                  </a:prstClr>
                </a:solidFill>
                <a:latin typeface="BlinkMacSystemFont"/>
              </a:rPr>
              <a:t>-Gentamycin against Ceftriaxone and </a:t>
            </a:r>
            <a:r>
              <a:rPr lang="en-US" i="1" dirty="0" err="1">
                <a:solidFill>
                  <a:prstClr val="white">
                    <a:lumMod val="75000"/>
                  </a:prstClr>
                </a:solidFill>
                <a:latin typeface="BlinkMacSystemFont"/>
              </a:rPr>
              <a:t>Amoxi-clav</a:t>
            </a:r>
            <a:r>
              <a:rPr lang="en-US" i="1" dirty="0">
                <a:solidFill>
                  <a:prstClr val="white">
                    <a:lumMod val="75000"/>
                  </a:prstClr>
                </a:solidFill>
                <a:latin typeface="BlinkMacSystemFont"/>
              </a:rPr>
              <a:t> as well as comparing IVF versus NGT feeding in sick children with Pneumonia</a:t>
            </a:r>
          </a:p>
          <a:p>
            <a:pPr lvl="0"/>
            <a:endParaRPr lang="en-US" altLang="en-US" dirty="0">
              <a:latin typeface="Arial" panose="020B0604020202020204" pitchFamily="34" charset="0"/>
            </a:endParaRPr>
          </a:p>
          <a:p>
            <a:pPr lvl="0"/>
            <a:endParaRPr lang="en-GB" altLang="en-US" dirty="0">
              <a:latin typeface="Arial" panose="020B0604020202020204" pitchFamily="34" charset="0"/>
            </a:endParaRPr>
          </a:p>
        </p:txBody>
      </p:sp>
      <p:sp>
        <p:nvSpPr>
          <p:cNvPr id="606212" name="Slide Number Placeholder 3">
            <a:extLst>
              <a:ext uri="{FF2B5EF4-FFF2-40B4-BE49-F238E27FC236}">
                <a16:creationId xmlns:a16="http://schemas.microsoft.com/office/drawing/2014/main" id="{AA3EF26F-35C4-846D-F8BC-45A2704D596D}"/>
              </a:ext>
            </a:extLst>
          </p:cNvPr>
          <p:cNvSpPr txBox="1">
            <a:spLocks noGrp="1"/>
          </p:cNvSpPr>
          <p:nvPr>
            <p:ph type="sldNum" sz="quarter"/>
          </p:nvPr>
        </p:nvSpPr>
        <p:spPr>
          <a:xfrm>
            <a:off x="3886200" y="8686800"/>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GB" alt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altLang="en-US" sz="12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9073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Image Placeholder 1"/>
          <p:cNvSpPr>
            <a:spLocks noGrp="1" noRot="1" noChangeAspect="1" noTextEdit="1"/>
          </p:cNvSpPr>
          <p:nvPr>
            <p:ph type="sldImg"/>
          </p:nvPr>
        </p:nvSpPr>
        <p:spPr>
          <a:ln/>
        </p:spPr>
      </p:sp>
      <p:sp>
        <p:nvSpPr>
          <p:cNvPr id="619523" name="Notes Placeholder 2"/>
          <p:cNvSpPr>
            <a:spLocks noGrp="1"/>
          </p:cNvSpPr>
          <p:nvPr>
            <p:ph type="body" idx="1"/>
          </p:nvPr>
        </p:nvSpPr>
        <p:spPr>
          <a:ln/>
        </p:spPr>
        <p:txBody>
          <a:bodyPr wrap="square" lIns="91440" tIns="45720" rIns="91440" bIns="45720" anchor="t" anchorCtr="0"/>
          <a:lstStyle/>
          <a:p>
            <a:pPr lvl="0"/>
            <a:endParaRPr lang="en-US" altLang="en-US" dirty="0"/>
          </a:p>
        </p:txBody>
      </p:sp>
      <p:sp>
        <p:nvSpPr>
          <p:cNvPr id="619524" name="Slide Number Placeholder 3"/>
          <p:cNvSpPr txBox="1">
            <a:spLocks noGrp="1"/>
          </p:cNvSpPr>
          <p:nvPr>
            <p:ph type="sldNum" sz="quarter"/>
          </p:nvPr>
        </p:nvSpPr>
        <p:spPr>
          <a:xfrm>
            <a:off x="3886200" y="8686800"/>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GB" altLang="en-US" sz="1200" b="0" i="0" u="none" strike="noStrike" kern="0" cap="none" spc="0" normalizeH="0" baseline="0" noProof="0" dirty="0">
                <a:ln>
                  <a:noFill/>
                </a:ln>
                <a:solidFill>
                  <a:sysClr val="windowText" lastClr="000000"/>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altLang="en-US" sz="1200" b="0" i="0" u="none" strike="noStrike" kern="0" cap="none" spc="0" normalizeH="0" baseline="0" noProof="0" dirty="0">
              <a:ln>
                <a:noFill/>
              </a:ln>
              <a:solidFill>
                <a:sysClr val="windowText" lastClr="000000"/>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73318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7"/>
          <p:cNvSpPr txBox="1">
            <a:spLocks noGrp="1"/>
          </p:cNvSpPr>
          <p:nvPr>
            <p:ph type="sldNum" sz="quarter"/>
          </p:nvPr>
        </p:nvSpPr>
        <p:spPr>
          <a:xfrm>
            <a:off x="3886200" y="8686800"/>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GB" altLang="en-US" sz="1200" b="0" i="0" u="none" strike="noStrike" kern="0" cap="none" spc="0" normalizeH="0" baseline="0" noProof="0" dirty="0">
                <a:ln>
                  <a:noFill/>
                </a:ln>
                <a:solidFill>
                  <a:sysClr val="windowText" lastClr="000000"/>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altLang="en-US" sz="1200" b="0" i="0" u="none" strike="noStrike" kern="0" cap="none" spc="0" normalizeH="0" baseline="0" noProof="0" dirty="0">
              <a:ln>
                <a:noFill/>
              </a:ln>
              <a:solidFill>
                <a:sysClr val="windowText" lastClr="000000"/>
              </a:solidFill>
              <a:effectLst/>
              <a:uLnTx/>
              <a:uFillTx/>
              <a:latin typeface="Calibri" panose="020F0502020204030204"/>
              <a:ea typeface="MS PGothic" panose="020B0600070205080204" pitchFamily="34" charset="-128"/>
              <a:cs typeface="+mn-cs"/>
            </a:endParaRPr>
          </a:p>
        </p:txBody>
      </p:sp>
      <p:sp>
        <p:nvSpPr>
          <p:cNvPr id="621571" name="Rectangle 2"/>
          <p:cNvSpPr>
            <a:spLocks noGrp="1" noRot="1" noChangeAspect="1" noTextEdit="1"/>
          </p:cNvSpPr>
          <p:nvPr>
            <p:ph type="sldImg"/>
          </p:nvPr>
        </p:nvSpPr>
        <p:spPr>
          <a:solidFill>
            <a:srgbClr val="FFFFFF">
              <a:alpha val="100000"/>
            </a:srgbClr>
          </a:solidFill>
          <a:ln/>
        </p:spPr>
      </p:sp>
      <p:sp>
        <p:nvSpPr>
          <p:cNvPr id="621572" name="Rectangle 3"/>
          <p:cNvSpPr>
            <a:spLocks noGrp="1"/>
          </p:cNvSpPr>
          <p:nvPr>
            <p:ph type="body" idx="1"/>
          </p:nvPr>
        </p:nvSpPr>
        <p:spPr>
          <a:solidFill>
            <a:srgbClr val="FFFFFF">
              <a:alpha val="100000"/>
            </a:srgbClr>
          </a:solidFill>
          <a:ln>
            <a:solidFill>
              <a:srgbClr val="000000">
                <a:alpha val="100000"/>
              </a:srgbClr>
            </a:solidFill>
            <a:miter/>
          </a:ln>
        </p:spPr>
        <p:txBody>
          <a:bodyPr wrap="square" lIns="91440" tIns="45720" rIns="91440" bIns="45720" anchor="t" anchorCtr="0"/>
          <a:lstStyle/>
          <a:p>
            <a:pPr marL="228600" lvl="0" indent="-228600" eaLnBrk="1" hangingPunct="1">
              <a:buFontTx/>
              <a:buAutoNum type="arabicParenR"/>
            </a:pPr>
            <a:r>
              <a:rPr lang="en-GB" altLang="en-US" dirty="0"/>
              <a:t>As a result of this research the WHO proposes a classification of pneumonia based on key signs – this is part of the IMCI (and previously the ARI) programme.</a:t>
            </a:r>
          </a:p>
          <a:p>
            <a:pPr marL="228600" lvl="0" indent="-228600" eaLnBrk="1" hangingPunct="1">
              <a:buFontTx/>
              <a:buAutoNum type="arabicParenR"/>
            </a:pPr>
            <a:r>
              <a:rPr lang="en-GB" altLang="en-US" dirty="0"/>
              <a:t>Working from the severe end downwards one can check for only a few signs in a child with cough and difficulty breathing and classify into one of four categories that provide a measure of the severity of the child’s disease. </a:t>
            </a:r>
          </a:p>
          <a:p>
            <a:pPr marL="228600" lvl="0" indent="-228600" eaLnBrk="1" hangingPunct="1">
              <a:buFontTx/>
              <a:buAutoNum type="arabicParenR"/>
            </a:pPr>
            <a:r>
              <a:rPr lang="en-GB" altLang="en-US" dirty="0"/>
              <a:t>Once the severity is classified it becomes easier to decide who should be in hospital – only those with severe pneumonia.</a:t>
            </a:r>
          </a:p>
          <a:p>
            <a:pPr marL="228600" lvl="0" indent="-228600" eaLnBrk="1" hangingPunct="1">
              <a:buFontTx/>
              <a:buAutoNum type="arabicParenR"/>
            </a:pPr>
            <a:r>
              <a:rPr lang="en-GB" altLang="en-US" dirty="0"/>
              <a:t>There is evidence that this classification works to identify those at greatest risk of death and thus most in need of hospital care (see pneumonia severity of disease summary).</a:t>
            </a:r>
          </a:p>
        </p:txBody>
      </p:sp>
    </p:spTree>
    <p:extLst>
      <p:ext uri="{BB962C8B-B14F-4D97-AF65-F5344CB8AC3E}">
        <p14:creationId xmlns:p14="http://schemas.microsoft.com/office/powerpoint/2010/main" val="2253259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2514" name="Shape 108">
            <a:extLst>
              <a:ext uri="{FF2B5EF4-FFF2-40B4-BE49-F238E27FC236}">
                <a16:creationId xmlns:a16="http://schemas.microsoft.com/office/drawing/2014/main" id="{C355F1BF-3D77-7C6E-BBB1-51B23663D6B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192515" name="Shape 109">
            <a:extLst>
              <a:ext uri="{FF2B5EF4-FFF2-40B4-BE49-F238E27FC236}">
                <a16:creationId xmlns:a16="http://schemas.microsoft.com/office/drawing/2014/main" id="{630A7C3F-E2C3-09DE-6A33-FB0518C0694C}"/>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r>
              <a:rPr lang="en-US" altLang="en-US"/>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Slide Image Placeholder 1"/>
          <p:cNvSpPr>
            <a:spLocks noGrp="1" noRot="1" noChangeAspect="1" noTextEdit="1"/>
          </p:cNvSpPr>
          <p:nvPr>
            <p:ph type="sldImg"/>
          </p:nvPr>
        </p:nvSpPr>
        <p:spPr>
          <a:ln/>
        </p:spPr>
      </p:sp>
      <p:sp>
        <p:nvSpPr>
          <p:cNvPr id="623619" name="Notes Placeholder 2"/>
          <p:cNvSpPr>
            <a:spLocks noGrp="1"/>
          </p:cNvSpPr>
          <p:nvPr>
            <p:ph type="body" idx="1"/>
          </p:nvPr>
        </p:nvSpPr>
        <p:spPr>
          <a:ln/>
        </p:spPr>
        <p:txBody>
          <a:bodyPr wrap="square" lIns="91440" tIns="45720" rIns="91440" bIns="45720" anchor="t" anchorCtr="0"/>
          <a:lstStyle/>
          <a:p>
            <a:pPr marL="231775" lvl="0" indent="-231775">
              <a:buFontTx/>
              <a:buAutoNum type="arabicPeriod"/>
            </a:pPr>
            <a:r>
              <a:rPr lang="en-US" altLang="en-US" dirty="0"/>
              <a:t>When teaching this slide take the participant through the Asthma</a:t>
            </a:r>
            <a:r>
              <a:rPr lang="en-US" altLang="en-US" baseline="0" dirty="0"/>
              <a:t> protocol page 48</a:t>
            </a:r>
          </a:p>
          <a:p>
            <a:pPr marL="231775" lvl="0" indent="-231775">
              <a:buFontTx/>
              <a:buAutoNum type="arabicPeriod"/>
            </a:pPr>
            <a:r>
              <a:rPr lang="en-US" altLang="en-US" dirty="0"/>
              <a:t>So a child with possible asthma can be classified and treatment initiated in OPD rapidly – including the steroids!</a:t>
            </a:r>
          </a:p>
          <a:p>
            <a:pPr marL="231775" lvl="0" indent="-231775">
              <a:buFontTx/>
              <a:buAutoNum type="arabicPeriod"/>
            </a:pPr>
            <a:r>
              <a:rPr lang="en-US" altLang="en-US" dirty="0"/>
              <a:t>What route of salbutamol and how many doses are used will depend on severity of illness (see protocol booklet)</a:t>
            </a:r>
          </a:p>
          <a:p>
            <a:pPr marL="231775" lvl="0" indent="-231775">
              <a:buFontTx/>
              <a:buAutoNum type="arabicPeriod"/>
            </a:pPr>
            <a:r>
              <a:rPr lang="en-US" altLang="en-US" dirty="0"/>
              <a:t>There may be a rapid response to bronchodilators – some children may change classification down to severe or even mild – and the mild ones can then go home after being shown how to use and prescribed INHALED bronchodilator</a:t>
            </a:r>
          </a:p>
          <a:p>
            <a:pPr marL="231775" lvl="0" indent="-231775">
              <a:buFontTx/>
              <a:buAutoNum type="arabicPeriod"/>
            </a:pPr>
            <a:r>
              <a:rPr lang="en-US" altLang="en-US" dirty="0"/>
              <a:t>So antibiotic decisions should be made after this reassessment</a:t>
            </a:r>
          </a:p>
        </p:txBody>
      </p:sp>
      <p:sp>
        <p:nvSpPr>
          <p:cNvPr id="623620" name="Slide Number Placeholder 3"/>
          <p:cNvSpPr txBox="1">
            <a:spLocks noGrp="1"/>
          </p:cNvSpPr>
          <p:nvPr>
            <p:ph type="sldNum" sz="quarter"/>
          </p:nvPr>
        </p:nvSpPr>
        <p:spPr>
          <a:xfrm>
            <a:off x="3886200" y="8686800"/>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GB" altLang="en-US" sz="1200" b="0" i="0" u="none" strike="noStrike" kern="0" cap="none" spc="0" normalizeH="0" baseline="0" noProof="0" dirty="0">
                <a:ln>
                  <a:noFill/>
                </a:ln>
                <a:solidFill>
                  <a:sysClr val="windowText" lastClr="000000"/>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altLang="en-US" sz="1200" b="0" i="0" u="none" strike="noStrike" kern="0" cap="none" spc="0" normalizeH="0" baseline="0" noProof="0" dirty="0">
              <a:ln>
                <a:noFill/>
              </a:ln>
              <a:solidFill>
                <a:sysClr val="windowText" lastClr="000000"/>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076385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Slide Image Placeholder 1"/>
          <p:cNvSpPr>
            <a:spLocks noGrp="1" noRot="1" noChangeAspect="1" noTextEdit="1"/>
          </p:cNvSpPr>
          <p:nvPr>
            <p:ph type="sldImg"/>
          </p:nvPr>
        </p:nvSpPr>
        <p:spPr>
          <a:ln/>
        </p:spPr>
      </p:sp>
      <p:sp>
        <p:nvSpPr>
          <p:cNvPr id="627715" name="Notes Placeholder 2"/>
          <p:cNvSpPr>
            <a:spLocks noGrp="1"/>
          </p:cNvSpPr>
          <p:nvPr>
            <p:ph type="body" idx="1"/>
          </p:nvPr>
        </p:nvSpPr>
        <p:spPr>
          <a:ln/>
        </p:spPr>
        <p:txBody>
          <a:bodyPr wrap="square" lIns="91440" tIns="45720" rIns="91440" bIns="45720" anchor="t" anchorCtr="0"/>
          <a:lstStyle/>
          <a:p>
            <a:pPr marL="228600" lvl="0" indent="-228600">
              <a:buFontTx/>
              <a:buAutoNum type="arabicPeriod"/>
            </a:pPr>
            <a:r>
              <a:rPr lang="en-US" altLang="en-US" dirty="0"/>
              <a:t>If nebuliser does not use oxygen then may need to give if can and certainly need to make sure goes on oxygen as soon as drug finished</a:t>
            </a:r>
          </a:p>
          <a:p>
            <a:pPr marL="228600" lvl="0" indent="-228600">
              <a:buFontTx/>
              <a:buAutoNum type="arabicPeriod"/>
            </a:pPr>
            <a:r>
              <a:rPr lang="en-US" altLang="en-US" dirty="0"/>
              <a:t>Bottle spacer with mask an alternative – note need good seal where MDI enters bottle</a:t>
            </a:r>
          </a:p>
        </p:txBody>
      </p:sp>
      <p:sp>
        <p:nvSpPr>
          <p:cNvPr id="627716" name="Slide Number Placeholder 3"/>
          <p:cNvSpPr txBox="1">
            <a:spLocks noGrp="1"/>
          </p:cNvSpPr>
          <p:nvPr>
            <p:ph type="sldNum" sz="quarter"/>
          </p:nvPr>
        </p:nvSpPr>
        <p:spPr>
          <a:xfrm>
            <a:off x="3886200" y="8686800"/>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GB" altLang="en-US" sz="1200" b="0" i="0" u="none" strike="noStrike" kern="0" cap="none" spc="0" normalizeH="0" baseline="0" noProof="0" dirty="0">
                <a:ln>
                  <a:noFill/>
                </a:ln>
                <a:solidFill>
                  <a:sysClr val="windowText" lastClr="000000"/>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altLang="en-US" sz="1200" b="0" i="0" u="none" strike="noStrike" kern="0" cap="none" spc="0" normalizeH="0" baseline="0" noProof="0" dirty="0">
              <a:ln>
                <a:noFill/>
              </a:ln>
              <a:solidFill>
                <a:sysClr val="windowText" lastClr="000000"/>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4213135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 delivery points- OPD, IPD, MCH, CCC, Nutrition clinic</a:t>
            </a:r>
          </a:p>
        </p:txBody>
      </p:sp>
      <p:sp>
        <p:nvSpPr>
          <p:cNvPr id="4" name="Slide Number Placeholder 3"/>
          <p:cNvSpPr>
            <a:spLocks noGrp="1"/>
          </p:cNvSpPr>
          <p:nvPr>
            <p:ph type="sldNum" sz="quarter" idx="5"/>
          </p:nvPr>
        </p:nvSpPr>
        <p:spPr/>
        <p:txBody>
          <a:bodyPr/>
          <a:lstStyle/>
          <a:p>
            <a:fld id="{A989A7F6-A398-E44E-B48E-0608E552CDDF}" type="slidenum">
              <a:rPr lang="x-none" smtClean="0"/>
              <a:t>62</a:t>
            </a:fld>
            <a:endParaRPr lang="x-none"/>
          </a:p>
        </p:txBody>
      </p:sp>
    </p:spTree>
    <p:extLst>
      <p:ext uri="{BB962C8B-B14F-4D97-AF65-F5344CB8AC3E}">
        <p14:creationId xmlns:p14="http://schemas.microsoft.com/office/powerpoint/2010/main" val="3705595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Facilitator to explain the first part of the algorithm</a:t>
            </a:r>
            <a:endParaRPr/>
          </a:p>
        </p:txBody>
      </p:sp>
      <p:sp>
        <p:nvSpPr>
          <p:cNvPr id="461" name="Google Shape;46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527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470" name="Google Shape;4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3796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479" name="Google Shape;47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8478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a:extLst>
            <a:ext uri="{FF2B5EF4-FFF2-40B4-BE49-F238E27FC236}">
              <a16:creationId xmlns:a16="http://schemas.microsoft.com/office/drawing/2014/main" id="{B20753DC-C9ED-81CF-676B-9BEC9E83C19B}"/>
            </a:ext>
          </a:extLst>
        </p:cNvPr>
        <p:cNvGrpSpPr/>
        <p:nvPr/>
      </p:nvGrpSpPr>
      <p:grpSpPr>
        <a:xfrm>
          <a:off x="0" y="0"/>
          <a:ext cx="0" cy="0"/>
          <a:chOff x="0" y="0"/>
          <a:chExt cx="0" cy="0"/>
        </a:xfrm>
      </p:grpSpPr>
      <p:sp>
        <p:nvSpPr>
          <p:cNvPr id="627" name="Google Shape;627;p41:notes">
            <a:extLst>
              <a:ext uri="{FF2B5EF4-FFF2-40B4-BE49-F238E27FC236}">
                <a16:creationId xmlns:a16="http://schemas.microsoft.com/office/drawing/2014/main" id="{F5130176-112C-47AB-CB94-35140D68FEC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628" name="Google Shape;628;p41:notes">
            <a:extLst>
              <a:ext uri="{FF2B5EF4-FFF2-40B4-BE49-F238E27FC236}">
                <a16:creationId xmlns:a16="http://schemas.microsoft.com/office/drawing/2014/main" id="{2E5B268F-F2A6-06F8-FB3A-07EE30401D6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58032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a:extLst>
            <a:ext uri="{FF2B5EF4-FFF2-40B4-BE49-F238E27FC236}">
              <a16:creationId xmlns:a16="http://schemas.microsoft.com/office/drawing/2014/main" id="{27C77873-6B93-C172-650E-7C1B6FD170C3}"/>
            </a:ext>
          </a:extLst>
        </p:cNvPr>
        <p:cNvGrpSpPr/>
        <p:nvPr/>
      </p:nvGrpSpPr>
      <p:grpSpPr>
        <a:xfrm>
          <a:off x="0" y="0"/>
          <a:ext cx="0" cy="0"/>
          <a:chOff x="0" y="0"/>
          <a:chExt cx="0" cy="0"/>
        </a:xfrm>
      </p:grpSpPr>
      <p:sp>
        <p:nvSpPr>
          <p:cNvPr id="627" name="Google Shape;627;p41:notes">
            <a:extLst>
              <a:ext uri="{FF2B5EF4-FFF2-40B4-BE49-F238E27FC236}">
                <a16:creationId xmlns:a16="http://schemas.microsoft.com/office/drawing/2014/main" id="{692466F2-8DC2-DB34-D41A-D9C390D918F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
        <p:nvSpPr>
          <p:cNvPr id="628" name="Google Shape;628;p41:notes">
            <a:extLst>
              <a:ext uri="{FF2B5EF4-FFF2-40B4-BE49-F238E27FC236}">
                <a16:creationId xmlns:a16="http://schemas.microsoft.com/office/drawing/2014/main" id="{619F935F-B6B7-BA37-8423-14A0FB6650D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25558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75"/>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76803" name="Shape 7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1E3BA6CB-81E3-92A6-670A-F48154757A88}"/>
              </a:ext>
            </a:extLst>
          </p:cNvPr>
          <p:cNvSpPr>
            <a:spLocks noGrp="1" noRot="1" noChangeAspect="1" noChangeArrowheads="1" noTextEdit="1"/>
          </p:cNvSpPr>
          <p:nvPr>
            <p:ph type="sldImg"/>
          </p:nvPr>
        </p:nvSpPr>
        <p:spPr>
          <a:ln/>
        </p:spPr>
      </p:sp>
      <p:sp>
        <p:nvSpPr>
          <p:cNvPr id="221187" name="Notes Placeholder 2">
            <a:extLst>
              <a:ext uri="{FF2B5EF4-FFF2-40B4-BE49-F238E27FC236}">
                <a16:creationId xmlns:a16="http://schemas.microsoft.com/office/drawing/2014/main" id="{3B325215-8E8B-733E-ECC0-931C8691D8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 Kenya’s paediatric guidelines, the dose for managing hypoglycemia is 5mls/kg of 10% dextrose. In newborns, this is 2.5mls/Kg.</a:t>
            </a:r>
          </a:p>
        </p:txBody>
      </p:sp>
      <p:sp>
        <p:nvSpPr>
          <p:cNvPr id="221188" name="Slide Number Placeholder 3">
            <a:extLst>
              <a:ext uri="{FF2B5EF4-FFF2-40B4-BE49-F238E27FC236}">
                <a16:creationId xmlns:a16="http://schemas.microsoft.com/office/drawing/2014/main" id="{73DCEEE7-426C-3F54-4309-A3999F1A37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BD8F60D-595F-4CA1-BB48-4E11CC805ED0}" type="slidenum">
              <a:rPr lang="en-GB" altLang="en-US" sz="1200"/>
              <a:pPr/>
              <a:t>15</a:t>
            </a:fld>
            <a:endParaRPr lang="en-GB"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264C42FE-B765-468D-B18B-F5B006340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D28FF9-73BE-41E4-B9CB-9B8A6F6C3CFD}"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9203" name="Rectangle 2">
            <a:extLst>
              <a:ext uri="{FF2B5EF4-FFF2-40B4-BE49-F238E27FC236}">
                <a16:creationId xmlns:a16="http://schemas.microsoft.com/office/drawing/2014/main" id="{56187BAE-FEB8-4A3A-815C-A0BA8E00DE4B}"/>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99B26D45-C206-49F4-BAEE-4BF59E4FC1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AutoNum type="arabicPeriod"/>
            </a:pPr>
            <a:r>
              <a:rPr lang="en-GB" altLang="en-US"/>
              <a:t>Severe dehydration is treated in two phases, a rapid ‘rescue’ phase, step 1 and a less rapid replacement phase, step 2.</a:t>
            </a:r>
          </a:p>
          <a:p>
            <a:pPr eaLnBrk="1" hangingPunct="1">
              <a:buFontTx/>
              <a:buAutoNum type="arabicPeriod"/>
            </a:pPr>
            <a:r>
              <a:rPr lang="en-GB" altLang="en-US"/>
              <a:t> Young children should have fluids given more slowly.</a:t>
            </a:r>
          </a:p>
          <a:p>
            <a:pPr eaLnBrk="1" hangingPunct="1">
              <a:buFontTx/>
              <a:buAutoNum type="arabicPeriod"/>
            </a:pPr>
            <a:r>
              <a:rPr lang="en-GB" altLang="en-US"/>
              <a:t> The ideal fluid to give in Ringer’s as it contains Potassium and body potassium is often depleted in diarrhoea. (The lactate is not a risk although most severely dehydrated children will be acidotic the lactate is metabolised to produce HCO3-).</a:t>
            </a:r>
          </a:p>
          <a:p>
            <a:pPr eaLnBrk="1" hangingPunct="1">
              <a:buFontTx/>
              <a:buAutoNum type="arabicPeriod"/>
            </a:pPr>
            <a:r>
              <a:rPr lang="en-GB" altLang="en-US"/>
              <a:t> It is critical that after receiving these fluids children are re-assessed. You CANNOT write a 24 hour fluid plan for a severely dehydrated child and walk off!</a:t>
            </a:r>
          </a:p>
          <a:p>
            <a:pPr eaLnBrk="1" hangingPunct="1">
              <a:buFontTx/>
              <a:buAutoNum type="arabicPeriod"/>
            </a:pPr>
            <a:r>
              <a:rPr lang="en-GB" altLang="en-US"/>
              <a:t> When the child is re-assessed they are re-classified as severe, some or no-dehydration and treated appropriately – there is no need to continue iv fluids if the child is drinking.</a:t>
            </a:r>
          </a:p>
          <a:p>
            <a:pPr eaLnBrk="1" hangingPunct="1">
              <a:buFontTx/>
              <a:buAutoNum type="arabicPeriod"/>
            </a:pPr>
            <a:r>
              <a:rPr lang="en-GB" altLang="en-US"/>
              <a:t>NOTE giving these high volumes of fluids to a child who is not severely dehydrated may be dangerous……it is very important that people classify severe dehydration correctly.</a:t>
            </a:r>
          </a:p>
          <a:p>
            <a:pPr eaLnBrk="1" hangingPunct="1">
              <a:buFontTx/>
              <a:buAutoNum type="arabicPeriod"/>
            </a:pPr>
            <a:r>
              <a:rPr lang="en-GB" altLang="en-US"/>
              <a:t>Give oral fluids as soon as drinking, provides some glucose and more potassium </a:t>
            </a:r>
          </a:p>
          <a:p>
            <a:pPr eaLnBrk="1" hangingPunct="1">
              <a:buFontTx/>
              <a:buAutoNum type="arabicPeriod"/>
            </a:pPr>
            <a:r>
              <a:rPr lang="en-GB" altLang="en-US" i="1"/>
              <a:t>This is equivalent to correcting 10% dehydration in 3 – 6 hours</a:t>
            </a:r>
            <a:endParaRPr lang="en-GB" altLang="en-US"/>
          </a:p>
        </p:txBody>
      </p:sp>
    </p:spTree>
    <p:extLst>
      <p:ext uri="{BB962C8B-B14F-4D97-AF65-F5344CB8AC3E}">
        <p14:creationId xmlns:p14="http://schemas.microsoft.com/office/powerpoint/2010/main" val="1771016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F674186E-9094-49F1-9FF4-91F9270644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614D0D-8686-4CEF-8537-89A90FC00AEC}"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3299" name="Rectangle 2">
            <a:extLst>
              <a:ext uri="{FF2B5EF4-FFF2-40B4-BE49-F238E27FC236}">
                <a16:creationId xmlns:a16="http://schemas.microsoft.com/office/drawing/2014/main" id="{E197F696-3EF0-4CB7-AC88-89445B5ACEB4}"/>
              </a:ext>
            </a:extLst>
          </p:cNvPr>
          <p:cNvSpPr>
            <a:spLocks noGrp="1" noRot="1" noChangeAspect="1" noChangeArrowheads="1" noTextEdit="1"/>
          </p:cNvSpPr>
          <p:nvPr>
            <p:ph type="sldImg"/>
          </p:nvPr>
        </p:nvSpPr>
        <p:spPr>
          <a:solidFill>
            <a:srgbClr val="FFFFFF"/>
          </a:solidFill>
          <a:ln/>
        </p:spPr>
      </p:sp>
      <p:sp>
        <p:nvSpPr>
          <p:cNvPr id="183300" name="Rectangle 3">
            <a:extLst>
              <a:ext uri="{FF2B5EF4-FFF2-40B4-BE49-F238E27FC236}">
                <a16:creationId xmlns:a16="http://schemas.microsoft.com/office/drawing/2014/main" id="{5F3CDB43-BEE0-4D08-B693-90569F7DE685}"/>
              </a:ext>
            </a:extLst>
          </p:cNvPr>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arenR"/>
            </a:pPr>
            <a:r>
              <a:rPr lang="en-GB" altLang="en-US"/>
              <a:t>If a child can drink….even if you think they might not drink fast enough then we will classify them as some dehydration</a:t>
            </a:r>
          </a:p>
          <a:p>
            <a:pPr marL="228600" indent="-228600" eaLnBrk="1" hangingPunct="1">
              <a:buFontTx/>
              <a:buAutoNum type="arabicParenR"/>
            </a:pPr>
            <a:r>
              <a:rPr lang="en-GB" altLang="en-US"/>
              <a:t>The same signs are used for some dehydration but the skin pinch may return a little faster and they may be restless / irritable although they can drink. If they can drink even if they are a not obviously thirsty they can be resuscitated with oral or nasogastric ORS.</a:t>
            </a:r>
          </a:p>
          <a:p>
            <a:pPr marL="228600" indent="-228600" eaLnBrk="1" hangingPunct="1">
              <a:buFontTx/>
              <a:buAutoNum type="arabicParenR"/>
            </a:pPr>
            <a:r>
              <a:rPr lang="en-GB" altLang="en-US"/>
              <a:t>Refer to the BPP and emphasize on Plan A for diarrhoea with no dehydration </a:t>
            </a:r>
          </a:p>
        </p:txBody>
      </p:sp>
    </p:spTree>
    <p:extLst>
      <p:ext uri="{BB962C8B-B14F-4D97-AF65-F5344CB8AC3E}">
        <p14:creationId xmlns:p14="http://schemas.microsoft.com/office/powerpoint/2010/main" val="2191748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183E12E0-C63B-419C-AAD3-826DF230FD49}"/>
              </a:ext>
            </a:extLst>
          </p:cNvPr>
          <p:cNvSpPr>
            <a:spLocks noGrp="1" noRot="1" noChangeAspect="1" noChangeArrowheads="1" noTextEdit="1"/>
          </p:cNvSpPr>
          <p:nvPr>
            <p:ph type="sldImg"/>
          </p:nvPr>
        </p:nvSpPr>
        <p:spPr>
          <a:ln/>
        </p:spPr>
      </p:sp>
      <p:sp>
        <p:nvSpPr>
          <p:cNvPr id="198659" name="Notes Placeholder 2">
            <a:extLst>
              <a:ext uri="{FF2B5EF4-FFF2-40B4-BE49-F238E27FC236}">
                <a16:creationId xmlns:a16="http://schemas.microsoft.com/office/drawing/2014/main" id="{A783BA66-1AC2-48C0-8F93-AE3EC2FD984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10ml/kg is the approximate fluid lost in a loose stool. ORS replaces all the electrolytes lost. This should be done the child is hydrated, diarrhea does not stop abruptly, so prevent further dehydration by replacing the on going looses. All children with diarrhea should therefore have Plan A. and all must have Zinc</a:t>
            </a:r>
          </a:p>
          <a:p>
            <a:endParaRPr lang="en-US" altLang="en-US"/>
          </a:p>
          <a:p>
            <a:r>
              <a:rPr lang="en-US" altLang="en-US"/>
              <a:t>Plan A should not be prescribed together with Plan B or C- Should be done once rehydration therapy is completed, ie when reassessed and no dehydration.</a:t>
            </a:r>
            <a:endParaRPr lang="en-GB" altLang="en-US"/>
          </a:p>
        </p:txBody>
      </p:sp>
      <p:sp>
        <p:nvSpPr>
          <p:cNvPr id="198660" name="Slide Number Placeholder 3">
            <a:extLst>
              <a:ext uri="{FF2B5EF4-FFF2-40B4-BE49-F238E27FC236}">
                <a16:creationId xmlns:a16="http://schemas.microsoft.com/office/drawing/2014/main" id="{35230551-C650-4F16-9D75-07C87B2238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D5DA96-CAB1-4890-AD91-414CF184D3CB}" type="slidenum">
              <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90367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355762A-8138-2AE5-2401-82B2169BFA29}"/>
            </a:ext>
          </a:extLst>
        </p:cNvPr>
        <p:cNvGrpSpPr/>
        <p:nvPr/>
      </p:nvGrpSpPr>
      <p:grpSpPr>
        <a:xfrm>
          <a:off x="0" y="0"/>
          <a:ext cx="0" cy="0"/>
          <a:chOff x="0" y="0"/>
          <a:chExt cx="0" cy="0"/>
        </a:xfrm>
      </p:grpSpPr>
      <p:sp>
        <p:nvSpPr>
          <p:cNvPr id="291842" name="Google Shape;575;p33:notes">
            <a:extLst>
              <a:ext uri="{FF2B5EF4-FFF2-40B4-BE49-F238E27FC236}">
                <a16:creationId xmlns:a16="http://schemas.microsoft.com/office/drawing/2014/main" id="{3BB3AB61-282F-DAD4-B977-A377F5E3AF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ts val="363"/>
              </a:spcBef>
            </a:pPr>
            <a:endParaRPr lang="en-US" altLang="en-US"/>
          </a:p>
        </p:txBody>
      </p:sp>
      <p:sp>
        <p:nvSpPr>
          <p:cNvPr id="291843" name="Google Shape;576;p33:notes">
            <a:extLst>
              <a:ext uri="{FF2B5EF4-FFF2-40B4-BE49-F238E27FC236}">
                <a16:creationId xmlns:a16="http://schemas.microsoft.com/office/drawing/2014/main" id="{642AD75C-F6F0-DD82-5235-1DDE22B17FC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36836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90" name="Google Shape;605;p36:notes">
            <a:extLst>
              <a:ext uri="{FF2B5EF4-FFF2-40B4-BE49-F238E27FC236}">
                <a16:creationId xmlns:a16="http://schemas.microsoft.com/office/drawing/2014/main" id="{04F368D8-BAB2-0391-3269-606139D1FB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ts val="363"/>
              </a:spcBef>
            </a:pPr>
            <a:endParaRPr lang="en-US" altLang="en-US" dirty="0"/>
          </a:p>
        </p:txBody>
      </p:sp>
      <p:sp>
        <p:nvSpPr>
          <p:cNvPr id="293891" name="Google Shape;606;p36:notes">
            <a:extLst>
              <a:ext uri="{FF2B5EF4-FFF2-40B4-BE49-F238E27FC236}">
                <a16:creationId xmlns:a16="http://schemas.microsoft.com/office/drawing/2014/main" id="{CB10568A-9064-CD42-3EE3-D6824287A109}"/>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03469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75"/>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76803" name="Shape 7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651001A-0393-0ACE-F60C-1F9CD579984F}"/>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B8C07370-2BBE-E235-18A5-CA5097748B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MUAC is a single linear measurement that does not require arithmetic, table look-up or plotting data on growth charts. The </a:t>
            </a:r>
            <a:r>
              <a:rPr lang="en-US" altLang="en-US" dirty="0" err="1"/>
              <a:t>colour</a:t>
            </a:r>
            <a:r>
              <a:rPr lang="en-US" altLang="en-US" dirty="0"/>
              <a:t> coded MUAC tapes are simple to use and allow instant classification of nutritional status. </a:t>
            </a:r>
          </a:p>
          <a:p>
            <a:r>
              <a:rPr lang="en-US" altLang="en-US" dirty="0"/>
              <a:t>Neither MUAC nor WHZ is the ideal predictors of mortality; however MUAC appears to show consistently better predictive power. </a:t>
            </a:r>
          </a:p>
          <a:p>
            <a:r>
              <a:rPr lang="en-US" altLang="en-US" dirty="0"/>
              <a:t>MUAC is the best anthropometric predictor of mortality currently available. </a:t>
            </a:r>
          </a:p>
          <a:p>
            <a:r>
              <a:rPr lang="en-US" altLang="en-US" dirty="0"/>
              <a:t>Use of both WFH and MUAC together does not appear to increase the predictive power over MUAC alone.</a:t>
            </a:r>
          </a:p>
          <a:p>
            <a:r>
              <a:rPr lang="en-US" altLang="en-US" dirty="0"/>
              <a:t>MUAC is a better predicator of death than any of the other measurement –H/A, W/A, W/H Score. </a:t>
            </a:r>
          </a:p>
          <a:p>
            <a:r>
              <a:rPr lang="en-US" altLang="en-US" dirty="0"/>
              <a:t>MUAC appears to show consistently better predictive power. </a:t>
            </a:r>
          </a:p>
          <a:p>
            <a:r>
              <a:rPr lang="en-US" altLang="en-US" dirty="0"/>
              <a:t>Correcting MUAC for age or weight is not superior to MUAC alone in predicting mortality. </a:t>
            </a:r>
          </a:p>
          <a:p>
            <a:r>
              <a:rPr lang="en-US" altLang="en-US" dirty="0"/>
              <a:t>Combining MUAC with other anthropometric measurement does not increase the predictive power</a:t>
            </a:r>
          </a:p>
          <a:p>
            <a:r>
              <a:rPr lang="en-US" altLang="en-US" dirty="0"/>
              <a:t>MUAC-based and WHZ-based malnutrition diagnosis correlates poorly. Diagnosis made consistently in 40% of the SAM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However, MUAC-based and WHZ-based malnutrition diagnosis correlates poorly, a puzzling observation for two indicators of severe wasting. It was reported that only about 40% of children identified as SAM by one indicator is also diagnosed as such by the other (</a:t>
            </a:r>
            <a:r>
              <a:rPr lang="en-US" altLang="en-US" i="1" dirty="0"/>
              <a:t>2</a:t>
            </a:r>
            <a:r>
              <a:rPr lang="en-US" altLang="en-US" dirty="0"/>
              <a:t>). </a:t>
            </a:r>
          </a:p>
          <a:p>
            <a:endParaRPr lang="en-US" altLang="en-US" dirty="0"/>
          </a:p>
          <a:p>
            <a:endParaRPr lang="en-US" altLang="en-US" dirty="0"/>
          </a:p>
        </p:txBody>
      </p:sp>
      <p:sp>
        <p:nvSpPr>
          <p:cNvPr id="22532" name="Slide Number Placeholder 3">
            <a:extLst>
              <a:ext uri="{FF2B5EF4-FFF2-40B4-BE49-F238E27FC236}">
                <a16:creationId xmlns:a16="http://schemas.microsoft.com/office/drawing/2014/main" id="{0A05C8E8-1003-7C83-8622-E812E79BA0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8A30E2A-81FC-41F0-8A7B-48BEC4A4CD49}" type="slidenum">
              <a:rPr lang="en-GB" altLang="en-US" sz="1200" smtClean="0"/>
              <a:pPr/>
              <a:t>85</a:t>
            </a:fld>
            <a:endParaRPr lang="en-GB"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404987A-2F2C-EA70-DBB6-FB6BCE7BE361}"/>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F5EF7442-F6F5-D246-A2CB-612836F05C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p:txBody>
      </p:sp>
      <p:sp>
        <p:nvSpPr>
          <p:cNvPr id="36868" name="Slide Number Placeholder 3">
            <a:extLst>
              <a:ext uri="{FF2B5EF4-FFF2-40B4-BE49-F238E27FC236}">
                <a16:creationId xmlns:a16="http://schemas.microsoft.com/office/drawing/2014/main" id="{0F86AE42-506D-554B-3BD1-7C4D781817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139FD1B-BEE9-4F55-A4B0-1174BEECEEAF}" type="slidenum">
              <a:rPr lang="en-GB" altLang="en-US" sz="1200" smtClean="0"/>
              <a:pPr/>
              <a:t>87</a:t>
            </a:fld>
            <a:endParaRPr lang="en-GB"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E2F02E6-0E17-1CFC-DAE7-70977921A705}"/>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19E81835-7488-6D08-ED96-8E928AA17D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1. In SAM because of wasting, body requires less haemoglobin than usual </a:t>
            </a:r>
          </a:p>
          <a:p>
            <a:r>
              <a:rPr lang="en-US" altLang="en-US"/>
              <a:t>2. Na/K pump uses 30% of basal metabolic energy. The pump maintains sodium in the extracellular space and potassium intracellular. In SAM pump slow down so sodium leaks into the intracellular fluid. So serum sodium low but total body sodium high.  Similarly potassium leaks into the ECF and lost in the urine and diarrhea. The total body potassium is very low and may not be reflected by serum potassium, it is in the wrong place!</a:t>
            </a:r>
          </a:p>
          <a:p>
            <a:endParaRPr lang="en-US" altLang="en-US"/>
          </a:p>
          <a:p>
            <a:endParaRPr lang="en-US" altLang="en-US"/>
          </a:p>
        </p:txBody>
      </p:sp>
      <p:sp>
        <p:nvSpPr>
          <p:cNvPr id="40964" name="Slide Number Placeholder 3">
            <a:extLst>
              <a:ext uri="{FF2B5EF4-FFF2-40B4-BE49-F238E27FC236}">
                <a16:creationId xmlns:a16="http://schemas.microsoft.com/office/drawing/2014/main" id="{F700BC41-D85C-000A-A562-5C06E5CF7B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57B5F3C-03E3-483C-895D-23621FE3D445}" type="slidenum">
              <a:rPr lang="en-GB" altLang="en-US" sz="1200" smtClean="0"/>
              <a:pPr/>
              <a:t>88</a:t>
            </a:fld>
            <a:endParaRPr lang="en-GB"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447C0BA3-5F5B-FC25-E2A9-E34BD5B4FFAE}"/>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4444366C-1089-6B33-F2E6-AC6A365C3B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3012" name="Slide Number Placeholder 3">
            <a:extLst>
              <a:ext uri="{FF2B5EF4-FFF2-40B4-BE49-F238E27FC236}">
                <a16:creationId xmlns:a16="http://schemas.microsoft.com/office/drawing/2014/main" id="{EEDFFC80-6D57-932A-5EC5-C612D20FCA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9782FC5-6BE0-4013-AA76-931E3718D204}" type="slidenum">
              <a:rPr lang="en-GB" altLang="en-US" sz="1200" smtClean="0"/>
              <a:pPr/>
              <a:t>89</a:t>
            </a:fld>
            <a:endParaRPr lang="en-GB"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0" name="Shape 75">
            <a:extLst>
              <a:ext uri="{FF2B5EF4-FFF2-40B4-BE49-F238E27FC236}">
                <a16:creationId xmlns:a16="http://schemas.microsoft.com/office/drawing/2014/main" id="{A60B502D-AF23-441A-AE51-A144C0CA9E52}"/>
              </a:ext>
            </a:extLst>
          </p:cNvPr>
          <p:cNvSpPr>
            <a:spLocks noGrp="1" noRot="1" noChangeAspect="1" noTextEdit="1"/>
          </p:cNvSpPr>
          <p:nvPr>
            <p:ph type="sldImg" idx="2"/>
          </p:nvPr>
        </p:nvSpPr>
        <p:spPr>
          <a:xfrm>
            <a:off x="685800" y="1143000"/>
            <a:ext cx="5486400" cy="3086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145411" name="Shape 76">
            <a:extLst>
              <a:ext uri="{FF2B5EF4-FFF2-40B4-BE49-F238E27FC236}">
                <a16:creationId xmlns:a16="http://schemas.microsoft.com/office/drawing/2014/main" id="{F1528D75-DD7D-43F1-AEB7-530C0E74C79E}"/>
              </a:ext>
            </a:extLst>
          </p:cNvPr>
          <p:cNvSpPr>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0D73808-8184-A8E5-C309-255B3F4865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40934C0-4981-4381-82C7-36C5B8C0EAB3}" type="slidenum">
              <a:rPr lang="en-GB" altLang="en-US" sz="1200" smtClean="0"/>
              <a:pPr/>
              <a:t>92</a:t>
            </a:fld>
            <a:endParaRPr lang="en-GB" altLang="en-US" sz="1200"/>
          </a:p>
        </p:txBody>
      </p:sp>
      <p:sp>
        <p:nvSpPr>
          <p:cNvPr id="45059" name="Rectangle 2">
            <a:extLst>
              <a:ext uri="{FF2B5EF4-FFF2-40B4-BE49-F238E27FC236}">
                <a16:creationId xmlns:a16="http://schemas.microsoft.com/office/drawing/2014/main" id="{714E268B-AA78-8EBD-BF86-9888FA77BCE7}"/>
              </a:ext>
            </a:extLst>
          </p:cNvPr>
          <p:cNvSpPr>
            <a:spLocks noGrp="1" noRot="1" noChangeAspect="1" noChangeArrowheads="1" noTextEdit="1"/>
          </p:cNvSpPr>
          <p:nvPr>
            <p:ph type="sldImg"/>
          </p:nvPr>
        </p:nvSpPr>
        <p:spPr>
          <a:solidFill>
            <a:srgbClr val="FFFFFF"/>
          </a:solidFill>
          <a:ln/>
        </p:spPr>
      </p:sp>
      <p:sp>
        <p:nvSpPr>
          <p:cNvPr id="45060" name="Rectangle 3">
            <a:extLst>
              <a:ext uri="{FF2B5EF4-FFF2-40B4-BE49-F238E27FC236}">
                <a16:creationId xmlns:a16="http://schemas.microsoft.com/office/drawing/2014/main" id="{C3696F8D-010C-E727-8C08-D146399A8D95}"/>
              </a:ext>
            </a:extLst>
          </p:cNvPr>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arenR"/>
            </a:pPr>
            <a:r>
              <a:rPr lang="en-GB" altLang="en-US"/>
              <a:t>The treatment approach that has been outlined within the lectures is summarise in the 10 step approach.</a:t>
            </a:r>
          </a:p>
          <a:p>
            <a:pPr marL="228600" indent="-228600" eaLnBrk="1" hangingPunct="1">
              <a:buFontTx/>
              <a:buAutoNum type="arabicParenR"/>
            </a:pPr>
            <a:r>
              <a:rPr lang="en-GB" altLang="en-US"/>
              <a:t>Red bars are the areas that need considering in the acute or rescue phase of admission, grey bars become relevant as the recovery phase is entered.</a:t>
            </a:r>
          </a:p>
          <a:p>
            <a:pPr marL="228600" indent="-228600" eaLnBrk="1" hangingPunct="1">
              <a:buFontTx/>
              <a:buAutoNum type="arabicParenR"/>
            </a:pPr>
            <a:r>
              <a:rPr lang="en-GB" altLang="en-US"/>
              <a:t>Throughout monitoring is essential – although can be scaled down as the child improves.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710A4980-500A-C2AC-70F1-8C0AD3754084}"/>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CA8E1B60-1FE3-0744-3CD9-6D4F9FCA52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Let the participants confirm its so form the BPP booklets.</a:t>
            </a:r>
          </a:p>
          <a:p>
            <a:r>
              <a:rPr lang="en-US" altLang="en-US" dirty="0"/>
              <a:t>Preferably move from the slides and calculate with the participants on a flip chart at the front to break monotony of the long lecture</a:t>
            </a:r>
          </a:p>
        </p:txBody>
      </p:sp>
      <p:sp>
        <p:nvSpPr>
          <p:cNvPr id="51204" name="Slide Number Placeholder 3">
            <a:extLst>
              <a:ext uri="{FF2B5EF4-FFF2-40B4-BE49-F238E27FC236}">
                <a16:creationId xmlns:a16="http://schemas.microsoft.com/office/drawing/2014/main" id="{A47A6A64-7004-95B4-E82C-FEDC9D77CB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79F2B8B-75D4-435F-8D1E-32A449F99D63}" type="slidenum">
              <a:rPr lang="en-GB" altLang="en-US" sz="1200" smtClean="0"/>
              <a:pPr/>
              <a:t>95</a:t>
            </a:fld>
            <a:endParaRPr lang="en-GB"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802" name="Shape 75"/>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round/>
          </a:ln>
        </p:spPr>
      </p:sp>
      <p:sp>
        <p:nvSpPr>
          <p:cNvPr id="76803" name="Shape 7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BD6C630F-1977-F3CD-9F3C-C6416AC79B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788609-861E-4385-B408-069F7946F46E}"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6563" name="Rectangle 2">
            <a:extLst>
              <a:ext uri="{FF2B5EF4-FFF2-40B4-BE49-F238E27FC236}">
                <a16:creationId xmlns:a16="http://schemas.microsoft.com/office/drawing/2014/main" id="{F99F8FD5-7E91-C931-F207-0C37A03A2D39}"/>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9B9F8D94-00E2-5BB0-B341-8B0752BF3C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FontTx/>
              <a:buAutoNum type="arabicParenR"/>
            </a:pPr>
            <a:r>
              <a:rPr lang="en-GB" altLang="en-US"/>
              <a:t>As well as what to feed there are practical challenges of how to feed. The critical point is that the disease is malnutrition and the ‘cure’ is nutrition…therefore providing some feed is urgent!</a:t>
            </a:r>
          </a:p>
          <a:p>
            <a:pPr marL="228600" indent="-228600" eaLnBrk="1" hangingPunct="1">
              <a:buFontTx/>
              <a:buAutoNum type="arabicParenR"/>
            </a:pPr>
            <a:r>
              <a:rPr lang="en-GB" altLang="en-US"/>
              <a:t>For physical reasons as well as physiological small frequent feeds are desirable. Ideally these should be 2 hourly early on, if this cannot be managed they should be no more than 3 hourly.</a:t>
            </a:r>
          </a:p>
          <a:p>
            <a:pPr marL="228600" indent="-228600" eaLnBrk="1" hangingPunct="1">
              <a:buFontTx/>
              <a:buAutoNum type="arabicParenR"/>
            </a:pPr>
            <a:r>
              <a:rPr lang="en-GB" altLang="en-US"/>
              <a:t>Just because a child is vomiting does not mean they cannot be fed (or have an ngt) – only if they are vomiting everything, need immediate correction of dehydration or have a surgical abdomen should feeds be withheld.</a:t>
            </a:r>
          </a:p>
          <a:p>
            <a:pPr marL="228600" indent="-228600" eaLnBrk="1" hangingPunct="1">
              <a:buFontTx/>
              <a:buAutoNum type="arabicParenR"/>
            </a:pPr>
            <a:r>
              <a:rPr lang="en-GB" altLang="en-US"/>
              <a:t>It is often difficult with limited staff and mothers who are often emotionally and physically drained as well to feed a lethargic, anorexic child. Many places find it easier to put an ngt in all children and only take it out if it is clear the child can feed rather than waste 12-24 hours trying oral feeding and failing.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CE8032EC-3C34-6E7B-E41D-EEBD847B59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40B37C-0FDB-4079-AD04-F00958830D52}"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07" name="Rectangle 2">
            <a:extLst>
              <a:ext uri="{FF2B5EF4-FFF2-40B4-BE49-F238E27FC236}">
                <a16:creationId xmlns:a16="http://schemas.microsoft.com/office/drawing/2014/main" id="{E1318FA6-32E1-C1CA-CD20-F38D750D6928}"/>
              </a:ext>
            </a:extLst>
          </p:cNvPr>
          <p:cNvSpPr>
            <a:spLocks noGrp="1" noRot="1" noChangeAspect="1" noChangeArrowheads="1" noTextEdit="1"/>
          </p:cNvSpPr>
          <p:nvPr>
            <p:ph type="sldImg"/>
          </p:nvPr>
        </p:nvSpPr>
        <p:spPr>
          <a:solidFill>
            <a:srgbClr val="FFFFFF"/>
          </a:solidFill>
          <a:ln/>
        </p:spPr>
      </p:sp>
      <p:sp>
        <p:nvSpPr>
          <p:cNvPr id="72708" name="Rectangle 3">
            <a:extLst>
              <a:ext uri="{FF2B5EF4-FFF2-40B4-BE49-F238E27FC236}">
                <a16:creationId xmlns:a16="http://schemas.microsoft.com/office/drawing/2014/main" id="{FD296047-5C88-443A-CE69-AA1FBE5144D3}"/>
              </a:ext>
            </a:extLst>
          </p:cNvPr>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arenR"/>
            </a:pPr>
            <a:r>
              <a:rPr lang="en-GB" altLang="en-US" dirty="0"/>
              <a:t>Appetite is the most important criterion in choosing feeds. If the appetite is clearly very good then use F100 from admission – but ask yourself if this child needs to be in hospital – rehabilitation at home is probably safer!</a:t>
            </a:r>
          </a:p>
          <a:p>
            <a:pPr marL="228600" indent="-228600" eaLnBrk="1" hangingPunct="1">
              <a:buFontTx/>
              <a:buAutoNum type="arabicParenR"/>
            </a:pPr>
            <a:r>
              <a:rPr lang="en-GB" altLang="en-US" dirty="0"/>
              <a:t>When to change from ‘rescue feeding’ with a formula such as F75 is not a precise science and standard rules for numbers of days are not very helpful. The most useful indication that a child is ready for an increase in calorie and protein content of feeds is the recovery of their appetite. Thus, in general it is likely that:</a:t>
            </a:r>
          </a:p>
          <a:p>
            <a:pPr marL="685800" lvl="1" indent="-228600" eaLnBrk="1" hangingPunct="1">
              <a:buFontTx/>
              <a:buAutoNum type="alphaLcParenR"/>
            </a:pPr>
            <a:r>
              <a:rPr lang="en-GB" altLang="en-US" dirty="0"/>
              <a:t>In marasmus and in a child who was not critically ill at admission that the transition to recovery feeding can be made after 2-3 days.</a:t>
            </a:r>
          </a:p>
          <a:p>
            <a:pPr marL="685800" lvl="1" indent="-228600" eaLnBrk="1" hangingPunct="1">
              <a:buFontTx/>
              <a:buAutoNum type="alphaLcParenR"/>
            </a:pPr>
            <a:r>
              <a:rPr lang="en-GB" altLang="en-US" dirty="0"/>
              <a:t>In those who were severely ill this transition may take somewhat longer, up to 7 days</a:t>
            </a:r>
          </a:p>
          <a:p>
            <a:pPr marL="685800" lvl="1" indent="-228600" eaLnBrk="1" hangingPunct="1">
              <a:buFontTx/>
              <a:buAutoNum type="alphaLcParenR"/>
            </a:pPr>
            <a:r>
              <a:rPr lang="en-GB" altLang="en-US" dirty="0"/>
              <a:t>In the case of oedema it is not necessary for complete resolution of oedema before making the transition if the child has a good appetite.</a:t>
            </a:r>
          </a:p>
          <a:p>
            <a:pPr marL="685800" lvl="1" indent="-228600" eaLnBrk="1" hangingPunct="1">
              <a:buFontTx/>
              <a:buAutoNum type="alphaLcParenR"/>
            </a:pPr>
            <a:r>
              <a:rPr lang="en-GB" altLang="en-US" dirty="0"/>
              <a:t>At the stage of transition the child should be able to feed with a cup and soon or themselves with a cup.</a:t>
            </a:r>
          </a:p>
          <a:p>
            <a:pPr marL="228600" indent="-228600" eaLnBrk="1" hangingPunct="1">
              <a:buFontTx/>
              <a:buAutoNum type="arabicParenR"/>
            </a:pPr>
            <a:r>
              <a:rPr lang="en-GB" altLang="en-US" dirty="0"/>
              <a:t>A sachet of The RUFT- </a:t>
            </a:r>
            <a:r>
              <a:rPr lang="en-GB" altLang="en-US" dirty="0" err="1"/>
              <a:t>plumpy</a:t>
            </a:r>
            <a:r>
              <a:rPr lang="en-GB" altLang="en-US" dirty="0"/>
              <a:t> nut weighs 92 gm and has 500Kcal. Appr 20gm provide 100kcal.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707E9118-9857-33A9-970B-8C407A8DEF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C6A821-231E-431A-B77B-D64C1A388ABA}"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7043" name="Rectangle 2">
            <a:extLst>
              <a:ext uri="{FF2B5EF4-FFF2-40B4-BE49-F238E27FC236}">
                <a16:creationId xmlns:a16="http://schemas.microsoft.com/office/drawing/2014/main" id="{0EC525FC-2CDB-3121-6E2F-E2F75EE4A95B}"/>
              </a:ext>
            </a:extLst>
          </p:cNvPr>
          <p:cNvSpPr>
            <a:spLocks noGrp="1" noRot="1" noChangeAspect="1" noChangeArrowheads="1" noTextEdit="1"/>
          </p:cNvSpPr>
          <p:nvPr>
            <p:ph type="sldImg"/>
          </p:nvPr>
        </p:nvSpPr>
        <p:spPr>
          <a:solidFill>
            <a:srgbClr val="FFFFFF"/>
          </a:solidFill>
          <a:ln/>
        </p:spPr>
      </p:sp>
      <p:sp>
        <p:nvSpPr>
          <p:cNvPr id="87044" name="Rectangle 3">
            <a:extLst>
              <a:ext uri="{FF2B5EF4-FFF2-40B4-BE49-F238E27FC236}">
                <a16:creationId xmlns:a16="http://schemas.microsoft.com/office/drawing/2014/main" id="{77D815DA-E2A8-57F6-9819-8D77EA5746A4}"/>
              </a:ext>
            </a:extLst>
          </p:cNvPr>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arenR"/>
            </a:pPr>
            <a:r>
              <a:rPr lang="en-GB" altLang="en-US" dirty="0"/>
              <a:t>Slowly solid food can be introduced, increasing to 5 meals a day. Make sure the mother is aware what kinds of foods the child should be taking. Pure maize porridge is inadequate.</a:t>
            </a:r>
          </a:p>
          <a:p>
            <a:pPr marL="228600" indent="-228600" eaLnBrk="1" hangingPunct="1">
              <a:buFontTx/>
              <a:buAutoNum type="arabicParenR"/>
            </a:pPr>
            <a:r>
              <a:rPr lang="en-GB" altLang="en-US" dirty="0"/>
              <a:t>Let the child feed in between meals.</a:t>
            </a:r>
          </a:p>
          <a:p>
            <a:pPr marL="228600" indent="-228600" eaLnBrk="1" hangingPunct="1">
              <a:buFontTx/>
              <a:buAutoNum type="arabicParenR"/>
            </a:pPr>
            <a:r>
              <a:rPr lang="en-GB" altLang="en-US" dirty="0"/>
              <a:t>Continue breast feeding  throughout and mineral supplements for at least the first 2 weeks.</a:t>
            </a:r>
          </a:p>
          <a:p>
            <a:pPr marL="228600" indent="-228600" eaLnBrk="1" hangingPunct="1">
              <a:buFontTx/>
              <a:buAutoNum type="arabicParenR"/>
            </a:pPr>
            <a:r>
              <a:rPr lang="en-GB" altLang="en-US" dirty="0"/>
              <a:t>1 week after admission, if the child is now feeding well iron and mebendazole can be introduced. Iron is not introduced before as it has a tendency to encourage bacterial growth which may predispose the child to infection in their weakened early state.</a:t>
            </a:r>
          </a:p>
          <a:p>
            <a:pPr marL="228600" indent="-228600" eaLnBrk="1" hangingPunct="1">
              <a:buFontTx/>
              <a:buAutoNum type="arabicParenR"/>
            </a:pPr>
            <a:r>
              <a:rPr lang="en-GB" altLang="en-US" dirty="0"/>
              <a:t>Monitoring progress is critical (to follow)</a:t>
            </a:r>
          </a:p>
          <a:p>
            <a:pPr marL="228600" indent="-228600" eaLnBrk="1" hangingPunct="1">
              <a:buFontTx/>
              <a:buAutoNum type="arabicParenR"/>
            </a:pPr>
            <a:r>
              <a:rPr lang="en-GB" altLang="en-US" dirty="0"/>
              <a:t>The child should by now be much more lively and interactive (</a:t>
            </a:r>
            <a:r>
              <a:rPr lang="en-GB" altLang="en-US" dirty="0" err="1"/>
              <a:t>ie</a:t>
            </a:r>
            <a:r>
              <a:rPr lang="en-GB" altLang="en-US" dirty="0"/>
              <a:t> normal!). This should be encouraged ideally by providing toys and an environment in which the child can play. This is an important part of recovery that is frequently ignored in hospitals and particularly by doctors who are more interested in the prescription chart.</a:t>
            </a:r>
          </a:p>
          <a:p>
            <a:pPr marL="228600" indent="-228600" eaLnBrk="1" hangingPunct="1">
              <a:buFontTx/>
              <a:buAutoNum type="arabicParenR"/>
            </a:pPr>
            <a:r>
              <a:rPr lang="en-GB" altLang="en-US" dirty="0"/>
              <a:t>As the child is showing signs of recovery it is also very important to being to educate the mother about nutritional care of children and begin the process of preparation for discharge.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F9E5F666-4ED0-3C31-DE25-B4D1F74357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0ADC37-C22A-4D9C-B252-ECE3DB45F9FB}"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2947" name="Rectangle 2">
            <a:extLst>
              <a:ext uri="{FF2B5EF4-FFF2-40B4-BE49-F238E27FC236}">
                <a16:creationId xmlns:a16="http://schemas.microsoft.com/office/drawing/2014/main" id="{CF16787E-D4C3-93AD-70D0-BBE9237170FA}"/>
              </a:ext>
            </a:extLst>
          </p:cNvPr>
          <p:cNvSpPr>
            <a:spLocks noGrp="1" noRot="1" noChangeAspect="1" noChangeArrowheads="1" noTextEdit="1"/>
          </p:cNvSpPr>
          <p:nvPr>
            <p:ph type="sldImg"/>
          </p:nvPr>
        </p:nvSpPr>
        <p:spPr>
          <a:solidFill>
            <a:srgbClr val="FFFFFF"/>
          </a:solidFill>
          <a:ln/>
        </p:spPr>
      </p:sp>
      <p:sp>
        <p:nvSpPr>
          <p:cNvPr id="82948" name="Rectangle 3">
            <a:extLst>
              <a:ext uri="{FF2B5EF4-FFF2-40B4-BE49-F238E27FC236}">
                <a16:creationId xmlns:a16="http://schemas.microsoft.com/office/drawing/2014/main" id="{20CE09AE-FEF9-85FD-754E-22078DCA61EC}"/>
              </a:ext>
            </a:extLst>
          </p:cNvPr>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arenR"/>
            </a:pPr>
            <a:r>
              <a:rPr lang="en-GB" altLang="en-US" dirty="0"/>
              <a:t>If the a child remains clinically stable with a good appetite after 2-3 days of F100 at starting volumes then the total volume of feed can be increased.</a:t>
            </a:r>
          </a:p>
          <a:p>
            <a:pPr marL="228600" indent="-228600" eaLnBrk="1" hangingPunct="1">
              <a:buFontTx/>
              <a:buAutoNum type="arabicParenR"/>
            </a:pPr>
            <a:r>
              <a:rPr lang="en-GB" altLang="en-US" dirty="0"/>
              <a:t>This increase can be achieved by:</a:t>
            </a:r>
          </a:p>
          <a:p>
            <a:pPr marL="685800" lvl="1" indent="-228600" eaLnBrk="1" hangingPunct="1">
              <a:buFontTx/>
              <a:buAutoNum type="alphaLcParenR"/>
            </a:pPr>
            <a:r>
              <a:rPr lang="en-GB" altLang="en-US" dirty="0"/>
              <a:t>On about the 3</a:t>
            </a:r>
            <a:r>
              <a:rPr lang="en-GB" altLang="en-US" baseline="30000" dirty="0"/>
              <a:t>rd</a:t>
            </a:r>
            <a:r>
              <a:rPr lang="en-GB" altLang="en-US" dirty="0"/>
              <a:t> day increase each feed by 10mls (so if fed 3 hourly (8 feeds/day) the feed volume could go up by a maximum of 80mls over 24 hours)</a:t>
            </a:r>
          </a:p>
          <a:p>
            <a:pPr marL="685800" lvl="1" indent="-228600" eaLnBrk="1" hangingPunct="1">
              <a:buFontTx/>
              <a:buAutoNum type="alphaLcParenR"/>
            </a:pPr>
            <a:r>
              <a:rPr lang="en-GB" altLang="en-US" dirty="0"/>
              <a:t>Check if the child finishes all the feed – they should no longer be tube fed. If the child fails to complete a feed then the volume stopped at is the volume to offer each time the child is fed.</a:t>
            </a:r>
          </a:p>
          <a:p>
            <a:pPr marL="685800" lvl="1" indent="-228600" eaLnBrk="1" hangingPunct="1">
              <a:buFontTx/>
              <a:buAutoNum type="alphaLcParenR"/>
            </a:pPr>
            <a:r>
              <a:rPr lang="en-GB" altLang="en-US" dirty="0"/>
              <a:t>If the child starts to finish these new volume feeds then offer more.</a:t>
            </a:r>
          </a:p>
          <a:p>
            <a:pPr marL="685800" lvl="1" indent="-228600" eaLnBrk="1" hangingPunct="1">
              <a:buFontTx/>
              <a:buAutoNum type="alphaLcParenR"/>
            </a:pPr>
            <a:r>
              <a:rPr lang="en-GB" altLang="en-US" dirty="0"/>
              <a:t>The process of offering more can be repeated as the child now regulates their own intake, usually a maximum of 200ml/kg.</a:t>
            </a:r>
          </a:p>
          <a:p>
            <a:pPr marL="228600" indent="-228600" eaLnBrk="1" hangingPunct="1">
              <a:buFontTx/>
              <a:buAutoNum type="arabicParenR"/>
            </a:pPr>
            <a:r>
              <a:rPr lang="en-GB" altLang="en-US" dirty="0"/>
              <a:t>Thus during the initial re-feeding aim at giving 100kcal/kg/day and protein 1-1.5g/kg/day.  After the transition period aim at giving 150-220kcal/kg/day and protein 4-6g/kg/day.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0790CC67-B421-2CD0-046D-4DF4309BBB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5CE882-8945-4EDD-8CC8-B1797AFA708E}"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9091" name="Rectangle 2">
            <a:extLst>
              <a:ext uri="{FF2B5EF4-FFF2-40B4-BE49-F238E27FC236}">
                <a16:creationId xmlns:a16="http://schemas.microsoft.com/office/drawing/2014/main" id="{1F15C6AB-C2CB-2700-19B6-AD957479266B}"/>
              </a:ext>
            </a:extLst>
          </p:cNvPr>
          <p:cNvSpPr>
            <a:spLocks noGrp="1" noRot="1" noChangeAspect="1" noChangeArrowheads="1" noTextEdit="1"/>
          </p:cNvSpPr>
          <p:nvPr>
            <p:ph type="sldImg"/>
          </p:nvPr>
        </p:nvSpPr>
        <p:spPr>
          <a:solidFill>
            <a:srgbClr val="FFFFFF"/>
          </a:solidFill>
          <a:ln/>
        </p:spPr>
      </p:sp>
      <p:sp>
        <p:nvSpPr>
          <p:cNvPr id="34820" name="Rectangle 3">
            <a:extLst>
              <a:ext uri="{FF2B5EF4-FFF2-40B4-BE49-F238E27FC236}">
                <a16:creationId xmlns:a16="http://schemas.microsoft.com/office/drawing/2014/main" id="{75362D34-6B1C-A6B4-6976-D501B59824AF}"/>
              </a:ext>
            </a:extLst>
          </p:cNvPr>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arenR"/>
              <a:defRPr/>
            </a:pPr>
            <a:r>
              <a:rPr lang="en-GB" dirty="0"/>
              <a:t>As the child moves through to the phase of rehabilitation (after maximum feeds are established) then they should be ‘de-</a:t>
            </a:r>
            <a:r>
              <a:rPr lang="en-GB" dirty="0" err="1"/>
              <a:t>medicalised</a:t>
            </a:r>
            <a:r>
              <a:rPr lang="en-GB" dirty="0"/>
              <a:t>’. They mainly require feeding and workload can be reduced by reducing the number of observations unless they still have another illness (</a:t>
            </a:r>
            <a:r>
              <a:rPr lang="en-GB" dirty="0" err="1"/>
              <a:t>ie</a:t>
            </a:r>
            <a:r>
              <a:rPr lang="en-GB" dirty="0"/>
              <a:t> pneumonia or presumed TB).</a:t>
            </a:r>
          </a:p>
          <a:p>
            <a:pPr marL="228600" indent="-228600" eaLnBrk="1" hangingPunct="1">
              <a:buFontTx/>
              <a:buAutoNum type="arabicParenR"/>
              <a:defRPr/>
            </a:pPr>
            <a:r>
              <a:rPr lang="en-GB" dirty="0"/>
              <a:t>The </a:t>
            </a:r>
            <a:r>
              <a:rPr lang="en-US" dirty="0"/>
              <a:t>same anthropometric indicator that is used to confirm severe acute malnutrition should also be used to assess if a child has reached nutritional recovery (NB there is a difference between criteria for ward discharge and discharge form the nutritional programme!!!!).</a:t>
            </a:r>
          </a:p>
          <a:p>
            <a:pPr marL="228600" indent="-228600" eaLnBrk="1" hangingPunct="1">
              <a:buFontTx/>
              <a:buAutoNum type="arabicParenR"/>
              <a:defRPr/>
            </a:pPr>
            <a:r>
              <a:rPr lang="en-US" dirty="0"/>
              <a:t>Infants aged &lt;6 months should be discharged (nutritional recovery reached) when their WHZ is at least ≥ -2 and they have had no </a:t>
            </a:r>
            <a:r>
              <a:rPr lang="en-US" dirty="0" err="1"/>
              <a:t>oedema</a:t>
            </a:r>
            <a:r>
              <a:rPr lang="en-US" dirty="0"/>
              <a:t> for 2 weeks</a:t>
            </a:r>
          </a:p>
          <a:p>
            <a:pPr marL="228600" indent="-228600" eaLnBrk="1" hangingPunct="1">
              <a:buFontTx/>
              <a:buAutoNum type="arabicParenR"/>
              <a:defRPr/>
            </a:pPr>
            <a:r>
              <a:rPr lang="en-US" dirty="0"/>
              <a:t> Children aged 6-59mo  months should be discharged (nutritional recovery reached) their MUAC is ≥ 125mm and they have had no </a:t>
            </a:r>
            <a:r>
              <a:rPr lang="en-US" dirty="0" err="1"/>
              <a:t>oedema</a:t>
            </a:r>
            <a:r>
              <a:rPr lang="en-US" dirty="0"/>
              <a:t> for 2 weeks.</a:t>
            </a:r>
          </a:p>
          <a:p>
            <a:pPr>
              <a:defRPr/>
            </a:pPr>
            <a:endParaRPr lang="en-GB"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A2EE723E-6E3F-7298-44D8-912C85F08D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8BEA43-087B-41C5-887B-F98C3598AF8B}"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1139" name="Rectangle 2">
            <a:extLst>
              <a:ext uri="{FF2B5EF4-FFF2-40B4-BE49-F238E27FC236}">
                <a16:creationId xmlns:a16="http://schemas.microsoft.com/office/drawing/2014/main" id="{A2EFBFA5-EEEF-3062-20D7-5CF4F60AD35F}"/>
              </a:ext>
            </a:extLst>
          </p:cNvPr>
          <p:cNvSpPr>
            <a:spLocks noGrp="1" noRot="1" noChangeAspect="1" noChangeArrowheads="1" noTextEdit="1"/>
          </p:cNvSpPr>
          <p:nvPr>
            <p:ph type="sldImg"/>
          </p:nvPr>
        </p:nvSpPr>
        <p:spPr>
          <a:solidFill>
            <a:srgbClr val="FFFFFF"/>
          </a:solidFill>
          <a:ln/>
        </p:spPr>
      </p:sp>
      <p:sp>
        <p:nvSpPr>
          <p:cNvPr id="91140" name="Rectangle 3">
            <a:extLst>
              <a:ext uri="{FF2B5EF4-FFF2-40B4-BE49-F238E27FC236}">
                <a16:creationId xmlns:a16="http://schemas.microsoft.com/office/drawing/2014/main" id="{58E23C08-ED27-FB0D-8FC3-C5B463185C4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GB" altLang="en-US" dirty="0"/>
              <a:t>To provide effective care of severe malnutrition both doctors and nurses must appreciate the need to:</a:t>
            </a:r>
          </a:p>
          <a:p>
            <a:pPr eaLnBrk="1" hangingPunct="1"/>
            <a:r>
              <a:rPr lang="en-GB" altLang="en-US" dirty="0"/>
              <a:t>	1) Monitor feed intake accurately</a:t>
            </a:r>
          </a:p>
          <a:p>
            <a:pPr eaLnBrk="1" hangingPunct="1"/>
            <a:r>
              <a:rPr lang="en-GB" altLang="en-US" dirty="0"/>
              <a:t>	2) Make sure the child is not being overloaded</a:t>
            </a:r>
          </a:p>
          <a:p>
            <a:pPr eaLnBrk="1" hangingPunct="1"/>
            <a:r>
              <a:rPr lang="en-GB" altLang="en-US" dirty="0"/>
              <a:t>	3) Appreciate the value of weight gain and know what is to be expected. Failure to make good weight gain needs investigating not ignoring!</a:t>
            </a:r>
          </a:p>
          <a:p>
            <a:pPr eaLnBrk="1" hangingPunct="1"/>
            <a:r>
              <a:rPr lang="en-GB" altLang="en-US" dirty="0"/>
              <a:t>		a) Is it inadequate intake?</a:t>
            </a:r>
          </a:p>
          <a:p>
            <a:pPr eaLnBrk="1" hangingPunct="1"/>
            <a:r>
              <a:rPr lang="en-GB" altLang="en-US" dirty="0"/>
              <a:t>		b) Is it a new or missed infection?</a:t>
            </a:r>
          </a:p>
          <a:p>
            <a:pPr eaLnBrk="1" hangingPunct="1"/>
            <a:r>
              <a:rPr lang="en-GB" altLang="en-US" dirty="0"/>
              <a:t>		c) Is it a specific nutrient deficiency?</a:t>
            </a:r>
          </a:p>
          <a:p>
            <a:pPr eaLnBrk="1" hangingPunct="1"/>
            <a:endParaRPr lang="en-GB"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9FF04B3D-1A02-45A8-D899-F55D9360DE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1E3F38-9312-4FED-A6BF-1E2D148B1CC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97283" name="Rectangle 2">
            <a:extLst>
              <a:ext uri="{FF2B5EF4-FFF2-40B4-BE49-F238E27FC236}">
                <a16:creationId xmlns:a16="http://schemas.microsoft.com/office/drawing/2014/main" id="{FB0F5215-B476-25E9-2C6A-35FFFADE9EFE}"/>
              </a:ext>
            </a:extLst>
          </p:cNvPr>
          <p:cNvSpPr>
            <a:spLocks noGrp="1" noRot="1" noChangeAspect="1" noChangeArrowheads="1" noTextEdit="1"/>
          </p:cNvSpPr>
          <p:nvPr>
            <p:ph type="sldImg"/>
          </p:nvPr>
        </p:nvSpPr>
        <p:spPr>
          <a:solidFill>
            <a:srgbClr val="FFFFFF"/>
          </a:solidFill>
          <a:ln/>
        </p:spPr>
      </p:sp>
      <p:sp>
        <p:nvSpPr>
          <p:cNvPr id="97284" name="Rectangle 3">
            <a:extLst>
              <a:ext uri="{FF2B5EF4-FFF2-40B4-BE49-F238E27FC236}">
                <a16:creationId xmlns:a16="http://schemas.microsoft.com/office/drawing/2014/main" id="{35308351-5030-B66C-8C56-77439970516D}"/>
              </a:ext>
            </a:extLst>
          </p:cNvPr>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arenR"/>
            </a:pPr>
            <a:r>
              <a:rPr lang="en-GB" altLang="en-US" dirty="0"/>
              <a:t>When to discharge a patient will depend on the facilities available as well as other factors.</a:t>
            </a:r>
          </a:p>
          <a:p>
            <a:pPr marL="228600" indent="-228600" eaLnBrk="1" hangingPunct="1">
              <a:buFontTx/>
              <a:buAutoNum type="arabicParenR"/>
            </a:pPr>
            <a:r>
              <a:rPr lang="en-GB" altLang="en-US" dirty="0"/>
              <a:t>If there is a convalescent area or feeding centre then a child can be discharged from hospital as soon as medical treatments are completed.</a:t>
            </a:r>
          </a:p>
          <a:p>
            <a:pPr marL="228600" indent="-228600" eaLnBrk="1" hangingPunct="1">
              <a:buFontTx/>
              <a:buAutoNum type="arabicParenR"/>
            </a:pPr>
            <a:r>
              <a:rPr lang="en-GB" altLang="en-US" dirty="0"/>
              <a:t>Other factors to consider are whether the home environment can support continued care – in particular the mother or carer must understand the child’s needs and be able to provide for them</a:t>
            </a:r>
          </a:p>
          <a:p>
            <a:pPr marL="228600" indent="-228600" eaLnBrk="1" hangingPunct="1">
              <a:buFontTx/>
              <a:buAutoNum type="arabicParenR"/>
            </a:pPr>
            <a:r>
              <a:rPr lang="en-GB" altLang="en-US" dirty="0"/>
              <a:t>In hospital the malnourished child is vulnerable to contracting a new disease – so the decision to discharge is a balance between the risk of remaining and the risk of leaving.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B0A7ECAB-02F5-4FE4-8E95-8C6891F550AB}"/>
              </a:ext>
            </a:extLst>
          </p:cNvPr>
          <p:cNvSpPr>
            <a:spLocks noGrp="1" noRot="1" noChangeAspect="1" noChangeArrowheads="1" noTextEdit="1"/>
          </p:cNvSpPr>
          <p:nvPr>
            <p:ph type="sldImg"/>
          </p:nvPr>
        </p:nvSpPr>
        <p:spPr>
          <a:xfrm>
            <a:off x="685800" y="1143000"/>
            <a:ext cx="5486400" cy="3086100"/>
          </a:xfrm>
          <a:ln/>
        </p:spPr>
      </p:sp>
      <p:sp>
        <p:nvSpPr>
          <p:cNvPr id="241667" name="Notes Placeholder 2">
            <a:extLst>
              <a:ext uri="{FF2B5EF4-FFF2-40B4-BE49-F238E27FC236}">
                <a16:creationId xmlns:a16="http://schemas.microsoft.com/office/drawing/2014/main" id="{155EDD52-E576-40A0-9971-78127EA5CD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Head tilt chin lift- form a C with the non dominant hand and place it on the forehead, then the index and middle finger of the dominant hand on the bony part of the chin tilt the chin upwards while pushing backwards  on the forehead avoid the soft tissues of the neck/throat</a:t>
            </a:r>
          </a:p>
          <a:p>
            <a:r>
              <a:rPr lang="en-US" altLang="en-US" dirty="0"/>
              <a:t>Index and middle finger perpendicular to the horizontal planes</a:t>
            </a:r>
          </a:p>
          <a:p>
            <a:endParaRPr lang="en-US" altLang="en-US" dirty="0"/>
          </a:p>
          <a:p>
            <a:r>
              <a:rPr lang="en-US" altLang="en-US" dirty="0"/>
              <a:t>In the sniffing position the tip of the nose is the highest point the glabella and chin are horizontally </a:t>
            </a:r>
            <a:r>
              <a:rPr lang="en-US" altLang="en-US" dirty="0" err="1"/>
              <a:t>aligned,neck</a:t>
            </a:r>
            <a:r>
              <a:rPr lang="en-US" altLang="en-US" dirty="0"/>
              <a:t> is wide open forming a 145degree angle and the external meatus and </a:t>
            </a:r>
            <a:r>
              <a:rPr lang="en-US" altLang="en-US" dirty="0" err="1"/>
              <a:t>and</a:t>
            </a:r>
            <a:r>
              <a:rPr lang="en-US" altLang="en-US" dirty="0"/>
              <a:t> suprasternal notch are aligned</a:t>
            </a:r>
          </a:p>
          <a:p>
            <a:endParaRPr lang="en-US" altLang="en-US" dirty="0"/>
          </a:p>
          <a:p>
            <a:r>
              <a:rPr lang="en-US" altLang="en-US" sz="1400" b="1" dirty="0"/>
              <a:t>Open airway </a:t>
            </a:r>
          </a:p>
          <a:p>
            <a:r>
              <a:rPr lang="en-US" altLang="en-US" b="1" dirty="0"/>
              <a:t>-  Position airway </a:t>
            </a:r>
            <a:r>
              <a:rPr lang="en-US" altLang="en-US" dirty="0"/>
              <a:t>in a </a:t>
            </a:r>
            <a:r>
              <a:rPr lang="en-US" altLang="en-US" b="1" dirty="0"/>
              <a:t>sniffing </a:t>
            </a:r>
            <a:r>
              <a:rPr lang="en-US" altLang="en-US" dirty="0"/>
              <a:t>position- </a:t>
            </a:r>
          </a:p>
          <a:p>
            <a:r>
              <a:rPr lang="en-US" altLang="en-US" dirty="0"/>
              <a:t> Sniffing position enlarges both retropalatal and retroglossal airways.</a:t>
            </a:r>
          </a:p>
          <a:p>
            <a:r>
              <a:rPr lang="en-US" altLang="en-US" dirty="0"/>
              <a:t>- AVPU =U use </a:t>
            </a:r>
            <a:r>
              <a:rPr lang="en-US" altLang="en-US" b="1" dirty="0"/>
              <a:t>oropharyngeal airway </a:t>
            </a:r>
            <a:r>
              <a:rPr lang="en-US" altLang="en-US" dirty="0"/>
              <a:t>- Prevent tongue to fall back against posterior pharyngeal wall</a:t>
            </a:r>
          </a:p>
          <a:p>
            <a:endParaRPr lang="en-US" altLang="en-US" dirty="0"/>
          </a:p>
          <a:p>
            <a:endParaRPr lang="en-US" altLang="en-US" dirty="0"/>
          </a:p>
        </p:txBody>
      </p:sp>
      <p:sp>
        <p:nvSpPr>
          <p:cNvPr id="241668" name="Slide Number Placeholder 3">
            <a:extLst>
              <a:ext uri="{FF2B5EF4-FFF2-40B4-BE49-F238E27FC236}">
                <a16:creationId xmlns:a16="http://schemas.microsoft.com/office/drawing/2014/main" id="{A83547CD-DFD0-468E-9DCD-EB1D458DA9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7E1C0-3587-485F-A4F3-D703ECDBF16B}"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27AA1596-D89E-F2BE-6FA1-9F4D3345B5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8A648E-FC16-4824-9B6B-AEAABBFF9F33}"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403" name="Rectangle 2">
            <a:extLst>
              <a:ext uri="{FF2B5EF4-FFF2-40B4-BE49-F238E27FC236}">
                <a16:creationId xmlns:a16="http://schemas.microsoft.com/office/drawing/2014/main" id="{F820091A-662F-838D-654D-2CC5C656055B}"/>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ED20194F-B4DD-DFC4-CB1E-B0516EE09D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Emphasise these summary points and close.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05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E8EF4B-B2AE-468D-947F-110C6F0785A9}" type="slidenum">
              <a:rPr lang="en-GB" altLang="en-US" sz="1200">
                <a:solidFill>
                  <a:srgbClr val="000000"/>
                </a:solidFill>
              </a:rPr>
              <a:pPr/>
              <a:t>115</a:t>
            </a:fld>
            <a:endParaRPr lang="en-GB" altLang="en-US" sz="1200">
              <a:solidFill>
                <a:srgbClr val="000000"/>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FontTx/>
              <a:buAutoNum type="arabicParenR"/>
            </a:pPr>
            <a:r>
              <a:rPr lang="en-GB" altLang="en-US"/>
              <a:t>Most attention in a convulsion is focused on the drugs.</a:t>
            </a:r>
          </a:p>
          <a:p>
            <a:pPr marL="228600" indent="-228600" eaLnBrk="1" hangingPunct="1">
              <a:buFontTx/>
              <a:buAutoNum type="arabicParenR"/>
            </a:pPr>
            <a:r>
              <a:rPr lang="en-GB" altLang="en-US"/>
              <a:t>Equally important is the supportive care offered. </a:t>
            </a:r>
          </a:p>
          <a:p>
            <a:pPr marL="228600" indent="-228600" eaLnBrk="1" hangingPunct="1">
              <a:buFontTx/>
              <a:buAutoNum type="arabicParenR"/>
            </a:pPr>
            <a:r>
              <a:rPr lang="en-GB" altLang="en-US"/>
              <a:t>Children with convulsions are often not breathing adequately and it is possible that the reduced oxygen supply in long seizures is as damaging as the electrical aspects of the seizure in the brain.</a:t>
            </a:r>
          </a:p>
          <a:p>
            <a:pPr marL="228600" indent="-228600" eaLnBrk="1" hangingPunct="1">
              <a:buFontTx/>
              <a:buAutoNum type="arabicParenR"/>
            </a:pPr>
            <a:r>
              <a:rPr lang="en-GB" altLang="en-US"/>
              <a:t>Therefore for every seizure attention must be paid to the A,B &amp; C. </a:t>
            </a:r>
          </a:p>
          <a:p>
            <a:pPr marL="228600" indent="-228600" eaLnBrk="1" hangingPunct="1">
              <a:buFontTx/>
              <a:buAutoNum type="arabicParenR"/>
            </a:pPr>
            <a:r>
              <a:rPr lang="en-GB" altLang="en-US"/>
              <a:t>During the seizure it is hard to open the airway – and this should not be forced – but oxygen can be given.</a:t>
            </a:r>
          </a:p>
          <a:p>
            <a:pPr marL="228600" indent="-228600" eaLnBrk="1" hangingPunct="1">
              <a:buFontTx/>
              <a:buAutoNum type="arabicParenR"/>
            </a:pPr>
            <a:r>
              <a:rPr lang="en-GB" altLang="en-US"/>
              <a:t>After the seizure (and treatment) the loss of muscle tone may mean that the airway is blocked by the tongue so the airway needs to be taken care of. Occasionally a child will become apnoeic after a seizure and its treatment and need bag and mask ventilation for a few minutes.</a:t>
            </a:r>
          </a:p>
          <a:p>
            <a:pPr marL="228600" indent="-228600" eaLnBrk="1" hangingPunct="1">
              <a:buFontTx/>
              <a:buAutoNum type="arabicParenR"/>
            </a:pPr>
            <a:r>
              <a:rPr lang="en-GB" altLang="en-US"/>
              <a:t>These measures are important! How often have you seen a child given a dose of diazepam slumped in a bed while everyone walks off because the (exciting) seizure has stopped.</a:t>
            </a:r>
          </a:p>
        </p:txBody>
      </p:sp>
    </p:spTree>
    <p:extLst>
      <p:ext uri="{BB962C8B-B14F-4D97-AF65-F5344CB8AC3E}">
        <p14:creationId xmlns:p14="http://schemas.microsoft.com/office/powerpoint/2010/main" val="2548155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05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4EF55D3-5005-4D9F-A8D0-A427102F1D1C}" type="slidenum">
              <a:rPr lang="en-GB" altLang="en-US" sz="1200">
                <a:solidFill>
                  <a:srgbClr val="000000"/>
                </a:solidFill>
              </a:rPr>
              <a:pPr/>
              <a:t>117</a:t>
            </a:fld>
            <a:endParaRPr lang="en-GB" altLang="en-US" sz="1200">
              <a:solidFill>
                <a:srgbClr val="000000"/>
              </a:solidFill>
            </a:endParaRPr>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arenR"/>
            </a:pPr>
            <a:r>
              <a:rPr lang="en-GB" altLang="en-US"/>
              <a:t>Whatever method is used the drug must be placed at least 4 cm internally from the anal margin – this is all of the barrel of the syringe essentially.</a:t>
            </a:r>
          </a:p>
          <a:p>
            <a:pPr marL="228600" indent="-228600" eaLnBrk="1" hangingPunct="1">
              <a:buFontTx/>
              <a:buAutoNum type="arabicParenR"/>
            </a:pPr>
            <a:r>
              <a:rPr lang="en-GB" altLang="en-US"/>
              <a:t>If it is not placed this far in the drug will be lying on the cornified epithelium of the anus – this will be like drug trying to get drug absorbed across the palm of your hand! It is only in the rectum that the blood vessels are accessible across the relatively permeable mucosa.</a:t>
            </a:r>
          </a:p>
        </p:txBody>
      </p:sp>
    </p:spTree>
    <p:extLst>
      <p:ext uri="{BB962C8B-B14F-4D97-AF65-F5344CB8AC3E}">
        <p14:creationId xmlns:p14="http://schemas.microsoft.com/office/powerpoint/2010/main" val="41267215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7EBD81F-5F56-418C-82CF-26849C2AA7A0}" type="slidenum">
              <a:rPr lang="en-GB" altLang="en-US" sz="1200">
                <a:solidFill>
                  <a:srgbClr val="000000"/>
                </a:solidFill>
              </a:rPr>
              <a:pPr/>
              <a:t>119</a:t>
            </a:fld>
            <a:endParaRPr lang="en-GB" altLang="en-US" sz="1200">
              <a:solidFill>
                <a:srgbClr val="000000"/>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FontTx/>
              <a:buAutoNum type="arabicPeriod"/>
            </a:pPr>
            <a:r>
              <a:rPr lang="en-GB" altLang="en-US"/>
              <a:t>In published research definitions of hypoglycaemia vary, accounting for some of the variation in reported frequency. American texts tend to refer to 2.5mmol/l</a:t>
            </a:r>
          </a:p>
          <a:p>
            <a:pPr marL="228600" indent="-228600" eaLnBrk="1" hangingPunct="1">
              <a:buFontTx/>
              <a:buAutoNum type="arabicPeriod"/>
            </a:pPr>
            <a:r>
              <a:rPr lang="en-GB" altLang="en-US"/>
              <a:t>There is considerable physiological evidence that in the first few hours of life in a well, term baby, a blood glucose &lt; 2.2mmol/l is of little significance as the newborn is adapted to use alternative fuels.</a:t>
            </a:r>
          </a:p>
          <a:p>
            <a:pPr marL="228600" indent="-228600" eaLnBrk="1" hangingPunct="1">
              <a:buFontTx/>
              <a:buAutoNum type="arabicPeriod"/>
            </a:pPr>
            <a:r>
              <a:rPr lang="en-GB" altLang="en-US"/>
              <a:t>If the baby is sick, pre-term or small for gestational age the situation is different and hypoglycaemia may not be benign.</a:t>
            </a:r>
          </a:p>
          <a:p>
            <a:pPr marL="228600" indent="-228600" eaLnBrk="1" hangingPunct="1">
              <a:buFontTx/>
              <a:buAutoNum type="arabicPeriod"/>
            </a:pPr>
            <a:r>
              <a:rPr lang="en-GB" altLang="en-US"/>
              <a:t>Bedside glucose test-strips can be unreliable for measuring low blood glucose – they tend to overestimate the commonness of hypoglycaemia.</a:t>
            </a:r>
          </a:p>
        </p:txBody>
      </p:sp>
    </p:spTree>
    <p:extLst>
      <p:ext uri="{BB962C8B-B14F-4D97-AF65-F5344CB8AC3E}">
        <p14:creationId xmlns:p14="http://schemas.microsoft.com/office/powerpoint/2010/main" val="4465161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ChangeArrowheads="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58FD094-1003-47F9-8A09-D8B0992DE38B}" type="slidenum">
              <a:rPr lang="en-GB" altLang="en-US" sz="1200">
                <a:solidFill>
                  <a:srgbClr val="000000"/>
                </a:solidFill>
              </a:rPr>
              <a:pPr/>
              <a:t>120</a:t>
            </a:fld>
            <a:endParaRPr lang="en-GB" altLang="en-US" sz="1200">
              <a:solidFill>
                <a:srgbClr val="000000"/>
              </a:solidFill>
            </a:endParaRPr>
          </a:p>
        </p:txBody>
      </p:sp>
    </p:spTree>
    <p:extLst>
      <p:ext uri="{BB962C8B-B14F-4D97-AF65-F5344CB8AC3E}">
        <p14:creationId xmlns:p14="http://schemas.microsoft.com/office/powerpoint/2010/main" val="5847313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21EFB6EB-E919-422E-94F9-28DEF2A444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C2D4D4D-A06A-41BC-A162-291176B8EA71}" type="slidenum">
              <a:rPr lang="en-GB" altLang="en-US" sz="1200"/>
              <a:pPr/>
              <a:t>124</a:t>
            </a:fld>
            <a:endParaRPr lang="en-GB" altLang="en-US" sz="1200"/>
          </a:p>
        </p:txBody>
      </p:sp>
      <p:sp>
        <p:nvSpPr>
          <p:cNvPr id="26627" name="Rectangle 2">
            <a:extLst>
              <a:ext uri="{FF2B5EF4-FFF2-40B4-BE49-F238E27FC236}">
                <a16:creationId xmlns:a16="http://schemas.microsoft.com/office/drawing/2014/main" id="{0060E34E-5675-4F90-B833-5CAFBB374725}"/>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2CA86B6E-4370-4B81-BA77-95133B7475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FontTx/>
              <a:buAutoNum type="arabicParenR"/>
            </a:pPr>
            <a:r>
              <a:rPr lang="en-GB" altLang="en-US"/>
              <a:t>Although some of these signs tend to make people think of either cerebral malaria or meningitis NONE are only found in one of the conditions and so none are specific.</a:t>
            </a:r>
          </a:p>
          <a:p>
            <a:pPr marL="228600" indent="-228600" eaLnBrk="1" hangingPunct="1">
              <a:buFontTx/>
              <a:buAutoNum type="arabicParenR"/>
            </a:pPr>
            <a:r>
              <a:rPr lang="en-GB" altLang="en-US"/>
              <a:t>The key to diagnosis is often a good HISTORY... Particularly for CHRONIC illness</a:t>
            </a:r>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055">
            <a:extLst>
              <a:ext uri="{FF2B5EF4-FFF2-40B4-BE49-F238E27FC236}">
                <a16:creationId xmlns:a16="http://schemas.microsoft.com/office/drawing/2014/main" id="{78527CDB-C4E9-4EEF-9B4E-8D21A471E2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07B1DE6-4F18-40CF-8C66-8CCBF92E5D39}" type="slidenum">
              <a:rPr lang="en-GB" altLang="en-US" sz="1200"/>
              <a:pPr/>
              <a:t>125</a:t>
            </a:fld>
            <a:endParaRPr lang="en-GB" altLang="en-US" sz="1200"/>
          </a:p>
        </p:txBody>
      </p:sp>
      <p:sp>
        <p:nvSpPr>
          <p:cNvPr id="28675" name="Rectangle 1026">
            <a:extLst>
              <a:ext uri="{FF2B5EF4-FFF2-40B4-BE49-F238E27FC236}">
                <a16:creationId xmlns:a16="http://schemas.microsoft.com/office/drawing/2014/main" id="{3504B7DB-F9A0-491C-80AA-56C30B2A37DF}"/>
              </a:ext>
            </a:extLst>
          </p:cNvPr>
          <p:cNvSpPr>
            <a:spLocks noGrp="1" noRot="1" noChangeAspect="1" noChangeArrowheads="1" noTextEdit="1"/>
          </p:cNvSpPr>
          <p:nvPr>
            <p:ph type="sldImg"/>
          </p:nvPr>
        </p:nvSpPr>
        <p:spPr>
          <a:ln/>
        </p:spPr>
      </p:sp>
      <p:sp>
        <p:nvSpPr>
          <p:cNvPr id="28676" name="Rectangle 1027">
            <a:extLst>
              <a:ext uri="{FF2B5EF4-FFF2-40B4-BE49-F238E27FC236}">
                <a16:creationId xmlns:a16="http://schemas.microsoft.com/office/drawing/2014/main" id="{57718B33-5564-486D-9B40-9C9F5697CC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1) If we want to avoid missing meningitis and the deaths and disability that it causes (the CT scan is a cerebral abscess in a child who did not have their meningitis recognised or treated properly) then should do an LP in children with ANY ONE of the signs listed on the slide.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317919-2649-4687-B59E-C7E6AB6CA0BF}" type="slidenum">
              <a:rPr lang="en-US" smtClean="0"/>
              <a:t>139</a:t>
            </a:fld>
            <a:endParaRPr lang="en-US"/>
          </a:p>
        </p:txBody>
      </p:sp>
    </p:spTree>
    <p:extLst>
      <p:ext uri="{BB962C8B-B14F-4D97-AF65-F5344CB8AC3E}">
        <p14:creationId xmlns:p14="http://schemas.microsoft.com/office/powerpoint/2010/main" val="33552708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OGTT should be performed using a glucose load containing the equivalent of 75 grams of anhydrous glucose dissolved in water or 1.75 grams/kg of body weight to a maximum of 75 grams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E76AD-1F0C-459E-A7B5-3D1D398164D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01320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98" name="Google Shape;298;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0485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3BBB9-C45E-EAAC-F23F-7E5A63A77C02}"/>
            </a:ext>
          </a:extLst>
        </p:cNvPr>
        <p:cNvGrpSpPr/>
        <p:nvPr/>
      </p:nvGrpSpPr>
      <p:grpSpPr>
        <a:xfrm>
          <a:off x="0" y="0"/>
          <a:ext cx="0" cy="0"/>
          <a:chOff x="0" y="0"/>
          <a:chExt cx="0" cy="0"/>
        </a:xfrm>
      </p:grpSpPr>
      <p:sp>
        <p:nvSpPr>
          <p:cNvPr id="247810" name="Rectangle 7">
            <a:extLst>
              <a:ext uri="{FF2B5EF4-FFF2-40B4-BE49-F238E27FC236}">
                <a16:creationId xmlns:a16="http://schemas.microsoft.com/office/drawing/2014/main" id="{38343A6A-A393-BD6E-1A5C-C8E872E911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3E34D0-15C4-4CC8-9E66-DA70AAFEF306}"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47811" name="Rectangle 2">
            <a:extLst>
              <a:ext uri="{FF2B5EF4-FFF2-40B4-BE49-F238E27FC236}">
                <a16:creationId xmlns:a16="http://schemas.microsoft.com/office/drawing/2014/main" id="{5507C43A-26FD-5AB6-0115-C06687536C3A}"/>
              </a:ext>
            </a:extLst>
          </p:cNvPr>
          <p:cNvSpPr>
            <a:spLocks noGrp="1" noRot="1" noChangeAspect="1" noChangeArrowheads="1" noTextEdit="1"/>
          </p:cNvSpPr>
          <p:nvPr>
            <p:ph type="sldImg"/>
          </p:nvPr>
        </p:nvSpPr>
        <p:spPr>
          <a:xfrm>
            <a:off x="685800" y="1143000"/>
            <a:ext cx="5486400" cy="3086100"/>
          </a:xfrm>
          <a:ln/>
        </p:spPr>
      </p:sp>
      <p:sp>
        <p:nvSpPr>
          <p:cNvPr id="247812" name="Rectangle 3">
            <a:extLst>
              <a:ext uri="{FF2B5EF4-FFF2-40B4-BE49-F238E27FC236}">
                <a16:creationId xmlns:a16="http://schemas.microsoft.com/office/drawing/2014/main" id="{91211B77-3213-B293-D153-F9EEADEDC6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FontTx/>
              <a:buAutoNum type="arabicParenR"/>
            </a:pPr>
            <a:r>
              <a:rPr lang="en-GB" altLang="en-US"/>
              <a:t>Before arrest the respiratory rate may slow considerably because of exhaustion or narcosis caused by very high CO2 levels.</a:t>
            </a:r>
          </a:p>
          <a:p>
            <a:pPr marL="228600" indent="-228600" eaLnBrk="1" hangingPunct="1">
              <a:buFontTx/>
              <a:buAutoNum type="arabicParenR"/>
            </a:pPr>
            <a:r>
              <a:rPr lang="en-GB" altLang="en-US"/>
              <a:t>There are no precise accepted levels of breathing being too slow, 20 may be too slow for an infant but enough for a large child</a:t>
            </a:r>
          </a:p>
          <a:p>
            <a:pPr marL="228600" indent="-228600" eaLnBrk="1" hangingPunct="1">
              <a:buFontTx/>
              <a:buAutoNum type="arabicParenR"/>
            </a:pPr>
            <a:r>
              <a:rPr lang="en-GB" altLang="en-US"/>
              <a:t>A pulse oximeter should not miss from any hospital</a:t>
            </a:r>
          </a:p>
          <a:p>
            <a:pPr marL="228600" indent="-228600" eaLnBrk="1" hangingPunct="1">
              <a:buFontTx/>
              <a:buAutoNum type="arabicParenR"/>
            </a:pPr>
            <a:r>
              <a:rPr lang="en-GB" altLang="en-US"/>
              <a:t>Grunting is most useful in infants</a:t>
            </a:r>
          </a:p>
          <a:p>
            <a:pPr marL="228600" indent="-228600" eaLnBrk="1" hangingPunct="1">
              <a:buFontTx/>
              <a:buAutoNum type="arabicParenR"/>
            </a:pPr>
            <a:r>
              <a:rPr lang="en-GB" altLang="en-US"/>
              <a:t>Head nodding is a sign of effort</a:t>
            </a:r>
          </a:p>
          <a:p>
            <a:pPr marL="228600" indent="-228600" eaLnBrk="1" hangingPunct="1">
              <a:buFontTx/>
              <a:buAutoNum type="arabicParenR"/>
            </a:pPr>
            <a:r>
              <a:rPr lang="en-GB" altLang="en-US"/>
              <a:t>May want to ask why we are concerned about deep acidotic breathing, or wheeze or whether the chest moves symmetrically</a:t>
            </a:r>
            <a:endParaRPr lang="en-US" altLang="en-US"/>
          </a:p>
        </p:txBody>
      </p:sp>
    </p:spTree>
    <p:extLst>
      <p:ext uri="{BB962C8B-B14F-4D97-AF65-F5344CB8AC3E}">
        <p14:creationId xmlns:p14="http://schemas.microsoft.com/office/powerpoint/2010/main" val="37885827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a:t>
            </a:r>
            <a:r>
              <a:rPr lang="en-GB" b="1" dirty="0" err="1"/>
              <a:t>euglycemic</a:t>
            </a:r>
            <a:r>
              <a:rPr lang="en-GB" b="1" dirty="0"/>
              <a:t> ketoacidosis”</a:t>
            </a:r>
          </a:p>
        </p:txBody>
      </p:sp>
      <p:sp>
        <p:nvSpPr>
          <p:cNvPr id="4" name="Slide Number Placeholder 3"/>
          <p:cNvSpPr>
            <a:spLocks noGrp="1"/>
          </p:cNvSpPr>
          <p:nvPr>
            <p:ph type="sldNum" sz="quarter" idx="10"/>
          </p:nvPr>
        </p:nvSpPr>
        <p:spPr/>
        <p:txBody>
          <a:bodyPr/>
          <a:lstStyle/>
          <a:p>
            <a:fld id="{425439F5-2415-4EB2-B98C-DBAA65D294C6}" type="slidenum">
              <a:rPr lang="en-GB" smtClean="0"/>
              <a:t>145</a:t>
            </a:fld>
            <a:endParaRPr lang="en-GB"/>
          </a:p>
        </p:txBody>
      </p:sp>
    </p:spTree>
    <p:extLst>
      <p:ext uri="{BB962C8B-B14F-4D97-AF65-F5344CB8AC3E}">
        <p14:creationId xmlns:p14="http://schemas.microsoft.com/office/powerpoint/2010/main" val="42600546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2" name="Google Shape;32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54217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56" name="Google Shape;356;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10909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149</a:t>
            </a:fld>
            <a:endParaRPr sz="1200" b="0" i="0" u="none" strike="noStrike" cap="none">
              <a:solidFill>
                <a:schemeClr val="dk1"/>
              </a:solidFill>
              <a:latin typeface="Times"/>
              <a:ea typeface="Times"/>
              <a:cs typeface="Times"/>
              <a:sym typeface="Times"/>
            </a:endParaRPr>
          </a:p>
        </p:txBody>
      </p:sp>
      <p:sp>
        <p:nvSpPr>
          <p:cNvPr id="363" name="Google Shape;363;p68:notes"/>
          <p:cNvSpPr>
            <a:spLocks noGrp="1" noRot="1" noChangeAspect="1"/>
          </p:cNvSpPr>
          <p:nvPr>
            <p:ph type="sldImg" idx="2"/>
          </p:nvPr>
        </p:nvSpPr>
        <p:spPr>
          <a:xfrm>
            <a:off x="-47625" y="728663"/>
            <a:ext cx="7002463" cy="39401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4" name="Google Shape;364;p68:notes"/>
          <p:cNvSpPr txBox="1">
            <a:spLocks noGrp="1"/>
          </p:cNvSpPr>
          <p:nvPr>
            <p:ph type="body" idx="1"/>
          </p:nvPr>
        </p:nvSpPr>
        <p:spPr>
          <a:xfrm>
            <a:off x="860425" y="4983163"/>
            <a:ext cx="5199063" cy="34353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360"/>
              </a:spcBef>
              <a:spcAft>
                <a:spcPts val="0"/>
              </a:spcAft>
              <a:buSzPts val="1400"/>
              <a:buNone/>
            </a:pPr>
            <a:endParaRPr/>
          </a:p>
        </p:txBody>
      </p:sp>
      <p:sp>
        <p:nvSpPr>
          <p:cNvPr id="365" name="Google Shape;365;p68:notes"/>
          <p:cNvSpPr txBox="1"/>
          <p:nvPr/>
        </p:nvSpPr>
        <p:spPr>
          <a:xfrm>
            <a:off x="4381500" y="0"/>
            <a:ext cx="1668463" cy="21907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fld id="{00000000-1234-1234-1234-123412341234}" type="slidenum">
              <a:rPr lang="en-US" sz="900" b="0" i="0" u="none" strike="noStrike" cap="none">
                <a:solidFill>
                  <a:schemeClr val="hlink"/>
                </a:solidFill>
                <a:latin typeface="Verdana"/>
                <a:ea typeface="Verdana"/>
                <a:cs typeface="Verdana"/>
                <a:sym typeface="Verdana"/>
              </a:rPr>
              <a:t>149</a:t>
            </a:fld>
            <a:endParaRPr sz="900" b="0" i="0" u="none" strike="noStrike" cap="none">
              <a:solidFill>
                <a:schemeClr val="hlink"/>
              </a:solidFill>
              <a:latin typeface="Verdana"/>
              <a:ea typeface="Verdana"/>
              <a:cs typeface="Verdana"/>
              <a:sym typeface="Verdana"/>
            </a:endParaRPr>
          </a:p>
        </p:txBody>
      </p:sp>
    </p:spTree>
    <p:extLst>
      <p:ext uri="{BB962C8B-B14F-4D97-AF65-F5344CB8AC3E}">
        <p14:creationId xmlns:p14="http://schemas.microsoft.com/office/powerpoint/2010/main" val="702028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At list they need to have a video</a:t>
            </a:r>
            <a:r>
              <a:rPr lang="en-GB" baseline="0" dirty="0"/>
              <a:t> call with experts. These patients need very close monitoring.</a:t>
            </a:r>
            <a:endParaRPr lang="en-GB" dirty="0"/>
          </a:p>
        </p:txBody>
      </p:sp>
      <p:sp>
        <p:nvSpPr>
          <p:cNvPr id="4" name="Slide Number Placeholder 3"/>
          <p:cNvSpPr>
            <a:spLocks noGrp="1"/>
          </p:cNvSpPr>
          <p:nvPr>
            <p:ph type="sldNum" sz="quarter" idx="10"/>
          </p:nvPr>
        </p:nvSpPr>
        <p:spPr/>
        <p:txBody>
          <a:bodyPr/>
          <a:lstStyle/>
          <a:p>
            <a:fld id="{A04F4004-0032-4DB4-A2AF-696460D6A36A}" type="slidenum">
              <a:rPr lang="en-GB" smtClean="0"/>
              <a:pPr/>
              <a:t>150</a:t>
            </a:fld>
            <a:endParaRPr lang="en-GB"/>
          </a:p>
        </p:txBody>
      </p:sp>
    </p:spTree>
    <p:extLst>
      <p:ext uri="{BB962C8B-B14F-4D97-AF65-F5344CB8AC3E}">
        <p14:creationId xmlns:p14="http://schemas.microsoft.com/office/powerpoint/2010/main" val="734100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6F69A-B340-47D8-B456-833A2705D25D}"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0278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153</a:t>
            </a:fld>
            <a:endParaRPr sz="1200" b="0" i="0" u="none" strike="noStrike" cap="none">
              <a:solidFill>
                <a:schemeClr val="dk1"/>
              </a:solidFill>
              <a:latin typeface="Times"/>
              <a:ea typeface="Times"/>
              <a:cs typeface="Times"/>
              <a:sym typeface="Times"/>
            </a:endParaRPr>
          </a:p>
        </p:txBody>
      </p:sp>
      <p:sp>
        <p:nvSpPr>
          <p:cNvPr id="403" name="Google Shape;403;p72:notes"/>
          <p:cNvSpPr>
            <a:spLocks noGrp="1" noRot="1" noChangeAspect="1"/>
          </p:cNvSpPr>
          <p:nvPr>
            <p:ph type="sldImg" idx="2"/>
          </p:nvPr>
        </p:nvSpPr>
        <p:spPr>
          <a:xfrm>
            <a:off x="-47625" y="728663"/>
            <a:ext cx="7002463" cy="39401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4" name="Google Shape;404;p72:notes"/>
          <p:cNvSpPr txBox="1">
            <a:spLocks noGrp="1"/>
          </p:cNvSpPr>
          <p:nvPr>
            <p:ph type="body" idx="1"/>
          </p:nvPr>
        </p:nvSpPr>
        <p:spPr>
          <a:xfrm>
            <a:off x="860425" y="4983163"/>
            <a:ext cx="5199063" cy="34353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360"/>
              </a:spcBef>
              <a:spcAft>
                <a:spcPts val="0"/>
              </a:spcAft>
              <a:buSzPts val="1400"/>
              <a:buNone/>
            </a:pPr>
            <a:endParaRPr/>
          </a:p>
        </p:txBody>
      </p:sp>
      <p:sp>
        <p:nvSpPr>
          <p:cNvPr id="405" name="Google Shape;405;p72:notes"/>
          <p:cNvSpPr txBox="1"/>
          <p:nvPr/>
        </p:nvSpPr>
        <p:spPr>
          <a:xfrm>
            <a:off x="4381500" y="0"/>
            <a:ext cx="1668463" cy="21907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fld id="{00000000-1234-1234-1234-123412341234}" type="slidenum">
              <a:rPr lang="en-US" sz="900" b="0" i="0" u="none" strike="noStrike" cap="none">
                <a:solidFill>
                  <a:schemeClr val="hlink"/>
                </a:solidFill>
                <a:latin typeface="Verdana"/>
                <a:ea typeface="Verdana"/>
                <a:cs typeface="Verdana"/>
                <a:sym typeface="Verdana"/>
              </a:rPr>
              <a:t>153</a:t>
            </a:fld>
            <a:endParaRPr sz="900" b="0" i="0" u="none" strike="noStrike" cap="none">
              <a:solidFill>
                <a:schemeClr val="hlink"/>
              </a:solidFill>
              <a:latin typeface="Verdana"/>
              <a:ea typeface="Verdana"/>
              <a:cs typeface="Verdana"/>
              <a:sym typeface="Verdana"/>
            </a:endParaRPr>
          </a:p>
        </p:txBody>
      </p:sp>
    </p:spTree>
    <p:extLst>
      <p:ext uri="{BB962C8B-B14F-4D97-AF65-F5344CB8AC3E}">
        <p14:creationId xmlns:p14="http://schemas.microsoft.com/office/powerpoint/2010/main" val="34745920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b="1" dirty="0"/>
              <a:t>To make </a:t>
            </a:r>
            <a:r>
              <a:rPr lang="en-US" sz="1200" b="1" dirty="0">
                <a:latin typeface="Tahoma" panose="020B0604030504040204" pitchFamily="34" charset="0"/>
                <a:ea typeface="Tahoma" panose="020B0604030504040204" pitchFamily="34" charset="0"/>
                <a:cs typeface="Tahoma" panose="020B0604030504040204" pitchFamily="34" charset="0"/>
              </a:rPr>
              <a:t>0.9% sodium chloride</a:t>
            </a:r>
            <a:r>
              <a:rPr lang="en-US" b="1" baseline="0" dirty="0"/>
              <a:t> in 5% dextrose</a:t>
            </a:r>
            <a:r>
              <a:rPr lang="en-US" b="1" dirty="0"/>
              <a:t>- Take 50 </a:t>
            </a:r>
            <a:r>
              <a:rPr lang="en-US" b="1" dirty="0" err="1"/>
              <a:t>mls</a:t>
            </a:r>
            <a:r>
              <a:rPr lang="en-US" b="1" dirty="0"/>
              <a:t> out of 500 </a:t>
            </a:r>
            <a:r>
              <a:rPr lang="en-US" b="1" dirty="0" err="1"/>
              <a:t>mls</a:t>
            </a:r>
            <a:r>
              <a:rPr lang="en-US" b="1" dirty="0"/>
              <a:t> of </a:t>
            </a:r>
            <a:r>
              <a:rPr lang="en-US" sz="1200" b="1" dirty="0">
                <a:latin typeface="Tahoma" panose="020B0604030504040204" pitchFamily="34" charset="0"/>
                <a:ea typeface="Tahoma" panose="020B0604030504040204" pitchFamily="34" charset="0"/>
                <a:cs typeface="Tahoma" panose="020B0604030504040204" pitchFamily="34" charset="0"/>
              </a:rPr>
              <a:t>0.9% sodium chloride</a:t>
            </a:r>
            <a:r>
              <a:rPr lang="en-US" b="1" dirty="0"/>
              <a:t> and add 50 </a:t>
            </a:r>
            <a:r>
              <a:rPr lang="en-US" b="1" dirty="0" err="1"/>
              <a:t>mls</a:t>
            </a:r>
            <a:r>
              <a:rPr lang="en-US" b="1" dirty="0"/>
              <a:t> of 50 % dextrose</a:t>
            </a:r>
          </a:p>
          <a:p>
            <a:pPr marL="457200" lvl="0" indent="-228600" algn="l" rtl="0">
              <a:lnSpc>
                <a:spcPct val="100000"/>
              </a:lnSpc>
              <a:spcBef>
                <a:spcPts val="360"/>
              </a:spcBef>
              <a:spcAft>
                <a:spcPts val="0"/>
              </a:spcAft>
              <a:buSzPts val="1400"/>
              <a:buNone/>
            </a:pPr>
            <a:endParaRPr lang="en-US" b="1" dirty="0"/>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b="1" dirty="0"/>
              <a:t>To make </a:t>
            </a:r>
            <a:r>
              <a:rPr lang="en-US" sz="1200" b="1" dirty="0">
                <a:latin typeface="Tahoma" panose="020B0604030504040204" pitchFamily="34" charset="0"/>
                <a:ea typeface="Tahoma" panose="020B0604030504040204" pitchFamily="34" charset="0"/>
                <a:cs typeface="Tahoma" panose="020B0604030504040204" pitchFamily="34" charset="0"/>
              </a:rPr>
              <a:t>0.9% sodium chloride</a:t>
            </a:r>
            <a:r>
              <a:rPr lang="en-US" b="1" baseline="0" dirty="0"/>
              <a:t> in 10% dextrose</a:t>
            </a:r>
            <a:r>
              <a:rPr lang="en-US" b="1" dirty="0"/>
              <a:t>- Take 100 </a:t>
            </a:r>
            <a:r>
              <a:rPr lang="en-US" b="1" dirty="0" err="1"/>
              <a:t>mls</a:t>
            </a:r>
            <a:r>
              <a:rPr lang="en-US" b="1" dirty="0"/>
              <a:t> out of 500 </a:t>
            </a:r>
            <a:r>
              <a:rPr lang="en-US" b="1" dirty="0" err="1"/>
              <a:t>mls</a:t>
            </a:r>
            <a:r>
              <a:rPr lang="en-US" b="1" dirty="0"/>
              <a:t> of </a:t>
            </a:r>
            <a:r>
              <a:rPr lang="en-US" sz="1200" b="1" dirty="0">
                <a:latin typeface="Tahoma" panose="020B0604030504040204" pitchFamily="34" charset="0"/>
                <a:ea typeface="Tahoma" panose="020B0604030504040204" pitchFamily="34" charset="0"/>
                <a:cs typeface="Tahoma" panose="020B0604030504040204" pitchFamily="34" charset="0"/>
              </a:rPr>
              <a:t>0.9% sodium chloride</a:t>
            </a:r>
            <a:r>
              <a:rPr lang="en-US" b="1" dirty="0"/>
              <a:t> and add 100 </a:t>
            </a:r>
            <a:r>
              <a:rPr lang="en-US" b="1" dirty="0" err="1"/>
              <a:t>mls</a:t>
            </a:r>
            <a:r>
              <a:rPr lang="en-US" b="1" dirty="0"/>
              <a:t> of 50 % dextrose</a:t>
            </a:r>
          </a:p>
          <a:p>
            <a:pPr marL="457200" lvl="0" indent="-228600" algn="l" rtl="0">
              <a:lnSpc>
                <a:spcPct val="100000"/>
              </a:lnSpc>
              <a:spcBef>
                <a:spcPts val="360"/>
              </a:spcBef>
              <a:spcAft>
                <a:spcPts val="0"/>
              </a:spcAft>
              <a:buSzPts val="1400"/>
              <a:buNone/>
            </a:pPr>
            <a:endParaRPr lang="en-US" b="1" dirty="0"/>
          </a:p>
          <a:p>
            <a:endParaRPr lang="en-US" dirty="0"/>
          </a:p>
        </p:txBody>
      </p:sp>
      <p:sp>
        <p:nvSpPr>
          <p:cNvPr id="4" name="Slide Number Placeholder 3"/>
          <p:cNvSpPr>
            <a:spLocks noGrp="1"/>
          </p:cNvSpPr>
          <p:nvPr>
            <p:ph type="sldNum" sz="quarter" idx="10"/>
          </p:nvPr>
        </p:nvSpPr>
        <p:spPr/>
        <p:txBody>
          <a:bodyPr/>
          <a:lstStyle/>
          <a:p>
            <a:fld id="{6EFA50DF-B6BD-4D04-8444-93BD564D593B}" type="slidenum">
              <a:rPr lang="en-US" smtClean="0"/>
              <a:t>154</a:t>
            </a:fld>
            <a:endParaRPr lang="en-US"/>
          </a:p>
        </p:txBody>
      </p:sp>
    </p:spTree>
    <p:extLst>
      <p:ext uri="{BB962C8B-B14F-4D97-AF65-F5344CB8AC3E}">
        <p14:creationId xmlns:p14="http://schemas.microsoft.com/office/powerpoint/2010/main" val="41367635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424" name="Google Shape;424;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26939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6F69A-B340-47D8-B456-833A2705D25D}"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B9401BEE-E739-4BE5-973E-BBCF9CF71F18}"/>
              </a:ext>
            </a:extLst>
          </p:cNvPr>
          <p:cNvSpPr>
            <a:spLocks noGrp="1" noRot="1" noChangeAspect="1" noChangeArrowheads="1" noTextEdit="1"/>
          </p:cNvSpPr>
          <p:nvPr>
            <p:ph type="sldImg"/>
          </p:nvPr>
        </p:nvSpPr>
        <p:spPr>
          <a:xfrm>
            <a:off x="685800" y="1143000"/>
            <a:ext cx="5486400" cy="3086100"/>
          </a:xfrm>
          <a:ln/>
        </p:spPr>
      </p:sp>
      <p:sp>
        <p:nvSpPr>
          <p:cNvPr id="251907" name="Notes Placeholder 2">
            <a:extLst>
              <a:ext uri="{FF2B5EF4-FFF2-40B4-BE49-F238E27FC236}">
                <a16:creationId xmlns:a16="http://schemas.microsoft.com/office/drawing/2014/main" id="{637B6B95-D57B-4E95-BC24-5FBE167A8B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Live saving interventions for life threatening conditions </a:t>
            </a:r>
          </a:p>
        </p:txBody>
      </p:sp>
      <p:sp>
        <p:nvSpPr>
          <p:cNvPr id="251908" name="Slide Number Placeholder 3">
            <a:extLst>
              <a:ext uri="{FF2B5EF4-FFF2-40B4-BE49-F238E27FC236}">
                <a16:creationId xmlns:a16="http://schemas.microsoft.com/office/drawing/2014/main" id="{A224C784-8CD5-418E-BB38-9002C66356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CDC7BE-0CD1-47AC-BBCE-AC5A0A87F684}"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patients in shock,</a:t>
            </a:r>
            <a:r>
              <a:rPr lang="en-US" baseline="0" dirty="0"/>
              <a:t> always assume 10% dehydration. If in doubt of percentage dehydration, always assume 10 % dehydration.</a:t>
            </a:r>
          </a:p>
          <a:p>
            <a:endParaRPr lang="en-US" baseline="0" dirty="0"/>
          </a:p>
          <a:p>
            <a:r>
              <a:rPr lang="en-US" baseline="0" dirty="0"/>
              <a:t>This is  because most children in our setting are more likely to present late with shock or severe dehydration</a:t>
            </a:r>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C6F69A-B340-47D8-B456-833A2705D25D}"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2017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3525" indent="-263525">
              <a:lnSpc>
                <a:spcPct val="100000"/>
              </a:lnSpc>
              <a:spcBef>
                <a:spcPts val="560"/>
              </a:spcBef>
              <a:buSzPts val="2800"/>
            </a:pPr>
            <a:r>
              <a:rPr lang="en-US" sz="1200" dirty="0">
                <a:latin typeface="Tahoma" panose="020B0604030504040204" pitchFamily="34" charset="0"/>
                <a:ea typeface="Tahoma" panose="020B0604030504040204" pitchFamily="34" charset="0"/>
                <a:cs typeface="Tahoma" panose="020B0604030504040204" pitchFamily="34" charset="0"/>
              </a:rPr>
              <a:t>Reassess clinical hydration regularly.</a:t>
            </a:r>
          </a:p>
          <a:p>
            <a:pPr marL="263525" indent="-85725">
              <a:lnSpc>
                <a:spcPct val="100000"/>
              </a:lnSpc>
              <a:spcBef>
                <a:spcPts val="560"/>
              </a:spcBef>
              <a:buSzPts val="2800"/>
              <a:buNone/>
            </a:pPr>
            <a:endParaRPr lang="en-US" sz="1200" dirty="0">
              <a:latin typeface="Tahoma" panose="020B0604030504040204" pitchFamily="34" charset="0"/>
              <a:ea typeface="Tahoma" panose="020B0604030504040204" pitchFamily="34" charset="0"/>
              <a:cs typeface="Tahoma" panose="020B0604030504040204" pitchFamily="34" charset="0"/>
            </a:endParaRPr>
          </a:p>
          <a:p>
            <a:pPr marL="263525" indent="-85725">
              <a:lnSpc>
                <a:spcPct val="20000"/>
              </a:lnSpc>
              <a:spcBef>
                <a:spcPts val="560"/>
              </a:spcBef>
              <a:buSzPts val="2800"/>
              <a:buNone/>
            </a:pPr>
            <a:endParaRPr lang="en-US" sz="1200" dirty="0">
              <a:latin typeface="Tahoma" panose="020B0604030504040204" pitchFamily="34" charset="0"/>
              <a:ea typeface="Tahoma" panose="020B0604030504040204" pitchFamily="34" charset="0"/>
              <a:cs typeface="Tahoma" panose="020B0604030504040204" pitchFamily="34" charset="0"/>
            </a:endParaRPr>
          </a:p>
          <a:p>
            <a:pPr marL="263525" indent="-263525">
              <a:lnSpc>
                <a:spcPct val="100000"/>
              </a:lnSpc>
              <a:spcBef>
                <a:spcPts val="560"/>
              </a:spcBef>
              <a:buSzPts val="2800"/>
            </a:pPr>
            <a:r>
              <a:rPr lang="en-US" sz="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Once the blood glucose is </a:t>
            </a:r>
            <a:r>
              <a:rPr lang="en-US" sz="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less than 17 </a:t>
            </a:r>
            <a:r>
              <a:rPr lang="en-US" sz="1200" dirty="0" err="1">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mmol</a:t>
            </a:r>
            <a:r>
              <a:rPr lang="en-US" sz="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/L, </a:t>
            </a:r>
            <a:r>
              <a:rPr lang="en-US" sz="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use </a:t>
            </a:r>
            <a:r>
              <a:rPr lang="en-US" sz="1200" dirty="0">
                <a:latin typeface="Tahoma" panose="020B0604030504040204" pitchFamily="34" charset="0"/>
                <a:ea typeface="Tahoma" panose="020B0604030504040204" pitchFamily="34" charset="0"/>
                <a:cs typeface="Tahoma" panose="020B0604030504040204" pitchFamily="34" charset="0"/>
              </a:rPr>
              <a:t>0.9% sodium chloride</a:t>
            </a:r>
            <a:r>
              <a:rPr lang="en-US" sz="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in 5% dextrose</a:t>
            </a:r>
            <a:r>
              <a:rPr lang="en-US" sz="12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a:t>
            </a:r>
            <a:endParaRPr lang="en-US" sz="1200" dirty="0">
              <a:latin typeface="Tahoma" panose="020B0604030504040204" pitchFamily="34" charset="0"/>
              <a:ea typeface="Tahoma" panose="020B0604030504040204" pitchFamily="34" charset="0"/>
              <a:cs typeface="Tahoma" panose="020B0604030504040204" pitchFamily="34" charset="0"/>
            </a:endParaRPr>
          </a:p>
          <a:p>
            <a:pPr marL="263525" indent="-85725">
              <a:lnSpc>
                <a:spcPct val="100000"/>
              </a:lnSpc>
              <a:spcBef>
                <a:spcPts val="560"/>
              </a:spcBef>
              <a:buSzPts val="2800"/>
              <a:buNone/>
            </a:pPr>
            <a:endParaRPr lang="en-US" sz="1200" dirty="0">
              <a:latin typeface="Tahoma" panose="020B0604030504040204" pitchFamily="34" charset="0"/>
              <a:ea typeface="Tahoma" panose="020B0604030504040204" pitchFamily="34" charset="0"/>
              <a:cs typeface="Tahoma" panose="020B0604030504040204" pitchFamily="34" charset="0"/>
            </a:endParaRPr>
          </a:p>
          <a:p>
            <a:pPr marL="263525" indent="-263525">
              <a:lnSpc>
                <a:spcPct val="100000"/>
              </a:lnSpc>
              <a:spcBef>
                <a:spcPts val="560"/>
              </a:spcBef>
              <a:buSzPts val="2800"/>
            </a:pPr>
            <a:r>
              <a:rPr lang="en-US" sz="1200" dirty="0">
                <a:latin typeface="Tahoma" panose="020B0604030504040204" pitchFamily="34" charset="0"/>
                <a:ea typeface="Tahoma" panose="020B0604030504040204" pitchFamily="34" charset="0"/>
                <a:cs typeface="Tahoma" panose="020B0604030504040204" pitchFamily="34" charset="0"/>
              </a:rPr>
              <a:t>Once the blood glucose is &lt;10mmol/L, use 0.9% sodium chloride in 10% dextrose.</a:t>
            </a:r>
          </a:p>
          <a:p>
            <a:pPr marL="0" indent="0">
              <a:lnSpc>
                <a:spcPct val="100000"/>
              </a:lnSpc>
              <a:spcBef>
                <a:spcPts val="560"/>
              </a:spcBef>
              <a:buSzPts val="2800"/>
              <a:buNone/>
            </a:pPr>
            <a:endParaRPr lang="en-US" sz="1200" dirty="0">
              <a:latin typeface="Tahoma" panose="020B0604030504040204" pitchFamily="34" charset="0"/>
              <a:ea typeface="Tahoma" panose="020B0604030504040204" pitchFamily="34" charset="0"/>
              <a:cs typeface="Tahoma" panose="020B0604030504040204" pitchFamily="34" charset="0"/>
            </a:endParaRPr>
          </a:p>
          <a:p>
            <a:pPr marL="263525" indent="-263525">
              <a:lnSpc>
                <a:spcPct val="100000"/>
              </a:lnSpc>
              <a:spcBef>
                <a:spcPts val="560"/>
              </a:spcBef>
              <a:buSzPts val="2800"/>
            </a:pPr>
            <a:r>
              <a:rPr lang="en-US" sz="1200" dirty="0">
                <a:latin typeface="Tahoma" panose="020B0604030504040204" pitchFamily="34" charset="0"/>
                <a:ea typeface="Tahoma" panose="020B0604030504040204" pitchFamily="34" charset="0"/>
                <a:cs typeface="Tahoma" panose="020B0604030504040204" pitchFamily="34" charset="0"/>
              </a:rPr>
              <a:t>This prevents hypoglycemia</a:t>
            </a:r>
          </a:p>
          <a:p>
            <a:endParaRPr lang="en-US" dirty="0"/>
          </a:p>
          <a:p>
            <a:endParaRPr lang="en-US" dirty="0"/>
          </a:p>
          <a:p>
            <a:r>
              <a:rPr lang="en-US" dirty="0"/>
              <a:t>In a </a:t>
            </a:r>
            <a:r>
              <a:rPr lang="en-US" dirty="0" err="1"/>
              <a:t>soluset</a:t>
            </a:r>
            <a:r>
              <a:rPr lang="en-US" dirty="0"/>
              <a:t>, 1</a:t>
            </a:r>
            <a:r>
              <a:rPr lang="en-US" baseline="0" dirty="0"/>
              <a:t> ml = 60 drops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10690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159</a:t>
            </a:fld>
            <a:endParaRPr sz="1200" b="0" i="0" u="none" strike="noStrike" cap="none">
              <a:solidFill>
                <a:schemeClr val="dk1"/>
              </a:solidFill>
              <a:latin typeface="Times"/>
              <a:ea typeface="Times"/>
              <a:cs typeface="Times"/>
              <a:sym typeface="Times"/>
            </a:endParaRPr>
          </a:p>
        </p:txBody>
      </p:sp>
      <p:sp>
        <p:nvSpPr>
          <p:cNvPr id="363" name="Google Shape;363;p68:notes"/>
          <p:cNvSpPr>
            <a:spLocks noGrp="1" noRot="1" noChangeAspect="1"/>
          </p:cNvSpPr>
          <p:nvPr>
            <p:ph type="sldImg" idx="2"/>
          </p:nvPr>
        </p:nvSpPr>
        <p:spPr>
          <a:xfrm>
            <a:off x="-47625" y="728663"/>
            <a:ext cx="7002463" cy="39401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4" name="Google Shape;364;p68:notes"/>
          <p:cNvSpPr txBox="1">
            <a:spLocks noGrp="1"/>
          </p:cNvSpPr>
          <p:nvPr>
            <p:ph type="body" idx="1"/>
          </p:nvPr>
        </p:nvSpPr>
        <p:spPr>
          <a:xfrm>
            <a:off x="860425" y="4983163"/>
            <a:ext cx="5199063" cy="3435350"/>
          </a:xfrm>
          <a:prstGeom prst="rect">
            <a:avLst/>
          </a:prstGeom>
          <a:noFill/>
          <a:ln>
            <a:noFill/>
          </a:ln>
        </p:spPr>
        <p:txBody>
          <a:bodyPr spcFirstLastPara="1" wrap="square" lIns="0" tIns="0" rIns="0" bIns="0" anchor="t" anchorCtr="0">
            <a:noAutofit/>
          </a:bodyPr>
          <a:lstStyle/>
          <a:p>
            <a:pPr lvl="0"/>
            <a:r>
              <a:rPr lang="en-US" sz="2400" dirty="0">
                <a:latin typeface="Tahoma" panose="020B0604030504040204" pitchFamily="34" charset="0"/>
                <a:ea typeface="Tahoma" panose="020B0604030504040204" pitchFamily="34" charset="0"/>
                <a:cs typeface="Tahoma" panose="020B0604030504040204" pitchFamily="34" charset="0"/>
              </a:rPr>
              <a:t>Plasma glucose concentration should fall at a rate of &lt;5mmol/L/h. </a:t>
            </a:r>
          </a:p>
          <a:p>
            <a:pPr marL="50800" lvl="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r>
              <a:rPr lang="en-US" sz="2400" dirty="0">
                <a:latin typeface="Tahoma" panose="020B0604030504040204" pitchFamily="34" charset="0"/>
                <a:ea typeface="Tahoma" panose="020B0604030504040204" pitchFamily="34" charset="0"/>
                <a:cs typeface="Tahoma" panose="020B0604030504040204" pitchFamily="34" charset="0"/>
              </a:rPr>
              <a:t>If the rate of fall is very fast (&gt; 5mmol/L/h, change to 0.9% sodium chloride in 5% dextrose (DNS). </a:t>
            </a:r>
          </a:p>
          <a:p>
            <a:pPr marL="533400" lvl="1"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r>
              <a:rPr lang="en-US" sz="2400" dirty="0">
                <a:latin typeface="Tahoma" panose="020B0604030504040204" pitchFamily="34" charset="0"/>
                <a:ea typeface="Tahoma" panose="020B0604030504040204" pitchFamily="34" charset="0"/>
                <a:cs typeface="Tahoma" panose="020B0604030504040204" pitchFamily="34" charset="0"/>
              </a:rPr>
              <a:t>Can increase dextrose concentration up to 12.5% if using peripheral line.</a:t>
            </a:r>
          </a:p>
        </p:txBody>
      </p:sp>
      <p:sp>
        <p:nvSpPr>
          <p:cNvPr id="365" name="Google Shape;365;p68:notes"/>
          <p:cNvSpPr txBox="1"/>
          <p:nvPr/>
        </p:nvSpPr>
        <p:spPr>
          <a:xfrm>
            <a:off x="4381500" y="0"/>
            <a:ext cx="1668463" cy="21907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fld id="{00000000-1234-1234-1234-123412341234}" type="slidenum">
              <a:rPr lang="en-US" sz="900" b="0" i="0" u="none" strike="noStrike" cap="none">
                <a:solidFill>
                  <a:schemeClr val="hlink"/>
                </a:solidFill>
                <a:latin typeface="Verdana"/>
                <a:ea typeface="Verdana"/>
                <a:cs typeface="Verdana"/>
                <a:sym typeface="Verdana"/>
              </a:rPr>
              <a:t>159</a:t>
            </a:fld>
            <a:endParaRPr sz="900" b="0" i="0" u="none" strike="noStrike" cap="none">
              <a:solidFill>
                <a:schemeClr val="hlink"/>
              </a:solidFill>
              <a:latin typeface="Verdana"/>
              <a:ea typeface="Verdana"/>
              <a:cs typeface="Verdana"/>
              <a:sym typeface="Verdana"/>
            </a:endParaRPr>
          </a:p>
        </p:txBody>
      </p:sp>
    </p:spTree>
    <p:extLst>
      <p:ext uri="{BB962C8B-B14F-4D97-AF65-F5344CB8AC3E}">
        <p14:creationId xmlns:p14="http://schemas.microsoft.com/office/powerpoint/2010/main" val="25209433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160</a:t>
            </a:fld>
            <a:endParaRPr sz="1200" b="0" i="0" u="none" strike="noStrike" cap="none">
              <a:solidFill>
                <a:schemeClr val="dk1"/>
              </a:solidFill>
              <a:latin typeface="Times"/>
              <a:ea typeface="Times"/>
              <a:cs typeface="Times"/>
              <a:sym typeface="Times"/>
            </a:endParaRPr>
          </a:p>
        </p:txBody>
      </p:sp>
      <p:sp>
        <p:nvSpPr>
          <p:cNvPr id="363" name="Google Shape;363;p68:notes"/>
          <p:cNvSpPr>
            <a:spLocks noGrp="1" noRot="1" noChangeAspect="1"/>
          </p:cNvSpPr>
          <p:nvPr>
            <p:ph type="sldImg" idx="2"/>
          </p:nvPr>
        </p:nvSpPr>
        <p:spPr>
          <a:xfrm>
            <a:off x="-47625" y="728663"/>
            <a:ext cx="7002463" cy="39401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4" name="Google Shape;364;p68:notes"/>
          <p:cNvSpPr txBox="1">
            <a:spLocks noGrp="1"/>
          </p:cNvSpPr>
          <p:nvPr>
            <p:ph type="body" idx="1"/>
          </p:nvPr>
        </p:nvSpPr>
        <p:spPr>
          <a:xfrm>
            <a:off x="860425" y="4983163"/>
            <a:ext cx="5199063" cy="34353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360"/>
              </a:spcBef>
              <a:spcAft>
                <a:spcPts val="0"/>
              </a:spcAft>
              <a:buSzPts val="1400"/>
              <a:buNone/>
            </a:pPr>
            <a:r>
              <a:rPr lang="en-US" dirty="0"/>
              <a:t>Insulin given as a bolus increases the risk of cerebral edema</a:t>
            </a:r>
            <a:endParaRPr dirty="0"/>
          </a:p>
        </p:txBody>
      </p:sp>
      <p:sp>
        <p:nvSpPr>
          <p:cNvPr id="365" name="Google Shape;365;p68:notes"/>
          <p:cNvSpPr txBox="1"/>
          <p:nvPr/>
        </p:nvSpPr>
        <p:spPr>
          <a:xfrm>
            <a:off x="4381500" y="0"/>
            <a:ext cx="1668463" cy="21907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fld id="{00000000-1234-1234-1234-123412341234}" type="slidenum">
              <a:rPr lang="en-US" sz="900" b="0" i="0" u="none" strike="noStrike" cap="none">
                <a:solidFill>
                  <a:schemeClr val="hlink"/>
                </a:solidFill>
                <a:latin typeface="Verdana"/>
                <a:ea typeface="Verdana"/>
                <a:cs typeface="Verdana"/>
                <a:sym typeface="Verdana"/>
              </a:rPr>
              <a:t>160</a:t>
            </a:fld>
            <a:endParaRPr sz="900" b="0" i="0" u="none" strike="noStrike" cap="none">
              <a:solidFill>
                <a:schemeClr val="hlink"/>
              </a:solidFill>
              <a:latin typeface="Verdana"/>
              <a:ea typeface="Verdana"/>
              <a:cs typeface="Verdana"/>
              <a:sym typeface="Verdana"/>
            </a:endParaRPr>
          </a:p>
        </p:txBody>
      </p:sp>
    </p:spTree>
    <p:extLst>
      <p:ext uri="{BB962C8B-B14F-4D97-AF65-F5344CB8AC3E}">
        <p14:creationId xmlns:p14="http://schemas.microsoft.com/office/powerpoint/2010/main" val="32562361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620DAD-0320-4A1F-87DC-E4C1199BF8F2}"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19274261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5" name="Google Shape;525;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19222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164</a:t>
            </a:fld>
            <a:endParaRPr sz="1200" b="0" i="0" u="none" strike="noStrike" cap="none">
              <a:solidFill>
                <a:schemeClr val="dk1"/>
              </a:solidFill>
              <a:latin typeface="Times"/>
              <a:ea typeface="Times"/>
              <a:cs typeface="Times"/>
              <a:sym typeface="Times"/>
            </a:endParaRPr>
          </a:p>
        </p:txBody>
      </p:sp>
      <p:sp>
        <p:nvSpPr>
          <p:cNvPr id="537" name="Google Shape;537;p87:notes"/>
          <p:cNvSpPr>
            <a:spLocks noGrp="1" noRot="1" noChangeAspect="1"/>
          </p:cNvSpPr>
          <p:nvPr>
            <p:ph type="sldImg" idx="2"/>
          </p:nvPr>
        </p:nvSpPr>
        <p:spPr>
          <a:xfrm>
            <a:off x="-47625" y="728663"/>
            <a:ext cx="7002463" cy="39401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8" name="Google Shape;538;p87:notes"/>
          <p:cNvSpPr txBox="1">
            <a:spLocks noGrp="1"/>
          </p:cNvSpPr>
          <p:nvPr>
            <p:ph type="body" idx="1"/>
          </p:nvPr>
        </p:nvSpPr>
        <p:spPr>
          <a:xfrm>
            <a:off x="860425" y="4983163"/>
            <a:ext cx="5199063" cy="3435350"/>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360"/>
              </a:spcBef>
              <a:spcAft>
                <a:spcPts val="0"/>
              </a:spcAft>
              <a:buSzPts val="1400"/>
              <a:buNone/>
            </a:pPr>
            <a:r>
              <a:rPr lang="en-US" dirty="0"/>
              <a:t>What can you do if cerebral </a:t>
            </a:r>
            <a:r>
              <a:rPr lang="en-US" dirty="0" err="1"/>
              <a:t>oedema</a:t>
            </a:r>
            <a:r>
              <a:rPr lang="en-US" dirty="0"/>
              <a:t> is suspected?</a:t>
            </a:r>
            <a:endParaRPr dirty="0"/>
          </a:p>
          <a:p>
            <a:pPr marL="457200" lvl="0" indent="-228600" algn="l" rtl="0">
              <a:lnSpc>
                <a:spcPct val="100000"/>
              </a:lnSpc>
              <a:spcBef>
                <a:spcPts val="360"/>
              </a:spcBef>
              <a:spcAft>
                <a:spcPts val="0"/>
              </a:spcAft>
              <a:buSzPts val="1400"/>
              <a:buNone/>
            </a:pPr>
            <a:r>
              <a:rPr lang="en-US" dirty="0"/>
              <a:t>First check the blood glucose to exclude </a:t>
            </a:r>
            <a:r>
              <a:rPr lang="en-US" dirty="0" err="1"/>
              <a:t>hypoglycaemia</a:t>
            </a:r>
            <a:r>
              <a:rPr lang="en-US" dirty="0"/>
              <a:t> as a cause of the change in clinical state.</a:t>
            </a:r>
            <a:endParaRPr dirty="0"/>
          </a:p>
          <a:p>
            <a:pPr marL="457200" lvl="0" indent="-228600" algn="l" rtl="0">
              <a:lnSpc>
                <a:spcPct val="100000"/>
              </a:lnSpc>
              <a:spcBef>
                <a:spcPts val="360"/>
              </a:spcBef>
              <a:spcAft>
                <a:spcPts val="0"/>
              </a:spcAft>
              <a:buSzPts val="1400"/>
              <a:buNone/>
            </a:pPr>
            <a:r>
              <a:rPr lang="en-US" dirty="0"/>
              <a:t>Reduce the rate of fluid administration by one-third. </a:t>
            </a:r>
            <a:endParaRPr dirty="0"/>
          </a:p>
          <a:p>
            <a:pPr marL="457200" lvl="0" indent="-228600" algn="l" rtl="0">
              <a:lnSpc>
                <a:spcPct val="100000"/>
              </a:lnSpc>
              <a:spcBef>
                <a:spcPts val="360"/>
              </a:spcBef>
              <a:spcAft>
                <a:spcPts val="0"/>
              </a:spcAft>
              <a:buSzPts val="1400"/>
              <a:buNone/>
            </a:pPr>
            <a:r>
              <a:rPr lang="en-US" dirty="0"/>
              <a:t>Give mannitol 0.5-1 g/kg IV over 20 minutes and repeat if there is no initial response in 30 minutes to 2 hours. </a:t>
            </a:r>
            <a:endParaRPr dirty="0"/>
          </a:p>
          <a:p>
            <a:pPr marL="457200" lvl="0" indent="-228600" algn="l" rtl="0">
              <a:lnSpc>
                <a:spcPct val="100000"/>
              </a:lnSpc>
              <a:spcBef>
                <a:spcPts val="360"/>
              </a:spcBef>
              <a:spcAft>
                <a:spcPts val="0"/>
              </a:spcAft>
              <a:buSzPts val="1400"/>
              <a:buNone/>
            </a:pPr>
            <a:r>
              <a:rPr lang="en-US" dirty="0"/>
              <a:t>Hypertonic saline (3%), 5 ml/kg over 30 minutes, may be an alternative to mannitol, especially if there is no initial response to mannitol. </a:t>
            </a:r>
            <a:endParaRPr dirty="0"/>
          </a:p>
          <a:p>
            <a:pPr marL="457200" lvl="0" indent="-228600" algn="l" rtl="0">
              <a:lnSpc>
                <a:spcPct val="100000"/>
              </a:lnSpc>
              <a:spcBef>
                <a:spcPts val="360"/>
              </a:spcBef>
              <a:spcAft>
                <a:spcPts val="0"/>
              </a:spcAft>
              <a:buSzPts val="1400"/>
              <a:buNone/>
            </a:pPr>
            <a:r>
              <a:rPr lang="en-US" dirty="0"/>
              <a:t>Elevate the head of the bed. </a:t>
            </a:r>
          </a:p>
          <a:p>
            <a:pPr marL="457200" lvl="0" indent="-228600" algn="l" rtl="0">
              <a:lnSpc>
                <a:spcPct val="100000"/>
              </a:lnSpc>
              <a:spcBef>
                <a:spcPts val="360"/>
              </a:spcBef>
              <a:spcAft>
                <a:spcPts val="0"/>
              </a:spcAft>
              <a:buSzPts val="1400"/>
              <a:buNone/>
            </a:pPr>
            <a:endParaRPr lang="en-US" dirty="0"/>
          </a:p>
          <a:p>
            <a:pPr marL="457200" lvl="0" indent="-228600" algn="l" rtl="0">
              <a:lnSpc>
                <a:spcPct val="100000"/>
              </a:lnSpc>
              <a:spcBef>
                <a:spcPts val="360"/>
              </a:spcBef>
              <a:spcAft>
                <a:spcPts val="0"/>
              </a:spcAft>
              <a:buSzPts val="1400"/>
              <a:buNone/>
            </a:pPr>
            <a:endParaRPr dirty="0"/>
          </a:p>
          <a:p>
            <a:pPr marL="457200" lvl="0" indent="-228600" algn="l" rtl="0">
              <a:lnSpc>
                <a:spcPct val="100000"/>
              </a:lnSpc>
              <a:spcBef>
                <a:spcPts val="360"/>
              </a:spcBef>
              <a:spcAft>
                <a:spcPts val="0"/>
              </a:spcAft>
              <a:buSzPts val="1400"/>
              <a:buNone/>
            </a:pPr>
            <a:r>
              <a:rPr lang="en-US" dirty="0"/>
              <a:t>Intubation may be necessary for a patient with impending respiratory failure. </a:t>
            </a:r>
            <a:endParaRPr dirty="0"/>
          </a:p>
          <a:p>
            <a:pPr marL="457200" lvl="0" indent="-228600" algn="l" rtl="0">
              <a:lnSpc>
                <a:spcPct val="100000"/>
              </a:lnSpc>
              <a:spcBef>
                <a:spcPts val="360"/>
              </a:spcBef>
              <a:spcAft>
                <a:spcPts val="0"/>
              </a:spcAft>
              <a:buSzPts val="1400"/>
              <a:buNone/>
            </a:pPr>
            <a:r>
              <a:rPr lang="en-US" dirty="0"/>
              <a:t>c</a:t>
            </a:r>
            <a:endParaRPr dirty="0"/>
          </a:p>
          <a:p>
            <a:pPr marL="457200" lvl="0" indent="-228600" algn="l" rtl="0">
              <a:lnSpc>
                <a:spcPct val="100000"/>
              </a:lnSpc>
              <a:spcBef>
                <a:spcPts val="360"/>
              </a:spcBef>
              <a:spcAft>
                <a:spcPts val="0"/>
              </a:spcAft>
              <a:buSzPts val="1400"/>
              <a:buNone/>
            </a:pPr>
            <a:endParaRPr dirty="0"/>
          </a:p>
          <a:p>
            <a:pPr marL="457200" lvl="0" indent="-228600" algn="l" rtl="0">
              <a:lnSpc>
                <a:spcPct val="100000"/>
              </a:lnSpc>
              <a:spcBef>
                <a:spcPts val="360"/>
              </a:spcBef>
              <a:spcAft>
                <a:spcPts val="0"/>
              </a:spcAft>
              <a:buSzPts val="1400"/>
              <a:buNone/>
            </a:pPr>
            <a:r>
              <a:rPr lang="en-US" dirty="0"/>
              <a:t>The effect of mannitol should be apparent after 15 min and is expected to last about 120 min. If necessary, the dose can be repeated after 30 min.</a:t>
            </a:r>
            <a:endParaRPr dirty="0"/>
          </a:p>
          <a:p>
            <a:pPr marL="457200" lvl="0" indent="-228600" algn="l" rtl="0">
              <a:lnSpc>
                <a:spcPct val="100000"/>
              </a:lnSpc>
              <a:spcBef>
                <a:spcPts val="360"/>
              </a:spcBef>
              <a:spcAft>
                <a:spcPts val="0"/>
              </a:spcAft>
              <a:buSzPts val="1400"/>
              <a:buNone/>
            </a:pPr>
            <a:endParaRPr dirty="0"/>
          </a:p>
        </p:txBody>
      </p:sp>
      <p:sp>
        <p:nvSpPr>
          <p:cNvPr id="539" name="Google Shape;539;p87:notes"/>
          <p:cNvSpPr txBox="1"/>
          <p:nvPr/>
        </p:nvSpPr>
        <p:spPr>
          <a:xfrm>
            <a:off x="4381500" y="0"/>
            <a:ext cx="1668463" cy="219075"/>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None/>
            </a:pPr>
            <a:fld id="{00000000-1234-1234-1234-123412341234}" type="slidenum">
              <a:rPr lang="en-US" sz="900" b="0" i="0" u="none" strike="noStrike" cap="none">
                <a:solidFill>
                  <a:schemeClr val="hlink"/>
                </a:solidFill>
                <a:latin typeface="Verdana"/>
                <a:ea typeface="Verdana"/>
                <a:cs typeface="Verdana"/>
                <a:sym typeface="Verdana"/>
              </a:rPr>
              <a:t>164</a:t>
            </a:fld>
            <a:endParaRPr sz="900" b="0" i="0" u="none" strike="noStrike" cap="none">
              <a:solidFill>
                <a:schemeClr val="hlink"/>
              </a:solidFill>
              <a:latin typeface="Verdana"/>
              <a:ea typeface="Verdana"/>
              <a:cs typeface="Verdana"/>
              <a:sym typeface="Verdana"/>
            </a:endParaRPr>
          </a:p>
        </p:txBody>
      </p:sp>
    </p:spTree>
    <p:extLst>
      <p:ext uri="{BB962C8B-B14F-4D97-AF65-F5344CB8AC3E}">
        <p14:creationId xmlns:p14="http://schemas.microsoft.com/office/powerpoint/2010/main" val="26133120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360"/>
              </a:spcBef>
              <a:spcAft>
                <a:spcPts val="0"/>
              </a:spcAft>
              <a:buClr>
                <a:srgbClr val="000000"/>
              </a:buClr>
              <a:buSzPts val="1400"/>
              <a:buFont typeface="Arial"/>
              <a:buNone/>
            </a:pPr>
            <a:r>
              <a:rPr lang="en-US" dirty="0"/>
              <a:t>Soluble</a:t>
            </a:r>
            <a:r>
              <a:rPr lang="en-US" baseline="0" dirty="0"/>
              <a:t> insulin examples- </a:t>
            </a:r>
            <a:r>
              <a:rPr lang="en-US" baseline="0" dirty="0" err="1"/>
              <a:t>Actrapid</a:t>
            </a:r>
            <a:endParaRPr lang="en-US" baseline="0" dirty="0"/>
          </a:p>
          <a:p>
            <a:pPr marL="457200" marR="0" lvl="0" indent="-228600" algn="l" rtl="0">
              <a:lnSpc>
                <a:spcPct val="100000"/>
              </a:lnSpc>
              <a:spcBef>
                <a:spcPts val="360"/>
              </a:spcBef>
              <a:spcAft>
                <a:spcPts val="0"/>
              </a:spcAft>
              <a:buClr>
                <a:srgbClr val="000000"/>
              </a:buClr>
              <a:buSzPts val="1400"/>
              <a:buFont typeface="Arial"/>
              <a:buNone/>
            </a:pPr>
            <a:endParaRPr lang="en-US" baseline="0" dirty="0"/>
          </a:p>
          <a:p>
            <a:pPr marL="457200" marR="0" lvl="0" indent="-228600" algn="l" rtl="0">
              <a:lnSpc>
                <a:spcPct val="100000"/>
              </a:lnSpc>
              <a:spcBef>
                <a:spcPts val="360"/>
              </a:spcBef>
              <a:spcAft>
                <a:spcPts val="0"/>
              </a:spcAft>
              <a:buClr>
                <a:srgbClr val="000000"/>
              </a:buClr>
              <a:buSzPts val="1400"/>
              <a:buFont typeface="Arial"/>
              <a:buNone/>
            </a:pPr>
            <a:r>
              <a:rPr lang="en-US" baseline="0" dirty="0"/>
              <a:t>Rapid acting insulin e.gs- </a:t>
            </a:r>
            <a:r>
              <a:rPr lang="en-US" baseline="0" dirty="0" err="1"/>
              <a:t>Novorapid</a:t>
            </a:r>
            <a:r>
              <a:rPr lang="en-US" baseline="0" dirty="0"/>
              <a:t> insulin</a:t>
            </a:r>
            <a:endParaRPr dirty="0"/>
          </a:p>
        </p:txBody>
      </p:sp>
      <p:sp>
        <p:nvSpPr>
          <p:cNvPr id="470" name="Google Shape;470;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174</a:t>
            </a:fld>
            <a:endParaRPr/>
          </a:p>
        </p:txBody>
      </p:sp>
    </p:spTree>
    <p:extLst>
      <p:ext uri="{BB962C8B-B14F-4D97-AF65-F5344CB8AC3E}">
        <p14:creationId xmlns:p14="http://schemas.microsoft.com/office/powerpoint/2010/main" val="18322552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8e1fb7c09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8e1fb7c09a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Use of pre-mixed insulin regimen is not recommended in children and adolescents with type 1 diabetes mellitus.</a:t>
            </a:r>
            <a:endParaRPr/>
          </a:p>
        </p:txBody>
      </p:sp>
      <p:sp>
        <p:nvSpPr>
          <p:cNvPr id="488" name="Google Shape;488;g28e1fb7c09a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175</a:t>
            </a:fld>
            <a:endParaRPr/>
          </a:p>
        </p:txBody>
      </p:sp>
    </p:spTree>
    <p:extLst>
      <p:ext uri="{BB962C8B-B14F-4D97-AF65-F5344CB8AC3E}">
        <p14:creationId xmlns:p14="http://schemas.microsoft.com/office/powerpoint/2010/main" val="30659311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8e1fb7c09a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8e1fb7c09a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6" name="Google Shape;496;g28e1fb7c09a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176</a:t>
            </a:fld>
            <a:endParaRPr/>
          </a:p>
        </p:txBody>
      </p:sp>
    </p:spTree>
    <p:extLst>
      <p:ext uri="{BB962C8B-B14F-4D97-AF65-F5344CB8AC3E}">
        <p14:creationId xmlns:p14="http://schemas.microsoft.com/office/powerpoint/2010/main" val="153929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27B87667-4903-4E8A-8EF9-7CDBC91479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9EE1A3-886E-400A-A38E-642A96037216}"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7027" name="Rectangle 2">
            <a:extLst>
              <a:ext uri="{FF2B5EF4-FFF2-40B4-BE49-F238E27FC236}">
                <a16:creationId xmlns:a16="http://schemas.microsoft.com/office/drawing/2014/main" id="{328F5DE8-1841-4F35-BA6C-C110ADF05E6F}"/>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257028" name="Rectangle 3">
            <a:extLst>
              <a:ext uri="{FF2B5EF4-FFF2-40B4-BE49-F238E27FC236}">
                <a16:creationId xmlns:a16="http://schemas.microsoft.com/office/drawing/2014/main" id="{F33C47E3-ED23-4672-AFFD-C3165ECB85BB}"/>
              </a:ext>
            </a:extLst>
          </p:cNvPr>
          <p:cNvSpPr>
            <a:spLocks noGrp="1" noChangeArrowheads="1"/>
          </p:cNvSpPr>
          <p:nvPr>
            <p:ph type="body" idx="1"/>
          </p:nvPr>
        </p:nvSpPr>
        <p:spPr>
          <a:solidFill>
            <a:srgbClr val="FFFFFF"/>
          </a:solidFill>
          <a:ln>
            <a:solidFill>
              <a:srgbClr val="000000"/>
            </a:solidFill>
          </a:ln>
        </p:spPr>
        <p:txBody>
          <a:bodyPr/>
          <a:lstStyle/>
          <a:p>
            <a:pPr marL="228600" indent="-228600" eaLnBrk="1" hangingPunct="1">
              <a:buFontTx/>
              <a:buAutoNum type="arabicParenR"/>
            </a:pPr>
            <a:r>
              <a:rPr lang="en-GB" altLang="en-US"/>
              <a:t>How do we know when there is an impaired circulation or a severely impaired circulation (perhaps best not to talk about compensated, decompensated any more)</a:t>
            </a:r>
          </a:p>
          <a:p>
            <a:pPr marL="228600" indent="-228600" eaLnBrk="1" hangingPunct="1">
              <a:buFontTx/>
              <a:buAutoNum type="arabicParenR"/>
            </a:pPr>
            <a:r>
              <a:rPr lang="en-GB" altLang="en-US"/>
              <a:t>Signs in the pink box tell us something about the circulation (as well as the respiration and whether alert).</a:t>
            </a:r>
          </a:p>
          <a:p>
            <a:pPr marL="685800" lvl="1" indent="-228600" eaLnBrk="1" hangingPunct="1">
              <a:buFontTx/>
              <a:buAutoNum type="arabicParenR"/>
            </a:pPr>
            <a:r>
              <a:rPr lang="en-GB" altLang="en-US"/>
              <a:t>If a hospital has a monitor then use it! Check pulse, blood pressure etc. </a:t>
            </a:r>
          </a:p>
          <a:p>
            <a:pPr marL="228600" indent="-228600" eaLnBrk="1" hangingPunct="1">
              <a:buFontTx/>
              <a:buAutoNum type="arabicParenR"/>
            </a:pPr>
            <a:r>
              <a:rPr lang="en-GB" altLang="en-US"/>
              <a:t>Signs in the blue box are those we need to know about to help make decisions on fluid / blood use </a:t>
            </a:r>
            <a:r>
              <a:rPr lang="en-GB" altLang="en-US" b="1"/>
              <a:t>– the next two slides focus on what to do if there either of these underlying conditions, severe dehydration or severe anaemia are present.</a:t>
            </a:r>
            <a:endParaRPr lang="en-GB" altLang="en-US"/>
          </a:p>
          <a:p>
            <a:pPr marL="228600" indent="-228600" eaLnBrk="1" hangingPunct="1">
              <a:buFontTx/>
              <a:buAutoNum type="arabicParenR"/>
            </a:pPr>
            <a:r>
              <a:rPr lang="en-GB" altLang="en-US"/>
              <a:t>Simple clinical signs can be very helpful in rapidly assessing the circulatory system</a:t>
            </a:r>
          </a:p>
          <a:p>
            <a:pPr marL="685800" lvl="1" indent="-228600" eaLnBrk="1" hangingPunct="1">
              <a:buFontTx/>
              <a:buAutoNum type="alphaLcParenR"/>
            </a:pPr>
            <a:r>
              <a:rPr lang="en-GB" altLang="en-US"/>
              <a:t>Rapidly feeling the hands, feet and limbs to see if they are cold gives an early clue – cold hands and feet with coldness extending to the upper arm or upper leg is very worrying (clearly some account has to be made of the environment and degree of recent exposure)</a:t>
            </a:r>
          </a:p>
          <a:p>
            <a:pPr marL="685800" lvl="1" indent="-228600" eaLnBrk="1" hangingPunct="1">
              <a:buFontTx/>
              <a:buAutoNum type="alphaLcParenR"/>
            </a:pPr>
            <a:r>
              <a:rPr lang="en-GB" altLang="en-US"/>
              <a:t>The presence / absence or strength of the pulse at the wrist and centrally are also useful.</a:t>
            </a:r>
          </a:p>
          <a:p>
            <a:pPr marL="685800" lvl="1" indent="-228600" eaLnBrk="1" hangingPunct="1">
              <a:buFontTx/>
              <a:buAutoNum type="alphaLcParenR"/>
            </a:pPr>
            <a:r>
              <a:rPr lang="en-GB" altLang="en-US"/>
              <a:t>Pulse rate is of some value, perhaps more so if it is very slow for a child</a:t>
            </a:r>
          </a:p>
          <a:p>
            <a:pPr marL="685800" lvl="1" indent="-228600" eaLnBrk="1" hangingPunct="1">
              <a:buFontTx/>
              <a:buAutoNum type="alphaLcParenR"/>
            </a:pPr>
            <a:r>
              <a:rPr lang="en-GB" altLang="en-US"/>
              <a:t>Capillary refilling is also a rapid assessment that can help identify circulatory failure, especially if the refilling is prolonged &gt;3secs and the child is in a warm environment.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77647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8e1fb7c09a_1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8" name="Google Shape;518;g28e1fb7c09a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6938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2249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16818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93791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1" name="Google Shape;511;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30332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2" name="Google Shape;7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589782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8" name="Google Shape;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28277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5" name="Google Shape;10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05660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20" name="Google Shape;12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93770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571F4-8B35-42FB-314D-1E9AE90D1C0C}"/>
            </a:ext>
          </a:extLst>
        </p:cNvPr>
        <p:cNvGrpSpPr/>
        <p:nvPr/>
      </p:nvGrpSpPr>
      <p:grpSpPr>
        <a:xfrm>
          <a:off x="0" y="0"/>
          <a:ext cx="0" cy="0"/>
          <a:chOff x="0" y="0"/>
          <a:chExt cx="0" cy="0"/>
        </a:xfrm>
      </p:grpSpPr>
      <p:sp>
        <p:nvSpPr>
          <p:cNvPr id="295938" name="Slide Image Placeholder 1">
            <a:extLst>
              <a:ext uri="{FF2B5EF4-FFF2-40B4-BE49-F238E27FC236}">
                <a16:creationId xmlns:a16="http://schemas.microsoft.com/office/drawing/2014/main" id="{213DCCDB-030C-FBE7-45D5-FFDBA47C7539}"/>
              </a:ext>
            </a:extLst>
          </p:cNvPr>
          <p:cNvSpPr>
            <a:spLocks noGrp="1" noRot="1" noChangeAspect="1" noChangeArrowheads="1" noTextEdit="1"/>
          </p:cNvSpPr>
          <p:nvPr>
            <p:ph type="sldImg"/>
          </p:nvPr>
        </p:nvSpPr>
        <p:spPr>
          <a:xfrm>
            <a:off x="685800" y="1143000"/>
            <a:ext cx="5486400" cy="3086100"/>
          </a:xfrm>
          <a:ln/>
        </p:spPr>
      </p:sp>
      <p:sp>
        <p:nvSpPr>
          <p:cNvPr id="295939" name="Notes Placeholder 2">
            <a:extLst>
              <a:ext uri="{FF2B5EF4-FFF2-40B4-BE49-F238E27FC236}">
                <a16:creationId xmlns:a16="http://schemas.microsoft.com/office/drawing/2014/main" id="{9244478C-2724-07B4-D52B-1016383FED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Mention to the participants that there will be a lecture on hypoglycemia which is also been combined with convulsions </a:t>
            </a:r>
          </a:p>
        </p:txBody>
      </p:sp>
      <p:sp>
        <p:nvSpPr>
          <p:cNvPr id="295940" name="Slide Number Placeholder 3">
            <a:extLst>
              <a:ext uri="{FF2B5EF4-FFF2-40B4-BE49-F238E27FC236}">
                <a16:creationId xmlns:a16="http://schemas.microsoft.com/office/drawing/2014/main" id="{4189CC09-9E26-C3CB-3C84-096DF1936E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D7D75F-33D4-482B-92DB-6EAEF4C9C63F}"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245527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eb6e33d7e8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eb6e33d7e8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7" name="Google Shape;127;g1eb6e33d7e8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9863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49" name="Google Shape;149;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69162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1" name="Google Shape;141;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505303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6" name="Google Shape;956;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endParaRPr/>
          </a:p>
        </p:txBody>
      </p:sp>
      <p:sp>
        <p:nvSpPr>
          <p:cNvPr id="957" name="Google Shape;957;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FF"/>
                </a:solidFill>
                <a:effectLst/>
                <a:uLnTx/>
                <a:uFillTx/>
                <a:latin typeface="Verdana"/>
                <a:ea typeface="Verdana"/>
                <a:cs typeface="Verdana"/>
                <a:sym typeface="Verdan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199</a:t>
            </a:fld>
            <a:endParaRPr kumimoji="0" sz="1400" b="0" i="0" u="none" strike="noStrike" kern="0" cap="none" spc="0" normalizeH="0" baseline="0" noProof="0">
              <a:ln>
                <a:noFill/>
              </a:ln>
              <a:solidFill>
                <a:srgbClr val="0000FF"/>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24057874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65" name="Google Shape;965;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94645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endParaRPr/>
          </a:p>
        </p:txBody>
      </p:sp>
      <p:sp>
        <p:nvSpPr>
          <p:cNvPr id="991" name="Google Shape;991;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2440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76" name="Google Shape;176;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81838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9d18b3785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 name="Google Shape;182;g29d18b37853_0_0:notes"/>
          <p:cNvSpPr txBox="1">
            <a:spLocks noGrp="1"/>
          </p:cNvSpPr>
          <p:nvPr>
            <p:ph type="body" idx="1"/>
          </p:nvPr>
        </p:nvSpPr>
        <p:spPr>
          <a:xfrm>
            <a:off x="541338" y="5091113"/>
            <a:ext cx="5823000" cy="36402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360"/>
              </a:spcBef>
              <a:spcAft>
                <a:spcPts val="0"/>
              </a:spcAft>
              <a:buSzPts val="1400"/>
              <a:buNone/>
            </a:pPr>
            <a:r>
              <a:rPr lang="en-US" dirty="0"/>
              <a:t>If a patient takes many blood glucose readings but does not know how to interpret them and does not change either the dose of insulin, the pattern of eating or activity in response to the glucose levels, then testing the glucose readings becomes a futile and wasteful exercise. Repeated daily testing at one time of day alone (</a:t>
            </a:r>
            <a:r>
              <a:rPr lang="en-US" dirty="0" err="1"/>
              <a:t>eg</a:t>
            </a:r>
            <a:r>
              <a:rPr lang="en-US" dirty="0"/>
              <a:t> for fasting glucose levels) is not recommended as it is not helpful. </a:t>
            </a:r>
            <a:endParaRPr dirty="0"/>
          </a:p>
          <a:p>
            <a:pPr marL="457200" lvl="0" indent="-228600" algn="l" rtl="0">
              <a:lnSpc>
                <a:spcPct val="100000"/>
              </a:lnSpc>
              <a:spcBef>
                <a:spcPts val="360"/>
              </a:spcBef>
              <a:spcAft>
                <a:spcPts val="0"/>
              </a:spcAft>
              <a:buSzPts val="1400"/>
              <a:buNone/>
            </a:pPr>
            <a:r>
              <a:rPr lang="en-US" dirty="0"/>
              <a:t>This table suggests how you should interpret the different readings during the day. </a:t>
            </a:r>
            <a:r>
              <a:rPr lang="en-US" b="1" dirty="0"/>
              <a:t>The fasting glucose</a:t>
            </a:r>
            <a:r>
              <a:rPr lang="en-US" dirty="0"/>
              <a:t> level before breakfast helps to tell us if enough insulin was given the night before to compensate for the evening meal, and also whether the evening dose of long-acting insulin was too little or too much. </a:t>
            </a:r>
            <a:r>
              <a:rPr lang="en-US" b="1" dirty="0"/>
              <a:t>The after breakfast level </a:t>
            </a:r>
            <a:r>
              <a:rPr lang="en-US" dirty="0"/>
              <a:t>tells us about the dose of short/rapid-acting insulin given at breakfast. </a:t>
            </a:r>
            <a:r>
              <a:rPr lang="en-US" b="1" dirty="0"/>
              <a:t>The after lunch level </a:t>
            </a:r>
            <a:r>
              <a:rPr lang="en-US" dirty="0"/>
              <a:t>tells us about the dose of short/rapid-acting insulin given at lunch. </a:t>
            </a:r>
            <a:r>
              <a:rPr lang="en-US" b="1" dirty="0"/>
              <a:t>The after supper level </a:t>
            </a:r>
            <a:r>
              <a:rPr lang="en-US" dirty="0"/>
              <a:t>tells us about the dose of short/rapid-acting insulin given at breakfast. </a:t>
            </a:r>
            <a:r>
              <a:rPr lang="en-US" b="1" dirty="0"/>
              <a:t>The pre-lunch level</a:t>
            </a:r>
            <a:r>
              <a:rPr lang="en-US" dirty="0"/>
              <a:t> tells us about the dose of insulin given at breakfast, the effect of the mid-morning snack (if any) and the effect of the morning long-acting insulin. </a:t>
            </a:r>
            <a:r>
              <a:rPr lang="en-US" b="1" dirty="0"/>
              <a:t>The pre-evening meal</a:t>
            </a:r>
            <a:r>
              <a:rPr lang="en-US" dirty="0"/>
              <a:t> level tells us about the dose of insulin given for lunch, the effect of the afternoon snack (if any) and the effect of the morning long-acting insulin.  All levels may be affected by snacks and exercise.</a:t>
            </a:r>
            <a:endParaRPr dirty="0"/>
          </a:p>
          <a:p>
            <a:pPr marL="457200" lvl="0" indent="-228600" algn="l" rtl="0">
              <a:lnSpc>
                <a:spcPct val="100000"/>
              </a:lnSpc>
              <a:spcBef>
                <a:spcPts val="360"/>
              </a:spcBef>
              <a:spcAft>
                <a:spcPts val="0"/>
              </a:spcAft>
              <a:buSzPts val="1400"/>
              <a:buNone/>
            </a:pPr>
            <a:r>
              <a:rPr lang="en-US" dirty="0"/>
              <a:t>Records of insulin, food, activity and other factors that may affect the glucose levels are needed to help make decisions.</a:t>
            </a:r>
            <a:endParaRPr dirty="0"/>
          </a:p>
        </p:txBody>
      </p:sp>
      <p:sp>
        <p:nvSpPr>
          <p:cNvPr id="183" name="Google Shape;183;g29d18b3785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FF"/>
                </a:solidFill>
                <a:effectLst/>
                <a:uLnTx/>
                <a:uFillTx/>
                <a:latin typeface="Verdana"/>
                <a:ea typeface="Verdana"/>
                <a:cs typeface="Verdana"/>
                <a:sym typeface="Verdana"/>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204</a:t>
            </a:fld>
            <a:endParaRPr kumimoji="0" sz="1400" b="0" i="0" u="none" strike="noStrike" kern="0" cap="none" spc="0" normalizeH="0" baseline="0" noProof="0">
              <a:ln>
                <a:noFill/>
              </a:ln>
              <a:solidFill>
                <a:srgbClr val="0000FF"/>
              </a:solidFill>
              <a:effectLst/>
              <a:uLnTx/>
              <a:uFillTx/>
              <a:latin typeface="Verdana"/>
              <a:ea typeface="Verdana"/>
              <a:cs typeface="Verdana"/>
              <a:sym typeface="Verdana"/>
            </a:endParaRPr>
          </a:p>
        </p:txBody>
      </p:sp>
    </p:spTree>
    <p:extLst>
      <p:ext uri="{BB962C8B-B14F-4D97-AF65-F5344CB8AC3E}">
        <p14:creationId xmlns:p14="http://schemas.microsoft.com/office/powerpoint/2010/main" val="1547152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219" name="Google Shape;219;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549270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7" name="Google Shape;227;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1390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A784-E8F9-A1AA-75A9-507A05761BB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KE"/>
          </a:p>
        </p:txBody>
      </p:sp>
      <p:sp>
        <p:nvSpPr>
          <p:cNvPr id="3" name="Subtitle 2">
            <a:extLst>
              <a:ext uri="{FF2B5EF4-FFF2-40B4-BE49-F238E27FC236}">
                <a16:creationId xmlns:a16="http://schemas.microsoft.com/office/drawing/2014/main" id="{8DC20D3E-9BA6-0B78-E9B8-2AA48AA875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KE"/>
          </a:p>
        </p:txBody>
      </p:sp>
      <p:sp>
        <p:nvSpPr>
          <p:cNvPr id="4" name="Date Placeholder 3">
            <a:extLst>
              <a:ext uri="{FF2B5EF4-FFF2-40B4-BE49-F238E27FC236}">
                <a16:creationId xmlns:a16="http://schemas.microsoft.com/office/drawing/2014/main" id="{8B8CF1AA-9FDD-2E89-E6CC-8C4D66E7AB9E}"/>
              </a:ext>
            </a:extLst>
          </p:cNvPr>
          <p:cNvSpPr>
            <a:spLocks noGrp="1"/>
          </p:cNvSpPr>
          <p:nvPr>
            <p:ph type="dt" sz="half" idx="10"/>
          </p:nvPr>
        </p:nvSpPr>
        <p:spPr/>
        <p:txBody>
          <a:bodyPr/>
          <a:lstStyle/>
          <a:p>
            <a:fld id="{D6EB96B6-1F16-7D48-9AA0-4C4B4256E3EC}" type="datetimeFigureOut">
              <a:rPr lang="en-KE" smtClean="0"/>
              <a:t>09/30/2025</a:t>
            </a:fld>
            <a:endParaRPr lang="en-KE"/>
          </a:p>
        </p:txBody>
      </p:sp>
      <p:sp>
        <p:nvSpPr>
          <p:cNvPr id="5" name="Footer Placeholder 4">
            <a:extLst>
              <a:ext uri="{FF2B5EF4-FFF2-40B4-BE49-F238E27FC236}">
                <a16:creationId xmlns:a16="http://schemas.microsoft.com/office/drawing/2014/main" id="{2FB621A4-8BF4-9313-7835-C61B5244229D}"/>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8AAF2B15-45C2-3689-93BF-BE6DE111CEF4}"/>
              </a:ext>
            </a:extLst>
          </p:cNvPr>
          <p:cNvSpPr>
            <a:spLocks noGrp="1"/>
          </p:cNvSpPr>
          <p:nvPr>
            <p:ph type="sldNum" sz="quarter" idx="12"/>
          </p:nvPr>
        </p:nvSpPr>
        <p:spPr/>
        <p:txBody>
          <a:bodyPr/>
          <a:lstStyle/>
          <a:p>
            <a:fld id="{FA014963-E868-A940-BA9F-5FDB5E5E1507}" type="slidenum">
              <a:rPr lang="en-KE" smtClean="0"/>
              <a:t>‹#›</a:t>
            </a:fld>
            <a:endParaRPr lang="en-KE"/>
          </a:p>
        </p:txBody>
      </p:sp>
      <p:pic>
        <p:nvPicPr>
          <p:cNvPr id="7" name="Picture 6" descr="flag.jpg">
            <a:extLst>
              <a:ext uri="{FF2B5EF4-FFF2-40B4-BE49-F238E27FC236}">
                <a16:creationId xmlns:a16="http://schemas.microsoft.com/office/drawing/2014/main" id="{4AC979D2-46C3-4A7F-E5E0-5A99CE1F4CF3}"/>
              </a:ext>
            </a:extLst>
          </p:cNvPr>
          <p:cNvPicPr>
            <a:picLocks noChangeAspect="1"/>
          </p:cNvPicPr>
          <p:nvPr userDrawn="1"/>
        </p:nvPicPr>
        <p:blipFill>
          <a:blip r:embed="rId2" cstate="print"/>
          <a:stretch>
            <a:fillRect/>
          </a:stretch>
        </p:blipFill>
        <p:spPr>
          <a:xfrm>
            <a:off x="0" y="0"/>
            <a:ext cx="9144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4" descr="Kenya Flag">
            <a:extLst>
              <a:ext uri="{FF2B5EF4-FFF2-40B4-BE49-F238E27FC236}">
                <a16:creationId xmlns:a16="http://schemas.microsoft.com/office/drawing/2014/main" id="{A8A12D5D-5352-D5ED-87E8-597E68CBB861}"/>
              </a:ext>
            </a:extLst>
          </p:cNvPr>
          <p:cNvPicPr>
            <a:picLocks noChangeAspect="1" noChangeArrowheads="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1"/>
            <a:ext cx="9017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icture 2">
            <a:extLst>
              <a:ext uri="{FF2B5EF4-FFF2-40B4-BE49-F238E27FC236}">
                <a16:creationId xmlns:a16="http://schemas.microsoft.com/office/drawing/2014/main" id="{DFAC0843-4CB9-604D-2B1C-BF2FFD0D6AF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03764" y="5665813"/>
            <a:ext cx="2542345" cy="10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030223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C7B2F-08D8-0B3F-5D3E-36434A058A75}"/>
              </a:ext>
            </a:extLst>
          </p:cNvPr>
          <p:cNvSpPr>
            <a:spLocks noGrp="1"/>
          </p:cNvSpPr>
          <p:nvPr>
            <p:ph type="title"/>
          </p:nvPr>
        </p:nvSpPr>
        <p:spPr/>
        <p:txBody>
          <a:bodyPr/>
          <a:lstStyle/>
          <a:p>
            <a:r>
              <a:rPr lang="en-GB"/>
              <a:t>Click to edit Master title style</a:t>
            </a:r>
            <a:endParaRPr lang="en-KE"/>
          </a:p>
        </p:txBody>
      </p:sp>
      <p:sp>
        <p:nvSpPr>
          <p:cNvPr id="3" name="Vertical Text Placeholder 2">
            <a:extLst>
              <a:ext uri="{FF2B5EF4-FFF2-40B4-BE49-F238E27FC236}">
                <a16:creationId xmlns:a16="http://schemas.microsoft.com/office/drawing/2014/main" id="{E72751F1-74AE-3E44-DC8D-63B6CC662E5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E83DF2DE-F6F3-125C-A3CD-22684F4443E9}"/>
              </a:ext>
            </a:extLst>
          </p:cNvPr>
          <p:cNvSpPr>
            <a:spLocks noGrp="1"/>
          </p:cNvSpPr>
          <p:nvPr>
            <p:ph type="dt" sz="half" idx="10"/>
          </p:nvPr>
        </p:nvSpPr>
        <p:spPr/>
        <p:txBody>
          <a:bodyPr/>
          <a:lstStyle/>
          <a:p>
            <a:fld id="{D6EB96B6-1F16-7D48-9AA0-4C4B4256E3EC}" type="datetimeFigureOut">
              <a:rPr lang="en-KE" smtClean="0"/>
              <a:t>09/30/2025</a:t>
            </a:fld>
            <a:endParaRPr lang="en-KE"/>
          </a:p>
        </p:txBody>
      </p:sp>
      <p:sp>
        <p:nvSpPr>
          <p:cNvPr id="5" name="Footer Placeholder 4">
            <a:extLst>
              <a:ext uri="{FF2B5EF4-FFF2-40B4-BE49-F238E27FC236}">
                <a16:creationId xmlns:a16="http://schemas.microsoft.com/office/drawing/2014/main" id="{849A39E8-2158-6758-A605-DF840723D708}"/>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0C5E361C-4C0A-C8F2-3CBB-02AD021EE68C}"/>
              </a:ext>
            </a:extLst>
          </p:cNvPr>
          <p:cNvSpPr>
            <a:spLocks noGrp="1"/>
          </p:cNvSpPr>
          <p:nvPr>
            <p:ph type="sldNum" sz="quarter" idx="12"/>
          </p:nvPr>
        </p:nvSpPr>
        <p:spPr/>
        <p:txBody>
          <a:bodyPr/>
          <a:lstStyle/>
          <a:p>
            <a:fld id="{FA014963-E868-A940-BA9F-5FDB5E5E1507}" type="slidenum">
              <a:rPr lang="en-KE" smtClean="0"/>
              <a:t>‹#›</a:t>
            </a:fld>
            <a:endParaRPr lang="en-KE"/>
          </a:p>
        </p:txBody>
      </p:sp>
    </p:spTree>
    <p:extLst>
      <p:ext uri="{BB962C8B-B14F-4D97-AF65-F5344CB8AC3E}">
        <p14:creationId xmlns:p14="http://schemas.microsoft.com/office/powerpoint/2010/main" val="1475166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99B77-9A54-FF84-EBA0-72A750738A0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KE"/>
          </a:p>
        </p:txBody>
      </p:sp>
      <p:sp>
        <p:nvSpPr>
          <p:cNvPr id="3" name="Vertical Text Placeholder 2">
            <a:extLst>
              <a:ext uri="{FF2B5EF4-FFF2-40B4-BE49-F238E27FC236}">
                <a16:creationId xmlns:a16="http://schemas.microsoft.com/office/drawing/2014/main" id="{6E07561D-504D-1A16-0E8B-0A17C57441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00DD9412-52AC-4A9D-0626-3D1E44C9CA3C}"/>
              </a:ext>
            </a:extLst>
          </p:cNvPr>
          <p:cNvSpPr>
            <a:spLocks noGrp="1"/>
          </p:cNvSpPr>
          <p:nvPr>
            <p:ph type="dt" sz="half" idx="10"/>
          </p:nvPr>
        </p:nvSpPr>
        <p:spPr/>
        <p:txBody>
          <a:bodyPr/>
          <a:lstStyle/>
          <a:p>
            <a:fld id="{D6EB96B6-1F16-7D48-9AA0-4C4B4256E3EC}" type="datetimeFigureOut">
              <a:rPr lang="en-KE" smtClean="0"/>
              <a:t>09/30/2025</a:t>
            </a:fld>
            <a:endParaRPr lang="en-KE"/>
          </a:p>
        </p:txBody>
      </p:sp>
      <p:sp>
        <p:nvSpPr>
          <p:cNvPr id="5" name="Footer Placeholder 4">
            <a:extLst>
              <a:ext uri="{FF2B5EF4-FFF2-40B4-BE49-F238E27FC236}">
                <a16:creationId xmlns:a16="http://schemas.microsoft.com/office/drawing/2014/main" id="{561BDCF6-1A8D-760E-F9F6-B9F4DE76BDBF}"/>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59067680-4A02-1475-CC47-047F555C9580}"/>
              </a:ext>
            </a:extLst>
          </p:cNvPr>
          <p:cNvSpPr>
            <a:spLocks noGrp="1"/>
          </p:cNvSpPr>
          <p:nvPr>
            <p:ph type="sldNum" sz="quarter" idx="12"/>
          </p:nvPr>
        </p:nvSpPr>
        <p:spPr/>
        <p:txBody>
          <a:bodyPr/>
          <a:lstStyle/>
          <a:p>
            <a:fld id="{FA014963-E868-A940-BA9F-5FDB5E5E1507}" type="slidenum">
              <a:rPr lang="en-KE" smtClean="0"/>
              <a:t>‹#›</a:t>
            </a:fld>
            <a:endParaRPr lang="en-KE"/>
          </a:p>
        </p:txBody>
      </p:sp>
    </p:spTree>
    <p:extLst>
      <p:ext uri="{BB962C8B-B14F-4D97-AF65-F5344CB8AC3E}">
        <p14:creationId xmlns:p14="http://schemas.microsoft.com/office/powerpoint/2010/main" val="2862807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2" name="Shape 31">
            <a:extLst>
              <a:ext uri="{FF2B5EF4-FFF2-40B4-BE49-F238E27FC236}">
                <a16:creationId xmlns:a16="http://schemas.microsoft.com/office/drawing/2014/main" id="{B090C60B-6198-DCE1-5E22-5FD17582FAE1}"/>
              </a:ext>
            </a:extLst>
          </p:cNvPr>
          <p:cNvSpPr>
            <a:spLocks noChangeArrowheads="1"/>
          </p:cNvSpPr>
          <p:nvPr/>
        </p:nvSpPr>
        <p:spPr bwMode="auto">
          <a:xfrm>
            <a:off x="9808634" y="6754814"/>
            <a:ext cx="1191684" cy="103187"/>
          </a:xfrm>
          <a:prstGeom prst="rect">
            <a:avLst/>
          </a:prstGeom>
          <a:solidFill>
            <a:srgbClr val="FF971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Shape 32">
            <a:extLst>
              <a:ext uri="{FF2B5EF4-FFF2-40B4-BE49-F238E27FC236}">
                <a16:creationId xmlns:a16="http://schemas.microsoft.com/office/drawing/2014/main" id="{85C3E449-133E-25FA-1FB4-A9F3D9DBAD67}"/>
              </a:ext>
            </a:extLst>
          </p:cNvPr>
          <p:cNvSpPr>
            <a:spLocks noChangeArrowheads="1"/>
          </p:cNvSpPr>
          <p:nvPr/>
        </p:nvSpPr>
        <p:spPr bwMode="auto">
          <a:xfrm>
            <a:off x="11000317" y="6754814"/>
            <a:ext cx="1191683" cy="103187"/>
          </a:xfrm>
          <a:prstGeom prst="rect">
            <a:avLst/>
          </a:prstGeom>
          <a:solidFill>
            <a:srgbClr val="F20253"/>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Shape 33">
            <a:extLst>
              <a:ext uri="{FF2B5EF4-FFF2-40B4-BE49-F238E27FC236}">
                <a16:creationId xmlns:a16="http://schemas.microsoft.com/office/drawing/2014/main" id="{800EABA6-E89B-76AC-8AA4-2DB8C38A32AC}"/>
              </a:ext>
            </a:extLst>
          </p:cNvPr>
          <p:cNvSpPr>
            <a:spLocks noChangeArrowheads="1"/>
          </p:cNvSpPr>
          <p:nvPr/>
        </p:nvSpPr>
        <p:spPr bwMode="auto">
          <a:xfrm>
            <a:off x="1" y="6754814"/>
            <a:ext cx="1191684" cy="103187"/>
          </a:xfrm>
          <a:prstGeom prst="rect">
            <a:avLst/>
          </a:prstGeom>
          <a:solidFill>
            <a:srgbClr val="7ECEFD"/>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Shape 34">
            <a:extLst>
              <a:ext uri="{FF2B5EF4-FFF2-40B4-BE49-F238E27FC236}">
                <a16:creationId xmlns:a16="http://schemas.microsoft.com/office/drawing/2014/main" id="{CA6C7A57-D2DB-25D4-0AB3-036C5AB820A2}"/>
              </a:ext>
            </a:extLst>
          </p:cNvPr>
          <p:cNvSpPr>
            <a:spLocks noChangeArrowheads="1"/>
          </p:cNvSpPr>
          <p:nvPr/>
        </p:nvSpPr>
        <p:spPr bwMode="auto">
          <a:xfrm>
            <a:off x="1191684" y="6754814"/>
            <a:ext cx="8616949" cy="103187"/>
          </a:xfrm>
          <a:prstGeom prst="rect">
            <a:avLst/>
          </a:prstGeom>
          <a:solidFill>
            <a:srgbClr val="2185C5"/>
          </a:solidFill>
          <a:ln>
            <a:noFill/>
          </a:ln>
        </p:spPr>
        <p:txBody>
          <a:bodyPr lIns="91425" tIns="91425" rIns="91425" bIns="91425"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sz="140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Shape 29"/>
          <p:cNvSpPr txBox="1">
            <a:spLocks noGrp="1"/>
          </p:cNvSpPr>
          <p:nvPr>
            <p:ph type="title"/>
          </p:nvPr>
        </p:nvSpPr>
        <p:spPr>
          <a:xfrm>
            <a:off x="725347" y="514195"/>
            <a:ext cx="10687291" cy="897917"/>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30" name="Shape 30"/>
          <p:cNvSpPr txBox="1">
            <a:spLocks noGrp="1"/>
          </p:cNvSpPr>
          <p:nvPr>
            <p:ph type="body" idx="1"/>
          </p:nvPr>
        </p:nvSpPr>
        <p:spPr>
          <a:xfrm>
            <a:off x="725347" y="1579944"/>
            <a:ext cx="10687291" cy="4826643"/>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Tree>
    <p:extLst>
      <p:ext uri="{BB962C8B-B14F-4D97-AF65-F5344CB8AC3E}">
        <p14:creationId xmlns:p14="http://schemas.microsoft.com/office/powerpoint/2010/main" val="60893581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3" name="Shape 10">
            <a:extLst>
              <a:ext uri="{FF2B5EF4-FFF2-40B4-BE49-F238E27FC236}">
                <a16:creationId xmlns:a16="http://schemas.microsoft.com/office/drawing/2014/main" id="{20A63982-C98E-44C6-97C7-94F9D56B2C5B}"/>
              </a:ext>
            </a:extLst>
          </p:cNvPr>
          <p:cNvSpPr>
            <a:spLocks noChangeArrowheads="1"/>
          </p:cNvSpPr>
          <p:nvPr/>
        </p:nvSpPr>
        <p:spPr bwMode="auto">
          <a:xfrm>
            <a:off x="7918454" y="3378200"/>
            <a:ext cx="960967" cy="101600"/>
          </a:xfrm>
          <a:prstGeom prst="rect">
            <a:avLst/>
          </a:prstGeom>
          <a:solidFill>
            <a:srgbClr val="FF9715"/>
          </a:solidFill>
          <a:ln>
            <a:noFill/>
          </a:ln>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800"/>
          </a:p>
        </p:txBody>
      </p:sp>
      <p:sp>
        <p:nvSpPr>
          <p:cNvPr id="4" name="Shape 11">
            <a:extLst>
              <a:ext uri="{FF2B5EF4-FFF2-40B4-BE49-F238E27FC236}">
                <a16:creationId xmlns:a16="http://schemas.microsoft.com/office/drawing/2014/main" id="{324CD2C4-2C7C-453E-8F9F-6D11653E309C}"/>
              </a:ext>
            </a:extLst>
          </p:cNvPr>
          <p:cNvSpPr>
            <a:spLocks noChangeArrowheads="1"/>
          </p:cNvSpPr>
          <p:nvPr/>
        </p:nvSpPr>
        <p:spPr bwMode="auto">
          <a:xfrm>
            <a:off x="8879417" y="3378200"/>
            <a:ext cx="963083" cy="101600"/>
          </a:xfrm>
          <a:prstGeom prst="rect">
            <a:avLst/>
          </a:prstGeom>
          <a:solidFill>
            <a:srgbClr val="F20253"/>
          </a:solidFill>
          <a:ln>
            <a:noFill/>
          </a:ln>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800"/>
          </a:p>
        </p:txBody>
      </p:sp>
      <p:sp>
        <p:nvSpPr>
          <p:cNvPr id="5" name="Shape 12">
            <a:extLst>
              <a:ext uri="{FF2B5EF4-FFF2-40B4-BE49-F238E27FC236}">
                <a16:creationId xmlns:a16="http://schemas.microsoft.com/office/drawing/2014/main" id="{C25AA7D0-1DC3-4AAA-9EEB-EDAAFF2D7563}"/>
              </a:ext>
            </a:extLst>
          </p:cNvPr>
          <p:cNvSpPr>
            <a:spLocks noChangeArrowheads="1"/>
          </p:cNvSpPr>
          <p:nvPr/>
        </p:nvSpPr>
        <p:spPr bwMode="auto">
          <a:xfrm>
            <a:off x="3" y="3378200"/>
            <a:ext cx="963084" cy="101600"/>
          </a:xfrm>
          <a:prstGeom prst="rect">
            <a:avLst/>
          </a:prstGeom>
          <a:solidFill>
            <a:srgbClr val="7ECEFD"/>
          </a:solidFill>
          <a:ln>
            <a:noFill/>
          </a:ln>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800"/>
          </a:p>
        </p:txBody>
      </p:sp>
      <p:sp>
        <p:nvSpPr>
          <p:cNvPr id="6" name="Shape 13">
            <a:extLst>
              <a:ext uri="{FF2B5EF4-FFF2-40B4-BE49-F238E27FC236}">
                <a16:creationId xmlns:a16="http://schemas.microsoft.com/office/drawing/2014/main" id="{B361CD5C-712D-4B39-90B8-EFAFA19C781C}"/>
              </a:ext>
            </a:extLst>
          </p:cNvPr>
          <p:cNvSpPr>
            <a:spLocks noChangeArrowheads="1"/>
          </p:cNvSpPr>
          <p:nvPr/>
        </p:nvSpPr>
        <p:spPr bwMode="auto">
          <a:xfrm>
            <a:off x="960967" y="3378200"/>
            <a:ext cx="6957484" cy="101600"/>
          </a:xfrm>
          <a:prstGeom prst="rect">
            <a:avLst/>
          </a:prstGeom>
          <a:solidFill>
            <a:srgbClr val="2185C5"/>
          </a:solidFill>
          <a:ln>
            <a:noFill/>
          </a:ln>
        </p:spPr>
        <p:txBody>
          <a:bodyPr lIns="68569" tIns="68569" rIns="68569" bIns="68569"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endParaRPr lang="en-US" altLang="en-US" sz="1800"/>
          </a:p>
        </p:txBody>
      </p:sp>
      <p:sp>
        <p:nvSpPr>
          <p:cNvPr id="9" name="Shape 9"/>
          <p:cNvSpPr txBox="1">
            <a:spLocks noGrp="1"/>
          </p:cNvSpPr>
          <p:nvPr>
            <p:ph type="ctrTitle"/>
          </p:nvPr>
        </p:nvSpPr>
        <p:spPr>
          <a:xfrm>
            <a:off x="961903" y="3785246"/>
            <a:ext cx="6955599" cy="1546500"/>
          </a:xfrm>
          <a:prstGeom prst="rect">
            <a:avLst/>
          </a:prstGeom>
        </p:spPr>
        <p:txBody>
          <a:bodyPr lIns="91425" tIns="91425" rIns="91425" bIns="91425" anchor="t" anchorCtr="0"/>
          <a:lstStyle>
            <a:lvl1pPr lvl="0">
              <a:spcBef>
                <a:spcPts val="0"/>
              </a:spcBef>
              <a:buClr>
                <a:srgbClr val="2185C5"/>
              </a:buClr>
              <a:buSzPct val="100000"/>
              <a:defRPr sz="3600">
                <a:solidFill>
                  <a:srgbClr val="2185C5"/>
                </a:solidFill>
              </a:defRPr>
            </a:lvl1pPr>
            <a:lvl2pPr lvl="1">
              <a:spcBef>
                <a:spcPts val="0"/>
              </a:spcBef>
              <a:buClr>
                <a:srgbClr val="2185C5"/>
              </a:buClr>
              <a:buSzPct val="100000"/>
              <a:defRPr sz="3600">
                <a:solidFill>
                  <a:srgbClr val="2185C5"/>
                </a:solidFill>
              </a:defRPr>
            </a:lvl2pPr>
            <a:lvl3pPr lvl="2">
              <a:spcBef>
                <a:spcPts val="0"/>
              </a:spcBef>
              <a:buClr>
                <a:srgbClr val="2185C5"/>
              </a:buClr>
              <a:buSzPct val="100000"/>
              <a:defRPr sz="3600">
                <a:solidFill>
                  <a:srgbClr val="2185C5"/>
                </a:solidFill>
              </a:defRPr>
            </a:lvl3pPr>
            <a:lvl4pPr lvl="3">
              <a:spcBef>
                <a:spcPts val="0"/>
              </a:spcBef>
              <a:buClr>
                <a:srgbClr val="2185C5"/>
              </a:buClr>
              <a:buSzPct val="100000"/>
              <a:defRPr sz="3600">
                <a:solidFill>
                  <a:srgbClr val="2185C5"/>
                </a:solidFill>
              </a:defRPr>
            </a:lvl4pPr>
            <a:lvl5pPr lvl="4">
              <a:spcBef>
                <a:spcPts val="0"/>
              </a:spcBef>
              <a:buClr>
                <a:srgbClr val="2185C5"/>
              </a:buClr>
              <a:buSzPct val="100000"/>
              <a:defRPr sz="3600">
                <a:solidFill>
                  <a:srgbClr val="2185C5"/>
                </a:solidFill>
              </a:defRPr>
            </a:lvl5pPr>
            <a:lvl6pPr lvl="5">
              <a:spcBef>
                <a:spcPts val="0"/>
              </a:spcBef>
              <a:buClr>
                <a:srgbClr val="2185C5"/>
              </a:buClr>
              <a:buSzPct val="100000"/>
              <a:defRPr sz="3600">
                <a:solidFill>
                  <a:srgbClr val="2185C5"/>
                </a:solidFill>
              </a:defRPr>
            </a:lvl6pPr>
            <a:lvl7pPr lvl="6">
              <a:spcBef>
                <a:spcPts val="0"/>
              </a:spcBef>
              <a:buClr>
                <a:srgbClr val="2185C5"/>
              </a:buClr>
              <a:buSzPct val="100000"/>
              <a:defRPr sz="3600">
                <a:solidFill>
                  <a:srgbClr val="2185C5"/>
                </a:solidFill>
              </a:defRPr>
            </a:lvl7pPr>
            <a:lvl8pPr lvl="7">
              <a:spcBef>
                <a:spcPts val="0"/>
              </a:spcBef>
              <a:buClr>
                <a:srgbClr val="2185C5"/>
              </a:buClr>
              <a:buSzPct val="100000"/>
              <a:defRPr sz="3600">
                <a:solidFill>
                  <a:srgbClr val="2185C5"/>
                </a:solidFill>
              </a:defRPr>
            </a:lvl8pPr>
            <a:lvl9pPr lvl="8">
              <a:spcBef>
                <a:spcPts val="0"/>
              </a:spcBef>
              <a:buClr>
                <a:srgbClr val="2185C5"/>
              </a:buClr>
              <a:buSzPct val="100000"/>
              <a:defRPr sz="3600">
                <a:solidFill>
                  <a:srgbClr val="2185C5"/>
                </a:solidFill>
              </a:defRPr>
            </a:lvl9pPr>
          </a:lstStyle>
          <a:p>
            <a:r>
              <a:rPr lang="en-US"/>
              <a:t>Click to edit Master title style</a:t>
            </a:r>
            <a:endParaRPr/>
          </a:p>
        </p:txBody>
      </p:sp>
    </p:spTree>
    <p:extLst>
      <p:ext uri="{BB962C8B-B14F-4D97-AF65-F5344CB8AC3E}">
        <p14:creationId xmlns:p14="http://schemas.microsoft.com/office/powerpoint/2010/main" val="276193995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733C73A-2F9E-41B5-98C0-583A9F685058}" type="slidenum">
              <a:rPr lang="en-GB" altLang="en-US"/>
              <a:pPr>
                <a:defRPr/>
              </a:pPr>
              <a:t>‹#›</a:t>
            </a:fld>
            <a:endParaRPr lang="en-GB" altLang="en-US"/>
          </a:p>
        </p:txBody>
      </p:sp>
    </p:spTree>
    <p:extLst>
      <p:ext uri="{BB962C8B-B14F-4D97-AF65-F5344CB8AC3E}">
        <p14:creationId xmlns:p14="http://schemas.microsoft.com/office/powerpoint/2010/main" val="17360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45"/>
        <p:cNvGrpSpPr/>
        <p:nvPr/>
      </p:nvGrpSpPr>
      <p:grpSpPr>
        <a:xfrm>
          <a:off x="0" y="0"/>
          <a:ext cx="0" cy="0"/>
          <a:chOff x="0" y="0"/>
          <a:chExt cx="0" cy="0"/>
        </a:xfrm>
      </p:grpSpPr>
      <p:sp>
        <p:nvSpPr>
          <p:cNvPr id="46" name="Google Shape;46;p75"/>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400"/>
              <a:buFont typeface="Calibri"/>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75"/>
          <p:cNvSpPr txBox="1">
            <a:spLocks noGrp="1"/>
          </p:cNvSpPr>
          <p:nvPr>
            <p:ph type="body" idx="1"/>
          </p:nvPr>
        </p:nvSpPr>
        <p:spPr>
          <a:xfrm>
            <a:off x="609600" y="1600200"/>
            <a:ext cx="109728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480"/>
              </a:spcBef>
              <a:spcAft>
                <a:spcPts val="0"/>
              </a:spcAft>
              <a:buClr>
                <a:schemeClr val="dk1"/>
              </a:buClr>
              <a:buSzPts val="1800"/>
              <a:buChar char="•"/>
              <a:defRPr/>
            </a:lvl1pPr>
            <a:lvl2pPr marL="914400" lvl="1" indent="-342900" algn="l">
              <a:lnSpc>
                <a:spcPct val="90000"/>
              </a:lnSpc>
              <a:spcBef>
                <a:spcPts val="480"/>
              </a:spcBef>
              <a:spcAft>
                <a:spcPts val="0"/>
              </a:spcAft>
              <a:buClr>
                <a:schemeClr val="dk1"/>
              </a:buClr>
              <a:buSzPts val="1800"/>
              <a:buChar char="–"/>
              <a:defRPr/>
            </a:lvl2pPr>
            <a:lvl3pPr marL="1371600" lvl="2" indent="-342900" algn="l">
              <a:lnSpc>
                <a:spcPct val="90000"/>
              </a:lnSpc>
              <a:spcBef>
                <a:spcPts val="480"/>
              </a:spcBef>
              <a:spcAft>
                <a:spcPts val="0"/>
              </a:spcAft>
              <a:buClr>
                <a:schemeClr val="dk1"/>
              </a:buClr>
              <a:buSzPts val="1800"/>
              <a:buChar char="•"/>
              <a:defRPr/>
            </a:lvl3pPr>
            <a:lvl4pPr marL="1828800" lvl="3" indent="-342900" algn="l">
              <a:lnSpc>
                <a:spcPct val="90000"/>
              </a:lnSpc>
              <a:spcBef>
                <a:spcPts val="480"/>
              </a:spcBef>
              <a:spcAft>
                <a:spcPts val="0"/>
              </a:spcAft>
              <a:buClr>
                <a:schemeClr val="dk1"/>
              </a:buClr>
              <a:buSzPts val="1800"/>
              <a:buChar char="–"/>
              <a:defRPr/>
            </a:lvl4pPr>
            <a:lvl5pPr marL="2286000" lvl="4" indent="-342900" algn="l">
              <a:lnSpc>
                <a:spcPct val="90000"/>
              </a:lnSpc>
              <a:spcBef>
                <a:spcPts val="480"/>
              </a:spcBef>
              <a:spcAft>
                <a:spcPts val="0"/>
              </a:spcAft>
              <a:buClr>
                <a:schemeClr val="dk1"/>
              </a:buClr>
              <a:buSzPts val="1800"/>
              <a:buChar char="»"/>
              <a:defRPr/>
            </a:lvl5pPr>
            <a:lvl6pPr marL="2743200" lvl="5" indent="-342900" algn="l">
              <a:lnSpc>
                <a:spcPct val="90000"/>
              </a:lnSpc>
              <a:spcBef>
                <a:spcPts val="480"/>
              </a:spcBef>
              <a:spcAft>
                <a:spcPts val="0"/>
              </a:spcAft>
              <a:buClr>
                <a:schemeClr val="dk1"/>
              </a:buClr>
              <a:buSzPts val="1800"/>
              <a:buChar char="»"/>
              <a:defRPr/>
            </a:lvl6pPr>
            <a:lvl7pPr marL="3200400" lvl="6" indent="-342900" algn="l">
              <a:lnSpc>
                <a:spcPct val="90000"/>
              </a:lnSpc>
              <a:spcBef>
                <a:spcPts val="480"/>
              </a:spcBef>
              <a:spcAft>
                <a:spcPts val="0"/>
              </a:spcAft>
              <a:buClr>
                <a:schemeClr val="dk1"/>
              </a:buClr>
              <a:buSzPts val="1800"/>
              <a:buChar char="»"/>
              <a:defRPr/>
            </a:lvl7pPr>
            <a:lvl8pPr marL="3657600" lvl="7" indent="-342900" algn="l">
              <a:lnSpc>
                <a:spcPct val="90000"/>
              </a:lnSpc>
              <a:spcBef>
                <a:spcPts val="480"/>
              </a:spcBef>
              <a:spcAft>
                <a:spcPts val="0"/>
              </a:spcAft>
              <a:buClr>
                <a:schemeClr val="dk1"/>
              </a:buClr>
              <a:buSzPts val="1800"/>
              <a:buChar char="»"/>
              <a:defRPr/>
            </a:lvl8pPr>
            <a:lvl9pPr marL="4114800" lvl="8" indent="-342900" algn="l">
              <a:lnSpc>
                <a:spcPct val="90000"/>
              </a:lnSpc>
              <a:spcBef>
                <a:spcPts val="480"/>
              </a:spcBef>
              <a:spcAft>
                <a:spcPts val="0"/>
              </a:spcAft>
              <a:buClr>
                <a:schemeClr val="dk1"/>
              </a:buClr>
              <a:buSzPts val="1800"/>
              <a:buChar char="»"/>
              <a:defRPr/>
            </a:lvl9pPr>
          </a:lstStyle>
          <a:p>
            <a:endParaRPr/>
          </a:p>
        </p:txBody>
      </p:sp>
      <p:sp>
        <p:nvSpPr>
          <p:cNvPr id="48" name="Google Shape;48;p7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000000"/>
              </a:buClr>
              <a:buSzPts val="1400"/>
              <a:buFont typeface="Calibri"/>
              <a:buNone/>
              <a:defRPr sz="1867">
                <a:solidFill>
                  <a:srgbClr val="000000"/>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9" name="Google Shape;49;p7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rgbClr val="000000"/>
              </a:buClr>
              <a:buSzPts val="1400"/>
              <a:buFont typeface="Calibri"/>
              <a:buNone/>
              <a:defRPr sz="1867">
                <a:solidFill>
                  <a:srgbClr val="000000"/>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50" name="Google Shape;50;p7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867"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867"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867"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867"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867"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867"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867"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867"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867"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2859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Section Header" userDrawn="1">
  <p:cSld name="3_Section Header">
    <p:spTree>
      <p:nvGrpSpPr>
        <p:cNvPr id="1" name="Shape 206"/>
        <p:cNvGrpSpPr/>
        <p:nvPr/>
      </p:nvGrpSpPr>
      <p:grpSpPr>
        <a:xfrm>
          <a:off x="0" y="0"/>
          <a:ext cx="0" cy="0"/>
          <a:chOff x="0" y="0"/>
          <a:chExt cx="0" cy="0"/>
        </a:xfrm>
      </p:grpSpPr>
      <p:sp>
        <p:nvSpPr>
          <p:cNvPr id="209" name="Google Shape;209;p49"/>
          <p:cNvSpPr txBox="1">
            <a:spLocks noGrp="1"/>
          </p:cNvSpPr>
          <p:nvPr>
            <p:ph type="title"/>
          </p:nvPr>
        </p:nvSpPr>
        <p:spPr>
          <a:xfrm>
            <a:off x="963084" y="4406904"/>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225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0" name="Google Shape;210;p4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342900" lvl="0" indent="-171450" algn="l">
              <a:lnSpc>
                <a:spcPct val="100000"/>
              </a:lnSpc>
              <a:spcBef>
                <a:spcPts val="225"/>
              </a:spcBef>
              <a:spcAft>
                <a:spcPts val="0"/>
              </a:spcAft>
              <a:buClr>
                <a:srgbClr val="888888"/>
              </a:buClr>
              <a:buSzPts val="2000"/>
              <a:buNone/>
              <a:defRPr sz="1125">
                <a:solidFill>
                  <a:srgbClr val="888888"/>
                </a:solidFill>
              </a:defRPr>
            </a:lvl1pPr>
            <a:lvl2pPr marL="685800" lvl="1" indent="-171450" algn="l">
              <a:lnSpc>
                <a:spcPct val="100000"/>
              </a:lnSpc>
              <a:spcBef>
                <a:spcPts val="203"/>
              </a:spcBef>
              <a:spcAft>
                <a:spcPts val="0"/>
              </a:spcAft>
              <a:buClr>
                <a:srgbClr val="888888"/>
              </a:buClr>
              <a:buSzPts val="1800"/>
              <a:buNone/>
              <a:defRPr sz="1013">
                <a:solidFill>
                  <a:srgbClr val="888888"/>
                </a:solidFill>
              </a:defRPr>
            </a:lvl2pPr>
            <a:lvl3pPr marL="1028700" lvl="2" indent="-171450" algn="l">
              <a:lnSpc>
                <a:spcPct val="100000"/>
              </a:lnSpc>
              <a:spcBef>
                <a:spcPts val="180"/>
              </a:spcBef>
              <a:spcAft>
                <a:spcPts val="0"/>
              </a:spcAft>
              <a:buClr>
                <a:srgbClr val="888888"/>
              </a:buClr>
              <a:buSzPts val="1600"/>
              <a:buNone/>
              <a:defRPr sz="900">
                <a:solidFill>
                  <a:srgbClr val="888888"/>
                </a:solidFill>
              </a:defRPr>
            </a:lvl3pPr>
            <a:lvl4pPr marL="1371600" lvl="3" indent="-171450" algn="l">
              <a:lnSpc>
                <a:spcPct val="100000"/>
              </a:lnSpc>
              <a:spcBef>
                <a:spcPts val="158"/>
              </a:spcBef>
              <a:spcAft>
                <a:spcPts val="0"/>
              </a:spcAft>
              <a:buClr>
                <a:srgbClr val="888888"/>
              </a:buClr>
              <a:buSzPts val="1400"/>
              <a:buNone/>
              <a:defRPr sz="788">
                <a:solidFill>
                  <a:srgbClr val="888888"/>
                </a:solidFill>
              </a:defRPr>
            </a:lvl4pPr>
            <a:lvl5pPr marL="1714500" lvl="4" indent="-171450" algn="l">
              <a:lnSpc>
                <a:spcPct val="100000"/>
              </a:lnSpc>
              <a:spcBef>
                <a:spcPts val="158"/>
              </a:spcBef>
              <a:spcAft>
                <a:spcPts val="0"/>
              </a:spcAft>
              <a:buClr>
                <a:srgbClr val="888888"/>
              </a:buClr>
              <a:buSzPts val="1400"/>
              <a:buNone/>
              <a:defRPr sz="788">
                <a:solidFill>
                  <a:srgbClr val="888888"/>
                </a:solidFill>
              </a:defRPr>
            </a:lvl5pPr>
            <a:lvl6pPr marL="2057400" lvl="5" indent="-171450" algn="l">
              <a:lnSpc>
                <a:spcPct val="100000"/>
              </a:lnSpc>
              <a:spcBef>
                <a:spcPts val="158"/>
              </a:spcBef>
              <a:spcAft>
                <a:spcPts val="0"/>
              </a:spcAft>
              <a:buClr>
                <a:srgbClr val="888888"/>
              </a:buClr>
              <a:buSzPts val="1400"/>
              <a:buNone/>
              <a:defRPr sz="788">
                <a:solidFill>
                  <a:srgbClr val="888888"/>
                </a:solidFill>
              </a:defRPr>
            </a:lvl6pPr>
            <a:lvl7pPr marL="2400300" lvl="6" indent="-171450" algn="l">
              <a:lnSpc>
                <a:spcPct val="100000"/>
              </a:lnSpc>
              <a:spcBef>
                <a:spcPts val="158"/>
              </a:spcBef>
              <a:spcAft>
                <a:spcPts val="0"/>
              </a:spcAft>
              <a:buClr>
                <a:srgbClr val="888888"/>
              </a:buClr>
              <a:buSzPts val="1400"/>
              <a:buNone/>
              <a:defRPr sz="788">
                <a:solidFill>
                  <a:srgbClr val="888888"/>
                </a:solidFill>
              </a:defRPr>
            </a:lvl7pPr>
            <a:lvl8pPr marL="2743200" lvl="7" indent="-171450" algn="l">
              <a:lnSpc>
                <a:spcPct val="100000"/>
              </a:lnSpc>
              <a:spcBef>
                <a:spcPts val="158"/>
              </a:spcBef>
              <a:spcAft>
                <a:spcPts val="0"/>
              </a:spcAft>
              <a:buClr>
                <a:srgbClr val="888888"/>
              </a:buClr>
              <a:buSzPts val="1400"/>
              <a:buNone/>
              <a:defRPr sz="788">
                <a:solidFill>
                  <a:srgbClr val="888888"/>
                </a:solidFill>
              </a:defRPr>
            </a:lvl8pPr>
            <a:lvl9pPr marL="3086100" lvl="8" indent="-171450" algn="l">
              <a:lnSpc>
                <a:spcPct val="100000"/>
              </a:lnSpc>
              <a:spcBef>
                <a:spcPts val="158"/>
              </a:spcBef>
              <a:spcAft>
                <a:spcPts val="0"/>
              </a:spcAft>
              <a:buClr>
                <a:srgbClr val="888888"/>
              </a:buClr>
              <a:buSzPts val="1400"/>
              <a:buNone/>
              <a:defRPr sz="788">
                <a:solidFill>
                  <a:srgbClr val="888888"/>
                </a:solidFill>
              </a:defRPr>
            </a:lvl9pPr>
          </a:lstStyle>
          <a:p>
            <a:endParaRPr/>
          </a:p>
        </p:txBody>
      </p:sp>
      <p:sp>
        <p:nvSpPr>
          <p:cNvPr id="212" name="Google Shape;212;p49"/>
          <p:cNvSpPr txBox="1">
            <a:spLocks noGrp="1"/>
          </p:cNvSpPr>
          <p:nvPr>
            <p:ph type="dt" idx="10"/>
          </p:nvPr>
        </p:nvSpPr>
        <p:spPr>
          <a:xfrm>
            <a:off x="609600" y="6356354"/>
            <a:ext cx="2844800" cy="365125"/>
          </a:xfrm>
          <a:prstGeom prst="rect">
            <a:avLst/>
          </a:prstGeom>
          <a:noFill/>
          <a:ln>
            <a:noFill/>
          </a:ln>
        </p:spPr>
        <p:txBody>
          <a:bodyPr spcFirstLastPara="1" wrap="square" lIns="91425" tIns="45700" rIns="91425" bIns="45700" anchor="ctr" anchorCtr="0">
            <a:noAutofit/>
          </a:bodyPr>
          <a:lstStyle>
            <a:lvl1pPr lvl="0" algn="l" rtl="1">
              <a:lnSpc>
                <a:spcPct val="100000"/>
              </a:lnSpc>
              <a:spcBef>
                <a:spcPts val="0"/>
              </a:spcBef>
              <a:spcAft>
                <a:spcPts val="0"/>
              </a:spcAft>
              <a:buSzPts val="1400"/>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defTabSz="685800"/>
            <a:endParaRPr lang="en-US">
              <a:solidFill>
                <a:prstClr val="black">
                  <a:tint val="75000"/>
                </a:prstClr>
              </a:solidFill>
            </a:endParaRPr>
          </a:p>
        </p:txBody>
      </p:sp>
      <p:sp>
        <p:nvSpPr>
          <p:cNvPr id="214" name="Google Shape;214;p49"/>
          <p:cNvSpPr txBox="1">
            <a:spLocks noGrp="1"/>
          </p:cNvSpPr>
          <p:nvPr>
            <p:ph type="sldNum" idx="12"/>
          </p:nvPr>
        </p:nvSpPr>
        <p:spPr>
          <a:xfrm>
            <a:off x="8736757" y="6356939"/>
            <a:ext cx="2845283" cy="364281"/>
          </a:xfrm>
          <a:prstGeom prst="rect">
            <a:avLst/>
          </a:prstGeom>
          <a:noFill/>
          <a:ln>
            <a:noFill/>
          </a:ln>
        </p:spPr>
        <p:txBody>
          <a:bodyPr spcFirstLastPara="1" wrap="square" lIns="91425" tIns="45700" rIns="91425" bIns="45700" anchor="ctr" anchorCtr="0">
            <a:noAutofit/>
          </a:bodyPr>
          <a:lstStyle>
            <a:lvl1pPr marL="0" marR="0" lvl="0"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1pPr>
            <a:lvl2pPr marL="0" marR="0" lvl="1"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2pPr>
            <a:lvl3pPr marL="0" marR="0" lvl="2"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3pPr>
            <a:lvl4pPr marL="0" marR="0" lvl="3"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4pPr>
            <a:lvl5pPr marL="0" marR="0" lvl="4"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5pPr>
            <a:lvl6pPr marL="0" marR="0" lvl="5"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6pPr>
            <a:lvl7pPr marL="0" marR="0" lvl="6"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7pPr>
            <a:lvl8pPr marL="0" marR="0" lvl="7"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8pPr>
            <a:lvl9pPr marL="0" marR="0" lvl="8" indent="0" algn="r" rtl="1">
              <a:lnSpc>
                <a:spcPct val="100000"/>
              </a:lnSpc>
              <a:spcBef>
                <a:spcPts val="0"/>
              </a:spcBef>
              <a:spcAft>
                <a:spcPts val="0"/>
              </a:spcAft>
              <a:buSzPts val="750"/>
              <a:buNone/>
              <a:defRPr sz="563" b="0" i="0" u="none" strike="noStrike" cap="none">
                <a:solidFill>
                  <a:srgbClr val="898989"/>
                </a:solidFill>
                <a:latin typeface="Arial"/>
                <a:ea typeface="Arial"/>
                <a:cs typeface="Arial"/>
                <a:sym typeface="Arial"/>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67466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9875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1"/>
        <p:cNvGrpSpPr/>
        <p:nvPr/>
      </p:nvGrpSpPr>
      <p:grpSpPr>
        <a:xfrm>
          <a:off x="0" y="0"/>
          <a:ext cx="0" cy="0"/>
          <a:chOff x="0" y="0"/>
          <a:chExt cx="0" cy="0"/>
        </a:xfrm>
      </p:grpSpPr>
      <p:sp>
        <p:nvSpPr>
          <p:cNvPr id="22" name="Google Shape;22;p59"/>
          <p:cNvSpPr/>
          <p:nvPr/>
        </p:nvSpPr>
        <p:spPr>
          <a:xfrm>
            <a:off x="0" y="5992237"/>
            <a:ext cx="12192000" cy="68095"/>
          </a:xfrm>
          <a:prstGeom prst="rect">
            <a:avLst/>
          </a:prstGeom>
          <a:solidFill>
            <a:srgbClr val="7AB7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 name="Google Shape;23;p59"/>
          <p:cNvPicPr preferRelativeResize="0"/>
          <p:nvPr/>
        </p:nvPicPr>
        <p:blipFill rotWithShape="1">
          <a:blip r:embed="rId2">
            <a:alphaModFix/>
          </a:blip>
          <a:srcRect/>
          <a:stretch/>
        </p:blipFill>
        <p:spPr>
          <a:xfrm>
            <a:off x="10782054" y="6044556"/>
            <a:ext cx="780516" cy="780516"/>
          </a:xfrm>
          <a:prstGeom prst="rect">
            <a:avLst/>
          </a:prstGeom>
          <a:noFill/>
          <a:ln>
            <a:noFill/>
          </a:ln>
        </p:spPr>
      </p:pic>
      <p:pic>
        <p:nvPicPr>
          <p:cNvPr id="24" name="Google Shape;24;p59"/>
          <p:cNvPicPr preferRelativeResize="0"/>
          <p:nvPr/>
        </p:nvPicPr>
        <p:blipFill rotWithShape="1">
          <a:blip r:embed="rId3">
            <a:alphaModFix/>
          </a:blip>
          <a:srcRect/>
          <a:stretch/>
        </p:blipFill>
        <p:spPr>
          <a:xfrm>
            <a:off x="237164" y="5939918"/>
            <a:ext cx="780516" cy="1103607"/>
          </a:xfrm>
          <a:prstGeom prst="rect">
            <a:avLst/>
          </a:prstGeom>
          <a:noFill/>
          <a:ln>
            <a:noFill/>
          </a:ln>
        </p:spPr>
      </p:pic>
    </p:spTree>
    <p:extLst>
      <p:ext uri="{BB962C8B-B14F-4D97-AF65-F5344CB8AC3E}">
        <p14:creationId xmlns:p14="http://schemas.microsoft.com/office/powerpoint/2010/main" val="122908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2928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54107-6AE5-C934-9986-01EEA4341DC8}"/>
              </a:ext>
            </a:extLst>
          </p:cNvPr>
          <p:cNvSpPr>
            <a:spLocks noGrp="1"/>
          </p:cNvSpPr>
          <p:nvPr>
            <p:ph type="title"/>
          </p:nvPr>
        </p:nvSpPr>
        <p:spPr/>
        <p:txBody>
          <a:bodyPr/>
          <a:lstStyle/>
          <a:p>
            <a:r>
              <a:rPr lang="en-GB"/>
              <a:t>Click to edit Master title style</a:t>
            </a:r>
            <a:endParaRPr lang="en-KE"/>
          </a:p>
        </p:txBody>
      </p:sp>
      <p:sp>
        <p:nvSpPr>
          <p:cNvPr id="3" name="Content Placeholder 2">
            <a:extLst>
              <a:ext uri="{FF2B5EF4-FFF2-40B4-BE49-F238E27FC236}">
                <a16:creationId xmlns:a16="http://schemas.microsoft.com/office/drawing/2014/main" id="{1B5F36C0-41FC-15BD-03B0-BB7DD75A8CB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D54EC3FF-F3DA-C4ED-681B-125170F5AA43}"/>
              </a:ext>
            </a:extLst>
          </p:cNvPr>
          <p:cNvSpPr>
            <a:spLocks noGrp="1"/>
          </p:cNvSpPr>
          <p:nvPr>
            <p:ph type="dt" sz="half" idx="10"/>
          </p:nvPr>
        </p:nvSpPr>
        <p:spPr/>
        <p:txBody>
          <a:bodyPr/>
          <a:lstStyle/>
          <a:p>
            <a:fld id="{D6EB96B6-1F16-7D48-9AA0-4C4B4256E3EC}" type="datetimeFigureOut">
              <a:rPr lang="en-KE" smtClean="0"/>
              <a:t>09/30/2025</a:t>
            </a:fld>
            <a:endParaRPr lang="en-KE"/>
          </a:p>
        </p:txBody>
      </p:sp>
      <p:sp>
        <p:nvSpPr>
          <p:cNvPr id="5" name="Footer Placeholder 4">
            <a:extLst>
              <a:ext uri="{FF2B5EF4-FFF2-40B4-BE49-F238E27FC236}">
                <a16:creationId xmlns:a16="http://schemas.microsoft.com/office/drawing/2014/main" id="{E1C69C72-C351-5FC5-E5C0-A7622CFE8F37}"/>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6B58BC32-8F03-B2D1-41F3-A9BE710E0C6E}"/>
              </a:ext>
            </a:extLst>
          </p:cNvPr>
          <p:cNvSpPr>
            <a:spLocks noGrp="1"/>
          </p:cNvSpPr>
          <p:nvPr>
            <p:ph type="sldNum" sz="quarter" idx="12"/>
          </p:nvPr>
        </p:nvSpPr>
        <p:spPr/>
        <p:txBody>
          <a:bodyPr/>
          <a:lstStyle/>
          <a:p>
            <a:fld id="{FA014963-E868-A940-BA9F-5FDB5E5E1507}" type="slidenum">
              <a:rPr lang="en-KE" smtClean="0"/>
              <a:t>‹#›</a:t>
            </a:fld>
            <a:endParaRPr lang="en-KE"/>
          </a:p>
        </p:txBody>
      </p:sp>
      <p:pic>
        <p:nvPicPr>
          <p:cNvPr id="7" name="Picture 6" descr="flag.jpg">
            <a:extLst>
              <a:ext uri="{FF2B5EF4-FFF2-40B4-BE49-F238E27FC236}">
                <a16:creationId xmlns:a16="http://schemas.microsoft.com/office/drawing/2014/main" id="{3AE49F0F-6FBE-FF8B-7AD5-FC9B41BB288A}"/>
              </a:ext>
            </a:extLst>
          </p:cNvPr>
          <p:cNvPicPr>
            <a:picLocks noChangeAspect="1"/>
          </p:cNvPicPr>
          <p:nvPr userDrawn="1"/>
        </p:nvPicPr>
        <p:blipFill>
          <a:blip r:embed="rId2" cstate="print"/>
          <a:stretch>
            <a:fillRect/>
          </a:stretch>
        </p:blipFill>
        <p:spPr>
          <a:xfrm>
            <a:off x="0" y="0"/>
            <a:ext cx="9144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4" descr="Kenya Flag">
            <a:extLst>
              <a:ext uri="{FF2B5EF4-FFF2-40B4-BE49-F238E27FC236}">
                <a16:creationId xmlns:a16="http://schemas.microsoft.com/office/drawing/2014/main" id="{5DDAFC1E-7D19-5C5C-ABEC-606388EA15E4}"/>
              </a:ext>
            </a:extLst>
          </p:cNvPr>
          <p:cNvPicPr>
            <a:picLocks noChangeAspect="1" noChangeArrowheads="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1"/>
            <a:ext cx="9017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834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
        <p:cNvGrpSpPr/>
        <p:nvPr/>
      </p:nvGrpSpPr>
      <p:grpSpPr>
        <a:xfrm>
          <a:off x="0" y="0"/>
          <a:ext cx="0" cy="0"/>
          <a:chOff x="0" y="0"/>
          <a:chExt cx="0" cy="0"/>
        </a:xfrm>
      </p:grpSpPr>
      <p:sp>
        <p:nvSpPr>
          <p:cNvPr id="32" name="Google Shape;3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5667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19604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0"/>
        <p:cNvGrpSpPr/>
        <p:nvPr/>
      </p:nvGrpSpPr>
      <p:grpSpPr>
        <a:xfrm>
          <a:off x="0" y="0"/>
          <a:ext cx="0" cy="0"/>
          <a:chOff x="0" y="0"/>
          <a:chExt cx="0" cy="0"/>
        </a:xfrm>
      </p:grpSpPr>
      <p:sp>
        <p:nvSpPr>
          <p:cNvPr id="41" name="Google Shape;41;p68"/>
          <p:cNvSpPr/>
          <p:nvPr/>
        </p:nvSpPr>
        <p:spPr>
          <a:xfrm>
            <a:off x="1266825" y="104775"/>
            <a:ext cx="9848850" cy="819150"/>
          </a:xfrm>
          <a:prstGeom prst="rect">
            <a:avLst/>
          </a:prstGeom>
          <a:solidFill>
            <a:srgbClr val="70A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423962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2"/>
        <p:cNvGrpSpPr/>
        <p:nvPr/>
      </p:nvGrpSpPr>
      <p:grpSpPr>
        <a:xfrm>
          <a:off x="0" y="0"/>
          <a:ext cx="0" cy="0"/>
          <a:chOff x="0" y="0"/>
          <a:chExt cx="0" cy="0"/>
        </a:xfrm>
      </p:grpSpPr>
      <p:sp>
        <p:nvSpPr>
          <p:cNvPr id="43" name="Google Shape;43;p61"/>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400"/>
              <a:buFont typeface="Calibri"/>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4" name="Google Shape;44;p61"/>
          <p:cNvSpPr txBox="1">
            <a:spLocks noGrp="1"/>
          </p:cNvSpPr>
          <p:nvPr>
            <p:ph type="body" idx="1"/>
          </p:nvPr>
        </p:nvSpPr>
        <p:spPr>
          <a:xfrm>
            <a:off x="609600" y="1600200"/>
            <a:ext cx="109728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480"/>
              </a:spcBef>
              <a:spcAft>
                <a:spcPts val="0"/>
              </a:spcAft>
              <a:buClr>
                <a:schemeClr val="dk1"/>
              </a:buClr>
              <a:buSzPts val="1800"/>
              <a:buChar char="•"/>
              <a:defRPr/>
            </a:lvl1pPr>
            <a:lvl2pPr marL="914400" lvl="1" indent="-342900" algn="l">
              <a:lnSpc>
                <a:spcPct val="90000"/>
              </a:lnSpc>
              <a:spcBef>
                <a:spcPts val="480"/>
              </a:spcBef>
              <a:spcAft>
                <a:spcPts val="0"/>
              </a:spcAft>
              <a:buClr>
                <a:schemeClr val="dk1"/>
              </a:buClr>
              <a:buSzPts val="1800"/>
              <a:buChar char="–"/>
              <a:defRPr/>
            </a:lvl2pPr>
            <a:lvl3pPr marL="1371600" lvl="2" indent="-342900" algn="l">
              <a:lnSpc>
                <a:spcPct val="90000"/>
              </a:lnSpc>
              <a:spcBef>
                <a:spcPts val="480"/>
              </a:spcBef>
              <a:spcAft>
                <a:spcPts val="0"/>
              </a:spcAft>
              <a:buClr>
                <a:schemeClr val="dk1"/>
              </a:buClr>
              <a:buSzPts val="1800"/>
              <a:buChar char="•"/>
              <a:defRPr/>
            </a:lvl3pPr>
            <a:lvl4pPr marL="1828800" lvl="3" indent="-342900" algn="l">
              <a:lnSpc>
                <a:spcPct val="90000"/>
              </a:lnSpc>
              <a:spcBef>
                <a:spcPts val="480"/>
              </a:spcBef>
              <a:spcAft>
                <a:spcPts val="0"/>
              </a:spcAft>
              <a:buClr>
                <a:schemeClr val="dk1"/>
              </a:buClr>
              <a:buSzPts val="1800"/>
              <a:buChar char="–"/>
              <a:defRPr/>
            </a:lvl4pPr>
            <a:lvl5pPr marL="2286000" lvl="4" indent="-342900" algn="l">
              <a:lnSpc>
                <a:spcPct val="90000"/>
              </a:lnSpc>
              <a:spcBef>
                <a:spcPts val="480"/>
              </a:spcBef>
              <a:spcAft>
                <a:spcPts val="0"/>
              </a:spcAft>
              <a:buClr>
                <a:schemeClr val="dk1"/>
              </a:buClr>
              <a:buSzPts val="1800"/>
              <a:buChar char="»"/>
              <a:defRPr/>
            </a:lvl5pPr>
            <a:lvl6pPr marL="2743200" lvl="5" indent="-342900" algn="l">
              <a:lnSpc>
                <a:spcPct val="90000"/>
              </a:lnSpc>
              <a:spcBef>
                <a:spcPts val="480"/>
              </a:spcBef>
              <a:spcAft>
                <a:spcPts val="0"/>
              </a:spcAft>
              <a:buClr>
                <a:schemeClr val="dk1"/>
              </a:buClr>
              <a:buSzPts val="1800"/>
              <a:buChar char="»"/>
              <a:defRPr/>
            </a:lvl6pPr>
            <a:lvl7pPr marL="3200400" lvl="6" indent="-342900" algn="l">
              <a:lnSpc>
                <a:spcPct val="90000"/>
              </a:lnSpc>
              <a:spcBef>
                <a:spcPts val="480"/>
              </a:spcBef>
              <a:spcAft>
                <a:spcPts val="0"/>
              </a:spcAft>
              <a:buClr>
                <a:schemeClr val="dk1"/>
              </a:buClr>
              <a:buSzPts val="1800"/>
              <a:buChar char="»"/>
              <a:defRPr/>
            </a:lvl7pPr>
            <a:lvl8pPr marL="3657600" lvl="7" indent="-342900" algn="l">
              <a:lnSpc>
                <a:spcPct val="90000"/>
              </a:lnSpc>
              <a:spcBef>
                <a:spcPts val="480"/>
              </a:spcBef>
              <a:spcAft>
                <a:spcPts val="0"/>
              </a:spcAft>
              <a:buClr>
                <a:schemeClr val="dk1"/>
              </a:buClr>
              <a:buSzPts val="1800"/>
              <a:buChar char="»"/>
              <a:defRPr/>
            </a:lvl8pPr>
            <a:lvl9pPr marL="4114800" lvl="8" indent="-342900" algn="l">
              <a:lnSpc>
                <a:spcPct val="90000"/>
              </a:lnSpc>
              <a:spcBef>
                <a:spcPts val="480"/>
              </a:spcBef>
              <a:spcAft>
                <a:spcPts val="0"/>
              </a:spcAft>
              <a:buClr>
                <a:schemeClr val="dk1"/>
              </a:buClr>
              <a:buSzPts val="1800"/>
              <a:buChar char="»"/>
              <a:defRPr/>
            </a:lvl9pPr>
          </a:lstStyle>
          <a:p>
            <a:endParaRPr/>
          </a:p>
        </p:txBody>
      </p:sp>
      <p:sp>
        <p:nvSpPr>
          <p:cNvPr id="45" name="Google Shape;45;p6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000000"/>
              </a:buClr>
              <a:buSzPts val="1400"/>
              <a:buFont typeface="Calibri"/>
              <a:buNone/>
              <a:defRPr sz="1865">
                <a:solidFill>
                  <a:srgbClr val="000000"/>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6" name="Google Shape;46;p6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rgbClr val="000000"/>
              </a:buClr>
              <a:buSzPts val="1400"/>
              <a:buFont typeface="Calibri"/>
              <a:buNone/>
              <a:defRPr sz="1865">
                <a:solidFill>
                  <a:srgbClr val="000000"/>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7" name="Google Shape;47;p6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865"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2065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
        <p:cNvGrpSpPr/>
        <p:nvPr/>
      </p:nvGrpSpPr>
      <p:grpSpPr>
        <a:xfrm>
          <a:off x="0" y="0"/>
          <a:ext cx="0" cy="0"/>
          <a:chOff x="0" y="0"/>
          <a:chExt cx="0" cy="0"/>
        </a:xfrm>
      </p:grpSpPr>
      <p:sp>
        <p:nvSpPr>
          <p:cNvPr id="49" name="Google Shape;49;p6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9927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
        <p:cNvGrpSpPr/>
        <p:nvPr/>
      </p:nvGrpSpPr>
      <p:grpSpPr>
        <a:xfrm>
          <a:off x="0" y="0"/>
          <a:ext cx="0" cy="0"/>
          <a:chOff x="0" y="0"/>
          <a:chExt cx="0" cy="0"/>
        </a:xfrm>
      </p:grpSpPr>
      <p:sp>
        <p:nvSpPr>
          <p:cNvPr id="55" name="Google Shape;55;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35588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1"/>
        <p:cNvGrpSpPr/>
        <p:nvPr/>
      </p:nvGrpSpPr>
      <p:grpSpPr>
        <a:xfrm>
          <a:off x="0" y="0"/>
          <a:ext cx="0" cy="0"/>
          <a:chOff x="0" y="0"/>
          <a:chExt cx="0" cy="0"/>
        </a:xfrm>
      </p:grpSpPr>
      <p:sp>
        <p:nvSpPr>
          <p:cNvPr id="62" name="Google Shape;62;p7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7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7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7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23027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0"/>
        <p:cNvGrpSpPr/>
        <p:nvPr/>
      </p:nvGrpSpPr>
      <p:grpSpPr>
        <a:xfrm>
          <a:off x="0" y="0"/>
          <a:ext cx="0" cy="0"/>
          <a:chOff x="0" y="0"/>
          <a:chExt cx="0" cy="0"/>
        </a:xfrm>
      </p:grpSpPr>
      <p:sp>
        <p:nvSpPr>
          <p:cNvPr id="71" name="Google Shape;71;p7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7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7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8743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7"/>
        <p:cNvGrpSpPr/>
        <p:nvPr/>
      </p:nvGrpSpPr>
      <p:grpSpPr>
        <a:xfrm>
          <a:off x="0" y="0"/>
          <a:ext cx="0" cy="0"/>
          <a:chOff x="0" y="0"/>
          <a:chExt cx="0" cy="0"/>
        </a:xfrm>
      </p:grpSpPr>
      <p:sp>
        <p:nvSpPr>
          <p:cNvPr id="78" name="Google Shape;78;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73"/>
          <p:cNvSpPr>
            <a:spLocks noGrp="1"/>
          </p:cNvSpPr>
          <p:nvPr>
            <p:ph type="pic" idx="2"/>
          </p:nvPr>
        </p:nvSpPr>
        <p:spPr>
          <a:xfrm>
            <a:off x="5183188" y="987425"/>
            <a:ext cx="6172200" cy="4873625"/>
          </a:xfrm>
          <a:prstGeom prst="rect">
            <a:avLst/>
          </a:prstGeom>
          <a:noFill/>
          <a:ln>
            <a:noFill/>
          </a:ln>
        </p:spPr>
      </p:sp>
      <p:sp>
        <p:nvSpPr>
          <p:cNvPr id="80" name="Google Shape;80;p7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27873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4"/>
        <p:cNvGrpSpPr/>
        <p:nvPr/>
      </p:nvGrpSpPr>
      <p:grpSpPr>
        <a:xfrm>
          <a:off x="0" y="0"/>
          <a:ext cx="0" cy="0"/>
          <a:chOff x="0" y="0"/>
          <a:chExt cx="0" cy="0"/>
        </a:xfrm>
      </p:grpSpPr>
      <p:sp>
        <p:nvSpPr>
          <p:cNvPr id="85" name="Google Shape;85;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8242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1173B-1E34-CC35-FC45-4796F7EC398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KE"/>
          </a:p>
        </p:txBody>
      </p:sp>
      <p:sp>
        <p:nvSpPr>
          <p:cNvPr id="3" name="Text Placeholder 2">
            <a:extLst>
              <a:ext uri="{FF2B5EF4-FFF2-40B4-BE49-F238E27FC236}">
                <a16:creationId xmlns:a16="http://schemas.microsoft.com/office/drawing/2014/main" id="{058814C9-1EAA-5DD4-2421-B36E6B92F2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592EF0C-E977-98DE-CB05-BC5A8FF0512C}"/>
              </a:ext>
            </a:extLst>
          </p:cNvPr>
          <p:cNvSpPr>
            <a:spLocks noGrp="1"/>
          </p:cNvSpPr>
          <p:nvPr>
            <p:ph type="dt" sz="half" idx="10"/>
          </p:nvPr>
        </p:nvSpPr>
        <p:spPr/>
        <p:txBody>
          <a:bodyPr/>
          <a:lstStyle/>
          <a:p>
            <a:fld id="{D6EB96B6-1F16-7D48-9AA0-4C4B4256E3EC}" type="datetimeFigureOut">
              <a:rPr lang="en-KE" smtClean="0"/>
              <a:t>09/30/2025</a:t>
            </a:fld>
            <a:endParaRPr lang="en-KE"/>
          </a:p>
        </p:txBody>
      </p:sp>
      <p:sp>
        <p:nvSpPr>
          <p:cNvPr id="5" name="Footer Placeholder 4">
            <a:extLst>
              <a:ext uri="{FF2B5EF4-FFF2-40B4-BE49-F238E27FC236}">
                <a16:creationId xmlns:a16="http://schemas.microsoft.com/office/drawing/2014/main" id="{A25D0883-EDD2-FEF7-D491-BCA12FB69B01}"/>
              </a:ext>
            </a:extLst>
          </p:cNvPr>
          <p:cNvSpPr>
            <a:spLocks noGrp="1"/>
          </p:cNvSpPr>
          <p:nvPr>
            <p:ph type="ftr" sz="quarter" idx="11"/>
          </p:nvPr>
        </p:nvSpPr>
        <p:spPr/>
        <p:txBody>
          <a:bodyPr/>
          <a:lstStyle/>
          <a:p>
            <a:endParaRPr lang="en-KE"/>
          </a:p>
        </p:txBody>
      </p:sp>
      <p:sp>
        <p:nvSpPr>
          <p:cNvPr id="6" name="Slide Number Placeholder 5">
            <a:extLst>
              <a:ext uri="{FF2B5EF4-FFF2-40B4-BE49-F238E27FC236}">
                <a16:creationId xmlns:a16="http://schemas.microsoft.com/office/drawing/2014/main" id="{C8A37030-DF94-DEF5-013C-58547F35B15E}"/>
              </a:ext>
            </a:extLst>
          </p:cNvPr>
          <p:cNvSpPr>
            <a:spLocks noGrp="1"/>
          </p:cNvSpPr>
          <p:nvPr>
            <p:ph type="sldNum" sz="quarter" idx="12"/>
          </p:nvPr>
        </p:nvSpPr>
        <p:spPr/>
        <p:txBody>
          <a:bodyPr/>
          <a:lstStyle/>
          <a:p>
            <a:fld id="{FA014963-E868-A940-BA9F-5FDB5E5E1507}" type="slidenum">
              <a:rPr lang="en-KE" smtClean="0"/>
              <a:t>‹#›</a:t>
            </a:fld>
            <a:endParaRPr lang="en-KE"/>
          </a:p>
        </p:txBody>
      </p:sp>
    </p:spTree>
    <p:extLst>
      <p:ext uri="{BB962C8B-B14F-4D97-AF65-F5344CB8AC3E}">
        <p14:creationId xmlns:p14="http://schemas.microsoft.com/office/powerpoint/2010/main" val="38612424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0"/>
        <p:cNvGrpSpPr/>
        <p:nvPr/>
      </p:nvGrpSpPr>
      <p:grpSpPr>
        <a:xfrm>
          <a:off x="0" y="0"/>
          <a:ext cx="0" cy="0"/>
          <a:chOff x="0" y="0"/>
          <a:chExt cx="0" cy="0"/>
        </a:xfrm>
      </p:grpSpPr>
      <p:sp>
        <p:nvSpPr>
          <p:cNvPr id="91" name="Google Shape;91;p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7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555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6355-8918-72F2-0523-17C3D70E5976}"/>
              </a:ext>
            </a:extLst>
          </p:cNvPr>
          <p:cNvSpPr>
            <a:spLocks noGrp="1"/>
          </p:cNvSpPr>
          <p:nvPr>
            <p:ph type="title"/>
          </p:nvPr>
        </p:nvSpPr>
        <p:spPr/>
        <p:txBody>
          <a:bodyPr/>
          <a:lstStyle/>
          <a:p>
            <a:r>
              <a:rPr lang="en-GB"/>
              <a:t>Click to edit Master title style</a:t>
            </a:r>
            <a:endParaRPr lang="en-KE"/>
          </a:p>
        </p:txBody>
      </p:sp>
      <p:sp>
        <p:nvSpPr>
          <p:cNvPr id="3" name="Content Placeholder 2">
            <a:extLst>
              <a:ext uri="{FF2B5EF4-FFF2-40B4-BE49-F238E27FC236}">
                <a16:creationId xmlns:a16="http://schemas.microsoft.com/office/drawing/2014/main" id="{782E0637-87A6-D62B-6904-25608588A55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Content Placeholder 3">
            <a:extLst>
              <a:ext uri="{FF2B5EF4-FFF2-40B4-BE49-F238E27FC236}">
                <a16:creationId xmlns:a16="http://schemas.microsoft.com/office/drawing/2014/main" id="{D786FA5B-AF65-9FA8-2A91-ACF1ED2288D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5" name="Date Placeholder 4">
            <a:extLst>
              <a:ext uri="{FF2B5EF4-FFF2-40B4-BE49-F238E27FC236}">
                <a16:creationId xmlns:a16="http://schemas.microsoft.com/office/drawing/2014/main" id="{CA6B30E9-6DF1-E4B7-C759-3426382F8FFD}"/>
              </a:ext>
            </a:extLst>
          </p:cNvPr>
          <p:cNvSpPr>
            <a:spLocks noGrp="1"/>
          </p:cNvSpPr>
          <p:nvPr>
            <p:ph type="dt" sz="half" idx="10"/>
          </p:nvPr>
        </p:nvSpPr>
        <p:spPr/>
        <p:txBody>
          <a:bodyPr/>
          <a:lstStyle/>
          <a:p>
            <a:fld id="{D6EB96B6-1F16-7D48-9AA0-4C4B4256E3EC}" type="datetimeFigureOut">
              <a:rPr lang="en-KE" smtClean="0"/>
              <a:t>09/30/2025</a:t>
            </a:fld>
            <a:endParaRPr lang="en-KE"/>
          </a:p>
        </p:txBody>
      </p:sp>
      <p:sp>
        <p:nvSpPr>
          <p:cNvPr id="6" name="Footer Placeholder 5">
            <a:extLst>
              <a:ext uri="{FF2B5EF4-FFF2-40B4-BE49-F238E27FC236}">
                <a16:creationId xmlns:a16="http://schemas.microsoft.com/office/drawing/2014/main" id="{4C499BB9-C13D-37EF-E39D-70169A697596}"/>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E7D2A7AD-8BC8-4EB4-1E09-699E785B5DDE}"/>
              </a:ext>
            </a:extLst>
          </p:cNvPr>
          <p:cNvSpPr>
            <a:spLocks noGrp="1"/>
          </p:cNvSpPr>
          <p:nvPr>
            <p:ph type="sldNum" sz="quarter" idx="12"/>
          </p:nvPr>
        </p:nvSpPr>
        <p:spPr/>
        <p:txBody>
          <a:bodyPr/>
          <a:lstStyle/>
          <a:p>
            <a:fld id="{FA014963-E868-A940-BA9F-5FDB5E5E1507}" type="slidenum">
              <a:rPr lang="en-KE" smtClean="0"/>
              <a:t>‹#›</a:t>
            </a:fld>
            <a:endParaRPr lang="en-KE"/>
          </a:p>
        </p:txBody>
      </p:sp>
    </p:spTree>
    <p:extLst>
      <p:ext uri="{BB962C8B-B14F-4D97-AF65-F5344CB8AC3E}">
        <p14:creationId xmlns:p14="http://schemas.microsoft.com/office/powerpoint/2010/main" val="232833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63D5-FB52-B4D7-ECC6-5D704D77924C}"/>
              </a:ext>
            </a:extLst>
          </p:cNvPr>
          <p:cNvSpPr>
            <a:spLocks noGrp="1"/>
          </p:cNvSpPr>
          <p:nvPr>
            <p:ph type="title"/>
          </p:nvPr>
        </p:nvSpPr>
        <p:spPr>
          <a:xfrm>
            <a:off x="839788" y="365125"/>
            <a:ext cx="10515600" cy="1325563"/>
          </a:xfrm>
        </p:spPr>
        <p:txBody>
          <a:bodyPr/>
          <a:lstStyle/>
          <a:p>
            <a:r>
              <a:rPr lang="en-GB"/>
              <a:t>Click to edit Master title style</a:t>
            </a:r>
            <a:endParaRPr lang="en-KE"/>
          </a:p>
        </p:txBody>
      </p:sp>
      <p:sp>
        <p:nvSpPr>
          <p:cNvPr id="3" name="Text Placeholder 2">
            <a:extLst>
              <a:ext uri="{FF2B5EF4-FFF2-40B4-BE49-F238E27FC236}">
                <a16:creationId xmlns:a16="http://schemas.microsoft.com/office/drawing/2014/main" id="{5B9E2AD8-255C-E7B6-11C8-9A623E24AF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0EF5E36-E820-5581-4615-EB62BEC981B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5" name="Text Placeholder 4">
            <a:extLst>
              <a:ext uri="{FF2B5EF4-FFF2-40B4-BE49-F238E27FC236}">
                <a16:creationId xmlns:a16="http://schemas.microsoft.com/office/drawing/2014/main" id="{837767D8-B44F-3E84-232C-8050FBA69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00A597C-65B7-42E1-59DE-CE5E70D7AC2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7" name="Date Placeholder 6">
            <a:extLst>
              <a:ext uri="{FF2B5EF4-FFF2-40B4-BE49-F238E27FC236}">
                <a16:creationId xmlns:a16="http://schemas.microsoft.com/office/drawing/2014/main" id="{6D6B18EE-D4A2-1290-4206-E5A2F1709A6B}"/>
              </a:ext>
            </a:extLst>
          </p:cNvPr>
          <p:cNvSpPr>
            <a:spLocks noGrp="1"/>
          </p:cNvSpPr>
          <p:nvPr>
            <p:ph type="dt" sz="half" idx="10"/>
          </p:nvPr>
        </p:nvSpPr>
        <p:spPr/>
        <p:txBody>
          <a:bodyPr/>
          <a:lstStyle/>
          <a:p>
            <a:fld id="{D6EB96B6-1F16-7D48-9AA0-4C4B4256E3EC}" type="datetimeFigureOut">
              <a:rPr lang="en-KE" smtClean="0"/>
              <a:t>09/30/2025</a:t>
            </a:fld>
            <a:endParaRPr lang="en-KE"/>
          </a:p>
        </p:txBody>
      </p:sp>
      <p:sp>
        <p:nvSpPr>
          <p:cNvPr id="8" name="Footer Placeholder 7">
            <a:extLst>
              <a:ext uri="{FF2B5EF4-FFF2-40B4-BE49-F238E27FC236}">
                <a16:creationId xmlns:a16="http://schemas.microsoft.com/office/drawing/2014/main" id="{359FA046-3948-5A27-6C0D-8B28EF81A9C0}"/>
              </a:ext>
            </a:extLst>
          </p:cNvPr>
          <p:cNvSpPr>
            <a:spLocks noGrp="1"/>
          </p:cNvSpPr>
          <p:nvPr>
            <p:ph type="ftr" sz="quarter" idx="11"/>
          </p:nvPr>
        </p:nvSpPr>
        <p:spPr/>
        <p:txBody>
          <a:bodyPr/>
          <a:lstStyle/>
          <a:p>
            <a:endParaRPr lang="en-KE"/>
          </a:p>
        </p:txBody>
      </p:sp>
      <p:sp>
        <p:nvSpPr>
          <p:cNvPr id="9" name="Slide Number Placeholder 8">
            <a:extLst>
              <a:ext uri="{FF2B5EF4-FFF2-40B4-BE49-F238E27FC236}">
                <a16:creationId xmlns:a16="http://schemas.microsoft.com/office/drawing/2014/main" id="{95630560-8A38-7A54-191B-D39F82B6D121}"/>
              </a:ext>
            </a:extLst>
          </p:cNvPr>
          <p:cNvSpPr>
            <a:spLocks noGrp="1"/>
          </p:cNvSpPr>
          <p:nvPr>
            <p:ph type="sldNum" sz="quarter" idx="12"/>
          </p:nvPr>
        </p:nvSpPr>
        <p:spPr/>
        <p:txBody>
          <a:bodyPr/>
          <a:lstStyle/>
          <a:p>
            <a:fld id="{FA014963-E868-A940-BA9F-5FDB5E5E1507}" type="slidenum">
              <a:rPr lang="en-KE" smtClean="0"/>
              <a:t>‹#›</a:t>
            </a:fld>
            <a:endParaRPr lang="en-KE"/>
          </a:p>
        </p:txBody>
      </p:sp>
    </p:spTree>
    <p:extLst>
      <p:ext uri="{BB962C8B-B14F-4D97-AF65-F5344CB8AC3E}">
        <p14:creationId xmlns:p14="http://schemas.microsoft.com/office/powerpoint/2010/main" val="61394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0EF1-BD2B-3389-DB45-F8D0ECDF31B9}"/>
              </a:ext>
            </a:extLst>
          </p:cNvPr>
          <p:cNvSpPr>
            <a:spLocks noGrp="1"/>
          </p:cNvSpPr>
          <p:nvPr>
            <p:ph type="title"/>
          </p:nvPr>
        </p:nvSpPr>
        <p:spPr/>
        <p:txBody>
          <a:bodyPr/>
          <a:lstStyle/>
          <a:p>
            <a:r>
              <a:rPr lang="en-GB"/>
              <a:t>Click to edit Master title style</a:t>
            </a:r>
            <a:endParaRPr lang="en-KE"/>
          </a:p>
        </p:txBody>
      </p:sp>
      <p:sp>
        <p:nvSpPr>
          <p:cNvPr id="3" name="Date Placeholder 2">
            <a:extLst>
              <a:ext uri="{FF2B5EF4-FFF2-40B4-BE49-F238E27FC236}">
                <a16:creationId xmlns:a16="http://schemas.microsoft.com/office/drawing/2014/main" id="{42DC48B4-A14E-D3D1-1681-311B724950A0}"/>
              </a:ext>
            </a:extLst>
          </p:cNvPr>
          <p:cNvSpPr>
            <a:spLocks noGrp="1"/>
          </p:cNvSpPr>
          <p:nvPr>
            <p:ph type="dt" sz="half" idx="10"/>
          </p:nvPr>
        </p:nvSpPr>
        <p:spPr/>
        <p:txBody>
          <a:bodyPr/>
          <a:lstStyle/>
          <a:p>
            <a:fld id="{D6EB96B6-1F16-7D48-9AA0-4C4B4256E3EC}" type="datetimeFigureOut">
              <a:rPr lang="en-KE" smtClean="0"/>
              <a:t>09/30/2025</a:t>
            </a:fld>
            <a:endParaRPr lang="en-KE"/>
          </a:p>
        </p:txBody>
      </p:sp>
      <p:sp>
        <p:nvSpPr>
          <p:cNvPr id="4" name="Footer Placeholder 3">
            <a:extLst>
              <a:ext uri="{FF2B5EF4-FFF2-40B4-BE49-F238E27FC236}">
                <a16:creationId xmlns:a16="http://schemas.microsoft.com/office/drawing/2014/main" id="{DBF6FFFD-19A3-3D2B-F827-B86EC44E8067}"/>
              </a:ext>
            </a:extLst>
          </p:cNvPr>
          <p:cNvSpPr>
            <a:spLocks noGrp="1"/>
          </p:cNvSpPr>
          <p:nvPr>
            <p:ph type="ftr" sz="quarter" idx="11"/>
          </p:nvPr>
        </p:nvSpPr>
        <p:spPr/>
        <p:txBody>
          <a:bodyPr/>
          <a:lstStyle/>
          <a:p>
            <a:endParaRPr lang="en-KE"/>
          </a:p>
        </p:txBody>
      </p:sp>
      <p:sp>
        <p:nvSpPr>
          <p:cNvPr id="5" name="Slide Number Placeholder 4">
            <a:extLst>
              <a:ext uri="{FF2B5EF4-FFF2-40B4-BE49-F238E27FC236}">
                <a16:creationId xmlns:a16="http://schemas.microsoft.com/office/drawing/2014/main" id="{38670F50-DFEE-EED2-ADD4-A383805F2E65}"/>
              </a:ext>
            </a:extLst>
          </p:cNvPr>
          <p:cNvSpPr>
            <a:spLocks noGrp="1"/>
          </p:cNvSpPr>
          <p:nvPr>
            <p:ph type="sldNum" sz="quarter" idx="12"/>
          </p:nvPr>
        </p:nvSpPr>
        <p:spPr/>
        <p:txBody>
          <a:bodyPr/>
          <a:lstStyle/>
          <a:p>
            <a:fld id="{FA014963-E868-A940-BA9F-5FDB5E5E1507}" type="slidenum">
              <a:rPr lang="en-KE" smtClean="0"/>
              <a:t>‹#›</a:t>
            </a:fld>
            <a:endParaRPr lang="en-KE"/>
          </a:p>
        </p:txBody>
      </p:sp>
    </p:spTree>
    <p:extLst>
      <p:ext uri="{BB962C8B-B14F-4D97-AF65-F5344CB8AC3E}">
        <p14:creationId xmlns:p14="http://schemas.microsoft.com/office/powerpoint/2010/main" val="2770506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F4CEE3-79BF-F888-CFF7-183DE699D3AD}"/>
              </a:ext>
            </a:extLst>
          </p:cNvPr>
          <p:cNvSpPr>
            <a:spLocks noGrp="1"/>
          </p:cNvSpPr>
          <p:nvPr>
            <p:ph type="dt" sz="half" idx="10"/>
          </p:nvPr>
        </p:nvSpPr>
        <p:spPr/>
        <p:txBody>
          <a:bodyPr/>
          <a:lstStyle/>
          <a:p>
            <a:fld id="{D6EB96B6-1F16-7D48-9AA0-4C4B4256E3EC}" type="datetimeFigureOut">
              <a:rPr lang="en-KE" smtClean="0"/>
              <a:t>09/30/2025</a:t>
            </a:fld>
            <a:endParaRPr lang="en-KE"/>
          </a:p>
        </p:txBody>
      </p:sp>
      <p:sp>
        <p:nvSpPr>
          <p:cNvPr id="3" name="Footer Placeholder 2">
            <a:extLst>
              <a:ext uri="{FF2B5EF4-FFF2-40B4-BE49-F238E27FC236}">
                <a16:creationId xmlns:a16="http://schemas.microsoft.com/office/drawing/2014/main" id="{298F5D49-B9A8-30D9-418E-CC1AE87F23FC}"/>
              </a:ext>
            </a:extLst>
          </p:cNvPr>
          <p:cNvSpPr>
            <a:spLocks noGrp="1"/>
          </p:cNvSpPr>
          <p:nvPr>
            <p:ph type="ftr" sz="quarter" idx="11"/>
          </p:nvPr>
        </p:nvSpPr>
        <p:spPr/>
        <p:txBody>
          <a:bodyPr/>
          <a:lstStyle/>
          <a:p>
            <a:endParaRPr lang="en-KE"/>
          </a:p>
        </p:txBody>
      </p:sp>
      <p:sp>
        <p:nvSpPr>
          <p:cNvPr id="4" name="Slide Number Placeholder 3">
            <a:extLst>
              <a:ext uri="{FF2B5EF4-FFF2-40B4-BE49-F238E27FC236}">
                <a16:creationId xmlns:a16="http://schemas.microsoft.com/office/drawing/2014/main" id="{F527D094-F466-EFD3-0F86-352A5BF4D45A}"/>
              </a:ext>
            </a:extLst>
          </p:cNvPr>
          <p:cNvSpPr>
            <a:spLocks noGrp="1"/>
          </p:cNvSpPr>
          <p:nvPr>
            <p:ph type="sldNum" sz="quarter" idx="12"/>
          </p:nvPr>
        </p:nvSpPr>
        <p:spPr/>
        <p:txBody>
          <a:bodyPr/>
          <a:lstStyle/>
          <a:p>
            <a:fld id="{FA014963-E868-A940-BA9F-5FDB5E5E1507}" type="slidenum">
              <a:rPr lang="en-KE" smtClean="0"/>
              <a:t>‹#›</a:t>
            </a:fld>
            <a:endParaRPr lang="en-KE"/>
          </a:p>
        </p:txBody>
      </p:sp>
    </p:spTree>
    <p:extLst>
      <p:ext uri="{BB962C8B-B14F-4D97-AF65-F5344CB8AC3E}">
        <p14:creationId xmlns:p14="http://schemas.microsoft.com/office/powerpoint/2010/main" val="565355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6B00-8C7A-A295-4956-E615FDDB43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KE"/>
          </a:p>
        </p:txBody>
      </p:sp>
      <p:sp>
        <p:nvSpPr>
          <p:cNvPr id="3" name="Content Placeholder 2">
            <a:extLst>
              <a:ext uri="{FF2B5EF4-FFF2-40B4-BE49-F238E27FC236}">
                <a16:creationId xmlns:a16="http://schemas.microsoft.com/office/drawing/2014/main" id="{C554EA1D-1CBD-5918-43BB-CE13BA0149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Text Placeholder 3">
            <a:extLst>
              <a:ext uri="{FF2B5EF4-FFF2-40B4-BE49-F238E27FC236}">
                <a16:creationId xmlns:a16="http://schemas.microsoft.com/office/drawing/2014/main" id="{F0606F34-B377-09AB-A180-64892960C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EFC022-8902-6FFD-79D9-EC8F1FBFE3BA}"/>
              </a:ext>
            </a:extLst>
          </p:cNvPr>
          <p:cNvSpPr>
            <a:spLocks noGrp="1"/>
          </p:cNvSpPr>
          <p:nvPr>
            <p:ph type="dt" sz="half" idx="10"/>
          </p:nvPr>
        </p:nvSpPr>
        <p:spPr/>
        <p:txBody>
          <a:bodyPr/>
          <a:lstStyle/>
          <a:p>
            <a:fld id="{D6EB96B6-1F16-7D48-9AA0-4C4B4256E3EC}" type="datetimeFigureOut">
              <a:rPr lang="en-KE" smtClean="0"/>
              <a:t>09/30/2025</a:t>
            </a:fld>
            <a:endParaRPr lang="en-KE"/>
          </a:p>
        </p:txBody>
      </p:sp>
      <p:sp>
        <p:nvSpPr>
          <p:cNvPr id="6" name="Footer Placeholder 5">
            <a:extLst>
              <a:ext uri="{FF2B5EF4-FFF2-40B4-BE49-F238E27FC236}">
                <a16:creationId xmlns:a16="http://schemas.microsoft.com/office/drawing/2014/main" id="{B54FC931-E65F-8E8A-9E15-F80494D54091}"/>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4C9516AD-6FDD-F143-4B54-4C457B12A133}"/>
              </a:ext>
            </a:extLst>
          </p:cNvPr>
          <p:cNvSpPr>
            <a:spLocks noGrp="1"/>
          </p:cNvSpPr>
          <p:nvPr>
            <p:ph type="sldNum" sz="quarter" idx="12"/>
          </p:nvPr>
        </p:nvSpPr>
        <p:spPr/>
        <p:txBody>
          <a:bodyPr/>
          <a:lstStyle/>
          <a:p>
            <a:fld id="{FA014963-E868-A940-BA9F-5FDB5E5E1507}" type="slidenum">
              <a:rPr lang="en-KE" smtClean="0"/>
              <a:t>‹#›</a:t>
            </a:fld>
            <a:endParaRPr lang="en-KE"/>
          </a:p>
        </p:txBody>
      </p:sp>
    </p:spTree>
    <p:extLst>
      <p:ext uri="{BB962C8B-B14F-4D97-AF65-F5344CB8AC3E}">
        <p14:creationId xmlns:p14="http://schemas.microsoft.com/office/powerpoint/2010/main" val="573516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2520-944A-F6F1-024E-99394157EE1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KE"/>
          </a:p>
        </p:txBody>
      </p:sp>
      <p:sp>
        <p:nvSpPr>
          <p:cNvPr id="3" name="Picture Placeholder 2">
            <a:extLst>
              <a:ext uri="{FF2B5EF4-FFF2-40B4-BE49-F238E27FC236}">
                <a16:creationId xmlns:a16="http://schemas.microsoft.com/office/drawing/2014/main" id="{D642D39B-2893-0E21-E2B5-75DA70B684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KE"/>
          </a:p>
        </p:txBody>
      </p:sp>
      <p:sp>
        <p:nvSpPr>
          <p:cNvPr id="4" name="Text Placeholder 3">
            <a:extLst>
              <a:ext uri="{FF2B5EF4-FFF2-40B4-BE49-F238E27FC236}">
                <a16:creationId xmlns:a16="http://schemas.microsoft.com/office/drawing/2014/main" id="{76EDA362-31A6-7826-66C3-CB64D422A4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379405-FD63-C13A-A326-180477142C14}"/>
              </a:ext>
            </a:extLst>
          </p:cNvPr>
          <p:cNvSpPr>
            <a:spLocks noGrp="1"/>
          </p:cNvSpPr>
          <p:nvPr>
            <p:ph type="dt" sz="half" idx="10"/>
          </p:nvPr>
        </p:nvSpPr>
        <p:spPr/>
        <p:txBody>
          <a:bodyPr/>
          <a:lstStyle/>
          <a:p>
            <a:fld id="{D6EB96B6-1F16-7D48-9AA0-4C4B4256E3EC}" type="datetimeFigureOut">
              <a:rPr lang="en-KE" smtClean="0"/>
              <a:t>09/30/2025</a:t>
            </a:fld>
            <a:endParaRPr lang="en-KE"/>
          </a:p>
        </p:txBody>
      </p:sp>
      <p:sp>
        <p:nvSpPr>
          <p:cNvPr id="6" name="Footer Placeholder 5">
            <a:extLst>
              <a:ext uri="{FF2B5EF4-FFF2-40B4-BE49-F238E27FC236}">
                <a16:creationId xmlns:a16="http://schemas.microsoft.com/office/drawing/2014/main" id="{867C3337-A7CD-6A9C-BA18-B48190814656}"/>
              </a:ext>
            </a:extLst>
          </p:cNvPr>
          <p:cNvSpPr>
            <a:spLocks noGrp="1"/>
          </p:cNvSpPr>
          <p:nvPr>
            <p:ph type="ftr" sz="quarter" idx="11"/>
          </p:nvPr>
        </p:nvSpPr>
        <p:spPr/>
        <p:txBody>
          <a:bodyPr/>
          <a:lstStyle/>
          <a:p>
            <a:endParaRPr lang="en-KE"/>
          </a:p>
        </p:txBody>
      </p:sp>
      <p:sp>
        <p:nvSpPr>
          <p:cNvPr id="7" name="Slide Number Placeholder 6">
            <a:extLst>
              <a:ext uri="{FF2B5EF4-FFF2-40B4-BE49-F238E27FC236}">
                <a16:creationId xmlns:a16="http://schemas.microsoft.com/office/drawing/2014/main" id="{BC809E67-4DE5-9558-9817-D1A5C019071A}"/>
              </a:ext>
            </a:extLst>
          </p:cNvPr>
          <p:cNvSpPr>
            <a:spLocks noGrp="1"/>
          </p:cNvSpPr>
          <p:nvPr>
            <p:ph type="sldNum" sz="quarter" idx="12"/>
          </p:nvPr>
        </p:nvSpPr>
        <p:spPr/>
        <p:txBody>
          <a:bodyPr/>
          <a:lstStyle/>
          <a:p>
            <a:fld id="{FA014963-E868-A940-BA9F-5FDB5E5E1507}" type="slidenum">
              <a:rPr lang="en-KE" smtClean="0"/>
              <a:t>‹#›</a:t>
            </a:fld>
            <a:endParaRPr lang="en-KE"/>
          </a:p>
        </p:txBody>
      </p:sp>
    </p:spTree>
    <p:extLst>
      <p:ext uri="{BB962C8B-B14F-4D97-AF65-F5344CB8AC3E}">
        <p14:creationId xmlns:p14="http://schemas.microsoft.com/office/powerpoint/2010/main" val="9444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40539C-AEC0-B77D-5095-A569B27E44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KE"/>
          </a:p>
        </p:txBody>
      </p:sp>
      <p:sp>
        <p:nvSpPr>
          <p:cNvPr id="3" name="Text Placeholder 2">
            <a:extLst>
              <a:ext uri="{FF2B5EF4-FFF2-40B4-BE49-F238E27FC236}">
                <a16:creationId xmlns:a16="http://schemas.microsoft.com/office/drawing/2014/main" id="{E29489D0-6A83-29B1-4AF5-560DECF1BD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KE"/>
          </a:p>
        </p:txBody>
      </p:sp>
      <p:sp>
        <p:nvSpPr>
          <p:cNvPr id="4" name="Date Placeholder 3">
            <a:extLst>
              <a:ext uri="{FF2B5EF4-FFF2-40B4-BE49-F238E27FC236}">
                <a16:creationId xmlns:a16="http://schemas.microsoft.com/office/drawing/2014/main" id="{2965FE14-2BCC-23CC-18F6-43900C9B82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B96B6-1F16-7D48-9AA0-4C4B4256E3EC}" type="datetimeFigureOut">
              <a:rPr lang="en-KE" smtClean="0"/>
              <a:t>09/30/2025</a:t>
            </a:fld>
            <a:endParaRPr lang="en-KE"/>
          </a:p>
        </p:txBody>
      </p:sp>
      <p:sp>
        <p:nvSpPr>
          <p:cNvPr id="5" name="Footer Placeholder 4">
            <a:extLst>
              <a:ext uri="{FF2B5EF4-FFF2-40B4-BE49-F238E27FC236}">
                <a16:creationId xmlns:a16="http://schemas.microsoft.com/office/drawing/2014/main" id="{84AD95F0-F1EC-FFD5-5A3D-D3476A30C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KE"/>
          </a:p>
        </p:txBody>
      </p:sp>
      <p:sp>
        <p:nvSpPr>
          <p:cNvPr id="6" name="Slide Number Placeholder 5">
            <a:extLst>
              <a:ext uri="{FF2B5EF4-FFF2-40B4-BE49-F238E27FC236}">
                <a16:creationId xmlns:a16="http://schemas.microsoft.com/office/drawing/2014/main" id="{B06E0E18-ACFE-BBC7-51A5-E22AF3F538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4963-E868-A940-BA9F-5FDB5E5E1507}" type="slidenum">
              <a:rPr lang="en-KE" smtClean="0"/>
              <a:t>‹#›</a:t>
            </a:fld>
            <a:endParaRPr lang="en-KE"/>
          </a:p>
        </p:txBody>
      </p:sp>
      <p:pic>
        <p:nvPicPr>
          <p:cNvPr id="7" name="Picture 6" descr="Picture 2">
            <a:extLst>
              <a:ext uri="{FF2B5EF4-FFF2-40B4-BE49-F238E27FC236}">
                <a16:creationId xmlns:a16="http://schemas.microsoft.com/office/drawing/2014/main" id="{7EBB3C11-7C93-A7D8-84F1-4AA02A093DCD}"/>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9503764" y="5665813"/>
            <a:ext cx="2542345" cy="10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 name="Picture 7" descr="flag.jpg">
            <a:extLst>
              <a:ext uri="{FF2B5EF4-FFF2-40B4-BE49-F238E27FC236}">
                <a16:creationId xmlns:a16="http://schemas.microsoft.com/office/drawing/2014/main" id="{2F6DC0B9-790C-9090-BC2E-158D24155F95}"/>
              </a:ext>
            </a:extLst>
          </p:cNvPr>
          <p:cNvPicPr>
            <a:picLocks noChangeAspect="1"/>
          </p:cNvPicPr>
          <p:nvPr userDrawn="1"/>
        </p:nvPicPr>
        <p:blipFill>
          <a:blip r:embed="rId19" cstate="print"/>
          <a:stretch>
            <a:fillRect/>
          </a:stretch>
        </p:blipFill>
        <p:spPr>
          <a:xfrm>
            <a:off x="0" y="0"/>
            <a:ext cx="9144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4" descr="Kenya Flag">
            <a:extLst>
              <a:ext uri="{FF2B5EF4-FFF2-40B4-BE49-F238E27FC236}">
                <a16:creationId xmlns:a16="http://schemas.microsoft.com/office/drawing/2014/main" id="{EC22B45E-4C4B-7277-F163-B33177A4342E}"/>
              </a:ext>
            </a:extLst>
          </p:cNvPr>
          <p:cNvPicPr>
            <a:picLocks noChangeAspect="1" noChangeArrowheads="1" noCrop="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 y="1"/>
            <a:ext cx="9017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689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6" r:id="rId15"/>
    <p:sldLayoutId id="214748368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4805193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8.png"/></Relationships>
</file>

<file path=ppt/slides/_rels/slide1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11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1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hyperlink" Target="https://youtu.be/TG0vpKae3Js" TargetMode="External"/><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5.xml"/><Relationship Id="rId4" Type="http://schemas.openxmlformats.org/officeDocument/2006/relationships/image" Target="../media/image106.jpeg"/></Relationships>
</file>

<file path=ppt/slides/_rels/slide1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9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4" Type="http://schemas.openxmlformats.org/officeDocument/2006/relationships/image" Target="../media/image112.jpeg"/></Relationships>
</file>

<file path=ppt/slides/_rels/slide19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jpeg"/></Relationships>
</file>

<file path=ppt/slides/_rels/slide1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image" Target="../media/image121.png"/><Relationship Id="rId4" Type="http://schemas.openxmlformats.org/officeDocument/2006/relationships/image" Target="../media/image120.jp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9.png"/><Relationship Id="rId7"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123.jpg"/></Relationships>
</file>

<file path=ppt/slides/_rels/slide20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126.jp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hyperlink" Target="https://doi.org/10.1080/07853890.2022.2067355" TargetMode="Externa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33.pn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image" Target="../media/image132.svg"/><Relationship Id="rId5" Type="http://schemas.openxmlformats.org/officeDocument/2006/relationships/diagramQuickStyle" Target="../diagrams/quickStyle3.xml"/><Relationship Id="rId10" Type="http://schemas.openxmlformats.org/officeDocument/2006/relationships/image" Target="../media/image131.png"/><Relationship Id="rId4" Type="http://schemas.openxmlformats.org/officeDocument/2006/relationships/diagramLayout" Target="../diagrams/layout3.xml"/><Relationship Id="rId9" Type="http://schemas.openxmlformats.org/officeDocument/2006/relationships/image" Target="../media/image130.svg"/></Relationships>
</file>

<file path=ppt/slides/_rels/slide2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jpg"/><Relationship Id="rId7" Type="http://schemas.openxmlformats.org/officeDocument/2006/relationships/image" Target="../media/image143.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2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25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50.jpeg"/></Relationships>
</file>

<file path=ppt/slides/_rels/slide25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2.xml"/><Relationship Id="rId1" Type="http://schemas.openxmlformats.org/officeDocument/2006/relationships/slideLayout" Target="../slideLayouts/slideLayout4.xml"/><Relationship Id="rId6" Type="http://schemas.openxmlformats.org/officeDocument/2006/relationships/image" Target="../media/image149.png"/><Relationship Id="rId5" Type="http://schemas.openxmlformats.org/officeDocument/2006/relationships/image" Target="../media/image150.jpeg"/><Relationship Id="rId4" Type="http://schemas.openxmlformats.org/officeDocument/2006/relationships/image" Target="../media/image148.png"/></Relationships>
</file>

<file path=ppt/slides/_rels/slide257.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49.png"/><Relationship Id="rId2" Type="http://schemas.openxmlformats.org/officeDocument/2006/relationships/notesSlide" Target="../notesSlides/notesSlide123.xml"/><Relationship Id="rId1" Type="http://schemas.openxmlformats.org/officeDocument/2006/relationships/slideLayout" Target="../slideLayouts/slideLayout4.xml"/><Relationship Id="rId6" Type="http://schemas.openxmlformats.org/officeDocument/2006/relationships/image" Target="../media/image150.jpeg"/><Relationship Id="rId5" Type="http://schemas.openxmlformats.org/officeDocument/2006/relationships/image" Target="../media/image148.png"/><Relationship Id="rId4" Type="http://schemas.openxmlformats.org/officeDocument/2006/relationships/image" Target="../media/image153.png"/></Relationships>
</file>

<file path=ppt/slides/_rels/slide258.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49.pn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8.png"/><Relationship Id="rId4" Type="http://schemas.openxmlformats.org/officeDocument/2006/relationships/image" Target="../media/image155.png"/></Relationships>
</file>

<file path=ppt/slides/_rels/slide259.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6.jpeg"/><Relationship Id="rId7" Type="http://schemas.openxmlformats.org/officeDocument/2006/relationships/image" Target="../media/image157.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50.jpeg"/><Relationship Id="rId4" Type="http://schemas.openxmlformats.org/officeDocument/2006/relationships/image" Target="../media/image148.png"/><Relationship Id="rId9" Type="http://schemas.openxmlformats.org/officeDocument/2006/relationships/image" Target="../media/image159.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jpg"/><Relationship Id="rId7" Type="http://schemas.openxmlformats.org/officeDocument/2006/relationships/image" Target="../media/image165.png"/><Relationship Id="rId2" Type="http://schemas.openxmlformats.org/officeDocument/2006/relationships/notesSlide" Target="../notesSlides/notesSlide127.xml"/><Relationship Id="rId1" Type="http://schemas.openxmlformats.org/officeDocument/2006/relationships/slideLayout" Target="../slideLayouts/slideLayout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26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8.xml"/><Relationship Id="rId1" Type="http://schemas.openxmlformats.org/officeDocument/2006/relationships/slideLayout" Target="../slideLayouts/slideLayout6.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32.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Allan\Desktop\ETAT+%20undergraduates%202020\Etat+%202017\ETAT%20clips\video%20clips\Indrawing%20present%20suprasternal%20indrawing.mpg" TargetMode="External"/><Relationship Id="rId1" Type="http://schemas.microsoft.com/office/2007/relationships/media" Target="file:///C:\Users\Allan\Desktop\ETAT+%20undergraduates%202020\Etat+%202017\ETAT%20clips\video%20clips\Indrawing%20present%20suprasternal%20indrawing.mpg" TargetMode="External"/><Relationship Id="rId5" Type="http://schemas.openxmlformats.org/officeDocument/2006/relationships/image" Target="../media/image63.png"/><Relationship Id="rId4" Type="http://schemas.openxmlformats.org/officeDocument/2006/relationships/notesSlide" Target="../notesSlides/notesSlide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85E5-F825-C08F-9414-44204405E4EA}"/>
              </a:ext>
            </a:extLst>
          </p:cNvPr>
          <p:cNvSpPr>
            <a:spLocks noGrp="1"/>
          </p:cNvSpPr>
          <p:nvPr>
            <p:ph type="ctrTitle"/>
          </p:nvPr>
        </p:nvSpPr>
        <p:spPr>
          <a:xfrm>
            <a:off x="-1135289" y="1041400"/>
            <a:ext cx="10069286" cy="2387600"/>
          </a:xfrm>
        </p:spPr>
        <p:txBody>
          <a:bodyPr>
            <a:normAutofit/>
          </a:bodyPr>
          <a:lstStyle/>
          <a:p>
            <a:r>
              <a:rPr lang="en-US" sz="5400" b="1" dirty="0">
                <a:solidFill>
                  <a:srgbClr val="0070C0"/>
                </a:solidFill>
                <a:latin typeface="+mn-lt"/>
              </a:rPr>
              <a:t>Module 1:T</a:t>
            </a:r>
            <a:r>
              <a:rPr lang="en-KE" sz="5400" b="1" dirty="0" err="1">
                <a:solidFill>
                  <a:srgbClr val="0070C0"/>
                </a:solidFill>
                <a:latin typeface="+mn-lt"/>
              </a:rPr>
              <a:t>riage</a:t>
            </a:r>
            <a:endParaRPr lang="en-KE" sz="5400" b="1" dirty="0">
              <a:solidFill>
                <a:srgbClr val="0070C0"/>
              </a:solidFill>
              <a:latin typeface="+mn-lt"/>
            </a:endParaRPr>
          </a:p>
        </p:txBody>
      </p:sp>
      <p:grpSp>
        <p:nvGrpSpPr>
          <p:cNvPr id="5" name="object 2">
            <a:extLst>
              <a:ext uri="{FF2B5EF4-FFF2-40B4-BE49-F238E27FC236}">
                <a16:creationId xmlns:a16="http://schemas.microsoft.com/office/drawing/2014/main" id="{132DB9CE-F3DF-BDDB-F69D-E0C079BD2519}"/>
              </a:ext>
            </a:extLst>
          </p:cNvPr>
          <p:cNvGrpSpPr>
            <a:grpSpLocks/>
          </p:cNvGrpSpPr>
          <p:nvPr/>
        </p:nvGrpSpPr>
        <p:grpSpPr bwMode="auto">
          <a:xfrm>
            <a:off x="8292647" y="3504407"/>
            <a:ext cx="1787525" cy="103187"/>
            <a:chOff x="7356347" y="6754367"/>
            <a:chExt cx="1788160" cy="104139"/>
          </a:xfrm>
        </p:grpSpPr>
        <p:sp>
          <p:nvSpPr>
            <p:cNvPr id="6" name="object 3">
              <a:extLst>
                <a:ext uri="{FF2B5EF4-FFF2-40B4-BE49-F238E27FC236}">
                  <a16:creationId xmlns:a16="http://schemas.microsoft.com/office/drawing/2014/main" id="{77731D83-ED9B-E7DF-3348-80521048E0A4}"/>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05 h 104140"/>
                <a:gd name="T6" fmla="*/ 894588 w 894715"/>
                <a:gd name="T7" fmla="*/ 103605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7" name="object 4">
              <a:extLst>
                <a:ext uri="{FF2B5EF4-FFF2-40B4-BE49-F238E27FC236}">
                  <a16:creationId xmlns:a16="http://schemas.microsoft.com/office/drawing/2014/main" id="{B63C9944-0DAB-6EA4-3CDC-E0809BCE7705}"/>
                </a:ext>
              </a:extLst>
            </p:cNvPr>
            <p:cNvSpPr>
              <a:spLocks/>
            </p:cNvSpPr>
            <p:nvPr/>
          </p:nvSpPr>
          <p:spPr bwMode="auto">
            <a:xfrm>
              <a:off x="8250935" y="6754367"/>
              <a:ext cx="893444" cy="104139"/>
            </a:xfrm>
            <a:custGeom>
              <a:avLst/>
              <a:gdLst>
                <a:gd name="T0" fmla="*/ 893037 w 893445"/>
                <a:gd name="T1" fmla="*/ 0 h 104140"/>
                <a:gd name="T2" fmla="*/ 0 w 893445"/>
                <a:gd name="T3" fmla="*/ 0 h 104140"/>
                <a:gd name="T4" fmla="*/ 0 w 893445"/>
                <a:gd name="T5" fmla="*/ 103605 h 104140"/>
                <a:gd name="T6" fmla="*/ 893037 w 893445"/>
                <a:gd name="T7" fmla="*/ 103605 h 104140"/>
                <a:gd name="T8" fmla="*/ 893037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grpSp>
        <p:nvGrpSpPr>
          <p:cNvPr id="8" name="object 5">
            <a:extLst>
              <a:ext uri="{FF2B5EF4-FFF2-40B4-BE49-F238E27FC236}">
                <a16:creationId xmlns:a16="http://schemas.microsoft.com/office/drawing/2014/main" id="{AD6C151A-74DF-4495-5056-FA5134093FCD}"/>
              </a:ext>
            </a:extLst>
          </p:cNvPr>
          <p:cNvGrpSpPr>
            <a:grpSpLocks/>
          </p:cNvGrpSpPr>
          <p:nvPr/>
        </p:nvGrpSpPr>
        <p:grpSpPr bwMode="auto">
          <a:xfrm>
            <a:off x="936172" y="3504407"/>
            <a:ext cx="7356475" cy="103187"/>
            <a:chOff x="0" y="6754367"/>
            <a:chExt cx="7356475" cy="104139"/>
          </a:xfrm>
        </p:grpSpPr>
        <p:sp>
          <p:nvSpPr>
            <p:cNvPr id="9" name="object 6">
              <a:extLst>
                <a:ext uri="{FF2B5EF4-FFF2-40B4-BE49-F238E27FC236}">
                  <a16:creationId xmlns:a16="http://schemas.microsoft.com/office/drawing/2014/main" id="{4C5EC30A-DCAC-FB79-5CF3-222641D555EB}"/>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05 h 104140"/>
                <a:gd name="T6" fmla="*/ 893063 w 893444"/>
                <a:gd name="T7" fmla="*/ 103605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10" name="object 7">
              <a:extLst>
                <a:ext uri="{FF2B5EF4-FFF2-40B4-BE49-F238E27FC236}">
                  <a16:creationId xmlns:a16="http://schemas.microsoft.com/office/drawing/2014/main" id="{1E2CAD91-C6C7-DB2E-EE42-3E405645A40C}"/>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05 h 104140"/>
                <a:gd name="T6" fmla="*/ 6463284 w 6463665"/>
                <a:gd name="T7" fmla="*/ 103605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spTree>
    <p:extLst>
      <p:ext uri="{BB962C8B-B14F-4D97-AF65-F5344CB8AC3E}">
        <p14:creationId xmlns:p14="http://schemas.microsoft.com/office/powerpoint/2010/main" val="918674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DCFF5-29EA-5CF5-BE3C-FB3DE527DB6E}"/>
              </a:ext>
            </a:extLst>
          </p:cNvPr>
          <p:cNvSpPr>
            <a:spLocks noGrp="1"/>
          </p:cNvSpPr>
          <p:nvPr>
            <p:ph type="ctrTitle"/>
          </p:nvPr>
        </p:nvSpPr>
        <p:spPr>
          <a:xfrm>
            <a:off x="1159329" y="1263768"/>
            <a:ext cx="11887200" cy="2387600"/>
          </a:xfrm>
        </p:spPr>
        <p:txBody>
          <a:bodyPr>
            <a:normAutofit fontScale="90000"/>
          </a:bodyPr>
          <a:lstStyle/>
          <a:p>
            <a:pPr algn="l"/>
            <a:r>
              <a:rPr lang="en-GB" altLang="en-US" b="1" dirty="0">
                <a:solidFill>
                  <a:srgbClr val="0070C0"/>
                </a:solidFill>
                <a:latin typeface="+mn-lt"/>
                <a:ea typeface="Raleway"/>
                <a:cs typeface="Raleway"/>
                <a:sym typeface="Raleway"/>
              </a:rPr>
              <a:t>Module 2: </a:t>
            </a:r>
            <a:br>
              <a:rPr lang="en-GB" altLang="en-US" b="1" dirty="0">
                <a:solidFill>
                  <a:srgbClr val="0070C0"/>
                </a:solidFill>
                <a:latin typeface="+mn-lt"/>
                <a:ea typeface="Raleway"/>
                <a:cs typeface="Raleway"/>
                <a:sym typeface="Raleway"/>
              </a:rPr>
            </a:br>
            <a:r>
              <a:rPr lang="en-GB" altLang="en-US" b="1" dirty="0">
                <a:solidFill>
                  <a:srgbClr val="0070C0"/>
                </a:solidFill>
                <a:latin typeface="+mn-lt"/>
                <a:ea typeface="Raleway"/>
                <a:cs typeface="Raleway"/>
                <a:sym typeface="Raleway"/>
              </a:rPr>
              <a:t>Basic Life Support: Infant and child</a:t>
            </a:r>
            <a:br>
              <a:rPr lang="en-GB" altLang="en-US" b="1" dirty="0">
                <a:solidFill>
                  <a:srgbClr val="0070C0"/>
                </a:solidFill>
                <a:latin typeface="+mn-lt"/>
                <a:ea typeface="Raleway"/>
                <a:cs typeface="Raleway"/>
                <a:sym typeface="Raleway"/>
              </a:rPr>
            </a:br>
            <a:r>
              <a:rPr lang="en-GB" altLang="en-US" b="1" dirty="0">
                <a:solidFill>
                  <a:srgbClr val="0070C0"/>
                </a:solidFill>
                <a:latin typeface="+mn-lt"/>
                <a:ea typeface="Raleway"/>
                <a:cs typeface="Raleway"/>
                <a:sym typeface="Raleway"/>
              </a:rPr>
              <a:t>(</a:t>
            </a:r>
            <a:r>
              <a:rPr lang="en-GB" altLang="en-US" sz="4800" b="1" dirty="0">
                <a:solidFill>
                  <a:srgbClr val="0070C0"/>
                </a:solidFill>
                <a:latin typeface="+mn-lt"/>
                <a:ea typeface="Raleway"/>
                <a:cs typeface="Raleway"/>
                <a:sym typeface="Raleway"/>
              </a:rPr>
              <a:t>ABCs in a collapsed infant/child)</a:t>
            </a:r>
            <a:endParaRPr lang="en-KE" b="1" dirty="0">
              <a:solidFill>
                <a:srgbClr val="0070C0"/>
              </a:solidFill>
              <a:latin typeface="+mn-lt"/>
            </a:endParaRPr>
          </a:p>
        </p:txBody>
      </p:sp>
      <p:grpSp>
        <p:nvGrpSpPr>
          <p:cNvPr id="4" name="object 2">
            <a:extLst>
              <a:ext uri="{FF2B5EF4-FFF2-40B4-BE49-F238E27FC236}">
                <a16:creationId xmlns:a16="http://schemas.microsoft.com/office/drawing/2014/main" id="{5296EB2D-9C5F-9A66-DF10-4E5446A4FC0C}"/>
              </a:ext>
            </a:extLst>
          </p:cNvPr>
          <p:cNvGrpSpPr>
            <a:grpSpLocks/>
          </p:cNvGrpSpPr>
          <p:nvPr/>
        </p:nvGrpSpPr>
        <p:grpSpPr bwMode="auto">
          <a:xfrm>
            <a:off x="8292647" y="3651368"/>
            <a:ext cx="1787525" cy="103187"/>
            <a:chOff x="7356347" y="6754367"/>
            <a:chExt cx="1788160" cy="104139"/>
          </a:xfrm>
        </p:grpSpPr>
        <p:sp>
          <p:nvSpPr>
            <p:cNvPr id="5" name="object 3">
              <a:extLst>
                <a:ext uri="{FF2B5EF4-FFF2-40B4-BE49-F238E27FC236}">
                  <a16:creationId xmlns:a16="http://schemas.microsoft.com/office/drawing/2014/main" id="{2EA7D5B6-33F1-8383-7DCD-E7804E5FDDDB}"/>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05 h 104140"/>
                <a:gd name="T6" fmla="*/ 894588 w 894715"/>
                <a:gd name="T7" fmla="*/ 103605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6" name="object 4">
              <a:extLst>
                <a:ext uri="{FF2B5EF4-FFF2-40B4-BE49-F238E27FC236}">
                  <a16:creationId xmlns:a16="http://schemas.microsoft.com/office/drawing/2014/main" id="{DF067CA2-4494-A969-FD3D-1369EA782254}"/>
                </a:ext>
              </a:extLst>
            </p:cNvPr>
            <p:cNvSpPr>
              <a:spLocks/>
            </p:cNvSpPr>
            <p:nvPr/>
          </p:nvSpPr>
          <p:spPr bwMode="auto">
            <a:xfrm>
              <a:off x="8250935" y="6754367"/>
              <a:ext cx="893444" cy="104139"/>
            </a:xfrm>
            <a:custGeom>
              <a:avLst/>
              <a:gdLst>
                <a:gd name="T0" fmla="*/ 893037 w 893445"/>
                <a:gd name="T1" fmla="*/ 0 h 104140"/>
                <a:gd name="T2" fmla="*/ 0 w 893445"/>
                <a:gd name="T3" fmla="*/ 0 h 104140"/>
                <a:gd name="T4" fmla="*/ 0 w 893445"/>
                <a:gd name="T5" fmla="*/ 103605 h 104140"/>
                <a:gd name="T6" fmla="*/ 893037 w 893445"/>
                <a:gd name="T7" fmla="*/ 103605 h 104140"/>
                <a:gd name="T8" fmla="*/ 893037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grpSp>
        <p:nvGrpSpPr>
          <p:cNvPr id="7" name="object 5">
            <a:extLst>
              <a:ext uri="{FF2B5EF4-FFF2-40B4-BE49-F238E27FC236}">
                <a16:creationId xmlns:a16="http://schemas.microsoft.com/office/drawing/2014/main" id="{127D74EA-9CC0-F941-C238-E5A45757156D}"/>
              </a:ext>
            </a:extLst>
          </p:cNvPr>
          <p:cNvGrpSpPr>
            <a:grpSpLocks/>
          </p:cNvGrpSpPr>
          <p:nvPr/>
        </p:nvGrpSpPr>
        <p:grpSpPr bwMode="auto">
          <a:xfrm>
            <a:off x="936172" y="3651368"/>
            <a:ext cx="7356475" cy="103187"/>
            <a:chOff x="0" y="6754367"/>
            <a:chExt cx="7356475" cy="104139"/>
          </a:xfrm>
        </p:grpSpPr>
        <p:sp>
          <p:nvSpPr>
            <p:cNvPr id="8" name="object 6">
              <a:extLst>
                <a:ext uri="{FF2B5EF4-FFF2-40B4-BE49-F238E27FC236}">
                  <a16:creationId xmlns:a16="http://schemas.microsoft.com/office/drawing/2014/main" id="{F70CDA4E-2ADD-9B5F-A28C-AB2257481329}"/>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05 h 104140"/>
                <a:gd name="T6" fmla="*/ 893063 w 893444"/>
                <a:gd name="T7" fmla="*/ 103605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9" name="object 7">
              <a:extLst>
                <a:ext uri="{FF2B5EF4-FFF2-40B4-BE49-F238E27FC236}">
                  <a16:creationId xmlns:a16="http://schemas.microsoft.com/office/drawing/2014/main" id="{7D762A02-03F0-C938-FA7C-6E73D60D2AA1}"/>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05 h 104140"/>
                <a:gd name="T6" fmla="*/ 6463284 w 6463665"/>
                <a:gd name="T7" fmla="*/ 103605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spTree>
    <p:extLst>
      <p:ext uri="{BB962C8B-B14F-4D97-AF65-F5344CB8AC3E}">
        <p14:creationId xmlns:p14="http://schemas.microsoft.com/office/powerpoint/2010/main" val="35556471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592F9-89FC-DC4F-B8F6-F6A16ABC97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70606B-C210-7FBB-B3A8-B84AD2BC3ACD}"/>
              </a:ext>
            </a:extLst>
          </p:cNvPr>
          <p:cNvSpPr>
            <a:spLocks noGrp="1"/>
          </p:cNvSpPr>
          <p:nvPr>
            <p:ph type="title"/>
          </p:nvPr>
        </p:nvSpPr>
        <p:spPr>
          <a:xfrm>
            <a:off x="1186542" y="161925"/>
            <a:ext cx="10515600" cy="1325563"/>
          </a:xfrm>
        </p:spPr>
        <p:txBody>
          <a:bodyPr>
            <a:normAutofit/>
          </a:bodyPr>
          <a:lstStyle/>
          <a:p>
            <a:r>
              <a:rPr lang="en-US" sz="4000" b="1" dirty="0">
                <a:solidFill>
                  <a:srgbClr val="0070C0"/>
                </a:solidFill>
                <a:latin typeface="+mn-lt"/>
              </a:rPr>
              <a:t>Rationale for phased nutritional therapy in children with SAM</a:t>
            </a:r>
            <a:endParaRPr lang="en-KE" sz="4000" b="1" dirty="0">
              <a:solidFill>
                <a:srgbClr val="0070C0"/>
              </a:solidFill>
              <a:latin typeface="+mn-lt"/>
            </a:endParaRPr>
          </a:p>
        </p:txBody>
      </p:sp>
      <p:sp>
        <p:nvSpPr>
          <p:cNvPr id="6" name="Rectangle: Rounded Corners 5">
            <a:extLst>
              <a:ext uri="{FF2B5EF4-FFF2-40B4-BE49-F238E27FC236}">
                <a16:creationId xmlns:a16="http://schemas.microsoft.com/office/drawing/2014/main" id="{AFA7D0CE-68D4-4249-A535-A1C2E21EBC7D}"/>
              </a:ext>
            </a:extLst>
          </p:cNvPr>
          <p:cNvSpPr/>
          <p:nvPr/>
        </p:nvSpPr>
        <p:spPr>
          <a:xfrm>
            <a:off x="1291771" y="1690688"/>
            <a:ext cx="10515600" cy="4056969"/>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400" dirty="0">
              <a:solidFill>
                <a:schemeClr val="tx1"/>
              </a:solidFill>
            </a:endParaRPr>
          </a:p>
          <a:p>
            <a:pPr marL="285750" indent="-285750">
              <a:buFont typeface="Arial" panose="020B0604020202020204" pitchFamily="34" charset="0"/>
              <a:buChar char="•"/>
            </a:pPr>
            <a:r>
              <a:rPr lang="en-US" sz="2400" dirty="0">
                <a:solidFill>
                  <a:schemeClr val="tx1"/>
                </a:solidFill>
              </a:rPr>
              <a:t>Feeding must be started cautiously; in frequent, small amounts.</a:t>
            </a:r>
          </a:p>
          <a:p>
            <a:pPr marL="285750" indent="-285750">
              <a:buFont typeface="Arial" panose="020B0604020202020204" pitchFamily="34" charset="0"/>
              <a:buChar char="•"/>
            </a:pPr>
            <a:r>
              <a:rPr lang="en-US" sz="2400" dirty="0">
                <a:solidFill>
                  <a:schemeClr val="tx1"/>
                </a:solidFill>
              </a:rPr>
              <a:t>If feeding is started too aggressively or if feeds contain too much protein or sodium, the child’s systems may be overwhelmed and the child may die.</a:t>
            </a:r>
          </a:p>
          <a:p>
            <a:pPr marL="285750" indent="-285750">
              <a:buFont typeface="Arial" panose="020B0604020202020204" pitchFamily="34" charset="0"/>
              <a:buChar char="•"/>
            </a:pPr>
            <a:r>
              <a:rPr lang="en-US" sz="2400" dirty="0">
                <a:solidFill>
                  <a:schemeClr val="tx1"/>
                </a:solidFill>
              </a:rPr>
              <a:t>To prevent death, feeding should begin as soon as possible with F75 (Starter formula) until the child is stabilized.</a:t>
            </a:r>
          </a:p>
          <a:p>
            <a:pPr marL="742950" lvl="1" indent="-285750">
              <a:buFont typeface="Arial" panose="020B0604020202020204" pitchFamily="34" charset="0"/>
              <a:buChar char="•"/>
            </a:pPr>
            <a:r>
              <a:rPr lang="en-US" sz="2400" dirty="0">
                <a:solidFill>
                  <a:schemeClr val="tx1"/>
                </a:solidFill>
              </a:rPr>
              <a:t>F75 is low in protein and sodium and high in carbohydrate.</a:t>
            </a:r>
          </a:p>
          <a:p>
            <a:pPr marL="285750" indent="-285750">
              <a:buFont typeface="Arial" panose="020B0604020202020204" pitchFamily="34" charset="0"/>
              <a:buChar char="•"/>
            </a:pPr>
            <a:r>
              <a:rPr lang="en-US" sz="2400" dirty="0">
                <a:solidFill>
                  <a:schemeClr val="tx1"/>
                </a:solidFill>
              </a:rPr>
              <a:t>When the child is stabilized, the catch up formula F100 is used to rebuild the tissues.</a:t>
            </a:r>
          </a:p>
          <a:p>
            <a:pPr marL="742950" lvl="1" indent="-285750">
              <a:buFont typeface="Arial" panose="020B0604020202020204" pitchFamily="34" charset="0"/>
              <a:buChar char="•"/>
            </a:pPr>
            <a:r>
              <a:rPr lang="en-US" sz="2400" dirty="0">
                <a:solidFill>
                  <a:schemeClr val="tx1"/>
                </a:solidFill>
              </a:rPr>
              <a:t>F100 contains more calories and protein.</a:t>
            </a:r>
          </a:p>
          <a:p>
            <a:pPr marL="285750" indent="-285750">
              <a:buFont typeface="Arial" panose="020B0604020202020204" pitchFamily="34" charset="0"/>
              <a:buChar char="•"/>
            </a:pPr>
            <a:endParaRPr lang="en-KE" sz="2400" dirty="0">
              <a:solidFill>
                <a:schemeClr val="tx1"/>
              </a:solidFill>
            </a:endParaRPr>
          </a:p>
          <a:p>
            <a:pPr marL="285750" indent="-285750" algn="ctr">
              <a:buFont typeface="Arial" panose="020B0604020202020204" pitchFamily="34" charset="0"/>
              <a:buChar char="•"/>
            </a:pPr>
            <a:endParaRPr lang="en-KE" sz="2400" dirty="0">
              <a:solidFill>
                <a:schemeClr val="tx1"/>
              </a:solidFill>
            </a:endParaRPr>
          </a:p>
        </p:txBody>
      </p:sp>
    </p:spTree>
    <p:extLst>
      <p:ext uri="{BB962C8B-B14F-4D97-AF65-F5344CB8AC3E}">
        <p14:creationId xmlns:p14="http://schemas.microsoft.com/office/powerpoint/2010/main" val="27817546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a:extLst>
              <a:ext uri="{FF2B5EF4-FFF2-40B4-BE49-F238E27FC236}">
                <a16:creationId xmlns:a16="http://schemas.microsoft.com/office/drawing/2014/main" id="{FFBFDC6B-16AA-86F2-2787-22E0187EA00D}"/>
              </a:ext>
            </a:extLst>
          </p:cNvPr>
          <p:cNvSpPr>
            <a:spLocks noGrp="1" noChangeArrowheads="1"/>
          </p:cNvSpPr>
          <p:nvPr>
            <p:ph type="title"/>
          </p:nvPr>
        </p:nvSpPr>
        <p:spPr>
          <a:xfrm>
            <a:off x="1981201" y="-4012"/>
            <a:ext cx="8440056" cy="1143000"/>
          </a:xfrm>
        </p:spPr>
        <p:txBody>
          <a:bodyPr>
            <a:normAutofit fontScale="90000"/>
          </a:bodyPr>
          <a:lstStyle/>
          <a:p>
            <a:pPr eaLnBrk="1" fontAlgn="auto" hangingPunct="1">
              <a:spcAft>
                <a:spcPts val="0"/>
              </a:spcAft>
              <a:defRPr/>
            </a:pPr>
            <a:r>
              <a:rPr lang="en-GB" b="1" dirty="0">
                <a:solidFill>
                  <a:srgbClr val="0070C0"/>
                </a:solidFill>
                <a:latin typeface="+mn-lt"/>
              </a:rPr>
              <a:t>Cautious feeding (stabilization phase)</a:t>
            </a:r>
          </a:p>
        </p:txBody>
      </p:sp>
      <p:sp>
        <p:nvSpPr>
          <p:cNvPr id="5123" name="Rectangle 1027">
            <a:extLst>
              <a:ext uri="{FF2B5EF4-FFF2-40B4-BE49-F238E27FC236}">
                <a16:creationId xmlns:a16="http://schemas.microsoft.com/office/drawing/2014/main" id="{D409E709-928D-3FD5-D003-AC377E0508A0}"/>
              </a:ext>
            </a:extLst>
          </p:cNvPr>
          <p:cNvSpPr>
            <a:spLocks noGrp="1" noChangeArrowheads="1"/>
          </p:cNvSpPr>
          <p:nvPr>
            <p:ph idx="1"/>
          </p:nvPr>
        </p:nvSpPr>
        <p:spPr>
          <a:xfrm>
            <a:off x="1430868" y="999094"/>
            <a:ext cx="10253135" cy="5392441"/>
          </a:xfrm>
          <a:ln w="38100">
            <a:solidFill>
              <a:schemeClr val="tx2">
                <a:lumMod val="60000"/>
                <a:lumOff val="40000"/>
              </a:schemeClr>
            </a:solidFill>
          </a:ln>
        </p:spPr>
        <p:txBody>
          <a:bodyPr rtlCol="0">
            <a:noAutofit/>
          </a:bodyPr>
          <a:lstStyle/>
          <a:p>
            <a:pPr marL="182880" indent="-182880" eaLnBrk="1" fontAlgn="auto" hangingPunct="1">
              <a:lnSpc>
                <a:spcPct val="150000"/>
              </a:lnSpc>
              <a:spcAft>
                <a:spcPts val="1200"/>
              </a:spcAft>
              <a:defRPr/>
            </a:pPr>
            <a:r>
              <a:rPr lang="en-GB" sz="2000" dirty="0"/>
              <a:t>Feed the child a small amount of F75 every 2 hours on day 1 (including night feeds)</a:t>
            </a:r>
          </a:p>
          <a:p>
            <a:pPr eaLnBrk="1" hangingPunct="1">
              <a:lnSpc>
                <a:spcPct val="90000"/>
              </a:lnSpc>
            </a:pPr>
            <a:r>
              <a:rPr lang="en-GB" altLang="en-US" sz="2000" dirty="0"/>
              <a:t>Severe acute malnutrition with no or moderate oedema</a:t>
            </a:r>
          </a:p>
          <a:p>
            <a:pPr lvl="1" eaLnBrk="1" hangingPunct="1">
              <a:lnSpc>
                <a:spcPct val="90000"/>
              </a:lnSpc>
            </a:pPr>
            <a:r>
              <a:rPr lang="en-GB" altLang="en-US" sz="2000" dirty="0"/>
              <a:t>130 ml/kg/day start-up feed</a:t>
            </a:r>
          </a:p>
          <a:p>
            <a:pPr eaLnBrk="1" hangingPunct="1">
              <a:lnSpc>
                <a:spcPct val="90000"/>
              </a:lnSpc>
            </a:pPr>
            <a:r>
              <a:rPr lang="en-GB" altLang="en-US" sz="2000" dirty="0"/>
              <a:t>Severe acute malnutrition with severe oedema (of the face):</a:t>
            </a:r>
          </a:p>
          <a:p>
            <a:pPr lvl="1" eaLnBrk="1" hangingPunct="1">
              <a:lnSpc>
                <a:spcPct val="90000"/>
              </a:lnSpc>
            </a:pPr>
            <a:r>
              <a:rPr lang="en-GB" altLang="en-US" sz="2000" dirty="0"/>
              <a:t>100 mls/kg/day start-up feed</a:t>
            </a:r>
          </a:p>
          <a:p>
            <a:pPr marL="182880" indent="-182880" eaLnBrk="1" fontAlgn="auto" hangingPunct="1">
              <a:lnSpc>
                <a:spcPct val="150000"/>
              </a:lnSpc>
              <a:spcAft>
                <a:spcPts val="1200"/>
              </a:spcAft>
              <a:defRPr/>
            </a:pPr>
            <a:r>
              <a:rPr lang="en-GB" sz="2000" dirty="0"/>
              <a:t>Vomiting is NOT a contraindication to feeding. </a:t>
            </a:r>
          </a:p>
          <a:p>
            <a:pPr marL="457517" lvl="1" indent="-182880" eaLnBrk="1" fontAlgn="auto" hangingPunct="1">
              <a:lnSpc>
                <a:spcPct val="150000"/>
              </a:lnSpc>
              <a:spcAft>
                <a:spcPts val="1200"/>
              </a:spcAft>
              <a:defRPr/>
            </a:pPr>
            <a:r>
              <a:rPr lang="en-GB" sz="2000" dirty="0"/>
              <a:t>If vomiting, profuse </a:t>
            </a:r>
            <a:r>
              <a:rPr lang="en-GB" sz="2000" dirty="0" err="1"/>
              <a:t>diarrhea</a:t>
            </a:r>
            <a:r>
              <a:rPr lang="en-GB" sz="2000" dirty="0"/>
              <a:t> or poor appetite, continue 2 hourly feeds</a:t>
            </a:r>
          </a:p>
          <a:p>
            <a:pPr marL="457517" lvl="1" indent="-182880" eaLnBrk="1" fontAlgn="auto" hangingPunct="1">
              <a:lnSpc>
                <a:spcPct val="150000"/>
              </a:lnSpc>
              <a:spcAft>
                <a:spcPts val="1200"/>
              </a:spcAft>
              <a:defRPr/>
            </a:pPr>
            <a:r>
              <a:rPr lang="en-GB" sz="2000" dirty="0"/>
              <a:t>If little or no vomiting/ </a:t>
            </a:r>
            <a:r>
              <a:rPr lang="en-GB" sz="2000" dirty="0" err="1"/>
              <a:t>diarrhea</a:t>
            </a:r>
            <a:r>
              <a:rPr lang="en-GB" sz="2000" dirty="0"/>
              <a:t> and finishing most feeds, switch to 3 hourly feeds </a:t>
            </a:r>
          </a:p>
          <a:p>
            <a:pPr marL="182880" indent="-182880" eaLnBrk="1" fontAlgn="auto" hangingPunct="1">
              <a:lnSpc>
                <a:spcPct val="150000"/>
              </a:lnSpc>
              <a:spcAft>
                <a:spcPts val="1200"/>
              </a:spcAft>
              <a:defRPr/>
            </a:pPr>
            <a:r>
              <a:rPr lang="en-GB" sz="2000" dirty="0"/>
              <a:t>Feeds are the ‘drug’ to cure malnutrition, they are a priority (after correction of dehydration if required).</a:t>
            </a:r>
          </a:p>
        </p:txBody>
      </p:sp>
      <p:pic>
        <p:nvPicPr>
          <p:cNvPr id="65540" name="Picture 4" descr="C:\Documents and Settings\Menglish\Desktop\Clinical Signs_Oxford\Clinical Sign Photos\Wasting and apathy.JPG">
            <a:extLst>
              <a:ext uri="{FF2B5EF4-FFF2-40B4-BE49-F238E27FC236}">
                <a16:creationId xmlns:a16="http://schemas.microsoft.com/office/drawing/2014/main" id="{5EAEBA25-015A-A0F9-46FC-32EE87EBA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8844" y="2010227"/>
            <a:ext cx="2246784" cy="168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A22F28F-B0D1-1E53-32F4-397161189E33}"/>
              </a:ext>
            </a:extLst>
          </p:cNvPr>
          <p:cNvSpPr>
            <a:spLocks noGrp="1" noChangeArrowheads="1"/>
          </p:cNvSpPr>
          <p:nvPr>
            <p:ph type="title"/>
          </p:nvPr>
        </p:nvSpPr>
        <p:spPr>
          <a:xfrm>
            <a:off x="973817" y="-15689"/>
            <a:ext cx="8978446" cy="1143000"/>
          </a:xfrm>
        </p:spPr>
        <p:txBody>
          <a:bodyPr>
            <a:normAutofit/>
          </a:bodyPr>
          <a:lstStyle/>
          <a:p>
            <a:pPr eaLnBrk="1" fontAlgn="auto" hangingPunct="1">
              <a:spcAft>
                <a:spcPts val="0"/>
              </a:spcAft>
              <a:defRPr/>
            </a:pPr>
            <a:r>
              <a:rPr lang="en-GB" sz="3600" b="1" dirty="0">
                <a:solidFill>
                  <a:srgbClr val="0070C0"/>
                </a:solidFill>
                <a:latin typeface="+mn-lt"/>
              </a:rPr>
              <a:t>When to change from F75 ? (Transition phase)</a:t>
            </a:r>
          </a:p>
        </p:txBody>
      </p:sp>
      <p:sp>
        <p:nvSpPr>
          <p:cNvPr id="12291" name="Rectangle 3">
            <a:extLst>
              <a:ext uri="{FF2B5EF4-FFF2-40B4-BE49-F238E27FC236}">
                <a16:creationId xmlns:a16="http://schemas.microsoft.com/office/drawing/2014/main" id="{22E050A6-1416-EB65-BE9E-AF007D9060A1}"/>
              </a:ext>
            </a:extLst>
          </p:cNvPr>
          <p:cNvSpPr>
            <a:spLocks noGrp="1" noChangeArrowheads="1"/>
          </p:cNvSpPr>
          <p:nvPr>
            <p:ph idx="1"/>
          </p:nvPr>
        </p:nvSpPr>
        <p:spPr>
          <a:xfrm>
            <a:off x="1146477" y="1540808"/>
            <a:ext cx="8978446" cy="4511489"/>
          </a:xfrm>
          <a:ln w="38100">
            <a:solidFill>
              <a:schemeClr val="accent5">
                <a:lumMod val="75000"/>
              </a:schemeClr>
            </a:solidFill>
          </a:ln>
        </p:spPr>
        <p:txBody>
          <a:bodyPr rtlCol="0">
            <a:normAutofit/>
          </a:bodyPr>
          <a:lstStyle/>
          <a:p>
            <a:pPr marL="182880" indent="-182880" eaLnBrk="1" fontAlgn="auto" hangingPunct="1">
              <a:lnSpc>
                <a:spcPct val="90000"/>
              </a:lnSpc>
              <a:spcAft>
                <a:spcPts val="600"/>
              </a:spcAft>
              <a:defRPr/>
            </a:pPr>
            <a:r>
              <a:rPr lang="en-GB" sz="2800" dirty="0"/>
              <a:t>Return of appetite after starting on F75:</a:t>
            </a:r>
          </a:p>
          <a:p>
            <a:pPr lvl="1" indent="-182880" eaLnBrk="1" fontAlgn="auto" hangingPunct="1">
              <a:lnSpc>
                <a:spcPct val="90000"/>
              </a:lnSpc>
              <a:spcAft>
                <a:spcPts val="600"/>
              </a:spcAft>
              <a:buFont typeface="Arial" panose="020B0604020202020204" pitchFamily="34" charset="0"/>
              <a:buChar char="–"/>
              <a:defRPr/>
            </a:pPr>
            <a:r>
              <a:rPr lang="en-GB" sz="2400" dirty="0"/>
              <a:t>Usually between 2 – 7 days</a:t>
            </a:r>
          </a:p>
          <a:p>
            <a:pPr lvl="1" indent="-182880" eaLnBrk="1" fontAlgn="auto" hangingPunct="1">
              <a:lnSpc>
                <a:spcPct val="90000"/>
              </a:lnSpc>
              <a:spcAft>
                <a:spcPts val="600"/>
              </a:spcAft>
              <a:buFont typeface="Arial" panose="020B0604020202020204" pitchFamily="34" charset="0"/>
              <a:buChar char="–"/>
              <a:defRPr/>
            </a:pPr>
            <a:r>
              <a:rPr lang="en-GB" sz="2400" dirty="0"/>
              <a:t>Transition to F100 or RUTF if available</a:t>
            </a:r>
          </a:p>
          <a:p>
            <a:pPr marL="182880" indent="-182880" eaLnBrk="1" fontAlgn="auto" hangingPunct="1">
              <a:lnSpc>
                <a:spcPct val="90000"/>
              </a:lnSpc>
              <a:spcAft>
                <a:spcPts val="600"/>
              </a:spcAft>
              <a:defRPr/>
            </a:pPr>
            <a:r>
              <a:rPr lang="en-GB" sz="2800" dirty="0"/>
              <a:t>Oedema:</a:t>
            </a:r>
          </a:p>
          <a:p>
            <a:pPr lvl="1" indent="-182880" eaLnBrk="1" fontAlgn="auto" hangingPunct="1">
              <a:lnSpc>
                <a:spcPct val="90000"/>
              </a:lnSpc>
              <a:spcAft>
                <a:spcPts val="600"/>
              </a:spcAft>
              <a:buFont typeface="Arial" panose="020B0604020202020204" pitchFamily="34" charset="0"/>
              <a:buChar char="–"/>
              <a:defRPr/>
            </a:pPr>
            <a:r>
              <a:rPr lang="en-GB" sz="2400" dirty="0"/>
              <a:t>You </a:t>
            </a:r>
            <a:r>
              <a:rPr lang="en-GB" sz="2400" u="sng" dirty="0"/>
              <a:t>do not</a:t>
            </a:r>
            <a:r>
              <a:rPr lang="en-GB" sz="2400" dirty="0"/>
              <a:t> have to wait for resolution of oedema before changing if the child has a good appetite. </a:t>
            </a:r>
          </a:p>
          <a:p>
            <a:pPr eaLnBrk="1" hangingPunct="1">
              <a:lnSpc>
                <a:spcPct val="90000"/>
              </a:lnSpc>
            </a:pPr>
            <a:r>
              <a:rPr lang="en-GB" altLang="en-US" sz="2800" dirty="0"/>
              <a:t>F75 feeding is usually NOT associated with weight gain</a:t>
            </a:r>
          </a:p>
          <a:p>
            <a:pPr eaLnBrk="1" hangingPunct="1">
              <a:lnSpc>
                <a:spcPct val="90000"/>
              </a:lnSpc>
            </a:pPr>
            <a:r>
              <a:rPr lang="en-GB" altLang="en-US" sz="2800" dirty="0"/>
              <a:t>Weight loss may even occur in children whose oedema is improving</a:t>
            </a:r>
            <a:endParaRPr lang="en-GB" dirty="0"/>
          </a:p>
        </p:txBody>
      </p:sp>
      <p:pic>
        <p:nvPicPr>
          <p:cNvPr id="71684" name="Picture 4" descr="C:\Documents and Settings\Menglish\My Documents\My Pictures\Work\Clinical Sign Photos\Recovering malnutrition.JPG">
            <a:extLst>
              <a:ext uri="{FF2B5EF4-FFF2-40B4-BE49-F238E27FC236}">
                <a16:creationId xmlns:a16="http://schemas.microsoft.com/office/drawing/2014/main" id="{31288922-F5C8-6EF7-3EC7-4239059BF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9429" y="842734"/>
            <a:ext cx="1966232" cy="262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8">
            <a:extLst>
              <a:ext uri="{FF2B5EF4-FFF2-40B4-BE49-F238E27FC236}">
                <a16:creationId xmlns:a16="http://schemas.microsoft.com/office/drawing/2014/main" id="{3C15F570-C97D-2F96-AB48-6DB8FB3DB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2263" y="3845378"/>
            <a:ext cx="1793422" cy="1793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27988A9-1A20-7B7D-F488-53A59487B40E}"/>
              </a:ext>
            </a:extLst>
          </p:cNvPr>
          <p:cNvSpPr>
            <a:spLocks noGrp="1" noChangeArrowheads="1"/>
          </p:cNvSpPr>
          <p:nvPr>
            <p:ph type="title"/>
          </p:nvPr>
        </p:nvSpPr>
        <p:spPr>
          <a:xfrm>
            <a:off x="2209800" y="44624"/>
            <a:ext cx="7772400" cy="914400"/>
          </a:xfrm>
        </p:spPr>
        <p:txBody>
          <a:bodyPr/>
          <a:lstStyle/>
          <a:p>
            <a:pPr algn="ctr" eaLnBrk="1" fontAlgn="auto" hangingPunct="1">
              <a:spcAft>
                <a:spcPts val="0"/>
              </a:spcAft>
              <a:defRPr/>
            </a:pPr>
            <a:r>
              <a:rPr lang="en-GB" dirty="0"/>
              <a:t>Rehabilitation</a:t>
            </a:r>
          </a:p>
        </p:txBody>
      </p:sp>
      <p:sp>
        <p:nvSpPr>
          <p:cNvPr id="86019" name="Rectangle 3">
            <a:extLst>
              <a:ext uri="{FF2B5EF4-FFF2-40B4-BE49-F238E27FC236}">
                <a16:creationId xmlns:a16="http://schemas.microsoft.com/office/drawing/2014/main" id="{89B2DE85-B1F4-B961-3D2D-0D4875449C54}"/>
              </a:ext>
            </a:extLst>
          </p:cNvPr>
          <p:cNvSpPr>
            <a:spLocks noGrp="1"/>
          </p:cNvSpPr>
          <p:nvPr>
            <p:ph idx="1"/>
          </p:nvPr>
        </p:nvSpPr>
        <p:spPr>
          <a:xfrm>
            <a:off x="1598992" y="813881"/>
            <a:ext cx="10244665" cy="5545896"/>
          </a:xfrm>
          <a:ln w="38100">
            <a:solidFill>
              <a:schemeClr val="accent5">
                <a:lumMod val="75000"/>
              </a:schemeClr>
            </a:solidFill>
          </a:ln>
        </p:spPr>
        <p:txBody>
          <a:bodyPr>
            <a:normAutofit fontScale="92500" lnSpcReduction="20000"/>
          </a:bodyPr>
          <a:lstStyle/>
          <a:p>
            <a:pPr eaLnBrk="1" hangingPunct="1">
              <a:lnSpc>
                <a:spcPct val="150000"/>
              </a:lnSpc>
            </a:pPr>
            <a:r>
              <a:rPr lang="en-GB" altLang="en-US" dirty="0"/>
              <a:t>The objective is to achieve catch up growth and resolve micronutrient deficiencies.</a:t>
            </a:r>
          </a:p>
          <a:p>
            <a:pPr eaLnBrk="1" hangingPunct="1">
              <a:lnSpc>
                <a:spcPct val="150000"/>
              </a:lnSpc>
            </a:pPr>
            <a:r>
              <a:rPr lang="en-GB" altLang="en-US" dirty="0"/>
              <a:t>After transition, the child can feed freely on F100</a:t>
            </a:r>
          </a:p>
          <a:p>
            <a:pPr eaLnBrk="1" hangingPunct="1">
              <a:lnSpc>
                <a:spcPct val="150000"/>
              </a:lnSpc>
            </a:pPr>
            <a:r>
              <a:rPr lang="en-GB" altLang="en-US" dirty="0"/>
              <a:t>Increase each feed by 10mls per feed as long as the child is finishing the feeds, to a maximum of 220mls/kg/day.</a:t>
            </a:r>
          </a:p>
          <a:p>
            <a:pPr eaLnBrk="1" hangingPunct="1">
              <a:lnSpc>
                <a:spcPct val="150000"/>
              </a:lnSpc>
            </a:pPr>
            <a:r>
              <a:rPr lang="en-GB" altLang="en-US" dirty="0"/>
              <a:t>Once the child is completing all the milk provided, gradually replace some milk with RUTF.</a:t>
            </a:r>
          </a:p>
          <a:p>
            <a:pPr eaLnBrk="1" hangingPunct="1">
              <a:lnSpc>
                <a:spcPct val="150000"/>
              </a:lnSpc>
            </a:pPr>
            <a:r>
              <a:rPr lang="en-GB" altLang="en-US" dirty="0"/>
              <a:t>Discharge the child on RUTF to the Outpatient</a:t>
            </a:r>
          </a:p>
          <a:p>
            <a:pPr eaLnBrk="1" hangingPunct="1">
              <a:lnSpc>
                <a:spcPct val="150000"/>
              </a:lnSpc>
            </a:pPr>
            <a:r>
              <a:rPr lang="en-GB" altLang="en-US" b="1" dirty="0"/>
              <a:t>Note! RUTF already contains adequate iron</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FA1D814-8472-0FAD-DC79-25DE8AA16BE1}"/>
              </a:ext>
            </a:extLst>
          </p:cNvPr>
          <p:cNvSpPr>
            <a:spLocks noGrp="1" noChangeArrowheads="1"/>
          </p:cNvSpPr>
          <p:nvPr>
            <p:ph type="title"/>
          </p:nvPr>
        </p:nvSpPr>
        <p:spPr>
          <a:xfrm>
            <a:off x="2133600" y="105229"/>
            <a:ext cx="7772400" cy="1143000"/>
          </a:xfrm>
        </p:spPr>
        <p:txBody>
          <a:bodyPr/>
          <a:lstStyle/>
          <a:p>
            <a:pPr algn="ctr" eaLnBrk="1" fontAlgn="auto" hangingPunct="1">
              <a:spcAft>
                <a:spcPts val="0"/>
              </a:spcAft>
              <a:defRPr/>
            </a:pPr>
            <a:r>
              <a:rPr lang="en-GB" dirty="0"/>
              <a:t>A feeding plan</a:t>
            </a:r>
          </a:p>
        </p:txBody>
      </p:sp>
      <p:sp>
        <p:nvSpPr>
          <p:cNvPr id="81923" name="Line 3">
            <a:extLst>
              <a:ext uri="{FF2B5EF4-FFF2-40B4-BE49-F238E27FC236}">
                <a16:creationId xmlns:a16="http://schemas.microsoft.com/office/drawing/2014/main" id="{7A8A9E97-D1A2-6297-A901-E2F148D831CB}"/>
              </a:ext>
            </a:extLst>
          </p:cNvPr>
          <p:cNvSpPr>
            <a:spLocks noChangeShapeType="1"/>
          </p:cNvSpPr>
          <p:nvPr/>
        </p:nvSpPr>
        <p:spPr bwMode="auto">
          <a:xfrm>
            <a:off x="2747963" y="4928054"/>
            <a:ext cx="7010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KE" sz="2400">
              <a:solidFill>
                <a:prstClr val="black"/>
              </a:solidFill>
              <a:latin typeface="Times New Roman" panose="02020603050405020304" pitchFamily="18" charset="0"/>
            </a:endParaRPr>
          </a:p>
        </p:txBody>
      </p:sp>
      <p:sp>
        <p:nvSpPr>
          <p:cNvPr id="81924" name="Line 4">
            <a:extLst>
              <a:ext uri="{FF2B5EF4-FFF2-40B4-BE49-F238E27FC236}">
                <a16:creationId xmlns:a16="http://schemas.microsoft.com/office/drawing/2014/main" id="{04370B69-5597-02CF-3EC8-4D4AB2A1209E}"/>
              </a:ext>
            </a:extLst>
          </p:cNvPr>
          <p:cNvSpPr>
            <a:spLocks noChangeShapeType="1"/>
          </p:cNvSpPr>
          <p:nvPr/>
        </p:nvSpPr>
        <p:spPr bwMode="auto">
          <a:xfrm>
            <a:off x="3071813" y="2238829"/>
            <a:ext cx="0" cy="13462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KE" sz="2400">
              <a:solidFill>
                <a:prstClr val="black"/>
              </a:solidFill>
              <a:latin typeface="Times New Roman" panose="02020603050405020304" pitchFamily="18" charset="0"/>
            </a:endParaRPr>
          </a:p>
        </p:txBody>
      </p:sp>
      <p:sp>
        <p:nvSpPr>
          <p:cNvPr id="81925" name="Text Box 5">
            <a:extLst>
              <a:ext uri="{FF2B5EF4-FFF2-40B4-BE49-F238E27FC236}">
                <a16:creationId xmlns:a16="http://schemas.microsoft.com/office/drawing/2014/main" id="{798083B2-9785-347D-E974-D77664AC0273}"/>
              </a:ext>
            </a:extLst>
          </p:cNvPr>
          <p:cNvSpPr txBox="1">
            <a:spLocks noChangeArrowheads="1"/>
          </p:cNvSpPr>
          <p:nvPr/>
        </p:nvSpPr>
        <p:spPr bwMode="auto">
          <a:xfrm>
            <a:off x="2238375" y="1581605"/>
            <a:ext cx="1843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GB" altLang="en-US" b="1">
                <a:solidFill>
                  <a:srgbClr val="C00000"/>
                </a:solidFill>
                <a:latin typeface="Arial" panose="020B0604020202020204" pitchFamily="34" charset="0"/>
              </a:rPr>
              <a:t>Admission</a:t>
            </a:r>
          </a:p>
        </p:txBody>
      </p:sp>
      <p:sp>
        <p:nvSpPr>
          <p:cNvPr id="18438" name="AutoShape 6">
            <a:extLst>
              <a:ext uri="{FF2B5EF4-FFF2-40B4-BE49-F238E27FC236}">
                <a16:creationId xmlns:a16="http://schemas.microsoft.com/office/drawing/2014/main" id="{CD585787-B66F-5446-31B8-BFD95F3E778F}"/>
              </a:ext>
            </a:extLst>
          </p:cNvPr>
          <p:cNvSpPr>
            <a:spLocks noChangeArrowheads="1"/>
          </p:cNvSpPr>
          <p:nvPr/>
        </p:nvSpPr>
        <p:spPr bwMode="auto">
          <a:xfrm>
            <a:off x="2625725" y="3554867"/>
            <a:ext cx="1676400" cy="1600200"/>
          </a:xfrm>
          <a:prstGeom prst="rightArrow">
            <a:avLst>
              <a:gd name="adj1" fmla="val 50000"/>
              <a:gd name="adj2" fmla="val 26190"/>
            </a:avLst>
          </a:prstGeom>
          <a:solidFill>
            <a:schemeClr val="accent2">
              <a:lumMod val="60000"/>
              <a:lumOff val="40000"/>
            </a:schemeClr>
          </a:solidFill>
          <a:ln w="9525">
            <a:solidFill>
              <a:schemeClr val="tx1"/>
            </a:solidFill>
            <a:miter lim="800000"/>
            <a:headEnd/>
            <a:tailEnd/>
          </a:ln>
        </p:spPr>
        <p:txBody>
          <a:bodyPr wrap="none" anchor="ctr"/>
          <a:lstStyle/>
          <a:p>
            <a:pPr fontAlgn="base">
              <a:spcBef>
                <a:spcPct val="0"/>
              </a:spcBef>
              <a:spcAft>
                <a:spcPct val="0"/>
              </a:spcAft>
              <a:defRPr/>
            </a:pPr>
            <a:endParaRPr lang="en-US" sz="2400">
              <a:solidFill>
                <a:prstClr val="black"/>
              </a:solidFill>
              <a:latin typeface="Times New Roman" panose="02020603050405020304" pitchFamily="18" charset="0"/>
            </a:endParaRPr>
          </a:p>
        </p:txBody>
      </p:sp>
      <p:sp>
        <p:nvSpPr>
          <p:cNvPr id="81927" name="Text Box 7">
            <a:extLst>
              <a:ext uri="{FF2B5EF4-FFF2-40B4-BE49-F238E27FC236}">
                <a16:creationId xmlns:a16="http://schemas.microsoft.com/office/drawing/2014/main" id="{5939C75F-0857-C4A0-C0C5-F01C41A626C6}"/>
              </a:ext>
            </a:extLst>
          </p:cNvPr>
          <p:cNvSpPr txBox="1">
            <a:spLocks noChangeArrowheads="1"/>
          </p:cNvSpPr>
          <p:nvPr/>
        </p:nvSpPr>
        <p:spPr bwMode="auto">
          <a:xfrm>
            <a:off x="2625725" y="4112079"/>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GB" altLang="en-US">
                <a:solidFill>
                  <a:srgbClr val="000000"/>
                </a:solidFill>
                <a:latin typeface="Arial" panose="020B0604020202020204" pitchFamily="34" charset="0"/>
              </a:rPr>
              <a:t>F75</a:t>
            </a:r>
          </a:p>
        </p:txBody>
      </p:sp>
      <p:sp>
        <p:nvSpPr>
          <p:cNvPr id="81928" name="Line 8">
            <a:extLst>
              <a:ext uri="{FF2B5EF4-FFF2-40B4-BE49-F238E27FC236}">
                <a16:creationId xmlns:a16="http://schemas.microsoft.com/office/drawing/2014/main" id="{4C1992DA-FAD6-04A0-2222-F09FB67CDCAB}"/>
              </a:ext>
            </a:extLst>
          </p:cNvPr>
          <p:cNvSpPr>
            <a:spLocks noChangeShapeType="1"/>
          </p:cNvSpPr>
          <p:nvPr/>
        </p:nvSpPr>
        <p:spPr bwMode="auto">
          <a:xfrm>
            <a:off x="4872038" y="2229304"/>
            <a:ext cx="0" cy="6096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KE" sz="2400">
              <a:solidFill>
                <a:prstClr val="black"/>
              </a:solidFill>
              <a:latin typeface="Times New Roman" panose="02020603050405020304" pitchFamily="18" charset="0"/>
            </a:endParaRPr>
          </a:p>
        </p:txBody>
      </p:sp>
      <p:sp>
        <p:nvSpPr>
          <p:cNvPr id="81929" name="Text Box 9">
            <a:extLst>
              <a:ext uri="{FF2B5EF4-FFF2-40B4-BE49-F238E27FC236}">
                <a16:creationId xmlns:a16="http://schemas.microsoft.com/office/drawing/2014/main" id="{C11B1804-EC3D-2FE4-D167-CED675B80F85}"/>
              </a:ext>
            </a:extLst>
          </p:cNvPr>
          <p:cNvSpPr txBox="1">
            <a:spLocks noChangeArrowheads="1"/>
          </p:cNvSpPr>
          <p:nvPr/>
        </p:nvSpPr>
        <p:spPr bwMode="auto">
          <a:xfrm>
            <a:off x="4348164" y="1272042"/>
            <a:ext cx="18430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GB" altLang="en-US" b="1">
                <a:solidFill>
                  <a:srgbClr val="C00000"/>
                </a:solidFill>
                <a:latin typeface="Arial" panose="020B0604020202020204" pitchFamily="34" charset="0"/>
              </a:rPr>
              <a:t>Appetite recovers</a:t>
            </a:r>
          </a:p>
        </p:txBody>
      </p:sp>
      <p:sp>
        <p:nvSpPr>
          <p:cNvPr id="18442" name="AutoShape 10">
            <a:extLst>
              <a:ext uri="{FF2B5EF4-FFF2-40B4-BE49-F238E27FC236}">
                <a16:creationId xmlns:a16="http://schemas.microsoft.com/office/drawing/2014/main" id="{2559B366-2902-EA1C-88CF-C41885354D8C}"/>
              </a:ext>
            </a:extLst>
          </p:cNvPr>
          <p:cNvSpPr>
            <a:spLocks noChangeArrowheads="1"/>
          </p:cNvSpPr>
          <p:nvPr/>
        </p:nvSpPr>
        <p:spPr bwMode="auto">
          <a:xfrm>
            <a:off x="4335463" y="2534104"/>
            <a:ext cx="2057400" cy="2362200"/>
          </a:xfrm>
          <a:prstGeom prst="rightArrow">
            <a:avLst>
              <a:gd name="adj1" fmla="val 50000"/>
              <a:gd name="adj2" fmla="val 25000"/>
            </a:avLst>
          </a:prstGeom>
          <a:solidFill>
            <a:schemeClr val="accent5">
              <a:lumMod val="60000"/>
              <a:lumOff val="40000"/>
            </a:schemeClr>
          </a:solidFill>
          <a:ln w="9525">
            <a:solidFill>
              <a:schemeClr val="tx1"/>
            </a:solidFill>
            <a:miter lim="800000"/>
            <a:headEnd/>
            <a:tailEnd/>
          </a:ln>
        </p:spPr>
        <p:txBody>
          <a:bodyPr wrap="none" anchor="ctr"/>
          <a:lstStyle/>
          <a:p>
            <a:pPr fontAlgn="base">
              <a:spcBef>
                <a:spcPct val="0"/>
              </a:spcBef>
              <a:spcAft>
                <a:spcPct val="0"/>
              </a:spcAft>
              <a:defRPr/>
            </a:pPr>
            <a:endParaRPr lang="en-US" sz="2400">
              <a:solidFill>
                <a:prstClr val="black"/>
              </a:solidFill>
              <a:latin typeface="Times New Roman" panose="02020603050405020304" pitchFamily="18" charset="0"/>
            </a:endParaRPr>
          </a:p>
        </p:txBody>
      </p:sp>
      <p:sp>
        <p:nvSpPr>
          <p:cNvPr id="81931" name="Text Box 11">
            <a:extLst>
              <a:ext uri="{FF2B5EF4-FFF2-40B4-BE49-F238E27FC236}">
                <a16:creationId xmlns:a16="http://schemas.microsoft.com/office/drawing/2014/main" id="{E3D575A7-E26D-B44C-97FE-0A1C15DC232C}"/>
              </a:ext>
            </a:extLst>
          </p:cNvPr>
          <p:cNvSpPr txBox="1">
            <a:spLocks noChangeArrowheads="1"/>
          </p:cNvSpPr>
          <p:nvPr/>
        </p:nvSpPr>
        <p:spPr bwMode="auto">
          <a:xfrm>
            <a:off x="4443413" y="3300868"/>
            <a:ext cx="18526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GB" altLang="en-US" dirty="0">
                <a:solidFill>
                  <a:srgbClr val="000000"/>
                </a:solidFill>
                <a:latin typeface="Arial" panose="020B0604020202020204" pitchFamily="34" charset="0"/>
              </a:rPr>
              <a:t>F100 or RUTF</a:t>
            </a:r>
          </a:p>
        </p:txBody>
      </p:sp>
      <p:sp>
        <p:nvSpPr>
          <p:cNvPr id="81932" name="AutoShape 12">
            <a:extLst>
              <a:ext uri="{FF2B5EF4-FFF2-40B4-BE49-F238E27FC236}">
                <a16:creationId xmlns:a16="http://schemas.microsoft.com/office/drawing/2014/main" id="{5BBE0283-99F9-9147-A523-B8BC82EBE026}"/>
              </a:ext>
            </a:extLst>
          </p:cNvPr>
          <p:cNvSpPr>
            <a:spLocks noChangeArrowheads="1"/>
          </p:cNvSpPr>
          <p:nvPr/>
        </p:nvSpPr>
        <p:spPr bwMode="auto">
          <a:xfrm>
            <a:off x="6427787" y="1764167"/>
            <a:ext cx="4240079" cy="2590800"/>
          </a:xfrm>
          <a:prstGeom prst="rightArrow">
            <a:avLst>
              <a:gd name="adj1" fmla="val 50000"/>
              <a:gd name="adj2" fmla="val 27942"/>
            </a:avLst>
          </a:prstGeom>
          <a:solidFill>
            <a:srgbClr val="E59BFF"/>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endParaRPr lang="en-US" altLang="en-US" b="1" i="1">
              <a:solidFill>
                <a:srgbClr val="000000"/>
              </a:solidFill>
            </a:endParaRPr>
          </a:p>
        </p:txBody>
      </p:sp>
      <p:sp>
        <p:nvSpPr>
          <p:cNvPr id="81933" name="Line 13">
            <a:extLst>
              <a:ext uri="{FF2B5EF4-FFF2-40B4-BE49-F238E27FC236}">
                <a16:creationId xmlns:a16="http://schemas.microsoft.com/office/drawing/2014/main" id="{7CD43316-943A-1A70-8AB4-B18792844D3E}"/>
              </a:ext>
            </a:extLst>
          </p:cNvPr>
          <p:cNvSpPr>
            <a:spLocks noChangeShapeType="1"/>
          </p:cNvSpPr>
          <p:nvPr/>
        </p:nvSpPr>
        <p:spPr bwMode="auto">
          <a:xfrm>
            <a:off x="6959600" y="1934030"/>
            <a:ext cx="0" cy="4238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KE" sz="2400">
              <a:solidFill>
                <a:prstClr val="black"/>
              </a:solidFill>
              <a:latin typeface="Times New Roman" panose="02020603050405020304" pitchFamily="18" charset="0"/>
            </a:endParaRPr>
          </a:p>
        </p:txBody>
      </p:sp>
      <p:sp>
        <p:nvSpPr>
          <p:cNvPr id="81934" name="Text Box 14">
            <a:extLst>
              <a:ext uri="{FF2B5EF4-FFF2-40B4-BE49-F238E27FC236}">
                <a16:creationId xmlns:a16="http://schemas.microsoft.com/office/drawing/2014/main" id="{76C5CC02-B93D-03A8-96B0-B7270DDB9D4E}"/>
              </a:ext>
            </a:extLst>
          </p:cNvPr>
          <p:cNvSpPr txBox="1">
            <a:spLocks noChangeArrowheads="1"/>
          </p:cNvSpPr>
          <p:nvPr/>
        </p:nvSpPr>
        <p:spPr bwMode="auto">
          <a:xfrm>
            <a:off x="6253163" y="1272042"/>
            <a:ext cx="26336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GB" altLang="en-US" b="1">
                <a:solidFill>
                  <a:srgbClr val="C00000"/>
                </a:solidFill>
                <a:latin typeface="Arial" panose="020B0604020202020204" pitchFamily="34" charset="0"/>
              </a:rPr>
              <a:t>Good appetite, clinically stable</a:t>
            </a:r>
          </a:p>
        </p:txBody>
      </p:sp>
      <p:sp>
        <p:nvSpPr>
          <p:cNvPr id="81935" name="Text Box 15">
            <a:extLst>
              <a:ext uri="{FF2B5EF4-FFF2-40B4-BE49-F238E27FC236}">
                <a16:creationId xmlns:a16="http://schemas.microsoft.com/office/drawing/2014/main" id="{39F903DE-4969-036B-AEDF-417529353C43}"/>
              </a:ext>
            </a:extLst>
          </p:cNvPr>
          <p:cNvSpPr txBox="1">
            <a:spLocks noChangeArrowheads="1"/>
          </p:cNvSpPr>
          <p:nvPr/>
        </p:nvSpPr>
        <p:spPr bwMode="auto">
          <a:xfrm>
            <a:off x="6740525" y="2437267"/>
            <a:ext cx="3448050"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ts val="600"/>
              </a:spcBef>
              <a:spcAft>
                <a:spcPct val="0"/>
              </a:spcAft>
            </a:pPr>
            <a:r>
              <a:rPr lang="en-GB" altLang="en-US" sz="1800" dirty="0">
                <a:solidFill>
                  <a:srgbClr val="000000"/>
                </a:solidFill>
                <a:latin typeface="Arial" panose="020B0604020202020204" pitchFamily="34" charset="0"/>
              </a:rPr>
              <a:t>F100 increasing by 10mls per feed to a max of 220mls/kg/day then transition to RUTF 150 -185kcal /kg/day</a:t>
            </a:r>
          </a:p>
          <a:p>
            <a:pPr fontAlgn="base">
              <a:spcBef>
                <a:spcPts val="600"/>
              </a:spcBef>
              <a:spcAft>
                <a:spcPct val="0"/>
              </a:spcAft>
            </a:pPr>
            <a:endParaRPr lang="en-GB" altLang="en-US" sz="1800" dirty="0">
              <a:solidFill>
                <a:srgbClr val="000000"/>
              </a:solidFill>
              <a:latin typeface="Arial" panose="020B0604020202020204" pitchFamily="34" charset="0"/>
            </a:endParaRPr>
          </a:p>
        </p:txBody>
      </p:sp>
      <p:sp>
        <p:nvSpPr>
          <p:cNvPr id="81936" name="TextBox 1">
            <a:extLst>
              <a:ext uri="{FF2B5EF4-FFF2-40B4-BE49-F238E27FC236}">
                <a16:creationId xmlns:a16="http://schemas.microsoft.com/office/drawing/2014/main" id="{6B34FC88-4ACE-B411-993E-3F9D3A924544}"/>
              </a:ext>
            </a:extLst>
          </p:cNvPr>
          <p:cNvSpPr txBox="1">
            <a:spLocks noChangeArrowheads="1"/>
          </p:cNvSpPr>
          <p:nvPr/>
        </p:nvSpPr>
        <p:spPr bwMode="auto">
          <a:xfrm>
            <a:off x="2405063" y="4928054"/>
            <a:ext cx="1676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b="1" i="1" dirty="0">
                <a:solidFill>
                  <a:srgbClr val="000000"/>
                </a:solidFill>
              </a:rPr>
              <a:t>5kg child </a:t>
            </a:r>
          </a:p>
          <a:p>
            <a:pPr fontAlgn="base">
              <a:spcBef>
                <a:spcPct val="0"/>
              </a:spcBef>
              <a:spcAft>
                <a:spcPct val="0"/>
              </a:spcAft>
            </a:pPr>
            <a:r>
              <a:rPr lang="en-US" altLang="en-US" b="1" i="1" dirty="0">
                <a:solidFill>
                  <a:srgbClr val="000000"/>
                </a:solidFill>
              </a:rPr>
              <a:t>(5X130ml)8</a:t>
            </a:r>
          </a:p>
          <a:p>
            <a:pPr fontAlgn="base">
              <a:spcBef>
                <a:spcPct val="0"/>
              </a:spcBef>
              <a:spcAft>
                <a:spcPct val="0"/>
              </a:spcAft>
            </a:pPr>
            <a:r>
              <a:rPr lang="en-US" altLang="en-US" b="1" i="1" dirty="0">
                <a:solidFill>
                  <a:srgbClr val="000000"/>
                </a:solidFill>
              </a:rPr>
              <a:t>54ml F75, 2hrly </a:t>
            </a:r>
          </a:p>
        </p:txBody>
      </p:sp>
      <p:sp>
        <p:nvSpPr>
          <p:cNvPr id="81937" name="TextBox 2">
            <a:extLst>
              <a:ext uri="{FF2B5EF4-FFF2-40B4-BE49-F238E27FC236}">
                <a16:creationId xmlns:a16="http://schemas.microsoft.com/office/drawing/2014/main" id="{D19834C4-74A5-22C7-F6FC-D3255939BB99}"/>
              </a:ext>
            </a:extLst>
          </p:cNvPr>
          <p:cNvSpPr txBox="1">
            <a:spLocks noChangeArrowheads="1"/>
          </p:cNvSpPr>
          <p:nvPr/>
        </p:nvSpPr>
        <p:spPr bwMode="auto">
          <a:xfrm>
            <a:off x="4579938" y="4847092"/>
            <a:ext cx="1973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b="1" i="1">
                <a:solidFill>
                  <a:srgbClr val="000000"/>
                </a:solidFill>
              </a:rPr>
              <a:t>80ml of F100 </a:t>
            </a:r>
          </a:p>
          <a:p>
            <a:pPr fontAlgn="base">
              <a:spcBef>
                <a:spcPct val="0"/>
              </a:spcBef>
              <a:spcAft>
                <a:spcPct val="0"/>
              </a:spcAft>
            </a:pPr>
            <a:r>
              <a:rPr lang="en-US" altLang="en-US" b="1" i="1">
                <a:solidFill>
                  <a:srgbClr val="000000"/>
                </a:solidFill>
              </a:rPr>
              <a:t>3hrly </a:t>
            </a:r>
          </a:p>
          <a:p>
            <a:pPr fontAlgn="base">
              <a:spcBef>
                <a:spcPct val="0"/>
              </a:spcBef>
              <a:spcAft>
                <a:spcPct val="0"/>
              </a:spcAft>
            </a:pPr>
            <a:r>
              <a:rPr lang="en-US" altLang="en-US" b="1" i="1">
                <a:solidFill>
                  <a:srgbClr val="000000"/>
                </a:solidFill>
              </a:rPr>
              <a:t>For 2-3days</a:t>
            </a:r>
          </a:p>
        </p:txBody>
      </p:sp>
      <p:sp>
        <p:nvSpPr>
          <p:cNvPr id="81938" name="TextBox 3">
            <a:extLst>
              <a:ext uri="{FF2B5EF4-FFF2-40B4-BE49-F238E27FC236}">
                <a16:creationId xmlns:a16="http://schemas.microsoft.com/office/drawing/2014/main" id="{5DD950FB-049D-33D0-820A-80929FD3AD48}"/>
              </a:ext>
            </a:extLst>
          </p:cNvPr>
          <p:cNvSpPr txBox="1">
            <a:spLocks noChangeArrowheads="1"/>
          </p:cNvSpPr>
          <p:nvPr/>
        </p:nvSpPr>
        <p:spPr bwMode="auto">
          <a:xfrm>
            <a:off x="7412039" y="4847093"/>
            <a:ext cx="25558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pPr>
            <a:r>
              <a:rPr lang="en-US" altLang="en-US" b="1" i="1">
                <a:solidFill>
                  <a:srgbClr val="000000"/>
                </a:solidFill>
              </a:rPr>
              <a:t>Increase each 3hrly F100 feed by 10ml; ie 90, 100, 110mls</a:t>
            </a:r>
          </a:p>
          <a:p>
            <a:pPr fontAlgn="base">
              <a:spcBef>
                <a:spcPct val="0"/>
              </a:spcBef>
              <a:spcAft>
                <a:spcPct val="0"/>
              </a:spcAft>
            </a:pPr>
            <a:endParaRPr lang="en-US" altLang="en-US" b="1" i="1">
              <a:solidFill>
                <a:srgbClr val="000000"/>
              </a:solidFill>
            </a:endParaRPr>
          </a:p>
        </p:txBody>
      </p:sp>
      <p:grpSp>
        <p:nvGrpSpPr>
          <p:cNvPr id="81939" name="object 2">
            <a:extLst>
              <a:ext uri="{FF2B5EF4-FFF2-40B4-BE49-F238E27FC236}">
                <a16:creationId xmlns:a16="http://schemas.microsoft.com/office/drawing/2014/main" id="{942A1376-8797-2A11-7DE3-EF77A9F8A769}"/>
              </a:ext>
            </a:extLst>
          </p:cNvPr>
          <p:cNvGrpSpPr>
            <a:grpSpLocks/>
          </p:cNvGrpSpPr>
          <p:nvPr/>
        </p:nvGrpSpPr>
        <p:grpSpPr bwMode="auto">
          <a:xfrm>
            <a:off x="8880476" y="6479043"/>
            <a:ext cx="1787525" cy="103187"/>
            <a:chOff x="7356347" y="6754367"/>
            <a:chExt cx="1788160" cy="104139"/>
          </a:xfrm>
        </p:grpSpPr>
        <p:sp>
          <p:nvSpPr>
            <p:cNvPr id="81947" name="object 3">
              <a:extLst>
                <a:ext uri="{FF2B5EF4-FFF2-40B4-BE49-F238E27FC236}">
                  <a16:creationId xmlns:a16="http://schemas.microsoft.com/office/drawing/2014/main" id="{C05D272A-BB49-8E7C-36AA-6C67279C6A8A}"/>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21 h 104140"/>
                <a:gd name="T6" fmla="*/ 894588 w 894715"/>
                <a:gd name="T7" fmla="*/ 103621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KE" sz="2400">
                <a:solidFill>
                  <a:prstClr val="black"/>
                </a:solidFill>
                <a:latin typeface="Times New Roman" panose="02020603050405020304" pitchFamily="18" charset="0"/>
              </a:endParaRPr>
            </a:p>
          </p:txBody>
        </p:sp>
        <p:sp>
          <p:nvSpPr>
            <p:cNvPr id="81948" name="object 4">
              <a:extLst>
                <a:ext uri="{FF2B5EF4-FFF2-40B4-BE49-F238E27FC236}">
                  <a16:creationId xmlns:a16="http://schemas.microsoft.com/office/drawing/2014/main" id="{094EE6E0-8B2E-4B32-9120-59F703436F2B}"/>
                </a:ext>
              </a:extLst>
            </p:cNvPr>
            <p:cNvSpPr>
              <a:spLocks/>
            </p:cNvSpPr>
            <p:nvPr/>
          </p:nvSpPr>
          <p:spPr bwMode="auto">
            <a:xfrm>
              <a:off x="8250935" y="6754367"/>
              <a:ext cx="893444" cy="104139"/>
            </a:xfrm>
            <a:custGeom>
              <a:avLst/>
              <a:gdLst>
                <a:gd name="T0" fmla="*/ 893053 w 893445"/>
                <a:gd name="T1" fmla="*/ 0 h 104140"/>
                <a:gd name="T2" fmla="*/ 0 w 893445"/>
                <a:gd name="T3" fmla="*/ 0 h 104140"/>
                <a:gd name="T4" fmla="*/ 0 w 893445"/>
                <a:gd name="T5" fmla="*/ 103621 h 104140"/>
                <a:gd name="T6" fmla="*/ 893053 w 893445"/>
                <a:gd name="T7" fmla="*/ 103621 h 104140"/>
                <a:gd name="T8" fmla="*/ 893053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KE" sz="2400">
                <a:solidFill>
                  <a:prstClr val="black"/>
                </a:solidFill>
                <a:latin typeface="Times New Roman" panose="02020603050405020304" pitchFamily="18" charset="0"/>
              </a:endParaRPr>
            </a:p>
          </p:txBody>
        </p:sp>
      </p:grpSp>
      <p:grpSp>
        <p:nvGrpSpPr>
          <p:cNvPr id="81940" name="object 5">
            <a:extLst>
              <a:ext uri="{FF2B5EF4-FFF2-40B4-BE49-F238E27FC236}">
                <a16:creationId xmlns:a16="http://schemas.microsoft.com/office/drawing/2014/main" id="{2E818270-11F2-90BF-AEC1-C4A7634EC069}"/>
              </a:ext>
            </a:extLst>
          </p:cNvPr>
          <p:cNvGrpSpPr>
            <a:grpSpLocks/>
          </p:cNvGrpSpPr>
          <p:nvPr/>
        </p:nvGrpSpPr>
        <p:grpSpPr bwMode="auto">
          <a:xfrm>
            <a:off x="1524001" y="6479043"/>
            <a:ext cx="7356475" cy="103187"/>
            <a:chOff x="0" y="6754367"/>
            <a:chExt cx="7356475" cy="104139"/>
          </a:xfrm>
        </p:grpSpPr>
        <p:sp>
          <p:nvSpPr>
            <p:cNvPr id="81945" name="object 6">
              <a:extLst>
                <a:ext uri="{FF2B5EF4-FFF2-40B4-BE49-F238E27FC236}">
                  <a16:creationId xmlns:a16="http://schemas.microsoft.com/office/drawing/2014/main" id="{4C1B4647-A767-52D7-B559-C792211A8E00}"/>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21 h 104140"/>
                <a:gd name="T6" fmla="*/ 893063 w 893444"/>
                <a:gd name="T7" fmla="*/ 103621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KE" sz="2400">
                <a:solidFill>
                  <a:prstClr val="black"/>
                </a:solidFill>
                <a:latin typeface="Times New Roman" panose="02020603050405020304" pitchFamily="18" charset="0"/>
              </a:endParaRPr>
            </a:p>
          </p:txBody>
        </p:sp>
        <p:sp>
          <p:nvSpPr>
            <p:cNvPr id="81946" name="object 7">
              <a:extLst>
                <a:ext uri="{FF2B5EF4-FFF2-40B4-BE49-F238E27FC236}">
                  <a16:creationId xmlns:a16="http://schemas.microsoft.com/office/drawing/2014/main" id="{223CAB5D-EF9B-E5AB-8F2A-164314621F60}"/>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21 h 104140"/>
                <a:gd name="T6" fmla="*/ 6463284 w 6463665"/>
                <a:gd name="T7" fmla="*/ 103621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eaLnBrk="0" fontAlgn="base" hangingPunct="0">
                <a:spcBef>
                  <a:spcPct val="0"/>
                </a:spcBef>
                <a:spcAft>
                  <a:spcPct val="0"/>
                </a:spcAft>
              </a:pPr>
              <a:endParaRPr lang="en-KE" sz="2400">
                <a:solidFill>
                  <a:prstClr val="black"/>
                </a:solidFill>
                <a:latin typeface="Times New Roman" panose="02020603050405020304" pitchFamily="18" charset="0"/>
              </a:endParaRPr>
            </a:p>
          </p:txBody>
        </p:sp>
      </p:grpSp>
      <p:sp>
        <p:nvSpPr>
          <p:cNvPr id="2" name="Rectangle 1">
            <a:extLst>
              <a:ext uri="{FF2B5EF4-FFF2-40B4-BE49-F238E27FC236}">
                <a16:creationId xmlns:a16="http://schemas.microsoft.com/office/drawing/2014/main" id="{EEC5143E-ABDB-5A94-85CF-35311DA288A7}"/>
              </a:ext>
            </a:extLst>
          </p:cNvPr>
          <p:cNvSpPr/>
          <p:nvPr/>
        </p:nvSpPr>
        <p:spPr>
          <a:xfrm>
            <a:off x="2075952" y="4975454"/>
            <a:ext cx="1973263" cy="146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altLang="en-US" sz="1600" dirty="0">
                <a:solidFill>
                  <a:srgbClr val="000000"/>
                </a:solidFill>
                <a:latin typeface="Arial" panose="020B0604020202020204" pitchFamily="34" charset="0"/>
              </a:rPr>
              <a:t>130 or 100 mls/kg/day as 2 hourly feeds, for 2 -7 days</a:t>
            </a:r>
          </a:p>
          <a:p>
            <a:pPr algn="ctr" eaLnBrk="0" fontAlgn="base" hangingPunct="0">
              <a:spcBef>
                <a:spcPct val="0"/>
              </a:spcBef>
              <a:spcAft>
                <a:spcPct val="0"/>
              </a:spcAft>
              <a:defRPr/>
            </a:pPr>
            <a:endParaRPr lang="en-KE" sz="1600" dirty="0">
              <a:solidFill>
                <a:prstClr val="white"/>
              </a:solidFill>
              <a:latin typeface="Arial"/>
            </a:endParaRPr>
          </a:p>
        </p:txBody>
      </p:sp>
      <p:sp>
        <p:nvSpPr>
          <p:cNvPr id="3" name="Rectangle 2">
            <a:extLst>
              <a:ext uri="{FF2B5EF4-FFF2-40B4-BE49-F238E27FC236}">
                <a16:creationId xmlns:a16="http://schemas.microsoft.com/office/drawing/2014/main" id="{659D9A04-D4DC-2220-66E9-B5259499754C}"/>
              </a:ext>
            </a:extLst>
          </p:cNvPr>
          <p:cNvSpPr/>
          <p:nvPr/>
        </p:nvSpPr>
        <p:spPr>
          <a:xfrm>
            <a:off x="4522787" y="4959805"/>
            <a:ext cx="1973263" cy="146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50000"/>
              </a:spcBef>
              <a:spcAft>
                <a:spcPct val="0"/>
              </a:spcAft>
            </a:pPr>
            <a:r>
              <a:rPr lang="en-GB" altLang="en-US" sz="1600" dirty="0">
                <a:solidFill>
                  <a:srgbClr val="000000"/>
                </a:solidFill>
                <a:latin typeface="Arial" panose="020B0604020202020204" pitchFamily="34" charset="0"/>
              </a:rPr>
              <a:t>RUTF 150 -185kcal /kg/day</a:t>
            </a:r>
          </a:p>
          <a:p>
            <a:pPr algn="ctr" fontAlgn="base">
              <a:spcBef>
                <a:spcPct val="50000"/>
              </a:spcBef>
              <a:spcAft>
                <a:spcPct val="0"/>
              </a:spcAft>
            </a:pPr>
            <a:r>
              <a:rPr lang="en-GB" altLang="en-US" sz="1600" dirty="0">
                <a:solidFill>
                  <a:srgbClr val="000000"/>
                </a:solidFill>
                <a:latin typeface="Arial" panose="020B0604020202020204" pitchFamily="34" charset="0"/>
              </a:rPr>
              <a:t>F100 at same volume as F75</a:t>
            </a:r>
          </a:p>
          <a:p>
            <a:pPr algn="ctr" eaLnBrk="0" fontAlgn="base" hangingPunct="0">
              <a:spcBef>
                <a:spcPct val="0"/>
              </a:spcBef>
              <a:spcAft>
                <a:spcPct val="0"/>
              </a:spcAft>
              <a:defRPr/>
            </a:pPr>
            <a:endParaRPr lang="en-KE" sz="1600" dirty="0">
              <a:solidFill>
                <a:prstClr val="white"/>
              </a:solidFill>
              <a:latin typeface="Arial"/>
            </a:endParaRPr>
          </a:p>
        </p:txBody>
      </p:sp>
      <p:sp>
        <p:nvSpPr>
          <p:cNvPr id="4" name="Rectangle 3">
            <a:extLst>
              <a:ext uri="{FF2B5EF4-FFF2-40B4-BE49-F238E27FC236}">
                <a16:creationId xmlns:a16="http://schemas.microsoft.com/office/drawing/2014/main" id="{B501CBA7-9B04-35C2-609B-F7A870DF8B42}"/>
              </a:ext>
            </a:extLst>
          </p:cNvPr>
          <p:cNvSpPr/>
          <p:nvPr/>
        </p:nvSpPr>
        <p:spPr>
          <a:xfrm>
            <a:off x="7273131" y="4970124"/>
            <a:ext cx="2382838" cy="146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600" dirty="0">
                <a:solidFill>
                  <a:prstClr val="black"/>
                </a:solidFill>
                <a:latin typeface="Arial"/>
              </a:rPr>
              <a:t>Discharge home on </a:t>
            </a:r>
            <a:r>
              <a:rPr lang="en-GB" altLang="en-US" sz="1600" dirty="0">
                <a:solidFill>
                  <a:prstClr val="black"/>
                </a:solidFill>
                <a:latin typeface="Arial" panose="020B0604020202020204" pitchFamily="34" charset="0"/>
              </a:rPr>
              <a:t>RUTF 150 -185kcal /kg/day</a:t>
            </a:r>
          </a:p>
          <a:p>
            <a:pPr algn="ctr" eaLnBrk="0" fontAlgn="base" hangingPunct="0">
              <a:spcBef>
                <a:spcPct val="0"/>
              </a:spcBef>
              <a:spcAft>
                <a:spcPct val="0"/>
              </a:spcAft>
              <a:defRPr/>
            </a:pPr>
            <a:endParaRPr lang="en-KE" sz="1600" dirty="0">
              <a:solidFill>
                <a:prstClr val="black"/>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E06A904-6A1A-78F3-610B-9365490B4E75}"/>
              </a:ext>
            </a:extLst>
          </p:cNvPr>
          <p:cNvSpPr>
            <a:spLocks noGrp="1" noChangeArrowheads="1"/>
          </p:cNvSpPr>
          <p:nvPr>
            <p:ph type="title"/>
          </p:nvPr>
        </p:nvSpPr>
        <p:spPr>
          <a:xfrm>
            <a:off x="2209800" y="152400"/>
            <a:ext cx="7772400" cy="1143000"/>
          </a:xfrm>
        </p:spPr>
        <p:txBody>
          <a:bodyPr/>
          <a:lstStyle/>
          <a:p>
            <a:pPr algn="ctr" eaLnBrk="1" fontAlgn="auto" hangingPunct="1">
              <a:spcAft>
                <a:spcPts val="0"/>
              </a:spcAft>
              <a:defRPr/>
            </a:pPr>
            <a:r>
              <a:rPr lang="en-GB" dirty="0"/>
              <a:t>Monitoring 1</a:t>
            </a:r>
          </a:p>
        </p:txBody>
      </p:sp>
      <p:sp>
        <p:nvSpPr>
          <p:cNvPr id="88067" name="Line 3">
            <a:extLst>
              <a:ext uri="{FF2B5EF4-FFF2-40B4-BE49-F238E27FC236}">
                <a16:creationId xmlns:a16="http://schemas.microsoft.com/office/drawing/2014/main" id="{BB27DEC3-154D-8EDF-6DC4-E65D0B006106}"/>
              </a:ext>
            </a:extLst>
          </p:cNvPr>
          <p:cNvSpPr>
            <a:spLocks noChangeShapeType="1"/>
          </p:cNvSpPr>
          <p:nvPr/>
        </p:nvSpPr>
        <p:spPr bwMode="auto">
          <a:xfrm>
            <a:off x="2438400" y="5562600"/>
            <a:ext cx="2362200" cy="0"/>
          </a:xfrm>
          <a:prstGeom prst="line">
            <a:avLst/>
          </a:prstGeom>
          <a:noFill/>
          <a:ln w="1524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KE" sz="2400">
              <a:solidFill>
                <a:prstClr val="black"/>
              </a:solidFill>
              <a:latin typeface="Times New Roman" panose="02020603050405020304" pitchFamily="18" charset="0"/>
            </a:endParaRPr>
          </a:p>
        </p:txBody>
      </p:sp>
      <p:sp>
        <p:nvSpPr>
          <p:cNvPr id="88068" name="Line 4">
            <a:extLst>
              <a:ext uri="{FF2B5EF4-FFF2-40B4-BE49-F238E27FC236}">
                <a16:creationId xmlns:a16="http://schemas.microsoft.com/office/drawing/2014/main" id="{2A9E5DA8-C31F-0990-BD55-74D1004EC5D9}"/>
              </a:ext>
            </a:extLst>
          </p:cNvPr>
          <p:cNvSpPr>
            <a:spLocks noChangeShapeType="1"/>
          </p:cNvSpPr>
          <p:nvPr/>
        </p:nvSpPr>
        <p:spPr bwMode="auto">
          <a:xfrm>
            <a:off x="4953000" y="5562600"/>
            <a:ext cx="2362200" cy="0"/>
          </a:xfrm>
          <a:prstGeom prst="line">
            <a:avLst/>
          </a:prstGeom>
          <a:noFill/>
          <a:ln w="152400">
            <a:solidFill>
              <a:srgbClr val="00666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KE" sz="2400">
              <a:solidFill>
                <a:prstClr val="black"/>
              </a:solidFill>
              <a:latin typeface="Times New Roman" panose="02020603050405020304" pitchFamily="18" charset="0"/>
            </a:endParaRPr>
          </a:p>
        </p:txBody>
      </p:sp>
      <p:sp>
        <p:nvSpPr>
          <p:cNvPr id="88069" name="Line 5">
            <a:extLst>
              <a:ext uri="{FF2B5EF4-FFF2-40B4-BE49-F238E27FC236}">
                <a16:creationId xmlns:a16="http://schemas.microsoft.com/office/drawing/2014/main" id="{860D6862-1838-30E8-4EA7-A69AE74049C6}"/>
              </a:ext>
            </a:extLst>
          </p:cNvPr>
          <p:cNvSpPr>
            <a:spLocks noChangeShapeType="1"/>
          </p:cNvSpPr>
          <p:nvPr/>
        </p:nvSpPr>
        <p:spPr bwMode="auto">
          <a:xfrm>
            <a:off x="7467600" y="5562600"/>
            <a:ext cx="2362200" cy="0"/>
          </a:xfrm>
          <a:prstGeom prst="line">
            <a:avLst/>
          </a:prstGeom>
          <a:noFill/>
          <a:ln w="152400">
            <a:solidFill>
              <a:srgbClr val="9900CC"/>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KE" sz="2400">
              <a:solidFill>
                <a:prstClr val="black"/>
              </a:solidFill>
              <a:latin typeface="Times New Roman" panose="02020603050405020304" pitchFamily="18" charset="0"/>
            </a:endParaRPr>
          </a:p>
        </p:txBody>
      </p:sp>
      <p:graphicFrame>
        <p:nvGraphicFramePr>
          <p:cNvPr id="131078" name="Group 6">
            <a:extLst>
              <a:ext uri="{FF2B5EF4-FFF2-40B4-BE49-F238E27FC236}">
                <a16:creationId xmlns:a16="http://schemas.microsoft.com/office/drawing/2014/main" id="{2482A055-C5D1-5790-3284-806E2546A159}"/>
              </a:ext>
            </a:extLst>
          </p:cNvPr>
          <p:cNvGraphicFramePr>
            <a:graphicFrameLocks noGrp="1"/>
          </p:cNvGraphicFramePr>
          <p:nvPr/>
        </p:nvGraphicFramePr>
        <p:xfrm>
          <a:off x="2438400" y="1371601"/>
          <a:ext cx="2286000" cy="3919541"/>
        </p:xfrm>
        <a:graphic>
          <a:graphicData uri="http://schemas.openxmlformats.org/drawingml/2006/table">
            <a:tbl>
              <a:tblPr/>
              <a:tblGrid>
                <a:gridCol w="2286000">
                  <a:extLst>
                    <a:ext uri="{9D8B030D-6E8A-4147-A177-3AD203B41FA5}">
                      <a16:colId xmlns:a16="http://schemas.microsoft.com/office/drawing/2014/main" val="20000"/>
                    </a:ext>
                  </a:extLst>
                </a:gridCol>
              </a:tblGrid>
              <a:tr h="8229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Fever / Hypothermia</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val="10000"/>
                  </a:ext>
                </a:extLst>
              </a:tr>
              <a:tr h="6190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Glucose</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val="10001"/>
                  </a:ext>
                </a:extLst>
              </a:tr>
              <a:tr h="6205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Respiration</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val="10002"/>
                  </a:ext>
                </a:extLst>
              </a:tr>
              <a:tr h="6190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Heart Rate</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val="10003"/>
                  </a:ext>
                </a:extLst>
              </a:tr>
              <a:tr h="6174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Weight</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val="10004"/>
                  </a:ext>
                </a:extLst>
              </a:tr>
              <a:tr h="6205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Oedema</a:t>
                      </a:r>
                    </a:p>
                  </a:txBody>
                  <a:tcPr marT="45712" marB="45712"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extLst>
                  <a:ext uri="{0D108BD9-81ED-4DB2-BD59-A6C34878D82A}">
                    <a16:rowId xmlns:a16="http://schemas.microsoft.com/office/drawing/2014/main" val="10005"/>
                  </a:ext>
                </a:extLst>
              </a:tr>
            </a:tbl>
          </a:graphicData>
        </a:graphic>
      </p:graphicFrame>
      <p:sp>
        <p:nvSpPr>
          <p:cNvPr id="88086" name="Text Box 22">
            <a:extLst>
              <a:ext uri="{FF2B5EF4-FFF2-40B4-BE49-F238E27FC236}">
                <a16:creationId xmlns:a16="http://schemas.microsoft.com/office/drawing/2014/main" id="{34CAEBAE-DB7F-599E-6513-20643721A1AE}"/>
              </a:ext>
            </a:extLst>
          </p:cNvPr>
          <p:cNvSpPr txBox="1">
            <a:spLocks noChangeArrowheads="1"/>
          </p:cNvSpPr>
          <p:nvPr/>
        </p:nvSpPr>
        <p:spPr bwMode="auto">
          <a:xfrm>
            <a:off x="2895600" y="58674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GB" altLang="en-US">
                <a:solidFill>
                  <a:srgbClr val="000000"/>
                </a:solidFill>
                <a:latin typeface="Arial" panose="020B0604020202020204" pitchFamily="34" charset="0"/>
              </a:rPr>
              <a:t>Rescue</a:t>
            </a:r>
          </a:p>
        </p:txBody>
      </p:sp>
      <p:sp>
        <p:nvSpPr>
          <p:cNvPr id="88087" name="Text Box 23">
            <a:extLst>
              <a:ext uri="{FF2B5EF4-FFF2-40B4-BE49-F238E27FC236}">
                <a16:creationId xmlns:a16="http://schemas.microsoft.com/office/drawing/2014/main" id="{1EE4DB5B-7389-146E-D908-D822BA574E9A}"/>
              </a:ext>
            </a:extLst>
          </p:cNvPr>
          <p:cNvSpPr txBox="1">
            <a:spLocks noChangeArrowheads="1"/>
          </p:cNvSpPr>
          <p:nvPr/>
        </p:nvSpPr>
        <p:spPr bwMode="auto">
          <a:xfrm>
            <a:off x="5410200" y="5867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GB" altLang="en-US">
                <a:solidFill>
                  <a:srgbClr val="000000"/>
                </a:solidFill>
                <a:latin typeface="Arial" panose="020B0604020202020204" pitchFamily="34" charset="0"/>
              </a:rPr>
              <a:t>Transition</a:t>
            </a:r>
          </a:p>
        </p:txBody>
      </p:sp>
      <p:sp>
        <p:nvSpPr>
          <p:cNvPr id="88088" name="Text Box 24">
            <a:extLst>
              <a:ext uri="{FF2B5EF4-FFF2-40B4-BE49-F238E27FC236}">
                <a16:creationId xmlns:a16="http://schemas.microsoft.com/office/drawing/2014/main" id="{B42EC676-26AF-F50D-46A4-77DA414E1CF9}"/>
              </a:ext>
            </a:extLst>
          </p:cNvPr>
          <p:cNvSpPr txBox="1">
            <a:spLocks noChangeArrowheads="1"/>
          </p:cNvSpPr>
          <p:nvPr/>
        </p:nvSpPr>
        <p:spPr bwMode="auto">
          <a:xfrm>
            <a:off x="7620000" y="58674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GB" altLang="en-US">
                <a:solidFill>
                  <a:srgbClr val="000000"/>
                </a:solidFill>
                <a:latin typeface="Arial" panose="020B0604020202020204" pitchFamily="34" charset="0"/>
              </a:rPr>
              <a:t>Rehabilitation</a:t>
            </a:r>
          </a:p>
        </p:txBody>
      </p:sp>
      <p:graphicFrame>
        <p:nvGraphicFramePr>
          <p:cNvPr id="131097" name="Group 25">
            <a:extLst>
              <a:ext uri="{FF2B5EF4-FFF2-40B4-BE49-F238E27FC236}">
                <a16:creationId xmlns:a16="http://schemas.microsoft.com/office/drawing/2014/main" id="{B1E30FEE-2D3D-76A2-3A23-0CB7FCC5EDC6}"/>
              </a:ext>
            </a:extLst>
          </p:cNvPr>
          <p:cNvGraphicFramePr>
            <a:graphicFrameLocks noGrp="1"/>
          </p:cNvGraphicFramePr>
          <p:nvPr/>
        </p:nvGraphicFramePr>
        <p:xfrm>
          <a:off x="4953000" y="1981201"/>
          <a:ext cx="2286000" cy="3278187"/>
        </p:xfrm>
        <a:graphic>
          <a:graphicData uri="http://schemas.openxmlformats.org/drawingml/2006/table">
            <a:tbl>
              <a:tblPr/>
              <a:tblGrid>
                <a:gridCol w="2286000">
                  <a:extLst>
                    <a:ext uri="{9D8B030D-6E8A-4147-A177-3AD203B41FA5}">
                      <a16:colId xmlns:a16="http://schemas.microsoft.com/office/drawing/2014/main" val="20000"/>
                    </a:ext>
                  </a:extLst>
                </a:gridCol>
              </a:tblGrid>
              <a:tr h="8229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Fever / Hypothermia</a:t>
                      </a:r>
                    </a:p>
                  </a:txBody>
                  <a:tcPr marT="45709" marB="4570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FFB6"/>
                    </a:solidFill>
                  </a:tcPr>
                </a:tc>
                <a:extLst>
                  <a:ext uri="{0D108BD9-81ED-4DB2-BD59-A6C34878D82A}">
                    <a16:rowId xmlns:a16="http://schemas.microsoft.com/office/drawing/2014/main" val="10000"/>
                  </a:ext>
                </a:extLst>
              </a:tr>
              <a:tr h="6189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Respiration</a:t>
                      </a:r>
                    </a:p>
                  </a:txBody>
                  <a:tcPr marT="45709" marB="4570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FFB6"/>
                    </a:solidFill>
                  </a:tcPr>
                </a:tc>
                <a:extLst>
                  <a:ext uri="{0D108BD9-81ED-4DB2-BD59-A6C34878D82A}">
                    <a16:rowId xmlns:a16="http://schemas.microsoft.com/office/drawing/2014/main" val="10001"/>
                  </a:ext>
                </a:extLst>
              </a:tr>
              <a:tr h="6189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Heart Rate</a:t>
                      </a:r>
                    </a:p>
                  </a:txBody>
                  <a:tcPr marT="45709" marB="4570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FFB6"/>
                    </a:solidFill>
                  </a:tcPr>
                </a:tc>
                <a:extLst>
                  <a:ext uri="{0D108BD9-81ED-4DB2-BD59-A6C34878D82A}">
                    <a16:rowId xmlns:a16="http://schemas.microsoft.com/office/drawing/2014/main" val="10002"/>
                  </a:ext>
                </a:extLst>
              </a:tr>
              <a:tr h="617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Weight</a:t>
                      </a:r>
                    </a:p>
                  </a:txBody>
                  <a:tcPr marT="45709" marB="4570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9FFB6"/>
                    </a:solidFill>
                  </a:tcPr>
                </a:tc>
                <a:extLst>
                  <a:ext uri="{0D108BD9-81ED-4DB2-BD59-A6C34878D82A}">
                    <a16:rowId xmlns:a16="http://schemas.microsoft.com/office/drawing/2014/main" val="10003"/>
                  </a:ext>
                </a:extLst>
              </a:tr>
              <a:tr h="5999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Oedema</a:t>
                      </a:r>
                    </a:p>
                  </a:txBody>
                  <a:tcPr marT="45709" marB="4570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79FFB6"/>
                    </a:solidFill>
                  </a:tcPr>
                </a:tc>
                <a:extLst>
                  <a:ext uri="{0D108BD9-81ED-4DB2-BD59-A6C34878D82A}">
                    <a16:rowId xmlns:a16="http://schemas.microsoft.com/office/drawing/2014/main" val="10004"/>
                  </a:ext>
                </a:extLst>
              </a:tr>
            </a:tbl>
          </a:graphicData>
        </a:graphic>
      </p:graphicFrame>
      <p:graphicFrame>
        <p:nvGraphicFramePr>
          <p:cNvPr id="131111" name="Group 39">
            <a:extLst>
              <a:ext uri="{FF2B5EF4-FFF2-40B4-BE49-F238E27FC236}">
                <a16:creationId xmlns:a16="http://schemas.microsoft.com/office/drawing/2014/main" id="{4C40BF3D-0D22-E7FB-9362-B784A98B1259}"/>
              </a:ext>
            </a:extLst>
          </p:cNvPr>
          <p:cNvGraphicFramePr>
            <a:graphicFrameLocks noGrp="1"/>
          </p:cNvGraphicFramePr>
          <p:nvPr/>
        </p:nvGraphicFramePr>
        <p:xfrm>
          <a:off x="7319963" y="3429000"/>
          <a:ext cx="2520950" cy="1852614"/>
        </p:xfrm>
        <a:graphic>
          <a:graphicData uri="http://schemas.openxmlformats.org/drawingml/2006/table">
            <a:tbl>
              <a:tblPr/>
              <a:tblGrid>
                <a:gridCol w="2520950">
                  <a:extLst>
                    <a:ext uri="{9D8B030D-6E8A-4147-A177-3AD203B41FA5}">
                      <a16:colId xmlns:a16="http://schemas.microsoft.com/office/drawing/2014/main" val="20000"/>
                    </a:ext>
                  </a:extLst>
                </a:gridCol>
              </a:tblGrid>
              <a:tr h="617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charset="0"/>
                      </a:endParaRPr>
                    </a:p>
                  </a:txBody>
                  <a:tcPr marL="91464" marR="91464"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59BFF"/>
                    </a:solidFill>
                  </a:tcPr>
                </a:tc>
                <a:extLst>
                  <a:ext uri="{0D108BD9-81ED-4DB2-BD59-A6C34878D82A}">
                    <a16:rowId xmlns:a16="http://schemas.microsoft.com/office/drawing/2014/main" val="10000"/>
                  </a:ext>
                </a:extLst>
              </a:tr>
              <a:tr h="617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Vital signs</a:t>
                      </a:r>
                    </a:p>
                  </a:txBody>
                  <a:tcPr marL="91464" marR="91464"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59BFF"/>
                    </a:solidFill>
                  </a:tcPr>
                </a:tc>
                <a:extLst>
                  <a:ext uri="{0D108BD9-81ED-4DB2-BD59-A6C34878D82A}">
                    <a16:rowId xmlns:a16="http://schemas.microsoft.com/office/drawing/2014/main" val="10001"/>
                  </a:ext>
                </a:extLst>
              </a:tr>
              <a:tr h="617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Weight</a:t>
                      </a:r>
                    </a:p>
                  </a:txBody>
                  <a:tcPr marL="91464" marR="91464"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59B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8288A48-3D3A-10C0-E4FF-AC659B624ED5}"/>
              </a:ext>
            </a:extLst>
          </p:cNvPr>
          <p:cNvSpPr>
            <a:spLocks noGrp="1" noChangeArrowheads="1"/>
          </p:cNvSpPr>
          <p:nvPr>
            <p:ph type="title"/>
          </p:nvPr>
        </p:nvSpPr>
        <p:spPr>
          <a:xfrm>
            <a:off x="2209800" y="-127848"/>
            <a:ext cx="7772400" cy="1143000"/>
          </a:xfrm>
        </p:spPr>
        <p:txBody>
          <a:bodyPr>
            <a:normAutofit/>
          </a:bodyPr>
          <a:lstStyle/>
          <a:p>
            <a:pPr algn="ctr" eaLnBrk="1" fontAlgn="auto" hangingPunct="1">
              <a:spcAft>
                <a:spcPts val="0"/>
              </a:spcAft>
              <a:defRPr/>
            </a:pPr>
            <a:r>
              <a:rPr lang="en-GB" sz="3800" dirty="0"/>
              <a:t>Monitoring 2</a:t>
            </a:r>
          </a:p>
        </p:txBody>
      </p:sp>
      <p:sp>
        <p:nvSpPr>
          <p:cNvPr id="90115" name="Rectangle 3">
            <a:extLst>
              <a:ext uri="{FF2B5EF4-FFF2-40B4-BE49-F238E27FC236}">
                <a16:creationId xmlns:a16="http://schemas.microsoft.com/office/drawing/2014/main" id="{72939EA2-5DA3-4638-A47D-153A38E48D3E}"/>
              </a:ext>
            </a:extLst>
          </p:cNvPr>
          <p:cNvSpPr>
            <a:spLocks noGrp="1"/>
          </p:cNvSpPr>
          <p:nvPr>
            <p:ph idx="1"/>
          </p:nvPr>
        </p:nvSpPr>
        <p:spPr>
          <a:xfrm>
            <a:off x="1422401" y="1015152"/>
            <a:ext cx="10072914" cy="5386615"/>
          </a:xfrm>
          <a:ln w="38100">
            <a:solidFill>
              <a:schemeClr val="accent5">
                <a:lumMod val="75000"/>
              </a:schemeClr>
            </a:solidFill>
          </a:ln>
        </p:spPr>
        <p:txBody>
          <a:bodyPr>
            <a:normAutofit fontScale="92500"/>
          </a:bodyPr>
          <a:lstStyle/>
          <a:p>
            <a:pPr eaLnBrk="1" hangingPunct="1">
              <a:lnSpc>
                <a:spcPct val="150000"/>
              </a:lnSpc>
              <a:spcAft>
                <a:spcPts val="1200"/>
              </a:spcAft>
            </a:pPr>
            <a:r>
              <a:rPr lang="en-GB" altLang="en-US" sz="2400" dirty="0"/>
              <a:t>Feed </a:t>
            </a:r>
            <a:r>
              <a:rPr lang="en-GB" altLang="en-US" sz="2400" b="1" dirty="0"/>
              <a:t>intake must be monitored </a:t>
            </a:r>
            <a:r>
              <a:rPr lang="en-GB" altLang="en-US" sz="2400" dirty="0"/>
              <a:t>throughout. </a:t>
            </a:r>
          </a:p>
          <a:p>
            <a:pPr lvl="1" eaLnBrk="1" hangingPunct="1">
              <a:lnSpc>
                <a:spcPct val="150000"/>
              </a:lnSpc>
              <a:spcAft>
                <a:spcPts val="1200"/>
              </a:spcAft>
            </a:pPr>
            <a:r>
              <a:rPr lang="en-GB" altLang="en-US" b="1" dirty="0">
                <a:solidFill>
                  <a:srgbClr val="0070C0"/>
                </a:solidFill>
              </a:rPr>
              <a:t>Check feeding charts daily!</a:t>
            </a:r>
          </a:p>
          <a:p>
            <a:pPr eaLnBrk="1" hangingPunct="1">
              <a:lnSpc>
                <a:spcPct val="150000"/>
              </a:lnSpc>
              <a:spcAft>
                <a:spcPts val="1200"/>
              </a:spcAft>
            </a:pPr>
            <a:r>
              <a:rPr lang="en-GB" altLang="en-US" sz="2400" dirty="0"/>
              <a:t>If there is concern for fluid overload, </a:t>
            </a:r>
            <a:r>
              <a:rPr lang="en-GB" altLang="en-US" sz="2400" dirty="0">
                <a:cs typeface="Times New Roman" panose="02020603050405020304" pitchFamily="18" charset="0"/>
              </a:rPr>
              <a:t>reduce feed amount / volumes for 24 hours.</a:t>
            </a:r>
            <a:endParaRPr lang="en-GB" altLang="en-US" sz="2400" dirty="0"/>
          </a:p>
          <a:p>
            <a:pPr eaLnBrk="1" hangingPunct="1">
              <a:lnSpc>
                <a:spcPct val="150000"/>
              </a:lnSpc>
              <a:spcAft>
                <a:spcPts val="1200"/>
              </a:spcAft>
            </a:pPr>
            <a:r>
              <a:rPr lang="en-GB" altLang="en-US" sz="2400" dirty="0"/>
              <a:t>Weight gain in recovery/rehabilitation phases:</a:t>
            </a:r>
          </a:p>
          <a:p>
            <a:pPr lvl="1" eaLnBrk="1" hangingPunct="1">
              <a:lnSpc>
                <a:spcPct val="150000"/>
              </a:lnSpc>
              <a:spcAft>
                <a:spcPts val="1200"/>
              </a:spcAft>
            </a:pPr>
            <a:r>
              <a:rPr lang="en-GB" altLang="en-US" dirty="0"/>
              <a:t>Poor, &lt;5g/kg/day, full re-assessment</a:t>
            </a:r>
          </a:p>
          <a:p>
            <a:pPr lvl="1" eaLnBrk="1" hangingPunct="1">
              <a:lnSpc>
                <a:spcPct val="150000"/>
              </a:lnSpc>
              <a:spcAft>
                <a:spcPts val="1200"/>
              </a:spcAft>
            </a:pPr>
            <a:r>
              <a:rPr lang="en-GB" altLang="en-US" dirty="0"/>
              <a:t>Moderate, 5 – 10g/kg/day, check intake adequate, is there untreated infection</a:t>
            </a:r>
          </a:p>
          <a:p>
            <a:pPr lvl="1" eaLnBrk="1" hangingPunct="1">
              <a:lnSpc>
                <a:spcPct val="150000"/>
              </a:lnSpc>
              <a:spcAft>
                <a:spcPts val="1200"/>
              </a:spcAft>
            </a:pPr>
            <a:r>
              <a:rPr lang="en-GB" altLang="en-US" dirty="0"/>
              <a:t>Good, &gt;10g/kg/day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E7E51148-763C-1E4D-FEFA-0D21C50E1BB4}"/>
              </a:ext>
            </a:extLst>
          </p:cNvPr>
          <p:cNvSpPr>
            <a:spLocks noGrp="1" noChangeArrowheads="1"/>
          </p:cNvSpPr>
          <p:nvPr>
            <p:ph type="title"/>
          </p:nvPr>
        </p:nvSpPr>
        <p:spPr>
          <a:xfrm>
            <a:off x="1104900" y="0"/>
            <a:ext cx="9982200" cy="1143000"/>
          </a:xfrm>
        </p:spPr>
        <p:txBody>
          <a:bodyPr>
            <a:normAutofit fontScale="90000"/>
          </a:bodyPr>
          <a:lstStyle/>
          <a:p>
            <a:pPr algn="ctr" eaLnBrk="1" fontAlgn="auto" hangingPunct="1">
              <a:spcAft>
                <a:spcPts val="0"/>
              </a:spcAft>
              <a:defRPr/>
            </a:pPr>
            <a:r>
              <a:rPr lang="en-GB" b="1" dirty="0">
                <a:solidFill>
                  <a:srgbClr val="0070C0"/>
                </a:solidFill>
                <a:latin typeface="+mn-lt"/>
              </a:rPr>
              <a:t>When to discharge to outpatient therapeutic care</a:t>
            </a:r>
          </a:p>
        </p:txBody>
      </p:sp>
      <p:sp>
        <p:nvSpPr>
          <p:cNvPr id="2" name="Rectangle: Diagonal Corners Rounded 1">
            <a:extLst>
              <a:ext uri="{FF2B5EF4-FFF2-40B4-BE49-F238E27FC236}">
                <a16:creationId xmlns:a16="http://schemas.microsoft.com/office/drawing/2014/main" id="{D9CB3B42-C5E3-6F43-7705-E4F5AD3FD604}"/>
              </a:ext>
            </a:extLst>
          </p:cNvPr>
          <p:cNvSpPr/>
          <p:nvPr/>
        </p:nvSpPr>
        <p:spPr>
          <a:xfrm>
            <a:off x="1611085" y="1344386"/>
            <a:ext cx="9173029" cy="4169228"/>
          </a:xfrm>
          <a:prstGeom prst="round2DiagRect">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eaLnBrk="1" hangingPunct="1">
              <a:buFont typeface="Arial" panose="020B0604020202020204" pitchFamily="34" charset="0"/>
              <a:buChar char="•"/>
            </a:pPr>
            <a:r>
              <a:rPr lang="en-GB" altLang="en-US" sz="2400" dirty="0">
                <a:solidFill>
                  <a:schemeClr val="tx1"/>
                </a:solidFill>
              </a:rPr>
              <a:t>No danger signs for </a:t>
            </a:r>
            <a:r>
              <a:rPr lang="en-GB" altLang="en-US" sz="2400" dirty="0" err="1">
                <a:solidFill>
                  <a:schemeClr val="tx1"/>
                </a:solidFill>
              </a:rPr>
              <a:t>atleast</a:t>
            </a:r>
            <a:r>
              <a:rPr lang="en-GB" altLang="en-US" sz="2400" dirty="0">
                <a:solidFill>
                  <a:schemeClr val="tx1"/>
                </a:solidFill>
              </a:rPr>
              <a:t> 24-48 hours</a:t>
            </a:r>
          </a:p>
          <a:p>
            <a:pPr marL="285750" indent="-285750" eaLnBrk="1" hangingPunct="1">
              <a:buFont typeface="Arial" panose="020B0604020202020204" pitchFamily="34" charset="0"/>
              <a:buChar char="•"/>
            </a:pPr>
            <a:r>
              <a:rPr lang="en-GB" altLang="en-US" sz="2400" dirty="0">
                <a:solidFill>
                  <a:schemeClr val="tx1"/>
                </a:solidFill>
              </a:rPr>
              <a:t>Medical complications have resolved</a:t>
            </a:r>
          </a:p>
          <a:p>
            <a:pPr marL="285750" indent="-285750" eaLnBrk="1" hangingPunct="1">
              <a:buFont typeface="Arial" panose="020B0604020202020204" pitchFamily="34" charset="0"/>
              <a:buChar char="•"/>
            </a:pPr>
            <a:r>
              <a:rPr lang="en-GB" altLang="en-US" sz="2400" dirty="0">
                <a:solidFill>
                  <a:schemeClr val="tx1"/>
                </a:solidFill>
              </a:rPr>
              <a:t>Good appetite and gaining weight</a:t>
            </a:r>
          </a:p>
          <a:p>
            <a:pPr marL="285750" indent="-285750" eaLnBrk="1" hangingPunct="1">
              <a:buFont typeface="Arial" panose="020B0604020202020204" pitchFamily="34" charset="0"/>
              <a:buChar char="•"/>
            </a:pPr>
            <a:r>
              <a:rPr lang="en-GB" altLang="en-US" sz="2400" dirty="0">
                <a:solidFill>
                  <a:schemeClr val="tx1"/>
                </a:solidFill>
              </a:rPr>
              <a:t>Oedema has reduced to grade 1 and is resolving</a:t>
            </a:r>
          </a:p>
          <a:p>
            <a:pPr marL="285750" indent="-285750" eaLnBrk="1" hangingPunct="1">
              <a:buFont typeface="Arial" panose="020B0604020202020204" pitchFamily="34" charset="0"/>
              <a:buChar char="•"/>
            </a:pPr>
            <a:r>
              <a:rPr lang="en-GB" altLang="en-US" sz="2400" dirty="0">
                <a:solidFill>
                  <a:schemeClr val="tx1"/>
                </a:solidFill>
              </a:rPr>
              <a:t>Appropriate support in the community or home</a:t>
            </a:r>
          </a:p>
          <a:p>
            <a:pPr marL="285750" indent="-285750" eaLnBrk="1" hangingPunct="1">
              <a:buFont typeface="Arial" panose="020B0604020202020204" pitchFamily="34" charset="0"/>
              <a:buChar char="•"/>
            </a:pPr>
            <a:r>
              <a:rPr lang="en-GB" altLang="en-US" sz="2400" dirty="0">
                <a:solidFill>
                  <a:schemeClr val="tx1"/>
                </a:solidFill>
              </a:rPr>
              <a:t>Mother / carer:</a:t>
            </a:r>
          </a:p>
          <a:p>
            <a:pPr marL="800100" lvl="1" indent="-342900" eaLnBrk="1" hangingPunct="1">
              <a:buFont typeface="Arial" panose="020B0604020202020204" pitchFamily="34" charset="0"/>
              <a:buChar char="•"/>
            </a:pPr>
            <a:r>
              <a:rPr lang="en-GB" altLang="en-US" sz="2400" dirty="0">
                <a:solidFill>
                  <a:schemeClr val="tx1"/>
                </a:solidFill>
              </a:rPr>
              <a:t>Available</a:t>
            </a:r>
          </a:p>
          <a:p>
            <a:pPr marL="800100" lvl="1" indent="-342900" eaLnBrk="1" hangingPunct="1">
              <a:buFont typeface="Arial" panose="020B0604020202020204" pitchFamily="34" charset="0"/>
              <a:buChar char="•"/>
            </a:pPr>
            <a:r>
              <a:rPr lang="en-GB" altLang="en-US" sz="2400" dirty="0">
                <a:solidFill>
                  <a:schemeClr val="tx1"/>
                </a:solidFill>
              </a:rPr>
              <a:t>Understands child’s needs</a:t>
            </a:r>
          </a:p>
          <a:p>
            <a:pPr marL="800100" lvl="1" indent="-342900" eaLnBrk="1" hangingPunct="1">
              <a:buFont typeface="Arial" panose="020B0604020202020204" pitchFamily="34" charset="0"/>
              <a:buChar char="•"/>
            </a:pPr>
            <a:r>
              <a:rPr lang="en-GB" altLang="en-US" sz="2400" dirty="0">
                <a:solidFill>
                  <a:schemeClr val="tx1"/>
                </a:solidFill>
              </a:rPr>
              <a:t>Able to supply needs</a:t>
            </a:r>
          </a:p>
          <a:p>
            <a:pPr marL="285750" indent="-285750" algn="ctr">
              <a:buFont typeface="Arial" panose="020B0604020202020204" pitchFamily="34" charset="0"/>
              <a:buChar char="•"/>
            </a:pPr>
            <a:endParaRPr lang="en-KE" sz="2400" dirty="0">
              <a:solidFill>
                <a:schemeClr val="tx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45F3-6D69-4BC4-2998-84C4FE2A49B0}"/>
              </a:ext>
            </a:extLst>
          </p:cNvPr>
          <p:cNvSpPr>
            <a:spLocks noGrp="1"/>
          </p:cNvSpPr>
          <p:nvPr>
            <p:ph type="title"/>
          </p:nvPr>
        </p:nvSpPr>
        <p:spPr>
          <a:xfrm>
            <a:off x="2135188" y="2205038"/>
            <a:ext cx="8229600" cy="990600"/>
          </a:xfrm>
        </p:spPr>
        <p:txBody>
          <a:bodyPr/>
          <a:lstStyle/>
          <a:p>
            <a:pPr>
              <a:defRPr/>
            </a:pPr>
            <a:r>
              <a:rPr lang="en-US" dirty="0"/>
              <a:t>Questions?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9A53304-2CEC-4ABA-67E0-950CB6789697}"/>
              </a:ext>
            </a:extLst>
          </p:cNvPr>
          <p:cNvSpPr>
            <a:spLocks noGrp="1" noChangeArrowheads="1"/>
          </p:cNvSpPr>
          <p:nvPr>
            <p:ph type="title"/>
          </p:nvPr>
        </p:nvSpPr>
        <p:spPr/>
        <p:txBody>
          <a:bodyPr/>
          <a:lstStyle/>
          <a:p>
            <a:pPr eaLnBrk="1" fontAlgn="auto" hangingPunct="1">
              <a:spcAft>
                <a:spcPts val="0"/>
              </a:spcAft>
              <a:defRPr/>
            </a:pPr>
            <a:r>
              <a:rPr lang="en-GB" dirty="0"/>
              <a:t>Summary</a:t>
            </a:r>
          </a:p>
        </p:txBody>
      </p:sp>
      <p:sp>
        <p:nvSpPr>
          <p:cNvPr id="101379" name="Rectangle 3">
            <a:extLst>
              <a:ext uri="{FF2B5EF4-FFF2-40B4-BE49-F238E27FC236}">
                <a16:creationId xmlns:a16="http://schemas.microsoft.com/office/drawing/2014/main" id="{15D0E8DF-0DF1-9769-387D-8446E7068DD3}"/>
              </a:ext>
            </a:extLst>
          </p:cNvPr>
          <p:cNvSpPr>
            <a:spLocks noGrp="1"/>
          </p:cNvSpPr>
          <p:nvPr>
            <p:ph idx="1"/>
          </p:nvPr>
        </p:nvSpPr>
        <p:spPr/>
        <p:txBody>
          <a:bodyPr/>
          <a:lstStyle/>
          <a:p>
            <a:pPr eaLnBrk="1" hangingPunct="1">
              <a:spcAft>
                <a:spcPts val="1200"/>
              </a:spcAft>
            </a:pPr>
            <a:r>
              <a:rPr lang="en-GB" altLang="en-US" sz="2800" dirty="0"/>
              <a:t>The stabilization phase of nutritional support requires gentle introduction of calories and small amounts of protein.</a:t>
            </a:r>
          </a:p>
          <a:p>
            <a:pPr eaLnBrk="1" hangingPunct="1">
              <a:spcAft>
                <a:spcPts val="1200"/>
              </a:spcAft>
            </a:pPr>
            <a:r>
              <a:rPr lang="en-GB" altLang="en-US" sz="2800" dirty="0"/>
              <a:t>Pre-manufactured F75, F100 and RUTF are used because they contain adequate potassium, vitamins and ideally other minerals.  </a:t>
            </a:r>
          </a:p>
          <a:p>
            <a:pPr eaLnBrk="1" hangingPunct="1">
              <a:spcAft>
                <a:spcPts val="1200"/>
              </a:spcAft>
            </a:pPr>
            <a:r>
              <a:rPr lang="en-GB" altLang="en-US" sz="2800" dirty="0"/>
              <a:t>Recovery feeding starts as the appetite returns and is gradually scaled up.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9923E-CBC5-8165-8E96-C0A5D44A220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4300FF3-4E21-E152-54EE-3A6511116608}"/>
              </a:ext>
            </a:extLst>
          </p:cNvPr>
          <p:cNvSpPr/>
          <p:nvPr/>
        </p:nvSpPr>
        <p:spPr>
          <a:xfrm>
            <a:off x="4989685" y="1642613"/>
            <a:ext cx="6958959" cy="120995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en-US" sz="2400" dirty="0">
                <a:solidFill>
                  <a:schemeClr val="tx1"/>
                </a:solidFill>
                <a:latin typeface="Calibri" panose="020F0502020204030204"/>
              </a:rPr>
              <a:t>To describe the structured ABC approach to BLS for infants and children</a:t>
            </a:r>
          </a:p>
        </p:txBody>
      </p:sp>
      <p:sp>
        <p:nvSpPr>
          <p:cNvPr id="5" name="Rectangle 4">
            <a:extLst>
              <a:ext uri="{FF2B5EF4-FFF2-40B4-BE49-F238E27FC236}">
                <a16:creationId xmlns:a16="http://schemas.microsoft.com/office/drawing/2014/main" id="{458B782A-7077-625B-6113-DDDC0EA7076C}"/>
              </a:ext>
            </a:extLst>
          </p:cNvPr>
          <p:cNvSpPr/>
          <p:nvPr/>
        </p:nvSpPr>
        <p:spPr>
          <a:xfrm>
            <a:off x="4989686" y="3571102"/>
            <a:ext cx="6932390" cy="1313182"/>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en-US" sz="2400" dirty="0">
                <a:solidFill>
                  <a:schemeClr val="tx1"/>
                </a:solidFill>
                <a:latin typeface="Calibri" panose="020F0502020204030204"/>
              </a:rPr>
              <a:t>Review basic emergency drugs used in resuscitation</a:t>
            </a:r>
          </a:p>
        </p:txBody>
      </p:sp>
      <p:sp>
        <p:nvSpPr>
          <p:cNvPr id="3" name="Donut 2">
            <a:extLst>
              <a:ext uri="{FF2B5EF4-FFF2-40B4-BE49-F238E27FC236}">
                <a16:creationId xmlns:a16="http://schemas.microsoft.com/office/drawing/2014/main" id="{31EA2886-0F5D-F412-B8F8-DC77501E46D1}"/>
              </a:ext>
            </a:extLst>
          </p:cNvPr>
          <p:cNvSpPr/>
          <p:nvPr/>
        </p:nvSpPr>
        <p:spPr>
          <a:xfrm>
            <a:off x="989049" y="2113020"/>
            <a:ext cx="2336965" cy="2301056"/>
          </a:xfrm>
          <a:prstGeom prst="donut">
            <a:avLst>
              <a:gd name="adj" fmla="val 1068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black"/>
              </a:solidFill>
              <a:latin typeface="Calibri" panose="020F0502020204030204"/>
            </a:endParaRPr>
          </a:p>
        </p:txBody>
      </p:sp>
      <p:sp>
        <p:nvSpPr>
          <p:cNvPr id="34" name="TextBox 33">
            <a:extLst>
              <a:ext uri="{FF2B5EF4-FFF2-40B4-BE49-F238E27FC236}">
                <a16:creationId xmlns:a16="http://schemas.microsoft.com/office/drawing/2014/main" id="{486EE752-5D2B-1FAC-9C3B-32E25ED388E5}"/>
              </a:ext>
            </a:extLst>
          </p:cNvPr>
          <p:cNvSpPr txBox="1"/>
          <p:nvPr/>
        </p:nvSpPr>
        <p:spPr>
          <a:xfrm>
            <a:off x="1200518" y="2967096"/>
            <a:ext cx="1843785" cy="523220"/>
          </a:xfrm>
          <a:prstGeom prst="rect">
            <a:avLst/>
          </a:prstGeom>
          <a:noFill/>
        </p:spPr>
        <p:txBody>
          <a:bodyPr wrap="square" rtlCol="0">
            <a:spAutoFit/>
          </a:bodyPr>
          <a:lstStyle/>
          <a:p>
            <a:pPr algn="ctr" defTabSz="685800">
              <a:defRPr/>
            </a:pPr>
            <a:r>
              <a:rPr lang="en-US" sz="2800" b="1" dirty="0">
                <a:solidFill>
                  <a:prstClr val="black"/>
                </a:solidFill>
                <a:latin typeface="Calibri" panose="020F0502020204030204"/>
              </a:rPr>
              <a:t>Objectives</a:t>
            </a:r>
            <a:endParaRPr lang="en-KE" sz="2800" dirty="0">
              <a:solidFill>
                <a:prstClr val="black"/>
              </a:solidFill>
              <a:latin typeface="Calibri" panose="020F0502020204030204"/>
            </a:endParaRPr>
          </a:p>
        </p:txBody>
      </p:sp>
      <p:pic>
        <p:nvPicPr>
          <p:cNvPr id="12" name="Picture 11">
            <a:extLst>
              <a:ext uri="{FF2B5EF4-FFF2-40B4-BE49-F238E27FC236}">
                <a16:creationId xmlns:a16="http://schemas.microsoft.com/office/drawing/2014/main" id="{E2F02593-1452-2371-E27C-B1A3BE4AA899}"/>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4303" y="1228695"/>
            <a:ext cx="2480318" cy="2037786"/>
          </a:xfrm>
          <a:prstGeom prst="rect">
            <a:avLst/>
          </a:prstGeom>
        </p:spPr>
      </p:pic>
      <p:pic>
        <p:nvPicPr>
          <p:cNvPr id="28" name="Picture 27">
            <a:extLst>
              <a:ext uri="{FF2B5EF4-FFF2-40B4-BE49-F238E27FC236}">
                <a16:creationId xmlns:a16="http://schemas.microsoft.com/office/drawing/2014/main" id="{4244FAB2-6276-227F-56C6-206A240EBB64}"/>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4303" y="3196683"/>
            <a:ext cx="2480318" cy="2037786"/>
          </a:xfrm>
          <a:prstGeom prst="rect">
            <a:avLst/>
          </a:prstGeom>
        </p:spPr>
      </p:pic>
    </p:spTree>
    <p:extLst>
      <p:ext uri="{BB962C8B-B14F-4D97-AF65-F5344CB8AC3E}">
        <p14:creationId xmlns:p14="http://schemas.microsoft.com/office/powerpoint/2010/main" val="16468333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961B-1901-5C3B-DD16-6782F7BBB295}"/>
              </a:ext>
            </a:extLst>
          </p:cNvPr>
          <p:cNvSpPr>
            <a:spLocks noGrp="1"/>
          </p:cNvSpPr>
          <p:nvPr>
            <p:ph type="ctrTitle"/>
          </p:nvPr>
        </p:nvSpPr>
        <p:spPr/>
        <p:txBody>
          <a:bodyPr>
            <a:normAutofit/>
          </a:bodyPr>
          <a:lstStyle/>
          <a:p>
            <a:pPr algn="l"/>
            <a:r>
              <a:rPr lang="en-US" sz="4000" b="1" dirty="0">
                <a:solidFill>
                  <a:srgbClr val="0070C0"/>
                </a:solidFill>
                <a:latin typeface="+mn-lt"/>
              </a:rPr>
              <a:t>Module 8:</a:t>
            </a:r>
            <a:br>
              <a:rPr lang="en-US" sz="4000" b="1" dirty="0">
                <a:solidFill>
                  <a:srgbClr val="0070C0"/>
                </a:solidFill>
                <a:latin typeface="+mn-lt"/>
              </a:rPr>
            </a:br>
            <a:r>
              <a:rPr lang="en-US" sz="4000" b="1" dirty="0">
                <a:solidFill>
                  <a:srgbClr val="0070C0"/>
                </a:solidFill>
                <a:latin typeface="+mn-lt"/>
              </a:rPr>
              <a:t>A</a:t>
            </a:r>
            <a:r>
              <a:rPr lang="en-KE" sz="4000" b="1" dirty="0" err="1">
                <a:solidFill>
                  <a:srgbClr val="0070C0"/>
                </a:solidFill>
                <a:latin typeface="+mn-lt"/>
              </a:rPr>
              <a:t>ltered</a:t>
            </a:r>
            <a:r>
              <a:rPr lang="en-KE" sz="4000" b="1" dirty="0">
                <a:solidFill>
                  <a:srgbClr val="0070C0"/>
                </a:solidFill>
                <a:latin typeface="+mn-lt"/>
              </a:rPr>
              <a:t> consciousness and convulsions</a:t>
            </a:r>
          </a:p>
        </p:txBody>
      </p:sp>
      <p:sp>
        <p:nvSpPr>
          <p:cNvPr id="3" name="Subtitle 2">
            <a:extLst>
              <a:ext uri="{FF2B5EF4-FFF2-40B4-BE49-F238E27FC236}">
                <a16:creationId xmlns:a16="http://schemas.microsoft.com/office/drawing/2014/main" id="{03835B0D-4BC0-7DF2-AE1C-2AF875EE175F}"/>
              </a:ext>
            </a:extLst>
          </p:cNvPr>
          <p:cNvSpPr>
            <a:spLocks noGrp="1"/>
          </p:cNvSpPr>
          <p:nvPr>
            <p:ph type="subTitle" idx="1"/>
          </p:nvPr>
        </p:nvSpPr>
        <p:spPr/>
        <p:txBody>
          <a:bodyPr/>
          <a:lstStyle/>
          <a:p>
            <a:endParaRPr lang="en-KE" dirty="0"/>
          </a:p>
        </p:txBody>
      </p:sp>
      <p:grpSp>
        <p:nvGrpSpPr>
          <p:cNvPr id="4" name="object 2">
            <a:extLst>
              <a:ext uri="{FF2B5EF4-FFF2-40B4-BE49-F238E27FC236}">
                <a16:creationId xmlns:a16="http://schemas.microsoft.com/office/drawing/2014/main" id="{AA626F0F-51BD-88F3-E4D3-6C0A69882D3D}"/>
              </a:ext>
            </a:extLst>
          </p:cNvPr>
          <p:cNvGrpSpPr>
            <a:grpSpLocks/>
          </p:cNvGrpSpPr>
          <p:nvPr/>
        </p:nvGrpSpPr>
        <p:grpSpPr bwMode="auto">
          <a:xfrm>
            <a:off x="8292647" y="3504407"/>
            <a:ext cx="1787525" cy="103187"/>
            <a:chOff x="7356347" y="6754367"/>
            <a:chExt cx="1788160" cy="104139"/>
          </a:xfrm>
        </p:grpSpPr>
        <p:sp>
          <p:nvSpPr>
            <p:cNvPr id="5" name="object 3">
              <a:extLst>
                <a:ext uri="{FF2B5EF4-FFF2-40B4-BE49-F238E27FC236}">
                  <a16:creationId xmlns:a16="http://schemas.microsoft.com/office/drawing/2014/main" id="{92DDAED1-0BCC-40EA-85BD-42CA32B2EBAE}"/>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05 h 104140"/>
                <a:gd name="T6" fmla="*/ 894588 w 894715"/>
                <a:gd name="T7" fmla="*/ 103605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6" name="object 4">
              <a:extLst>
                <a:ext uri="{FF2B5EF4-FFF2-40B4-BE49-F238E27FC236}">
                  <a16:creationId xmlns:a16="http://schemas.microsoft.com/office/drawing/2014/main" id="{4D4AF58E-EF02-F469-5F06-3544FB707036}"/>
                </a:ext>
              </a:extLst>
            </p:cNvPr>
            <p:cNvSpPr>
              <a:spLocks/>
            </p:cNvSpPr>
            <p:nvPr/>
          </p:nvSpPr>
          <p:spPr bwMode="auto">
            <a:xfrm>
              <a:off x="8250935" y="6754367"/>
              <a:ext cx="893444" cy="104139"/>
            </a:xfrm>
            <a:custGeom>
              <a:avLst/>
              <a:gdLst>
                <a:gd name="T0" fmla="*/ 893037 w 893445"/>
                <a:gd name="T1" fmla="*/ 0 h 104140"/>
                <a:gd name="T2" fmla="*/ 0 w 893445"/>
                <a:gd name="T3" fmla="*/ 0 h 104140"/>
                <a:gd name="T4" fmla="*/ 0 w 893445"/>
                <a:gd name="T5" fmla="*/ 103605 h 104140"/>
                <a:gd name="T6" fmla="*/ 893037 w 893445"/>
                <a:gd name="T7" fmla="*/ 103605 h 104140"/>
                <a:gd name="T8" fmla="*/ 893037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grpSp>
        <p:nvGrpSpPr>
          <p:cNvPr id="7" name="object 5">
            <a:extLst>
              <a:ext uri="{FF2B5EF4-FFF2-40B4-BE49-F238E27FC236}">
                <a16:creationId xmlns:a16="http://schemas.microsoft.com/office/drawing/2014/main" id="{565DDF88-11B5-8CA7-1CB6-9987F4A1E562}"/>
              </a:ext>
            </a:extLst>
          </p:cNvPr>
          <p:cNvGrpSpPr>
            <a:grpSpLocks/>
          </p:cNvGrpSpPr>
          <p:nvPr/>
        </p:nvGrpSpPr>
        <p:grpSpPr bwMode="auto">
          <a:xfrm>
            <a:off x="936172" y="3504407"/>
            <a:ext cx="7356475" cy="103187"/>
            <a:chOff x="0" y="6754367"/>
            <a:chExt cx="7356475" cy="104139"/>
          </a:xfrm>
        </p:grpSpPr>
        <p:sp>
          <p:nvSpPr>
            <p:cNvPr id="8" name="object 6">
              <a:extLst>
                <a:ext uri="{FF2B5EF4-FFF2-40B4-BE49-F238E27FC236}">
                  <a16:creationId xmlns:a16="http://schemas.microsoft.com/office/drawing/2014/main" id="{C8B9C75D-4CB3-5E96-E6A8-467BFD607BA5}"/>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05 h 104140"/>
                <a:gd name="T6" fmla="*/ 893063 w 893444"/>
                <a:gd name="T7" fmla="*/ 103605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9" name="object 7">
              <a:extLst>
                <a:ext uri="{FF2B5EF4-FFF2-40B4-BE49-F238E27FC236}">
                  <a16:creationId xmlns:a16="http://schemas.microsoft.com/office/drawing/2014/main" id="{349DBDFF-5F2E-D894-E44C-D4729EFF4963}"/>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05 h 104140"/>
                <a:gd name="T6" fmla="*/ 6463284 w 6463665"/>
                <a:gd name="T7" fmla="*/ 103605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spTree>
    <p:extLst>
      <p:ext uri="{BB962C8B-B14F-4D97-AF65-F5344CB8AC3E}">
        <p14:creationId xmlns:p14="http://schemas.microsoft.com/office/powerpoint/2010/main" val="28990875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42CFE-E5A1-B904-3EE9-30E782A6A21A}"/>
              </a:ext>
            </a:extLst>
          </p:cNvPr>
          <p:cNvSpPr>
            <a:spLocks noGrp="1"/>
          </p:cNvSpPr>
          <p:nvPr>
            <p:ph type="title"/>
          </p:nvPr>
        </p:nvSpPr>
        <p:spPr>
          <a:xfrm>
            <a:off x="1279071" y="332468"/>
            <a:ext cx="10515600" cy="1325563"/>
          </a:xfrm>
        </p:spPr>
        <p:txBody>
          <a:bodyPr/>
          <a:lstStyle/>
          <a:p>
            <a:r>
              <a:rPr lang="en-KE" dirty="0"/>
              <a:t>OBJECTIVES</a:t>
            </a:r>
          </a:p>
        </p:txBody>
      </p:sp>
      <p:sp>
        <p:nvSpPr>
          <p:cNvPr id="3" name="Content Placeholder 2">
            <a:extLst>
              <a:ext uri="{FF2B5EF4-FFF2-40B4-BE49-F238E27FC236}">
                <a16:creationId xmlns:a16="http://schemas.microsoft.com/office/drawing/2014/main" id="{A22CB0FD-D3E1-D3F4-878E-9B4F27122634}"/>
              </a:ext>
            </a:extLst>
          </p:cNvPr>
          <p:cNvSpPr>
            <a:spLocks noGrp="1"/>
          </p:cNvSpPr>
          <p:nvPr>
            <p:ph idx="1"/>
          </p:nvPr>
        </p:nvSpPr>
        <p:spPr>
          <a:xfrm>
            <a:off x="1279071" y="1792968"/>
            <a:ext cx="10515600" cy="4351338"/>
          </a:xfrm>
        </p:spPr>
        <p:txBody>
          <a:bodyPr/>
          <a:lstStyle/>
          <a:p>
            <a:r>
              <a:rPr lang="en-KE" dirty="0"/>
              <a:t>Assessment of a child with altered consciousness</a:t>
            </a:r>
          </a:p>
          <a:p>
            <a:r>
              <a:rPr lang="en-GB" dirty="0"/>
              <a:t>A</a:t>
            </a:r>
            <a:r>
              <a:rPr lang="en-KE" dirty="0"/>
              <a:t>ssessing for and managing convulsions</a:t>
            </a:r>
          </a:p>
          <a:p>
            <a:r>
              <a:rPr lang="en-GB" dirty="0"/>
              <a:t>D</a:t>
            </a:r>
            <a:r>
              <a:rPr lang="en-KE" dirty="0" err="1"/>
              <a:t>ifferential</a:t>
            </a:r>
            <a:r>
              <a:rPr lang="en-KE" dirty="0"/>
              <a:t> diagnoses of convulsions</a:t>
            </a:r>
          </a:p>
          <a:p>
            <a:r>
              <a:rPr lang="en-GB" dirty="0"/>
              <a:t>Assessment and management of </a:t>
            </a:r>
            <a:r>
              <a:rPr lang="en-GB" dirty="0" err="1"/>
              <a:t>hypoglycemia</a:t>
            </a:r>
            <a:endParaRPr lang="en-KE" dirty="0"/>
          </a:p>
        </p:txBody>
      </p:sp>
    </p:spTree>
    <p:extLst>
      <p:ext uri="{BB962C8B-B14F-4D97-AF65-F5344CB8AC3E}">
        <p14:creationId xmlns:p14="http://schemas.microsoft.com/office/powerpoint/2010/main" val="34018331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76A9E-CB04-438B-AF1A-2EB0D622FE60}"/>
              </a:ext>
            </a:extLst>
          </p:cNvPr>
          <p:cNvSpPr>
            <a:spLocks noGrp="1"/>
          </p:cNvSpPr>
          <p:nvPr>
            <p:ph type="title"/>
          </p:nvPr>
        </p:nvSpPr>
        <p:spPr>
          <a:xfrm>
            <a:off x="838200" y="365125"/>
            <a:ext cx="10515600" cy="965446"/>
          </a:xfrm>
        </p:spPr>
        <p:txBody>
          <a:bodyPr>
            <a:normAutofit/>
          </a:bodyPr>
          <a:lstStyle/>
          <a:p>
            <a:r>
              <a:rPr lang="en-KE" dirty="0"/>
              <a:t>ASSESSING ALTERED CONSCIOUSNESS</a:t>
            </a:r>
            <a:r>
              <a:rPr lang="en-US" dirty="0"/>
              <a:t> (AVPU)</a:t>
            </a:r>
            <a:endParaRPr lang="en-KE" dirty="0"/>
          </a:p>
        </p:txBody>
      </p:sp>
      <p:sp>
        <p:nvSpPr>
          <p:cNvPr id="4" name="Content Placeholder 3">
            <a:extLst>
              <a:ext uri="{FF2B5EF4-FFF2-40B4-BE49-F238E27FC236}">
                <a16:creationId xmlns:a16="http://schemas.microsoft.com/office/drawing/2014/main" id="{D56E57BA-0105-1EAB-F484-20DD8C880D78}"/>
              </a:ext>
            </a:extLst>
          </p:cNvPr>
          <p:cNvSpPr txBox="1">
            <a:spLocks/>
          </p:cNvSpPr>
          <p:nvPr/>
        </p:nvSpPr>
        <p:spPr>
          <a:xfrm>
            <a:off x="1131377" y="1479685"/>
            <a:ext cx="8229599" cy="1800200"/>
          </a:xfrm>
          <a:prstGeom prst="rect">
            <a:avLst/>
          </a:prstGeom>
          <a:ln>
            <a:solidFill>
              <a:schemeClr val="accent5">
                <a:lumMod val="60000"/>
                <a:lumOff val="40000"/>
              </a:schemeClr>
            </a:solid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altLang="en-US" dirty="0"/>
              <a:t>Severity and duration of symptoms</a:t>
            </a:r>
          </a:p>
          <a:p>
            <a:pPr>
              <a:lnSpc>
                <a:spcPct val="150000"/>
              </a:lnSpc>
            </a:pPr>
            <a:r>
              <a:rPr lang="en-GB" altLang="en-US" dirty="0"/>
              <a:t>Convulsions (duration, type &amp; frequency)</a:t>
            </a:r>
          </a:p>
          <a:p>
            <a:pPr>
              <a:lnSpc>
                <a:spcPct val="150000"/>
              </a:lnSpc>
            </a:pPr>
            <a:r>
              <a:rPr lang="en-GB" altLang="en-US" dirty="0"/>
              <a:t>Ability to feed?</a:t>
            </a:r>
          </a:p>
        </p:txBody>
      </p:sp>
      <p:graphicFrame>
        <p:nvGraphicFramePr>
          <p:cNvPr id="5" name="Group 1072">
            <a:extLst>
              <a:ext uri="{FF2B5EF4-FFF2-40B4-BE49-F238E27FC236}">
                <a16:creationId xmlns:a16="http://schemas.microsoft.com/office/drawing/2014/main" id="{54142687-B082-7045-A296-401656B54BE7}"/>
              </a:ext>
            </a:extLst>
          </p:cNvPr>
          <p:cNvGraphicFramePr>
            <a:graphicFrameLocks noGrp="1"/>
          </p:cNvGraphicFramePr>
          <p:nvPr>
            <p:extLst>
              <p:ext uri="{D42A27DB-BD31-4B8C-83A1-F6EECF244321}">
                <p14:modId xmlns:p14="http://schemas.microsoft.com/office/powerpoint/2010/main" val="1975408154"/>
              </p:ext>
            </p:extLst>
          </p:nvPr>
        </p:nvGraphicFramePr>
        <p:xfrm>
          <a:off x="1131377" y="3429000"/>
          <a:ext cx="8612537" cy="2876071"/>
        </p:xfrm>
        <a:graphic>
          <a:graphicData uri="http://schemas.openxmlformats.org/drawingml/2006/table">
            <a:tbl>
              <a:tblPr/>
              <a:tblGrid>
                <a:gridCol w="726595">
                  <a:extLst>
                    <a:ext uri="{9D8B030D-6E8A-4147-A177-3AD203B41FA5}">
                      <a16:colId xmlns:a16="http://schemas.microsoft.com/office/drawing/2014/main" val="20000"/>
                    </a:ext>
                  </a:extLst>
                </a:gridCol>
                <a:gridCol w="3195947">
                  <a:extLst>
                    <a:ext uri="{9D8B030D-6E8A-4147-A177-3AD203B41FA5}">
                      <a16:colId xmlns:a16="http://schemas.microsoft.com/office/drawing/2014/main" val="20001"/>
                    </a:ext>
                  </a:extLst>
                </a:gridCol>
                <a:gridCol w="4689995">
                  <a:extLst>
                    <a:ext uri="{9D8B030D-6E8A-4147-A177-3AD203B41FA5}">
                      <a16:colId xmlns:a16="http://schemas.microsoft.com/office/drawing/2014/main" val="20002"/>
                    </a:ext>
                  </a:extLst>
                </a:gridCol>
              </a:tblGrid>
              <a:tr h="6205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A</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Alert</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Eye contact</a:t>
                      </a:r>
                      <a:endParaRPr kumimoji="0" lang="en-GB" sz="2400" b="0" i="0" u="none" strike="noStrike" cap="none" normalizeH="0" baseline="0" dirty="0">
                        <a:ln>
                          <a:noFill/>
                        </a:ln>
                        <a:solidFill>
                          <a:schemeClr val="tx1"/>
                        </a:solidFill>
                        <a:effectLst/>
                        <a:latin typeface="Arial"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FFFF"/>
                    </a:solidFill>
                  </a:tcPr>
                </a:tc>
                <a:extLst>
                  <a:ext uri="{0D108BD9-81ED-4DB2-BD59-A6C34878D82A}">
                    <a16:rowId xmlns:a16="http://schemas.microsoft.com/office/drawing/2014/main" val="10000"/>
                  </a:ext>
                </a:extLst>
              </a:tr>
              <a:tr h="9037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V</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Responds to Voice</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Carer’s call - name</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40000"/>
                        <a:lumOff val="60000"/>
                      </a:schemeClr>
                    </a:solidFill>
                  </a:tcPr>
                </a:tc>
                <a:extLst>
                  <a:ext uri="{0D108BD9-81ED-4DB2-BD59-A6C34878D82A}">
                    <a16:rowId xmlns:a16="http://schemas.microsoft.com/office/drawing/2014/main" val="10001"/>
                  </a:ext>
                </a:extLst>
              </a:tr>
              <a:tr h="6205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P</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Responds to Pain</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Over sternum - Localises</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2"/>
                  </a:ext>
                </a:extLst>
              </a:tr>
              <a:tr h="7312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chemeClr val="tx1"/>
                          </a:solidFill>
                          <a:effectLst/>
                          <a:latin typeface="Arial" charset="0"/>
                        </a:rPr>
                        <a:t>U</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Unconscious</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Inappropriate response to pain </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alpha val="46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244030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76159-982D-8218-ABB5-E7C5AF2D43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A84EEB-4C74-7323-8738-3885F120DB95}"/>
              </a:ext>
            </a:extLst>
          </p:cNvPr>
          <p:cNvSpPr>
            <a:spLocks noGrp="1"/>
          </p:cNvSpPr>
          <p:nvPr>
            <p:ph type="title"/>
          </p:nvPr>
        </p:nvSpPr>
        <p:spPr>
          <a:xfrm>
            <a:off x="838200" y="365125"/>
            <a:ext cx="10515600" cy="965446"/>
          </a:xfrm>
        </p:spPr>
        <p:txBody>
          <a:bodyPr>
            <a:normAutofit fontScale="90000"/>
          </a:bodyPr>
          <a:lstStyle/>
          <a:p>
            <a:r>
              <a:rPr lang="en-KE" dirty="0">
                <a:latin typeface="+mn-lt"/>
              </a:rPr>
              <a:t>Assessing altered consciousness</a:t>
            </a:r>
            <a:r>
              <a:rPr lang="en-US" dirty="0">
                <a:latin typeface="+mn-lt"/>
              </a:rPr>
              <a:t> (</a:t>
            </a:r>
            <a:r>
              <a:rPr lang="en-US" dirty="0">
                <a:latin typeface="+mn-lt"/>
                <a:ea typeface="MS Mincho" panose="02020609040205080304" pitchFamily="49" charset="-128"/>
                <a:cs typeface="Times New Roman" panose="02020603050405020304" pitchFamily="18" charset="0"/>
              </a:rPr>
              <a:t>B</a:t>
            </a:r>
            <a:r>
              <a:rPr lang="en-US" sz="4400" dirty="0">
                <a:effectLst/>
                <a:latin typeface="+mn-lt"/>
                <a:ea typeface="MS Mincho" panose="02020609040205080304" pitchFamily="49" charset="-128"/>
                <a:cs typeface="Times New Roman" panose="02020603050405020304" pitchFamily="18" charset="0"/>
              </a:rPr>
              <a:t>lantyre coma scale)</a:t>
            </a:r>
            <a:endParaRPr lang="en-KE" dirty="0">
              <a:latin typeface="+mn-lt"/>
            </a:endParaRPr>
          </a:p>
        </p:txBody>
      </p:sp>
      <p:graphicFrame>
        <p:nvGraphicFramePr>
          <p:cNvPr id="3" name="Table 2">
            <a:extLst>
              <a:ext uri="{FF2B5EF4-FFF2-40B4-BE49-F238E27FC236}">
                <a16:creationId xmlns:a16="http://schemas.microsoft.com/office/drawing/2014/main" id="{7DCC3E4C-FBB3-89C3-8398-3662DADA67C3}"/>
              </a:ext>
            </a:extLst>
          </p:cNvPr>
          <p:cNvGraphicFramePr>
            <a:graphicFrameLocks noGrp="1"/>
          </p:cNvGraphicFramePr>
          <p:nvPr>
            <p:extLst>
              <p:ext uri="{D42A27DB-BD31-4B8C-83A1-F6EECF244321}">
                <p14:modId xmlns:p14="http://schemas.microsoft.com/office/powerpoint/2010/main" val="2289701396"/>
              </p:ext>
            </p:extLst>
          </p:nvPr>
        </p:nvGraphicFramePr>
        <p:xfrm>
          <a:off x="1487715" y="1745343"/>
          <a:ext cx="9216570" cy="3367314"/>
        </p:xfrm>
        <a:graphic>
          <a:graphicData uri="http://schemas.openxmlformats.org/drawingml/2006/table">
            <a:tbl>
              <a:tblPr firstRow="1" firstCol="1" bandRow="1">
                <a:tableStyleId>{5C22544A-7EE6-4342-B048-85BDC9FD1C3A}</a:tableStyleId>
              </a:tblPr>
              <a:tblGrid>
                <a:gridCol w="3072190">
                  <a:extLst>
                    <a:ext uri="{9D8B030D-6E8A-4147-A177-3AD203B41FA5}">
                      <a16:colId xmlns:a16="http://schemas.microsoft.com/office/drawing/2014/main" val="3861230197"/>
                    </a:ext>
                  </a:extLst>
                </a:gridCol>
                <a:gridCol w="3072190">
                  <a:extLst>
                    <a:ext uri="{9D8B030D-6E8A-4147-A177-3AD203B41FA5}">
                      <a16:colId xmlns:a16="http://schemas.microsoft.com/office/drawing/2014/main" val="4112028059"/>
                    </a:ext>
                  </a:extLst>
                </a:gridCol>
                <a:gridCol w="3072190">
                  <a:extLst>
                    <a:ext uri="{9D8B030D-6E8A-4147-A177-3AD203B41FA5}">
                      <a16:colId xmlns:a16="http://schemas.microsoft.com/office/drawing/2014/main" val="1614772066"/>
                    </a:ext>
                  </a:extLst>
                </a:gridCol>
              </a:tblGrid>
              <a:tr h="841978">
                <a:tc>
                  <a:txBody>
                    <a:bodyPr/>
                    <a:lstStyle/>
                    <a:p>
                      <a:pPr>
                        <a:lnSpc>
                          <a:spcPct val="115000"/>
                        </a:lnSpc>
                        <a:spcAft>
                          <a:spcPts val="1000"/>
                        </a:spcAft>
                        <a:buNone/>
                      </a:pPr>
                      <a:r>
                        <a:rPr lang="en-US" sz="2000" dirty="0">
                          <a:effectLst/>
                        </a:rPr>
                        <a:t>Motor response</a:t>
                      </a:r>
                      <a:endParaRPr lang="en-KE"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2000" dirty="0">
                          <a:effectLst/>
                        </a:rPr>
                        <a:t>Verbal response</a:t>
                      </a:r>
                      <a:endParaRPr lang="en-KE"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2000">
                          <a:effectLst/>
                        </a:rPr>
                        <a:t>Eye response</a:t>
                      </a:r>
                      <a:endParaRPr lang="en-KE" sz="20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52705898"/>
                  </a:ext>
                </a:extLst>
              </a:tr>
              <a:tr h="841679">
                <a:tc>
                  <a:txBody>
                    <a:bodyPr/>
                    <a:lstStyle/>
                    <a:p>
                      <a:pPr>
                        <a:lnSpc>
                          <a:spcPct val="115000"/>
                        </a:lnSpc>
                        <a:spcAft>
                          <a:spcPts val="1000"/>
                        </a:spcAft>
                        <a:buNone/>
                      </a:pPr>
                      <a:r>
                        <a:rPr lang="en-US" sz="2000">
                          <a:effectLst/>
                        </a:rPr>
                        <a:t>☐ Localises pain =2</a:t>
                      </a:r>
                      <a:endParaRPr lang="en-KE" sz="20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2000">
                          <a:effectLst/>
                        </a:rPr>
                        <a:t>☐ Normal response =2</a:t>
                      </a:r>
                      <a:endParaRPr lang="en-KE" sz="20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2000">
                          <a:effectLst/>
                        </a:rPr>
                        <a:t>☐ Following objects =1</a:t>
                      </a:r>
                      <a:endParaRPr lang="en-KE" sz="20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53303320"/>
                  </a:ext>
                </a:extLst>
              </a:tr>
              <a:tr h="841679">
                <a:tc>
                  <a:txBody>
                    <a:bodyPr/>
                    <a:lstStyle/>
                    <a:p>
                      <a:pPr>
                        <a:lnSpc>
                          <a:spcPct val="115000"/>
                        </a:lnSpc>
                        <a:spcAft>
                          <a:spcPts val="1000"/>
                        </a:spcAft>
                        <a:buNone/>
                      </a:pPr>
                      <a:r>
                        <a:rPr lang="en-US" sz="2000">
                          <a:effectLst/>
                        </a:rPr>
                        <a:t>☐ Withdraws to pain =1</a:t>
                      </a:r>
                      <a:endParaRPr lang="en-KE" sz="20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2000">
                          <a:effectLst/>
                        </a:rPr>
                        <a:t>☐ Inappropriate =1</a:t>
                      </a:r>
                      <a:endParaRPr lang="en-KE" sz="20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2000">
                          <a:effectLst/>
                        </a:rPr>
                        <a:t>☐ Not following =0</a:t>
                      </a:r>
                      <a:endParaRPr lang="en-KE" sz="20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92227067"/>
                  </a:ext>
                </a:extLst>
              </a:tr>
              <a:tr h="841978">
                <a:tc>
                  <a:txBody>
                    <a:bodyPr/>
                    <a:lstStyle/>
                    <a:p>
                      <a:pPr>
                        <a:lnSpc>
                          <a:spcPct val="115000"/>
                        </a:lnSpc>
                        <a:spcAft>
                          <a:spcPts val="1000"/>
                        </a:spcAft>
                        <a:buNone/>
                      </a:pPr>
                      <a:r>
                        <a:rPr lang="en-US" sz="2000" dirty="0">
                          <a:effectLst/>
                        </a:rPr>
                        <a:t>☐ No response =0</a:t>
                      </a:r>
                      <a:endParaRPr lang="en-KE"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2000" dirty="0">
                          <a:effectLst/>
                        </a:rPr>
                        <a:t>☐ No response =0</a:t>
                      </a:r>
                      <a:endParaRPr lang="en-KE"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15000"/>
                        </a:lnSpc>
                        <a:spcAft>
                          <a:spcPts val="1000"/>
                        </a:spcAft>
                        <a:buNone/>
                      </a:pPr>
                      <a:r>
                        <a:rPr lang="en-US" sz="2000" dirty="0">
                          <a:effectLst/>
                        </a:rPr>
                        <a:t> </a:t>
                      </a:r>
                      <a:endParaRPr lang="en-KE"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23520762"/>
                  </a:ext>
                </a:extLst>
              </a:tr>
            </a:tbl>
          </a:graphicData>
        </a:graphic>
      </p:graphicFrame>
      <p:sp>
        <p:nvSpPr>
          <p:cNvPr id="7" name="TextBox 6">
            <a:extLst>
              <a:ext uri="{FF2B5EF4-FFF2-40B4-BE49-F238E27FC236}">
                <a16:creationId xmlns:a16="http://schemas.microsoft.com/office/drawing/2014/main" id="{DFA91E54-8DEB-E4CE-93DD-55CDE8381394}"/>
              </a:ext>
            </a:extLst>
          </p:cNvPr>
          <p:cNvSpPr txBox="1"/>
          <p:nvPr/>
        </p:nvSpPr>
        <p:spPr>
          <a:xfrm>
            <a:off x="1487715" y="5317841"/>
            <a:ext cx="6103256" cy="383759"/>
          </a:xfrm>
          <a:prstGeom prst="rect">
            <a:avLst/>
          </a:prstGeom>
          <a:noFill/>
        </p:spPr>
        <p:txBody>
          <a:bodyPr wrap="square">
            <a:spAutoFit/>
          </a:bodyPr>
          <a:lstStyle/>
          <a:p>
            <a:pPr>
              <a:lnSpc>
                <a:spcPct val="115000"/>
              </a:lnSpc>
              <a:spcAft>
                <a:spcPts val="10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Blantyre Coma Score = ________________________</a:t>
            </a:r>
            <a:endParaRPr lang="en-KE" sz="1600" dirty="0">
              <a:effectLst/>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8110344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ubtle seizures (1)">
            <a:hlinkClick r:id="" action="ppaction://media"/>
            <a:extLst>
              <a:ext uri="{FF2B5EF4-FFF2-40B4-BE49-F238E27FC236}">
                <a16:creationId xmlns:a16="http://schemas.microsoft.com/office/drawing/2014/main" id="{C03A50BF-344B-1261-1E87-0F302428DD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05948" y="1211069"/>
            <a:ext cx="6815578" cy="4368800"/>
          </a:xfrm>
        </p:spPr>
      </p:pic>
      <p:sp>
        <p:nvSpPr>
          <p:cNvPr id="6" name="TextBox 5">
            <a:extLst>
              <a:ext uri="{FF2B5EF4-FFF2-40B4-BE49-F238E27FC236}">
                <a16:creationId xmlns:a16="http://schemas.microsoft.com/office/drawing/2014/main" id="{91A20CAF-2900-B869-7B44-DE7263F21A77}"/>
              </a:ext>
            </a:extLst>
          </p:cNvPr>
          <p:cNvSpPr txBox="1"/>
          <p:nvPr/>
        </p:nvSpPr>
        <p:spPr>
          <a:xfrm>
            <a:off x="1205948" y="208877"/>
            <a:ext cx="7226852" cy="707886"/>
          </a:xfrm>
          <a:prstGeom prst="rect">
            <a:avLst/>
          </a:prstGeom>
          <a:noFill/>
        </p:spPr>
        <p:txBody>
          <a:bodyPr wrap="square" rtlCol="0">
            <a:spAutoFit/>
          </a:bodyPr>
          <a:lstStyle/>
          <a:p>
            <a:r>
              <a:rPr lang="en-US" sz="4000" b="1" dirty="0">
                <a:solidFill>
                  <a:srgbClr val="0070C0"/>
                </a:solidFill>
              </a:rPr>
              <a:t>Presentation of seizures</a:t>
            </a:r>
          </a:p>
        </p:txBody>
      </p:sp>
      <p:sp>
        <p:nvSpPr>
          <p:cNvPr id="2" name="Rectangle: Diagonal Corners Rounded 1">
            <a:extLst>
              <a:ext uri="{FF2B5EF4-FFF2-40B4-BE49-F238E27FC236}">
                <a16:creationId xmlns:a16="http://schemas.microsoft.com/office/drawing/2014/main" id="{A6B8F935-F5B1-280B-A084-6CAF3A4919D8}"/>
              </a:ext>
            </a:extLst>
          </p:cNvPr>
          <p:cNvSpPr/>
          <p:nvPr/>
        </p:nvSpPr>
        <p:spPr>
          <a:xfrm>
            <a:off x="8215087" y="1211068"/>
            <a:ext cx="3788228" cy="4368801"/>
          </a:xfrm>
          <a:prstGeom prst="round2Diag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sz="2400" dirty="0">
                <a:solidFill>
                  <a:schemeClr val="tx1"/>
                </a:solidFill>
              </a:rPr>
              <a:t>Convulsions can present overtly as generalized tonic clonic seizures.</a:t>
            </a:r>
          </a:p>
          <a:p>
            <a:pPr marL="285750" indent="-285750">
              <a:lnSpc>
                <a:spcPct val="150000"/>
              </a:lnSpc>
              <a:buFont typeface="Arial" panose="020B0604020202020204" pitchFamily="34" charset="0"/>
              <a:buChar char="•"/>
            </a:pPr>
            <a:r>
              <a:rPr lang="en-US" sz="2400" dirty="0">
                <a:solidFill>
                  <a:schemeClr val="tx1"/>
                </a:solidFill>
              </a:rPr>
              <a:t>However, it must be noted that they can present as subtle seizures</a:t>
            </a:r>
            <a:endParaRPr lang="en-KE" sz="2400" dirty="0">
              <a:solidFill>
                <a:schemeClr val="tx1"/>
              </a:solidFill>
            </a:endParaRPr>
          </a:p>
        </p:txBody>
      </p:sp>
    </p:spTree>
    <p:extLst>
      <p:ext uri="{BB962C8B-B14F-4D97-AF65-F5344CB8AC3E}">
        <p14:creationId xmlns:p14="http://schemas.microsoft.com/office/powerpoint/2010/main" val="207669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8" descr="How to put a child and baby in the recovery position - MadeForMu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20000">
            <a:off x="5164139" y="246064"/>
            <a:ext cx="5013325"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title"/>
          </p:nvPr>
        </p:nvSpPr>
        <p:spPr>
          <a:xfrm>
            <a:off x="1982788" y="133081"/>
            <a:ext cx="7886700" cy="1325563"/>
          </a:xfrm>
        </p:spPr>
        <p:txBody>
          <a:bodyPr>
            <a:normAutofit/>
          </a:bodyPr>
          <a:lstStyle/>
          <a:p>
            <a:pPr>
              <a:defRPr/>
            </a:pPr>
            <a:r>
              <a:rPr lang="en-GB" b="1" dirty="0"/>
              <a:t>Assessment and Management of seizures</a:t>
            </a:r>
          </a:p>
        </p:txBody>
      </p:sp>
      <p:sp>
        <p:nvSpPr>
          <p:cNvPr id="21507" name="Rectangle 3"/>
          <p:cNvSpPr>
            <a:spLocks noGrp="1" noChangeArrowheads="1"/>
          </p:cNvSpPr>
          <p:nvPr>
            <p:ph idx="1"/>
          </p:nvPr>
        </p:nvSpPr>
        <p:spPr>
          <a:xfrm>
            <a:off x="1809751" y="1571626"/>
            <a:ext cx="4429125" cy="5000625"/>
          </a:xfrm>
        </p:spPr>
        <p:txBody>
          <a:bodyPr rtlCol="0">
            <a:normAutofit fontScale="92500" lnSpcReduction="10000"/>
          </a:bodyPr>
          <a:lstStyle/>
          <a:p>
            <a:pPr>
              <a:defRPr/>
            </a:pPr>
            <a:r>
              <a:rPr lang="en-GB" dirty="0"/>
              <a:t>Airway</a:t>
            </a:r>
          </a:p>
          <a:p>
            <a:pPr lvl="1">
              <a:buFont typeface="Arial" panose="020B0604020202020204" pitchFamily="34" charset="0"/>
              <a:buChar char="–"/>
              <a:defRPr/>
            </a:pPr>
            <a:r>
              <a:rPr lang="en-GB" i="1" dirty="0"/>
              <a:t>Left lateral positioning</a:t>
            </a:r>
          </a:p>
          <a:p>
            <a:pPr lvl="1">
              <a:buFont typeface="Arial" panose="020B0604020202020204" pitchFamily="34" charset="0"/>
              <a:buChar char="–"/>
              <a:defRPr/>
            </a:pPr>
            <a:r>
              <a:rPr lang="en-GB" i="1" dirty="0"/>
              <a:t>Suction if indicated</a:t>
            </a:r>
          </a:p>
          <a:p>
            <a:pPr lvl="1">
              <a:buFont typeface="Arial" panose="020B0604020202020204" pitchFamily="34" charset="0"/>
              <a:buChar char="–"/>
              <a:defRPr/>
            </a:pPr>
            <a:r>
              <a:rPr lang="en-GB" i="1" dirty="0"/>
              <a:t>Support after seizure</a:t>
            </a:r>
          </a:p>
          <a:p>
            <a:pPr>
              <a:defRPr/>
            </a:pPr>
            <a:r>
              <a:rPr lang="en-GB" dirty="0"/>
              <a:t>Breathing</a:t>
            </a:r>
          </a:p>
          <a:p>
            <a:pPr lvl="1">
              <a:buFont typeface="Arial" panose="020B0604020202020204" pitchFamily="34" charset="0"/>
              <a:buChar char="–"/>
              <a:defRPr/>
            </a:pPr>
            <a:r>
              <a:rPr lang="en-GB" i="1" dirty="0"/>
              <a:t>Start Oxygen via NRM</a:t>
            </a:r>
          </a:p>
          <a:p>
            <a:pPr>
              <a:defRPr/>
            </a:pPr>
            <a:r>
              <a:rPr lang="en-GB" dirty="0"/>
              <a:t>Circulation</a:t>
            </a:r>
          </a:p>
          <a:p>
            <a:pPr lvl="1">
              <a:buFont typeface="Arial" panose="020B0604020202020204" pitchFamily="34" charset="0"/>
              <a:buChar char="–"/>
              <a:defRPr/>
            </a:pPr>
            <a:r>
              <a:rPr lang="en-GB" i="1" dirty="0"/>
              <a:t>Temperature gradient?</a:t>
            </a:r>
          </a:p>
          <a:p>
            <a:pPr lvl="1">
              <a:buFont typeface="Arial" panose="020B0604020202020204" pitchFamily="34" charset="0"/>
              <a:buChar char="–"/>
              <a:defRPr/>
            </a:pPr>
            <a:r>
              <a:rPr lang="en-GB" i="1" dirty="0"/>
              <a:t>Severe Pallor</a:t>
            </a:r>
            <a:r>
              <a:rPr lang="en-GB" dirty="0"/>
              <a:t>?</a:t>
            </a:r>
          </a:p>
          <a:p>
            <a:pPr>
              <a:defRPr/>
            </a:pPr>
            <a:r>
              <a:rPr lang="en-GB" dirty="0"/>
              <a:t>Disability</a:t>
            </a:r>
          </a:p>
          <a:p>
            <a:pPr lvl="1">
              <a:buFont typeface="Arial" panose="020B0604020202020204" pitchFamily="34" charset="0"/>
              <a:buChar char="–"/>
              <a:defRPr/>
            </a:pPr>
            <a:r>
              <a:rPr lang="en-GB" i="1" dirty="0"/>
              <a:t>Check </a:t>
            </a:r>
            <a:r>
              <a:rPr lang="en-GB" i="1" dirty="0" err="1"/>
              <a:t>Rbs</a:t>
            </a:r>
            <a:r>
              <a:rPr lang="en-GB" i="1" dirty="0"/>
              <a:t>, give glucose?</a:t>
            </a:r>
          </a:p>
          <a:p>
            <a:pPr lvl="1">
              <a:buFont typeface="Arial" panose="020B0604020202020204" pitchFamily="34" charset="0"/>
              <a:buChar char="–"/>
              <a:defRPr/>
            </a:pPr>
            <a:r>
              <a:rPr lang="en-GB" i="1" dirty="0"/>
              <a:t>What drugs have been used?</a:t>
            </a:r>
          </a:p>
          <a:p>
            <a:pPr>
              <a:buFont typeface="Arial" charset="0"/>
              <a:buChar char="•"/>
              <a:defRPr/>
            </a:pPr>
            <a:r>
              <a:rPr lang="en-GB" i="1" dirty="0"/>
              <a:t>Need for anticonvulsants?</a:t>
            </a:r>
          </a:p>
        </p:txBody>
      </p:sp>
      <p:pic>
        <p:nvPicPr>
          <p:cNvPr id="134149" name="Picture 4" descr="ambu-b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875" y="4286251"/>
            <a:ext cx="19367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7" descr="oxygen masks - reservo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42862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489826" y="1271589"/>
            <a:ext cx="360363"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A</a:t>
            </a:r>
          </a:p>
        </p:txBody>
      </p:sp>
      <p:sp>
        <p:nvSpPr>
          <p:cNvPr id="9" name="Rectangle 8"/>
          <p:cNvSpPr/>
          <p:nvPr/>
        </p:nvSpPr>
        <p:spPr>
          <a:xfrm>
            <a:off x="5926138" y="4286251"/>
            <a:ext cx="360362"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B</a:t>
            </a:r>
          </a:p>
        </p:txBody>
      </p:sp>
      <p:sp>
        <p:nvSpPr>
          <p:cNvPr id="4" name="TextBox 3">
            <a:extLst>
              <a:ext uri="{FF2B5EF4-FFF2-40B4-BE49-F238E27FC236}">
                <a16:creationId xmlns:a16="http://schemas.microsoft.com/office/drawing/2014/main" id="{7652531B-6A5A-A58D-D04A-7268C70C75FB}"/>
              </a:ext>
            </a:extLst>
          </p:cNvPr>
          <p:cNvSpPr txBox="1"/>
          <p:nvPr/>
        </p:nvSpPr>
        <p:spPr>
          <a:xfrm>
            <a:off x="8693121" y="2549281"/>
            <a:ext cx="3039996" cy="646331"/>
          </a:xfrm>
          <a:prstGeom prst="rect">
            <a:avLst/>
          </a:prstGeom>
          <a:noFill/>
          <a:ln>
            <a:solidFill>
              <a:schemeClr val="accent5">
                <a:lumMod val="50000"/>
              </a:schemeClr>
            </a:solidFill>
          </a:ln>
        </p:spPr>
        <p:txBody>
          <a:bodyPr wrap="square">
            <a:spAutoFit/>
          </a:bodyPr>
          <a:lstStyle/>
          <a:p>
            <a:pPr lvl="1" eaLnBrk="1" fontAlgn="auto" hangingPunct="1">
              <a:spcAft>
                <a:spcPts val="0"/>
              </a:spcAft>
              <a:defRPr/>
            </a:pPr>
            <a:r>
              <a:rPr lang="en-GB" i="1" dirty="0"/>
              <a:t>Recovery position</a:t>
            </a:r>
          </a:p>
          <a:p>
            <a:pPr lvl="1" eaLnBrk="1" fontAlgn="auto" hangingPunct="1">
              <a:spcAft>
                <a:spcPts val="0"/>
              </a:spcAft>
              <a:defRPr/>
            </a:pPr>
            <a:r>
              <a:rPr lang="en-GB" i="1" dirty="0"/>
              <a:t> (Left lateral positioning)</a:t>
            </a:r>
          </a:p>
        </p:txBody>
      </p:sp>
    </p:spTree>
    <p:extLst>
      <p:ext uri="{BB962C8B-B14F-4D97-AF65-F5344CB8AC3E}">
        <p14:creationId xmlns:p14="http://schemas.microsoft.com/office/powerpoint/2010/main" val="26693843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BB6167FD-758F-4EDE-D525-E30FB1B3F3F5}"/>
              </a:ext>
            </a:extLst>
          </p:cNvPr>
          <p:cNvPicPr>
            <a:picLocks noGrp="1" noChangeAspect="1"/>
          </p:cNvPicPr>
          <p:nvPr>
            <p:ph idx="1"/>
          </p:nvPr>
        </p:nvPicPr>
        <p:blipFill>
          <a:blip r:embed="rId2"/>
          <a:stretch>
            <a:fillRect/>
          </a:stretch>
        </p:blipFill>
        <p:spPr>
          <a:xfrm>
            <a:off x="1108405" y="119616"/>
            <a:ext cx="5605222" cy="6618768"/>
          </a:xfrm>
        </p:spPr>
      </p:pic>
      <p:sp>
        <p:nvSpPr>
          <p:cNvPr id="14" name="Rounded Rectangle 13">
            <a:extLst>
              <a:ext uri="{FF2B5EF4-FFF2-40B4-BE49-F238E27FC236}">
                <a16:creationId xmlns:a16="http://schemas.microsoft.com/office/drawing/2014/main" id="{824D1897-3CD4-A03B-535C-3E8055A7A0A0}"/>
              </a:ext>
            </a:extLst>
          </p:cNvPr>
          <p:cNvSpPr/>
          <p:nvPr/>
        </p:nvSpPr>
        <p:spPr>
          <a:xfrm>
            <a:off x="7381559" y="1422399"/>
            <a:ext cx="4302440" cy="3568701"/>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KE" sz="2000" dirty="0"/>
              <a:t>DO NOT give more than 2 doses of diazepam in 24hours once phenobarbitone is given</a:t>
            </a:r>
            <a:endParaRPr lang="en-US" sz="2000" dirty="0"/>
          </a:p>
          <a:p>
            <a:pPr marL="285750" indent="-285750">
              <a:buFont typeface="Arial" panose="020B0604020202020204" pitchFamily="34" charset="0"/>
              <a:buChar char="•"/>
            </a:pPr>
            <a:endParaRPr lang="en-KE" sz="2000" dirty="0"/>
          </a:p>
          <a:p>
            <a:pPr marL="285750" indent="-285750">
              <a:buFont typeface="Arial" panose="020B0604020202020204" pitchFamily="34" charset="0"/>
              <a:buChar char="•"/>
            </a:pPr>
            <a:r>
              <a:rPr lang="en-GB" sz="2000" dirty="0"/>
              <a:t>D</a:t>
            </a:r>
            <a:r>
              <a:rPr lang="en-KE" sz="2000" dirty="0"/>
              <a:t>O NOT give a phenobarbitone loading dose to an epileptic on maintenance phenobarbitone</a:t>
            </a:r>
            <a:endParaRPr lang="en-US" sz="2000" dirty="0"/>
          </a:p>
          <a:p>
            <a:pPr marL="285750" indent="-285750">
              <a:buFont typeface="Arial" panose="020B0604020202020204" pitchFamily="34" charset="0"/>
              <a:buChar char="•"/>
            </a:pPr>
            <a:endParaRPr lang="en-KE" sz="2000" dirty="0"/>
          </a:p>
          <a:p>
            <a:pPr marL="285750" indent="-285750">
              <a:buFont typeface="Arial" panose="020B0604020202020204" pitchFamily="34" charset="0"/>
              <a:buChar char="•"/>
            </a:pPr>
            <a:r>
              <a:rPr lang="en-GB" sz="2000" dirty="0"/>
              <a:t>P</a:t>
            </a:r>
            <a:r>
              <a:rPr lang="en-KE" sz="2000" dirty="0"/>
              <a:t>henytoin, levetiracetam and IV sodium valproate are alternatives to phenobarbitone</a:t>
            </a:r>
            <a:endParaRPr lang="en-KE" dirty="0"/>
          </a:p>
        </p:txBody>
      </p:sp>
      <p:sp>
        <p:nvSpPr>
          <p:cNvPr id="5" name="TextBox 4">
            <a:extLst>
              <a:ext uri="{FF2B5EF4-FFF2-40B4-BE49-F238E27FC236}">
                <a16:creationId xmlns:a16="http://schemas.microsoft.com/office/drawing/2014/main" id="{37781FB6-9BD1-3C51-0213-00174A945C9E}"/>
              </a:ext>
            </a:extLst>
          </p:cNvPr>
          <p:cNvSpPr txBox="1"/>
          <p:nvPr/>
        </p:nvSpPr>
        <p:spPr>
          <a:xfrm>
            <a:off x="5484894" y="322815"/>
            <a:ext cx="1357488" cy="338554"/>
          </a:xfrm>
          <a:prstGeom prst="rect">
            <a:avLst/>
          </a:prstGeom>
          <a:noFill/>
        </p:spPr>
        <p:txBody>
          <a:bodyPr wrap="none" rtlCol="0">
            <a:spAutoFit/>
          </a:bodyPr>
          <a:lstStyle/>
          <a:p>
            <a:r>
              <a:rPr lang="en-US" sz="1600" b="1" dirty="0"/>
              <a:t>(BPP page 31)</a:t>
            </a:r>
            <a:endParaRPr lang="en-KE" sz="1600" b="1" dirty="0"/>
          </a:p>
        </p:txBody>
      </p:sp>
    </p:spTree>
    <p:extLst>
      <p:ext uri="{BB962C8B-B14F-4D97-AF65-F5344CB8AC3E}">
        <p14:creationId xmlns:p14="http://schemas.microsoft.com/office/powerpoint/2010/main" val="1960238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838200" y="188119"/>
            <a:ext cx="10515600" cy="1325563"/>
          </a:xfrm>
        </p:spPr>
        <p:txBody>
          <a:bodyPr/>
          <a:lstStyle/>
          <a:p>
            <a:pPr eaLnBrk="1" hangingPunct="1">
              <a:defRPr/>
            </a:pPr>
            <a:r>
              <a:rPr lang="en-GB" b="1" dirty="0"/>
              <a:t>Giving rectal diazepam</a:t>
            </a:r>
          </a:p>
        </p:txBody>
      </p:sp>
      <p:pic>
        <p:nvPicPr>
          <p:cNvPr id="144387" name="Picture 3" descr="1ml syri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52601"/>
            <a:ext cx="52578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4" descr="2mls syri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1" y="4038600"/>
            <a:ext cx="46767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Oval 5"/>
          <p:cNvSpPr>
            <a:spLocks noChangeArrowheads="1"/>
          </p:cNvSpPr>
          <p:nvPr/>
        </p:nvSpPr>
        <p:spPr bwMode="auto">
          <a:xfrm>
            <a:off x="5562600" y="1828800"/>
            <a:ext cx="2133600" cy="1295400"/>
          </a:xfrm>
          <a:prstGeom prst="ellipse">
            <a:avLst/>
          </a:prstGeom>
          <a:noFill/>
          <a:ln w="5715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44390" name="Oval 6"/>
          <p:cNvSpPr>
            <a:spLocks noChangeArrowheads="1"/>
          </p:cNvSpPr>
          <p:nvPr/>
        </p:nvSpPr>
        <p:spPr bwMode="auto">
          <a:xfrm>
            <a:off x="5029200" y="4343400"/>
            <a:ext cx="2057400" cy="1295400"/>
          </a:xfrm>
          <a:prstGeom prst="ellipse">
            <a:avLst/>
          </a:prstGeom>
          <a:noFill/>
          <a:ln w="5715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0000"/>
              </a:solidFill>
            </a:endParaRPr>
          </a:p>
        </p:txBody>
      </p:sp>
      <p:sp>
        <p:nvSpPr>
          <p:cNvPr id="144391" name="Line 7"/>
          <p:cNvSpPr>
            <a:spLocks noChangeShapeType="1"/>
          </p:cNvSpPr>
          <p:nvPr/>
        </p:nvSpPr>
        <p:spPr bwMode="auto">
          <a:xfrm>
            <a:off x="7543800" y="2819400"/>
            <a:ext cx="457200" cy="8382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392" name="Line 8"/>
          <p:cNvSpPr>
            <a:spLocks noChangeShapeType="1"/>
          </p:cNvSpPr>
          <p:nvPr/>
        </p:nvSpPr>
        <p:spPr bwMode="auto">
          <a:xfrm flipV="1">
            <a:off x="7010400" y="3733800"/>
            <a:ext cx="990600" cy="1066800"/>
          </a:xfrm>
          <a:prstGeom prst="line">
            <a:avLst/>
          </a:prstGeom>
          <a:noFill/>
          <a:ln w="3810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4393" name="Text Box 9"/>
          <p:cNvSpPr txBox="1">
            <a:spLocks noChangeArrowheads="1"/>
          </p:cNvSpPr>
          <p:nvPr/>
        </p:nvSpPr>
        <p:spPr bwMode="auto">
          <a:xfrm>
            <a:off x="8001000" y="2362200"/>
            <a:ext cx="1981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GB" altLang="en-US">
                <a:solidFill>
                  <a:srgbClr val="000000"/>
                </a:solidFill>
                <a:latin typeface="Arial" panose="020B0604020202020204" pitchFamily="34" charset="0"/>
              </a:rPr>
              <a:t>4 – 5 cm inside the anal margin All of the barrel of a 2mls syringe and nearly all of a 1ml syringe</a:t>
            </a:r>
          </a:p>
        </p:txBody>
      </p:sp>
    </p:spTree>
    <p:extLst>
      <p:ext uri="{BB962C8B-B14F-4D97-AF65-F5344CB8AC3E}">
        <p14:creationId xmlns:p14="http://schemas.microsoft.com/office/powerpoint/2010/main" val="27564216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D696-9B46-325B-3B4C-08CAFBE0ACDB}"/>
              </a:ext>
            </a:extLst>
          </p:cNvPr>
          <p:cNvSpPr>
            <a:spLocks noGrp="1"/>
          </p:cNvSpPr>
          <p:nvPr>
            <p:ph type="title"/>
          </p:nvPr>
        </p:nvSpPr>
        <p:spPr/>
        <p:txBody>
          <a:bodyPr/>
          <a:lstStyle/>
          <a:p>
            <a:r>
              <a:rPr lang="en-US" dirty="0"/>
              <a:t>Differential diagnosis of convulsions</a:t>
            </a:r>
            <a:endParaRPr lang="en-KE" dirty="0"/>
          </a:p>
        </p:txBody>
      </p:sp>
      <p:sp>
        <p:nvSpPr>
          <p:cNvPr id="3" name="Content Placeholder 2">
            <a:extLst>
              <a:ext uri="{FF2B5EF4-FFF2-40B4-BE49-F238E27FC236}">
                <a16:creationId xmlns:a16="http://schemas.microsoft.com/office/drawing/2014/main" id="{FA19EE60-3139-CBAC-562C-2A97601B6E3E}"/>
              </a:ext>
            </a:extLst>
          </p:cNvPr>
          <p:cNvSpPr>
            <a:spLocks noGrp="1"/>
          </p:cNvSpPr>
          <p:nvPr>
            <p:ph idx="1"/>
          </p:nvPr>
        </p:nvSpPr>
        <p:spPr>
          <a:xfrm>
            <a:off x="1230086" y="1690688"/>
            <a:ext cx="10515600" cy="4351338"/>
          </a:xfrm>
        </p:spPr>
        <p:txBody>
          <a:bodyPr/>
          <a:lstStyle/>
          <a:p>
            <a:r>
              <a:rPr lang="en-US" dirty="0"/>
              <a:t>Hypoglycemia</a:t>
            </a:r>
          </a:p>
          <a:p>
            <a:r>
              <a:rPr lang="en-US" dirty="0"/>
              <a:t>Meningitis</a:t>
            </a:r>
          </a:p>
          <a:p>
            <a:r>
              <a:rPr lang="en-US" dirty="0"/>
              <a:t>Severe malaria</a:t>
            </a:r>
          </a:p>
          <a:p>
            <a:r>
              <a:rPr lang="en-US" dirty="0"/>
              <a:t>Electrolyte imbalance</a:t>
            </a:r>
          </a:p>
          <a:p>
            <a:r>
              <a:rPr lang="en-US" dirty="0"/>
              <a:t>Febrile convulsions</a:t>
            </a:r>
          </a:p>
          <a:p>
            <a:r>
              <a:rPr lang="en-US" dirty="0"/>
              <a:t>Convulsive disorders</a:t>
            </a:r>
            <a:endParaRPr lang="en-KE" dirty="0"/>
          </a:p>
        </p:txBody>
      </p:sp>
    </p:spTree>
    <p:extLst>
      <p:ext uri="{BB962C8B-B14F-4D97-AF65-F5344CB8AC3E}">
        <p14:creationId xmlns:p14="http://schemas.microsoft.com/office/powerpoint/2010/main" val="23967062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73803" y="364424"/>
            <a:ext cx="8229600" cy="990600"/>
          </a:xfrm>
        </p:spPr>
        <p:txBody>
          <a:bodyPr>
            <a:normAutofit/>
          </a:bodyPr>
          <a:lstStyle/>
          <a:p>
            <a:pPr eaLnBrk="1" hangingPunct="1">
              <a:defRPr/>
            </a:pPr>
            <a:r>
              <a:rPr lang="en-GB" b="1" dirty="0"/>
              <a:t> HYPOGLYCAEMIA</a:t>
            </a:r>
          </a:p>
        </p:txBody>
      </p:sp>
      <p:grpSp>
        <p:nvGrpSpPr>
          <p:cNvPr id="2" name="Group 1">
            <a:extLst>
              <a:ext uri="{FF2B5EF4-FFF2-40B4-BE49-F238E27FC236}">
                <a16:creationId xmlns:a16="http://schemas.microsoft.com/office/drawing/2014/main" id="{B5EB42CB-EF94-AB55-2FEA-46E39197AD5E}"/>
              </a:ext>
            </a:extLst>
          </p:cNvPr>
          <p:cNvGrpSpPr/>
          <p:nvPr/>
        </p:nvGrpSpPr>
        <p:grpSpPr>
          <a:xfrm>
            <a:off x="1022267" y="2229201"/>
            <a:ext cx="5706581" cy="3216275"/>
            <a:chOff x="2135561" y="2054226"/>
            <a:chExt cx="8299077" cy="3216275"/>
          </a:xfrm>
        </p:grpSpPr>
        <p:sp>
          <p:nvSpPr>
            <p:cNvPr id="12" name="Freeform 11"/>
            <p:cNvSpPr/>
            <p:nvPr/>
          </p:nvSpPr>
          <p:spPr>
            <a:xfrm>
              <a:off x="4514850" y="2054226"/>
              <a:ext cx="5918200" cy="1179513"/>
            </a:xfrm>
            <a:custGeom>
              <a:avLst/>
              <a:gdLst>
                <a:gd name="connsiteX0" fmla="*/ 0 w 4853940"/>
                <a:gd name="connsiteY0" fmla="*/ 98402 h 590400"/>
                <a:gd name="connsiteX1" fmla="*/ 98402 w 4853940"/>
                <a:gd name="connsiteY1" fmla="*/ 0 h 590400"/>
                <a:gd name="connsiteX2" fmla="*/ 4755538 w 4853940"/>
                <a:gd name="connsiteY2" fmla="*/ 0 h 590400"/>
                <a:gd name="connsiteX3" fmla="*/ 4853940 w 4853940"/>
                <a:gd name="connsiteY3" fmla="*/ 98402 h 590400"/>
                <a:gd name="connsiteX4" fmla="*/ 4853940 w 4853940"/>
                <a:gd name="connsiteY4" fmla="*/ 491998 h 590400"/>
                <a:gd name="connsiteX5" fmla="*/ 4755538 w 4853940"/>
                <a:gd name="connsiteY5" fmla="*/ 590400 h 590400"/>
                <a:gd name="connsiteX6" fmla="*/ 98402 w 4853940"/>
                <a:gd name="connsiteY6" fmla="*/ 590400 h 590400"/>
                <a:gd name="connsiteX7" fmla="*/ 0 w 4853940"/>
                <a:gd name="connsiteY7" fmla="*/ 491998 h 590400"/>
                <a:gd name="connsiteX8" fmla="*/ 0 w 485394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3940" h="590400">
                  <a:moveTo>
                    <a:pt x="0" y="98402"/>
                  </a:moveTo>
                  <a:cubicBezTo>
                    <a:pt x="0" y="44056"/>
                    <a:pt x="44056" y="0"/>
                    <a:pt x="98402" y="0"/>
                  </a:cubicBezTo>
                  <a:lnTo>
                    <a:pt x="4755538" y="0"/>
                  </a:lnTo>
                  <a:cubicBezTo>
                    <a:pt x="4809884" y="0"/>
                    <a:pt x="4853940" y="44056"/>
                    <a:pt x="4853940" y="98402"/>
                  </a:cubicBezTo>
                  <a:lnTo>
                    <a:pt x="4853940" y="491998"/>
                  </a:lnTo>
                  <a:cubicBezTo>
                    <a:pt x="4853940" y="546344"/>
                    <a:pt x="4809884" y="590400"/>
                    <a:pt x="4755538" y="590400"/>
                  </a:cubicBezTo>
                  <a:lnTo>
                    <a:pt x="98402" y="590400"/>
                  </a:lnTo>
                  <a:cubicBezTo>
                    <a:pt x="44056" y="590400"/>
                    <a:pt x="0" y="546344"/>
                    <a:pt x="0" y="491998"/>
                  </a:cubicBezTo>
                  <a:lnTo>
                    <a:pt x="0" y="98402"/>
                  </a:lnTo>
                  <a:close/>
                </a:path>
              </a:pathLst>
            </a:custGeom>
            <a:solidFill>
              <a:schemeClr val="accent4">
                <a:lumMod val="40000"/>
                <a:lumOff val="6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212288" tIns="28821" rIns="212288" bIns="28821" spcCol="1270" anchor="ctr"/>
            <a:lstStyle/>
            <a:p>
              <a:pPr defTabSz="889000">
                <a:lnSpc>
                  <a:spcPct val="90000"/>
                </a:lnSpc>
                <a:spcAft>
                  <a:spcPct val="35000"/>
                </a:spcAft>
                <a:defRPr/>
              </a:pPr>
              <a:r>
                <a:rPr lang="en-GB" altLang="en-US" sz="2800" dirty="0">
                  <a:solidFill>
                    <a:schemeClr val="tx1"/>
                  </a:solidFill>
                </a:rPr>
                <a:t>BG less than 2.5 mmol/l (~45mg/dl)</a:t>
              </a:r>
              <a:endParaRPr lang="en-US" sz="2800" dirty="0">
                <a:solidFill>
                  <a:schemeClr val="tx1"/>
                </a:solidFill>
              </a:endParaRPr>
            </a:p>
          </p:txBody>
        </p:sp>
        <p:sp>
          <p:nvSpPr>
            <p:cNvPr id="14" name="Freeform 13"/>
            <p:cNvSpPr/>
            <p:nvPr/>
          </p:nvSpPr>
          <p:spPr>
            <a:xfrm>
              <a:off x="4516438" y="3763964"/>
              <a:ext cx="5918200" cy="1506537"/>
            </a:xfrm>
            <a:custGeom>
              <a:avLst/>
              <a:gdLst>
                <a:gd name="connsiteX0" fmla="*/ 0 w 4853940"/>
                <a:gd name="connsiteY0" fmla="*/ 98402 h 590400"/>
                <a:gd name="connsiteX1" fmla="*/ 98402 w 4853940"/>
                <a:gd name="connsiteY1" fmla="*/ 0 h 590400"/>
                <a:gd name="connsiteX2" fmla="*/ 4755538 w 4853940"/>
                <a:gd name="connsiteY2" fmla="*/ 0 h 590400"/>
                <a:gd name="connsiteX3" fmla="*/ 4853940 w 4853940"/>
                <a:gd name="connsiteY3" fmla="*/ 98402 h 590400"/>
                <a:gd name="connsiteX4" fmla="*/ 4853940 w 4853940"/>
                <a:gd name="connsiteY4" fmla="*/ 491998 h 590400"/>
                <a:gd name="connsiteX5" fmla="*/ 4755538 w 4853940"/>
                <a:gd name="connsiteY5" fmla="*/ 590400 h 590400"/>
                <a:gd name="connsiteX6" fmla="*/ 98402 w 4853940"/>
                <a:gd name="connsiteY6" fmla="*/ 590400 h 590400"/>
                <a:gd name="connsiteX7" fmla="*/ 0 w 4853940"/>
                <a:gd name="connsiteY7" fmla="*/ 491998 h 590400"/>
                <a:gd name="connsiteX8" fmla="*/ 0 w 4853940"/>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53940" h="590400">
                  <a:moveTo>
                    <a:pt x="0" y="98402"/>
                  </a:moveTo>
                  <a:cubicBezTo>
                    <a:pt x="0" y="44056"/>
                    <a:pt x="44056" y="0"/>
                    <a:pt x="98402" y="0"/>
                  </a:cubicBezTo>
                  <a:lnTo>
                    <a:pt x="4755538" y="0"/>
                  </a:lnTo>
                  <a:cubicBezTo>
                    <a:pt x="4809884" y="0"/>
                    <a:pt x="4853940" y="44056"/>
                    <a:pt x="4853940" y="98402"/>
                  </a:cubicBezTo>
                  <a:lnTo>
                    <a:pt x="4853940" y="491998"/>
                  </a:lnTo>
                  <a:cubicBezTo>
                    <a:pt x="4853940" y="546344"/>
                    <a:pt x="4809884" y="590400"/>
                    <a:pt x="4755538" y="590400"/>
                  </a:cubicBezTo>
                  <a:lnTo>
                    <a:pt x="98402" y="590400"/>
                  </a:lnTo>
                  <a:cubicBezTo>
                    <a:pt x="44056" y="590400"/>
                    <a:pt x="0" y="546344"/>
                    <a:pt x="0" y="491998"/>
                  </a:cubicBezTo>
                  <a:lnTo>
                    <a:pt x="0" y="98402"/>
                  </a:lnTo>
                  <a:close/>
                </a:path>
              </a:pathLst>
            </a:custGeom>
            <a:solidFill>
              <a:srgbClr val="FF8BC2"/>
            </a:solidFill>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lIns="212288" tIns="28821" rIns="212288" bIns="28821" spcCol="1270" anchor="ctr"/>
            <a:lstStyle/>
            <a:p>
              <a:pPr defTabSz="889000">
                <a:lnSpc>
                  <a:spcPct val="90000"/>
                </a:lnSpc>
                <a:spcAft>
                  <a:spcPct val="35000"/>
                </a:spcAft>
                <a:defRPr/>
              </a:pPr>
              <a:r>
                <a:rPr lang="en-GB" altLang="en-US" sz="2800" dirty="0">
                  <a:solidFill>
                    <a:schemeClr val="tx1"/>
                  </a:solidFill>
                </a:rPr>
                <a:t>BG less than 3.0 mmol/l (~54mg/dl), in children with severe acute malnutrition.</a:t>
              </a:r>
              <a:endParaRPr lang="en-US" sz="2800" dirty="0">
                <a:solidFill>
                  <a:schemeClr val="tx1"/>
                </a:solidFill>
              </a:endParaRPr>
            </a:p>
          </p:txBody>
        </p:sp>
        <p:pic>
          <p:nvPicPr>
            <p:cNvPr id="15" name="Picture 14"/>
            <p:cNvPicPr>
              <a:picLocks noChangeAspect="1"/>
            </p:cNvPicPr>
            <p:nvPr/>
          </p:nvPicPr>
          <p:blipFill>
            <a:blip r:embed="rId3">
              <a:duotone>
                <a:schemeClr val="accent1">
                  <a:shade val="45000"/>
                  <a:satMod val="135000"/>
                </a:schemeClr>
                <a:prstClr val="white"/>
              </a:duotone>
            </a:blip>
            <a:stretch>
              <a:fillRect/>
            </a:stretch>
          </p:blipFill>
          <p:spPr>
            <a:xfrm>
              <a:off x="2135561" y="2580668"/>
              <a:ext cx="1931561" cy="1931561"/>
            </a:xfrm>
            <a:prstGeom prst="rect">
              <a:avLst/>
            </a:prstGeom>
          </p:spPr>
        </p:pic>
      </p:grpSp>
      <p:sp>
        <p:nvSpPr>
          <p:cNvPr id="3" name="Rounded Rectangle 2">
            <a:extLst>
              <a:ext uri="{FF2B5EF4-FFF2-40B4-BE49-F238E27FC236}">
                <a16:creationId xmlns:a16="http://schemas.microsoft.com/office/drawing/2014/main" id="{8B238432-9E8A-C253-A560-7320C1B5DB41}"/>
              </a:ext>
            </a:extLst>
          </p:cNvPr>
          <p:cNvSpPr/>
          <p:nvPr/>
        </p:nvSpPr>
        <p:spPr>
          <a:xfrm>
            <a:off x="6856006" y="2110014"/>
            <a:ext cx="4965879" cy="3657850"/>
          </a:xfrm>
          <a:prstGeom prst="roundRect">
            <a:avLst/>
          </a:prstGeom>
          <a:noFill/>
          <a:ln>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eaLnBrk="1" hangingPunct="1">
              <a:spcAft>
                <a:spcPts val="600"/>
              </a:spcAft>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There are </a:t>
            </a:r>
            <a:r>
              <a:rPr lang="en-GB" altLang="en-US" sz="2000" b="1" dirty="0">
                <a:latin typeface="Arial" panose="020B0604020202020204" pitchFamily="34" charset="0"/>
                <a:cs typeface="Arial" panose="020B0604020202020204" pitchFamily="34" charset="0"/>
              </a:rPr>
              <a:t>no</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reliable </a:t>
            </a:r>
            <a:r>
              <a:rPr lang="en-GB" altLang="en-US" sz="2000" dirty="0">
                <a:latin typeface="Arial" panose="020B0604020202020204" pitchFamily="34" charset="0"/>
                <a:cs typeface="Arial" panose="020B0604020202020204" pitchFamily="34" charset="0"/>
              </a:rPr>
              <a:t>signs of hypoglycaemia</a:t>
            </a:r>
          </a:p>
          <a:p>
            <a:pPr marL="342900" indent="-342900" eaLnBrk="1" hangingPunct="1">
              <a:spcAft>
                <a:spcPts val="600"/>
              </a:spcAft>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Blood glucose should be measured in all severely ill newborns and children</a:t>
            </a:r>
          </a:p>
          <a:p>
            <a:pPr marL="342900" indent="-342900" eaLnBrk="1" hangingPunct="1">
              <a:spcAft>
                <a:spcPts val="600"/>
              </a:spcAft>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If rapid measurement is not possible it is appropriate to </a:t>
            </a:r>
            <a:r>
              <a:rPr lang="en-GB" altLang="en-US" sz="2000" b="1" dirty="0">
                <a:latin typeface="Arial" panose="020B0604020202020204" pitchFamily="34" charset="0"/>
                <a:cs typeface="Arial" panose="020B0604020202020204" pitchFamily="34" charset="0"/>
              </a:rPr>
              <a:t>treat</a:t>
            </a:r>
            <a:r>
              <a:rPr lang="en-GB" altLang="en-US" sz="2000" dirty="0">
                <a:latin typeface="Arial" panose="020B0604020202020204" pitchFamily="34" charset="0"/>
                <a:cs typeface="Arial" panose="020B0604020202020204" pitchFamily="34" charset="0"/>
              </a:rPr>
              <a:t> </a:t>
            </a:r>
            <a:r>
              <a:rPr lang="en-GB" altLang="en-US" sz="2000" b="1" dirty="0">
                <a:latin typeface="Arial" panose="020B0604020202020204" pitchFamily="34" charset="0"/>
                <a:cs typeface="Arial" panose="020B0604020202020204" pitchFamily="34" charset="0"/>
              </a:rPr>
              <a:t>with a dextrose bolus </a:t>
            </a:r>
            <a:r>
              <a:rPr lang="en-GB" altLang="en-US" sz="2000" dirty="0">
                <a:latin typeface="Arial" panose="020B0604020202020204" pitchFamily="34" charset="0"/>
                <a:cs typeface="Arial" panose="020B0604020202020204" pitchFamily="34" charset="0"/>
              </a:rPr>
              <a:t>if :</a:t>
            </a:r>
          </a:p>
          <a:p>
            <a:pPr lvl="1" eaLnBrk="1" hangingPunct="1">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Altered consciousness AVPU &lt; A </a:t>
            </a:r>
          </a:p>
          <a:p>
            <a:pPr lvl="1" eaLnBrk="1" hangingPunct="1">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Inability to drink / breastfeed</a:t>
            </a:r>
          </a:p>
        </p:txBody>
      </p:sp>
    </p:spTree>
    <p:extLst>
      <p:ext uri="{BB962C8B-B14F-4D97-AF65-F5344CB8AC3E}">
        <p14:creationId xmlns:p14="http://schemas.microsoft.com/office/powerpoint/2010/main" val="2804630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hape 111">
            <a:extLst>
              <a:ext uri="{FF2B5EF4-FFF2-40B4-BE49-F238E27FC236}">
                <a16:creationId xmlns:a16="http://schemas.microsoft.com/office/drawing/2014/main" id="{AF7EBC0F-FF31-8182-546F-6EC5E2B0DF3D}"/>
              </a:ext>
            </a:extLst>
          </p:cNvPr>
          <p:cNvSpPr txBox="1">
            <a:spLocks noGrp="1"/>
          </p:cNvSpPr>
          <p:nvPr>
            <p:ph type="title"/>
          </p:nvPr>
        </p:nvSpPr>
        <p:spPr>
          <a:xfrm>
            <a:off x="1571626" y="166687"/>
            <a:ext cx="8015287" cy="898525"/>
          </a:xfrm>
        </p:spPr>
        <p:txBody>
          <a:bodyPr/>
          <a:lstStyle/>
          <a:p>
            <a:pPr>
              <a:spcBef>
                <a:spcPct val="0"/>
              </a:spcBef>
              <a:buClr>
                <a:srgbClr val="97ABBC"/>
              </a:buClr>
              <a:buFont typeface="Raleway"/>
              <a:buNone/>
              <a:defRPr/>
            </a:pPr>
            <a:r>
              <a:rPr lang="en-GB" altLang="en-US" b="1" dirty="0">
                <a:solidFill>
                  <a:srgbClr val="0070C0"/>
                </a:solidFill>
                <a:latin typeface="+mn-lt"/>
                <a:ea typeface="Raleway"/>
                <a:cs typeface="Raleway"/>
                <a:sym typeface="Raleway"/>
              </a:rPr>
              <a:t>Being prepared.</a:t>
            </a:r>
          </a:p>
        </p:txBody>
      </p:sp>
      <p:grpSp>
        <p:nvGrpSpPr>
          <p:cNvPr id="186371" name="object 2">
            <a:extLst>
              <a:ext uri="{FF2B5EF4-FFF2-40B4-BE49-F238E27FC236}">
                <a16:creationId xmlns:a16="http://schemas.microsoft.com/office/drawing/2014/main" id="{2AE8D1FC-403E-EAB5-D6A1-34C7C12A3276}"/>
              </a:ext>
            </a:extLst>
          </p:cNvPr>
          <p:cNvGrpSpPr>
            <a:grpSpLocks/>
          </p:cNvGrpSpPr>
          <p:nvPr/>
        </p:nvGrpSpPr>
        <p:grpSpPr bwMode="auto">
          <a:xfrm>
            <a:off x="8880476" y="6754814"/>
            <a:ext cx="1787525" cy="103187"/>
            <a:chOff x="7356347" y="6754367"/>
            <a:chExt cx="1788160" cy="104139"/>
          </a:xfrm>
        </p:grpSpPr>
        <p:sp>
          <p:nvSpPr>
            <p:cNvPr id="186408" name="object 3">
              <a:extLst>
                <a:ext uri="{FF2B5EF4-FFF2-40B4-BE49-F238E27FC236}">
                  <a16:creationId xmlns:a16="http://schemas.microsoft.com/office/drawing/2014/main" id="{907C938F-D044-9BA5-6E23-544103A06F29}"/>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05 h 104140"/>
                <a:gd name="T6" fmla="*/ 894588 w 894715"/>
                <a:gd name="T7" fmla="*/ 103605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186409" name="object 4">
              <a:extLst>
                <a:ext uri="{FF2B5EF4-FFF2-40B4-BE49-F238E27FC236}">
                  <a16:creationId xmlns:a16="http://schemas.microsoft.com/office/drawing/2014/main" id="{2A4A1B8F-3FD2-091A-502F-B387A88AAF13}"/>
                </a:ext>
              </a:extLst>
            </p:cNvPr>
            <p:cNvSpPr>
              <a:spLocks/>
            </p:cNvSpPr>
            <p:nvPr/>
          </p:nvSpPr>
          <p:spPr bwMode="auto">
            <a:xfrm>
              <a:off x="8250935" y="6754367"/>
              <a:ext cx="893444" cy="104139"/>
            </a:xfrm>
            <a:custGeom>
              <a:avLst/>
              <a:gdLst>
                <a:gd name="T0" fmla="*/ 893037 w 893445"/>
                <a:gd name="T1" fmla="*/ 0 h 104140"/>
                <a:gd name="T2" fmla="*/ 0 w 893445"/>
                <a:gd name="T3" fmla="*/ 0 h 104140"/>
                <a:gd name="T4" fmla="*/ 0 w 893445"/>
                <a:gd name="T5" fmla="*/ 103605 h 104140"/>
                <a:gd name="T6" fmla="*/ 893037 w 893445"/>
                <a:gd name="T7" fmla="*/ 103605 h 104140"/>
                <a:gd name="T8" fmla="*/ 893037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grpSp>
        <p:nvGrpSpPr>
          <p:cNvPr id="186372" name="object 5">
            <a:extLst>
              <a:ext uri="{FF2B5EF4-FFF2-40B4-BE49-F238E27FC236}">
                <a16:creationId xmlns:a16="http://schemas.microsoft.com/office/drawing/2014/main" id="{CB0046D9-2B26-342C-0F0F-2B4780F94E37}"/>
              </a:ext>
            </a:extLst>
          </p:cNvPr>
          <p:cNvGrpSpPr>
            <a:grpSpLocks/>
          </p:cNvGrpSpPr>
          <p:nvPr/>
        </p:nvGrpSpPr>
        <p:grpSpPr bwMode="auto">
          <a:xfrm>
            <a:off x="1524001" y="6754814"/>
            <a:ext cx="7356475" cy="103187"/>
            <a:chOff x="0" y="6754367"/>
            <a:chExt cx="7356475" cy="104139"/>
          </a:xfrm>
        </p:grpSpPr>
        <p:sp>
          <p:nvSpPr>
            <p:cNvPr id="186406" name="object 6">
              <a:extLst>
                <a:ext uri="{FF2B5EF4-FFF2-40B4-BE49-F238E27FC236}">
                  <a16:creationId xmlns:a16="http://schemas.microsoft.com/office/drawing/2014/main" id="{DD76A9F6-7CCF-8008-B9D7-B5AE18AF595F}"/>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05 h 104140"/>
                <a:gd name="T6" fmla="*/ 893063 w 893444"/>
                <a:gd name="T7" fmla="*/ 103605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186407" name="object 7">
              <a:extLst>
                <a:ext uri="{FF2B5EF4-FFF2-40B4-BE49-F238E27FC236}">
                  <a16:creationId xmlns:a16="http://schemas.microsoft.com/office/drawing/2014/main" id="{DE2A609B-E869-A615-6005-948A6952CF6F}"/>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05 h 104140"/>
                <a:gd name="T6" fmla="*/ 6463284 w 6463665"/>
                <a:gd name="T7" fmla="*/ 103605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grpSp>
        <p:nvGrpSpPr>
          <p:cNvPr id="186374" name="Group 1">
            <a:extLst>
              <a:ext uri="{FF2B5EF4-FFF2-40B4-BE49-F238E27FC236}">
                <a16:creationId xmlns:a16="http://schemas.microsoft.com/office/drawing/2014/main" id="{F7EF8D84-EBE9-67DA-05FE-24535051FDE4}"/>
              </a:ext>
            </a:extLst>
          </p:cNvPr>
          <p:cNvGrpSpPr>
            <a:grpSpLocks/>
          </p:cNvGrpSpPr>
          <p:nvPr/>
        </p:nvGrpSpPr>
        <p:grpSpPr bwMode="auto">
          <a:xfrm>
            <a:off x="891762" y="753156"/>
            <a:ext cx="9728611" cy="4881562"/>
            <a:chOff x="144421" y="864323"/>
            <a:chExt cx="9728996" cy="4882844"/>
          </a:xfrm>
        </p:grpSpPr>
        <p:grpSp>
          <p:nvGrpSpPr>
            <p:cNvPr id="186383" name="Group 2">
              <a:extLst>
                <a:ext uri="{FF2B5EF4-FFF2-40B4-BE49-F238E27FC236}">
                  <a16:creationId xmlns:a16="http://schemas.microsoft.com/office/drawing/2014/main" id="{591BF5F1-E7CE-7A3F-3961-3E40AE29E2B6}"/>
                </a:ext>
              </a:extLst>
            </p:cNvPr>
            <p:cNvGrpSpPr>
              <a:grpSpLocks/>
            </p:cNvGrpSpPr>
            <p:nvPr/>
          </p:nvGrpSpPr>
          <p:grpSpPr bwMode="auto">
            <a:xfrm>
              <a:off x="147596" y="864323"/>
              <a:ext cx="9725821" cy="2252411"/>
              <a:chOff x="147596" y="864323"/>
              <a:chExt cx="9725821" cy="2252411"/>
            </a:xfrm>
          </p:grpSpPr>
          <p:grpSp>
            <p:nvGrpSpPr>
              <p:cNvPr id="186400" name="Group 19">
                <a:extLst>
                  <a:ext uri="{FF2B5EF4-FFF2-40B4-BE49-F238E27FC236}">
                    <a16:creationId xmlns:a16="http://schemas.microsoft.com/office/drawing/2014/main" id="{13AC4518-B701-1ABC-9A2A-F5882995FBBF}"/>
                  </a:ext>
                </a:extLst>
              </p:cNvPr>
              <p:cNvGrpSpPr>
                <a:grpSpLocks/>
              </p:cNvGrpSpPr>
              <p:nvPr/>
            </p:nvGrpSpPr>
            <p:grpSpPr bwMode="auto">
              <a:xfrm>
                <a:off x="1980859" y="1476280"/>
                <a:ext cx="5349371" cy="1640454"/>
                <a:chOff x="2103942" y="1559946"/>
                <a:chExt cx="5349371" cy="1640454"/>
              </a:xfrm>
            </p:grpSpPr>
            <p:sp>
              <p:nvSpPr>
                <p:cNvPr id="24" name="Freeform: Shape 23">
                  <a:extLst>
                    <a:ext uri="{FF2B5EF4-FFF2-40B4-BE49-F238E27FC236}">
                      <a16:creationId xmlns:a16="http://schemas.microsoft.com/office/drawing/2014/main" id="{A250DBC9-B8A3-67E1-4678-3FFF2831D58F}"/>
                    </a:ext>
                  </a:extLst>
                </p:cNvPr>
                <p:cNvSpPr/>
                <p:nvPr/>
              </p:nvSpPr>
              <p:spPr>
                <a:xfrm>
                  <a:off x="2104314" y="1559337"/>
                  <a:ext cx="1143045" cy="457320"/>
                </a:xfrm>
                <a:custGeom>
                  <a:avLst/>
                  <a:gdLst>
                    <a:gd name="connsiteX0" fmla="*/ 0 w 6096000"/>
                    <a:gd name="connsiteY0" fmla="*/ 62553 h 375312"/>
                    <a:gd name="connsiteX1" fmla="*/ 62553 w 6096000"/>
                    <a:gd name="connsiteY1" fmla="*/ 0 h 375312"/>
                    <a:gd name="connsiteX2" fmla="*/ 6033447 w 6096000"/>
                    <a:gd name="connsiteY2" fmla="*/ 0 h 375312"/>
                    <a:gd name="connsiteX3" fmla="*/ 6096000 w 6096000"/>
                    <a:gd name="connsiteY3" fmla="*/ 62553 h 375312"/>
                    <a:gd name="connsiteX4" fmla="*/ 6096000 w 6096000"/>
                    <a:gd name="connsiteY4" fmla="*/ 312759 h 375312"/>
                    <a:gd name="connsiteX5" fmla="*/ 6033447 w 6096000"/>
                    <a:gd name="connsiteY5" fmla="*/ 375312 h 375312"/>
                    <a:gd name="connsiteX6" fmla="*/ 62553 w 6096000"/>
                    <a:gd name="connsiteY6" fmla="*/ 375312 h 375312"/>
                    <a:gd name="connsiteX7" fmla="*/ 0 w 6096000"/>
                    <a:gd name="connsiteY7" fmla="*/ 312759 h 375312"/>
                    <a:gd name="connsiteX8" fmla="*/ 0 w 6096000"/>
                    <a:gd name="connsiteY8" fmla="*/ 62553 h 37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5312">
                      <a:moveTo>
                        <a:pt x="0" y="62553"/>
                      </a:moveTo>
                      <a:cubicBezTo>
                        <a:pt x="0" y="28006"/>
                        <a:pt x="28006" y="0"/>
                        <a:pt x="62553" y="0"/>
                      </a:cubicBezTo>
                      <a:lnTo>
                        <a:pt x="6033447" y="0"/>
                      </a:lnTo>
                      <a:cubicBezTo>
                        <a:pt x="6067994" y="0"/>
                        <a:pt x="6096000" y="28006"/>
                        <a:pt x="6096000" y="62553"/>
                      </a:cubicBezTo>
                      <a:lnTo>
                        <a:pt x="6096000" y="312759"/>
                      </a:lnTo>
                      <a:cubicBezTo>
                        <a:pt x="6096000" y="347306"/>
                        <a:pt x="6067994" y="375312"/>
                        <a:pt x="6033447" y="375312"/>
                      </a:cubicBezTo>
                      <a:lnTo>
                        <a:pt x="62553" y="375312"/>
                      </a:lnTo>
                      <a:cubicBezTo>
                        <a:pt x="28006" y="375312"/>
                        <a:pt x="0" y="347306"/>
                        <a:pt x="0" y="312759"/>
                      </a:cubicBezTo>
                      <a:lnTo>
                        <a:pt x="0" y="62553"/>
                      </a:lnTo>
                      <a:close/>
                    </a:path>
                  </a:pathLst>
                </a:custGeom>
              </p:spPr>
              <p:style>
                <a:lnRef idx="2">
                  <a:schemeClr val="accent2"/>
                </a:lnRef>
                <a:fillRef idx="1">
                  <a:schemeClr val="lt1"/>
                </a:fillRef>
                <a:effectRef idx="0">
                  <a:schemeClr val="accent2"/>
                </a:effectRef>
                <a:fontRef idx="minor">
                  <a:schemeClr val="dk1"/>
                </a:fontRef>
              </p:style>
              <p:txBody>
                <a:bodyPr lIns="109761" tIns="109761" rIns="109761" bIns="109761" spcCol="1270" anchor="ctr"/>
                <a:lstStyle/>
                <a:p>
                  <a:pPr defTabSz="1066800">
                    <a:lnSpc>
                      <a:spcPct val="90000"/>
                    </a:lnSpc>
                    <a:spcAft>
                      <a:spcPct val="35000"/>
                    </a:spcAft>
                    <a:defRPr/>
                  </a:pPr>
                  <a:r>
                    <a:rPr lang="en-US" sz="2200" dirty="0"/>
                    <a:t>Who? </a:t>
                  </a:r>
                </a:p>
              </p:txBody>
            </p:sp>
            <p:sp>
              <p:nvSpPr>
                <p:cNvPr id="25" name="Freeform: Shape 24">
                  <a:extLst>
                    <a:ext uri="{FF2B5EF4-FFF2-40B4-BE49-F238E27FC236}">
                      <a16:creationId xmlns:a16="http://schemas.microsoft.com/office/drawing/2014/main" id="{B116E96E-5FC7-4569-74DC-0034C095F03C}"/>
                    </a:ext>
                  </a:extLst>
                </p:cNvPr>
                <p:cNvSpPr/>
                <p:nvPr/>
              </p:nvSpPr>
              <p:spPr>
                <a:xfrm>
                  <a:off x="3707752" y="1567277"/>
                  <a:ext cx="3751410" cy="1632378"/>
                </a:xfrm>
                <a:custGeom>
                  <a:avLst/>
                  <a:gdLst>
                    <a:gd name="connsiteX0" fmla="*/ 0 w 6096000"/>
                    <a:gd name="connsiteY0" fmla="*/ 0 h 1466366"/>
                    <a:gd name="connsiteX1" fmla="*/ 6096000 w 6096000"/>
                    <a:gd name="connsiteY1" fmla="*/ 0 h 1466366"/>
                    <a:gd name="connsiteX2" fmla="*/ 6096000 w 6096000"/>
                    <a:gd name="connsiteY2" fmla="*/ 1466366 h 1466366"/>
                    <a:gd name="connsiteX3" fmla="*/ 0 w 6096000"/>
                    <a:gd name="connsiteY3" fmla="*/ 1466366 h 1466366"/>
                    <a:gd name="connsiteX4" fmla="*/ 0 w 6096000"/>
                    <a:gd name="connsiteY4" fmla="*/ 0 h 1466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466366">
                      <a:moveTo>
                        <a:pt x="0" y="0"/>
                      </a:moveTo>
                      <a:lnTo>
                        <a:pt x="6096000" y="0"/>
                      </a:lnTo>
                      <a:lnTo>
                        <a:pt x="6096000" y="1466366"/>
                      </a:lnTo>
                      <a:lnTo>
                        <a:pt x="0" y="14663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3548" tIns="30480" rIns="170688" bIns="30480" spcCol="1270"/>
                <a:lstStyle/>
                <a:p>
                  <a:pPr marL="0" lvl="1" defTabSz="1066800">
                    <a:lnSpc>
                      <a:spcPct val="90000"/>
                    </a:lnSpc>
                    <a:spcAft>
                      <a:spcPct val="20000"/>
                    </a:spcAft>
                    <a:defRPr/>
                  </a:pPr>
                  <a:endParaRPr lang="en-US" sz="2000" dirty="0"/>
                </a:p>
                <a:p>
                  <a:pPr marL="0" lvl="1" defTabSz="1066800">
                    <a:lnSpc>
                      <a:spcPct val="90000"/>
                    </a:lnSpc>
                    <a:spcAft>
                      <a:spcPct val="20000"/>
                    </a:spcAft>
                    <a:defRPr/>
                  </a:pPr>
                  <a:endParaRPr lang="en-US" sz="2000" dirty="0"/>
                </a:p>
              </p:txBody>
            </p:sp>
          </p:grpSp>
          <p:cxnSp>
            <p:nvCxnSpPr>
              <p:cNvPr id="21" name="Straight Connector 20">
                <a:extLst>
                  <a:ext uri="{FF2B5EF4-FFF2-40B4-BE49-F238E27FC236}">
                    <a16:creationId xmlns:a16="http://schemas.microsoft.com/office/drawing/2014/main" id="{AE7E027E-681D-315F-435B-6005ACE1B0E3}"/>
                  </a:ext>
                </a:extLst>
              </p:cNvPr>
              <p:cNvCxnSpPr>
                <a:cxnSpLocks/>
              </p:cNvCxnSpPr>
              <p:nvPr/>
            </p:nvCxnSpPr>
            <p:spPr>
              <a:xfrm>
                <a:off x="525436" y="2514168"/>
                <a:ext cx="7258336"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6402" name="Graphic 21">
                <a:extLst>
                  <a:ext uri="{FF2B5EF4-FFF2-40B4-BE49-F238E27FC236}">
                    <a16:creationId xmlns:a16="http://schemas.microsoft.com/office/drawing/2014/main" id="{C9D19E26-8EC0-AE8D-52DA-4FCBC1F66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96" y="864323"/>
                <a:ext cx="1787596" cy="178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8382F387-0838-68D7-57BC-B963C44094E7}"/>
                  </a:ext>
                </a:extLst>
              </p:cNvPr>
              <p:cNvSpPr txBox="1"/>
              <p:nvPr/>
            </p:nvSpPr>
            <p:spPr>
              <a:xfrm>
                <a:off x="4029982" y="1149255"/>
                <a:ext cx="5843435" cy="1160623"/>
              </a:xfrm>
              <a:prstGeom prst="rect">
                <a:avLst/>
              </a:prstGeom>
              <a:noFill/>
            </p:spPr>
            <p:txBody>
              <a:bodyPr wrap="square">
                <a:spAutoFit/>
              </a:bodyPr>
              <a:lstStyle/>
              <a:p>
                <a:pPr marL="457200" indent="-457200">
                  <a:lnSpc>
                    <a:spcPct val="90000"/>
                  </a:lnSpc>
                  <a:spcAft>
                    <a:spcPts val="600"/>
                  </a:spcAft>
                  <a:buClr>
                    <a:srgbClr val="677480"/>
                  </a:buClr>
                  <a:buFont typeface="Lato" pitchFamily="34" charset="0"/>
                  <a:buChar char="▷"/>
                  <a:defRPr/>
                </a:pPr>
                <a:r>
                  <a:rPr lang="en-GB" altLang="en-US" sz="2200" dirty="0">
                    <a:cs typeface="Arial" panose="020B0604020202020204" pitchFamily="34" charset="0"/>
                    <a:sym typeface="Lato" pitchFamily="34" charset="0"/>
                  </a:rPr>
                  <a:t>Who is responsible?</a:t>
                </a:r>
              </a:p>
              <a:p>
                <a:pPr lvl="2" indent="-457200">
                  <a:lnSpc>
                    <a:spcPct val="90000"/>
                  </a:lnSpc>
                  <a:spcAft>
                    <a:spcPts val="600"/>
                  </a:spcAft>
                  <a:buClr>
                    <a:srgbClr val="677480"/>
                  </a:buClr>
                  <a:buFontTx/>
                  <a:buChar char="•"/>
                  <a:defRPr/>
                </a:pPr>
                <a:r>
                  <a:rPr lang="en-GB" altLang="en-US" sz="2200" dirty="0">
                    <a:cs typeface="Arial" panose="020B0604020202020204" pitchFamily="34" charset="0"/>
                    <a:sym typeface="Lato" pitchFamily="34" charset="0"/>
                  </a:rPr>
                  <a:t>Who comprises the team? Specific roles?</a:t>
                </a:r>
              </a:p>
              <a:p>
                <a:pPr lvl="2" indent="-457200">
                  <a:lnSpc>
                    <a:spcPct val="90000"/>
                  </a:lnSpc>
                  <a:spcAft>
                    <a:spcPts val="600"/>
                  </a:spcAft>
                  <a:buClr>
                    <a:srgbClr val="677480"/>
                  </a:buClr>
                  <a:buFontTx/>
                  <a:buChar char="•"/>
                  <a:defRPr/>
                </a:pPr>
                <a:r>
                  <a:rPr lang="en-GB" altLang="en-US" sz="2200" dirty="0">
                    <a:cs typeface="Arial" panose="020B0604020202020204" pitchFamily="34" charset="0"/>
                    <a:sym typeface="Lato" pitchFamily="34" charset="0"/>
                  </a:rPr>
                  <a:t>How are they alerted?</a:t>
                </a:r>
              </a:p>
            </p:txBody>
          </p:sp>
        </p:grpSp>
        <p:grpSp>
          <p:nvGrpSpPr>
            <p:cNvPr id="186384" name="Group 3">
              <a:extLst>
                <a:ext uri="{FF2B5EF4-FFF2-40B4-BE49-F238E27FC236}">
                  <a16:creationId xmlns:a16="http://schemas.microsoft.com/office/drawing/2014/main" id="{EF25DB2C-2BD1-0666-2088-F89ACF76788A}"/>
                </a:ext>
              </a:extLst>
            </p:cNvPr>
            <p:cNvGrpSpPr>
              <a:grpSpLocks/>
            </p:cNvGrpSpPr>
            <p:nvPr/>
          </p:nvGrpSpPr>
          <p:grpSpPr bwMode="auto">
            <a:xfrm>
              <a:off x="363505" y="2253750"/>
              <a:ext cx="9433480" cy="2782721"/>
              <a:chOff x="363505" y="2253750"/>
              <a:chExt cx="9433480" cy="2782721"/>
            </a:xfrm>
          </p:grpSpPr>
          <p:grpSp>
            <p:nvGrpSpPr>
              <p:cNvPr id="186393" name="Group 12">
                <a:extLst>
                  <a:ext uri="{FF2B5EF4-FFF2-40B4-BE49-F238E27FC236}">
                    <a16:creationId xmlns:a16="http://schemas.microsoft.com/office/drawing/2014/main" id="{B57EA65B-5823-C6D1-DD22-992CDDA7AAE3}"/>
                  </a:ext>
                </a:extLst>
              </p:cNvPr>
              <p:cNvGrpSpPr>
                <a:grpSpLocks/>
              </p:cNvGrpSpPr>
              <p:nvPr/>
            </p:nvGrpSpPr>
            <p:grpSpPr bwMode="auto">
              <a:xfrm>
                <a:off x="660380" y="2777586"/>
                <a:ext cx="9136605" cy="2258885"/>
                <a:chOff x="479649" y="857849"/>
                <a:chExt cx="9136605" cy="2258885"/>
              </a:xfrm>
            </p:grpSpPr>
            <p:grpSp>
              <p:nvGrpSpPr>
                <p:cNvPr id="186395" name="Group 14">
                  <a:extLst>
                    <a:ext uri="{FF2B5EF4-FFF2-40B4-BE49-F238E27FC236}">
                      <a16:creationId xmlns:a16="http://schemas.microsoft.com/office/drawing/2014/main" id="{262CD1B8-43A0-DEC2-EF60-B408F86F214F}"/>
                    </a:ext>
                  </a:extLst>
                </p:cNvPr>
                <p:cNvGrpSpPr>
                  <a:grpSpLocks/>
                </p:cNvGrpSpPr>
                <p:nvPr/>
              </p:nvGrpSpPr>
              <p:grpSpPr bwMode="auto">
                <a:xfrm>
                  <a:off x="1795400" y="882478"/>
                  <a:ext cx="5534830" cy="2234256"/>
                  <a:chOff x="1918483" y="966144"/>
                  <a:chExt cx="5534830" cy="2234256"/>
                </a:xfrm>
              </p:grpSpPr>
              <p:sp>
                <p:nvSpPr>
                  <p:cNvPr id="18" name="Freeform: Shape 17">
                    <a:extLst>
                      <a:ext uri="{FF2B5EF4-FFF2-40B4-BE49-F238E27FC236}">
                        <a16:creationId xmlns:a16="http://schemas.microsoft.com/office/drawing/2014/main" id="{19DC29AE-2EC6-D905-BF46-7319AC5C4C26}"/>
                      </a:ext>
                    </a:extLst>
                  </p:cNvPr>
                  <p:cNvSpPr/>
                  <p:nvPr/>
                </p:nvSpPr>
                <p:spPr>
                  <a:xfrm>
                    <a:off x="1918821" y="965511"/>
                    <a:ext cx="1343078" cy="457320"/>
                  </a:xfrm>
                  <a:custGeom>
                    <a:avLst/>
                    <a:gdLst>
                      <a:gd name="connsiteX0" fmla="*/ 0 w 6096000"/>
                      <a:gd name="connsiteY0" fmla="*/ 62553 h 375312"/>
                      <a:gd name="connsiteX1" fmla="*/ 62553 w 6096000"/>
                      <a:gd name="connsiteY1" fmla="*/ 0 h 375312"/>
                      <a:gd name="connsiteX2" fmla="*/ 6033447 w 6096000"/>
                      <a:gd name="connsiteY2" fmla="*/ 0 h 375312"/>
                      <a:gd name="connsiteX3" fmla="*/ 6096000 w 6096000"/>
                      <a:gd name="connsiteY3" fmla="*/ 62553 h 375312"/>
                      <a:gd name="connsiteX4" fmla="*/ 6096000 w 6096000"/>
                      <a:gd name="connsiteY4" fmla="*/ 312759 h 375312"/>
                      <a:gd name="connsiteX5" fmla="*/ 6033447 w 6096000"/>
                      <a:gd name="connsiteY5" fmla="*/ 375312 h 375312"/>
                      <a:gd name="connsiteX6" fmla="*/ 62553 w 6096000"/>
                      <a:gd name="connsiteY6" fmla="*/ 375312 h 375312"/>
                      <a:gd name="connsiteX7" fmla="*/ 0 w 6096000"/>
                      <a:gd name="connsiteY7" fmla="*/ 312759 h 375312"/>
                      <a:gd name="connsiteX8" fmla="*/ 0 w 6096000"/>
                      <a:gd name="connsiteY8" fmla="*/ 62553 h 37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5312">
                        <a:moveTo>
                          <a:pt x="0" y="62553"/>
                        </a:moveTo>
                        <a:cubicBezTo>
                          <a:pt x="0" y="28006"/>
                          <a:pt x="28006" y="0"/>
                          <a:pt x="62553" y="0"/>
                        </a:cubicBezTo>
                        <a:lnTo>
                          <a:pt x="6033447" y="0"/>
                        </a:lnTo>
                        <a:cubicBezTo>
                          <a:pt x="6067994" y="0"/>
                          <a:pt x="6096000" y="28006"/>
                          <a:pt x="6096000" y="62553"/>
                        </a:cubicBezTo>
                        <a:lnTo>
                          <a:pt x="6096000" y="312759"/>
                        </a:lnTo>
                        <a:cubicBezTo>
                          <a:pt x="6096000" y="347306"/>
                          <a:pt x="6067994" y="375312"/>
                          <a:pt x="6033447" y="375312"/>
                        </a:cubicBezTo>
                        <a:lnTo>
                          <a:pt x="62553" y="375312"/>
                        </a:lnTo>
                        <a:cubicBezTo>
                          <a:pt x="28006" y="375312"/>
                          <a:pt x="0" y="347306"/>
                          <a:pt x="0" y="312759"/>
                        </a:cubicBezTo>
                        <a:lnTo>
                          <a:pt x="0" y="62553"/>
                        </a:lnTo>
                        <a:close/>
                      </a:path>
                    </a:pathLst>
                  </a:custGeom>
                </p:spPr>
                <p:style>
                  <a:lnRef idx="2">
                    <a:schemeClr val="accent3"/>
                  </a:lnRef>
                  <a:fillRef idx="1">
                    <a:schemeClr val="lt1"/>
                  </a:fillRef>
                  <a:effectRef idx="0">
                    <a:schemeClr val="accent3"/>
                  </a:effectRef>
                  <a:fontRef idx="minor">
                    <a:schemeClr val="dk1"/>
                  </a:fontRef>
                </p:style>
                <p:txBody>
                  <a:bodyPr lIns="109761" tIns="109761" rIns="109761" bIns="109761" spcCol="1270" anchor="ctr"/>
                  <a:lstStyle/>
                  <a:p>
                    <a:pPr defTabSz="1066800">
                      <a:lnSpc>
                        <a:spcPct val="90000"/>
                      </a:lnSpc>
                      <a:spcAft>
                        <a:spcPct val="35000"/>
                      </a:spcAft>
                      <a:defRPr/>
                    </a:pPr>
                    <a:r>
                      <a:rPr lang="en-US" sz="2200" dirty="0"/>
                      <a:t>Where? </a:t>
                    </a:r>
                  </a:p>
                </p:txBody>
              </p:sp>
              <p:sp>
                <p:nvSpPr>
                  <p:cNvPr id="19" name="Freeform: Shape 18">
                    <a:extLst>
                      <a:ext uri="{FF2B5EF4-FFF2-40B4-BE49-F238E27FC236}">
                        <a16:creationId xmlns:a16="http://schemas.microsoft.com/office/drawing/2014/main" id="{E7145286-ABD9-F8CC-0441-2E720B022583}"/>
                      </a:ext>
                    </a:extLst>
                  </p:cNvPr>
                  <p:cNvSpPr/>
                  <p:nvPr/>
                </p:nvSpPr>
                <p:spPr>
                  <a:xfrm>
                    <a:off x="3706416" y="1567331"/>
                    <a:ext cx="3746648" cy="1632379"/>
                  </a:xfrm>
                  <a:custGeom>
                    <a:avLst/>
                    <a:gdLst>
                      <a:gd name="connsiteX0" fmla="*/ 0 w 6096000"/>
                      <a:gd name="connsiteY0" fmla="*/ 0 h 1466366"/>
                      <a:gd name="connsiteX1" fmla="*/ 6096000 w 6096000"/>
                      <a:gd name="connsiteY1" fmla="*/ 0 h 1466366"/>
                      <a:gd name="connsiteX2" fmla="*/ 6096000 w 6096000"/>
                      <a:gd name="connsiteY2" fmla="*/ 1466366 h 1466366"/>
                      <a:gd name="connsiteX3" fmla="*/ 0 w 6096000"/>
                      <a:gd name="connsiteY3" fmla="*/ 1466366 h 1466366"/>
                      <a:gd name="connsiteX4" fmla="*/ 0 w 6096000"/>
                      <a:gd name="connsiteY4" fmla="*/ 0 h 1466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466366">
                        <a:moveTo>
                          <a:pt x="0" y="0"/>
                        </a:moveTo>
                        <a:lnTo>
                          <a:pt x="6096000" y="0"/>
                        </a:lnTo>
                        <a:lnTo>
                          <a:pt x="6096000" y="1466366"/>
                        </a:lnTo>
                        <a:lnTo>
                          <a:pt x="0" y="14663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3548" tIns="30480" rIns="170688" bIns="30480" spcCol="1270"/>
                  <a:lstStyle/>
                  <a:p>
                    <a:pPr marL="0" lvl="1" defTabSz="1066800">
                      <a:lnSpc>
                        <a:spcPct val="90000"/>
                      </a:lnSpc>
                      <a:spcAft>
                        <a:spcPct val="20000"/>
                      </a:spcAft>
                      <a:defRPr/>
                    </a:pPr>
                    <a:endParaRPr lang="en-US" sz="2000" dirty="0"/>
                  </a:p>
                  <a:p>
                    <a:pPr marL="0" lvl="1" defTabSz="1066800">
                      <a:lnSpc>
                        <a:spcPct val="90000"/>
                      </a:lnSpc>
                      <a:spcAft>
                        <a:spcPct val="20000"/>
                      </a:spcAft>
                      <a:defRPr/>
                    </a:pPr>
                    <a:endParaRPr lang="en-US" sz="2000" dirty="0"/>
                  </a:p>
                </p:txBody>
              </p:sp>
            </p:grpSp>
            <p:cxnSp>
              <p:nvCxnSpPr>
                <p:cNvPr id="16" name="Straight Connector 15">
                  <a:extLst>
                    <a:ext uri="{FF2B5EF4-FFF2-40B4-BE49-F238E27FC236}">
                      <a16:creationId xmlns:a16="http://schemas.microsoft.com/office/drawing/2014/main" id="{C2B24018-FDAF-FFA1-4B0A-A6C58D73DCA1}"/>
                    </a:ext>
                  </a:extLst>
                </p:cNvPr>
                <p:cNvCxnSpPr>
                  <a:cxnSpLocks/>
                </p:cNvCxnSpPr>
                <p:nvPr/>
              </p:nvCxnSpPr>
              <p:spPr>
                <a:xfrm>
                  <a:off x="479649" y="1818716"/>
                  <a:ext cx="7258336"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07FAA9EA-2C05-08E0-7BC1-0AD458941B12}"/>
                    </a:ext>
                  </a:extLst>
                </p:cNvPr>
                <p:cNvSpPr txBox="1"/>
                <p:nvPr/>
              </p:nvSpPr>
              <p:spPr>
                <a:xfrm>
                  <a:off x="3861950" y="857849"/>
                  <a:ext cx="5754304" cy="1160623"/>
                </a:xfrm>
                <a:prstGeom prst="rect">
                  <a:avLst/>
                </a:prstGeom>
                <a:noFill/>
              </p:spPr>
              <p:txBody>
                <a:bodyPr wrap="square">
                  <a:spAutoFit/>
                </a:bodyPr>
                <a:lstStyle/>
                <a:p>
                  <a:pPr marL="457200" indent="-457200">
                    <a:lnSpc>
                      <a:spcPct val="90000"/>
                    </a:lnSpc>
                    <a:spcAft>
                      <a:spcPts val="600"/>
                    </a:spcAft>
                    <a:buClr>
                      <a:srgbClr val="677480"/>
                    </a:buClr>
                    <a:buFont typeface="Lato" pitchFamily="34" charset="0"/>
                    <a:buChar char="▷"/>
                    <a:defRPr/>
                  </a:pPr>
                  <a:r>
                    <a:rPr lang="en-GB" altLang="en-US" sz="2200" dirty="0">
                      <a:cs typeface="Arial" panose="020B0604020202020204" pitchFamily="34" charset="0"/>
                      <a:sym typeface="Lato" pitchFamily="34" charset="0"/>
                    </a:rPr>
                    <a:t>Where will Life Support take place?</a:t>
                  </a:r>
                </a:p>
                <a:p>
                  <a:pPr lvl="2" indent="-457200">
                    <a:lnSpc>
                      <a:spcPct val="90000"/>
                    </a:lnSpc>
                    <a:spcAft>
                      <a:spcPts val="600"/>
                    </a:spcAft>
                    <a:buClr>
                      <a:srgbClr val="677480"/>
                    </a:buClr>
                    <a:buFontTx/>
                    <a:buChar char="•"/>
                    <a:defRPr/>
                  </a:pPr>
                  <a:r>
                    <a:rPr lang="en-GB" altLang="en-US" sz="2200" dirty="0">
                      <a:cs typeface="Arial" panose="020B0604020202020204" pitchFamily="34" charset="0"/>
                      <a:sym typeface="Lato" pitchFamily="34" charset="0"/>
                    </a:rPr>
                    <a:t>Special area or Bedside? </a:t>
                  </a:r>
                </a:p>
                <a:p>
                  <a:pPr marL="457200" indent="-457200">
                    <a:lnSpc>
                      <a:spcPct val="90000"/>
                    </a:lnSpc>
                    <a:spcAft>
                      <a:spcPts val="600"/>
                    </a:spcAft>
                    <a:buClr>
                      <a:srgbClr val="677480"/>
                    </a:buClr>
                    <a:buFont typeface="Lato" pitchFamily="34" charset="0"/>
                    <a:buChar char="▷"/>
                    <a:defRPr/>
                  </a:pPr>
                  <a:endParaRPr lang="en-GB" altLang="en-US" sz="2200" dirty="0">
                    <a:cs typeface="Arial" panose="020B0604020202020204" pitchFamily="34" charset="0"/>
                    <a:sym typeface="Lato" pitchFamily="34" charset="0"/>
                  </a:endParaRPr>
                </a:p>
              </p:txBody>
            </p:sp>
          </p:grpSp>
          <p:pic>
            <p:nvPicPr>
              <p:cNvPr id="186394" name="Graphic 13">
                <a:extLst>
                  <a:ext uri="{FF2B5EF4-FFF2-40B4-BE49-F238E27FC236}">
                    <a16:creationId xmlns:a16="http://schemas.microsoft.com/office/drawing/2014/main" id="{6A775D85-28C8-2232-3EB4-E03075C79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05" y="2253750"/>
                <a:ext cx="1571687" cy="157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6385" name="Group 4">
              <a:extLst>
                <a:ext uri="{FF2B5EF4-FFF2-40B4-BE49-F238E27FC236}">
                  <a16:creationId xmlns:a16="http://schemas.microsoft.com/office/drawing/2014/main" id="{0DCBB257-AD68-EB38-5749-627D57855D1A}"/>
                </a:ext>
              </a:extLst>
            </p:cNvPr>
            <p:cNvGrpSpPr>
              <a:grpSpLocks/>
            </p:cNvGrpSpPr>
            <p:nvPr/>
          </p:nvGrpSpPr>
          <p:grpSpPr bwMode="auto">
            <a:xfrm>
              <a:off x="144421" y="3586013"/>
              <a:ext cx="9357927" cy="2161154"/>
              <a:chOff x="144421" y="3586013"/>
              <a:chExt cx="9357927" cy="2161154"/>
            </a:xfrm>
          </p:grpSpPr>
          <p:grpSp>
            <p:nvGrpSpPr>
              <p:cNvPr id="186386" name="Group 5">
                <a:extLst>
                  <a:ext uri="{FF2B5EF4-FFF2-40B4-BE49-F238E27FC236}">
                    <a16:creationId xmlns:a16="http://schemas.microsoft.com/office/drawing/2014/main" id="{8A865B1E-366A-588D-0F7A-8FF95BBBC7B1}"/>
                  </a:ext>
                </a:extLst>
              </p:cNvPr>
              <p:cNvGrpSpPr>
                <a:grpSpLocks/>
              </p:cNvGrpSpPr>
              <p:nvPr/>
            </p:nvGrpSpPr>
            <p:grpSpPr bwMode="auto">
              <a:xfrm>
                <a:off x="609577" y="4016464"/>
                <a:ext cx="8892771" cy="1730703"/>
                <a:chOff x="611271" y="1386031"/>
                <a:chExt cx="8892771" cy="1730703"/>
              </a:xfrm>
            </p:grpSpPr>
            <p:grpSp>
              <p:nvGrpSpPr>
                <p:cNvPr id="186388" name="Group 7">
                  <a:extLst>
                    <a:ext uri="{FF2B5EF4-FFF2-40B4-BE49-F238E27FC236}">
                      <a16:creationId xmlns:a16="http://schemas.microsoft.com/office/drawing/2014/main" id="{72E644F0-71EA-EDD7-BFBA-59B4C5D9482A}"/>
                    </a:ext>
                  </a:extLst>
                </p:cNvPr>
                <p:cNvGrpSpPr>
                  <a:grpSpLocks/>
                </p:cNvGrpSpPr>
                <p:nvPr/>
              </p:nvGrpSpPr>
              <p:grpSpPr bwMode="auto">
                <a:xfrm>
                  <a:off x="1982553" y="1484784"/>
                  <a:ext cx="5347677" cy="1631950"/>
                  <a:chOff x="2105636" y="1568450"/>
                  <a:chExt cx="5347677" cy="1631950"/>
                </a:xfrm>
              </p:grpSpPr>
              <p:sp>
                <p:nvSpPr>
                  <p:cNvPr id="11" name="Freeform: Shape 10">
                    <a:extLst>
                      <a:ext uri="{FF2B5EF4-FFF2-40B4-BE49-F238E27FC236}">
                        <a16:creationId xmlns:a16="http://schemas.microsoft.com/office/drawing/2014/main" id="{8A8FB565-C175-E881-7971-8E70AB882875}"/>
                      </a:ext>
                    </a:extLst>
                  </p:cNvPr>
                  <p:cNvSpPr/>
                  <p:nvPr/>
                </p:nvSpPr>
                <p:spPr>
                  <a:xfrm>
                    <a:off x="2106008" y="1706171"/>
                    <a:ext cx="1143045" cy="450968"/>
                  </a:xfrm>
                  <a:custGeom>
                    <a:avLst/>
                    <a:gdLst>
                      <a:gd name="connsiteX0" fmla="*/ 0 w 6096000"/>
                      <a:gd name="connsiteY0" fmla="*/ 62553 h 375312"/>
                      <a:gd name="connsiteX1" fmla="*/ 62553 w 6096000"/>
                      <a:gd name="connsiteY1" fmla="*/ 0 h 375312"/>
                      <a:gd name="connsiteX2" fmla="*/ 6033447 w 6096000"/>
                      <a:gd name="connsiteY2" fmla="*/ 0 h 375312"/>
                      <a:gd name="connsiteX3" fmla="*/ 6096000 w 6096000"/>
                      <a:gd name="connsiteY3" fmla="*/ 62553 h 375312"/>
                      <a:gd name="connsiteX4" fmla="*/ 6096000 w 6096000"/>
                      <a:gd name="connsiteY4" fmla="*/ 312759 h 375312"/>
                      <a:gd name="connsiteX5" fmla="*/ 6033447 w 6096000"/>
                      <a:gd name="connsiteY5" fmla="*/ 375312 h 375312"/>
                      <a:gd name="connsiteX6" fmla="*/ 62553 w 6096000"/>
                      <a:gd name="connsiteY6" fmla="*/ 375312 h 375312"/>
                      <a:gd name="connsiteX7" fmla="*/ 0 w 6096000"/>
                      <a:gd name="connsiteY7" fmla="*/ 312759 h 375312"/>
                      <a:gd name="connsiteX8" fmla="*/ 0 w 6096000"/>
                      <a:gd name="connsiteY8" fmla="*/ 62553 h 37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5312">
                        <a:moveTo>
                          <a:pt x="0" y="62553"/>
                        </a:moveTo>
                        <a:cubicBezTo>
                          <a:pt x="0" y="28006"/>
                          <a:pt x="28006" y="0"/>
                          <a:pt x="62553" y="0"/>
                        </a:cubicBezTo>
                        <a:lnTo>
                          <a:pt x="6033447" y="0"/>
                        </a:lnTo>
                        <a:cubicBezTo>
                          <a:pt x="6067994" y="0"/>
                          <a:pt x="6096000" y="28006"/>
                          <a:pt x="6096000" y="62553"/>
                        </a:cubicBezTo>
                        <a:lnTo>
                          <a:pt x="6096000" y="312759"/>
                        </a:lnTo>
                        <a:cubicBezTo>
                          <a:pt x="6096000" y="347306"/>
                          <a:pt x="6067994" y="375312"/>
                          <a:pt x="6033447" y="375312"/>
                        </a:cubicBezTo>
                        <a:lnTo>
                          <a:pt x="62553" y="375312"/>
                        </a:lnTo>
                        <a:cubicBezTo>
                          <a:pt x="28006" y="375312"/>
                          <a:pt x="0" y="347306"/>
                          <a:pt x="0" y="312759"/>
                        </a:cubicBezTo>
                        <a:lnTo>
                          <a:pt x="0" y="62553"/>
                        </a:lnTo>
                        <a:close/>
                      </a:path>
                    </a:pathLst>
                  </a:custGeom>
                </p:spPr>
                <p:style>
                  <a:lnRef idx="2">
                    <a:schemeClr val="accent1"/>
                  </a:lnRef>
                  <a:fillRef idx="1">
                    <a:schemeClr val="lt1"/>
                  </a:fillRef>
                  <a:effectRef idx="0">
                    <a:schemeClr val="accent1"/>
                  </a:effectRef>
                  <a:fontRef idx="minor">
                    <a:schemeClr val="dk1"/>
                  </a:fontRef>
                </p:style>
                <p:txBody>
                  <a:bodyPr lIns="109761" tIns="109761" rIns="109761" bIns="109761" spcCol="1270" anchor="ctr"/>
                  <a:lstStyle/>
                  <a:p>
                    <a:pPr defTabSz="1066800">
                      <a:lnSpc>
                        <a:spcPct val="90000"/>
                      </a:lnSpc>
                      <a:spcAft>
                        <a:spcPct val="35000"/>
                      </a:spcAft>
                      <a:defRPr/>
                    </a:pPr>
                    <a:r>
                      <a:rPr lang="en-US" sz="2200" dirty="0"/>
                      <a:t>What? </a:t>
                    </a:r>
                  </a:p>
                </p:txBody>
              </p:sp>
              <p:sp>
                <p:nvSpPr>
                  <p:cNvPr id="12" name="Freeform: Shape 11">
                    <a:extLst>
                      <a:ext uri="{FF2B5EF4-FFF2-40B4-BE49-F238E27FC236}">
                        <a16:creationId xmlns:a16="http://schemas.microsoft.com/office/drawing/2014/main" id="{B17CBB89-6935-EF6D-8BD3-4E1F90D370D3}"/>
                      </a:ext>
                    </a:extLst>
                  </p:cNvPr>
                  <p:cNvSpPr/>
                  <p:nvPr/>
                </p:nvSpPr>
                <p:spPr>
                  <a:xfrm>
                    <a:off x="3707858" y="1574374"/>
                    <a:ext cx="3751411" cy="1626026"/>
                  </a:xfrm>
                  <a:custGeom>
                    <a:avLst/>
                    <a:gdLst>
                      <a:gd name="connsiteX0" fmla="*/ 0 w 6096000"/>
                      <a:gd name="connsiteY0" fmla="*/ 0 h 1466366"/>
                      <a:gd name="connsiteX1" fmla="*/ 6096000 w 6096000"/>
                      <a:gd name="connsiteY1" fmla="*/ 0 h 1466366"/>
                      <a:gd name="connsiteX2" fmla="*/ 6096000 w 6096000"/>
                      <a:gd name="connsiteY2" fmla="*/ 1466366 h 1466366"/>
                      <a:gd name="connsiteX3" fmla="*/ 0 w 6096000"/>
                      <a:gd name="connsiteY3" fmla="*/ 1466366 h 1466366"/>
                      <a:gd name="connsiteX4" fmla="*/ 0 w 6096000"/>
                      <a:gd name="connsiteY4" fmla="*/ 0 h 1466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466366">
                        <a:moveTo>
                          <a:pt x="0" y="0"/>
                        </a:moveTo>
                        <a:lnTo>
                          <a:pt x="6096000" y="0"/>
                        </a:lnTo>
                        <a:lnTo>
                          <a:pt x="6096000" y="1466366"/>
                        </a:lnTo>
                        <a:lnTo>
                          <a:pt x="0" y="14663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3548" tIns="30480" rIns="170688" bIns="30480" spcCol="1270"/>
                  <a:lstStyle/>
                  <a:p>
                    <a:pPr marL="0" lvl="1" defTabSz="1066800">
                      <a:lnSpc>
                        <a:spcPct val="90000"/>
                      </a:lnSpc>
                      <a:spcAft>
                        <a:spcPct val="20000"/>
                      </a:spcAft>
                      <a:defRPr/>
                    </a:pPr>
                    <a:endParaRPr lang="en-US" sz="2000" dirty="0"/>
                  </a:p>
                  <a:p>
                    <a:pPr marL="0" lvl="1" defTabSz="1066800">
                      <a:lnSpc>
                        <a:spcPct val="90000"/>
                      </a:lnSpc>
                      <a:spcAft>
                        <a:spcPct val="20000"/>
                      </a:spcAft>
                      <a:defRPr/>
                    </a:pPr>
                    <a:endParaRPr lang="en-US" sz="2000" dirty="0"/>
                  </a:p>
                </p:txBody>
              </p:sp>
            </p:grpSp>
            <p:cxnSp>
              <p:nvCxnSpPr>
                <p:cNvPr id="9" name="Straight Connector 8">
                  <a:extLst>
                    <a:ext uri="{FF2B5EF4-FFF2-40B4-BE49-F238E27FC236}">
                      <a16:creationId xmlns:a16="http://schemas.microsoft.com/office/drawing/2014/main" id="{05496C65-5B18-6D6D-86E9-35FF4875BB59}"/>
                    </a:ext>
                  </a:extLst>
                </p:cNvPr>
                <p:cNvCxnSpPr>
                  <a:cxnSpLocks/>
                </p:cNvCxnSpPr>
                <p:nvPr/>
              </p:nvCxnSpPr>
              <p:spPr>
                <a:xfrm>
                  <a:off x="611271" y="2599073"/>
                  <a:ext cx="7258337"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2C92CC7B-A16E-E09B-C5AB-9755DE50A182}"/>
                    </a:ext>
                  </a:extLst>
                </p:cNvPr>
                <p:cNvSpPr txBox="1"/>
                <p:nvPr/>
              </p:nvSpPr>
              <p:spPr>
                <a:xfrm>
                  <a:off x="4068229" y="1386031"/>
                  <a:ext cx="5435813" cy="778879"/>
                </a:xfrm>
                <a:prstGeom prst="rect">
                  <a:avLst/>
                </a:prstGeom>
                <a:noFill/>
              </p:spPr>
              <p:txBody>
                <a:bodyPr wrap="square">
                  <a:spAutoFit/>
                </a:bodyPr>
                <a:lstStyle/>
                <a:p>
                  <a:pPr marL="457200" indent="-457200">
                    <a:lnSpc>
                      <a:spcPct val="90000"/>
                    </a:lnSpc>
                    <a:spcAft>
                      <a:spcPts val="600"/>
                    </a:spcAft>
                    <a:buClr>
                      <a:srgbClr val="677480"/>
                    </a:buClr>
                    <a:buFont typeface="Lato" pitchFamily="34" charset="0"/>
                    <a:buChar char="▷"/>
                    <a:defRPr/>
                  </a:pPr>
                  <a:r>
                    <a:rPr lang="en-GB" altLang="en-US" sz="2200" dirty="0">
                      <a:cs typeface="Arial" panose="020B0604020202020204" pitchFamily="34" charset="0"/>
                      <a:sym typeface="Lato" pitchFamily="34" charset="0"/>
                    </a:rPr>
                    <a:t>Equipment?</a:t>
                  </a:r>
                </a:p>
                <a:p>
                  <a:pPr marL="914400" lvl="1" indent="-457200">
                    <a:lnSpc>
                      <a:spcPct val="90000"/>
                    </a:lnSpc>
                    <a:spcAft>
                      <a:spcPts val="600"/>
                    </a:spcAft>
                    <a:buClr>
                      <a:srgbClr val="677480"/>
                    </a:buClr>
                    <a:defRPr/>
                  </a:pPr>
                  <a:r>
                    <a:rPr lang="en-GB" altLang="en-US" sz="2200" dirty="0">
                      <a:cs typeface="Arial" panose="020B0604020202020204" pitchFamily="34" charset="0"/>
                      <a:sym typeface="Lato" pitchFamily="34" charset="0"/>
                    </a:rPr>
                    <a:t>Responsibility?</a:t>
                  </a:r>
                </a:p>
              </p:txBody>
            </p:sp>
          </p:grpSp>
          <p:pic>
            <p:nvPicPr>
              <p:cNvPr id="186387" name="Graphic 6">
                <a:extLst>
                  <a:ext uri="{FF2B5EF4-FFF2-40B4-BE49-F238E27FC236}">
                    <a16:creationId xmlns:a16="http://schemas.microsoft.com/office/drawing/2014/main" id="{98C15232-E0A2-A276-9715-FC5B62B2D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21" y="3586013"/>
                <a:ext cx="1654240" cy="165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86375" name="Group 25">
            <a:extLst>
              <a:ext uri="{FF2B5EF4-FFF2-40B4-BE49-F238E27FC236}">
                <a16:creationId xmlns:a16="http://schemas.microsoft.com/office/drawing/2014/main" id="{F7C37AA8-D72D-4E1A-5BDA-7F28A24A3B0B}"/>
              </a:ext>
            </a:extLst>
          </p:cNvPr>
          <p:cNvGrpSpPr>
            <a:grpSpLocks/>
          </p:cNvGrpSpPr>
          <p:nvPr/>
        </p:nvGrpSpPr>
        <p:grpSpPr bwMode="auto">
          <a:xfrm>
            <a:off x="1114013" y="5275391"/>
            <a:ext cx="9888539" cy="2053193"/>
            <a:chOff x="617283" y="3775739"/>
            <a:chExt cx="9762078" cy="2120891"/>
          </a:xfrm>
        </p:grpSpPr>
        <p:grpSp>
          <p:nvGrpSpPr>
            <p:cNvPr id="186376" name="Group 26">
              <a:extLst>
                <a:ext uri="{FF2B5EF4-FFF2-40B4-BE49-F238E27FC236}">
                  <a16:creationId xmlns:a16="http://schemas.microsoft.com/office/drawing/2014/main" id="{0E921156-D30B-5E24-E475-F778090DFA70}"/>
                </a:ext>
              </a:extLst>
            </p:cNvPr>
            <p:cNvGrpSpPr>
              <a:grpSpLocks/>
            </p:cNvGrpSpPr>
            <p:nvPr/>
          </p:nvGrpSpPr>
          <p:grpSpPr bwMode="auto">
            <a:xfrm>
              <a:off x="617283" y="3775739"/>
              <a:ext cx="9762078" cy="2120891"/>
              <a:chOff x="576117" y="995843"/>
              <a:chExt cx="9762078" cy="2120891"/>
            </a:xfrm>
          </p:grpSpPr>
          <p:grpSp>
            <p:nvGrpSpPr>
              <p:cNvPr id="186378" name="Group 28">
                <a:extLst>
                  <a:ext uri="{FF2B5EF4-FFF2-40B4-BE49-F238E27FC236}">
                    <a16:creationId xmlns:a16="http://schemas.microsoft.com/office/drawing/2014/main" id="{FFDD67DC-678C-9694-8C01-44AB8086D798}"/>
                  </a:ext>
                </a:extLst>
              </p:cNvPr>
              <p:cNvGrpSpPr>
                <a:grpSpLocks/>
              </p:cNvGrpSpPr>
              <p:nvPr/>
            </p:nvGrpSpPr>
            <p:grpSpPr bwMode="auto">
              <a:xfrm>
                <a:off x="2162141" y="1355044"/>
                <a:ext cx="5168089" cy="1761690"/>
                <a:chOff x="2285224" y="1438710"/>
                <a:chExt cx="5168089" cy="1761690"/>
              </a:xfrm>
            </p:grpSpPr>
            <p:sp>
              <p:nvSpPr>
                <p:cNvPr id="32" name="Freeform: Shape 31">
                  <a:extLst>
                    <a:ext uri="{FF2B5EF4-FFF2-40B4-BE49-F238E27FC236}">
                      <a16:creationId xmlns:a16="http://schemas.microsoft.com/office/drawing/2014/main" id="{C391A725-7A8D-EFAB-FE86-8CF2D0354CC7}"/>
                    </a:ext>
                  </a:extLst>
                </p:cNvPr>
                <p:cNvSpPr/>
                <p:nvPr/>
              </p:nvSpPr>
              <p:spPr>
                <a:xfrm>
                  <a:off x="2285204" y="1439208"/>
                  <a:ext cx="1142488" cy="457516"/>
                </a:xfrm>
                <a:custGeom>
                  <a:avLst/>
                  <a:gdLst>
                    <a:gd name="connsiteX0" fmla="*/ 0 w 6096000"/>
                    <a:gd name="connsiteY0" fmla="*/ 62553 h 375312"/>
                    <a:gd name="connsiteX1" fmla="*/ 62553 w 6096000"/>
                    <a:gd name="connsiteY1" fmla="*/ 0 h 375312"/>
                    <a:gd name="connsiteX2" fmla="*/ 6033447 w 6096000"/>
                    <a:gd name="connsiteY2" fmla="*/ 0 h 375312"/>
                    <a:gd name="connsiteX3" fmla="*/ 6096000 w 6096000"/>
                    <a:gd name="connsiteY3" fmla="*/ 62553 h 375312"/>
                    <a:gd name="connsiteX4" fmla="*/ 6096000 w 6096000"/>
                    <a:gd name="connsiteY4" fmla="*/ 312759 h 375312"/>
                    <a:gd name="connsiteX5" fmla="*/ 6033447 w 6096000"/>
                    <a:gd name="connsiteY5" fmla="*/ 375312 h 375312"/>
                    <a:gd name="connsiteX6" fmla="*/ 62553 w 6096000"/>
                    <a:gd name="connsiteY6" fmla="*/ 375312 h 375312"/>
                    <a:gd name="connsiteX7" fmla="*/ 0 w 6096000"/>
                    <a:gd name="connsiteY7" fmla="*/ 312759 h 375312"/>
                    <a:gd name="connsiteX8" fmla="*/ 0 w 6096000"/>
                    <a:gd name="connsiteY8" fmla="*/ 62553 h 37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5312">
                      <a:moveTo>
                        <a:pt x="0" y="62553"/>
                      </a:moveTo>
                      <a:cubicBezTo>
                        <a:pt x="0" y="28006"/>
                        <a:pt x="28006" y="0"/>
                        <a:pt x="62553" y="0"/>
                      </a:cubicBezTo>
                      <a:lnTo>
                        <a:pt x="6033447" y="0"/>
                      </a:lnTo>
                      <a:cubicBezTo>
                        <a:pt x="6067994" y="0"/>
                        <a:pt x="6096000" y="28006"/>
                        <a:pt x="6096000" y="62553"/>
                      </a:cubicBezTo>
                      <a:lnTo>
                        <a:pt x="6096000" y="312759"/>
                      </a:lnTo>
                      <a:cubicBezTo>
                        <a:pt x="6096000" y="347306"/>
                        <a:pt x="6067994" y="375312"/>
                        <a:pt x="6033447" y="375312"/>
                      </a:cubicBezTo>
                      <a:lnTo>
                        <a:pt x="62553" y="375312"/>
                      </a:lnTo>
                      <a:cubicBezTo>
                        <a:pt x="28006" y="375312"/>
                        <a:pt x="0" y="347306"/>
                        <a:pt x="0" y="312759"/>
                      </a:cubicBezTo>
                      <a:lnTo>
                        <a:pt x="0" y="62553"/>
                      </a:lnTo>
                      <a:close/>
                    </a:path>
                  </a:pathLst>
                </a:custGeom>
              </p:spPr>
              <p:style>
                <a:lnRef idx="2">
                  <a:schemeClr val="dk1"/>
                </a:lnRef>
                <a:fillRef idx="1">
                  <a:schemeClr val="lt1"/>
                </a:fillRef>
                <a:effectRef idx="0">
                  <a:schemeClr val="dk1"/>
                </a:effectRef>
                <a:fontRef idx="minor">
                  <a:schemeClr val="dk1"/>
                </a:fontRef>
              </p:style>
              <p:txBody>
                <a:bodyPr lIns="109761" tIns="109761" rIns="109761" bIns="109761" spcCol="1270" anchor="ctr"/>
                <a:lstStyle/>
                <a:p>
                  <a:pPr defTabSz="1066800">
                    <a:lnSpc>
                      <a:spcPct val="90000"/>
                    </a:lnSpc>
                    <a:spcAft>
                      <a:spcPct val="35000"/>
                    </a:spcAft>
                    <a:defRPr/>
                  </a:pPr>
                  <a:r>
                    <a:rPr lang="en-US" sz="2200" dirty="0"/>
                    <a:t>How? </a:t>
                  </a:r>
                </a:p>
              </p:txBody>
            </p:sp>
            <p:sp>
              <p:nvSpPr>
                <p:cNvPr id="33" name="Freeform: Shape 32">
                  <a:extLst>
                    <a:ext uri="{FF2B5EF4-FFF2-40B4-BE49-F238E27FC236}">
                      <a16:creationId xmlns:a16="http://schemas.microsoft.com/office/drawing/2014/main" id="{BDE0C363-A75B-508D-99D0-BB1655F737B8}"/>
                    </a:ext>
                  </a:extLst>
                </p:cNvPr>
                <p:cNvSpPr/>
                <p:nvPr/>
              </p:nvSpPr>
              <p:spPr>
                <a:xfrm>
                  <a:off x="3706653" y="1568755"/>
                  <a:ext cx="3747170" cy="1631645"/>
                </a:xfrm>
                <a:custGeom>
                  <a:avLst/>
                  <a:gdLst>
                    <a:gd name="connsiteX0" fmla="*/ 0 w 6096000"/>
                    <a:gd name="connsiteY0" fmla="*/ 0 h 1466366"/>
                    <a:gd name="connsiteX1" fmla="*/ 6096000 w 6096000"/>
                    <a:gd name="connsiteY1" fmla="*/ 0 h 1466366"/>
                    <a:gd name="connsiteX2" fmla="*/ 6096000 w 6096000"/>
                    <a:gd name="connsiteY2" fmla="*/ 1466366 h 1466366"/>
                    <a:gd name="connsiteX3" fmla="*/ 0 w 6096000"/>
                    <a:gd name="connsiteY3" fmla="*/ 1466366 h 1466366"/>
                    <a:gd name="connsiteX4" fmla="*/ 0 w 6096000"/>
                    <a:gd name="connsiteY4" fmla="*/ 0 h 1466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1466366">
                      <a:moveTo>
                        <a:pt x="0" y="0"/>
                      </a:moveTo>
                      <a:lnTo>
                        <a:pt x="6096000" y="0"/>
                      </a:lnTo>
                      <a:lnTo>
                        <a:pt x="6096000" y="1466366"/>
                      </a:lnTo>
                      <a:lnTo>
                        <a:pt x="0" y="14663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93548" tIns="30480" rIns="170688" bIns="30480" spcCol="1270"/>
                <a:lstStyle/>
                <a:p>
                  <a:pPr marL="0" lvl="1" defTabSz="1066800">
                    <a:lnSpc>
                      <a:spcPct val="90000"/>
                    </a:lnSpc>
                    <a:spcAft>
                      <a:spcPct val="20000"/>
                    </a:spcAft>
                    <a:defRPr/>
                  </a:pPr>
                  <a:endParaRPr lang="en-US" sz="2000" dirty="0"/>
                </a:p>
                <a:p>
                  <a:pPr marL="0" lvl="1" defTabSz="1066800">
                    <a:lnSpc>
                      <a:spcPct val="90000"/>
                    </a:lnSpc>
                    <a:spcAft>
                      <a:spcPct val="20000"/>
                    </a:spcAft>
                    <a:defRPr/>
                  </a:pPr>
                  <a:endParaRPr lang="en-US" sz="2000" dirty="0"/>
                </a:p>
              </p:txBody>
            </p:sp>
          </p:grpSp>
          <p:cxnSp>
            <p:nvCxnSpPr>
              <p:cNvPr id="30" name="Straight Connector 29">
                <a:extLst>
                  <a:ext uri="{FF2B5EF4-FFF2-40B4-BE49-F238E27FC236}">
                    <a16:creationId xmlns:a16="http://schemas.microsoft.com/office/drawing/2014/main" id="{7A33D82E-D850-AD3E-419C-6FB57903C7C1}"/>
                  </a:ext>
                </a:extLst>
              </p:cNvPr>
              <p:cNvCxnSpPr>
                <a:cxnSpLocks/>
              </p:cNvCxnSpPr>
              <p:nvPr/>
            </p:nvCxnSpPr>
            <p:spPr>
              <a:xfrm>
                <a:off x="576117" y="2760887"/>
                <a:ext cx="7257694"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TextBox 30">
                <a:extLst>
                  <a:ext uri="{FF2B5EF4-FFF2-40B4-BE49-F238E27FC236}">
                    <a16:creationId xmlns:a16="http://schemas.microsoft.com/office/drawing/2014/main" id="{850FA541-8CE5-1DC7-A944-5B697D4786A5}"/>
                  </a:ext>
                </a:extLst>
              </p:cNvPr>
              <p:cNvSpPr txBox="1"/>
              <p:nvPr/>
            </p:nvSpPr>
            <p:spPr>
              <a:xfrm>
                <a:off x="4315449" y="995843"/>
                <a:ext cx="6022746" cy="1198576"/>
              </a:xfrm>
              <a:prstGeom prst="rect">
                <a:avLst/>
              </a:prstGeom>
              <a:noFill/>
            </p:spPr>
            <p:txBody>
              <a:bodyPr wrap="square">
                <a:spAutoFit/>
              </a:bodyPr>
              <a:lstStyle/>
              <a:p>
                <a:pPr marL="457200" indent="-457200">
                  <a:lnSpc>
                    <a:spcPct val="90000"/>
                  </a:lnSpc>
                  <a:spcAft>
                    <a:spcPts val="600"/>
                  </a:spcAft>
                  <a:buClr>
                    <a:srgbClr val="677480"/>
                  </a:buClr>
                  <a:buFont typeface="Lato" pitchFamily="34" charset="0"/>
                  <a:buChar char="▷"/>
                  <a:defRPr/>
                </a:pPr>
                <a:r>
                  <a:rPr lang="en-GB" altLang="en-US" sz="2200" dirty="0">
                    <a:cs typeface="Arial" panose="020B0604020202020204" pitchFamily="34" charset="0"/>
                    <a:sym typeface="Lato" pitchFamily="34" charset="0"/>
                  </a:rPr>
                  <a:t>Knowledge &amp; Skills/Competence (guidelines)? </a:t>
                </a:r>
              </a:p>
              <a:p>
                <a:pPr marL="914400" lvl="1" indent="-457200">
                  <a:lnSpc>
                    <a:spcPct val="90000"/>
                  </a:lnSpc>
                  <a:spcAft>
                    <a:spcPts val="600"/>
                  </a:spcAft>
                  <a:buClr>
                    <a:srgbClr val="677480"/>
                  </a:buClr>
                  <a:defRPr/>
                </a:pPr>
                <a:r>
                  <a:rPr lang="en-GB" altLang="en-US" sz="2200" dirty="0">
                    <a:cs typeface="Arial" panose="020B0604020202020204" pitchFamily="34" charset="0"/>
                    <a:sym typeface="Lato" pitchFamily="34" charset="0"/>
                  </a:rPr>
                  <a:t>Training and Orientation?</a:t>
                </a:r>
              </a:p>
              <a:p>
                <a:pPr>
                  <a:lnSpc>
                    <a:spcPct val="90000"/>
                  </a:lnSpc>
                  <a:spcAft>
                    <a:spcPts val="600"/>
                  </a:spcAft>
                  <a:buClr>
                    <a:srgbClr val="677480"/>
                  </a:buClr>
                  <a:defRPr/>
                </a:pPr>
                <a:endParaRPr lang="en-GB" altLang="en-US" sz="2200" dirty="0">
                  <a:cs typeface="Arial" panose="020B0604020202020204" pitchFamily="34" charset="0"/>
                  <a:sym typeface="Lato" pitchFamily="34" charset="0"/>
                </a:endParaRPr>
              </a:p>
            </p:txBody>
          </p:sp>
        </p:grpSp>
        <p:pic>
          <p:nvPicPr>
            <p:cNvPr id="186377" name="Picture 27">
              <a:extLst>
                <a:ext uri="{FF2B5EF4-FFF2-40B4-BE49-F238E27FC236}">
                  <a16:creationId xmlns:a16="http://schemas.microsoft.com/office/drawing/2014/main" id="{2BC098C2-4B6A-1A2C-D858-2E2F167131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052" y="3807158"/>
              <a:ext cx="1141718" cy="114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85697" y="456168"/>
            <a:ext cx="9221787" cy="1143000"/>
          </a:xfrm>
        </p:spPr>
        <p:txBody>
          <a:bodyPr>
            <a:normAutofit fontScale="90000"/>
          </a:bodyPr>
          <a:lstStyle/>
          <a:p>
            <a:pPr>
              <a:defRPr/>
            </a:pPr>
            <a:r>
              <a:rPr lang="en-GB" b="1" dirty="0"/>
              <a:t>If the blood glucose result is rapidly available in a sick child</a:t>
            </a:r>
            <a:endParaRPr lang="en-US" b="1" dirty="0"/>
          </a:p>
        </p:txBody>
      </p:sp>
      <p:graphicFrame>
        <p:nvGraphicFramePr>
          <p:cNvPr id="60477" name="Group 61"/>
          <p:cNvGraphicFramePr>
            <a:graphicFrameLocks noGrp="1"/>
          </p:cNvGraphicFramePr>
          <p:nvPr>
            <p:ph type="tbl" idx="1"/>
          </p:nvPr>
        </p:nvGraphicFramePr>
        <p:xfrm>
          <a:off x="1919289" y="2781300"/>
          <a:ext cx="8351837" cy="2738438"/>
        </p:xfrm>
        <a:graphic>
          <a:graphicData uri="http://schemas.openxmlformats.org/drawingml/2006/table">
            <a:tbl>
              <a:tblPr/>
              <a:tblGrid>
                <a:gridCol w="2016472">
                  <a:extLst>
                    <a:ext uri="{9D8B030D-6E8A-4147-A177-3AD203B41FA5}">
                      <a16:colId xmlns:a16="http://schemas.microsoft.com/office/drawing/2014/main" val="20000"/>
                    </a:ext>
                  </a:extLst>
                </a:gridCol>
                <a:gridCol w="2303115">
                  <a:extLst>
                    <a:ext uri="{9D8B030D-6E8A-4147-A177-3AD203B41FA5}">
                      <a16:colId xmlns:a16="http://schemas.microsoft.com/office/drawing/2014/main" val="20001"/>
                    </a:ext>
                  </a:extLst>
                </a:gridCol>
                <a:gridCol w="4032250">
                  <a:extLst>
                    <a:ext uri="{9D8B030D-6E8A-4147-A177-3AD203B41FA5}">
                      <a16:colId xmlns:a16="http://schemas.microsoft.com/office/drawing/2014/main" val="20002"/>
                    </a:ext>
                  </a:extLst>
                </a:gridCol>
              </a:tblGrid>
              <a:tr h="9945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Arial" charset="0"/>
                        </a:rPr>
                        <a:t>Infants and children</a:t>
                      </a:r>
                      <a:endParaRPr kumimoji="0" lang="en-US" sz="2400" b="1"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1" u="none" strike="noStrike" cap="none" normalizeH="0" baseline="0" dirty="0">
                          <a:ln>
                            <a:noFill/>
                          </a:ln>
                          <a:solidFill>
                            <a:schemeClr val="tx1"/>
                          </a:solidFill>
                          <a:effectLst/>
                          <a:latin typeface="Arial" charset="0"/>
                        </a:rPr>
                        <a:t> if glucose &lt;2.5mmol/L</a:t>
                      </a:r>
                      <a:r>
                        <a:rPr kumimoji="0" lang="en-GB" sz="2400" b="0" i="0" u="none" strike="noStrike" cap="none" normalizeH="0" baseline="0" dirty="0">
                          <a:ln>
                            <a:noFill/>
                          </a:ln>
                          <a:solidFill>
                            <a:schemeClr val="tx1"/>
                          </a:solidFill>
                          <a:effectLst/>
                          <a:latin typeface="Arial" charset="0"/>
                        </a:rPr>
                        <a:t> </a:t>
                      </a:r>
                      <a:endParaRPr kumimoji="0" lang="en-US" sz="2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Treat with iv 10% dextrose 5mls/kg  if unable to drink </a:t>
                      </a:r>
                      <a:endParaRPr kumimoji="0" lang="en-US" sz="2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17438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Severe Acute Malnutrition</a:t>
                      </a:r>
                      <a:endParaRPr kumimoji="0" lang="en-US" sz="24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1" u="none" strike="noStrike" cap="none" normalizeH="0" baseline="0" dirty="0">
                          <a:ln>
                            <a:noFill/>
                          </a:ln>
                          <a:solidFill>
                            <a:schemeClr val="tx1"/>
                          </a:solidFill>
                          <a:effectLst/>
                          <a:latin typeface="Arial" charset="0"/>
                        </a:rPr>
                        <a:t> if glucose &lt;3.0mmol/L</a:t>
                      </a:r>
                      <a:r>
                        <a:rPr kumimoji="0" lang="en-GB" sz="2400" b="0" i="0" u="none" strike="noStrike" cap="none" normalizeH="0" baseline="0" dirty="0">
                          <a:ln>
                            <a:noFill/>
                          </a:ln>
                          <a:solidFill>
                            <a:schemeClr val="tx1"/>
                          </a:solidFill>
                          <a:effectLst/>
                          <a:latin typeface="Arial" charset="0"/>
                        </a:rPr>
                        <a:t> </a:t>
                      </a:r>
                      <a:endParaRPr kumimoji="0" lang="en-US" sz="2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chemeClr val="tx1"/>
                          </a:solidFill>
                          <a:effectLst/>
                          <a:latin typeface="Arial" charset="0"/>
                        </a:rPr>
                        <a:t>Treat with iv 10% dextrose 5ml/kg if AVPU = P or U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400" b="0" i="0" u="none" strike="noStrike" cap="none" normalizeH="0" baseline="0" dirty="0">
                          <a:ln>
                            <a:noFill/>
                          </a:ln>
                          <a:solidFill>
                            <a:schemeClr val="tx1"/>
                          </a:solidFill>
                          <a:effectLst/>
                          <a:latin typeface="Arial" charset="0"/>
                        </a:rPr>
                        <a:t>Treat with immediate feed if AVPU = V or A</a:t>
                      </a:r>
                      <a:endParaRPr kumimoji="0" lang="en-US" sz="2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CC"/>
                    </a:solidFill>
                  </a:tcPr>
                </a:tc>
                <a:extLst>
                  <a:ext uri="{0D108BD9-81ED-4DB2-BD59-A6C34878D82A}">
                    <a16:rowId xmlns:a16="http://schemas.microsoft.com/office/drawing/2014/main" val="10001"/>
                  </a:ext>
                </a:extLst>
              </a:tr>
            </a:tbl>
          </a:graphicData>
        </a:graphic>
      </p:graphicFrame>
      <p:sp>
        <p:nvSpPr>
          <p:cNvPr id="3" name="TextBox 2">
            <a:extLst>
              <a:ext uri="{FF2B5EF4-FFF2-40B4-BE49-F238E27FC236}">
                <a16:creationId xmlns:a16="http://schemas.microsoft.com/office/drawing/2014/main" id="{126819E3-B949-C4AF-361F-5246635D4F5E}"/>
              </a:ext>
            </a:extLst>
          </p:cNvPr>
          <p:cNvSpPr txBox="1"/>
          <p:nvPr/>
        </p:nvSpPr>
        <p:spPr>
          <a:xfrm>
            <a:off x="2820353" y="6032500"/>
            <a:ext cx="6097904" cy="369332"/>
          </a:xfrm>
          <a:prstGeom prst="rect">
            <a:avLst/>
          </a:prstGeom>
          <a:noFill/>
        </p:spPr>
        <p:txBody>
          <a:bodyPr wrap="square">
            <a:spAutoFit/>
          </a:bodyPr>
          <a:lstStyle/>
          <a:p>
            <a:r>
              <a:rPr lang="en-GB" b="1" dirty="0"/>
              <a:t>Giving 50% glucose is NO LONGER recommended</a:t>
            </a:r>
            <a:endParaRPr lang="en-KE" dirty="0"/>
          </a:p>
        </p:txBody>
      </p:sp>
    </p:spTree>
    <p:extLst>
      <p:ext uri="{BB962C8B-B14F-4D97-AF65-F5344CB8AC3E}">
        <p14:creationId xmlns:p14="http://schemas.microsoft.com/office/powerpoint/2010/main" val="5222148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2C62B-AE0B-CA48-9278-1F8B71DFD382}"/>
              </a:ext>
            </a:extLst>
          </p:cNvPr>
          <p:cNvSpPr>
            <a:spLocks noGrp="1"/>
          </p:cNvSpPr>
          <p:nvPr>
            <p:ph type="title"/>
          </p:nvPr>
        </p:nvSpPr>
        <p:spPr/>
        <p:txBody>
          <a:bodyPr/>
          <a:lstStyle/>
          <a:p>
            <a:r>
              <a:rPr lang="en-KE" dirty="0"/>
              <a:t>SUMMARY</a:t>
            </a:r>
          </a:p>
        </p:txBody>
      </p:sp>
      <p:sp>
        <p:nvSpPr>
          <p:cNvPr id="3" name="Content Placeholder 2">
            <a:extLst>
              <a:ext uri="{FF2B5EF4-FFF2-40B4-BE49-F238E27FC236}">
                <a16:creationId xmlns:a16="http://schemas.microsoft.com/office/drawing/2014/main" id="{48369DFA-7EA3-D51D-4355-046F00895FF3}"/>
              </a:ext>
            </a:extLst>
          </p:cNvPr>
          <p:cNvSpPr>
            <a:spLocks noGrp="1"/>
          </p:cNvSpPr>
          <p:nvPr>
            <p:ph idx="1"/>
          </p:nvPr>
        </p:nvSpPr>
        <p:spPr>
          <a:xfrm>
            <a:off x="838200" y="1825625"/>
            <a:ext cx="10515600" cy="3580564"/>
          </a:xfrm>
        </p:spPr>
        <p:txBody>
          <a:bodyPr/>
          <a:lstStyle/>
          <a:p>
            <a:r>
              <a:rPr lang="en-GB" altLang="en-US" sz="2800" dirty="0"/>
              <a:t>Remember hypoglycaemia in all convulsions.</a:t>
            </a:r>
          </a:p>
          <a:p>
            <a:r>
              <a:rPr lang="en-GB" altLang="en-US" sz="2800" dirty="0"/>
              <a:t>Diazepam and phenobarbitone when used appropriately are safe and usually effective.</a:t>
            </a:r>
            <a:endParaRPr lang="en-GB" altLang="en-US" dirty="0"/>
          </a:p>
          <a:p>
            <a:r>
              <a:rPr lang="en-GB" altLang="en-US" sz="2800" dirty="0"/>
              <a:t>Use 10% glucose/dextrose for treatment of </a:t>
            </a:r>
            <a:r>
              <a:rPr lang="en-GB" altLang="en-US" sz="2800" dirty="0" err="1"/>
              <a:t>hypoglycemia</a:t>
            </a:r>
            <a:endParaRPr lang="en-GB" altLang="en-US" sz="2800" dirty="0"/>
          </a:p>
          <a:p>
            <a:endParaRPr lang="en-KE" dirty="0"/>
          </a:p>
        </p:txBody>
      </p:sp>
    </p:spTree>
    <p:extLst>
      <p:ext uri="{BB962C8B-B14F-4D97-AF65-F5344CB8AC3E}">
        <p14:creationId xmlns:p14="http://schemas.microsoft.com/office/powerpoint/2010/main" val="25129258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DAEAE-1DBB-E171-CC1D-724522E10815}"/>
              </a:ext>
            </a:extLst>
          </p:cNvPr>
          <p:cNvSpPr>
            <a:spLocks noGrp="1"/>
          </p:cNvSpPr>
          <p:nvPr>
            <p:ph type="ctrTitle"/>
          </p:nvPr>
        </p:nvSpPr>
        <p:spPr/>
        <p:txBody>
          <a:bodyPr>
            <a:normAutofit/>
          </a:bodyPr>
          <a:lstStyle/>
          <a:p>
            <a:r>
              <a:rPr lang="en-US" sz="4400" b="1" dirty="0">
                <a:solidFill>
                  <a:srgbClr val="0070C0"/>
                </a:solidFill>
                <a:latin typeface="+mn-lt"/>
              </a:rPr>
              <a:t>Module 8:</a:t>
            </a:r>
            <a:br>
              <a:rPr lang="en-US" sz="4400" b="1" dirty="0">
                <a:solidFill>
                  <a:srgbClr val="0070C0"/>
                </a:solidFill>
                <a:latin typeface="+mn-lt"/>
              </a:rPr>
            </a:br>
            <a:r>
              <a:rPr lang="en-KE" sz="4400" b="1" dirty="0">
                <a:solidFill>
                  <a:srgbClr val="0070C0"/>
                </a:solidFill>
                <a:latin typeface="+mn-lt"/>
              </a:rPr>
              <a:t>meningitis and malaria</a:t>
            </a:r>
          </a:p>
        </p:txBody>
      </p:sp>
      <p:sp>
        <p:nvSpPr>
          <p:cNvPr id="3" name="Subtitle 2">
            <a:extLst>
              <a:ext uri="{FF2B5EF4-FFF2-40B4-BE49-F238E27FC236}">
                <a16:creationId xmlns:a16="http://schemas.microsoft.com/office/drawing/2014/main" id="{46A86A1C-306D-3B0A-2AEE-3FAC34BABE55}"/>
              </a:ext>
            </a:extLst>
          </p:cNvPr>
          <p:cNvSpPr>
            <a:spLocks noGrp="1"/>
          </p:cNvSpPr>
          <p:nvPr>
            <p:ph type="subTitle" idx="1"/>
          </p:nvPr>
        </p:nvSpPr>
        <p:spPr/>
        <p:txBody>
          <a:bodyPr/>
          <a:lstStyle/>
          <a:p>
            <a:endParaRPr lang="en-KE"/>
          </a:p>
        </p:txBody>
      </p:sp>
      <p:grpSp>
        <p:nvGrpSpPr>
          <p:cNvPr id="4" name="object 2">
            <a:extLst>
              <a:ext uri="{FF2B5EF4-FFF2-40B4-BE49-F238E27FC236}">
                <a16:creationId xmlns:a16="http://schemas.microsoft.com/office/drawing/2014/main" id="{B0391C7A-4795-4497-B43A-A3150EE2BBBE}"/>
              </a:ext>
            </a:extLst>
          </p:cNvPr>
          <p:cNvGrpSpPr>
            <a:grpSpLocks/>
          </p:cNvGrpSpPr>
          <p:nvPr/>
        </p:nvGrpSpPr>
        <p:grpSpPr bwMode="auto">
          <a:xfrm>
            <a:off x="8292647" y="3504407"/>
            <a:ext cx="1787525" cy="103187"/>
            <a:chOff x="7356347" y="6754367"/>
            <a:chExt cx="1788160" cy="104139"/>
          </a:xfrm>
        </p:grpSpPr>
        <p:sp>
          <p:nvSpPr>
            <p:cNvPr id="5" name="object 3">
              <a:extLst>
                <a:ext uri="{FF2B5EF4-FFF2-40B4-BE49-F238E27FC236}">
                  <a16:creationId xmlns:a16="http://schemas.microsoft.com/office/drawing/2014/main" id="{0C9B453F-CD20-0848-B4F8-952383605B83}"/>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05 h 104140"/>
                <a:gd name="T6" fmla="*/ 894588 w 894715"/>
                <a:gd name="T7" fmla="*/ 103605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6" name="object 4">
              <a:extLst>
                <a:ext uri="{FF2B5EF4-FFF2-40B4-BE49-F238E27FC236}">
                  <a16:creationId xmlns:a16="http://schemas.microsoft.com/office/drawing/2014/main" id="{69F3BB0F-6808-0233-B7E9-A717C0EBA299}"/>
                </a:ext>
              </a:extLst>
            </p:cNvPr>
            <p:cNvSpPr>
              <a:spLocks/>
            </p:cNvSpPr>
            <p:nvPr/>
          </p:nvSpPr>
          <p:spPr bwMode="auto">
            <a:xfrm>
              <a:off x="8250935" y="6754367"/>
              <a:ext cx="893444" cy="104139"/>
            </a:xfrm>
            <a:custGeom>
              <a:avLst/>
              <a:gdLst>
                <a:gd name="T0" fmla="*/ 893037 w 893445"/>
                <a:gd name="T1" fmla="*/ 0 h 104140"/>
                <a:gd name="T2" fmla="*/ 0 w 893445"/>
                <a:gd name="T3" fmla="*/ 0 h 104140"/>
                <a:gd name="T4" fmla="*/ 0 w 893445"/>
                <a:gd name="T5" fmla="*/ 103605 h 104140"/>
                <a:gd name="T6" fmla="*/ 893037 w 893445"/>
                <a:gd name="T7" fmla="*/ 103605 h 104140"/>
                <a:gd name="T8" fmla="*/ 893037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grpSp>
        <p:nvGrpSpPr>
          <p:cNvPr id="7" name="object 5">
            <a:extLst>
              <a:ext uri="{FF2B5EF4-FFF2-40B4-BE49-F238E27FC236}">
                <a16:creationId xmlns:a16="http://schemas.microsoft.com/office/drawing/2014/main" id="{05D6D4DD-464A-414B-D341-94D6A070B78C}"/>
              </a:ext>
            </a:extLst>
          </p:cNvPr>
          <p:cNvGrpSpPr>
            <a:grpSpLocks/>
          </p:cNvGrpSpPr>
          <p:nvPr/>
        </p:nvGrpSpPr>
        <p:grpSpPr bwMode="auto">
          <a:xfrm>
            <a:off x="936172" y="3504407"/>
            <a:ext cx="7356475" cy="103187"/>
            <a:chOff x="0" y="6754367"/>
            <a:chExt cx="7356475" cy="104139"/>
          </a:xfrm>
        </p:grpSpPr>
        <p:sp>
          <p:nvSpPr>
            <p:cNvPr id="8" name="object 6">
              <a:extLst>
                <a:ext uri="{FF2B5EF4-FFF2-40B4-BE49-F238E27FC236}">
                  <a16:creationId xmlns:a16="http://schemas.microsoft.com/office/drawing/2014/main" id="{65974DCC-92B6-9BEF-FF84-C39CC0441F34}"/>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05 h 104140"/>
                <a:gd name="T6" fmla="*/ 893063 w 893444"/>
                <a:gd name="T7" fmla="*/ 103605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9" name="object 7">
              <a:extLst>
                <a:ext uri="{FF2B5EF4-FFF2-40B4-BE49-F238E27FC236}">
                  <a16:creationId xmlns:a16="http://schemas.microsoft.com/office/drawing/2014/main" id="{80840FCB-4737-48D4-B402-9F4D900B158D}"/>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05 h 104140"/>
                <a:gd name="T6" fmla="*/ 6463284 w 6463665"/>
                <a:gd name="T7" fmla="*/ 103605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spTree>
    <p:extLst>
      <p:ext uri="{BB962C8B-B14F-4D97-AF65-F5344CB8AC3E}">
        <p14:creationId xmlns:p14="http://schemas.microsoft.com/office/powerpoint/2010/main" val="28789388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2CE68-135B-A893-B279-595A4B31C485}"/>
              </a:ext>
            </a:extLst>
          </p:cNvPr>
          <p:cNvSpPr>
            <a:spLocks noGrp="1"/>
          </p:cNvSpPr>
          <p:nvPr>
            <p:ph type="title"/>
          </p:nvPr>
        </p:nvSpPr>
        <p:spPr/>
        <p:txBody>
          <a:bodyPr/>
          <a:lstStyle/>
          <a:p>
            <a:r>
              <a:rPr lang="en-KE" dirty="0"/>
              <a:t>OBJECTIVES</a:t>
            </a:r>
          </a:p>
        </p:txBody>
      </p:sp>
      <p:sp>
        <p:nvSpPr>
          <p:cNvPr id="3" name="Content Placeholder 2">
            <a:extLst>
              <a:ext uri="{FF2B5EF4-FFF2-40B4-BE49-F238E27FC236}">
                <a16:creationId xmlns:a16="http://schemas.microsoft.com/office/drawing/2014/main" id="{5C36BD1E-C13E-CBCB-56DB-85F7944CF014}"/>
              </a:ext>
            </a:extLst>
          </p:cNvPr>
          <p:cNvSpPr>
            <a:spLocks noGrp="1"/>
          </p:cNvSpPr>
          <p:nvPr>
            <p:ph idx="1"/>
          </p:nvPr>
        </p:nvSpPr>
        <p:spPr/>
        <p:txBody>
          <a:bodyPr/>
          <a:lstStyle/>
          <a:p>
            <a:r>
              <a:rPr lang="en-KE" dirty="0"/>
              <a:t>Identify clinical signs and symptoms of meningitis and malaria</a:t>
            </a:r>
          </a:p>
          <a:p>
            <a:r>
              <a:rPr lang="en-GB" dirty="0"/>
              <a:t>I</a:t>
            </a:r>
            <a:r>
              <a:rPr lang="en-KE" dirty="0"/>
              <a:t>ndications for lumbar puncture</a:t>
            </a:r>
          </a:p>
          <a:p>
            <a:r>
              <a:rPr lang="en-GB" dirty="0"/>
              <a:t>D</a:t>
            </a:r>
            <a:r>
              <a:rPr lang="en-KE" dirty="0"/>
              <a:t>iagnosis and management of meningitis and malaria</a:t>
            </a:r>
          </a:p>
        </p:txBody>
      </p:sp>
    </p:spTree>
    <p:extLst>
      <p:ext uri="{BB962C8B-B14F-4D97-AF65-F5344CB8AC3E}">
        <p14:creationId xmlns:p14="http://schemas.microsoft.com/office/powerpoint/2010/main" val="286254777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a:extLst>
              <a:ext uri="{FF2B5EF4-FFF2-40B4-BE49-F238E27FC236}">
                <a16:creationId xmlns:a16="http://schemas.microsoft.com/office/drawing/2014/main" id="{6DC048B9-DFB1-4CB7-8659-1355E023F0E9}"/>
              </a:ext>
            </a:extLst>
          </p:cNvPr>
          <p:cNvSpPr>
            <a:spLocks noGrp="1" noChangeArrowheads="1"/>
          </p:cNvSpPr>
          <p:nvPr>
            <p:ph type="title"/>
          </p:nvPr>
        </p:nvSpPr>
        <p:spPr/>
        <p:txBody>
          <a:bodyPr/>
          <a:lstStyle/>
          <a:p>
            <a:pPr algn="ctr">
              <a:defRPr/>
            </a:pPr>
            <a:r>
              <a:rPr lang="en-GB" dirty="0"/>
              <a:t>Cerebral Malaria vs Acute Bacterial Meningitis/Encephalitis</a:t>
            </a:r>
          </a:p>
        </p:txBody>
      </p:sp>
      <p:sp>
        <p:nvSpPr>
          <p:cNvPr id="25603" name="Text Box 1027">
            <a:extLst>
              <a:ext uri="{FF2B5EF4-FFF2-40B4-BE49-F238E27FC236}">
                <a16:creationId xmlns:a16="http://schemas.microsoft.com/office/drawing/2014/main" id="{74B2FEE1-E491-4D9E-B4B7-E6246957C3E2}"/>
              </a:ext>
            </a:extLst>
          </p:cNvPr>
          <p:cNvSpPr txBox="1">
            <a:spLocks noChangeArrowheads="1"/>
          </p:cNvSpPr>
          <p:nvPr/>
        </p:nvSpPr>
        <p:spPr bwMode="auto">
          <a:xfrm rot="10797057">
            <a:off x="2129831" y="1598613"/>
            <a:ext cx="615553" cy="4419600"/>
          </a:xfrm>
          <a:prstGeom prst="rect">
            <a:avLst/>
          </a:prstGeom>
          <a:solidFill>
            <a:srgbClr val="B9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GB" altLang="en-US" sz="2800">
                <a:latin typeface="Arial" panose="020B0604020202020204" pitchFamily="34" charset="0"/>
              </a:rPr>
              <a:t>Cerebral Malaria</a:t>
            </a:r>
          </a:p>
        </p:txBody>
      </p:sp>
      <p:sp>
        <p:nvSpPr>
          <p:cNvPr id="6148" name="Text Box 1028">
            <a:extLst>
              <a:ext uri="{FF2B5EF4-FFF2-40B4-BE49-F238E27FC236}">
                <a16:creationId xmlns:a16="http://schemas.microsoft.com/office/drawing/2014/main" id="{C9E237B5-C0B4-4928-8EF5-D62C32083F5C}"/>
              </a:ext>
            </a:extLst>
          </p:cNvPr>
          <p:cNvSpPr txBox="1">
            <a:spLocks noChangeArrowheads="1"/>
          </p:cNvSpPr>
          <p:nvPr/>
        </p:nvSpPr>
        <p:spPr bwMode="auto">
          <a:xfrm rot="10797057">
            <a:off x="9047024" y="1557338"/>
            <a:ext cx="1046440" cy="4419600"/>
          </a:xfrm>
          <a:prstGeom prst="rect">
            <a:avLst/>
          </a:prstGeom>
          <a:solidFill>
            <a:schemeClr val="accent2">
              <a:lumMod val="40000"/>
              <a:lumOff val="60000"/>
              <a:alpha val="54000"/>
            </a:schemeClr>
          </a:solidFill>
          <a:ln w="9525">
            <a:noFill/>
            <a:miter lim="800000"/>
            <a:headEnd/>
            <a:tailEnd/>
          </a:ln>
        </p:spPr>
        <p:txBody>
          <a:bodyPr vert="eaVert">
            <a:spAutoFit/>
          </a:bodyPr>
          <a:lstStyle/>
          <a:p>
            <a:pPr algn="ctr" eaLnBrk="1" hangingPunct="1">
              <a:spcBef>
                <a:spcPct val="50000"/>
              </a:spcBef>
              <a:defRPr/>
            </a:pPr>
            <a:r>
              <a:rPr lang="en-GB" sz="2800" dirty="0">
                <a:latin typeface="Arial" pitchFamily="34" charset="0"/>
              </a:rPr>
              <a:t>Acute Bacterial Meningitis or Encephalitis</a:t>
            </a:r>
          </a:p>
        </p:txBody>
      </p:sp>
      <p:sp>
        <p:nvSpPr>
          <p:cNvPr id="25605" name="Text Box 1029">
            <a:extLst>
              <a:ext uri="{FF2B5EF4-FFF2-40B4-BE49-F238E27FC236}">
                <a16:creationId xmlns:a16="http://schemas.microsoft.com/office/drawing/2014/main" id="{7494EFA1-A067-46B5-B3FA-403A114AABD5}"/>
              </a:ext>
            </a:extLst>
          </p:cNvPr>
          <p:cNvSpPr txBox="1">
            <a:spLocks noChangeArrowheads="1"/>
          </p:cNvSpPr>
          <p:nvPr/>
        </p:nvSpPr>
        <p:spPr bwMode="auto">
          <a:xfrm>
            <a:off x="5719763" y="1905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a:latin typeface="Arial" panose="020B0604020202020204" pitchFamily="34" charset="0"/>
              </a:rPr>
              <a:t>Stiff neck</a:t>
            </a:r>
          </a:p>
        </p:txBody>
      </p:sp>
      <p:sp>
        <p:nvSpPr>
          <p:cNvPr id="25606" name="Text Box 1031">
            <a:extLst>
              <a:ext uri="{FF2B5EF4-FFF2-40B4-BE49-F238E27FC236}">
                <a16:creationId xmlns:a16="http://schemas.microsoft.com/office/drawing/2014/main" id="{9B4066F2-B0C8-4968-8742-68C3493D789D}"/>
              </a:ext>
            </a:extLst>
          </p:cNvPr>
          <p:cNvSpPr txBox="1">
            <a:spLocks noChangeArrowheads="1"/>
          </p:cNvSpPr>
          <p:nvPr/>
        </p:nvSpPr>
        <p:spPr bwMode="auto">
          <a:xfrm>
            <a:off x="6100763" y="25146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a:latin typeface="Arial" panose="020B0604020202020204" pitchFamily="34" charset="0"/>
              </a:rPr>
              <a:t>Bulging Fontanelle</a:t>
            </a:r>
          </a:p>
        </p:txBody>
      </p:sp>
      <p:sp>
        <p:nvSpPr>
          <p:cNvPr id="25607" name="Text Box 1032">
            <a:extLst>
              <a:ext uri="{FF2B5EF4-FFF2-40B4-BE49-F238E27FC236}">
                <a16:creationId xmlns:a16="http://schemas.microsoft.com/office/drawing/2014/main" id="{C7F51A9A-5730-4512-AD56-0E9D2E408702}"/>
              </a:ext>
            </a:extLst>
          </p:cNvPr>
          <p:cNvSpPr txBox="1">
            <a:spLocks noChangeArrowheads="1"/>
          </p:cNvSpPr>
          <p:nvPr/>
        </p:nvSpPr>
        <p:spPr bwMode="auto">
          <a:xfrm>
            <a:off x="4576763" y="32004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dirty="0">
                <a:latin typeface="Arial" panose="020B0604020202020204" pitchFamily="34" charset="0"/>
              </a:rPr>
              <a:t>Arching of the back</a:t>
            </a:r>
          </a:p>
        </p:txBody>
      </p:sp>
      <p:sp>
        <p:nvSpPr>
          <p:cNvPr id="25608" name="Text Box 1033">
            <a:extLst>
              <a:ext uri="{FF2B5EF4-FFF2-40B4-BE49-F238E27FC236}">
                <a16:creationId xmlns:a16="http://schemas.microsoft.com/office/drawing/2014/main" id="{20A9B8F4-6059-4444-B8EF-A452F40B3A35}"/>
              </a:ext>
            </a:extLst>
          </p:cNvPr>
          <p:cNvSpPr txBox="1">
            <a:spLocks noChangeArrowheads="1"/>
          </p:cNvSpPr>
          <p:nvPr/>
        </p:nvSpPr>
        <p:spPr bwMode="auto">
          <a:xfrm>
            <a:off x="5033963" y="38862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a:latin typeface="Arial" panose="020B0604020202020204" pitchFamily="34" charset="0"/>
              </a:rPr>
              <a:t>Convulsions</a:t>
            </a:r>
          </a:p>
        </p:txBody>
      </p:sp>
      <p:sp>
        <p:nvSpPr>
          <p:cNvPr id="25609" name="Text Box 1034">
            <a:extLst>
              <a:ext uri="{FF2B5EF4-FFF2-40B4-BE49-F238E27FC236}">
                <a16:creationId xmlns:a16="http://schemas.microsoft.com/office/drawing/2014/main" id="{9DFC0083-C77A-4DF0-ADD5-3E60D9EC4492}"/>
              </a:ext>
            </a:extLst>
          </p:cNvPr>
          <p:cNvSpPr txBox="1">
            <a:spLocks noChangeArrowheads="1"/>
          </p:cNvSpPr>
          <p:nvPr/>
        </p:nvSpPr>
        <p:spPr bwMode="auto">
          <a:xfrm>
            <a:off x="3738563" y="44958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a:latin typeface="Arial" panose="020B0604020202020204" pitchFamily="34" charset="0"/>
              </a:rPr>
              <a:t>Pallor</a:t>
            </a:r>
          </a:p>
        </p:txBody>
      </p:sp>
      <p:sp>
        <p:nvSpPr>
          <p:cNvPr id="25610" name="Text Box 1035">
            <a:extLst>
              <a:ext uri="{FF2B5EF4-FFF2-40B4-BE49-F238E27FC236}">
                <a16:creationId xmlns:a16="http://schemas.microsoft.com/office/drawing/2014/main" id="{2CCDB0B8-FBEF-4F5E-B17C-2B6B675EBA4E}"/>
              </a:ext>
            </a:extLst>
          </p:cNvPr>
          <p:cNvSpPr txBox="1">
            <a:spLocks noChangeArrowheads="1"/>
          </p:cNvSpPr>
          <p:nvPr/>
        </p:nvSpPr>
        <p:spPr bwMode="auto">
          <a:xfrm>
            <a:off x="4881563" y="5181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a:latin typeface="Arial" panose="020B0604020202020204" pitchFamily="34" charset="0"/>
              </a:rPr>
              <a:t>Confusion</a:t>
            </a:r>
          </a:p>
        </p:txBody>
      </p:sp>
      <p:sp>
        <p:nvSpPr>
          <p:cNvPr id="25611" name="Line 1036">
            <a:extLst>
              <a:ext uri="{FF2B5EF4-FFF2-40B4-BE49-F238E27FC236}">
                <a16:creationId xmlns:a16="http://schemas.microsoft.com/office/drawing/2014/main" id="{DB460E3E-B9D1-49FE-9156-AE814DCC25A6}"/>
              </a:ext>
            </a:extLst>
          </p:cNvPr>
          <p:cNvSpPr>
            <a:spLocks noChangeShapeType="1"/>
          </p:cNvSpPr>
          <p:nvPr/>
        </p:nvSpPr>
        <p:spPr bwMode="auto">
          <a:xfrm flipH="1">
            <a:off x="2976563" y="2133600"/>
            <a:ext cx="266700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2" name="Line 1037">
            <a:extLst>
              <a:ext uri="{FF2B5EF4-FFF2-40B4-BE49-F238E27FC236}">
                <a16:creationId xmlns:a16="http://schemas.microsoft.com/office/drawing/2014/main" id="{9645F5E3-3C43-4722-A64F-180928F49BE5}"/>
              </a:ext>
            </a:extLst>
          </p:cNvPr>
          <p:cNvSpPr>
            <a:spLocks noChangeShapeType="1"/>
          </p:cNvSpPr>
          <p:nvPr/>
        </p:nvSpPr>
        <p:spPr bwMode="auto">
          <a:xfrm flipH="1">
            <a:off x="2976563" y="2743200"/>
            <a:ext cx="312420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3" name="Line 1038">
            <a:extLst>
              <a:ext uri="{FF2B5EF4-FFF2-40B4-BE49-F238E27FC236}">
                <a16:creationId xmlns:a16="http://schemas.microsoft.com/office/drawing/2014/main" id="{C59F7D4D-7EA0-4E32-A464-A179EFFFFD66}"/>
              </a:ext>
            </a:extLst>
          </p:cNvPr>
          <p:cNvSpPr>
            <a:spLocks noChangeShapeType="1"/>
          </p:cNvSpPr>
          <p:nvPr/>
        </p:nvSpPr>
        <p:spPr bwMode="auto">
          <a:xfrm flipH="1">
            <a:off x="2900363" y="3429000"/>
            <a:ext cx="167640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4" name="Line 1039">
            <a:extLst>
              <a:ext uri="{FF2B5EF4-FFF2-40B4-BE49-F238E27FC236}">
                <a16:creationId xmlns:a16="http://schemas.microsoft.com/office/drawing/2014/main" id="{6B9CFE4B-338E-413F-95DE-CBFF1D8CFF92}"/>
              </a:ext>
            </a:extLst>
          </p:cNvPr>
          <p:cNvSpPr>
            <a:spLocks noChangeShapeType="1"/>
          </p:cNvSpPr>
          <p:nvPr/>
        </p:nvSpPr>
        <p:spPr bwMode="auto">
          <a:xfrm flipH="1">
            <a:off x="2824163" y="4114800"/>
            <a:ext cx="213360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5" name="Line 1040">
            <a:extLst>
              <a:ext uri="{FF2B5EF4-FFF2-40B4-BE49-F238E27FC236}">
                <a16:creationId xmlns:a16="http://schemas.microsoft.com/office/drawing/2014/main" id="{4E90125A-2777-438C-B394-EECA86D9896C}"/>
              </a:ext>
            </a:extLst>
          </p:cNvPr>
          <p:cNvSpPr>
            <a:spLocks noChangeShapeType="1"/>
          </p:cNvSpPr>
          <p:nvPr/>
        </p:nvSpPr>
        <p:spPr bwMode="auto">
          <a:xfrm flipH="1">
            <a:off x="2824163" y="4724400"/>
            <a:ext cx="91440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6" name="Line 1041">
            <a:extLst>
              <a:ext uri="{FF2B5EF4-FFF2-40B4-BE49-F238E27FC236}">
                <a16:creationId xmlns:a16="http://schemas.microsoft.com/office/drawing/2014/main" id="{12A69908-AB2A-461A-92CC-39E89C02B8F4}"/>
              </a:ext>
            </a:extLst>
          </p:cNvPr>
          <p:cNvSpPr>
            <a:spLocks noChangeShapeType="1"/>
          </p:cNvSpPr>
          <p:nvPr/>
        </p:nvSpPr>
        <p:spPr bwMode="auto">
          <a:xfrm flipH="1">
            <a:off x="2824163" y="5410200"/>
            <a:ext cx="1981200"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7" name="Line 1042">
            <a:extLst>
              <a:ext uri="{FF2B5EF4-FFF2-40B4-BE49-F238E27FC236}">
                <a16:creationId xmlns:a16="http://schemas.microsoft.com/office/drawing/2014/main" id="{DD005084-2EDB-4316-A9C8-E617BEB97F70}"/>
              </a:ext>
            </a:extLst>
          </p:cNvPr>
          <p:cNvSpPr>
            <a:spLocks noChangeShapeType="1"/>
          </p:cNvSpPr>
          <p:nvPr/>
        </p:nvSpPr>
        <p:spPr bwMode="auto">
          <a:xfrm>
            <a:off x="7091363" y="2133600"/>
            <a:ext cx="1905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8" name="Line 1043">
            <a:extLst>
              <a:ext uri="{FF2B5EF4-FFF2-40B4-BE49-F238E27FC236}">
                <a16:creationId xmlns:a16="http://schemas.microsoft.com/office/drawing/2014/main" id="{4B945693-7CD4-448C-B8A6-5D88DE553D28}"/>
              </a:ext>
            </a:extLst>
          </p:cNvPr>
          <p:cNvSpPr>
            <a:spLocks noChangeShapeType="1"/>
          </p:cNvSpPr>
          <p:nvPr/>
        </p:nvSpPr>
        <p:spPr bwMode="auto">
          <a:xfrm>
            <a:off x="8767763" y="27432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9" name="Line 1044">
            <a:extLst>
              <a:ext uri="{FF2B5EF4-FFF2-40B4-BE49-F238E27FC236}">
                <a16:creationId xmlns:a16="http://schemas.microsoft.com/office/drawing/2014/main" id="{B8DBEBEA-BF93-4FA7-B7FE-69722D3C7D0C}"/>
              </a:ext>
            </a:extLst>
          </p:cNvPr>
          <p:cNvSpPr>
            <a:spLocks noChangeShapeType="1"/>
          </p:cNvSpPr>
          <p:nvPr/>
        </p:nvSpPr>
        <p:spPr bwMode="auto">
          <a:xfrm>
            <a:off x="7319963" y="3429000"/>
            <a:ext cx="1676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0" name="Line 1045">
            <a:extLst>
              <a:ext uri="{FF2B5EF4-FFF2-40B4-BE49-F238E27FC236}">
                <a16:creationId xmlns:a16="http://schemas.microsoft.com/office/drawing/2014/main" id="{7B4FDCDF-47AC-4977-B19A-76ACF52D5E61}"/>
              </a:ext>
            </a:extLst>
          </p:cNvPr>
          <p:cNvSpPr>
            <a:spLocks noChangeShapeType="1"/>
          </p:cNvSpPr>
          <p:nvPr/>
        </p:nvSpPr>
        <p:spPr bwMode="auto">
          <a:xfrm>
            <a:off x="6862763" y="4114800"/>
            <a:ext cx="2133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1" name="Line 1046">
            <a:extLst>
              <a:ext uri="{FF2B5EF4-FFF2-40B4-BE49-F238E27FC236}">
                <a16:creationId xmlns:a16="http://schemas.microsoft.com/office/drawing/2014/main" id="{47AB7C64-BA8D-45BE-BF61-760279F35BDB}"/>
              </a:ext>
            </a:extLst>
          </p:cNvPr>
          <p:cNvSpPr>
            <a:spLocks noChangeShapeType="1"/>
          </p:cNvSpPr>
          <p:nvPr/>
        </p:nvSpPr>
        <p:spPr bwMode="auto">
          <a:xfrm>
            <a:off x="4805363" y="4724400"/>
            <a:ext cx="419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2" name="Line 1047">
            <a:extLst>
              <a:ext uri="{FF2B5EF4-FFF2-40B4-BE49-F238E27FC236}">
                <a16:creationId xmlns:a16="http://schemas.microsoft.com/office/drawing/2014/main" id="{F0DF4499-0FFF-4638-B9BF-3C24D1071C75}"/>
              </a:ext>
            </a:extLst>
          </p:cNvPr>
          <p:cNvSpPr>
            <a:spLocks noChangeShapeType="1"/>
          </p:cNvSpPr>
          <p:nvPr/>
        </p:nvSpPr>
        <p:spPr bwMode="auto">
          <a:xfrm>
            <a:off x="6405563" y="5410200"/>
            <a:ext cx="2667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Rectangle 22">
            <a:extLst>
              <a:ext uri="{FF2B5EF4-FFF2-40B4-BE49-F238E27FC236}">
                <a16:creationId xmlns:a16="http://schemas.microsoft.com/office/drawing/2014/main" id="{3D5FD25F-4EFF-4D88-B63C-3237276332AB}"/>
              </a:ext>
            </a:extLst>
          </p:cNvPr>
          <p:cNvSpPr/>
          <p:nvPr/>
        </p:nvSpPr>
        <p:spPr>
          <a:xfrm>
            <a:off x="2614613" y="6069013"/>
            <a:ext cx="6896100" cy="577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000" dirty="0">
                <a:solidFill>
                  <a:schemeClr val="bg1"/>
                </a:solidFill>
              </a:rPr>
              <a:t>Clinically you cannot make a certain diagnosis – Lumbar puncture and malaria test are critical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bg/>
                                          </p:spTgt>
                                        </p:tgtEl>
                                        <p:attrNameLst>
                                          <p:attrName>style.visibility</p:attrName>
                                        </p:attrNameLst>
                                      </p:cBhvr>
                                      <p:to>
                                        <p:strVal val="visible"/>
                                      </p:to>
                                    </p:set>
                                    <p:anim calcmode="lin" valueType="num">
                                      <p:cBhvr additive="base">
                                        <p:cTn id="7" dur="500" fill="hold"/>
                                        <p:tgtEl>
                                          <p:spTgt spid="2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 calcmode="lin" valueType="num">
                                      <p:cBhvr additive="base">
                                        <p:cTn id="11"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allAtOnce"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7B2714E-8161-459D-9D2E-9C857F854B92}"/>
              </a:ext>
            </a:extLst>
          </p:cNvPr>
          <p:cNvSpPr>
            <a:spLocks noGrp="1" noChangeArrowheads="1"/>
          </p:cNvSpPr>
          <p:nvPr>
            <p:ph type="title"/>
          </p:nvPr>
        </p:nvSpPr>
        <p:spPr>
          <a:xfrm>
            <a:off x="2092525" y="156639"/>
            <a:ext cx="7772400" cy="1143000"/>
          </a:xfrm>
        </p:spPr>
        <p:txBody>
          <a:bodyPr/>
          <a:lstStyle/>
          <a:p>
            <a:pPr>
              <a:defRPr/>
            </a:pPr>
            <a:r>
              <a:rPr lang="en-GB" dirty="0"/>
              <a:t>Indications for lumbar puncture</a:t>
            </a:r>
          </a:p>
        </p:txBody>
      </p:sp>
      <p:sp>
        <p:nvSpPr>
          <p:cNvPr id="27651" name="Rectangle 3">
            <a:extLst>
              <a:ext uri="{FF2B5EF4-FFF2-40B4-BE49-F238E27FC236}">
                <a16:creationId xmlns:a16="http://schemas.microsoft.com/office/drawing/2014/main" id="{2D20DEF8-56D0-41D6-B444-CFCF05CA700C}"/>
              </a:ext>
            </a:extLst>
          </p:cNvPr>
          <p:cNvSpPr>
            <a:spLocks noGrp="1" noChangeArrowheads="1"/>
          </p:cNvSpPr>
          <p:nvPr>
            <p:ph idx="1"/>
          </p:nvPr>
        </p:nvSpPr>
        <p:spPr>
          <a:xfrm>
            <a:off x="1036320" y="1315285"/>
            <a:ext cx="11155680" cy="4934288"/>
          </a:xfrm>
          <a:ln>
            <a:solidFill>
              <a:schemeClr val="tx2">
                <a:lumMod val="60000"/>
                <a:lumOff val="40000"/>
              </a:schemeClr>
            </a:solidFill>
          </a:ln>
        </p:spPr>
        <p:txBody>
          <a:bodyPr>
            <a:normAutofit lnSpcReduction="10000"/>
          </a:bodyPr>
          <a:lstStyle/>
          <a:p>
            <a:pPr eaLnBrk="1" hangingPunct="1">
              <a:lnSpc>
                <a:spcPct val="150000"/>
              </a:lnSpc>
            </a:pPr>
            <a:r>
              <a:rPr lang="en-GB" altLang="en-US" dirty="0"/>
              <a:t>At a minimum, if you want to avoid missing meningitis (and deaths and handicap from it), </a:t>
            </a:r>
            <a:r>
              <a:rPr lang="en-GB" altLang="en-US" b="1" dirty="0">
                <a:solidFill>
                  <a:srgbClr val="C00000"/>
                </a:solidFill>
              </a:rPr>
              <a:t>and avoid wasting antibiotics</a:t>
            </a:r>
            <a:r>
              <a:rPr lang="en-GB" altLang="en-US" dirty="0">
                <a:solidFill>
                  <a:schemeClr val="accent2"/>
                </a:solidFill>
              </a:rPr>
              <a:t>,</a:t>
            </a:r>
            <a:r>
              <a:rPr lang="en-GB" altLang="en-US" dirty="0"/>
              <a:t> at least LP those with history of fever and </a:t>
            </a:r>
            <a:r>
              <a:rPr lang="en-GB" altLang="en-US" u="sng" dirty="0"/>
              <a:t>one of</a:t>
            </a:r>
            <a:r>
              <a:rPr lang="en-GB" altLang="en-US" dirty="0"/>
              <a:t>:</a:t>
            </a:r>
          </a:p>
          <a:p>
            <a:pPr lvl="1" eaLnBrk="1" hangingPunct="1">
              <a:lnSpc>
                <a:spcPct val="150000"/>
              </a:lnSpc>
            </a:pPr>
            <a:r>
              <a:rPr lang="en-GB" altLang="en-US" dirty="0"/>
              <a:t>Bulging fontanelle</a:t>
            </a:r>
          </a:p>
          <a:p>
            <a:pPr lvl="1" eaLnBrk="1" hangingPunct="1">
              <a:lnSpc>
                <a:spcPct val="150000"/>
              </a:lnSpc>
            </a:pPr>
            <a:r>
              <a:rPr lang="en-GB" altLang="en-US" dirty="0"/>
              <a:t>Stiff neck</a:t>
            </a:r>
          </a:p>
          <a:p>
            <a:pPr lvl="1" eaLnBrk="1" hangingPunct="1">
              <a:lnSpc>
                <a:spcPct val="150000"/>
              </a:lnSpc>
            </a:pPr>
            <a:r>
              <a:rPr lang="en-GB" altLang="en-US" dirty="0"/>
              <a:t>Fits if age &lt;6 months or &gt; 6 </a:t>
            </a:r>
            <a:r>
              <a:rPr lang="en-GB" altLang="en-US" dirty="0" err="1"/>
              <a:t>yrs</a:t>
            </a:r>
            <a:endParaRPr lang="en-GB" altLang="en-US" dirty="0"/>
          </a:p>
          <a:p>
            <a:pPr lvl="1" eaLnBrk="1" hangingPunct="1">
              <a:lnSpc>
                <a:spcPct val="150000"/>
              </a:lnSpc>
            </a:pPr>
            <a:r>
              <a:rPr lang="en-GB" altLang="en-US" dirty="0"/>
              <a:t>Partial or focal fits</a:t>
            </a:r>
          </a:p>
          <a:p>
            <a:pPr lvl="1" eaLnBrk="1" hangingPunct="1">
              <a:lnSpc>
                <a:spcPct val="150000"/>
              </a:lnSpc>
            </a:pPr>
            <a:r>
              <a:rPr lang="en-GB" altLang="en-US" dirty="0"/>
              <a:t>Reduced consciousness</a:t>
            </a:r>
          </a:p>
        </p:txBody>
      </p:sp>
      <p:pic>
        <p:nvPicPr>
          <p:cNvPr id="27652" name="Picture 4" descr="cerebral abcess from meningitis">
            <a:extLst>
              <a:ext uri="{FF2B5EF4-FFF2-40B4-BE49-F238E27FC236}">
                <a16:creationId xmlns:a16="http://schemas.microsoft.com/office/drawing/2014/main" id="{BB9DA295-A982-411B-A9B3-5AD479F57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3292600"/>
            <a:ext cx="2457772" cy="246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0A4C6EA-1E6F-933F-D432-DE7401B37DF4}"/>
              </a:ext>
            </a:extLst>
          </p:cNvPr>
          <p:cNvSpPr txBox="1"/>
          <p:nvPr/>
        </p:nvSpPr>
        <p:spPr>
          <a:xfrm>
            <a:off x="9335851" y="4158207"/>
            <a:ext cx="2197781" cy="369332"/>
          </a:xfrm>
          <a:prstGeom prst="rect">
            <a:avLst/>
          </a:prstGeom>
          <a:noFill/>
          <a:ln>
            <a:solidFill>
              <a:schemeClr val="accent5">
                <a:lumMod val="75000"/>
              </a:schemeClr>
            </a:solidFill>
          </a:ln>
        </p:spPr>
        <p:txBody>
          <a:bodyPr wrap="none" rtlCol="0">
            <a:spAutoFit/>
          </a:bodyPr>
          <a:lstStyle/>
          <a:p>
            <a:r>
              <a:rPr lang="en-US" dirty="0"/>
              <a:t>CT scan Brain abscess</a:t>
            </a:r>
            <a:endParaRPr lang="en-KE"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A1AB66-F4AC-FE07-97C8-8F8568FB8BB6}"/>
              </a:ext>
            </a:extLst>
          </p:cNvPr>
          <p:cNvPicPr>
            <a:picLocks noGrp="1" noChangeAspect="1"/>
          </p:cNvPicPr>
          <p:nvPr>
            <p:ph idx="1"/>
          </p:nvPr>
        </p:nvPicPr>
        <p:blipFill>
          <a:blip r:embed="rId2"/>
          <a:stretch>
            <a:fillRect/>
          </a:stretch>
        </p:blipFill>
        <p:spPr>
          <a:xfrm>
            <a:off x="566928" y="0"/>
            <a:ext cx="6327648" cy="6857999"/>
          </a:xfrm>
        </p:spPr>
      </p:pic>
      <p:sp>
        <p:nvSpPr>
          <p:cNvPr id="6" name="Rounded Rectangle 5">
            <a:extLst>
              <a:ext uri="{FF2B5EF4-FFF2-40B4-BE49-F238E27FC236}">
                <a16:creationId xmlns:a16="http://schemas.microsoft.com/office/drawing/2014/main" id="{A10430C2-0684-4DA8-2B47-4C04D652D090}"/>
              </a:ext>
            </a:extLst>
          </p:cNvPr>
          <p:cNvSpPr/>
          <p:nvPr/>
        </p:nvSpPr>
        <p:spPr>
          <a:xfrm>
            <a:off x="7478486" y="1331208"/>
            <a:ext cx="3624072" cy="2621012"/>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GB" altLang="en-US" dirty="0"/>
              <a:t>To avoid overuse of Ceftriaxone an LP must be done to confirm </a:t>
            </a:r>
            <a:r>
              <a:rPr lang="en-GB" altLang="en-US" b="1" i="1" dirty="0"/>
              <a:t>diagnosis of meningitis</a:t>
            </a:r>
          </a:p>
          <a:p>
            <a:endParaRPr lang="en-GB" altLang="en-US" b="1" i="1" dirty="0"/>
          </a:p>
          <a:p>
            <a:pPr marL="285750" indent="-285750">
              <a:buFont typeface="Arial" panose="020B0604020202020204" pitchFamily="34" charset="0"/>
              <a:buChar char="•"/>
            </a:pPr>
            <a:r>
              <a:rPr lang="en-GB" dirty="0"/>
              <a:t>C</a:t>
            </a:r>
            <a:r>
              <a:rPr lang="en-KE" dirty="0"/>
              <a:t>eftriaxone Dose: 100mg/kg in 2 divided doses</a:t>
            </a:r>
          </a:p>
        </p:txBody>
      </p:sp>
      <p:sp>
        <p:nvSpPr>
          <p:cNvPr id="7" name="TextBox 6">
            <a:extLst>
              <a:ext uri="{FF2B5EF4-FFF2-40B4-BE49-F238E27FC236}">
                <a16:creationId xmlns:a16="http://schemas.microsoft.com/office/drawing/2014/main" id="{5D1E62DC-F296-7823-53CE-0A2646B29FF7}"/>
              </a:ext>
            </a:extLst>
          </p:cNvPr>
          <p:cNvSpPr txBox="1"/>
          <p:nvPr/>
        </p:nvSpPr>
        <p:spPr>
          <a:xfrm>
            <a:off x="6894576" y="142384"/>
            <a:ext cx="5061857" cy="523220"/>
          </a:xfrm>
          <a:prstGeom prst="rect">
            <a:avLst/>
          </a:prstGeom>
          <a:noFill/>
        </p:spPr>
        <p:txBody>
          <a:bodyPr wrap="square" rtlCol="0">
            <a:spAutoFit/>
          </a:bodyPr>
          <a:lstStyle/>
          <a:p>
            <a:r>
              <a:rPr lang="en-KE" sz="2800" dirty="0"/>
              <a:t>MANAGEMENT OF MENINGITIS</a:t>
            </a:r>
          </a:p>
        </p:txBody>
      </p:sp>
      <p:sp>
        <p:nvSpPr>
          <p:cNvPr id="2" name="TextBox 1">
            <a:extLst>
              <a:ext uri="{FF2B5EF4-FFF2-40B4-BE49-F238E27FC236}">
                <a16:creationId xmlns:a16="http://schemas.microsoft.com/office/drawing/2014/main" id="{08947EC1-2DD0-ED5C-543A-C40FD2A8834C}"/>
              </a:ext>
            </a:extLst>
          </p:cNvPr>
          <p:cNvSpPr txBox="1"/>
          <p:nvPr/>
        </p:nvSpPr>
        <p:spPr>
          <a:xfrm>
            <a:off x="7260736" y="4741333"/>
            <a:ext cx="4364336" cy="369332"/>
          </a:xfrm>
          <a:prstGeom prst="rect">
            <a:avLst/>
          </a:prstGeom>
          <a:noFill/>
          <a:ln>
            <a:solidFill>
              <a:schemeClr val="accent5">
                <a:lumMod val="75000"/>
              </a:schemeClr>
            </a:solidFill>
          </a:ln>
        </p:spPr>
        <p:txBody>
          <a:bodyPr wrap="none" rtlCol="0">
            <a:spAutoFit/>
          </a:bodyPr>
          <a:lstStyle/>
          <a:p>
            <a:r>
              <a:rPr lang="en-US" dirty="0"/>
              <a:t>Reference the Basic Paediatric Protocol 2022</a:t>
            </a:r>
            <a:endParaRPr lang="en-KE" dirty="0"/>
          </a:p>
        </p:txBody>
      </p:sp>
    </p:spTree>
    <p:extLst>
      <p:ext uri="{BB962C8B-B14F-4D97-AF65-F5344CB8AC3E}">
        <p14:creationId xmlns:p14="http://schemas.microsoft.com/office/powerpoint/2010/main" val="5381540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A0E5-5E8C-D914-3E48-3946D42E4A32}"/>
              </a:ext>
            </a:extLst>
          </p:cNvPr>
          <p:cNvSpPr>
            <a:spLocks noGrp="1"/>
          </p:cNvSpPr>
          <p:nvPr>
            <p:ph type="title"/>
          </p:nvPr>
        </p:nvSpPr>
        <p:spPr>
          <a:xfrm>
            <a:off x="1344386" y="365125"/>
            <a:ext cx="10515600" cy="1325563"/>
          </a:xfrm>
        </p:spPr>
        <p:txBody>
          <a:bodyPr/>
          <a:lstStyle/>
          <a:p>
            <a:r>
              <a:rPr lang="en-KE" dirty="0"/>
              <a:t>SEVERE MALARIA</a:t>
            </a:r>
          </a:p>
        </p:txBody>
      </p:sp>
      <p:sp>
        <p:nvSpPr>
          <p:cNvPr id="3" name="Content Placeholder 2">
            <a:extLst>
              <a:ext uri="{FF2B5EF4-FFF2-40B4-BE49-F238E27FC236}">
                <a16:creationId xmlns:a16="http://schemas.microsoft.com/office/drawing/2014/main" id="{A371F296-A6FE-CC12-516F-0F027697EBE8}"/>
              </a:ext>
            </a:extLst>
          </p:cNvPr>
          <p:cNvSpPr>
            <a:spLocks noGrp="1"/>
          </p:cNvSpPr>
          <p:nvPr>
            <p:ph idx="1"/>
          </p:nvPr>
        </p:nvSpPr>
        <p:spPr>
          <a:xfrm>
            <a:off x="1344386" y="1690688"/>
            <a:ext cx="10515600" cy="4351338"/>
          </a:xfrm>
        </p:spPr>
        <p:txBody>
          <a:bodyPr>
            <a:normAutofit fontScale="92500" lnSpcReduction="10000"/>
          </a:bodyPr>
          <a:lstStyle/>
          <a:p>
            <a:pPr eaLnBrk="1" hangingPunct="1">
              <a:lnSpc>
                <a:spcPct val="90000"/>
              </a:lnSpc>
              <a:spcAft>
                <a:spcPts val="600"/>
              </a:spcAft>
            </a:pPr>
            <a:r>
              <a:rPr lang="en-GB" altLang="en-US" sz="2200" dirty="0"/>
              <a:t>Cerebral malaria</a:t>
            </a:r>
          </a:p>
          <a:p>
            <a:pPr lvl="1" eaLnBrk="1" hangingPunct="1">
              <a:lnSpc>
                <a:spcPct val="90000"/>
              </a:lnSpc>
            </a:pPr>
            <a:r>
              <a:rPr lang="en-GB" altLang="en-US" sz="2200" dirty="0"/>
              <a:t>Strictly Coma = AVPU &lt; P (AVPU = U)</a:t>
            </a:r>
          </a:p>
          <a:p>
            <a:pPr lvl="1" eaLnBrk="1" hangingPunct="1">
              <a:lnSpc>
                <a:spcPct val="90000"/>
              </a:lnSpc>
            </a:pPr>
            <a:r>
              <a:rPr lang="en-GB" altLang="en-US" sz="2200" dirty="0"/>
              <a:t>In practice if AVPU &lt; A or unable to drink</a:t>
            </a:r>
          </a:p>
          <a:p>
            <a:pPr lvl="1" eaLnBrk="1" hangingPunct="1">
              <a:lnSpc>
                <a:spcPct val="90000"/>
              </a:lnSpc>
            </a:pPr>
            <a:endParaRPr lang="en-GB" altLang="en-US" sz="2200" dirty="0"/>
          </a:p>
          <a:p>
            <a:pPr eaLnBrk="1" hangingPunct="1">
              <a:lnSpc>
                <a:spcPct val="90000"/>
              </a:lnSpc>
              <a:spcAft>
                <a:spcPts val="600"/>
              </a:spcAft>
            </a:pPr>
            <a:r>
              <a:rPr lang="en-GB" altLang="en-US" sz="2200" dirty="0"/>
              <a:t>Severe Malaria with Respiratory Distress </a:t>
            </a:r>
          </a:p>
          <a:p>
            <a:pPr lvl="1" eaLnBrk="1" hangingPunct="1">
              <a:lnSpc>
                <a:spcPct val="90000"/>
              </a:lnSpc>
            </a:pPr>
            <a:r>
              <a:rPr lang="en-GB" altLang="en-US" sz="2200" dirty="0"/>
              <a:t>Deep, acidotic breathing &amp; usually indrawing</a:t>
            </a:r>
          </a:p>
          <a:p>
            <a:pPr lvl="1" eaLnBrk="1" hangingPunct="1">
              <a:lnSpc>
                <a:spcPct val="90000"/>
              </a:lnSpc>
            </a:pPr>
            <a:r>
              <a:rPr lang="en-GB" altLang="en-US" sz="2200" dirty="0"/>
              <a:t>Typically associated with anaemia / severe anaemia.</a:t>
            </a:r>
          </a:p>
          <a:p>
            <a:pPr lvl="1" eaLnBrk="1" hangingPunct="1">
              <a:lnSpc>
                <a:spcPct val="90000"/>
              </a:lnSpc>
            </a:pPr>
            <a:endParaRPr lang="en-GB" altLang="en-US" sz="2200" dirty="0"/>
          </a:p>
          <a:p>
            <a:pPr eaLnBrk="1" hangingPunct="1">
              <a:lnSpc>
                <a:spcPct val="90000"/>
              </a:lnSpc>
              <a:spcAft>
                <a:spcPts val="600"/>
              </a:spcAft>
            </a:pPr>
            <a:r>
              <a:rPr lang="en-GB" altLang="en-US" sz="2200" dirty="0"/>
              <a:t>Severe Anaemia</a:t>
            </a:r>
          </a:p>
          <a:p>
            <a:pPr lvl="1" eaLnBrk="1" hangingPunct="1">
              <a:lnSpc>
                <a:spcPct val="90000"/>
              </a:lnSpc>
            </a:pPr>
            <a:r>
              <a:rPr lang="en-GB" altLang="en-US" sz="2200" dirty="0"/>
              <a:t>Hb &lt; 5g/dl (&lt;50g/L) or PCV / Haematocrit &lt; 15%</a:t>
            </a:r>
          </a:p>
          <a:p>
            <a:pPr lvl="1" eaLnBrk="1" hangingPunct="1">
              <a:lnSpc>
                <a:spcPct val="90000"/>
              </a:lnSpc>
            </a:pPr>
            <a:r>
              <a:rPr lang="en-GB" altLang="en-US" sz="2200" dirty="0"/>
              <a:t>As many as 40-50% of children with severe anaemia will </a:t>
            </a:r>
            <a:r>
              <a:rPr lang="en-GB" altLang="en-US" sz="2200" u="sng" dirty="0"/>
              <a:t>NOT</a:t>
            </a:r>
            <a:r>
              <a:rPr lang="en-GB" altLang="en-US" sz="2200" dirty="0"/>
              <a:t> have respiratory distress</a:t>
            </a:r>
          </a:p>
          <a:p>
            <a:pPr eaLnBrk="1" hangingPunct="1">
              <a:lnSpc>
                <a:spcPct val="90000"/>
              </a:lnSpc>
              <a:spcAft>
                <a:spcPts val="600"/>
              </a:spcAft>
            </a:pPr>
            <a:r>
              <a:rPr lang="en-GB" altLang="en-US" sz="2200" b="1" dirty="0"/>
              <a:t>Plus positive diagnostic test (repeat up to 3 times if good quality slide test is negative)</a:t>
            </a:r>
          </a:p>
          <a:p>
            <a:endParaRPr lang="en-KE" dirty="0"/>
          </a:p>
        </p:txBody>
      </p:sp>
    </p:spTree>
    <p:extLst>
      <p:ext uri="{BB962C8B-B14F-4D97-AF65-F5344CB8AC3E}">
        <p14:creationId xmlns:p14="http://schemas.microsoft.com/office/powerpoint/2010/main" val="40782917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5B3B43-4E4A-DF08-41D3-F188FB1BEEEE}"/>
              </a:ext>
            </a:extLst>
          </p:cNvPr>
          <p:cNvPicPr>
            <a:picLocks noGrp="1" noChangeAspect="1"/>
          </p:cNvPicPr>
          <p:nvPr>
            <p:ph idx="1"/>
          </p:nvPr>
        </p:nvPicPr>
        <p:blipFill>
          <a:blip r:embed="rId2"/>
          <a:stretch>
            <a:fillRect/>
          </a:stretch>
        </p:blipFill>
        <p:spPr>
          <a:xfrm>
            <a:off x="1120486" y="0"/>
            <a:ext cx="6162057" cy="6873312"/>
          </a:xfrm>
        </p:spPr>
      </p:pic>
      <p:sp>
        <p:nvSpPr>
          <p:cNvPr id="7" name="Rounded Rectangle 6">
            <a:extLst>
              <a:ext uri="{FF2B5EF4-FFF2-40B4-BE49-F238E27FC236}">
                <a16:creationId xmlns:a16="http://schemas.microsoft.com/office/drawing/2014/main" id="{D7959301-2D70-0C8C-D2D9-60511E5FAEA8}"/>
              </a:ext>
            </a:extLst>
          </p:cNvPr>
          <p:cNvSpPr/>
          <p:nvPr/>
        </p:nvSpPr>
        <p:spPr>
          <a:xfrm>
            <a:off x="7560129" y="1371600"/>
            <a:ext cx="4476642" cy="3216729"/>
          </a:xfrm>
          <a:prstGeom prst="roundRect">
            <a:avLst/>
          </a:prstGeom>
          <a:ln>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GB" sz="2400" dirty="0"/>
              <a:t>C</a:t>
            </a:r>
            <a:r>
              <a:rPr lang="en-KE" sz="2400" dirty="0"/>
              <a:t>hildren &lt; 20 kg  give artesunate 3mg/kg/dose</a:t>
            </a:r>
          </a:p>
          <a:p>
            <a:pPr marL="285750" indent="-285750">
              <a:buFont typeface="Arial" panose="020B0604020202020204" pitchFamily="34" charset="0"/>
              <a:buChar char="•"/>
            </a:pPr>
            <a:r>
              <a:rPr lang="en-GB" sz="2400" dirty="0"/>
              <a:t>C</a:t>
            </a:r>
            <a:r>
              <a:rPr lang="en-KE" sz="2400" dirty="0"/>
              <a:t>hildren&gt; 20kg  and adults give artesunate 2.4 mg/kg/dose</a:t>
            </a:r>
          </a:p>
          <a:p>
            <a:pPr marL="285750" indent="-285750">
              <a:buFont typeface="Arial" panose="020B0604020202020204" pitchFamily="34" charset="0"/>
              <a:buChar char="•"/>
            </a:pPr>
            <a:r>
              <a:rPr lang="en-GB" sz="2400" dirty="0"/>
              <a:t>P</a:t>
            </a:r>
            <a:r>
              <a:rPr lang="en-KE" sz="2400" dirty="0"/>
              <a:t>revent hypoglycemia by feeding and fluids</a:t>
            </a:r>
          </a:p>
          <a:p>
            <a:pPr algn="ctr"/>
            <a:endParaRPr lang="en-KE" dirty="0"/>
          </a:p>
        </p:txBody>
      </p:sp>
    </p:spTree>
    <p:extLst>
      <p:ext uri="{BB962C8B-B14F-4D97-AF65-F5344CB8AC3E}">
        <p14:creationId xmlns:p14="http://schemas.microsoft.com/office/powerpoint/2010/main" val="19506644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0FF7-FC88-3E8A-0097-F86FEC6867A4}"/>
              </a:ext>
            </a:extLst>
          </p:cNvPr>
          <p:cNvSpPr>
            <a:spLocks noGrp="1"/>
          </p:cNvSpPr>
          <p:nvPr>
            <p:ph type="title"/>
          </p:nvPr>
        </p:nvSpPr>
        <p:spPr>
          <a:xfrm>
            <a:off x="1442357" y="283482"/>
            <a:ext cx="10515600" cy="1325563"/>
          </a:xfrm>
        </p:spPr>
        <p:txBody>
          <a:bodyPr/>
          <a:lstStyle/>
          <a:p>
            <a:r>
              <a:rPr lang="en-KE" dirty="0"/>
              <a:t>SUMMARY</a:t>
            </a:r>
          </a:p>
        </p:txBody>
      </p:sp>
      <p:sp>
        <p:nvSpPr>
          <p:cNvPr id="3" name="Content Placeholder 2">
            <a:extLst>
              <a:ext uri="{FF2B5EF4-FFF2-40B4-BE49-F238E27FC236}">
                <a16:creationId xmlns:a16="http://schemas.microsoft.com/office/drawing/2014/main" id="{8021B9D8-C27F-6563-BDA0-803C7C534993}"/>
              </a:ext>
            </a:extLst>
          </p:cNvPr>
          <p:cNvSpPr>
            <a:spLocks noGrp="1"/>
          </p:cNvSpPr>
          <p:nvPr>
            <p:ph idx="1"/>
          </p:nvPr>
        </p:nvSpPr>
        <p:spPr>
          <a:xfrm>
            <a:off x="1442357" y="1609045"/>
            <a:ext cx="10515600" cy="4351338"/>
          </a:xfrm>
        </p:spPr>
        <p:txBody>
          <a:bodyPr/>
          <a:lstStyle/>
          <a:p>
            <a:r>
              <a:rPr lang="en-US" altLang="en-US" dirty="0"/>
              <a:t>LP should be done in all cases of suspected meningitis for cell count and microscopy results to guide treatment</a:t>
            </a:r>
          </a:p>
          <a:p>
            <a:endParaRPr lang="en-US" altLang="en-US" dirty="0"/>
          </a:p>
          <a:p>
            <a:r>
              <a:rPr lang="en-US" altLang="en-US" dirty="0"/>
              <a:t>Ceftriaxone is the treatment of choice in Kenya for proven meningitis</a:t>
            </a:r>
          </a:p>
          <a:p>
            <a:endParaRPr lang="en-US" altLang="en-US" dirty="0"/>
          </a:p>
          <a:p>
            <a:r>
              <a:rPr lang="en-US" altLang="en-US" dirty="0"/>
              <a:t> Diagnostic test for malaria should be done in all suspected cases before starting treatment. </a:t>
            </a:r>
          </a:p>
          <a:p>
            <a:endParaRPr lang="en-US" altLang="en-US" dirty="0"/>
          </a:p>
          <a:p>
            <a:r>
              <a:rPr lang="en-US" altLang="en-US" dirty="0"/>
              <a:t>Artesunate is the treatment of choice in severe malaria  </a:t>
            </a:r>
            <a:endParaRPr lang="en-GB" altLang="en-US" dirty="0"/>
          </a:p>
          <a:p>
            <a:endParaRPr lang="en-KE" dirty="0"/>
          </a:p>
        </p:txBody>
      </p:sp>
    </p:spTree>
    <p:extLst>
      <p:ext uri="{BB962C8B-B14F-4D97-AF65-F5344CB8AC3E}">
        <p14:creationId xmlns:p14="http://schemas.microsoft.com/office/powerpoint/2010/main" val="4143976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12FEC-0083-7123-4B87-BB7D66463178}"/>
              </a:ext>
            </a:extLst>
          </p:cNvPr>
          <p:cNvSpPr>
            <a:spLocks noGrp="1"/>
          </p:cNvSpPr>
          <p:nvPr>
            <p:ph type="title"/>
          </p:nvPr>
        </p:nvSpPr>
        <p:spPr>
          <a:xfrm>
            <a:off x="1186771" y="254679"/>
            <a:ext cx="10259557" cy="898525"/>
          </a:xfrm>
        </p:spPr>
        <p:txBody>
          <a:bodyPr>
            <a:normAutofit fontScale="90000"/>
          </a:bodyPr>
          <a:lstStyle/>
          <a:p>
            <a:pPr>
              <a:defRPr/>
            </a:pPr>
            <a:r>
              <a:rPr lang="en-GB" altLang="en-US" b="1" dirty="0">
                <a:solidFill>
                  <a:srgbClr val="0070C0"/>
                </a:solidFill>
                <a:latin typeface="+mn-lt"/>
                <a:ea typeface="Raleway"/>
                <a:cs typeface="Raleway"/>
                <a:sym typeface="Raleway"/>
              </a:rPr>
              <a:t>What are the most common causes of ‘collapse / arrest’ in children?</a:t>
            </a:r>
            <a:endParaRPr lang="en-US" b="1" dirty="0">
              <a:latin typeface="+mn-lt"/>
            </a:endParaRPr>
          </a:p>
        </p:txBody>
      </p:sp>
      <p:sp>
        <p:nvSpPr>
          <p:cNvPr id="190467" name="Text Placeholder 2">
            <a:extLst>
              <a:ext uri="{FF2B5EF4-FFF2-40B4-BE49-F238E27FC236}">
                <a16:creationId xmlns:a16="http://schemas.microsoft.com/office/drawing/2014/main" id="{11EB279F-C4A9-B540-0856-EE82322BE639}"/>
              </a:ext>
            </a:extLst>
          </p:cNvPr>
          <p:cNvSpPr>
            <a:spLocks noGrp="1"/>
          </p:cNvSpPr>
          <p:nvPr>
            <p:ph type="body" idx="1"/>
          </p:nvPr>
        </p:nvSpPr>
        <p:spPr>
          <a:xfrm>
            <a:off x="2068514" y="1579564"/>
            <a:ext cx="8015287" cy="4827587"/>
          </a:xfrm>
        </p:spPr>
        <p:txBody>
          <a:bodyPr/>
          <a:lstStyle/>
          <a:p>
            <a:pPr marL="0" indent="0">
              <a:spcBef>
                <a:spcPct val="0"/>
              </a:spcBef>
              <a:spcAft>
                <a:spcPts val="600"/>
              </a:spcAft>
              <a:buClr>
                <a:srgbClr val="677480"/>
              </a:buClr>
              <a:buNone/>
            </a:pPr>
            <a:r>
              <a:rPr lang="en-GB" altLang="en-US" dirty="0">
                <a:solidFill>
                  <a:srgbClr val="677480"/>
                </a:solidFill>
                <a:latin typeface="Lato" panose="020F0502020204030203" pitchFamily="34" charset="0"/>
                <a:cs typeface="Arial" panose="020B0604020202020204" pitchFamily="34" charset="0"/>
                <a:sym typeface="Lato" panose="020F0502020204030203" pitchFamily="34" charset="0"/>
              </a:rPr>
              <a:t>          </a:t>
            </a:r>
            <a:endParaRPr lang="en-US" altLang="en-US" dirty="0"/>
          </a:p>
        </p:txBody>
      </p:sp>
      <p:sp>
        <p:nvSpPr>
          <p:cNvPr id="6" name="Rectangle 5">
            <a:extLst>
              <a:ext uri="{FF2B5EF4-FFF2-40B4-BE49-F238E27FC236}">
                <a16:creationId xmlns:a16="http://schemas.microsoft.com/office/drawing/2014/main" id="{7F82F557-0366-D4BA-5C33-C220A1E7B502}"/>
              </a:ext>
            </a:extLst>
          </p:cNvPr>
          <p:cNvSpPr/>
          <p:nvPr/>
        </p:nvSpPr>
        <p:spPr>
          <a:xfrm>
            <a:off x="2088355" y="1951957"/>
            <a:ext cx="3341688" cy="355282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61EA445C-9CCA-799C-D83F-AA361B310879}"/>
              </a:ext>
            </a:extLst>
          </p:cNvPr>
          <p:cNvSpPr/>
          <p:nvPr/>
        </p:nvSpPr>
        <p:spPr>
          <a:xfrm>
            <a:off x="5664201" y="1725613"/>
            <a:ext cx="4760913" cy="4913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pSp>
        <p:nvGrpSpPr>
          <p:cNvPr id="19" name="Group 18">
            <a:extLst>
              <a:ext uri="{FF2B5EF4-FFF2-40B4-BE49-F238E27FC236}">
                <a16:creationId xmlns:a16="http://schemas.microsoft.com/office/drawing/2014/main" id="{7C59C4AB-9A9F-3AA5-3637-49E6AD245E6A}"/>
              </a:ext>
            </a:extLst>
          </p:cNvPr>
          <p:cNvGrpSpPr>
            <a:grpSpLocks/>
          </p:cNvGrpSpPr>
          <p:nvPr/>
        </p:nvGrpSpPr>
        <p:grpSpPr bwMode="auto">
          <a:xfrm>
            <a:off x="2255838" y="1490100"/>
            <a:ext cx="3192463" cy="2341767"/>
            <a:chOff x="880320" y="2409861"/>
            <a:chExt cx="3191785" cy="2341343"/>
          </a:xfrm>
        </p:grpSpPr>
        <p:pic>
          <p:nvPicPr>
            <p:cNvPr id="190474" name="Picture 8">
              <a:extLst>
                <a:ext uri="{FF2B5EF4-FFF2-40B4-BE49-F238E27FC236}">
                  <a16:creationId xmlns:a16="http://schemas.microsoft.com/office/drawing/2014/main" id="{850C902F-499B-BD15-6246-7565BEAA2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854" y="2409861"/>
              <a:ext cx="1453492" cy="145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5" name="TextBox 9">
              <a:extLst>
                <a:ext uri="{FF2B5EF4-FFF2-40B4-BE49-F238E27FC236}">
                  <a16:creationId xmlns:a16="http://schemas.microsoft.com/office/drawing/2014/main" id="{3FCE471F-8CCE-D464-1E33-A0A00FC16ABD}"/>
                </a:ext>
              </a:extLst>
            </p:cNvPr>
            <p:cNvSpPr txBox="1">
              <a:spLocks noChangeArrowheads="1"/>
            </p:cNvSpPr>
            <p:nvPr/>
          </p:nvSpPr>
          <p:spPr bwMode="auto">
            <a:xfrm>
              <a:off x="880320" y="3720153"/>
              <a:ext cx="3191785"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indent="-4572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buClr>
                  <a:srgbClr val="677480"/>
                </a:buClr>
              </a:pPr>
              <a:r>
                <a:rPr lang="en-GB" altLang="en-US" sz="2800" dirty="0">
                  <a:latin typeface="+mn-lt"/>
                  <a:cs typeface="Arial" panose="020B0604020202020204" pitchFamily="34" charset="0"/>
                  <a:sym typeface="Lato" panose="020F0502020204030203" pitchFamily="34" charset="0"/>
                </a:rPr>
                <a:t>Respiratory failure</a:t>
              </a:r>
            </a:p>
            <a:p>
              <a:pPr lvl="2">
                <a:spcAft>
                  <a:spcPts val="600"/>
                </a:spcAft>
                <a:buClr>
                  <a:srgbClr val="677480"/>
                </a:buClr>
                <a:buFontTx/>
                <a:buChar char="•"/>
              </a:pPr>
              <a:r>
                <a:rPr lang="en-GB" altLang="en-US" sz="2800" dirty="0">
                  <a:latin typeface="+mn-lt"/>
                  <a:cs typeface="Arial" panose="020B0604020202020204" pitchFamily="34" charset="0"/>
                  <a:sym typeface="Lato" panose="020F0502020204030203" pitchFamily="34" charset="0"/>
                </a:rPr>
                <a:t>Pneumonia</a:t>
              </a:r>
            </a:p>
          </p:txBody>
        </p:sp>
      </p:grpSp>
      <p:grpSp>
        <p:nvGrpSpPr>
          <p:cNvPr id="20" name="Group 19">
            <a:extLst>
              <a:ext uri="{FF2B5EF4-FFF2-40B4-BE49-F238E27FC236}">
                <a16:creationId xmlns:a16="http://schemas.microsoft.com/office/drawing/2014/main" id="{D64D2E22-6886-9196-662F-6E49623B5034}"/>
              </a:ext>
            </a:extLst>
          </p:cNvPr>
          <p:cNvGrpSpPr>
            <a:grpSpLocks/>
          </p:cNvGrpSpPr>
          <p:nvPr/>
        </p:nvGrpSpPr>
        <p:grpSpPr bwMode="auto">
          <a:xfrm>
            <a:off x="6770585" y="1265832"/>
            <a:ext cx="5007429" cy="4595944"/>
            <a:chOff x="4551744" y="1480034"/>
            <a:chExt cx="5006596" cy="4594893"/>
          </a:xfrm>
        </p:grpSpPr>
        <p:pic>
          <p:nvPicPr>
            <p:cNvPr id="190472" name="Graphic 15">
              <a:extLst>
                <a:ext uri="{FF2B5EF4-FFF2-40B4-BE49-F238E27FC236}">
                  <a16:creationId xmlns:a16="http://schemas.microsoft.com/office/drawing/2014/main" id="{597416E6-BA44-7CD2-5032-8757C1968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340" y="1480034"/>
              <a:ext cx="2136420" cy="193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Box 16">
              <a:extLst>
                <a:ext uri="{FF2B5EF4-FFF2-40B4-BE49-F238E27FC236}">
                  <a16:creationId xmlns:a16="http://schemas.microsoft.com/office/drawing/2014/main" id="{A502C403-101F-3BDF-4886-BED1EF376B65}"/>
                </a:ext>
              </a:extLst>
            </p:cNvPr>
            <p:cNvSpPr txBox="1">
              <a:spLocks noChangeArrowheads="1"/>
            </p:cNvSpPr>
            <p:nvPr/>
          </p:nvSpPr>
          <p:spPr bwMode="auto">
            <a:xfrm>
              <a:off x="4551744" y="3090177"/>
              <a:ext cx="5006596" cy="2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Aft>
                  <a:spcPts val="600"/>
                </a:spcAft>
                <a:buClr>
                  <a:srgbClr val="677480"/>
                </a:buClr>
              </a:pPr>
              <a:r>
                <a:rPr lang="en-GB" altLang="en-US" sz="2800" dirty="0">
                  <a:latin typeface="+mn-lt"/>
                  <a:cs typeface="Arial" panose="020B0604020202020204" pitchFamily="34" charset="0"/>
                  <a:sym typeface="Lato" panose="020F0502020204030203" pitchFamily="34" charset="0"/>
                </a:rPr>
                <a:t>Circulatory failure</a:t>
              </a:r>
            </a:p>
            <a:p>
              <a:pPr lvl="1">
                <a:spcAft>
                  <a:spcPts val="600"/>
                </a:spcAft>
                <a:buClr>
                  <a:srgbClr val="677480"/>
                </a:buClr>
                <a:buFont typeface="Arial" panose="020B0604020202020204" pitchFamily="34" charset="0"/>
                <a:buChar char="•"/>
              </a:pPr>
              <a:r>
                <a:rPr lang="en-GB" altLang="en-US" sz="2800" dirty="0">
                  <a:latin typeface="+mn-lt"/>
                  <a:cs typeface="Arial" panose="020B0604020202020204" pitchFamily="34" charset="0"/>
                  <a:sym typeface="Lato" panose="020F0502020204030203" pitchFamily="34" charset="0"/>
                </a:rPr>
                <a:t>Severe anaemia</a:t>
              </a:r>
            </a:p>
            <a:p>
              <a:pPr lvl="1">
                <a:spcAft>
                  <a:spcPts val="600"/>
                </a:spcAft>
                <a:buClr>
                  <a:srgbClr val="677480"/>
                </a:buClr>
                <a:buFont typeface="Arial" panose="020B0604020202020204" pitchFamily="34" charset="0"/>
                <a:buChar char="•"/>
              </a:pPr>
              <a:r>
                <a:rPr lang="en-GB" altLang="en-US" sz="2800" dirty="0">
                  <a:latin typeface="+mn-lt"/>
                  <a:cs typeface="Arial" panose="020B0604020202020204" pitchFamily="34" charset="0"/>
                  <a:sym typeface="Lato" panose="020F0502020204030203" pitchFamily="34" charset="0"/>
                </a:rPr>
                <a:t>Dehydration</a:t>
              </a:r>
            </a:p>
            <a:p>
              <a:pPr lvl="1">
                <a:spcAft>
                  <a:spcPts val="600"/>
                </a:spcAft>
                <a:buClr>
                  <a:srgbClr val="677480"/>
                </a:buClr>
                <a:buFont typeface="Arial" panose="020B0604020202020204" pitchFamily="34" charset="0"/>
                <a:buChar char="•"/>
              </a:pPr>
              <a:r>
                <a:rPr lang="en-GB" altLang="en-US" sz="2800" dirty="0">
                  <a:latin typeface="+mn-lt"/>
                  <a:cs typeface="Arial" panose="020B0604020202020204" pitchFamily="34" charset="0"/>
                  <a:sym typeface="Lato" panose="020F0502020204030203" pitchFamily="34" charset="0"/>
                </a:rPr>
                <a:t>Septic shock.</a:t>
              </a:r>
            </a:p>
            <a:p>
              <a:pPr lvl="1">
                <a:spcAft>
                  <a:spcPts val="600"/>
                </a:spcAft>
                <a:buClr>
                  <a:srgbClr val="677480"/>
                </a:buClr>
                <a:buFont typeface="Arial" panose="020B0604020202020204" pitchFamily="34" charset="0"/>
                <a:buChar char="•"/>
              </a:pPr>
              <a:r>
                <a:rPr lang="en-GB" altLang="en-US" sz="2800" dirty="0">
                  <a:latin typeface="+mn-lt"/>
                  <a:cs typeface="Arial" panose="020B0604020202020204" pitchFamily="34" charset="0"/>
                  <a:sym typeface="Lato" panose="020F0502020204030203" pitchFamily="34" charset="0"/>
                </a:rPr>
                <a:t>(Pump failure – adults and children with CHD)</a:t>
              </a:r>
            </a:p>
          </p:txBody>
        </p:sp>
      </p:grpSp>
      <p:cxnSp>
        <p:nvCxnSpPr>
          <p:cNvPr id="4" name="Straight Connector 3">
            <a:extLst>
              <a:ext uri="{FF2B5EF4-FFF2-40B4-BE49-F238E27FC236}">
                <a16:creationId xmlns:a16="http://schemas.microsoft.com/office/drawing/2014/main" id="{8226BA31-CE30-BB05-DFF2-DDFE37AB7D8A}"/>
              </a:ext>
            </a:extLst>
          </p:cNvPr>
          <p:cNvCxnSpPr/>
          <p:nvPr/>
        </p:nvCxnSpPr>
        <p:spPr>
          <a:xfrm>
            <a:off x="6161316" y="1490100"/>
            <a:ext cx="0" cy="4829057"/>
          </a:xfrm>
          <a:prstGeom prst="line">
            <a:avLst/>
          </a:prstGeom>
          <a:ln w="9525">
            <a:solidFill>
              <a:schemeClr val="accent6">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solidFill>
                  <a:schemeClr val="accent5"/>
                </a:solidFill>
                <a:latin typeface="Cambria" panose="02040503050406030204" pitchFamily="18" charset="0"/>
                <a:ea typeface="Cambria" panose="02040503050406030204" pitchFamily="18" charset="0"/>
              </a:rPr>
              <a:t>Module 9: </a:t>
            </a:r>
            <a:r>
              <a:rPr kumimoji="0" lang="en-US" sz="6000" b="1" i="0" u="none" strike="noStrike" kern="1200" cap="none" spc="0" normalizeH="0" baseline="0" noProof="0" dirty="0">
                <a:ln>
                  <a:noFill/>
                </a:ln>
                <a:solidFill>
                  <a:srgbClr val="4472C4"/>
                </a:solidFill>
                <a:effectLst/>
                <a:uLnTx/>
                <a:uFillTx/>
                <a:latin typeface="Calibri" panose="020F0502020204030204"/>
                <a:ea typeface="+mn-ea"/>
                <a:cs typeface="+mn-cs"/>
              </a:rPr>
              <a:t>Introduction to diabetes</a:t>
            </a:r>
            <a:br>
              <a:rPr lang="en-US" b="1" dirty="0">
                <a:solidFill>
                  <a:schemeClr val="accent5"/>
                </a:solidFill>
                <a:latin typeface="Cambria" panose="02040503050406030204" pitchFamily="18" charset="0"/>
                <a:ea typeface="Cambria" panose="02040503050406030204" pitchFamily="18" charset="0"/>
              </a:rPr>
            </a:b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521909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8ECFF-C3B8-D156-89DD-07B8950E8A4D}"/>
              </a:ext>
            </a:extLst>
          </p:cNvPr>
          <p:cNvSpPr>
            <a:spLocks noGrp="1"/>
          </p:cNvSpPr>
          <p:nvPr>
            <p:ph type="title"/>
          </p:nvPr>
        </p:nvSpPr>
        <p:spPr/>
        <p:txBody>
          <a:bodyPr/>
          <a:lstStyle/>
          <a:p>
            <a:r>
              <a:rPr lang="en-US" dirty="0">
                <a:solidFill>
                  <a:schemeClr val="accent1"/>
                </a:solidFill>
              </a:rPr>
              <a:t>Learning objectives</a:t>
            </a:r>
          </a:p>
        </p:txBody>
      </p:sp>
      <p:sp>
        <p:nvSpPr>
          <p:cNvPr id="3" name="Content Placeholder 2">
            <a:extLst>
              <a:ext uri="{FF2B5EF4-FFF2-40B4-BE49-F238E27FC236}">
                <a16:creationId xmlns:a16="http://schemas.microsoft.com/office/drawing/2014/main" id="{A5CF1136-D8C7-CBE5-6131-B0D38FA025B9}"/>
              </a:ext>
            </a:extLst>
          </p:cNvPr>
          <p:cNvSpPr>
            <a:spLocks noGrp="1"/>
          </p:cNvSpPr>
          <p:nvPr>
            <p:ph idx="1"/>
          </p:nvPr>
        </p:nvSpPr>
        <p:spPr>
          <a:xfrm>
            <a:off x="1244600" y="1825625"/>
            <a:ext cx="10515600" cy="4351338"/>
          </a:xfrm>
        </p:spPr>
        <p:txBody>
          <a:bodyPr/>
          <a:lstStyle/>
          <a:p>
            <a:pPr marL="0" indent="0">
              <a:buNone/>
            </a:pPr>
            <a:endParaRPr lang="en-US" sz="2400" dirty="0"/>
          </a:p>
          <a:p>
            <a:r>
              <a:rPr lang="en-US" sz="2400" dirty="0"/>
              <a:t>Definition of Diabetes</a:t>
            </a:r>
          </a:p>
          <a:p>
            <a:r>
              <a:rPr lang="en-US" sz="2400" dirty="0" err="1"/>
              <a:t>Aetiology</a:t>
            </a:r>
            <a:r>
              <a:rPr lang="en-US" sz="2400" dirty="0"/>
              <a:t>/Risk factors of T1DM</a:t>
            </a:r>
          </a:p>
          <a:p>
            <a:r>
              <a:rPr lang="en-US" sz="2400" dirty="0"/>
              <a:t>Epidemiology and risk factors of type 1 diabetes</a:t>
            </a:r>
          </a:p>
          <a:p>
            <a:r>
              <a:rPr lang="en-US" sz="2400" dirty="0"/>
              <a:t>Clinical presentation and diagnostic criteria of type 1 DM</a:t>
            </a:r>
          </a:p>
          <a:p>
            <a:endParaRPr lang="en-US" dirty="0"/>
          </a:p>
        </p:txBody>
      </p:sp>
    </p:spTree>
    <p:extLst>
      <p:ext uri="{BB962C8B-B14F-4D97-AF65-F5344CB8AC3E}">
        <p14:creationId xmlns:p14="http://schemas.microsoft.com/office/powerpoint/2010/main" val="263536713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995C4-4ADF-14B9-A4C9-29BE433262EA}"/>
              </a:ext>
            </a:extLst>
          </p:cNvPr>
          <p:cNvSpPr>
            <a:spLocks noGrp="1"/>
          </p:cNvSpPr>
          <p:nvPr>
            <p:ph type="title"/>
          </p:nvPr>
        </p:nvSpPr>
        <p:spPr/>
        <p:txBody>
          <a:bodyPr/>
          <a:lstStyle/>
          <a:p>
            <a:r>
              <a:rPr lang="en-US" dirty="0">
                <a:solidFill>
                  <a:schemeClr val="accent1"/>
                </a:solidFill>
              </a:rPr>
              <a:t>DEFINITION OF DIABETES</a:t>
            </a:r>
          </a:p>
        </p:txBody>
      </p:sp>
      <p:sp>
        <p:nvSpPr>
          <p:cNvPr id="3" name="Content Placeholder 2">
            <a:extLst>
              <a:ext uri="{FF2B5EF4-FFF2-40B4-BE49-F238E27FC236}">
                <a16:creationId xmlns:a16="http://schemas.microsoft.com/office/drawing/2014/main" id="{C858D2E4-C247-2038-89C4-BDD745442ED2}"/>
              </a:ext>
            </a:extLst>
          </p:cNvPr>
          <p:cNvSpPr>
            <a:spLocks noGrp="1"/>
          </p:cNvSpPr>
          <p:nvPr>
            <p:ph idx="1"/>
          </p:nvPr>
        </p:nvSpPr>
        <p:spPr>
          <a:xfrm>
            <a:off x="838200" y="1798193"/>
            <a:ext cx="10515600" cy="3807079"/>
          </a:xfrm>
        </p:spPr>
        <p:txBody>
          <a:bodyPr/>
          <a:lstStyle/>
          <a:p>
            <a:endParaRPr lang="en-US" dirty="0"/>
          </a:p>
        </p:txBody>
      </p:sp>
      <p:sp>
        <p:nvSpPr>
          <p:cNvPr id="4" name="Rectangle: Rounded Corners 3">
            <a:extLst>
              <a:ext uri="{FF2B5EF4-FFF2-40B4-BE49-F238E27FC236}">
                <a16:creationId xmlns:a16="http://schemas.microsoft.com/office/drawing/2014/main" id="{C6191000-019E-2E3A-AB9D-AA932FF6B5F7}"/>
              </a:ext>
            </a:extLst>
          </p:cNvPr>
          <p:cNvSpPr/>
          <p:nvPr/>
        </p:nvSpPr>
        <p:spPr>
          <a:xfrm>
            <a:off x="1084944" y="2450592"/>
            <a:ext cx="10515600" cy="26268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t>Diabetes is a complex metabolic disorder characterized by </a:t>
            </a:r>
            <a:r>
              <a:rPr lang="en-US" sz="2400" b="1" dirty="0">
                <a:solidFill>
                  <a:srgbClr val="C00000"/>
                </a:solidFill>
              </a:rPr>
              <a:t>elevated blood  glucose </a:t>
            </a:r>
            <a:r>
              <a:rPr lang="en-US" sz="2400" b="1" dirty="0">
                <a:solidFill>
                  <a:schemeClr val="tx1"/>
                </a:solidFill>
              </a:rPr>
              <a:t>level</a:t>
            </a:r>
            <a:r>
              <a:rPr lang="en-US" sz="2400" b="1" dirty="0"/>
              <a:t> as a result of </a:t>
            </a:r>
            <a:r>
              <a:rPr lang="en-US" sz="2400" b="1" dirty="0">
                <a:solidFill>
                  <a:srgbClr val="C00000"/>
                </a:solidFill>
              </a:rPr>
              <a:t>either resistance to the action of insulin, insufficient insulin secretion</a:t>
            </a:r>
            <a:r>
              <a:rPr lang="en-US" sz="2400" b="1" dirty="0"/>
              <a:t>, or both. </a:t>
            </a:r>
          </a:p>
        </p:txBody>
      </p:sp>
    </p:spTree>
    <p:extLst>
      <p:ext uri="{BB962C8B-B14F-4D97-AF65-F5344CB8AC3E}">
        <p14:creationId xmlns:p14="http://schemas.microsoft.com/office/powerpoint/2010/main" val="173814873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447" y="650929"/>
            <a:ext cx="10616339" cy="712922"/>
          </a:xfrm>
        </p:spPr>
        <p:style>
          <a:lnRef idx="2">
            <a:schemeClr val="dk1"/>
          </a:lnRef>
          <a:fillRef idx="1">
            <a:schemeClr val="lt1"/>
          </a:fillRef>
          <a:effectRef idx="0">
            <a:schemeClr val="dk1"/>
          </a:effectRef>
          <a:fontRef idx="minor">
            <a:schemeClr val="dk1"/>
          </a:fontRef>
        </p:style>
        <p:txBody>
          <a:bodyPr>
            <a:normAutofit/>
          </a:bodyPr>
          <a:lstStyle/>
          <a:p>
            <a:r>
              <a:rPr lang="en-US" dirty="0">
                <a:solidFill>
                  <a:schemeClr val="accent1"/>
                </a:solidFill>
              </a:rPr>
              <a:t>Type I Diabetes Mellitus</a:t>
            </a:r>
          </a:p>
        </p:txBody>
      </p:sp>
      <p:sp>
        <p:nvSpPr>
          <p:cNvPr id="3" name="Content Placeholder 2"/>
          <p:cNvSpPr>
            <a:spLocks noGrp="1"/>
          </p:cNvSpPr>
          <p:nvPr>
            <p:ph idx="1"/>
          </p:nvPr>
        </p:nvSpPr>
        <p:spPr>
          <a:xfrm>
            <a:off x="5751576" y="1638300"/>
            <a:ext cx="6211824" cy="4735068"/>
          </a:xfrm>
        </p:spPr>
        <p:txBody>
          <a:bodyPr>
            <a:noAutofit/>
          </a:bodyPr>
          <a:lstStyle/>
          <a:p>
            <a:pPr>
              <a:buFont typeface="Wingdings" pitchFamily="2" charset="2"/>
              <a:buChar char="v"/>
            </a:pPr>
            <a:r>
              <a:rPr lang="en-US" dirty="0"/>
              <a:t>Describes a complex metabolic disorder characterized by </a:t>
            </a:r>
            <a:r>
              <a:rPr lang="en-US" dirty="0">
                <a:solidFill>
                  <a:srgbClr val="C00000"/>
                </a:solidFill>
              </a:rPr>
              <a:t>persistent hyperglycemia </a:t>
            </a:r>
            <a:r>
              <a:rPr lang="en-US" dirty="0"/>
              <a:t>resulting from impaired secretion of insulin from the beta cells of the pancreas</a:t>
            </a:r>
            <a:endParaRPr lang="en-US" sz="2800" dirty="0"/>
          </a:p>
          <a:p>
            <a:pPr marL="0" indent="0">
              <a:buNone/>
            </a:pPr>
            <a:endParaRPr lang="en-US" sz="2000" dirty="0"/>
          </a:p>
        </p:txBody>
      </p:sp>
      <p:pic>
        <p:nvPicPr>
          <p:cNvPr id="4" name="Picture 3">
            <a:extLst>
              <a:ext uri="{FF2B5EF4-FFF2-40B4-BE49-F238E27FC236}">
                <a16:creationId xmlns:a16="http://schemas.microsoft.com/office/drawing/2014/main" id="{EADE4461-9FB3-D2DE-8808-14778BAFC7D4}"/>
              </a:ext>
            </a:extLst>
          </p:cNvPr>
          <p:cNvPicPr>
            <a:picLocks noChangeAspect="1"/>
          </p:cNvPicPr>
          <p:nvPr/>
        </p:nvPicPr>
        <p:blipFill>
          <a:blip r:embed="rId2"/>
          <a:stretch>
            <a:fillRect/>
          </a:stretch>
        </p:blipFill>
        <p:spPr>
          <a:xfrm>
            <a:off x="1183569" y="2204357"/>
            <a:ext cx="4162689" cy="3659414"/>
          </a:xfrm>
          <a:prstGeom prst="rect">
            <a:avLst/>
          </a:prstGeom>
        </p:spPr>
      </p:pic>
      <p:sp>
        <p:nvSpPr>
          <p:cNvPr id="5" name="Oval 4">
            <a:extLst>
              <a:ext uri="{FF2B5EF4-FFF2-40B4-BE49-F238E27FC236}">
                <a16:creationId xmlns:a16="http://schemas.microsoft.com/office/drawing/2014/main" id="{79FB39FE-3248-BB26-87FF-B1CE5B579EE3}"/>
              </a:ext>
            </a:extLst>
          </p:cNvPr>
          <p:cNvSpPr/>
          <p:nvPr/>
        </p:nvSpPr>
        <p:spPr>
          <a:xfrm>
            <a:off x="5573268" y="3831335"/>
            <a:ext cx="5910976" cy="2816481"/>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marL="285750" indent="-285750" algn="ctr">
              <a:buFont typeface="Wingdings" panose="05000000000000000000" pitchFamily="2" charset="2"/>
              <a:buChar char="v"/>
            </a:pPr>
            <a:r>
              <a:rPr lang="en-US" sz="2400" dirty="0"/>
              <a:t>This is as a result of </a:t>
            </a:r>
            <a:r>
              <a:rPr lang="en-US" sz="2400" dirty="0">
                <a:solidFill>
                  <a:srgbClr val="C00000"/>
                </a:solidFill>
              </a:rPr>
              <a:t>chronic immune-mediated destruction </a:t>
            </a:r>
            <a:r>
              <a:rPr lang="en-US" sz="2400" dirty="0"/>
              <a:t>of pancreatic β-cells, leading to partial, or in most cases, absolute insulin deficiency. </a:t>
            </a:r>
          </a:p>
        </p:txBody>
      </p:sp>
    </p:spTree>
    <p:extLst>
      <p:ext uri="{BB962C8B-B14F-4D97-AF65-F5344CB8AC3E}">
        <p14:creationId xmlns:p14="http://schemas.microsoft.com/office/powerpoint/2010/main" val="299615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A9BE1-4234-DCA2-58A8-12E400C3DDA3}"/>
              </a:ext>
            </a:extLst>
          </p:cNvPr>
          <p:cNvSpPr>
            <a:spLocks noGrp="1"/>
          </p:cNvSpPr>
          <p:nvPr>
            <p:ph type="title"/>
          </p:nvPr>
        </p:nvSpPr>
        <p:spPr>
          <a:xfrm>
            <a:off x="1219924" y="347216"/>
            <a:ext cx="10972076" cy="783333"/>
          </a:xfrm>
        </p:spPr>
        <p:style>
          <a:lnRef idx="2">
            <a:schemeClr val="accent2"/>
          </a:lnRef>
          <a:fillRef idx="1">
            <a:schemeClr val="lt1"/>
          </a:fillRef>
          <a:effectRef idx="0">
            <a:schemeClr val="accent2"/>
          </a:effectRef>
          <a:fontRef idx="minor">
            <a:schemeClr val="dk1"/>
          </a:fontRef>
        </p:style>
        <p:txBody>
          <a:bodyPr/>
          <a:lstStyle/>
          <a:p>
            <a:r>
              <a:rPr lang="en-US" dirty="0">
                <a:solidFill>
                  <a:schemeClr val="accent1"/>
                </a:solidFill>
              </a:rPr>
              <a:t>Epidemiology of type 1 DM</a:t>
            </a:r>
          </a:p>
        </p:txBody>
      </p:sp>
      <p:sp>
        <p:nvSpPr>
          <p:cNvPr id="3" name="Content Placeholder 2">
            <a:extLst>
              <a:ext uri="{FF2B5EF4-FFF2-40B4-BE49-F238E27FC236}">
                <a16:creationId xmlns:a16="http://schemas.microsoft.com/office/drawing/2014/main" id="{F3ECA0A2-BEAC-0532-6F42-30D9498B4428}"/>
              </a:ext>
            </a:extLst>
          </p:cNvPr>
          <p:cNvSpPr>
            <a:spLocks noGrp="1"/>
          </p:cNvSpPr>
          <p:nvPr>
            <p:ph idx="1"/>
          </p:nvPr>
        </p:nvSpPr>
        <p:spPr>
          <a:xfrm>
            <a:off x="978409" y="1758695"/>
            <a:ext cx="7095744" cy="3645408"/>
          </a:xfrm>
        </p:spPr>
        <p:txBody>
          <a:bodyPr>
            <a:normAutofit lnSpcReduction="10000"/>
          </a:bodyPr>
          <a:lstStyle/>
          <a:p>
            <a:r>
              <a:rPr lang="en-US" sz="2400" b="1" dirty="0"/>
              <a:t>Worldwide, approximately 96,000 children under 15 years are estimated to develop T1DM annually.</a:t>
            </a:r>
          </a:p>
          <a:p>
            <a:endParaRPr lang="en-US" sz="2400" b="1" dirty="0"/>
          </a:p>
          <a:p>
            <a:r>
              <a:rPr lang="en-US" sz="2400" b="1" dirty="0"/>
              <a:t>Between 2011 - 2021, the Sub Sahara Africa recorded a five-fold rise. </a:t>
            </a:r>
          </a:p>
          <a:p>
            <a:endParaRPr lang="en-US" sz="2400" b="1" dirty="0"/>
          </a:p>
          <a:p>
            <a:r>
              <a:rPr lang="en-US" sz="2400" b="1" dirty="0"/>
              <a:t>Majority present between 6 months -18 years old, however it can present in adults</a:t>
            </a:r>
          </a:p>
          <a:p>
            <a:r>
              <a:rPr lang="en-US" sz="2400" b="1" dirty="0"/>
              <a:t>Peak age: 3-6 years &amp; mid-teens</a:t>
            </a:r>
          </a:p>
          <a:p>
            <a:endParaRPr lang="en-US" dirty="0"/>
          </a:p>
        </p:txBody>
      </p:sp>
      <p:pic>
        <p:nvPicPr>
          <p:cNvPr id="4" name="Picture 3">
            <a:extLst>
              <a:ext uri="{FF2B5EF4-FFF2-40B4-BE49-F238E27FC236}">
                <a16:creationId xmlns:a16="http://schemas.microsoft.com/office/drawing/2014/main" id="{03994B64-A2AD-B854-018A-C68A2EC7100A}"/>
              </a:ext>
            </a:extLst>
          </p:cNvPr>
          <p:cNvPicPr>
            <a:picLocks noChangeAspect="1"/>
          </p:cNvPicPr>
          <p:nvPr/>
        </p:nvPicPr>
        <p:blipFill>
          <a:blip r:embed="rId2"/>
          <a:stretch>
            <a:fillRect/>
          </a:stretch>
        </p:blipFill>
        <p:spPr>
          <a:xfrm>
            <a:off x="8074153" y="2231654"/>
            <a:ext cx="3507886" cy="3172449"/>
          </a:xfrm>
          <a:prstGeom prst="rect">
            <a:avLst/>
          </a:prstGeom>
        </p:spPr>
      </p:pic>
    </p:spTree>
    <p:extLst>
      <p:ext uri="{BB962C8B-B14F-4D97-AF65-F5344CB8AC3E}">
        <p14:creationId xmlns:p14="http://schemas.microsoft.com/office/powerpoint/2010/main" val="11980289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DF2C0-1054-096C-5EB0-E0A33677E470}"/>
              </a:ext>
            </a:extLst>
          </p:cNvPr>
          <p:cNvSpPr>
            <a:spLocks noGrp="1"/>
          </p:cNvSpPr>
          <p:nvPr>
            <p:ph type="title"/>
          </p:nvPr>
        </p:nvSpPr>
        <p:spPr>
          <a:xfrm>
            <a:off x="838200" y="-133362"/>
            <a:ext cx="10515600" cy="1325563"/>
          </a:xfrm>
        </p:spPr>
        <p:txBody>
          <a:bodyPr/>
          <a:lstStyle/>
          <a:p>
            <a:r>
              <a:rPr lang="en-US" dirty="0"/>
              <a:t> </a:t>
            </a:r>
            <a:r>
              <a:rPr lang="en-US" dirty="0">
                <a:solidFill>
                  <a:schemeClr val="accent1"/>
                </a:solidFill>
              </a:rPr>
              <a:t>Projected global incidence of type 1 diabetes</a:t>
            </a:r>
          </a:p>
        </p:txBody>
      </p:sp>
      <p:sp>
        <p:nvSpPr>
          <p:cNvPr id="3" name="Slide Number Placeholder 2">
            <a:extLst>
              <a:ext uri="{FF2B5EF4-FFF2-40B4-BE49-F238E27FC236}">
                <a16:creationId xmlns:a16="http://schemas.microsoft.com/office/drawing/2014/main" id="{DAAFCD86-8F10-67C8-E6D8-A0DF57E5EAF8}"/>
              </a:ext>
            </a:extLst>
          </p:cNvPr>
          <p:cNvSpPr>
            <a:spLocks noGrp="1"/>
          </p:cNvSpPr>
          <p:nvPr>
            <p:ph type="sldNum" sz="quarter" idx="12"/>
          </p:nvPr>
        </p:nvSpPr>
        <p:spPr/>
        <p:txBody>
          <a:bodyPr/>
          <a:lstStyle/>
          <a:p>
            <a:fld id="{00000000-1234-1234-1234-123412341234}" type="slidenum">
              <a:rPr lang="en-US" kern="0" smtClean="0"/>
              <a:pPr/>
              <a:t>135</a:t>
            </a:fld>
            <a:endParaRPr lang="en-US" kern="0"/>
          </a:p>
        </p:txBody>
      </p:sp>
      <p:pic>
        <p:nvPicPr>
          <p:cNvPr id="479" name="Picture 478">
            <a:extLst>
              <a:ext uri="{FF2B5EF4-FFF2-40B4-BE49-F238E27FC236}">
                <a16:creationId xmlns:a16="http://schemas.microsoft.com/office/drawing/2014/main" id="{C79D7674-802C-13F7-CDA5-743E1480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961" y="912801"/>
            <a:ext cx="5591175" cy="5808674"/>
          </a:xfrm>
          <a:prstGeom prst="rect">
            <a:avLst/>
          </a:prstGeom>
        </p:spPr>
      </p:pic>
      <p:sp>
        <p:nvSpPr>
          <p:cNvPr id="480" name="Rectangle 479">
            <a:extLst>
              <a:ext uri="{FF2B5EF4-FFF2-40B4-BE49-F238E27FC236}">
                <a16:creationId xmlns:a16="http://schemas.microsoft.com/office/drawing/2014/main" id="{58EFD237-6CCC-58B2-BEFA-BFD138E2C74C}"/>
              </a:ext>
            </a:extLst>
          </p:cNvPr>
          <p:cNvSpPr/>
          <p:nvPr/>
        </p:nvSpPr>
        <p:spPr>
          <a:xfrm>
            <a:off x="7176897" y="1192201"/>
            <a:ext cx="4629150" cy="347662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t>The projected global incidence of type 1 diabetes (total and diagnosed) in children and adolescents aged 0–19 years.</a:t>
            </a:r>
          </a:p>
          <a:p>
            <a:pPr algn="ctr"/>
            <a:endParaRPr lang="en-US" sz="2400" dirty="0"/>
          </a:p>
          <a:p>
            <a:pPr algn="ctr"/>
            <a:r>
              <a:rPr lang="en-US" sz="2400" dirty="0"/>
              <a:t> The shaded areas indicate 95% uncertainty intervals.</a:t>
            </a:r>
          </a:p>
        </p:txBody>
      </p:sp>
      <p:sp>
        <p:nvSpPr>
          <p:cNvPr id="5" name="TextBox 4">
            <a:extLst>
              <a:ext uri="{FF2B5EF4-FFF2-40B4-BE49-F238E27FC236}">
                <a16:creationId xmlns:a16="http://schemas.microsoft.com/office/drawing/2014/main" id="{F762DA76-D279-5C7C-6B87-241CC534BD9F}"/>
              </a:ext>
            </a:extLst>
          </p:cNvPr>
          <p:cNvSpPr txBox="1"/>
          <p:nvPr/>
        </p:nvSpPr>
        <p:spPr>
          <a:xfrm>
            <a:off x="7176897" y="4879022"/>
            <a:ext cx="4629150" cy="830997"/>
          </a:xfrm>
          <a:prstGeom prst="rect">
            <a:avLst/>
          </a:prstGeom>
          <a:noFill/>
          <a:ln>
            <a:solidFill>
              <a:schemeClr val="accent5">
                <a:lumMod val="75000"/>
              </a:schemeClr>
            </a:solidFill>
          </a:ln>
        </p:spPr>
        <p:txBody>
          <a:bodyPr wrap="square">
            <a:spAutoFit/>
          </a:bodyPr>
          <a:lstStyle/>
          <a:p>
            <a:r>
              <a:rPr lang="en-US" sz="1600" dirty="0"/>
              <a:t>Lancet Diabetes Endocrinol 2022; 10: 848–58 Published Online November 10, 2022  https://doi.org/10.1016/ S2213-8587(22)00276</a:t>
            </a:r>
          </a:p>
        </p:txBody>
      </p:sp>
    </p:spTree>
    <p:extLst>
      <p:ext uri="{BB962C8B-B14F-4D97-AF65-F5344CB8AC3E}">
        <p14:creationId xmlns:p14="http://schemas.microsoft.com/office/powerpoint/2010/main" val="6910717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B491-989E-BFDA-AE59-9665E3DB670F}"/>
              </a:ext>
            </a:extLst>
          </p:cNvPr>
          <p:cNvSpPr>
            <a:spLocks noGrp="1"/>
          </p:cNvSpPr>
          <p:nvPr>
            <p:ph type="title"/>
          </p:nvPr>
        </p:nvSpPr>
        <p:spPr>
          <a:xfrm>
            <a:off x="1740078" y="311032"/>
            <a:ext cx="8911687" cy="578275"/>
          </a:xfrm>
        </p:spPr>
        <p:txBody>
          <a:bodyPr>
            <a:normAutofit fontScale="90000"/>
          </a:bodyPr>
          <a:lstStyle/>
          <a:p>
            <a:r>
              <a:rPr lang="en-US" b="1" dirty="0">
                <a:solidFill>
                  <a:schemeClr val="accent1"/>
                </a:solidFill>
              </a:rPr>
              <a:t>Risk factors for T1DM</a:t>
            </a:r>
          </a:p>
        </p:txBody>
      </p:sp>
      <p:grpSp>
        <p:nvGrpSpPr>
          <p:cNvPr id="4" name="Group 3">
            <a:extLst>
              <a:ext uri="{FF2B5EF4-FFF2-40B4-BE49-F238E27FC236}">
                <a16:creationId xmlns:a16="http://schemas.microsoft.com/office/drawing/2014/main" id="{77245CC9-8D38-B7FE-A726-B5CCC81652DC}"/>
              </a:ext>
            </a:extLst>
          </p:cNvPr>
          <p:cNvGrpSpPr/>
          <p:nvPr/>
        </p:nvGrpSpPr>
        <p:grpSpPr>
          <a:xfrm>
            <a:off x="1630184" y="948675"/>
            <a:ext cx="9836102" cy="5342397"/>
            <a:chOff x="0" y="0"/>
            <a:chExt cx="7917927" cy="3708978"/>
          </a:xfrm>
        </p:grpSpPr>
        <p:sp>
          <p:nvSpPr>
            <p:cNvPr id="5" name="Rectangle 4">
              <a:extLst>
                <a:ext uri="{FF2B5EF4-FFF2-40B4-BE49-F238E27FC236}">
                  <a16:creationId xmlns:a16="http://schemas.microsoft.com/office/drawing/2014/main" id="{9E888EC1-E9CF-A39F-3718-39F1F7AEBC14}"/>
                </a:ext>
              </a:extLst>
            </p:cNvPr>
            <p:cNvSpPr/>
            <p:nvPr/>
          </p:nvSpPr>
          <p:spPr>
            <a:xfrm>
              <a:off x="0" y="0"/>
              <a:ext cx="5569483" cy="311727"/>
            </a:xfrm>
            <a:prstGeom prst="rect">
              <a:avLst/>
            </a:prstGeom>
            <a:solidFill>
              <a:srgbClr val="ED7D31"/>
            </a:solidFill>
            <a:ln w="12700" cap="flat" cmpd="sng" algn="ctr">
              <a:solidFill>
                <a:srgbClr val="ED7D31">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Genetic susceptibility: HLA and non-HLA genotypes </a:t>
              </a: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1100" b="0" i="0" u="none" strike="noStrike" kern="10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 </a:t>
              </a:r>
            </a:p>
          </p:txBody>
        </p:sp>
        <p:sp>
          <p:nvSpPr>
            <p:cNvPr id="6" name="Rectangle 5">
              <a:extLst>
                <a:ext uri="{FF2B5EF4-FFF2-40B4-BE49-F238E27FC236}">
                  <a16:creationId xmlns:a16="http://schemas.microsoft.com/office/drawing/2014/main" id="{CF941358-B83A-A3D9-1E2F-51A35D415956}"/>
                </a:ext>
              </a:extLst>
            </p:cNvPr>
            <p:cNvSpPr/>
            <p:nvPr/>
          </p:nvSpPr>
          <p:spPr>
            <a:xfrm>
              <a:off x="44450" y="660400"/>
              <a:ext cx="6007101" cy="339436"/>
            </a:xfrm>
            <a:prstGeom prst="rect">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Environmental trigger/insult e.g., infections like enterovirus, rubella</a:t>
              </a:r>
            </a:p>
          </p:txBody>
        </p:sp>
        <p:sp>
          <p:nvSpPr>
            <p:cNvPr id="7" name="Rectangle 6">
              <a:extLst>
                <a:ext uri="{FF2B5EF4-FFF2-40B4-BE49-F238E27FC236}">
                  <a16:creationId xmlns:a16="http://schemas.microsoft.com/office/drawing/2014/main" id="{0DF51BD6-66F8-3D20-A586-F1315D45F68D}"/>
                </a:ext>
              </a:extLst>
            </p:cNvPr>
            <p:cNvSpPr/>
            <p:nvPr/>
          </p:nvSpPr>
          <p:spPr>
            <a:xfrm>
              <a:off x="1422400" y="1339850"/>
              <a:ext cx="3794012" cy="304800"/>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Autoimmune response: T Helper 1 cells</a:t>
              </a:r>
            </a:p>
          </p:txBody>
        </p:sp>
        <p:sp>
          <p:nvSpPr>
            <p:cNvPr id="8" name="Rectangle 7">
              <a:extLst>
                <a:ext uri="{FF2B5EF4-FFF2-40B4-BE49-F238E27FC236}">
                  <a16:creationId xmlns:a16="http://schemas.microsoft.com/office/drawing/2014/main" id="{F1F8A802-9B21-E66F-8E76-8272B558DCB4}"/>
                </a:ext>
              </a:extLst>
            </p:cNvPr>
            <p:cNvSpPr/>
            <p:nvPr/>
          </p:nvSpPr>
          <p:spPr>
            <a:xfrm>
              <a:off x="2051049" y="1943100"/>
              <a:ext cx="3794012" cy="290946"/>
            </a:xfrm>
            <a:prstGeom prst="rect">
              <a:avLst/>
            </a:prstGeom>
            <a:solidFill>
              <a:srgbClr val="ED7D31"/>
            </a:solidFill>
            <a:ln w="1905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Islet infiltration and cytokine release</a:t>
              </a:r>
            </a:p>
          </p:txBody>
        </p:sp>
        <p:sp>
          <p:nvSpPr>
            <p:cNvPr id="9" name="Rectangle 8">
              <a:extLst>
                <a:ext uri="{FF2B5EF4-FFF2-40B4-BE49-F238E27FC236}">
                  <a16:creationId xmlns:a16="http://schemas.microsoft.com/office/drawing/2014/main" id="{E0232AC4-6771-2626-06D3-1A37E45E4667}"/>
                </a:ext>
              </a:extLst>
            </p:cNvPr>
            <p:cNvSpPr/>
            <p:nvPr/>
          </p:nvSpPr>
          <p:spPr>
            <a:xfrm>
              <a:off x="2387600" y="2622550"/>
              <a:ext cx="2376054" cy="311727"/>
            </a:xfrm>
            <a:prstGeom prst="rect">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Beta cell destruction</a:t>
              </a:r>
            </a:p>
          </p:txBody>
        </p:sp>
        <p:sp>
          <p:nvSpPr>
            <p:cNvPr id="10" name="Rectangle 9">
              <a:extLst>
                <a:ext uri="{FF2B5EF4-FFF2-40B4-BE49-F238E27FC236}">
                  <a16:creationId xmlns:a16="http://schemas.microsoft.com/office/drawing/2014/main" id="{7708EE17-8789-4955-4F9A-4E7C2FA24CB9}"/>
                </a:ext>
              </a:extLst>
            </p:cNvPr>
            <p:cNvSpPr/>
            <p:nvPr/>
          </p:nvSpPr>
          <p:spPr>
            <a:xfrm>
              <a:off x="5302250" y="2571750"/>
              <a:ext cx="2615677" cy="450215"/>
            </a:xfrm>
            <a:prstGeom prst="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Partial or absolute deficiency of insulin</a:t>
              </a:r>
            </a:p>
          </p:txBody>
        </p:sp>
        <p:sp>
          <p:nvSpPr>
            <p:cNvPr id="11" name="Rectangle 10">
              <a:extLst>
                <a:ext uri="{FF2B5EF4-FFF2-40B4-BE49-F238E27FC236}">
                  <a16:creationId xmlns:a16="http://schemas.microsoft.com/office/drawing/2014/main" id="{FE126ACE-66C8-4D31-DBF7-E11F031F5D7D}"/>
                </a:ext>
              </a:extLst>
            </p:cNvPr>
            <p:cNvSpPr/>
            <p:nvPr/>
          </p:nvSpPr>
          <p:spPr>
            <a:xfrm>
              <a:off x="5403850" y="3397250"/>
              <a:ext cx="1697528" cy="311728"/>
            </a:xfrm>
            <a:prstGeom prst="rect">
              <a:avLst/>
            </a:prstGeom>
            <a:solidFill>
              <a:srgbClr val="ED7D31"/>
            </a:solidFill>
            <a:ln w="12700" cap="flat" cmpd="sng" algn="ctr">
              <a:solidFill>
                <a:srgbClr val="ED7D31">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2000" b="1" i="0" u="none" strike="noStrike" kern="100" cap="none" spc="0" normalizeH="0" baseline="0" noProof="0" dirty="0">
                  <a:ln>
                    <a:noFill/>
                  </a:ln>
                  <a:solidFill>
                    <a:sysClr val="window" lastClr="FFFFFF"/>
                  </a:solidFill>
                  <a:effectLst/>
                  <a:uLnTx/>
                  <a:uFillTx/>
                  <a:latin typeface="Calibri" panose="020F0502020204030204"/>
                  <a:ea typeface="Calibri" panose="020F0502020204030204" pitchFamily="34" charset="0"/>
                  <a:cs typeface="Times New Roman" panose="02020603050405020304" pitchFamily="18" charset="0"/>
                </a:rPr>
                <a:t>Type 1 Diabetes</a:t>
              </a:r>
            </a:p>
          </p:txBody>
        </p:sp>
        <p:sp>
          <p:nvSpPr>
            <p:cNvPr id="12" name="Arrow: Down 11">
              <a:extLst>
                <a:ext uri="{FF2B5EF4-FFF2-40B4-BE49-F238E27FC236}">
                  <a16:creationId xmlns:a16="http://schemas.microsoft.com/office/drawing/2014/main" id="{2FC08BFC-9D99-B3F6-F5F5-7F49A8053398}"/>
                </a:ext>
              </a:extLst>
            </p:cNvPr>
            <p:cNvSpPr/>
            <p:nvPr/>
          </p:nvSpPr>
          <p:spPr>
            <a:xfrm>
              <a:off x="1866900" y="304800"/>
              <a:ext cx="254174" cy="353002"/>
            </a:xfrm>
            <a:prstGeom prst="downArrow">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92DAA24D-DB30-EF55-6122-52DD59C71EDB}"/>
                </a:ext>
              </a:extLst>
            </p:cNvPr>
            <p:cNvSpPr/>
            <p:nvPr/>
          </p:nvSpPr>
          <p:spPr>
            <a:xfrm>
              <a:off x="2311400" y="996950"/>
              <a:ext cx="247246" cy="342899"/>
            </a:xfrm>
            <a:prstGeom prst="downArrow">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BFD868F6-FC39-38A8-EFDB-5D9180C8FDDD}"/>
                </a:ext>
              </a:extLst>
            </p:cNvPr>
            <p:cNvSpPr/>
            <p:nvPr/>
          </p:nvSpPr>
          <p:spPr>
            <a:xfrm>
              <a:off x="2997200" y="1644650"/>
              <a:ext cx="216477" cy="325582"/>
            </a:xfrm>
            <a:prstGeom prst="downArrow">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CD7ABE7A-3B2A-D699-2621-C4B56C174AE4}"/>
                </a:ext>
              </a:extLst>
            </p:cNvPr>
            <p:cNvSpPr/>
            <p:nvPr/>
          </p:nvSpPr>
          <p:spPr>
            <a:xfrm>
              <a:off x="4762500" y="2635250"/>
              <a:ext cx="539750" cy="257810"/>
            </a:xfrm>
            <a:prstGeom prst="rightArrow">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 name="Arrow: Down 15">
              <a:extLst>
                <a:ext uri="{FF2B5EF4-FFF2-40B4-BE49-F238E27FC236}">
                  <a16:creationId xmlns:a16="http://schemas.microsoft.com/office/drawing/2014/main" id="{864DA17C-3278-4181-1DBE-482AE0DBB6CF}"/>
                </a:ext>
              </a:extLst>
            </p:cNvPr>
            <p:cNvSpPr/>
            <p:nvPr/>
          </p:nvSpPr>
          <p:spPr>
            <a:xfrm>
              <a:off x="6051550" y="3022600"/>
              <a:ext cx="216478" cy="372803"/>
            </a:xfrm>
            <a:prstGeom prst="downArrow">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 name="Arrow: Down 16">
              <a:extLst>
                <a:ext uri="{FF2B5EF4-FFF2-40B4-BE49-F238E27FC236}">
                  <a16:creationId xmlns:a16="http://schemas.microsoft.com/office/drawing/2014/main" id="{D67D7E5F-756C-38AC-F8E3-968327A5C6B7}"/>
                </a:ext>
              </a:extLst>
            </p:cNvPr>
            <p:cNvSpPr/>
            <p:nvPr/>
          </p:nvSpPr>
          <p:spPr>
            <a:xfrm>
              <a:off x="3683000" y="2235201"/>
              <a:ext cx="237259" cy="381085"/>
            </a:xfrm>
            <a:prstGeom prst="downArrow">
              <a:avLst/>
            </a:prstGeom>
            <a:solidFill>
              <a:sysClr val="window" lastClr="FFFFFF"/>
            </a:solidFill>
            <a:ln w="12700" cap="flat" cmpd="sng" algn="ctr">
              <a:solidFill>
                <a:srgbClr val="70AD47"/>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BCC280A0-1479-BBEF-5822-DD8397203DE7}"/>
                </a:ext>
              </a:extLst>
            </p:cNvPr>
            <p:cNvSpPr/>
            <p:nvPr/>
          </p:nvSpPr>
          <p:spPr>
            <a:xfrm>
              <a:off x="344666" y="3149109"/>
              <a:ext cx="3794012" cy="527541"/>
            </a:xfrm>
            <a:prstGeom prst="rect">
              <a:avLst/>
            </a:prstGeom>
            <a:noFill/>
            <a:ln>
              <a:solidFill>
                <a:schemeClr val="accent5">
                  <a:lumMod val="75000"/>
                </a:schemeClr>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lang="en-US" sz="2000" b="1" i="1" kern="100" dirty="0">
                  <a:solidFill>
                    <a:sysClr val="windowText" lastClr="000000"/>
                  </a:solidFill>
                  <a:latin typeface="Calibri" panose="020F0502020204030204"/>
                  <a:ea typeface="Calibri" panose="020F0502020204030204" pitchFamily="34" charset="0"/>
                  <a:cs typeface="Times New Roman" panose="02020603050405020304" pitchFamily="18" charset="0"/>
                </a:rPr>
                <a:t>Risk factors</a:t>
              </a:r>
              <a:r>
                <a:rPr kumimoji="0" lang="en-US" sz="2000" b="1" i="1" u="none" strike="noStrike" kern="1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rPr>
                <a:t> of type 1 Diabetes</a:t>
              </a:r>
              <a:endParaRPr kumimoji="0" lang="en-US" sz="2000" b="0" i="0" u="none" strike="noStrike" kern="10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798016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870" y="240062"/>
            <a:ext cx="6818156" cy="665194"/>
          </a:xfrm>
        </p:spPr>
        <p:txBody>
          <a:bodyPr>
            <a:normAutofit fontScale="90000"/>
          </a:bodyPr>
          <a:lstStyle/>
          <a:p>
            <a:r>
              <a:rPr lang="en-GB" dirty="0">
                <a:solidFill>
                  <a:schemeClr val="accent1"/>
                </a:solidFill>
              </a:rPr>
              <a:t>STAGES OF T1DM</a:t>
            </a:r>
          </a:p>
        </p:txBody>
      </p:sp>
      <p:pic>
        <p:nvPicPr>
          <p:cNvPr id="4" name="Content Placeholder 3"/>
          <p:cNvPicPr>
            <a:picLocks noGrp="1" noChangeAspect="1"/>
          </p:cNvPicPr>
          <p:nvPr>
            <p:ph idx="1"/>
          </p:nvPr>
        </p:nvPicPr>
        <p:blipFill>
          <a:blip r:embed="rId2"/>
          <a:stretch>
            <a:fillRect/>
          </a:stretch>
        </p:blipFill>
        <p:spPr>
          <a:xfrm>
            <a:off x="0" y="815975"/>
            <a:ext cx="8501063" cy="5226050"/>
          </a:xfrm>
          <a:prstGeom prst="rect">
            <a:avLst/>
          </a:prstGeom>
        </p:spPr>
      </p:pic>
      <p:sp>
        <p:nvSpPr>
          <p:cNvPr id="5" name="Date Placeholder 4"/>
          <p:cNvSpPr>
            <a:spLocks noGrp="1"/>
          </p:cNvSpPr>
          <p:nvPr>
            <p:ph type="dt" sz="half" idx="10"/>
          </p:nvPr>
        </p:nvSpPr>
        <p:spPr/>
        <p:txBody>
          <a:bodyPr/>
          <a:lstStyle/>
          <a:p>
            <a:fld id="{042E9151-387B-4424-87B4-33ABA15BA4F2}" type="datetime1">
              <a:rPr lang="en-US">
                <a:solidFill>
                  <a:prstClr val="black">
                    <a:tint val="75000"/>
                  </a:prstClr>
                </a:solidFill>
                <a:latin typeface="Calibri"/>
              </a:rPr>
              <a:pPr/>
              <a:t>9/30/2025</a:t>
            </a:fld>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CD49751-ADED-4C6F-B758-7D72CE88EF64}" type="slidenum">
              <a:rPr lang="en-GB">
                <a:solidFill>
                  <a:prstClr val="black">
                    <a:tint val="75000"/>
                  </a:prstClr>
                </a:solidFill>
                <a:latin typeface="Calibri"/>
              </a:rPr>
              <a:pPr/>
              <a:t>137</a:t>
            </a:fld>
            <a:endParaRPr lang="en-GB">
              <a:solidFill>
                <a:prstClr val="black">
                  <a:tint val="75000"/>
                </a:prstClr>
              </a:solidFill>
              <a:latin typeface="Calibri"/>
            </a:endParaRPr>
          </a:p>
        </p:txBody>
      </p:sp>
      <p:sp>
        <p:nvSpPr>
          <p:cNvPr id="3" name="TextBox 2">
            <a:extLst>
              <a:ext uri="{FF2B5EF4-FFF2-40B4-BE49-F238E27FC236}">
                <a16:creationId xmlns:a16="http://schemas.microsoft.com/office/drawing/2014/main" id="{49CD0A25-450D-9650-A441-C753A5A5DF73}"/>
              </a:ext>
            </a:extLst>
          </p:cNvPr>
          <p:cNvSpPr txBox="1"/>
          <p:nvPr/>
        </p:nvSpPr>
        <p:spPr>
          <a:xfrm>
            <a:off x="8572500" y="2828835"/>
            <a:ext cx="3486150"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400" dirty="0"/>
              <a:t>Diabetes associated autoantibodies (GAD 65, IA2, IAA and ZnT8), are serological markers of β-cell autoimmunity.</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5936-FC34-9418-AA94-044DE04512D5}"/>
              </a:ext>
            </a:extLst>
          </p:cNvPr>
          <p:cNvSpPr>
            <a:spLocks noGrp="1"/>
          </p:cNvSpPr>
          <p:nvPr>
            <p:ph type="title"/>
          </p:nvPr>
        </p:nvSpPr>
        <p:spPr/>
        <p:txBody>
          <a:bodyPr/>
          <a:lstStyle/>
          <a:p>
            <a:r>
              <a:rPr lang="en-US" dirty="0">
                <a:solidFill>
                  <a:schemeClr val="accent1"/>
                </a:solidFill>
              </a:rPr>
              <a:t>Pathophysiology: The key analogy</a:t>
            </a:r>
          </a:p>
        </p:txBody>
      </p:sp>
      <p:sp>
        <p:nvSpPr>
          <p:cNvPr id="3" name="Slide Number Placeholder 2">
            <a:extLst>
              <a:ext uri="{FF2B5EF4-FFF2-40B4-BE49-F238E27FC236}">
                <a16:creationId xmlns:a16="http://schemas.microsoft.com/office/drawing/2014/main" id="{341115AC-1DA0-1163-B271-E6D604253DD9}"/>
              </a:ext>
            </a:extLst>
          </p:cNvPr>
          <p:cNvSpPr>
            <a:spLocks noGrp="1"/>
          </p:cNvSpPr>
          <p:nvPr>
            <p:ph type="sldNum" sz="quarter" idx="12"/>
          </p:nvPr>
        </p:nvSpPr>
        <p:spPr/>
        <p:txBody>
          <a:bodyPr/>
          <a:lstStyle/>
          <a:p>
            <a:fld id="{00000000-1234-1234-1234-123412341234}" type="slidenum">
              <a:rPr lang="en-US" kern="0" smtClean="0"/>
              <a:pPr/>
              <a:t>138</a:t>
            </a:fld>
            <a:endParaRPr lang="en-US" kern="0"/>
          </a:p>
        </p:txBody>
      </p:sp>
      <p:grpSp>
        <p:nvGrpSpPr>
          <p:cNvPr id="4" name="Group 1">
            <a:extLst>
              <a:ext uri="{FF2B5EF4-FFF2-40B4-BE49-F238E27FC236}">
                <a16:creationId xmlns:a16="http://schemas.microsoft.com/office/drawing/2014/main" id="{250E2C43-FD73-ABB7-B6B9-31FE972D8F9E}"/>
              </a:ext>
            </a:extLst>
          </p:cNvPr>
          <p:cNvGrpSpPr>
            <a:grpSpLocks/>
          </p:cNvGrpSpPr>
          <p:nvPr/>
        </p:nvGrpSpPr>
        <p:grpSpPr bwMode="auto">
          <a:xfrm>
            <a:off x="1696531" y="1713599"/>
            <a:ext cx="4391025" cy="3014663"/>
            <a:chOff x="602681" y="1742799"/>
            <a:chExt cx="6185023" cy="3014925"/>
          </a:xfrm>
        </p:grpSpPr>
        <p:sp>
          <p:nvSpPr>
            <p:cNvPr id="5" name="AutoShape 9">
              <a:extLst>
                <a:ext uri="{FF2B5EF4-FFF2-40B4-BE49-F238E27FC236}">
                  <a16:creationId xmlns:a16="http://schemas.microsoft.com/office/drawing/2014/main" id="{D089458E-5CE6-8392-882A-6C5748CAA1BB}"/>
                </a:ext>
              </a:extLst>
            </p:cNvPr>
            <p:cNvSpPr>
              <a:spLocks noChangeArrowheads="1"/>
            </p:cNvSpPr>
            <p:nvPr/>
          </p:nvSpPr>
          <p:spPr bwMode="auto">
            <a:xfrm>
              <a:off x="2305844" y="2100275"/>
              <a:ext cx="1587500" cy="2657449"/>
            </a:xfrm>
            <a:prstGeom prst="can">
              <a:avLst>
                <a:gd name="adj" fmla="val 12981"/>
              </a:avLst>
            </a:prstGeom>
            <a:solidFill>
              <a:srgbClr val="C00000"/>
            </a:solidFill>
            <a:ln w="9525">
              <a:solidFill>
                <a:srgbClr val="000000"/>
              </a:solidFill>
              <a:round/>
              <a:headEnd/>
              <a:tailEnd/>
            </a:ln>
          </p:spPr>
          <p:txBody>
            <a:bodyPr wrap="none" anchor="ctr"/>
            <a:lstStyle>
              <a:lvl1pPr eaLnBrk="0" hangingPunct="0">
                <a:defRPr sz="2800" b="1">
                  <a:solidFill>
                    <a:srgbClr val="001965"/>
                  </a:solidFill>
                  <a:latin typeface="Verdana" panose="020B0604030504040204" pitchFamily="34" charset="0"/>
                  <a:cs typeface="Arial" panose="020B0604020202020204" pitchFamily="34" charset="0"/>
                </a:defRPr>
              </a:lvl1pPr>
              <a:lvl2pPr marL="742950" indent="-285750" eaLnBrk="0" hangingPunct="0">
                <a:defRPr sz="2800" b="1">
                  <a:solidFill>
                    <a:srgbClr val="001965"/>
                  </a:solidFill>
                  <a:latin typeface="Verdana" panose="020B0604030504040204" pitchFamily="34" charset="0"/>
                  <a:cs typeface="Arial" panose="020B0604020202020204" pitchFamily="34" charset="0"/>
                </a:defRPr>
              </a:lvl2pPr>
              <a:lvl3pPr marL="1143000" indent="-228600" eaLnBrk="0" hangingPunct="0">
                <a:defRPr sz="2800" b="1">
                  <a:solidFill>
                    <a:srgbClr val="001965"/>
                  </a:solidFill>
                  <a:latin typeface="Verdana" panose="020B0604030504040204" pitchFamily="34" charset="0"/>
                  <a:cs typeface="Arial" panose="020B0604020202020204" pitchFamily="34" charset="0"/>
                </a:defRPr>
              </a:lvl3pPr>
              <a:lvl4pPr marL="1600200" indent="-228600" eaLnBrk="0" hangingPunct="0">
                <a:defRPr sz="2800" b="1">
                  <a:solidFill>
                    <a:srgbClr val="001965"/>
                  </a:solidFill>
                  <a:latin typeface="Verdana" panose="020B0604030504040204" pitchFamily="34" charset="0"/>
                  <a:cs typeface="Arial" panose="020B0604020202020204" pitchFamily="34" charset="0"/>
                </a:defRPr>
              </a:lvl4pPr>
              <a:lvl5pPr marL="2057400" indent="-228600" eaLnBrk="0" hangingPunct="0">
                <a:defRPr sz="2800" b="1">
                  <a:solidFill>
                    <a:srgbClr val="00196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b="1">
                  <a:solidFill>
                    <a:srgbClr val="00196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b="1">
                  <a:solidFill>
                    <a:srgbClr val="00196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b="1">
                  <a:solidFill>
                    <a:srgbClr val="00196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b="1">
                  <a:solidFill>
                    <a:srgbClr val="001965"/>
                  </a:solidFill>
                  <a:latin typeface="Verdana" panose="020B060403050404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6" name="AutoShape 10">
              <a:extLst>
                <a:ext uri="{FF2B5EF4-FFF2-40B4-BE49-F238E27FC236}">
                  <a16:creationId xmlns:a16="http://schemas.microsoft.com/office/drawing/2014/main" id="{BA934115-A23F-F8C8-BE21-BA7009020174}"/>
                </a:ext>
              </a:extLst>
            </p:cNvPr>
            <p:cNvSpPr>
              <a:spLocks noChangeArrowheads="1"/>
            </p:cNvSpPr>
            <p:nvPr/>
          </p:nvSpPr>
          <p:spPr bwMode="auto">
            <a:xfrm>
              <a:off x="3857626" y="2198687"/>
              <a:ext cx="2930078" cy="2559037"/>
            </a:xfrm>
            <a:prstGeom prst="roundRect">
              <a:avLst>
                <a:gd name="adj" fmla="val 16667"/>
              </a:avLst>
            </a:prstGeom>
            <a:solidFill>
              <a:srgbClr val="009FDA"/>
            </a:solidFill>
            <a:ln w="9525">
              <a:solidFill>
                <a:srgbClr val="000000"/>
              </a:solidFill>
              <a:round/>
              <a:headEnd/>
              <a:tailEnd/>
            </a:ln>
          </p:spPr>
          <p:txBody>
            <a:bodyPr wrap="none" anchor="ctr"/>
            <a:lstStyle>
              <a:lvl1pPr eaLnBrk="0" hangingPunct="0">
                <a:defRPr sz="2800" b="1">
                  <a:solidFill>
                    <a:srgbClr val="001965"/>
                  </a:solidFill>
                  <a:latin typeface="Verdana" panose="020B0604030504040204" pitchFamily="34" charset="0"/>
                  <a:cs typeface="Arial" panose="020B0604020202020204" pitchFamily="34" charset="0"/>
                </a:defRPr>
              </a:lvl1pPr>
              <a:lvl2pPr marL="742950" indent="-285750" eaLnBrk="0" hangingPunct="0">
                <a:defRPr sz="2800" b="1">
                  <a:solidFill>
                    <a:srgbClr val="001965"/>
                  </a:solidFill>
                  <a:latin typeface="Verdana" panose="020B0604030504040204" pitchFamily="34" charset="0"/>
                  <a:cs typeface="Arial" panose="020B0604020202020204" pitchFamily="34" charset="0"/>
                </a:defRPr>
              </a:lvl2pPr>
              <a:lvl3pPr marL="1143000" indent="-228600" eaLnBrk="0" hangingPunct="0">
                <a:defRPr sz="2800" b="1">
                  <a:solidFill>
                    <a:srgbClr val="001965"/>
                  </a:solidFill>
                  <a:latin typeface="Verdana" panose="020B0604030504040204" pitchFamily="34" charset="0"/>
                  <a:cs typeface="Arial" panose="020B0604020202020204" pitchFamily="34" charset="0"/>
                </a:defRPr>
              </a:lvl3pPr>
              <a:lvl4pPr marL="1600200" indent="-228600" eaLnBrk="0" hangingPunct="0">
                <a:defRPr sz="2800" b="1">
                  <a:solidFill>
                    <a:srgbClr val="001965"/>
                  </a:solidFill>
                  <a:latin typeface="Verdana" panose="020B0604030504040204" pitchFamily="34" charset="0"/>
                  <a:cs typeface="Arial" panose="020B0604020202020204" pitchFamily="34" charset="0"/>
                </a:defRPr>
              </a:lvl4pPr>
              <a:lvl5pPr marL="2057400" indent="-228600" eaLnBrk="0" hangingPunct="0">
                <a:defRPr sz="2800" b="1">
                  <a:solidFill>
                    <a:srgbClr val="001965"/>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b="1">
                  <a:solidFill>
                    <a:srgbClr val="001965"/>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b="1">
                  <a:solidFill>
                    <a:srgbClr val="001965"/>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b="1">
                  <a:solidFill>
                    <a:srgbClr val="001965"/>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b="1">
                  <a:solidFill>
                    <a:srgbClr val="001965"/>
                  </a:solidFill>
                  <a:latin typeface="Verdana" panose="020B060403050404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7" name="Rectangle 11">
              <a:extLst>
                <a:ext uri="{FF2B5EF4-FFF2-40B4-BE49-F238E27FC236}">
                  <a16:creationId xmlns:a16="http://schemas.microsoft.com/office/drawing/2014/main" id="{6EA0B7F7-683D-FA50-8BB9-D7EE15CE733F}"/>
                </a:ext>
              </a:extLst>
            </p:cNvPr>
            <p:cNvSpPr>
              <a:spLocks noChangeArrowheads="1"/>
            </p:cNvSpPr>
            <p:nvPr/>
          </p:nvSpPr>
          <p:spPr bwMode="auto">
            <a:xfrm>
              <a:off x="3858427" y="2198452"/>
              <a:ext cx="44722" cy="2559272"/>
            </a:xfrm>
            <a:prstGeom prst="rect">
              <a:avLst/>
            </a:prstGeom>
            <a:solidFill>
              <a:srgbClr val="FFFFFF">
                <a:lumMod val="65000"/>
              </a:srgbClr>
            </a:solidFill>
            <a:ln w="9525">
              <a:solidFill>
                <a:srgbClr val="000000"/>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1965"/>
                </a:solidFill>
                <a:effectLst/>
                <a:uLnTx/>
                <a:uFillTx/>
                <a:latin typeface="Verdana" panose="020B0604030504040204" pitchFamily="34" charset="0"/>
                <a:cs typeface="Arial" panose="020B0604020202020204" pitchFamily="34" charset="0"/>
              </a:endParaRPr>
            </a:p>
          </p:txBody>
        </p:sp>
        <p:sp>
          <p:nvSpPr>
            <p:cNvPr id="8" name="AutoShape 12">
              <a:extLst>
                <a:ext uri="{FF2B5EF4-FFF2-40B4-BE49-F238E27FC236}">
                  <a16:creationId xmlns:a16="http://schemas.microsoft.com/office/drawing/2014/main" id="{72C74C96-6881-D8AB-A9F0-60F7E6F1137E}"/>
                </a:ext>
              </a:extLst>
            </p:cNvPr>
            <p:cNvSpPr>
              <a:spLocks noChangeArrowheads="1"/>
            </p:cNvSpPr>
            <p:nvPr/>
          </p:nvSpPr>
          <p:spPr bwMode="auto">
            <a:xfrm>
              <a:off x="2573338" y="2927284"/>
              <a:ext cx="215900" cy="21748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FDA"/>
            </a:solidFill>
            <a:ln w="9525">
              <a:solidFill>
                <a:srgbClr val="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9" name="AutoShape 13">
              <a:extLst>
                <a:ext uri="{FF2B5EF4-FFF2-40B4-BE49-F238E27FC236}">
                  <a16:creationId xmlns:a16="http://schemas.microsoft.com/office/drawing/2014/main" id="{1FDD6706-5662-118B-B28F-50040E4ED18A}"/>
                </a:ext>
              </a:extLst>
            </p:cNvPr>
            <p:cNvSpPr>
              <a:spLocks noChangeArrowheads="1"/>
            </p:cNvSpPr>
            <p:nvPr/>
          </p:nvSpPr>
          <p:spPr bwMode="auto">
            <a:xfrm>
              <a:off x="3362326" y="3034506"/>
              <a:ext cx="215900" cy="21748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FDA"/>
            </a:solidFill>
            <a:ln w="9525">
              <a:solidFill>
                <a:srgbClr val="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10" name="AutoShape 14">
              <a:extLst>
                <a:ext uri="{FF2B5EF4-FFF2-40B4-BE49-F238E27FC236}">
                  <a16:creationId xmlns:a16="http://schemas.microsoft.com/office/drawing/2014/main" id="{077BB642-21FF-84D0-CA3B-E4C67BE65FA5}"/>
                </a:ext>
              </a:extLst>
            </p:cNvPr>
            <p:cNvSpPr>
              <a:spLocks noChangeArrowheads="1"/>
            </p:cNvSpPr>
            <p:nvPr/>
          </p:nvSpPr>
          <p:spPr bwMode="auto">
            <a:xfrm>
              <a:off x="3024188" y="2854325"/>
              <a:ext cx="215900" cy="2174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FDA"/>
            </a:solidFill>
            <a:ln w="9525">
              <a:solidFill>
                <a:srgbClr val="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11" name="AutoShape 15">
              <a:extLst>
                <a:ext uri="{FF2B5EF4-FFF2-40B4-BE49-F238E27FC236}">
                  <a16:creationId xmlns:a16="http://schemas.microsoft.com/office/drawing/2014/main" id="{43F3E095-0550-C251-6A3E-0A1FD0164ADC}"/>
                </a:ext>
              </a:extLst>
            </p:cNvPr>
            <p:cNvSpPr>
              <a:spLocks noChangeArrowheads="1"/>
            </p:cNvSpPr>
            <p:nvPr/>
          </p:nvSpPr>
          <p:spPr bwMode="auto">
            <a:xfrm>
              <a:off x="2789238" y="3271830"/>
              <a:ext cx="215900" cy="2174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FDA"/>
            </a:solidFill>
            <a:ln w="9525">
              <a:solidFill>
                <a:srgbClr val="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12" name="AutoShape 16">
              <a:extLst>
                <a:ext uri="{FF2B5EF4-FFF2-40B4-BE49-F238E27FC236}">
                  <a16:creationId xmlns:a16="http://schemas.microsoft.com/office/drawing/2014/main" id="{D9F88B5B-E129-F5D1-CEE9-6FEB8E897EC5}"/>
                </a:ext>
              </a:extLst>
            </p:cNvPr>
            <p:cNvSpPr>
              <a:spLocks noChangeArrowheads="1"/>
            </p:cNvSpPr>
            <p:nvPr/>
          </p:nvSpPr>
          <p:spPr bwMode="auto">
            <a:xfrm>
              <a:off x="3302001" y="3476624"/>
              <a:ext cx="215900" cy="2174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FDA"/>
            </a:solidFill>
            <a:ln w="9525">
              <a:solidFill>
                <a:srgbClr val="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13" name="AutoShape 17">
              <a:extLst>
                <a:ext uri="{FF2B5EF4-FFF2-40B4-BE49-F238E27FC236}">
                  <a16:creationId xmlns:a16="http://schemas.microsoft.com/office/drawing/2014/main" id="{2CA74B0F-0F14-B7B1-A63B-E3FD57ED9B29}"/>
                </a:ext>
              </a:extLst>
            </p:cNvPr>
            <p:cNvSpPr>
              <a:spLocks noChangeArrowheads="1"/>
            </p:cNvSpPr>
            <p:nvPr/>
          </p:nvSpPr>
          <p:spPr bwMode="auto">
            <a:xfrm>
              <a:off x="3146341" y="3868734"/>
              <a:ext cx="215900" cy="21748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FDA"/>
            </a:solidFill>
            <a:ln w="9525">
              <a:solidFill>
                <a:srgbClr val="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14" name="AutoShape 18">
              <a:extLst>
                <a:ext uri="{FF2B5EF4-FFF2-40B4-BE49-F238E27FC236}">
                  <a16:creationId xmlns:a16="http://schemas.microsoft.com/office/drawing/2014/main" id="{ABE90798-97AF-34A0-CDEB-DC1F5B553864}"/>
                </a:ext>
              </a:extLst>
            </p:cNvPr>
            <p:cNvSpPr>
              <a:spLocks noChangeArrowheads="1"/>
            </p:cNvSpPr>
            <p:nvPr/>
          </p:nvSpPr>
          <p:spPr bwMode="auto">
            <a:xfrm>
              <a:off x="2789238" y="3702049"/>
              <a:ext cx="215900" cy="21748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FDA"/>
            </a:solidFill>
            <a:ln w="9525">
              <a:solidFill>
                <a:srgbClr val="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15" name="AutoShape 19">
              <a:extLst>
                <a:ext uri="{FF2B5EF4-FFF2-40B4-BE49-F238E27FC236}">
                  <a16:creationId xmlns:a16="http://schemas.microsoft.com/office/drawing/2014/main" id="{F04564F8-AF75-5FA5-7723-6A9A290CB1B1}"/>
                </a:ext>
              </a:extLst>
            </p:cNvPr>
            <p:cNvSpPr>
              <a:spLocks noChangeArrowheads="1"/>
            </p:cNvSpPr>
            <p:nvPr/>
          </p:nvSpPr>
          <p:spPr bwMode="auto">
            <a:xfrm>
              <a:off x="2789238" y="2510371"/>
              <a:ext cx="215900" cy="2174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FDA"/>
            </a:solidFill>
            <a:ln w="9525">
              <a:solidFill>
                <a:srgbClr val="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16" name="AutoShape 20">
              <a:extLst>
                <a:ext uri="{FF2B5EF4-FFF2-40B4-BE49-F238E27FC236}">
                  <a16:creationId xmlns:a16="http://schemas.microsoft.com/office/drawing/2014/main" id="{B2D50394-B263-3F21-55EF-C4D063A68592}"/>
                </a:ext>
              </a:extLst>
            </p:cNvPr>
            <p:cNvSpPr>
              <a:spLocks noChangeArrowheads="1"/>
            </p:cNvSpPr>
            <p:nvPr/>
          </p:nvSpPr>
          <p:spPr bwMode="auto">
            <a:xfrm>
              <a:off x="2573338" y="4294187"/>
              <a:ext cx="215900" cy="2174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FDA"/>
            </a:solidFill>
            <a:ln w="9525">
              <a:solidFill>
                <a:srgbClr val="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17" name="AutoShape 22">
              <a:extLst>
                <a:ext uri="{FF2B5EF4-FFF2-40B4-BE49-F238E27FC236}">
                  <a16:creationId xmlns:a16="http://schemas.microsoft.com/office/drawing/2014/main" id="{90DA15D4-C919-D9B6-0E10-1A68C5D2FA2E}"/>
                </a:ext>
              </a:extLst>
            </p:cNvPr>
            <p:cNvSpPr>
              <a:spLocks noChangeArrowheads="1"/>
            </p:cNvSpPr>
            <p:nvPr/>
          </p:nvSpPr>
          <p:spPr bwMode="auto">
            <a:xfrm>
              <a:off x="3278189" y="4325130"/>
              <a:ext cx="215900" cy="217488"/>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9FDA"/>
            </a:solidFill>
            <a:ln w="9525">
              <a:solidFill>
                <a:srgbClr val="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grpSp>
          <p:nvGrpSpPr>
            <p:cNvPr id="18" name="Group 1037">
              <a:extLst>
                <a:ext uri="{FF2B5EF4-FFF2-40B4-BE49-F238E27FC236}">
                  <a16:creationId xmlns:a16="http://schemas.microsoft.com/office/drawing/2014/main" id="{4CADC900-912E-9907-29CC-69DACF5D0268}"/>
                </a:ext>
              </a:extLst>
            </p:cNvPr>
            <p:cNvGrpSpPr>
              <a:grpSpLocks/>
            </p:cNvGrpSpPr>
            <p:nvPr/>
          </p:nvGrpSpPr>
          <p:grpSpPr bwMode="auto">
            <a:xfrm>
              <a:off x="602681" y="1742799"/>
              <a:ext cx="1204263" cy="553779"/>
              <a:chOff x="3896" y="1631"/>
              <a:chExt cx="628" cy="250"/>
            </a:xfrm>
          </p:grpSpPr>
          <p:sp>
            <p:nvSpPr>
              <p:cNvPr id="24" name="Freeform 1039">
                <a:extLst>
                  <a:ext uri="{FF2B5EF4-FFF2-40B4-BE49-F238E27FC236}">
                    <a16:creationId xmlns:a16="http://schemas.microsoft.com/office/drawing/2014/main" id="{A1BAD5D9-318D-8E53-CF2D-59ECBA80647D}"/>
                  </a:ext>
                </a:extLst>
              </p:cNvPr>
              <p:cNvSpPr>
                <a:spLocks/>
              </p:cNvSpPr>
              <p:nvPr/>
            </p:nvSpPr>
            <p:spPr bwMode="auto">
              <a:xfrm>
                <a:off x="3932" y="1749"/>
                <a:ext cx="211" cy="89"/>
              </a:xfrm>
              <a:custGeom>
                <a:avLst/>
                <a:gdLst>
                  <a:gd name="T0" fmla="*/ 0 w 632"/>
                  <a:gd name="T1" fmla="*/ 0 h 268"/>
                  <a:gd name="T2" fmla="*/ 0 w 632"/>
                  <a:gd name="T3" fmla="*/ 0 h 268"/>
                  <a:gd name="T4" fmla="*/ 0 w 632"/>
                  <a:gd name="T5" fmla="*/ 0 h 268"/>
                  <a:gd name="T6" fmla="*/ 0 w 632"/>
                  <a:gd name="T7" fmla="*/ 0 h 268"/>
                  <a:gd name="T8" fmla="*/ 0 w 632"/>
                  <a:gd name="T9" fmla="*/ 0 h 268"/>
                  <a:gd name="T10" fmla="*/ 0 w 632"/>
                  <a:gd name="T11" fmla="*/ 0 h 268"/>
                  <a:gd name="T12" fmla="*/ 0 w 632"/>
                  <a:gd name="T13" fmla="*/ 0 h 268"/>
                  <a:gd name="T14" fmla="*/ 0 w 632"/>
                  <a:gd name="T15" fmla="*/ 0 h 268"/>
                  <a:gd name="T16" fmla="*/ 0 w 632"/>
                  <a:gd name="T17" fmla="*/ 0 h 268"/>
                  <a:gd name="T18" fmla="*/ 0 w 632"/>
                  <a:gd name="T19" fmla="*/ 0 h 268"/>
                  <a:gd name="T20" fmla="*/ 0 w 632"/>
                  <a:gd name="T21" fmla="*/ 0 h 268"/>
                  <a:gd name="T22" fmla="*/ 0 w 632"/>
                  <a:gd name="T23" fmla="*/ 0 h 268"/>
                  <a:gd name="T24" fmla="*/ 0 w 632"/>
                  <a:gd name="T25" fmla="*/ 0 h 268"/>
                  <a:gd name="T26" fmla="*/ 0 w 632"/>
                  <a:gd name="T27" fmla="*/ 0 h 268"/>
                  <a:gd name="T28" fmla="*/ 0 w 632"/>
                  <a:gd name="T29" fmla="*/ 0 h 268"/>
                  <a:gd name="T30" fmla="*/ 0 w 632"/>
                  <a:gd name="T31" fmla="*/ 0 h 268"/>
                  <a:gd name="T32" fmla="*/ 0 w 632"/>
                  <a:gd name="T33" fmla="*/ 0 h 268"/>
                  <a:gd name="T34" fmla="*/ 0 w 632"/>
                  <a:gd name="T35" fmla="*/ 0 h 268"/>
                  <a:gd name="T36" fmla="*/ 0 w 632"/>
                  <a:gd name="T37" fmla="*/ 0 h 268"/>
                  <a:gd name="T38" fmla="*/ 0 w 632"/>
                  <a:gd name="T39" fmla="*/ 0 h 268"/>
                  <a:gd name="T40" fmla="*/ 0 w 632"/>
                  <a:gd name="T41" fmla="*/ 0 h 268"/>
                  <a:gd name="T42" fmla="*/ 0 w 632"/>
                  <a:gd name="T43" fmla="*/ 0 h 268"/>
                  <a:gd name="T44" fmla="*/ 0 w 632"/>
                  <a:gd name="T45" fmla="*/ 0 h 268"/>
                  <a:gd name="T46" fmla="*/ 0 w 632"/>
                  <a:gd name="T47" fmla="*/ 0 h 268"/>
                  <a:gd name="T48" fmla="*/ 0 w 632"/>
                  <a:gd name="T49" fmla="*/ 0 h 268"/>
                  <a:gd name="T50" fmla="*/ 0 w 632"/>
                  <a:gd name="T51" fmla="*/ 0 h 268"/>
                  <a:gd name="T52" fmla="*/ 0 w 632"/>
                  <a:gd name="T53" fmla="*/ 0 h 268"/>
                  <a:gd name="T54" fmla="*/ 0 w 632"/>
                  <a:gd name="T55" fmla="*/ 0 h 268"/>
                  <a:gd name="T56" fmla="*/ 0 w 632"/>
                  <a:gd name="T57" fmla="*/ 0 h 268"/>
                  <a:gd name="T58" fmla="*/ 0 w 632"/>
                  <a:gd name="T59" fmla="*/ 0 h 268"/>
                  <a:gd name="T60" fmla="*/ 0 w 632"/>
                  <a:gd name="T61" fmla="*/ 0 h 268"/>
                  <a:gd name="T62" fmla="*/ 0 w 632"/>
                  <a:gd name="T63" fmla="*/ 0 h 268"/>
                  <a:gd name="T64" fmla="*/ 0 w 632"/>
                  <a:gd name="T65" fmla="*/ 0 h 268"/>
                  <a:gd name="T66" fmla="*/ 0 w 632"/>
                  <a:gd name="T67" fmla="*/ 0 h 268"/>
                  <a:gd name="T68" fmla="*/ 0 w 632"/>
                  <a:gd name="T69" fmla="*/ 0 h 268"/>
                  <a:gd name="T70" fmla="*/ 0 w 632"/>
                  <a:gd name="T71" fmla="*/ 0 h 268"/>
                  <a:gd name="T72" fmla="*/ 0 w 632"/>
                  <a:gd name="T73" fmla="*/ 0 h 268"/>
                  <a:gd name="T74" fmla="*/ 0 w 632"/>
                  <a:gd name="T75" fmla="*/ 0 h 268"/>
                  <a:gd name="T76" fmla="*/ 0 w 632"/>
                  <a:gd name="T77" fmla="*/ 0 h 2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32"/>
                  <a:gd name="T118" fmla="*/ 0 h 268"/>
                  <a:gd name="T119" fmla="*/ 632 w 632"/>
                  <a:gd name="T120" fmla="*/ 268 h 26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32" h="268">
                    <a:moveTo>
                      <a:pt x="632" y="0"/>
                    </a:moveTo>
                    <a:lnTo>
                      <a:pt x="622" y="44"/>
                    </a:lnTo>
                    <a:lnTo>
                      <a:pt x="591" y="64"/>
                    </a:lnTo>
                    <a:lnTo>
                      <a:pt x="563" y="54"/>
                    </a:lnTo>
                    <a:lnTo>
                      <a:pt x="537" y="75"/>
                    </a:lnTo>
                    <a:lnTo>
                      <a:pt x="500" y="69"/>
                    </a:lnTo>
                    <a:lnTo>
                      <a:pt x="451" y="127"/>
                    </a:lnTo>
                    <a:lnTo>
                      <a:pt x="401" y="112"/>
                    </a:lnTo>
                    <a:lnTo>
                      <a:pt x="392" y="91"/>
                    </a:lnTo>
                    <a:lnTo>
                      <a:pt x="349" y="142"/>
                    </a:lnTo>
                    <a:lnTo>
                      <a:pt x="312" y="127"/>
                    </a:lnTo>
                    <a:lnTo>
                      <a:pt x="275" y="174"/>
                    </a:lnTo>
                    <a:lnTo>
                      <a:pt x="248" y="153"/>
                    </a:lnTo>
                    <a:lnTo>
                      <a:pt x="215" y="191"/>
                    </a:lnTo>
                    <a:lnTo>
                      <a:pt x="174" y="205"/>
                    </a:lnTo>
                    <a:lnTo>
                      <a:pt x="148" y="194"/>
                    </a:lnTo>
                    <a:lnTo>
                      <a:pt x="116" y="238"/>
                    </a:lnTo>
                    <a:lnTo>
                      <a:pt x="78" y="234"/>
                    </a:lnTo>
                    <a:lnTo>
                      <a:pt x="59" y="211"/>
                    </a:lnTo>
                    <a:lnTo>
                      <a:pt x="31" y="268"/>
                    </a:lnTo>
                    <a:lnTo>
                      <a:pt x="0" y="263"/>
                    </a:lnTo>
                    <a:lnTo>
                      <a:pt x="4" y="238"/>
                    </a:lnTo>
                    <a:lnTo>
                      <a:pt x="22" y="226"/>
                    </a:lnTo>
                    <a:lnTo>
                      <a:pt x="53" y="194"/>
                    </a:lnTo>
                    <a:lnTo>
                      <a:pt x="95" y="179"/>
                    </a:lnTo>
                    <a:lnTo>
                      <a:pt x="136" y="174"/>
                    </a:lnTo>
                    <a:lnTo>
                      <a:pt x="169" y="142"/>
                    </a:lnTo>
                    <a:lnTo>
                      <a:pt x="237" y="131"/>
                    </a:lnTo>
                    <a:lnTo>
                      <a:pt x="258" y="106"/>
                    </a:lnTo>
                    <a:lnTo>
                      <a:pt x="301" y="112"/>
                    </a:lnTo>
                    <a:lnTo>
                      <a:pt x="332" y="64"/>
                    </a:lnTo>
                    <a:lnTo>
                      <a:pt x="392" y="57"/>
                    </a:lnTo>
                    <a:lnTo>
                      <a:pt x="444" y="44"/>
                    </a:lnTo>
                    <a:lnTo>
                      <a:pt x="479" y="44"/>
                    </a:lnTo>
                    <a:lnTo>
                      <a:pt x="531" y="12"/>
                    </a:lnTo>
                    <a:lnTo>
                      <a:pt x="554" y="27"/>
                    </a:lnTo>
                    <a:lnTo>
                      <a:pt x="600" y="0"/>
                    </a:lnTo>
                    <a:lnTo>
                      <a:pt x="6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25" name="Freeform 1040">
                <a:extLst>
                  <a:ext uri="{FF2B5EF4-FFF2-40B4-BE49-F238E27FC236}">
                    <a16:creationId xmlns:a16="http://schemas.microsoft.com/office/drawing/2014/main" id="{CEDBF005-3225-E460-55C0-A7D9D6DAB2CA}"/>
                  </a:ext>
                </a:extLst>
              </p:cNvPr>
              <p:cNvSpPr>
                <a:spLocks/>
              </p:cNvSpPr>
              <p:nvPr/>
            </p:nvSpPr>
            <p:spPr bwMode="auto">
              <a:xfrm>
                <a:off x="4369" y="1661"/>
                <a:ext cx="106" cy="49"/>
              </a:xfrm>
              <a:custGeom>
                <a:avLst/>
                <a:gdLst>
                  <a:gd name="T0" fmla="*/ 0 w 317"/>
                  <a:gd name="T1" fmla="*/ 0 h 147"/>
                  <a:gd name="T2" fmla="*/ 0 w 317"/>
                  <a:gd name="T3" fmla="*/ 0 h 147"/>
                  <a:gd name="T4" fmla="*/ 0 w 317"/>
                  <a:gd name="T5" fmla="*/ 0 h 147"/>
                  <a:gd name="T6" fmla="*/ 0 w 317"/>
                  <a:gd name="T7" fmla="*/ 0 h 147"/>
                  <a:gd name="T8" fmla="*/ 0 w 317"/>
                  <a:gd name="T9" fmla="*/ 0 h 147"/>
                  <a:gd name="T10" fmla="*/ 0 w 317"/>
                  <a:gd name="T11" fmla="*/ 0 h 147"/>
                  <a:gd name="T12" fmla="*/ 0 w 317"/>
                  <a:gd name="T13" fmla="*/ 0 h 147"/>
                  <a:gd name="T14" fmla="*/ 0 w 317"/>
                  <a:gd name="T15" fmla="*/ 0 h 147"/>
                  <a:gd name="T16" fmla="*/ 0 w 317"/>
                  <a:gd name="T17" fmla="*/ 0 h 147"/>
                  <a:gd name="T18" fmla="*/ 0 w 317"/>
                  <a:gd name="T19" fmla="*/ 0 h 147"/>
                  <a:gd name="T20" fmla="*/ 0 w 317"/>
                  <a:gd name="T21" fmla="*/ 0 h 147"/>
                  <a:gd name="T22" fmla="*/ 0 w 317"/>
                  <a:gd name="T23" fmla="*/ 0 h 147"/>
                  <a:gd name="T24" fmla="*/ 0 w 317"/>
                  <a:gd name="T25" fmla="*/ 0 h 147"/>
                  <a:gd name="T26" fmla="*/ 0 w 317"/>
                  <a:gd name="T27" fmla="*/ 0 h 147"/>
                  <a:gd name="T28" fmla="*/ 0 w 317"/>
                  <a:gd name="T29" fmla="*/ 0 h 1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7"/>
                  <a:gd name="T46" fmla="*/ 0 h 147"/>
                  <a:gd name="T47" fmla="*/ 317 w 317"/>
                  <a:gd name="T48" fmla="*/ 147 h 1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7" h="147">
                    <a:moveTo>
                      <a:pt x="43" y="95"/>
                    </a:moveTo>
                    <a:lnTo>
                      <a:pt x="0" y="120"/>
                    </a:lnTo>
                    <a:lnTo>
                      <a:pt x="0" y="147"/>
                    </a:lnTo>
                    <a:lnTo>
                      <a:pt x="64" y="130"/>
                    </a:lnTo>
                    <a:lnTo>
                      <a:pt x="106" y="95"/>
                    </a:lnTo>
                    <a:lnTo>
                      <a:pt x="175" y="95"/>
                    </a:lnTo>
                    <a:lnTo>
                      <a:pt x="223" y="58"/>
                    </a:lnTo>
                    <a:lnTo>
                      <a:pt x="285" y="29"/>
                    </a:lnTo>
                    <a:lnTo>
                      <a:pt x="317" y="0"/>
                    </a:lnTo>
                    <a:lnTo>
                      <a:pt x="205" y="40"/>
                    </a:lnTo>
                    <a:lnTo>
                      <a:pt x="186" y="62"/>
                    </a:lnTo>
                    <a:lnTo>
                      <a:pt x="131" y="68"/>
                    </a:lnTo>
                    <a:lnTo>
                      <a:pt x="83" y="87"/>
                    </a:lnTo>
                    <a:lnTo>
                      <a:pt x="43"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26" name="Freeform 1041">
                <a:extLst>
                  <a:ext uri="{FF2B5EF4-FFF2-40B4-BE49-F238E27FC236}">
                    <a16:creationId xmlns:a16="http://schemas.microsoft.com/office/drawing/2014/main" id="{3ED737C9-16AE-D778-10F2-3562CF239D5F}"/>
                  </a:ext>
                </a:extLst>
              </p:cNvPr>
              <p:cNvSpPr>
                <a:spLocks/>
              </p:cNvSpPr>
              <p:nvPr/>
            </p:nvSpPr>
            <p:spPr bwMode="auto">
              <a:xfrm>
                <a:off x="3908" y="1842"/>
                <a:ext cx="10" cy="21"/>
              </a:xfrm>
              <a:custGeom>
                <a:avLst/>
                <a:gdLst>
                  <a:gd name="T0" fmla="*/ 0 w 31"/>
                  <a:gd name="T1" fmla="*/ 0 h 61"/>
                  <a:gd name="T2" fmla="*/ 0 w 31"/>
                  <a:gd name="T3" fmla="*/ 0 h 61"/>
                  <a:gd name="T4" fmla="*/ 0 w 31"/>
                  <a:gd name="T5" fmla="*/ 0 h 61"/>
                  <a:gd name="T6" fmla="*/ 0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25" y="0"/>
                    </a:moveTo>
                    <a:lnTo>
                      <a:pt x="0" y="21"/>
                    </a:lnTo>
                    <a:lnTo>
                      <a:pt x="6" y="61"/>
                    </a:lnTo>
                    <a:lnTo>
                      <a:pt x="31" y="5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27" name="Freeform 1042">
                <a:extLst>
                  <a:ext uri="{FF2B5EF4-FFF2-40B4-BE49-F238E27FC236}">
                    <a16:creationId xmlns:a16="http://schemas.microsoft.com/office/drawing/2014/main" id="{DD262F55-221F-7778-0BCD-30799CEFCADE}"/>
                  </a:ext>
                </a:extLst>
              </p:cNvPr>
              <p:cNvSpPr>
                <a:spLocks/>
              </p:cNvSpPr>
              <p:nvPr/>
            </p:nvSpPr>
            <p:spPr bwMode="auto">
              <a:xfrm>
                <a:off x="3896" y="1870"/>
                <a:ext cx="7" cy="11"/>
              </a:xfrm>
              <a:custGeom>
                <a:avLst/>
                <a:gdLst>
                  <a:gd name="T0" fmla="*/ 0 w 22"/>
                  <a:gd name="T1" fmla="*/ 0 h 33"/>
                  <a:gd name="T2" fmla="*/ 0 w 22"/>
                  <a:gd name="T3" fmla="*/ 0 h 33"/>
                  <a:gd name="T4" fmla="*/ 0 w 22"/>
                  <a:gd name="T5" fmla="*/ 0 h 33"/>
                  <a:gd name="T6" fmla="*/ 0 w 22"/>
                  <a:gd name="T7" fmla="*/ 0 h 33"/>
                  <a:gd name="T8" fmla="*/ 0 w 22"/>
                  <a:gd name="T9" fmla="*/ 0 h 33"/>
                  <a:gd name="T10" fmla="*/ 0 w 22"/>
                  <a:gd name="T11" fmla="*/ 0 h 33"/>
                  <a:gd name="T12" fmla="*/ 0 60000 65536"/>
                  <a:gd name="T13" fmla="*/ 0 60000 65536"/>
                  <a:gd name="T14" fmla="*/ 0 60000 65536"/>
                  <a:gd name="T15" fmla="*/ 0 60000 65536"/>
                  <a:gd name="T16" fmla="*/ 0 60000 65536"/>
                  <a:gd name="T17" fmla="*/ 0 60000 65536"/>
                  <a:gd name="T18" fmla="*/ 0 w 22"/>
                  <a:gd name="T19" fmla="*/ 0 h 33"/>
                  <a:gd name="T20" fmla="*/ 22 w 22"/>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2" h="33">
                    <a:moveTo>
                      <a:pt x="6" y="0"/>
                    </a:moveTo>
                    <a:lnTo>
                      <a:pt x="0" y="10"/>
                    </a:lnTo>
                    <a:lnTo>
                      <a:pt x="6" y="33"/>
                    </a:lnTo>
                    <a:lnTo>
                      <a:pt x="22" y="25"/>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sp>
            <p:nvSpPr>
              <p:cNvPr id="28" name="Freeform 1043">
                <a:extLst>
                  <a:ext uri="{FF2B5EF4-FFF2-40B4-BE49-F238E27FC236}">
                    <a16:creationId xmlns:a16="http://schemas.microsoft.com/office/drawing/2014/main" id="{0E5B0107-73B3-C01D-9D91-68DF864DFF61}"/>
                  </a:ext>
                </a:extLst>
              </p:cNvPr>
              <p:cNvSpPr>
                <a:spLocks/>
              </p:cNvSpPr>
              <p:nvPr/>
            </p:nvSpPr>
            <p:spPr bwMode="auto">
              <a:xfrm>
                <a:off x="4515" y="1631"/>
                <a:ext cx="9" cy="9"/>
              </a:xfrm>
              <a:custGeom>
                <a:avLst/>
                <a:gdLst>
                  <a:gd name="T0" fmla="*/ 0 w 27"/>
                  <a:gd name="T1" fmla="*/ 0 h 27"/>
                  <a:gd name="T2" fmla="*/ 0 w 27"/>
                  <a:gd name="T3" fmla="*/ 0 h 27"/>
                  <a:gd name="T4" fmla="*/ 0 w 27"/>
                  <a:gd name="T5" fmla="*/ 0 h 27"/>
                  <a:gd name="T6" fmla="*/ 0 w 27"/>
                  <a:gd name="T7" fmla="*/ 0 h 27"/>
                  <a:gd name="T8" fmla="*/ 0 w 27"/>
                  <a:gd name="T9" fmla="*/ 0 h 27"/>
                  <a:gd name="T10" fmla="*/ 0 w 27"/>
                  <a:gd name="T11" fmla="*/ 0 h 27"/>
                  <a:gd name="T12" fmla="*/ 0 60000 65536"/>
                  <a:gd name="T13" fmla="*/ 0 60000 65536"/>
                  <a:gd name="T14" fmla="*/ 0 60000 65536"/>
                  <a:gd name="T15" fmla="*/ 0 60000 65536"/>
                  <a:gd name="T16" fmla="*/ 0 60000 65536"/>
                  <a:gd name="T17" fmla="*/ 0 60000 65536"/>
                  <a:gd name="T18" fmla="*/ 0 w 27"/>
                  <a:gd name="T19" fmla="*/ 0 h 27"/>
                  <a:gd name="T20" fmla="*/ 27 w 27"/>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7" h="27">
                    <a:moveTo>
                      <a:pt x="27" y="0"/>
                    </a:moveTo>
                    <a:lnTo>
                      <a:pt x="3" y="0"/>
                    </a:lnTo>
                    <a:lnTo>
                      <a:pt x="0" y="27"/>
                    </a:lnTo>
                    <a:lnTo>
                      <a:pt x="27" y="11"/>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srgbClr val="001965"/>
                  </a:solidFill>
                  <a:effectLst/>
                  <a:uLnTx/>
                  <a:uFillTx/>
                  <a:latin typeface="Verdana" panose="020B0604030504040204" pitchFamily="34" charset="0"/>
                  <a:cs typeface="Arial" panose="020B0604020202020204" pitchFamily="34" charset="0"/>
                </a:endParaRPr>
              </a:p>
            </p:txBody>
          </p:sp>
        </p:grpSp>
        <p:pic>
          <p:nvPicPr>
            <p:cNvPr id="19" name="Picture 27" descr="Gold_Key.bmp">
              <a:extLst>
                <a:ext uri="{FF2B5EF4-FFF2-40B4-BE49-F238E27FC236}">
                  <a16:creationId xmlns:a16="http://schemas.microsoft.com/office/drawing/2014/main" id="{1DD538AB-BEC5-B5BD-FF3A-6A0CDFACED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4267150"/>
              <a:ext cx="17621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7" descr="Gold_Key.bmp">
              <a:extLst>
                <a:ext uri="{FF2B5EF4-FFF2-40B4-BE49-F238E27FC236}">
                  <a16:creationId xmlns:a16="http://schemas.microsoft.com/office/drawing/2014/main" id="{B1E5FEB8-44A4-5F48-FDFB-AD07426E4B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794" y="3602830"/>
              <a:ext cx="17621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9" descr="doorLock.jpg">
              <a:extLst>
                <a:ext uri="{FF2B5EF4-FFF2-40B4-BE49-F238E27FC236}">
                  <a16:creationId xmlns:a16="http://schemas.microsoft.com/office/drawing/2014/main" id="{1A49769C-8462-0D2E-DA3A-4856BF1F3D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2857500"/>
              <a:ext cx="500062"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9" descr="doorLock.jpg">
              <a:extLst>
                <a:ext uri="{FF2B5EF4-FFF2-40B4-BE49-F238E27FC236}">
                  <a16:creationId xmlns:a16="http://schemas.microsoft.com/office/drawing/2014/main" id="{1BD368A3-64DE-7928-FBEF-CBE332A404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5409" y="3790949"/>
              <a:ext cx="500062" cy="344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7" descr="Gold_Key.bmp">
              <a:extLst>
                <a:ext uri="{FF2B5EF4-FFF2-40B4-BE49-F238E27FC236}">
                  <a16:creationId xmlns:a16="http://schemas.microsoft.com/office/drawing/2014/main" id="{394D4C70-AF34-1B1C-C620-9DBF669313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0137" y="1825422"/>
              <a:ext cx="17621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Content Placeholder 3">
            <a:extLst>
              <a:ext uri="{FF2B5EF4-FFF2-40B4-BE49-F238E27FC236}">
                <a16:creationId xmlns:a16="http://schemas.microsoft.com/office/drawing/2014/main" id="{4CD28790-2018-FB3E-F06B-015F13FD3803}"/>
              </a:ext>
            </a:extLst>
          </p:cNvPr>
          <p:cNvSpPr txBox="1">
            <a:spLocks/>
          </p:cNvSpPr>
          <p:nvPr/>
        </p:nvSpPr>
        <p:spPr bwMode="auto">
          <a:xfrm>
            <a:off x="6487606" y="1959662"/>
            <a:ext cx="3455987"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63525" indent="-263525" algn="l" rtl="0" eaLnBrk="0" fontAlgn="base" hangingPunct="0">
              <a:spcBef>
                <a:spcPct val="20000"/>
              </a:spcBef>
              <a:spcAft>
                <a:spcPct val="0"/>
              </a:spcAft>
              <a:buClr>
                <a:schemeClr val="accent1"/>
              </a:buClr>
              <a:buChar char="•"/>
              <a:defRPr sz="2200">
                <a:solidFill>
                  <a:schemeClr val="accent2"/>
                </a:solidFill>
                <a:latin typeface="+mn-lt"/>
                <a:ea typeface="+mn-ea"/>
                <a:cs typeface="+mn-cs"/>
              </a:defRPr>
            </a:lvl1pPr>
            <a:lvl2pPr marL="803275" indent="-263525" algn="l" rtl="0" eaLnBrk="0" fontAlgn="base" hangingPunct="0">
              <a:spcBef>
                <a:spcPct val="20000"/>
              </a:spcBef>
              <a:spcAft>
                <a:spcPct val="0"/>
              </a:spcAft>
              <a:buClr>
                <a:srgbClr val="001965"/>
              </a:buClr>
              <a:buChar char="•"/>
              <a:defRPr sz="2000">
                <a:solidFill>
                  <a:schemeClr val="accent2"/>
                </a:solidFill>
                <a:latin typeface="+mn-lt"/>
              </a:defRPr>
            </a:lvl2pPr>
            <a:lvl3pPr marL="1344613" indent="-268288" algn="l" rtl="0" eaLnBrk="0" fontAlgn="base" hangingPunct="0">
              <a:spcBef>
                <a:spcPct val="20000"/>
              </a:spcBef>
              <a:spcAft>
                <a:spcPct val="0"/>
              </a:spcAft>
              <a:buClr>
                <a:srgbClr val="82786F"/>
              </a:buClr>
              <a:buChar char="•"/>
              <a:defRPr sz="2400">
                <a:solidFill>
                  <a:schemeClr val="accent2"/>
                </a:solidFill>
                <a:latin typeface="+mn-lt"/>
              </a:defRPr>
            </a:lvl3pPr>
            <a:lvl4pPr marL="1884363" indent="-263525" algn="l" rtl="0" eaLnBrk="0" fontAlgn="base" hangingPunct="0">
              <a:spcBef>
                <a:spcPct val="20000"/>
              </a:spcBef>
              <a:spcAft>
                <a:spcPct val="0"/>
              </a:spcAft>
              <a:buClr>
                <a:srgbClr val="E64A0E"/>
              </a:buClr>
              <a:buChar char="•"/>
              <a:defRPr sz="1600">
                <a:solidFill>
                  <a:schemeClr val="accent2"/>
                </a:solidFill>
                <a:latin typeface="+mn-lt"/>
              </a:defRPr>
            </a:lvl4pPr>
            <a:lvl5pPr marL="2424113" indent="-277813" algn="l" rtl="0" eaLnBrk="0" fontAlgn="base" hangingPunct="0">
              <a:spcBef>
                <a:spcPct val="20000"/>
              </a:spcBef>
              <a:spcAft>
                <a:spcPct val="0"/>
              </a:spcAft>
              <a:buClr>
                <a:srgbClr val="000000"/>
              </a:buClr>
              <a:buChar char="•"/>
              <a:defRPr sz="1400">
                <a:solidFill>
                  <a:schemeClr val="accent2"/>
                </a:solidFill>
                <a:latin typeface="+mn-lt"/>
              </a:defRPr>
            </a:lvl5pPr>
            <a:lvl6pPr marL="2881313" indent="-277813" algn="l" rtl="0" fontAlgn="base">
              <a:spcBef>
                <a:spcPct val="20000"/>
              </a:spcBef>
              <a:spcAft>
                <a:spcPct val="0"/>
              </a:spcAft>
              <a:buClr>
                <a:srgbClr val="000000"/>
              </a:buClr>
              <a:buChar char="•"/>
              <a:defRPr sz="1400">
                <a:solidFill>
                  <a:schemeClr val="accent2"/>
                </a:solidFill>
                <a:latin typeface="+mn-lt"/>
              </a:defRPr>
            </a:lvl6pPr>
            <a:lvl7pPr marL="3338513" indent="-277813" algn="l" rtl="0" fontAlgn="base">
              <a:spcBef>
                <a:spcPct val="20000"/>
              </a:spcBef>
              <a:spcAft>
                <a:spcPct val="0"/>
              </a:spcAft>
              <a:buClr>
                <a:srgbClr val="000000"/>
              </a:buClr>
              <a:buChar char="•"/>
              <a:defRPr sz="1400">
                <a:solidFill>
                  <a:schemeClr val="accent2"/>
                </a:solidFill>
                <a:latin typeface="+mn-lt"/>
              </a:defRPr>
            </a:lvl7pPr>
            <a:lvl8pPr marL="3795713" indent="-277813" algn="l" rtl="0" fontAlgn="base">
              <a:spcBef>
                <a:spcPct val="20000"/>
              </a:spcBef>
              <a:spcAft>
                <a:spcPct val="0"/>
              </a:spcAft>
              <a:buClr>
                <a:srgbClr val="000000"/>
              </a:buClr>
              <a:buChar char="•"/>
              <a:defRPr sz="1400">
                <a:solidFill>
                  <a:schemeClr val="accent2"/>
                </a:solidFill>
                <a:latin typeface="+mn-lt"/>
              </a:defRPr>
            </a:lvl8pPr>
            <a:lvl9pPr marL="4252913" indent="-277813" algn="l" rtl="0" fontAlgn="base">
              <a:spcBef>
                <a:spcPct val="20000"/>
              </a:spcBef>
              <a:spcAft>
                <a:spcPct val="0"/>
              </a:spcAft>
              <a:buClr>
                <a:srgbClr val="000000"/>
              </a:buClr>
              <a:buChar char="•"/>
              <a:defRPr sz="1400">
                <a:solidFill>
                  <a:schemeClr val="accent2"/>
                </a:solidFill>
                <a:latin typeface="+mn-lt"/>
              </a:defRPr>
            </a:lvl9pPr>
          </a:lstStyle>
          <a:p>
            <a:pPr marL="263525" marR="0" lvl="0" indent="-263525" algn="l" defTabSz="914400" rtl="0" eaLnBrk="1" fontAlgn="base" latinLnBrk="0" hangingPunct="1">
              <a:lnSpc>
                <a:spcPct val="100000"/>
              </a:lnSpc>
              <a:spcBef>
                <a:spcPct val="20000"/>
              </a:spcBef>
              <a:spcAft>
                <a:spcPct val="0"/>
              </a:spcAft>
              <a:buClr>
                <a:srgbClr val="009FDA"/>
              </a:buClr>
              <a:buSzTx/>
              <a:buFontTx/>
              <a:buChar char="•"/>
              <a:tabLst/>
              <a:defRPr/>
            </a:pPr>
            <a:endParaRPr kumimoji="0" lang="en-ZA" altLang="en-US" sz="2800" b="1" i="0" u="none" strike="noStrike" kern="0" cap="none" spc="0" normalizeH="0" baseline="0" noProof="0">
              <a:ln>
                <a:noFill/>
              </a:ln>
              <a:solidFill>
                <a:srgbClr val="001965"/>
              </a:solidFill>
              <a:effectLst/>
              <a:uLnTx/>
              <a:uFillTx/>
              <a:latin typeface="Verdana"/>
              <a:ea typeface="+mn-ea"/>
              <a:cs typeface="+mn-cs"/>
            </a:endParaRPr>
          </a:p>
          <a:p>
            <a:pPr marL="263525" marR="0" lvl="0" indent="-263525" algn="l" defTabSz="914400" rtl="0" eaLnBrk="1" fontAlgn="base" latinLnBrk="0" hangingPunct="1">
              <a:lnSpc>
                <a:spcPct val="100000"/>
              </a:lnSpc>
              <a:spcBef>
                <a:spcPct val="20000"/>
              </a:spcBef>
              <a:spcAft>
                <a:spcPct val="0"/>
              </a:spcAft>
              <a:buClr>
                <a:srgbClr val="009FDA"/>
              </a:buClr>
              <a:buSzTx/>
              <a:buFontTx/>
              <a:buChar char="•"/>
              <a:tabLst/>
              <a:defRPr/>
            </a:pPr>
            <a:r>
              <a:rPr kumimoji="0" lang="en-ZA" altLang="en-US" sz="2200" b="0" i="0" u="none" strike="noStrike" kern="0" cap="none" spc="0" normalizeH="0" baseline="0" noProof="0">
                <a:ln>
                  <a:noFill/>
                </a:ln>
                <a:solidFill>
                  <a:srgbClr val="001965"/>
                </a:solidFill>
                <a:effectLst/>
                <a:uLnTx/>
                <a:uFillTx/>
                <a:latin typeface="Verdana"/>
                <a:ea typeface="+mn-ea"/>
                <a:cs typeface="+mn-cs"/>
              </a:rPr>
              <a:t>Increased urine </a:t>
            </a:r>
          </a:p>
          <a:p>
            <a:pPr marL="263525" marR="0" lvl="0" indent="-263525" algn="l" defTabSz="914400" rtl="0" eaLnBrk="1" fontAlgn="base" latinLnBrk="0" hangingPunct="1">
              <a:lnSpc>
                <a:spcPct val="100000"/>
              </a:lnSpc>
              <a:spcBef>
                <a:spcPct val="20000"/>
              </a:spcBef>
              <a:spcAft>
                <a:spcPct val="0"/>
              </a:spcAft>
              <a:buClr>
                <a:srgbClr val="009FDA"/>
              </a:buClr>
              <a:buSzTx/>
              <a:buFontTx/>
              <a:buChar char="•"/>
              <a:tabLst/>
              <a:defRPr/>
            </a:pPr>
            <a:r>
              <a:rPr kumimoji="0" lang="en-ZA" altLang="en-US" sz="2200" b="0" i="0" u="none" strike="noStrike" kern="0" cap="none" spc="0" normalizeH="0" baseline="0" noProof="0">
                <a:ln>
                  <a:noFill/>
                </a:ln>
                <a:solidFill>
                  <a:srgbClr val="001965"/>
                </a:solidFill>
                <a:effectLst/>
                <a:uLnTx/>
                <a:uFillTx/>
                <a:latin typeface="Verdana"/>
                <a:ea typeface="+mn-ea"/>
                <a:cs typeface="+mn-cs"/>
              </a:rPr>
              <a:t>Dehydration</a:t>
            </a:r>
          </a:p>
          <a:p>
            <a:pPr marL="263525" marR="0" lvl="0" indent="-263525" algn="l" defTabSz="914400" rtl="0" eaLnBrk="1" fontAlgn="base" latinLnBrk="0" hangingPunct="1">
              <a:lnSpc>
                <a:spcPct val="100000"/>
              </a:lnSpc>
              <a:spcBef>
                <a:spcPct val="20000"/>
              </a:spcBef>
              <a:spcAft>
                <a:spcPct val="0"/>
              </a:spcAft>
              <a:buClr>
                <a:srgbClr val="009FDA"/>
              </a:buClr>
              <a:buSzTx/>
              <a:buFontTx/>
              <a:buChar char="•"/>
              <a:tabLst/>
              <a:defRPr/>
            </a:pPr>
            <a:r>
              <a:rPr kumimoji="0" lang="en-ZA" altLang="en-US" sz="2200" b="0" i="0" u="none" strike="noStrike" kern="0" cap="none" spc="0" normalizeH="0" baseline="0" noProof="0">
                <a:ln>
                  <a:noFill/>
                </a:ln>
                <a:solidFill>
                  <a:srgbClr val="001965"/>
                </a:solidFill>
                <a:effectLst/>
                <a:uLnTx/>
                <a:uFillTx/>
                <a:latin typeface="Verdana"/>
                <a:ea typeface="+mn-ea"/>
                <a:cs typeface="+mn-cs"/>
              </a:rPr>
              <a:t>Thirst</a:t>
            </a:r>
            <a:endParaRPr kumimoji="0" lang="en-ZA" altLang="en-US" sz="2200" b="0" i="0" u="none" strike="noStrike" kern="0" cap="none" spc="0" normalizeH="0" baseline="0" noProof="0" dirty="0">
              <a:ln>
                <a:noFill/>
              </a:ln>
              <a:solidFill>
                <a:srgbClr val="001965"/>
              </a:solidFill>
              <a:effectLst/>
              <a:uLnTx/>
              <a:uFillTx/>
              <a:latin typeface="Verdana"/>
              <a:ea typeface="+mn-ea"/>
              <a:cs typeface="+mn-cs"/>
            </a:endParaRPr>
          </a:p>
        </p:txBody>
      </p:sp>
      <p:pic>
        <p:nvPicPr>
          <p:cNvPr id="56" name="Picture 55">
            <a:extLst>
              <a:ext uri="{FF2B5EF4-FFF2-40B4-BE49-F238E27FC236}">
                <a16:creationId xmlns:a16="http://schemas.microsoft.com/office/drawing/2014/main" id="{FCFC508A-53EF-4B4C-8389-065A507B47E3}"/>
              </a:ext>
            </a:extLst>
          </p:cNvPr>
          <p:cNvPicPr>
            <a:picLocks noChangeAspect="1"/>
          </p:cNvPicPr>
          <p:nvPr/>
        </p:nvPicPr>
        <p:blipFill>
          <a:blip r:embed="rId4"/>
          <a:stretch>
            <a:fillRect/>
          </a:stretch>
        </p:blipFill>
        <p:spPr>
          <a:xfrm>
            <a:off x="3806049" y="2510580"/>
            <a:ext cx="920576" cy="829128"/>
          </a:xfrm>
          <a:prstGeom prst="rect">
            <a:avLst/>
          </a:prstGeom>
        </p:spPr>
      </p:pic>
      <p:pic>
        <p:nvPicPr>
          <p:cNvPr id="57" name="Picture 56">
            <a:extLst>
              <a:ext uri="{FF2B5EF4-FFF2-40B4-BE49-F238E27FC236}">
                <a16:creationId xmlns:a16="http://schemas.microsoft.com/office/drawing/2014/main" id="{C43E6C4A-9643-3F6C-305C-AB70B79C9E51}"/>
              </a:ext>
            </a:extLst>
          </p:cNvPr>
          <p:cNvPicPr>
            <a:picLocks noChangeAspect="1"/>
          </p:cNvPicPr>
          <p:nvPr/>
        </p:nvPicPr>
        <p:blipFill>
          <a:blip r:embed="rId5"/>
          <a:stretch>
            <a:fillRect/>
          </a:stretch>
        </p:blipFill>
        <p:spPr>
          <a:xfrm>
            <a:off x="1200049" y="3524585"/>
            <a:ext cx="1012024" cy="1079086"/>
          </a:xfrm>
          <a:prstGeom prst="rect">
            <a:avLst/>
          </a:prstGeom>
        </p:spPr>
      </p:pic>
      <p:sp>
        <p:nvSpPr>
          <p:cNvPr id="30" name="Rectangle 29">
            <a:extLst>
              <a:ext uri="{FF2B5EF4-FFF2-40B4-BE49-F238E27FC236}">
                <a16:creationId xmlns:a16="http://schemas.microsoft.com/office/drawing/2014/main" id="{2A018AE1-A005-1183-D0C5-B368B0DA5408}"/>
              </a:ext>
            </a:extLst>
          </p:cNvPr>
          <p:cNvSpPr/>
          <p:nvPr/>
        </p:nvSpPr>
        <p:spPr>
          <a:xfrm>
            <a:off x="1696531" y="5098321"/>
            <a:ext cx="3050225" cy="38876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Borrowed from </a:t>
            </a:r>
            <a:r>
              <a:rPr lang="en-US" dirty="0" err="1"/>
              <a:t>CDiC</a:t>
            </a:r>
            <a:r>
              <a:rPr lang="en-US" dirty="0"/>
              <a:t> slide</a:t>
            </a:r>
          </a:p>
        </p:txBody>
      </p:sp>
    </p:spTree>
    <p:extLst>
      <p:ext uri="{BB962C8B-B14F-4D97-AF65-F5344CB8AC3E}">
        <p14:creationId xmlns:p14="http://schemas.microsoft.com/office/powerpoint/2010/main" val="19474445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EED55-E792-0243-F2DB-B1B6AB6B8E3F}"/>
              </a:ext>
            </a:extLst>
          </p:cNvPr>
          <p:cNvSpPr>
            <a:spLocks noGrp="1"/>
          </p:cNvSpPr>
          <p:nvPr>
            <p:ph type="title"/>
          </p:nvPr>
        </p:nvSpPr>
        <p:spPr>
          <a:xfrm>
            <a:off x="790112" y="115418"/>
            <a:ext cx="8911687" cy="662253"/>
          </a:xfrm>
        </p:spPr>
        <p:txBody>
          <a:bodyPr>
            <a:normAutofit fontScale="90000"/>
          </a:bodyPr>
          <a:lstStyle/>
          <a:p>
            <a:r>
              <a:rPr lang="en-US" dirty="0">
                <a:solidFill>
                  <a:schemeClr val="accent1"/>
                </a:solidFill>
              </a:rPr>
              <a:t>Signs and symptoms of Type 1 diabetes</a:t>
            </a:r>
          </a:p>
        </p:txBody>
      </p:sp>
      <p:graphicFrame>
        <p:nvGraphicFramePr>
          <p:cNvPr id="4" name="Content Placeholder 3">
            <a:extLst>
              <a:ext uri="{FF2B5EF4-FFF2-40B4-BE49-F238E27FC236}">
                <a16:creationId xmlns:a16="http://schemas.microsoft.com/office/drawing/2014/main" id="{B7E14BF9-5293-E797-984A-954A111F6D8B}"/>
              </a:ext>
            </a:extLst>
          </p:cNvPr>
          <p:cNvGraphicFramePr>
            <a:graphicFrameLocks noGrp="1"/>
          </p:cNvGraphicFramePr>
          <p:nvPr>
            <p:ph idx="1"/>
            <p:extLst>
              <p:ext uri="{D42A27DB-BD31-4B8C-83A1-F6EECF244321}">
                <p14:modId xmlns:p14="http://schemas.microsoft.com/office/powerpoint/2010/main" val="1448722438"/>
              </p:ext>
            </p:extLst>
          </p:nvPr>
        </p:nvGraphicFramePr>
        <p:xfrm>
          <a:off x="877196" y="1312308"/>
          <a:ext cx="6630458" cy="4374831"/>
        </p:xfrm>
        <a:graphic>
          <a:graphicData uri="http://schemas.openxmlformats.org/drawingml/2006/table">
            <a:tbl>
              <a:tblPr firstRow="1" firstCol="1" bandRow="1"/>
              <a:tblGrid>
                <a:gridCol w="3916284">
                  <a:extLst>
                    <a:ext uri="{9D8B030D-6E8A-4147-A177-3AD203B41FA5}">
                      <a16:colId xmlns:a16="http://schemas.microsoft.com/office/drawing/2014/main" val="1087505995"/>
                    </a:ext>
                  </a:extLst>
                </a:gridCol>
                <a:gridCol w="2714174">
                  <a:extLst>
                    <a:ext uri="{9D8B030D-6E8A-4147-A177-3AD203B41FA5}">
                      <a16:colId xmlns:a16="http://schemas.microsoft.com/office/drawing/2014/main" val="2019696031"/>
                    </a:ext>
                  </a:extLst>
                </a:gridCol>
              </a:tblGrid>
              <a:tr h="238105">
                <a:tc>
                  <a:txBody>
                    <a:bodyPr/>
                    <a:lstStyle/>
                    <a:p>
                      <a:pPr algn="just">
                        <a:lnSpc>
                          <a:spcPct val="107000"/>
                        </a:lnSpc>
                        <a:spcAft>
                          <a:spcPts val="800"/>
                        </a:spcAft>
                      </a:pPr>
                      <a:r>
                        <a:rPr lang="en-US"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Symptoms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9050" cap="flat" cmpd="sng" algn="ctr">
                      <a:solidFill>
                        <a:srgbClr val="F4B083"/>
                      </a:solidFill>
                      <a:prstDash val="solid"/>
                      <a:round/>
                      <a:headEnd type="none" w="med" len="med"/>
                      <a:tailEnd type="none" w="med" len="med"/>
                    </a:lnB>
                  </a:tcPr>
                </a:tc>
                <a:tc>
                  <a:txBody>
                    <a:bodyPr/>
                    <a:lstStyle/>
                    <a:p>
                      <a:pPr algn="just">
                        <a:lnSpc>
                          <a:spcPct val="107000"/>
                        </a:lnSpc>
                        <a:spcAft>
                          <a:spcPts val="800"/>
                        </a:spcAft>
                      </a:pPr>
                      <a:r>
                        <a:rPr lang="en-US"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Signs (DKA)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905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2911065982"/>
                  </a:ext>
                </a:extLst>
              </a:tr>
              <a:tr h="603708">
                <a:tc>
                  <a:txBody>
                    <a:bodyPr/>
                    <a:lstStyle/>
                    <a:p>
                      <a:pPr marL="0" lvl="0" indent="0" algn="just">
                        <a:lnSpc>
                          <a:spcPct val="107000"/>
                        </a:lnSpc>
                        <a:buFont typeface="+mj-l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1. Polyuria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9050" cap="flat" cmpd="sng" algn="ctr">
                      <a:solidFill>
                        <a:srgbClr val="F4B083"/>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tc>
                  <a: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 Dehydration</a:t>
                      </a: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9050" cap="flat" cmpd="sng" algn="ctr">
                      <a:solidFill>
                        <a:srgbClr val="F4B083"/>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extLst>
                  <a:ext uri="{0D108BD9-81ED-4DB2-BD59-A6C34878D82A}">
                    <a16:rowId xmlns:a16="http://schemas.microsoft.com/office/drawing/2014/main" val="1970591117"/>
                  </a:ext>
                </a:extLst>
              </a:tr>
              <a:tr h="295043">
                <a:tc>
                  <a:txBody>
                    <a:bodyPr/>
                    <a:lstStyle/>
                    <a:p>
                      <a:pPr marL="0" lvl="0" indent="0" algn="just">
                        <a:lnSpc>
                          <a:spcPct val="107000"/>
                        </a:lnSpc>
                        <a:spcAft>
                          <a:spcPts val="800"/>
                        </a:spcAft>
                        <a:buFont typeface="+mj-l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2. Polydipsia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tc>
                  <a: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 Deep acidotic breathing</a:t>
                      </a: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extLst>
                  <a:ext uri="{0D108BD9-81ED-4DB2-BD59-A6C34878D82A}">
                    <a16:rowId xmlns:a16="http://schemas.microsoft.com/office/drawing/2014/main" val="2713990066"/>
                  </a:ext>
                </a:extLst>
              </a:tr>
              <a:tr h="295043">
                <a:tc>
                  <a:txBody>
                    <a:bodyPr/>
                    <a:lstStyle/>
                    <a:p>
                      <a:pPr marL="0" lvl="0" indent="0" algn="just">
                        <a:lnSpc>
                          <a:spcPct val="107000"/>
                        </a:lnSpc>
                        <a:spcAft>
                          <a:spcPts val="800"/>
                        </a:spcAft>
                        <a:buFont typeface="+mj-l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3. Weight loss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tc>
                  <a: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3. Reduced consciousness level</a:t>
                      </a: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extLst>
                  <a:ext uri="{0D108BD9-81ED-4DB2-BD59-A6C34878D82A}">
                    <a16:rowId xmlns:a16="http://schemas.microsoft.com/office/drawing/2014/main" val="2614247996"/>
                  </a:ext>
                </a:extLst>
              </a:tr>
              <a:tr h="295043">
                <a:tc>
                  <a:txBody>
                    <a:bodyPr/>
                    <a:lstStyle/>
                    <a:p>
                      <a:pPr marL="0" lvl="0" indent="0" algn="just">
                        <a:lnSpc>
                          <a:spcPct val="107000"/>
                        </a:lnSpc>
                        <a:spcAft>
                          <a:spcPts val="800"/>
                        </a:spcAft>
                        <a:buFont typeface="+mj-l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4. Fatigue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tc>
                  <a: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4. Acetone (fruity) smell</a:t>
                      </a: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extLst>
                  <a:ext uri="{0D108BD9-81ED-4DB2-BD59-A6C34878D82A}">
                    <a16:rowId xmlns:a16="http://schemas.microsoft.com/office/drawing/2014/main" val="797762009"/>
                  </a:ext>
                </a:extLst>
              </a:tr>
              <a:tr h="736352">
                <a:tc>
                  <a:txBody>
                    <a:bodyPr/>
                    <a:lstStyle/>
                    <a:p>
                      <a:pPr marL="0" lvl="0" indent="0" algn="just">
                        <a:lnSpc>
                          <a:spcPct val="107000"/>
                        </a:lnSpc>
                        <a:spcAft>
                          <a:spcPts val="800"/>
                        </a:spcAft>
                        <a:buFont typeface="+mj-l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5. Recurrent infections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titis media, pyogenic skin infections, monilial vaginitis, candida diaper rash)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tc>
                  <a: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5. Shock</a:t>
                      </a: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extLst>
                  <a:ext uri="{0D108BD9-81ED-4DB2-BD59-A6C34878D82A}">
                    <a16:rowId xmlns:a16="http://schemas.microsoft.com/office/drawing/2014/main" val="2316152262"/>
                  </a:ext>
                </a:extLst>
              </a:tr>
              <a:tr h="295043">
                <a:tc>
                  <a:txBody>
                    <a:bodyPr/>
                    <a:lstStyle/>
                    <a:p>
                      <a:pPr marL="0" lvl="0" indent="0" algn="just">
                        <a:lnSpc>
                          <a:spcPct val="107000"/>
                        </a:lnSpc>
                        <a:spcAft>
                          <a:spcPts val="800"/>
                        </a:spcAft>
                        <a:buFont typeface="+mj-l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6. Secondary enuresis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tc>
                  <a: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6. Coma</a:t>
                      </a: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extLst>
                  <a:ext uri="{0D108BD9-81ED-4DB2-BD59-A6C34878D82A}">
                    <a16:rowId xmlns:a16="http://schemas.microsoft.com/office/drawing/2014/main" val="2879688768"/>
                  </a:ext>
                </a:extLst>
              </a:tr>
              <a:tr h="295043">
                <a:tc>
                  <a:txBody>
                    <a:bodyPr/>
                    <a:lstStyle/>
                    <a:p>
                      <a:pPr marL="0" lvl="0" indent="0" algn="just">
                        <a:lnSpc>
                          <a:spcPct val="107000"/>
                        </a:lnSpc>
                        <a:spcAft>
                          <a:spcPts val="800"/>
                        </a:spcAft>
                        <a:buFont typeface="+mj-l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7. Nocturia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tc>
                  <a: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extLst>
                  <a:ext uri="{0D108BD9-81ED-4DB2-BD59-A6C34878D82A}">
                    <a16:rowId xmlns:a16="http://schemas.microsoft.com/office/drawing/2014/main" val="2112239829"/>
                  </a:ext>
                </a:extLst>
              </a:tr>
              <a:tr h="295043">
                <a:tc>
                  <a:txBody>
                    <a:bodyPr/>
                    <a:lstStyle/>
                    <a:p>
                      <a:pPr marL="0" lvl="0" indent="0" algn="just">
                        <a:lnSpc>
                          <a:spcPct val="107000"/>
                        </a:lnSpc>
                        <a:spcAft>
                          <a:spcPts val="800"/>
                        </a:spcAft>
                        <a:buFont typeface="+mj-l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8. DKA symptoms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omiting, abdominal pain)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tc>
                  <a: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extLst>
                  <a:ext uri="{0D108BD9-81ED-4DB2-BD59-A6C34878D82A}">
                    <a16:rowId xmlns:a16="http://schemas.microsoft.com/office/drawing/2014/main" val="2711118514"/>
                  </a:ext>
                </a:extLst>
              </a:tr>
              <a:tr h="295043">
                <a:tc>
                  <a:txBody>
                    <a:bodyPr/>
                    <a:lstStyle/>
                    <a:p>
                      <a:pPr marL="0" lvl="0" indent="0" algn="just">
                        <a:lnSpc>
                          <a:spcPct val="107000"/>
                        </a:lnSpc>
                        <a:spcAft>
                          <a:spcPts val="800"/>
                        </a:spcAft>
                        <a:buFont typeface="+mj-l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9. Polyphagia (rare in type 1 diabetes)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tc>
                  <a:txBody>
                    <a:bodyPr/>
                    <a:lstStyle/>
                    <a:p>
                      <a:pPr algn="just">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F7CAAC"/>
                      </a:solidFill>
                      <a:prstDash val="solid"/>
                      <a:round/>
                      <a:headEnd type="none" w="med" len="med"/>
                      <a:tailEnd type="none" w="med" len="med"/>
                    </a:lnL>
                    <a:lnR w="12700" cap="flat" cmpd="sng" algn="ctr">
                      <a:solidFill>
                        <a:srgbClr val="F7CAAC"/>
                      </a:solidFill>
                      <a:prstDash val="solid"/>
                      <a:round/>
                      <a:headEnd type="none" w="med" len="med"/>
                      <a:tailEnd type="none" w="med" len="med"/>
                    </a:lnR>
                    <a:lnT w="12700" cap="flat" cmpd="sng" algn="ctr">
                      <a:solidFill>
                        <a:srgbClr val="F7CAAC"/>
                      </a:solidFill>
                      <a:prstDash val="solid"/>
                      <a:round/>
                      <a:headEnd type="none" w="med" len="med"/>
                      <a:tailEnd type="none" w="med" len="med"/>
                    </a:lnT>
                    <a:lnB w="12700" cap="flat" cmpd="sng" algn="ctr">
                      <a:solidFill>
                        <a:srgbClr val="F7CAAC"/>
                      </a:solidFill>
                      <a:prstDash val="solid"/>
                      <a:round/>
                      <a:headEnd type="none" w="med" len="med"/>
                      <a:tailEnd type="none" w="med" len="med"/>
                    </a:lnB>
                  </a:tcPr>
                </a:tc>
                <a:extLst>
                  <a:ext uri="{0D108BD9-81ED-4DB2-BD59-A6C34878D82A}">
                    <a16:rowId xmlns:a16="http://schemas.microsoft.com/office/drawing/2014/main" val="3515237642"/>
                  </a:ext>
                </a:extLst>
              </a:tr>
            </a:tbl>
          </a:graphicData>
        </a:graphic>
      </p:graphicFrame>
      <p:sp>
        <p:nvSpPr>
          <p:cNvPr id="5" name="Rectangle: Rounded Corners 4">
            <a:extLst>
              <a:ext uri="{FF2B5EF4-FFF2-40B4-BE49-F238E27FC236}">
                <a16:creationId xmlns:a16="http://schemas.microsoft.com/office/drawing/2014/main" id="{38A3909C-CA16-B572-0347-62689B5D7D55}"/>
              </a:ext>
            </a:extLst>
          </p:cNvPr>
          <p:cNvSpPr/>
          <p:nvPr/>
        </p:nvSpPr>
        <p:spPr>
          <a:xfrm>
            <a:off x="7533200" y="4068268"/>
            <a:ext cx="4529118" cy="1784027"/>
          </a:xfrm>
          <a:prstGeom prst="roundRect">
            <a:avLst/>
          </a:prstGeom>
          <a:solidFill>
            <a:srgbClr val="ED7D31"/>
          </a:solidFill>
          <a:ln w="1905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N/B: Beware diabetes may present like pneumonia, acute abdomen, gastroenteritis, malaria, meningitis and malnutrition.</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C0F654A-4367-FF68-23AE-BC52E4E6C45F}"/>
              </a:ext>
            </a:extLst>
          </p:cNvPr>
          <p:cNvPicPr>
            <a:picLocks noChangeAspect="1"/>
          </p:cNvPicPr>
          <p:nvPr/>
        </p:nvPicPr>
        <p:blipFill>
          <a:blip r:embed="rId3"/>
          <a:stretch>
            <a:fillRect/>
          </a:stretch>
        </p:blipFill>
        <p:spPr>
          <a:xfrm>
            <a:off x="7767869" y="1312308"/>
            <a:ext cx="4090771" cy="2578832"/>
          </a:xfrm>
          <a:prstGeom prst="rect">
            <a:avLst/>
          </a:prstGeom>
        </p:spPr>
      </p:pic>
      <p:sp>
        <p:nvSpPr>
          <p:cNvPr id="6" name="TextBox 5"/>
          <p:cNvSpPr txBox="1"/>
          <p:nvPr/>
        </p:nvSpPr>
        <p:spPr>
          <a:xfrm>
            <a:off x="604434" y="6094160"/>
            <a:ext cx="9980908" cy="646331"/>
          </a:xfrm>
          <a:prstGeom prst="rect">
            <a:avLst/>
          </a:prstGeom>
          <a:noFill/>
        </p:spPr>
        <p:txBody>
          <a:bodyPr wrap="square" rtlCol="0">
            <a:spAutoFit/>
          </a:bodyPr>
          <a:lstStyle/>
          <a:p>
            <a:pPr algn="ctr"/>
            <a:r>
              <a:rPr lang="en-US" b="1" dirty="0">
                <a:solidFill>
                  <a:srgbClr val="FF0000"/>
                </a:solidFill>
              </a:rPr>
              <a:t>Every sick child should have a random blood sugar done because diabetes mimics common childhood illnesses</a:t>
            </a:r>
          </a:p>
        </p:txBody>
      </p:sp>
    </p:spTree>
    <p:extLst>
      <p:ext uri="{BB962C8B-B14F-4D97-AF65-F5344CB8AC3E}">
        <p14:creationId xmlns:p14="http://schemas.microsoft.com/office/powerpoint/2010/main" val="328040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ADBC31AD-94E3-AA66-429D-6B90EFEF40AB}"/>
              </a:ext>
            </a:extLst>
          </p:cNvPr>
          <p:cNvSpPr/>
          <p:nvPr/>
        </p:nvSpPr>
        <p:spPr>
          <a:xfrm>
            <a:off x="1524436" y="4030205"/>
            <a:ext cx="1301766" cy="1340570"/>
          </a:xfrm>
          <a:prstGeom prst="ellipse">
            <a:avLst/>
          </a:prstGeom>
          <a:solidFill>
            <a:srgbClr val="EAF4E4"/>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10" name="Oval 9">
            <a:extLst>
              <a:ext uri="{FF2B5EF4-FFF2-40B4-BE49-F238E27FC236}">
                <a16:creationId xmlns:a16="http://schemas.microsoft.com/office/drawing/2014/main" id="{4F7EAF3E-9717-7B04-21E1-763037104124}"/>
              </a:ext>
            </a:extLst>
          </p:cNvPr>
          <p:cNvSpPr/>
          <p:nvPr/>
        </p:nvSpPr>
        <p:spPr>
          <a:xfrm>
            <a:off x="1467853" y="2491642"/>
            <a:ext cx="1301766" cy="1340570"/>
          </a:xfrm>
          <a:prstGeom prst="ellipse">
            <a:avLst/>
          </a:prstGeom>
          <a:solidFill>
            <a:srgbClr val="EAF4E4"/>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9" name="Oval 8">
            <a:extLst>
              <a:ext uri="{FF2B5EF4-FFF2-40B4-BE49-F238E27FC236}">
                <a16:creationId xmlns:a16="http://schemas.microsoft.com/office/drawing/2014/main" id="{BBCBFA2C-CDB2-E674-2BD0-69EA235DADD1}"/>
              </a:ext>
            </a:extLst>
          </p:cNvPr>
          <p:cNvSpPr/>
          <p:nvPr/>
        </p:nvSpPr>
        <p:spPr>
          <a:xfrm>
            <a:off x="1433676" y="953079"/>
            <a:ext cx="1301766" cy="1340570"/>
          </a:xfrm>
          <a:prstGeom prst="ellipse">
            <a:avLst/>
          </a:prstGeom>
          <a:solidFill>
            <a:srgbClr val="EAF4E4"/>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28674" name="Shape 111">
            <a:extLst>
              <a:ext uri="{FF2B5EF4-FFF2-40B4-BE49-F238E27FC236}">
                <a16:creationId xmlns:a16="http://schemas.microsoft.com/office/drawing/2014/main" id="{6072D709-BF5E-9DA8-71AD-3CB486FF5303}"/>
              </a:ext>
            </a:extLst>
          </p:cNvPr>
          <p:cNvSpPr txBox="1">
            <a:spLocks noGrp="1"/>
          </p:cNvSpPr>
          <p:nvPr>
            <p:ph type="title"/>
          </p:nvPr>
        </p:nvSpPr>
        <p:spPr>
          <a:xfrm>
            <a:off x="1145157" y="-119512"/>
            <a:ext cx="10524225" cy="1443758"/>
          </a:xfrm>
        </p:spPr>
        <p:txBody>
          <a:bodyPr>
            <a:normAutofit/>
          </a:bodyPr>
          <a:lstStyle/>
          <a:p>
            <a:pPr>
              <a:spcBef>
                <a:spcPct val="0"/>
              </a:spcBef>
              <a:buClr>
                <a:srgbClr val="97ABBC"/>
              </a:buClr>
              <a:buFont typeface="Raleway"/>
              <a:buNone/>
              <a:defRPr/>
            </a:pPr>
            <a:r>
              <a:rPr lang="en-GB" altLang="en-US" b="1" dirty="0">
                <a:solidFill>
                  <a:srgbClr val="0070C0"/>
                </a:solidFill>
                <a:latin typeface="Calibri" panose="020F0502020204030204" pitchFamily="34" charset="0"/>
                <a:ea typeface="Raleway"/>
                <a:cs typeface="Raleway"/>
                <a:sym typeface="Raleway"/>
              </a:rPr>
              <a:t>The collapsed child - A structured approach</a:t>
            </a:r>
          </a:p>
        </p:txBody>
      </p:sp>
      <p:sp>
        <p:nvSpPr>
          <p:cNvPr id="112" name="Shape 112">
            <a:extLst>
              <a:ext uri="{FF2B5EF4-FFF2-40B4-BE49-F238E27FC236}">
                <a16:creationId xmlns:a16="http://schemas.microsoft.com/office/drawing/2014/main" id="{35C9B0C8-CCF1-6BA1-868C-E21A43DB2635}"/>
              </a:ext>
            </a:extLst>
          </p:cNvPr>
          <p:cNvSpPr txBox="1">
            <a:spLocks noGrp="1"/>
          </p:cNvSpPr>
          <p:nvPr>
            <p:ph type="body" idx="1"/>
          </p:nvPr>
        </p:nvSpPr>
        <p:spPr>
          <a:xfrm>
            <a:off x="2825767" y="1084533"/>
            <a:ext cx="9152149" cy="5327381"/>
          </a:xfrm>
        </p:spPr>
        <p:txBody>
          <a:bodyPr>
            <a:noAutofit/>
          </a:bodyPr>
          <a:lstStyle/>
          <a:p>
            <a:pPr marL="457200" indent="-457200">
              <a:spcAft>
                <a:spcPts val="1200"/>
              </a:spcAft>
              <a:buClr>
                <a:srgbClr val="677480"/>
              </a:buClr>
              <a:buSzPct val="100000"/>
              <a:buFont typeface="Lato"/>
              <a:buChar char="▷"/>
              <a:defRPr/>
            </a:pPr>
            <a:r>
              <a:rPr lang="en-US" altLang="en-US" dirty="0">
                <a:latin typeface="Times New Roman" panose="02020603050405020304" pitchFamily="18" charset="0"/>
                <a:ea typeface="Lato"/>
                <a:cs typeface="Times New Roman" panose="02020603050405020304" pitchFamily="18" charset="0"/>
                <a:sym typeface="Lato"/>
              </a:rPr>
              <a:t>Safe, Stimulate, </a:t>
            </a:r>
            <a:r>
              <a:rPr lang="en-US" altLang="en-US" u="sng" dirty="0">
                <a:latin typeface="Times New Roman" panose="02020603050405020304" pitchFamily="18" charset="0"/>
                <a:ea typeface="Lato"/>
                <a:cs typeface="Times New Roman" panose="02020603050405020304" pitchFamily="18" charset="0"/>
                <a:sym typeface="Lato"/>
              </a:rPr>
              <a:t>Shout</a:t>
            </a:r>
            <a:r>
              <a:rPr lang="en-US" altLang="en-US" dirty="0">
                <a:latin typeface="Times New Roman" panose="02020603050405020304" pitchFamily="18" charset="0"/>
                <a:ea typeface="Lato"/>
                <a:cs typeface="Times New Roman" panose="02020603050405020304" pitchFamily="18" charset="0"/>
                <a:sym typeface="Lato"/>
              </a:rPr>
              <a:t>, Setting</a:t>
            </a:r>
          </a:p>
          <a:p>
            <a:pPr marL="457200" indent="-457200">
              <a:spcAft>
                <a:spcPts val="1200"/>
              </a:spcAft>
              <a:buClr>
                <a:srgbClr val="677480"/>
              </a:buClr>
              <a:buSzPct val="100000"/>
              <a:buFont typeface="Lato"/>
              <a:buChar char="▷"/>
              <a:defRPr/>
            </a:pPr>
            <a:r>
              <a:rPr lang="en-US" altLang="en-US" b="1" dirty="0">
                <a:latin typeface="Times New Roman" panose="02020603050405020304" pitchFamily="18" charset="0"/>
                <a:ea typeface="Lato"/>
                <a:cs typeface="Times New Roman" panose="02020603050405020304" pitchFamily="18" charset="0"/>
                <a:sym typeface="Lato"/>
              </a:rPr>
              <a:t>A</a:t>
            </a:r>
            <a:r>
              <a:rPr lang="en-US" altLang="en-US" dirty="0">
                <a:latin typeface="Times New Roman" panose="02020603050405020304" pitchFamily="18" charset="0"/>
                <a:ea typeface="Lato"/>
                <a:cs typeface="Times New Roman" panose="02020603050405020304" pitchFamily="18" charset="0"/>
                <a:sym typeface="Lato"/>
              </a:rPr>
              <a:t>irway-patency, position</a:t>
            </a:r>
          </a:p>
          <a:p>
            <a:pPr>
              <a:spcBef>
                <a:spcPct val="50000"/>
              </a:spcBef>
              <a:buFont typeface="Wingdings" panose="05000000000000000000" pitchFamily="2" charset="2"/>
              <a:buChar char="Ø"/>
              <a:defRPr/>
            </a:pPr>
            <a:r>
              <a:rPr lang="en-US" altLang="en-US" b="1" dirty="0">
                <a:latin typeface="Times New Roman" panose="02020603050405020304" pitchFamily="18" charset="0"/>
                <a:ea typeface="Lato"/>
                <a:cs typeface="Times New Roman" panose="02020603050405020304" pitchFamily="18" charset="0"/>
                <a:sym typeface="Lato"/>
              </a:rPr>
              <a:t>B</a:t>
            </a:r>
            <a:r>
              <a:rPr lang="en-US" altLang="en-US" dirty="0">
                <a:latin typeface="Times New Roman" panose="02020603050405020304" pitchFamily="18" charset="0"/>
                <a:ea typeface="Lato"/>
                <a:cs typeface="Times New Roman" panose="02020603050405020304" pitchFamily="18" charset="0"/>
                <a:sym typeface="Lato"/>
              </a:rPr>
              <a:t>reathing-</a:t>
            </a:r>
            <a:r>
              <a:rPr lang="en-GB" altLang="en-US" b="1" dirty="0">
                <a:solidFill>
                  <a:srgbClr val="FF0000"/>
                </a:solidFill>
                <a:latin typeface="Calibri" panose="020F0502020204030204" pitchFamily="34" charset="0"/>
              </a:rPr>
              <a:t>Child IS NOT breathing Or only gasping</a:t>
            </a:r>
          </a:p>
          <a:p>
            <a:pPr marL="0" indent="0" eaLnBrk="1" hangingPunct="1">
              <a:spcBef>
                <a:spcPct val="50000"/>
              </a:spcBef>
              <a:buNone/>
              <a:defRPr/>
            </a:pPr>
            <a:r>
              <a:rPr lang="en-GB" dirty="0">
                <a:latin typeface="Times New Roman" panose="02020603050405020304" pitchFamily="18" charset="0"/>
                <a:cs typeface="Times New Roman" panose="02020603050405020304" pitchFamily="18" charset="0"/>
              </a:rPr>
              <a:t>5 rescue breaths with Bag and Mask device, Attach 100% oxygen to BVM device</a:t>
            </a:r>
            <a:endParaRPr lang="en-US" altLang="en-US" dirty="0">
              <a:latin typeface="Times New Roman" panose="02020603050405020304" pitchFamily="18" charset="0"/>
              <a:ea typeface="Lato"/>
              <a:cs typeface="Times New Roman" panose="02020603050405020304" pitchFamily="18" charset="0"/>
              <a:sym typeface="Lato"/>
            </a:endParaRPr>
          </a:p>
          <a:p>
            <a:pPr eaLnBrk="1" hangingPunct="1">
              <a:spcBef>
                <a:spcPct val="50000"/>
              </a:spcBef>
              <a:buFont typeface="Wingdings" panose="05000000000000000000" pitchFamily="2" charset="2"/>
              <a:buChar char="Ø"/>
              <a:defRPr/>
            </a:pPr>
            <a:r>
              <a:rPr lang="en-US" altLang="en-US" b="1" dirty="0">
                <a:latin typeface="Times New Roman" panose="02020603050405020304" pitchFamily="18" charset="0"/>
                <a:ea typeface="Lato"/>
                <a:cs typeface="Times New Roman" panose="02020603050405020304" pitchFamily="18" charset="0"/>
                <a:sym typeface="Lato"/>
              </a:rPr>
              <a:t>C</a:t>
            </a:r>
            <a:r>
              <a:rPr lang="en-US" altLang="en-US" dirty="0">
                <a:latin typeface="Times New Roman" panose="02020603050405020304" pitchFamily="18" charset="0"/>
                <a:ea typeface="Lato"/>
                <a:cs typeface="Times New Roman" panose="02020603050405020304" pitchFamily="18" charset="0"/>
                <a:sym typeface="Lato"/>
              </a:rPr>
              <a:t>irculation-</a:t>
            </a:r>
            <a:r>
              <a:rPr lang="en-GB" altLang="en-US" b="1" dirty="0">
                <a:latin typeface="Times New Roman" panose="02020603050405020304" pitchFamily="18" charset="0"/>
                <a:cs typeface="Times New Roman" panose="02020603050405020304" pitchFamily="18" charset="0"/>
              </a:rPr>
              <a:t>Heart Rate &lt; 60 bpm, </a:t>
            </a:r>
            <a:r>
              <a:rPr lang="en-GB" dirty="0">
                <a:latin typeface="Times New Roman" panose="02020603050405020304" pitchFamily="18" charset="0"/>
                <a:cs typeface="Times New Roman" panose="02020603050405020304" pitchFamily="18" charset="0"/>
              </a:rPr>
              <a:t>15 compressions to every </a:t>
            </a:r>
            <a:r>
              <a:rPr lang="en-GB" u="sng" dirty="0">
                <a:latin typeface="Times New Roman" panose="02020603050405020304" pitchFamily="18" charset="0"/>
                <a:cs typeface="Times New Roman" panose="02020603050405020304" pitchFamily="18" charset="0"/>
              </a:rPr>
              <a:t>two</a:t>
            </a:r>
            <a:r>
              <a:rPr lang="en-GB" dirty="0">
                <a:latin typeface="Times New Roman" panose="02020603050405020304" pitchFamily="18" charset="0"/>
                <a:cs typeface="Times New Roman" panose="02020603050405020304" pitchFamily="18" charset="0"/>
              </a:rPr>
              <a:t> Ventilations</a:t>
            </a:r>
          </a:p>
          <a:p>
            <a:pPr marL="0" indent="0" eaLnBrk="1" hangingPunct="1">
              <a:spcBef>
                <a:spcPct val="50000"/>
              </a:spcBef>
              <a:buNone/>
              <a:defRPr/>
            </a:pPr>
            <a:r>
              <a:rPr lang="en-GB" dirty="0">
                <a:latin typeface="Times New Roman" panose="02020603050405020304" pitchFamily="18" charset="0"/>
                <a:cs typeface="Times New Roman" panose="02020603050405020304" pitchFamily="18" charset="0"/>
              </a:rPr>
              <a:t>Aim for 6 – 7 cycles of 15:2 per minute (</a:t>
            </a:r>
            <a:r>
              <a:rPr lang="en-GB" b="1" i="1" dirty="0">
                <a:latin typeface="Times New Roman" panose="02020603050405020304" pitchFamily="18" charset="0"/>
                <a:cs typeface="Times New Roman" panose="02020603050405020304" pitchFamily="18" charset="0"/>
              </a:rPr>
              <a:t>for 2 minutes)</a:t>
            </a:r>
          </a:p>
          <a:p>
            <a:pPr marL="0" indent="0">
              <a:spcBef>
                <a:spcPct val="50000"/>
              </a:spcBef>
              <a:buNone/>
              <a:defRPr/>
            </a:pPr>
            <a:r>
              <a:rPr lang="en-US" altLang="en-US" sz="2800" b="1" dirty="0">
                <a:solidFill>
                  <a:schemeClr val="tx1"/>
                </a:solidFill>
                <a:latin typeface="Lato" pitchFamily="34" charset="0"/>
                <a:cs typeface="Arial" panose="020B0604020202020204" pitchFamily="34" charset="0"/>
                <a:sym typeface="Lato" pitchFamily="34" charset="0"/>
              </a:rPr>
              <a:t>Reassess ABC after every two minutes</a:t>
            </a:r>
          </a:p>
          <a:p>
            <a:pPr marL="0" indent="0" eaLnBrk="1" hangingPunct="1">
              <a:spcBef>
                <a:spcPct val="50000"/>
              </a:spcBef>
              <a:buNone/>
              <a:defRPr/>
            </a:pPr>
            <a:endParaRPr lang="en-GB" b="1" i="1" dirty="0">
              <a:latin typeface="Times New Roman" panose="02020603050405020304" pitchFamily="18" charset="0"/>
              <a:cs typeface="Times New Roman" panose="02020603050405020304" pitchFamily="18" charset="0"/>
            </a:endParaRPr>
          </a:p>
          <a:p>
            <a:pPr marL="0" indent="0">
              <a:spcAft>
                <a:spcPts val="1200"/>
              </a:spcAft>
              <a:buClr>
                <a:srgbClr val="677480"/>
              </a:buClr>
              <a:buSzPct val="100000"/>
              <a:buNone/>
              <a:defRPr/>
            </a:pPr>
            <a:endParaRPr lang="en-GB" altLang="en-US" b="1" dirty="0">
              <a:latin typeface="Times New Roman" panose="02020603050405020304" pitchFamily="18" charset="0"/>
              <a:cs typeface="Times New Roman" panose="02020603050405020304" pitchFamily="18" charset="0"/>
            </a:endParaRPr>
          </a:p>
          <a:p>
            <a:pPr marL="457200" indent="-457200">
              <a:spcAft>
                <a:spcPts val="1200"/>
              </a:spcAft>
              <a:buClr>
                <a:srgbClr val="677480"/>
              </a:buClr>
              <a:buSzPct val="100000"/>
              <a:buFont typeface="Lato"/>
              <a:buChar char="▷"/>
              <a:defRPr/>
            </a:pPr>
            <a:endParaRPr lang="en-US" altLang="en-US" dirty="0">
              <a:solidFill>
                <a:srgbClr val="677480"/>
              </a:solidFill>
              <a:latin typeface="Lato"/>
              <a:ea typeface="Lato"/>
              <a:cs typeface="Lato"/>
              <a:sym typeface="Lato"/>
            </a:endParaRPr>
          </a:p>
          <a:p>
            <a:pPr>
              <a:spcAft>
                <a:spcPts val="600"/>
              </a:spcAft>
              <a:buClr>
                <a:srgbClr val="677480"/>
              </a:buClr>
              <a:buSzPct val="100000"/>
              <a:buNone/>
              <a:defRPr/>
            </a:pPr>
            <a:endParaRPr lang="en-GB" altLang="en-US" dirty="0">
              <a:solidFill>
                <a:srgbClr val="677480"/>
              </a:solidFill>
              <a:latin typeface="Lato"/>
              <a:ea typeface="Lato"/>
              <a:cs typeface="Lato"/>
              <a:sym typeface="Lato"/>
            </a:endParaRPr>
          </a:p>
          <a:p>
            <a:pPr marL="457200" indent="-457200">
              <a:spcAft>
                <a:spcPts val="600"/>
              </a:spcAft>
              <a:buClr>
                <a:srgbClr val="677480"/>
              </a:buClr>
              <a:buSzPct val="100000"/>
              <a:buFont typeface="Lato"/>
              <a:buChar char="▷"/>
              <a:defRPr/>
            </a:pPr>
            <a:endParaRPr lang="en-GB" altLang="en-US" dirty="0">
              <a:solidFill>
                <a:srgbClr val="677480"/>
              </a:solidFill>
              <a:latin typeface="Lato"/>
              <a:ea typeface="Lato"/>
              <a:cs typeface="Lato"/>
              <a:sym typeface="Lato"/>
            </a:endParaRPr>
          </a:p>
        </p:txBody>
      </p:sp>
      <p:grpSp>
        <p:nvGrpSpPr>
          <p:cNvPr id="191492" name="object 2">
            <a:extLst>
              <a:ext uri="{FF2B5EF4-FFF2-40B4-BE49-F238E27FC236}">
                <a16:creationId xmlns:a16="http://schemas.microsoft.com/office/drawing/2014/main" id="{60E6E06A-9193-E269-451B-ADE6FDA061AA}"/>
              </a:ext>
            </a:extLst>
          </p:cNvPr>
          <p:cNvGrpSpPr>
            <a:grpSpLocks/>
          </p:cNvGrpSpPr>
          <p:nvPr/>
        </p:nvGrpSpPr>
        <p:grpSpPr bwMode="auto">
          <a:xfrm>
            <a:off x="8880476" y="6754814"/>
            <a:ext cx="1787525" cy="103187"/>
            <a:chOff x="7356347" y="6754367"/>
            <a:chExt cx="1788160" cy="104139"/>
          </a:xfrm>
        </p:grpSpPr>
        <p:sp>
          <p:nvSpPr>
            <p:cNvPr id="191497" name="object 3">
              <a:extLst>
                <a:ext uri="{FF2B5EF4-FFF2-40B4-BE49-F238E27FC236}">
                  <a16:creationId xmlns:a16="http://schemas.microsoft.com/office/drawing/2014/main" id="{710247C8-BE88-7B16-40C5-BB3AF91C6E65}"/>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05 h 104140"/>
                <a:gd name="T6" fmla="*/ 894588 w 894715"/>
                <a:gd name="T7" fmla="*/ 103605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191498" name="object 4">
              <a:extLst>
                <a:ext uri="{FF2B5EF4-FFF2-40B4-BE49-F238E27FC236}">
                  <a16:creationId xmlns:a16="http://schemas.microsoft.com/office/drawing/2014/main" id="{8C57B92D-340F-46BD-D334-CF622EE1DB0F}"/>
                </a:ext>
              </a:extLst>
            </p:cNvPr>
            <p:cNvSpPr>
              <a:spLocks/>
            </p:cNvSpPr>
            <p:nvPr/>
          </p:nvSpPr>
          <p:spPr bwMode="auto">
            <a:xfrm>
              <a:off x="8250935" y="6754367"/>
              <a:ext cx="893444" cy="104139"/>
            </a:xfrm>
            <a:custGeom>
              <a:avLst/>
              <a:gdLst>
                <a:gd name="T0" fmla="*/ 893037 w 893445"/>
                <a:gd name="T1" fmla="*/ 0 h 104140"/>
                <a:gd name="T2" fmla="*/ 0 w 893445"/>
                <a:gd name="T3" fmla="*/ 0 h 104140"/>
                <a:gd name="T4" fmla="*/ 0 w 893445"/>
                <a:gd name="T5" fmla="*/ 103605 h 104140"/>
                <a:gd name="T6" fmla="*/ 893037 w 893445"/>
                <a:gd name="T7" fmla="*/ 103605 h 104140"/>
                <a:gd name="T8" fmla="*/ 893037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grpSp>
        <p:nvGrpSpPr>
          <p:cNvPr id="191493" name="object 5">
            <a:extLst>
              <a:ext uri="{FF2B5EF4-FFF2-40B4-BE49-F238E27FC236}">
                <a16:creationId xmlns:a16="http://schemas.microsoft.com/office/drawing/2014/main" id="{F04D6259-1FC3-D5DD-1298-1DCADA581D0A}"/>
              </a:ext>
            </a:extLst>
          </p:cNvPr>
          <p:cNvGrpSpPr>
            <a:grpSpLocks/>
          </p:cNvGrpSpPr>
          <p:nvPr/>
        </p:nvGrpSpPr>
        <p:grpSpPr bwMode="auto">
          <a:xfrm>
            <a:off x="1524001" y="6754814"/>
            <a:ext cx="7356475" cy="103187"/>
            <a:chOff x="0" y="6754367"/>
            <a:chExt cx="7356475" cy="104139"/>
          </a:xfrm>
        </p:grpSpPr>
        <p:sp>
          <p:nvSpPr>
            <p:cNvPr id="191495" name="object 6">
              <a:extLst>
                <a:ext uri="{FF2B5EF4-FFF2-40B4-BE49-F238E27FC236}">
                  <a16:creationId xmlns:a16="http://schemas.microsoft.com/office/drawing/2014/main" id="{509C4DA1-C3AF-55DF-3D1A-B74CE5992FF8}"/>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05 h 104140"/>
                <a:gd name="T6" fmla="*/ 893063 w 893444"/>
                <a:gd name="T7" fmla="*/ 103605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191496" name="object 7">
              <a:extLst>
                <a:ext uri="{FF2B5EF4-FFF2-40B4-BE49-F238E27FC236}">
                  <a16:creationId xmlns:a16="http://schemas.microsoft.com/office/drawing/2014/main" id="{A3B3F41F-84AB-FA32-2A88-A751C9D92F42}"/>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05 h 104140"/>
                <a:gd name="T6" fmla="*/ 6463284 w 6463665"/>
                <a:gd name="T7" fmla="*/ 103605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pic>
        <p:nvPicPr>
          <p:cNvPr id="2" name="Picture 1">
            <a:extLst>
              <a:ext uri="{FF2B5EF4-FFF2-40B4-BE49-F238E27FC236}">
                <a16:creationId xmlns:a16="http://schemas.microsoft.com/office/drawing/2014/main" id="{6279C21C-E2D9-5896-62FF-B62787120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396" y="2701865"/>
            <a:ext cx="1054926" cy="881638"/>
          </a:xfrm>
          <a:prstGeom prst="rect">
            <a:avLst/>
          </a:prstGeom>
        </p:spPr>
      </p:pic>
      <p:pic>
        <p:nvPicPr>
          <p:cNvPr id="3" name="Picture 2">
            <a:extLst>
              <a:ext uri="{FF2B5EF4-FFF2-40B4-BE49-F238E27FC236}">
                <a16:creationId xmlns:a16="http://schemas.microsoft.com/office/drawing/2014/main" id="{B3E4C953-E164-5D28-11DB-DCACBB77888B}"/>
              </a:ext>
            </a:extLst>
          </p:cNvPr>
          <p:cNvPicPr>
            <a:picLocks noChangeAspect="1"/>
          </p:cNvPicPr>
          <p:nvPr/>
        </p:nvPicPr>
        <p:blipFill>
          <a:blip r:embed="rId4"/>
          <a:srcRect b="17848"/>
          <a:stretch/>
        </p:blipFill>
        <p:spPr>
          <a:xfrm>
            <a:off x="1562150" y="1102169"/>
            <a:ext cx="1113172" cy="914496"/>
          </a:xfrm>
          <a:prstGeom prst="rect">
            <a:avLst/>
          </a:prstGeom>
        </p:spPr>
      </p:pic>
      <p:pic>
        <p:nvPicPr>
          <p:cNvPr id="4" name="Picture 3">
            <a:extLst>
              <a:ext uri="{FF2B5EF4-FFF2-40B4-BE49-F238E27FC236}">
                <a16:creationId xmlns:a16="http://schemas.microsoft.com/office/drawing/2014/main" id="{0D1FB7AA-78D8-8318-9FF3-97A2766DED82}"/>
              </a:ext>
            </a:extLst>
          </p:cNvPr>
          <p:cNvPicPr>
            <a:picLocks noChangeAspect="1"/>
          </p:cNvPicPr>
          <p:nvPr/>
        </p:nvPicPr>
        <p:blipFill>
          <a:blip r:embed="rId5"/>
          <a:srcRect l="1" r="-58" b="16172"/>
          <a:stretch/>
        </p:blipFill>
        <p:spPr>
          <a:xfrm>
            <a:off x="1670855" y="4276664"/>
            <a:ext cx="1064587" cy="891919"/>
          </a:xfrm>
          <a:prstGeom prst="rect">
            <a:avLst/>
          </a:prstGeom>
        </p:spPr>
      </p:pic>
      <p:cxnSp>
        <p:nvCxnSpPr>
          <p:cNvPr id="7" name="Straight Connector 6">
            <a:extLst>
              <a:ext uri="{FF2B5EF4-FFF2-40B4-BE49-F238E27FC236}">
                <a16:creationId xmlns:a16="http://schemas.microsoft.com/office/drawing/2014/main" id="{07B144E4-C41E-0622-426A-247B2C5E1FA4}"/>
              </a:ext>
            </a:extLst>
          </p:cNvPr>
          <p:cNvCxnSpPr>
            <a:cxnSpLocks/>
          </p:cNvCxnSpPr>
          <p:nvPr/>
        </p:nvCxnSpPr>
        <p:spPr bwMode="auto">
          <a:xfrm>
            <a:off x="2825767" y="2264517"/>
            <a:ext cx="7258049"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Straight Connector 7">
            <a:extLst>
              <a:ext uri="{FF2B5EF4-FFF2-40B4-BE49-F238E27FC236}">
                <a16:creationId xmlns:a16="http://schemas.microsoft.com/office/drawing/2014/main" id="{E85889FB-5AF1-D043-5D91-A2B64BE8B573}"/>
              </a:ext>
            </a:extLst>
          </p:cNvPr>
          <p:cNvCxnSpPr>
            <a:cxnSpLocks/>
          </p:cNvCxnSpPr>
          <p:nvPr/>
        </p:nvCxnSpPr>
        <p:spPr bwMode="auto">
          <a:xfrm>
            <a:off x="2961838" y="3886488"/>
            <a:ext cx="7258049"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608" y="214168"/>
            <a:ext cx="10972076" cy="574171"/>
          </a:xfrm>
        </p:spPr>
        <p:txBody>
          <a:bodyPr>
            <a:normAutofit fontScale="90000"/>
          </a:bodyPr>
          <a:lstStyle/>
          <a:p>
            <a:r>
              <a:rPr lang="en-GB" dirty="0">
                <a:solidFill>
                  <a:schemeClr val="accent1"/>
                </a:solidFill>
              </a:rPr>
              <a:t>Diagnostic criteria </a:t>
            </a:r>
          </a:p>
        </p:txBody>
      </p:sp>
      <p:sp>
        <p:nvSpPr>
          <p:cNvPr id="3" name="Content Placeholder 2"/>
          <p:cNvSpPr>
            <a:spLocks noGrp="1"/>
          </p:cNvSpPr>
          <p:nvPr>
            <p:ph idx="1"/>
          </p:nvPr>
        </p:nvSpPr>
        <p:spPr>
          <a:xfrm>
            <a:off x="1146744" y="1305520"/>
            <a:ext cx="4860254" cy="4246564"/>
          </a:xfrm>
        </p:spPr>
        <p:style>
          <a:lnRef idx="2">
            <a:schemeClr val="accent3"/>
          </a:lnRef>
          <a:fillRef idx="1">
            <a:schemeClr val="lt1"/>
          </a:fillRef>
          <a:effectRef idx="0">
            <a:schemeClr val="accent3"/>
          </a:effectRef>
          <a:fontRef idx="minor">
            <a:schemeClr val="dk1"/>
          </a:fontRef>
        </p:style>
        <p:txBody>
          <a:bodyPr>
            <a:normAutofit fontScale="92500"/>
          </a:bodyPr>
          <a:lstStyle/>
          <a:p>
            <a:pPr marL="514350" indent="-514350">
              <a:buFont typeface="+mj-lt"/>
              <a:buAutoNum type="arabicPeriod"/>
            </a:pPr>
            <a:r>
              <a:rPr lang="en-GB" sz="2800" dirty="0"/>
              <a:t>Classic symptoms of diabetes or hyperglycemic crisis with plasma glucose concentration ≥ 11.1 mmol/L.</a:t>
            </a:r>
          </a:p>
          <a:p>
            <a:pPr marL="514350" indent="-514350">
              <a:buFont typeface="+mj-lt"/>
              <a:buAutoNum type="arabicPeriod"/>
            </a:pPr>
            <a:endParaRPr lang="en-GB" sz="2800" dirty="0"/>
          </a:p>
          <a:p>
            <a:pPr marL="514350" indent="-514350">
              <a:buFont typeface="+mj-lt"/>
              <a:buAutoNum type="arabicPeriod"/>
            </a:pPr>
            <a:r>
              <a:rPr lang="en-GB" sz="2800" dirty="0"/>
              <a:t>Fasting plasma glucose ≥7.0 mmol/L. </a:t>
            </a:r>
          </a:p>
          <a:p>
            <a:pPr marL="514350" indent="-514350"/>
            <a:endParaRPr lang="en-GB" sz="2800" dirty="0"/>
          </a:p>
          <a:p>
            <a:pPr indent="-457200">
              <a:buFont typeface="Wingdings" panose="05000000000000000000" pitchFamily="2" charset="2"/>
              <a:buChar char="Ø"/>
            </a:pPr>
            <a:r>
              <a:rPr lang="en-GB" sz="2800" dirty="0"/>
              <a:t> Fasting is defined as no caloric intake for at least 8 hours</a:t>
            </a:r>
          </a:p>
          <a:p>
            <a:pPr marL="514350" indent="-514350">
              <a:buNone/>
            </a:pPr>
            <a:endParaRPr lang="en-GB"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E40E53-B7F9-4A3F-92CA-217E7996DDCD}" type="datetime1">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9/30/2025</a:t>
            </a:fld>
            <a:endParaRPr kumimoji="0" lang="en-GB"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FD80E-65DE-4E77-BDDC-E65751A4D07B}" type="slidenum">
              <a:rPr kumimoji="0" lang="en-GB" sz="20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20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Content Placeholder 2">
            <a:extLst>
              <a:ext uri="{FF2B5EF4-FFF2-40B4-BE49-F238E27FC236}">
                <a16:creationId xmlns:a16="http://schemas.microsoft.com/office/drawing/2014/main" id="{80E4FF15-9265-FD15-FA65-FD527267DAFE}"/>
              </a:ext>
            </a:extLst>
          </p:cNvPr>
          <p:cNvSpPr txBox="1">
            <a:spLocks/>
          </p:cNvSpPr>
          <p:nvPr/>
        </p:nvSpPr>
        <p:spPr>
          <a:xfrm>
            <a:off x="6554646" y="1268912"/>
            <a:ext cx="5495165" cy="4320175"/>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200" b="0" i="0" u="none" strike="noStrike" kern="1200" cap="none" spc="0" normalizeH="0" baseline="0" noProof="0" dirty="0">
                <a:ln>
                  <a:noFill/>
                </a:ln>
                <a:solidFill>
                  <a:prstClr val="black"/>
                </a:solidFill>
                <a:effectLst/>
                <a:uLnTx/>
                <a:uFillTx/>
                <a:latin typeface="Century Gothic" panose="020B0502020202020204"/>
                <a:ea typeface="+mn-ea"/>
                <a:cs typeface="+mn-cs"/>
              </a:rPr>
              <a:t>3. </a:t>
            </a: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Two-hour post load glucose ≥11.1 mmol/L during an oral glucose tolerance test (OGTT): </a:t>
            </a:r>
            <a:r>
              <a:rPr kumimoji="0" lang="en-GB" sz="2800" b="1" i="0" u="none" strike="noStrike" kern="1200" cap="none" spc="0" normalizeH="0" baseline="0" noProof="0" dirty="0">
                <a:ln>
                  <a:noFill/>
                </a:ln>
                <a:solidFill>
                  <a:prstClr val="black"/>
                </a:solidFill>
                <a:effectLst/>
                <a:uLnTx/>
                <a:uFillTx/>
                <a:latin typeface="Century Gothic" panose="020B0502020202020204"/>
                <a:ea typeface="+mn-ea"/>
                <a:cs typeface="+mn-cs"/>
              </a:rPr>
              <a:t>Only conduct an OGTT when Random blood </a:t>
            </a:r>
            <a:r>
              <a:rPr kumimoji="0" lang="en-GB" sz="2800" b="1" i="0" u="none" strike="noStrike" kern="1200" cap="none" spc="0" normalizeH="0" noProof="0" dirty="0">
                <a:ln>
                  <a:noFill/>
                </a:ln>
                <a:solidFill>
                  <a:prstClr val="black"/>
                </a:solidFill>
                <a:effectLst/>
                <a:uLnTx/>
                <a:uFillTx/>
                <a:latin typeface="Century Gothic" panose="020B0502020202020204"/>
                <a:ea typeface="+mn-ea"/>
                <a:cs typeface="+mn-cs"/>
              </a:rPr>
              <a:t> </a:t>
            </a:r>
            <a:r>
              <a:rPr lang="en-GB" sz="2800" b="1" dirty="0">
                <a:solidFill>
                  <a:prstClr val="black"/>
                </a:solidFill>
                <a:latin typeface="Century Gothic" panose="020B0502020202020204"/>
              </a:rPr>
              <a:t>glucose is</a:t>
            </a:r>
            <a:r>
              <a:rPr kumimoji="0" lang="en-GB" sz="2800" b="1" i="0" u="none" strike="noStrike" kern="1200" cap="none" spc="0" normalizeH="0" noProof="0" dirty="0">
                <a:ln>
                  <a:noFill/>
                </a:ln>
                <a:solidFill>
                  <a:prstClr val="black"/>
                </a:solidFill>
                <a:effectLst/>
                <a:uLnTx/>
                <a:uFillTx/>
                <a:latin typeface="Century Gothic" panose="020B0502020202020204"/>
                <a:ea typeface="+mn-ea"/>
                <a:cs typeface="+mn-cs"/>
              </a:rPr>
              <a:t> between 7.8-11.1 mmol/L</a:t>
            </a:r>
            <a:r>
              <a:rPr kumimoji="0" lang="en-GB" sz="2800" b="0" i="0" u="none" strike="noStrike" kern="1200" cap="none" spc="0" normalizeH="0" noProof="0" dirty="0">
                <a:ln>
                  <a:noFill/>
                </a:ln>
                <a:solidFill>
                  <a:prstClr val="black"/>
                </a:solidFill>
                <a:effectLst/>
                <a:uLnTx/>
                <a:uFillTx/>
                <a:latin typeface="Century Gothic" panose="020B0502020202020204"/>
                <a:ea typeface="+mn-ea"/>
                <a:cs typeface="+mn-cs"/>
              </a:rPr>
              <a:t>.</a:t>
            </a:r>
            <a:endPar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4. HbA1c ≥6.5%</a:t>
            </a:r>
            <a:r>
              <a:rPr kumimoji="0" lang="en-GB" sz="3200" b="0" i="0" u="none" strike="noStrike" kern="1200" cap="none" spc="0" normalizeH="0" baseline="0" noProof="0" dirty="0">
                <a:ln>
                  <a:noFill/>
                </a:ln>
                <a:solidFill>
                  <a:prstClr val="black"/>
                </a:solidFill>
                <a:effectLst/>
                <a:uLnTx/>
                <a:uFillTx/>
                <a:latin typeface="Century Gothic" panose="020B0502020202020204"/>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GB" sz="2800" b="0" i="0" u="none" strike="noStrike" kern="1200" cap="none" spc="0" normalizeH="0" baseline="0" noProof="0" dirty="0">
                <a:ln>
                  <a:noFill/>
                </a:ln>
                <a:solidFill>
                  <a:prstClr val="black"/>
                </a:solidFill>
                <a:effectLst/>
                <a:uLnTx/>
                <a:uFillTx/>
                <a:latin typeface="Century Gothic" panose="020B0502020202020204"/>
                <a:ea typeface="+mn-ea"/>
                <a:cs typeface="+mn-cs"/>
              </a:rPr>
              <a:t>(It is glycosylated part of haemoglobin and represent sugar load over the last 3 month.)</a:t>
            </a:r>
          </a:p>
        </p:txBody>
      </p:sp>
    </p:spTree>
    <p:extLst>
      <p:ext uri="{BB962C8B-B14F-4D97-AF65-F5344CB8AC3E}">
        <p14:creationId xmlns:p14="http://schemas.microsoft.com/office/powerpoint/2010/main" val="109385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229600" cy="1143000"/>
          </a:xfrm>
        </p:spPr>
        <p:txBody>
          <a:bodyPr>
            <a:normAutofit/>
          </a:bodyPr>
          <a:lstStyle/>
          <a:p>
            <a:r>
              <a:rPr lang="en-US" sz="2800" b="1" dirty="0">
                <a:solidFill>
                  <a:schemeClr val="accent1"/>
                </a:solidFill>
              </a:rPr>
              <a:t>DIAGNOSIS  OF DIABETES </a:t>
            </a:r>
            <a:r>
              <a:rPr lang="en-US" sz="2800" b="1" dirty="0" err="1">
                <a:solidFill>
                  <a:schemeClr val="accent1"/>
                </a:solidFill>
              </a:rPr>
              <a:t>cont</a:t>
            </a:r>
            <a:endParaRPr lang="en-US" sz="2800" b="1" dirty="0">
              <a:solidFill>
                <a:schemeClr val="accent1"/>
              </a:solidFill>
            </a:endParaRPr>
          </a:p>
        </p:txBody>
      </p:sp>
      <p:sp>
        <p:nvSpPr>
          <p:cNvPr id="3" name="Content Placeholder 2"/>
          <p:cNvSpPr>
            <a:spLocks noGrp="1"/>
          </p:cNvSpPr>
          <p:nvPr>
            <p:ph idx="1"/>
          </p:nvPr>
        </p:nvSpPr>
        <p:spPr>
          <a:xfrm>
            <a:off x="1271016" y="1581912"/>
            <a:ext cx="10233596" cy="3337560"/>
          </a:xfrm>
        </p:spPr>
        <p:txBody>
          <a:bodyPr>
            <a:normAutofit/>
          </a:bodyPr>
          <a:lstStyle/>
          <a:p>
            <a:endParaRPr lang="en-US" dirty="0"/>
          </a:p>
          <a:p>
            <a:pPr>
              <a:buFont typeface="Wingdings" panose="05000000000000000000" pitchFamily="2" charset="2"/>
              <a:buChar char="v"/>
            </a:pPr>
            <a:r>
              <a:rPr lang="en-US" sz="2400" dirty="0"/>
              <a:t>Islet antibodies testing can be very helpful as obesity affects a greater proportion of youth, it is </a:t>
            </a:r>
            <a:r>
              <a:rPr lang="en-US" sz="2400" dirty="0">
                <a:solidFill>
                  <a:srgbClr val="FF0000"/>
                </a:solidFill>
              </a:rPr>
              <a:t>possible to develop Type 1 diabetes and be obese causing confusion with Type 2 diabetes</a:t>
            </a:r>
            <a:r>
              <a:rPr lang="en-US" sz="2400" dirty="0"/>
              <a:t>.</a:t>
            </a:r>
          </a:p>
          <a:p>
            <a:pPr>
              <a:buFont typeface="Wingdings" panose="05000000000000000000" pitchFamily="2" charset="2"/>
              <a:buChar char="v"/>
            </a:pPr>
            <a:endParaRPr lang="en-US" sz="2400" dirty="0"/>
          </a:p>
          <a:p>
            <a:pPr>
              <a:buFont typeface="Wingdings" panose="05000000000000000000" pitchFamily="2" charset="2"/>
              <a:buChar char="v"/>
            </a:pPr>
            <a:r>
              <a:rPr lang="en-US" sz="2400" dirty="0"/>
              <a:t> In such circumstances, any type of islet autoantibody positivity (ZnT8, GADA, IA-2A, IAA) establishes the diagnosis of Type 1 diabetes.</a:t>
            </a:r>
          </a:p>
        </p:txBody>
      </p:sp>
    </p:spTree>
    <p:extLst>
      <p:ext uri="{BB962C8B-B14F-4D97-AF65-F5344CB8AC3E}">
        <p14:creationId xmlns:p14="http://schemas.microsoft.com/office/powerpoint/2010/main" val="2417788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320580" cy="828244"/>
          </a:xfrm>
        </p:spPr>
        <p:txBody>
          <a:bodyPr/>
          <a:lstStyle/>
          <a:p>
            <a:r>
              <a:rPr lang="en-US" dirty="0"/>
              <a:t>Summary</a:t>
            </a:r>
          </a:p>
        </p:txBody>
      </p:sp>
      <p:sp>
        <p:nvSpPr>
          <p:cNvPr id="3" name="Content Placeholder 2"/>
          <p:cNvSpPr>
            <a:spLocks noGrp="1"/>
          </p:cNvSpPr>
          <p:nvPr>
            <p:ph idx="1"/>
          </p:nvPr>
        </p:nvSpPr>
        <p:spPr>
          <a:xfrm>
            <a:off x="681925" y="1503336"/>
            <a:ext cx="10671875" cy="4673627"/>
          </a:xfrm>
        </p:spPr>
        <p:txBody>
          <a:bodyPr/>
          <a:lstStyle/>
          <a:p>
            <a:r>
              <a:rPr lang="en-US" dirty="0"/>
              <a:t>Prevalence of type 1 diabetes is increasing globally</a:t>
            </a:r>
          </a:p>
          <a:p>
            <a:pPr marL="0" indent="0">
              <a:buNone/>
            </a:pPr>
            <a:endParaRPr lang="en-US" dirty="0"/>
          </a:p>
          <a:p>
            <a:r>
              <a:rPr lang="en-US" dirty="0"/>
              <a:t>Missed diagnosis is common</a:t>
            </a:r>
          </a:p>
          <a:p>
            <a:pPr marL="0" indent="0">
              <a:buNone/>
            </a:pPr>
            <a:endParaRPr lang="en-US" dirty="0"/>
          </a:p>
          <a:p>
            <a:r>
              <a:rPr lang="en-US" dirty="0"/>
              <a:t>There are many childhood illnesses that mimic signs and symptoms of type 1 diabetes</a:t>
            </a:r>
          </a:p>
          <a:p>
            <a:pPr marL="0" indent="0">
              <a:buNone/>
            </a:pPr>
            <a:endParaRPr lang="en-US" dirty="0"/>
          </a:p>
          <a:p>
            <a:r>
              <a:rPr lang="en-US" dirty="0">
                <a:solidFill>
                  <a:srgbClr val="FF0000"/>
                </a:solidFill>
              </a:rPr>
              <a:t>Every sick child presenting to the hospital should be screened for type 1 diabetes (Do Random Blood Sugar)</a:t>
            </a:r>
          </a:p>
        </p:txBody>
      </p:sp>
      <p:sp>
        <p:nvSpPr>
          <p:cNvPr id="4" name="Slide Number Placeholder 3"/>
          <p:cNvSpPr>
            <a:spLocks noGrp="1"/>
          </p:cNvSpPr>
          <p:nvPr>
            <p:ph type="sldNum" sz="quarter"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t>142</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9629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solidFill>
                  <a:schemeClr val="accent5"/>
                </a:solidFill>
                <a:latin typeface="Cambria" panose="02040503050406030204" pitchFamily="18" charset="0"/>
                <a:ea typeface="Cambria" panose="02040503050406030204" pitchFamily="18" charset="0"/>
              </a:rPr>
              <a:t>Module 9: Diabetic Ketoacidosis (DKA) </a:t>
            </a:r>
            <a:br>
              <a:rPr lang="en-US" b="1" dirty="0">
                <a:solidFill>
                  <a:schemeClr val="accent5"/>
                </a:solidFill>
                <a:latin typeface="Cambria" panose="02040503050406030204" pitchFamily="18" charset="0"/>
                <a:ea typeface="Cambria" panose="02040503050406030204" pitchFamily="18" charset="0"/>
              </a:rPr>
            </a:b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344857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61"/>
          <p:cNvSpPr txBox="1">
            <a:spLocks noGrp="1"/>
          </p:cNvSpPr>
          <p:nvPr>
            <p:ph type="title"/>
          </p:nvPr>
        </p:nvSpPr>
        <p:spPr>
          <a:xfrm>
            <a:off x="1981475" y="275012"/>
            <a:ext cx="8229057" cy="1143240"/>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SzPts val="1400"/>
            </a:pPr>
            <a:r>
              <a:rPr lang="en-US" sz="3600" b="1" dirty="0">
                <a:latin typeface="Arial"/>
                <a:ea typeface="Arial"/>
                <a:cs typeface="Arial"/>
                <a:sym typeface="Arial"/>
              </a:rPr>
              <a:t>Objectives  </a:t>
            </a:r>
            <a:endParaRPr sz="3600" dirty="0">
              <a:latin typeface="Arial"/>
              <a:ea typeface="Arial"/>
              <a:cs typeface="Arial"/>
              <a:sym typeface="Arial"/>
            </a:endParaRPr>
          </a:p>
        </p:txBody>
      </p:sp>
      <p:sp>
        <p:nvSpPr>
          <p:cNvPr id="301" name="Google Shape;301;p61"/>
          <p:cNvSpPr txBox="1">
            <a:spLocks noGrp="1"/>
          </p:cNvSpPr>
          <p:nvPr>
            <p:ph type="body" idx="1"/>
          </p:nvPr>
        </p:nvSpPr>
        <p:spPr>
          <a:xfrm>
            <a:off x="2161309" y="1302327"/>
            <a:ext cx="8049223" cy="4824231"/>
          </a:xfrm>
          <a:prstGeom prst="rect">
            <a:avLst/>
          </a:prstGeom>
          <a:noFill/>
          <a:ln>
            <a:noFill/>
          </a:ln>
        </p:spPr>
        <p:txBody>
          <a:bodyPr spcFirstLastPara="1" vert="horz" wrap="square" lIns="91425" tIns="45700" rIns="91425" bIns="45700" rtlCol="0" anchor="t" anchorCtr="0">
            <a:noAutofit/>
          </a:bodyPr>
          <a:lstStyle/>
          <a:p>
            <a:pPr marL="0" indent="0">
              <a:lnSpc>
                <a:spcPct val="150000"/>
              </a:lnSpc>
              <a:spcBef>
                <a:spcPts val="270"/>
              </a:spcBef>
              <a:buSzPts val="1800"/>
              <a:buNone/>
            </a:pPr>
            <a:r>
              <a:rPr lang="en-US" sz="2400" dirty="0">
                <a:solidFill>
                  <a:schemeClr val="dk1"/>
                </a:solidFill>
                <a:latin typeface="Tahoma"/>
                <a:ea typeface="Tahoma"/>
                <a:cs typeface="Tahoma"/>
                <a:sym typeface="Tahoma"/>
              </a:rPr>
              <a:t>By the end of this module, you should be able to</a:t>
            </a:r>
            <a:r>
              <a:rPr lang="en-US" sz="2400" dirty="0">
                <a:latin typeface="Tahoma"/>
                <a:ea typeface="Tahoma"/>
                <a:cs typeface="Tahoma"/>
                <a:sym typeface="Tahoma"/>
              </a:rPr>
              <a:t>:</a:t>
            </a:r>
            <a:endParaRPr dirty="0"/>
          </a:p>
          <a:p>
            <a:pPr marL="50799" indent="0">
              <a:lnSpc>
                <a:spcPct val="150000"/>
              </a:lnSpc>
              <a:spcBef>
                <a:spcPts val="270"/>
              </a:spcBef>
              <a:buSzPts val="2400"/>
              <a:buNone/>
            </a:pPr>
            <a:endParaRPr lang="en-US" sz="2400" dirty="0">
              <a:latin typeface="Tahoma"/>
              <a:ea typeface="Tahoma"/>
              <a:cs typeface="Tahoma"/>
              <a:sym typeface="Tahoma"/>
            </a:endParaRPr>
          </a:p>
          <a:p>
            <a:pPr marL="565149" indent="-514350">
              <a:lnSpc>
                <a:spcPct val="150000"/>
              </a:lnSpc>
              <a:spcBef>
                <a:spcPts val="270"/>
              </a:spcBef>
              <a:buSzPts val="2400"/>
              <a:buAutoNum type="arabicPeriod"/>
            </a:pPr>
            <a:r>
              <a:rPr lang="en-US" sz="2400" dirty="0">
                <a:latin typeface="Tahoma"/>
                <a:ea typeface="Tahoma"/>
                <a:cs typeface="Tahoma"/>
                <a:sym typeface="Tahoma"/>
              </a:rPr>
              <a:t>Define DKA</a:t>
            </a:r>
            <a:endParaRPr dirty="0"/>
          </a:p>
          <a:p>
            <a:pPr marL="565149" indent="-514350">
              <a:lnSpc>
                <a:spcPct val="150000"/>
              </a:lnSpc>
              <a:spcBef>
                <a:spcPts val="270"/>
              </a:spcBef>
              <a:buSzPts val="2400"/>
              <a:buAutoNum type="arabicPeriod"/>
            </a:pPr>
            <a:r>
              <a:rPr lang="en-US" sz="2400" dirty="0">
                <a:latin typeface="Tahoma"/>
                <a:ea typeface="Tahoma"/>
                <a:cs typeface="Tahoma"/>
                <a:sym typeface="Tahoma"/>
              </a:rPr>
              <a:t>Outline the criteria for diagnosing DKA</a:t>
            </a:r>
          </a:p>
          <a:p>
            <a:pPr marL="565149" indent="-514350">
              <a:lnSpc>
                <a:spcPct val="150000"/>
              </a:lnSpc>
              <a:spcBef>
                <a:spcPts val="270"/>
              </a:spcBef>
              <a:buSzPts val="2400"/>
              <a:buFont typeface="Arial"/>
              <a:buAutoNum type="arabicPeriod"/>
            </a:pPr>
            <a:r>
              <a:rPr lang="en-US" sz="2400" dirty="0">
                <a:latin typeface="Tahoma"/>
                <a:ea typeface="Tahoma"/>
                <a:cs typeface="Tahoma"/>
                <a:sym typeface="Tahoma"/>
              </a:rPr>
              <a:t>Identify the clinical presentation of DKA</a:t>
            </a:r>
          </a:p>
          <a:p>
            <a:pPr marL="565149" indent="-514350">
              <a:lnSpc>
                <a:spcPct val="150000"/>
              </a:lnSpc>
              <a:spcBef>
                <a:spcPts val="270"/>
              </a:spcBef>
              <a:buSzPts val="2400"/>
              <a:buFont typeface="Arial"/>
              <a:buAutoNum type="arabicPeriod"/>
            </a:pPr>
            <a:r>
              <a:rPr lang="en-US" sz="2400" dirty="0">
                <a:latin typeface="Tahoma"/>
                <a:ea typeface="Tahoma"/>
                <a:cs typeface="Tahoma"/>
                <a:sym typeface="Tahoma"/>
              </a:rPr>
              <a:t>Classify DKA</a:t>
            </a:r>
            <a:endParaRPr dirty="0"/>
          </a:p>
          <a:p>
            <a:pPr marL="565149" indent="-514350">
              <a:lnSpc>
                <a:spcPct val="150000"/>
              </a:lnSpc>
              <a:spcBef>
                <a:spcPts val="270"/>
              </a:spcBef>
              <a:buSzPts val="2400"/>
              <a:buFont typeface="Arial"/>
              <a:buAutoNum type="arabicPeriod"/>
            </a:pPr>
            <a:r>
              <a:rPr lang="en-US" sz="2400" dirty="0">
                <a:solidFill>
                  <a:schemeClr val="dk1"/>
                </a:solidFill>
                <a:latin typeface="Tahoma"/>
                <a:ea typeface="Tahoma"/>
                <a:cs typeface="Tahoma"/>
                <a:sym typeface="Tahoma"/>
              </a:rPr>
              <a:t>Discuss the management of D</a:t>
            </a:r>
            <a:r>
              <a:rPr lang="en-US" sz="2400" dirty="0">
                <a:latin typeface="Tahoma"/>
                <a:ea typeface="Tahoma"/>
                <a:cs typeface="Tahoma"/>
                <a:sym typeface="Tahoma"/>
              </a:rPr>
              <a:t>KA</a:t>
            </a:r>
          </a:p>
          <a:p>
            <a:pPr marL="565149" indent="-514350">
              <a:lnSpc>
                <a:spcPct val="150000"/>
              </a:lnSpc>
              <a:spcBef>
                <a:spcPts val="270"/>
              </a:spcBef>
              <a:buSzPts val="2400"/>
              <a:buFont typeface="Arial"/>
              <a:buAutoNum type="arabicPeriod"/>
            </a:pPr>
            <a:r>
              <a:rPr lang="en-US" sz="2400" dirty="0">
                <a:latin typeface="Tahoma"/>
                <a:ea typeface="Tahoma"/>
                <a:cs typeface="Tahoma"/>
                <a:sym typeface="Tahoma"/>
              </a:rPr>
              <a:t>Transition to subcutaneous insulin after DKA resolved</a:t>
            </a:r>
            <a:endParaRPr dirty="0"/>
          </a:p>
          <a:p>
            <a:pPr marL="565149" indent="-361949">
              <a:lnSpc>
                <a:spcPct val="150000"/>
              </a:lnSpc>
              <a:spcBef>
                <a:spcPts val="270"/>
              </a:spcBef>
              <a:buSzPts val="2400"/>
              <a:buNone/>
            </a:pPr>
            <a:endParaRPr dirty="0"/>
          </a:p>
          <a:p>
            <a:pPr marL="50799" indent="0">
              <a:lnSpc>
                <a:spcPct val="100000"/>
              </a:lnSpc>
              <a:spcBef>
                <a:spcPts val="270"/>
              </a:spcBef>
              <a:buSzPts val="1800"/>
              <a:buNone/>
            </a:pPr>
            <a:endParaRPr dirty="0"/>
          </a:p>
          <a:p>
            <a:pPr marL="650875" lvl="1" indent="-96837">
              <a:lnSpc>
                <a:spcPct val="100000"/>
              </a:lnSpc>
              <a:spcBef>
                <a:spcPts val="480"/>
              </a:spcBef>
              <a:buSzPts val="2400"/>
              <a:buNone/>
            </a:pPr>
            <a:endParaRPr dirty="0"/>
          </a:p>
          <a:p>
            <a:pPr marL="342900" indent="-142875">
              <a:lnSpc>
                <a:spcPct val="100000"/>
              </a:lnSpc>
              <a:spcBef>
                <a:spcPts val="270"/>
              </a:spcBef>
              <a:buClr>
                <a:schemeClr val="dk1"/>
              </a:buClr>
              <a:buSzPts val="1800"/>
              <a:buNone/>
            </a:pPr>
            <a:endParaRPr dirty="0"/>
          </a:p>
        </p:txBody>
      </p:sp>
      <p:sp>
        <p:nvSpPr>
          <p:cNvPr id="302" name="Google Shape;302;p61"/>
          <p:cNvSpPr txBox="1">
            <a:spLocks noGrp="1"/>
          </p:cNvSpPr>
          <p:nvPr>
            <p:ph type="sldNum" idx="12"/>
          </p:nvPr>
        </p:nvSpPr>
        <p:spPr>
          <a:xfrm>
            <a:off x="8076568" y="6356937"/>
            <a:ext cx="2133962" cy="364281"/>
          </a:xfrm>
          <a:prstGeom prst="rect">
            <a:avLst/>
          </a:prstGeom>
          <a:noFill/>
          <a:ln>
            <a:noFill/>
          </a:ln>
        </p:spPr>
        <p:txBody>
          <a:bodyPr spcFirstLastPara="1" vert="horz" wrap="square" lIns="91425" tIns="45700" rIns="91425" bIns="45700" rtlCol="0" anchor="ctr" anchorCtr="0">
            <a:noAutofit/>
          </a:bodyPr>
          <a:lstStyle/>
          <a:p>
            <a:pPr rtl="1">
              <a:buSzPts val="700"/>
            </a:pPr>
            <a:fld id="{00000000-1234-1234-1234-123412341234}" type="slidenum">
              <a:rPr lang="en-US"/>
              <a:pPr rtl="1">
                <a:buSzPts val="700"/>
              </a:pPr>
              <a:t>144</a:t>
            </a:fld>
            <a:endParaRPr/>
          </a:p>
        </p:txBody>
      </p:sp>
    </p:spTree>
    <p:extLst>
      <p:ext uri="{BB962C8B-B14F-4D97-AF65-F5344CB8AC3E}">
        <p14:creationId xmlns:p14="http://schemas.microsoft.com/office/powerpoint/2010/main" val="6634764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22">
            <a:extLst>
              <a:ext uri="{FF2B5EF4-FFF2-40B4-BE49-F238E27FC236}">
                <a16:creationId xmlns:a16="http://schemas.microsoft.com/office/drawing/2014/main" id="{277637DD-A344-4185-9296-D6096230B7EE}"/>
              </a:ext>
            </a:extLst>
          </p:cNvPr>
          <p:cNvSpPr txBox="1">
            <a:spLocks noChangeArrowheads="1"/>
          </p:cNvSpPr>
          <p:nvPr/>
        </p:nvSpPr>
        <p:spPr bwMode="auto">
          <a:xfrm>
            <a:off x="2394155" y="2343138"/>
            <a:ext cx="70313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b="1" dirty="0">
                <a:latin typeface="Tahoma" panose="020B0604030504040204" pitchFamily="34" charset="0"/>
                <a:ea typeface="Tahoma" panose="020B0604030504040204" pitchFamily="34" charset="0"/>
                <a:cs typeface="Tahoma" panose="020B0604030504040204" pitchFamily="34" charset="0"/>
              </a:rPr>
              <a:t>Diabetes</a:t>
            </a:r>
            <a:r>
              <a:rPr lang="en-US" dirty="0">
                <a:latin typeface="Tahoma" panose="020B0604030504040204" pitchFamily="34" charset="0"/>
                <a:ea typeface="Tahoma" panose="020B0604030504040204" pitchFamily="34" charset="0"/>
                <a:cs typeface="Tahoma" panose="020B0604030504040204" pitchFamily="34" charset="0"/>
              </a:rPr>
              <a:t>: Random </a:t>
            </a:r>
            <a:r>
              <a:rPr lang="en-GB" dirty="0">
                <a:latin typeface="Tahoma" panose="020B0604030504040204" pitchFamily="34" charset="0"/>
                <a:ea typeface="Tahoma" panose="020B0604030504040204" pitchFamily="34" charset="0"/>
                <a:cs typeface="Tahoma" panose="020B0604030504040204" pitchFamily="34" charset="0"/>
              </a:rPr>
              <a:t>blood sugar &gt;11mmol/l (~200 mg/dl)</a:t>
            </a:r>
          </a:p>
        </p:txBody>
      </p:sp>
      <p:sp>
        <p:nvSpPr>
          <p:cNvPr id="16" name="TextBox 24">
            <a:extLst>
              <a:ext uri="{FF2B5EF4-FFF2-40B4-BE49-F238E27FC236}">
                <a16:creationId xmlns:a16="http://schemas.microsoft.com/office/drawing/2014/main" id="{10060C2C-4206-4D29-9503-26F512DEFC56}"/>
              </a:ext>
            </a:extLst>
          </p:cNvPr>
          <p:cNvSpPr txBox="1">
            <a:spLocks noChangeArrowheads="1"/>
          </p:cNvSpPr>
          <p:nvPr/>
        </p:nvSpPr>
        <p:spPr bwMode="auto">
          <a:xfrm>
            <a:off x="2334482" y="4507868"/>
            <a:ext cx="74661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b="1" dirty="0">
                <a:latin typeface="Tahoma" panose="020B0604030504040204" pitchFamily="34" charset="0"/>
                <a:ea typeface="Tahoma" panose="020B0604030504040204" pitchFamily="34" charset="0"/>
                <a:cs typeface="Tahoma" panose="020B0604030504040204" pitchFamily="34" charset="0"/>
              </a:rPr>
              <a:t>Acidosis</a:t>
            </a:r>
            <a:r>
              <a:rPr lang="en-US" dirty="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Venous</a:t>
            </a:r>
            <a:r>
              <a:rPr lang="fr-FR" dirty="0">
                <a:latin typeface="Tahoma" panose="020B0604030504040204" pitchFamily="34" charset="0"/>
                <a:ea typeface="Tahoma" panose="020B0604030504040204" pitchFamily="34" charset="0"/>
                <a:cs typeface="Tahoma" panose="020B0604030504040204" pitchFamily="34" charset="0"/>
              </a:rPr>
              <a:t> pH &lt;7.3 or bicarbonate &lt;18 </a:t>
            </a:r>
            <a:r>
              <a:rPr lang="fr-FR" dirty="0" err="1">
                <a:latin typeface="Tahoma" panose="020B0604030504040204" pitchFamily="34" charset="0"/>
                <a:ea typeface="Tahoma" panose="020B0604030504040204" pitchFamily="34" charset="0"/>
                <a:cs typeface="Tahoma" panose="020B0604030504040204" pitchFamily="34" charset="0"/>
              </a:rPr>
              <a:t>mmol</a:t>
            </a:r>
            <a:r>
              <a:rPr lang="fr-FR" dirty="0">
                <a:latin typeface="Tahoma" panose="020B0604030504040204" pitchFamily="34" charset="0"/>
                <a:ea typeface="Tahoma" panose="020B0604030504040204" pitchFamily="34" charset="0"/>
                <a:cs typeface="Tahoma" panose="020B0604030504040204" pitchFamily="34" charset="0"/>
              </a:rPr>
              <a:t>/l</a:t>
            </a:r>
          </a:p>
          <a:p>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26">
            <a:extLst>
              <a:ext uri="{FF2B5EF4-FFF2-40B4-BE49-F238E27FC236}">
                <a16:creationId xmlns:a16="http://schemas.microsoft.com/office/drawing/2014/main" id="{60E0C9C5-A223-4579-859D-D5CAE5266A7A}"/>
              </a:ext>
            </a:extLst>
          </p:cNvPr>
          <p:cNvSpPr txBox="1">
            <a:spLocks noChangeArrowheads="1"/>
          </p:cNvSpPr>
          <p:nvPr/>
        </p:nvSpPr>
        <p:spPr bwMode="auto">
          <a:xfrm>
            <a:off x="2394155" y="3389822"/>
            <a:ext cx="72267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a:r>
              <a:rPr lang="en-US" b="1" dirty="0">
                <a:latin typeface="Tahoma" panose="020B0604030504040204" pitchFamily="34" charset="0"/>
                <a:ea typeface="Tahoma" panose="020B0604030504040204" pitchFamily="34" charset="0"/>
                <a:cs typeface="Tahoma" panose="020B0604030504040204" pitchFamily="34" charset="0"/>
              </a:rPr>
              <a:t>Ketosis </a:t>
            </a:r>
            <a:r>
              <a:rPr lang="en-IN" dirty="0">
                <a:latin typeface="Tahoma" panose="020B0604030504040204" pitchFamily="34" charset="0"/>
                <a:ea typeface="Tahoma" panose="020B0604030504040204" pitchFamily="34" charset="0"/>
                <a:cs typeface="Tahoma" panose="020B0604030504040204" pitchFamily="34" charset="0"/>
              </a:rPr>
              <a:t>(blood ß-</a:t>
            </a:r>
            <a:r>
              <a:rPr lang="en-IN" dirty="0" err="1">
                <a:latin typeface="Tahoma" panose="020B0604030504040204" pitchFamily="34" charset="0"/>
                <a:ea typeface="Tahoma" panose="020B0604030504040204" pitchFamily="34" charset="0"/>
                <a:cs typeface="Tahoma" panose="020B0604030504040204" pitchFamily="34" charset="0"/>
              </a:rPr>
              <a:t>hydroxybuyrate</a:t>
            </a:r>
            <a:r>
              <a:rPr lang="en-IN" dirty="0">
                <a:latin typeface="Tahoma" panose="020B0604030504040204" pitchFamily="34" charset="0"/>
                <a:ea typeface="Tahoma" panose="020B0604030504040204" pitchFamily="34" charset="0"/>
                <a:cs typeface="Tahoma" panose="020B0604030504040204" pitchFamily="34" charset="0"/>
              </a:rPr>
              <a:t> ≥3 mmol/L) or moderate or </a:t>
            </a:r>
            <a:r>
              <a:rPr lang="en-GB" dirty="0">
                <a:latin typeface="Tahoma" panose="020B0604030504040204" pitchFamily="34" charset="0"/>
                <a:ea typeface="Tahoma" panose="020B0604030504040204" pitchFamily="34" charset="0"/>
                <a:cs typeface="Tahoma" panose="020B0604030504040204" pitchFamily="34" charset="0"/>
              </a:rPr>
              <a:t>large </a:t>
            </a:r>
            <a:r>
              <a:rPr lang="en-GB" dirty="0" err="1">
                <a:latin typeface="Tahoma" panose="020B0604030504040204" pitchFamily="34" charset="0"/>
                <a:ea typeface="Tahoma" panose="020B0604030504040204" pitchFamily="34" charset="0"/>
                <a:cs typeface="Tahoma" panose="020B0604030504040204" pitchFamily="34" charset="0"/>
              </a:rPr>
              <a:t>ketonuria</a:t>
            </a:r>
            <a:r>
              <a:rPr lang="en-GB" dirty="0">
                <a:latin typeface="Tahoma" panose="020B0604030504040204" pitchFamily="34" charset="0"/>
                <a:ea typeface="Tahoma" panose="020B0604030504040204" pitchFamily="34" charset="0"/>
                <a:cs typeface="Tahoma" panose="020B0604030504040204" pitchFamily="34" charset="0"/>
              </a:rPr>
              <a:t>(2+).</a:t>
            </a:r>
            <a:r>
              <a:rPr lang="en-US" b="1" dirty="0">
                <a:latin typeface="Tahoma" panose="020B0604030504040204" pitchFamily="34" charset="0"/>
                <a:ea typeface="Tahoma" panose="020B0604030504040204" pitchFamily="34" charset="0"/>
                <a:cs typeface="Tahoma" panose="020B0604030504040204" pitchFamily="34" charset="0"/>
              </a:rPr>
              <a:t>    </a:t>
            </a:r>
            <a:endParaRPr lang="en-GB" altLang="en-US" b="1" dirty="0">
              <a:latin typeface="Tahoma" panose="020B0604030504040204" pitchFamily="34" charset="0"/>
              <a:ea typeface="Tahoma" panose="020B0604030504040204" pitchFamily="34" charset="0"/>
              <a:cs typeface="Tahoma" panose="020B0604030504040204" pitchFamily="34" charset="0"/>
              <a:sym typeface="Lato" pitchFamily="34" charset="0"/>
            </a:endParaRPr>
          </a:p>
        </p:txBody>
      </p:sp>
      <p:cxnSp>
        <p:nvCxnSpPr>
          <p:cNvPr id="20" name="Straight Connector 19">
            <a:extLst>
              <a:ext uri="{FF2B5EF4-FFF2-40B4-BE49-F238E27FC236}">
                <a16:creationId xmlns:a16="http://schemas.microsoft.com/office/drawing/2014/main" id="{8C0410C4-5B74-4480-BEF6-513D4E9F2FAD}"/>
              </a:ext>
            </a:extLst>
          </p:cNvPr>
          <p:cNvCxnSpPr>
            <a:cxnSpLocks/>
          </p:cNvCxnSpPr>
          <p:nvPr/>
        </p:nvCxnSpPr>
        <p:spPr>
          <a:xfrm>
            <a:off x="6067548" y="3328144"/>
            <a:ext cx="3136106"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F8E176-D5C2-48F7-9BF5-1752F2BA0188}"/>
              </a:ext>
            </a:extLst>
          </p:cNvPr>
          <p:cNvCxnSpPr>
            <a:cxnSpLocks/>
          </p:cNvCxnSpPr>
          <p:nvPr/>
        </p:nvCxnSpPr>
        <p:spPr>
          <a:xfrm>
            <a:off x="6104074" y="2155715"/>
            <a:ext cx="2553891"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BC7849-C99F-4477-B9DD-9644DFD38174}"/>
              </a:ext>
            </a:extLst>
          </p:cNvPr>
          <p:cNvCxnSpPr>
            <a:cxnSpLocks/>
          </p:cNvCxnSpPr>
          <p:nvPr/>
        </p:nvCxnSpPr>
        <p:spPr>
          <a:xfrm>
            <a:off x="7017666" y="4923581"/>
            <a:ext cx="218598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654936" y="347886"/>
            <a:ext cx="6003029" cy="646331"/>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rPr>
              <a:t>Definition of DKA</a:t>
            </a:r>
            <a:endParaRPr lang="en-US" sz="3600" b="1" dirty="0">
              <a:solidFill>
                <a:schemeClr val="accent1"/>
              </a:solidFill>
            </a:endParaRPr>
          </a:p>
        </p:txBody>
      </p:sp>
      <p:sp>
        <p:nvSpPr>
          <p:cNvPr id="10" name="Rectangle 9"/>
          <p:cNvSpPr/>
          <p:nvPr/>
        </p:nvSpPr>
        <p:spPr>
          <a:xfrm>
            <a:off x="2140107" y="1176949"/>
            <a:ext cx="6875411" cy="830997"/>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Is a major life threatening complication of type 1  diabetes characterized by:</a:t>
            </a:r>
          </a:p>
        </p:txBody>
      </p:sp>
    </p:spTree>
    <p:extLst>
      <p:ext uri="{BB962C8B-B14F-4D97-AF65-F5344CB8AC3E}">
        <p14:creationId xmlns:p14="http://schemas.microsoft.com/office/powerpoint/2010/main" val="17505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0"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62"/>
          <p:cNvSpPr txBox="1">
            <a:spLocks noGrp="1"/>
          </p:cNvSpPr>
          <p:nvPr>
            <p:ph type="title"/>
          </p:nvPr>
        </p:nvSpPr>
        <p:spPr>
          <a:xfrm>
            <a:off x="1908609" y="138152"/>
            <a:ext cx="8570884" cy="881182"/>
          </a:xfrm>
          <a:prstGeom prst="rect">
            <a:avLst/>
          </a:prstGeom>
          <a:noFill/>
          <a:ln>
            <a:noFill/>
          </a:ln>
        </p:spPr>
        <p:txBody>
          <a:bodyPr spcFirstLastPara="1" vert="horz" wrap="square" lIns="91425" tIns="45700" rIns="91425" bIns="45700" rtlCol="0" anchor="ctr" anchorCtr="0">
            <a:noAutofit/>
          </a:bodyPr>
          <a:lstStyle/>
          <a:p>
            <a:pPr lvl="0"/>
            <a:r>
              <a:rPr lang="en-US" sz="3600" dirty="0"/>
              <a:t>Risk factors for DKA</a:t>
            </a:r>
            <a:endParaRPr dirty="0">
              <a:latin typeface="Cambria" panose="02040503050406030204" pitchFamily="18" charset="0"/>
              <a:ea typeface="Cambria" panose="02040503050406030204" pitchFamily="18" charset="0"/>
            </a:endParaRPr>
          </a:p>
        </p:txBody>
      </p:sp>
      <p:sp>
        <p:nvSpPr>
          <p:cNvPr id="325" name="Google Shape;325;p62"/>
          <p:cNvSpPr txBox="1">
            <a:spLocks noGrp="1"/>
          </p:cNvSpPr>
          <p:nvPr>
            <p:ph type="body" idx="1"/>
          </p:nvPr>
        </p:nvSpPr>
        <p:spPr>
          <a:xfrm>
            <a:off x="1933347" y="1238726"/>
            <a:ext cx="8229057" cy="4526884"/>
          </a:xfrm>
          <a:prstGeom prst="rect">
            <a:avLst/>
          </a:prstGeom>
          <a:noFill/>
          <a:ln>
            <a:noFill/>
          </a:ln>
        </p:spPr>
        <p:txBody>
          <a:bodyPr spcFirstLastPara="1" vert="horz" wrap="square" lIns="91425" tIns="45700" rIns="91425" bIns="45700" rtlCol="0" anchor="t" anchorCtr="0">
            <a:noAutofit/>
          </a:bodyPr>
          <a:lstStyle/>
          <a:p>
            <a:pPr marL="457200">
              <a:lnSpc>
                <a:spcPct val="100000"/>
              </a:lnSpc>
              <a:spcBef>
                <a:spcPts val="360"/>
              </a:spcBef>
              <a:buSzPts val="1800"/>
              <a:buNone/>
            </a:pPr>
            <a:endParaRPr sz="2400"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p:cNvGrpSpPr/>
          <p:nvPr/>
        </p:nvGrpSpPr>
        <p:grpSpPr>
          <a:xfrm>
            <a:off x="2247774" y="969067"/>
            <a:ext cx="7734427" cy="5015934"/>
            <a:chOff x="-36518" y="-175669"/>
            <a:chExt cx="9545077" cy="5204835"/>
          </a:xfrm>
        </p:grpSpPr>
        <p:grpSp>
          <p:nvGrpSpPr>
            <p:cNvPr id="5" name="Group 4"/>
            <p:cNvGrpSpPr/>
            <p:nvPr/>
          </p:nvGrpSpPr>
          <p:grpSpPr>
            <a:xfrm>
              <a:off x="-36518" y="-175669"/>
              <a:ext cx="4160554" cy="5025469"/>
              <a:chOff x="-36518" y="-175669"/>
              <a:chExt cx="4160554" cy="5025469"/>
            </a:xfrm>
          </p:grpSpPr>
          <p:sp>
            <p:nvSpPr>
              <p:cNvPr id="9" name="Rectangle: Rounded Corners 4">
                <a:extLst>
                  <a:ext uri="{FF2B5EF4-FFF2-40B4-BE49-F238E27FC236}">
                    <a16:creationId xmlns:a16="http://schemas.microsoft.com/office/drawing/2014/main" id="{F223ADA2-D8F9-4500-836D-3D86606EE0C4}"/>
                  </a:ext>
                </a:extLst>
              </p:cNvPr>
              <p:cNvSpPr/>
              <p:nvPr/>
            </p:nvSpPr>
            <p:spPr>
              <a:xfrm>
                <a:off x="-36518" y="593359"/>
                <a:ext cx="4160554" cy="4256441"/>
              </a:xfrm>
              <a:prstGeom prst="roundRect">
                <a:avLst/>
              </a:prstGeom>
              <a:solidFill>
                <a:schemeClr val="accent2">
                  <a:lumMod val="20000"/>
                  <a:lumOff val="80000"/>
                </a:schemeClr>
              </a:solidFill>
              <a:ln>
                <a:solidFill>
                  <a:schemeClr val="accent2">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342900" indent="-342900" fontAlgn="t">
                  <a:lnSpc>
                    <a:spcPct val="150000"/>
                  </a:lnSpc>
                  <a:buFont typeface="Arial" panose="020B0604020202020204" pitchFamily="34" charset="0"/>
                  <a:buChar char="•"/>
                  <a:tabLst>
                    <a:tab pos="457200" algn="l"/>
                  </a:tabLst>
                </a:pPr>
                <a:r>
                  <a:rPr lang="en-US" sz="2000" dirty="0">
                    <a:solidFill>
                      <a:srgbClr val="404040"/>
                    </a:solidFill>
                    <a:ea typeface="Calibri" panose="020F0502020204030204" pitchFamily="34" charset="0"/>
                    <a:cs typeface="Times New Roman" panose="02020603050405020304" pitchFamily="18" charset="0"/>
                  </a:rPr>
                  <a:t>Younger patients &lt;2 </a:t>
                </a:r>
                <a:r>
                  <a:rPr lang="en-US" sz="2000" dirty="0" err="1">
                    <a:solidFill>
                      <a:srgbClr val="404040"/>
                    </a:solidFill>
                    <a:ea typeface="Calibri" panose="020F0502020204030204" pitchFamily="34" charset="0"/>
                    <a:cs typeface="Times New Roman" panose="02020603050405020304" pitchFamily="18" charset="0"/>
                  </a:rPr>
                  <a:t>yrs</a:t>
                </a:r>
                <a:endParaRPr lang="en-US" sz="2000" dirty="0">
                  <a:ea typeface="Calibri" panose="020F0502020204030204" pitchFamily="34" charset="0"/>
                  <a:cs typeface="Times New Roman" panose="02020603050405020304" pitchFamily="18" charset="0"/>
                </a:endParaRPr>
              </a:p>
              <a:p>
                <a:pPr marL="342900" indent="-342900" fontAlgn="t">
                  <a:lnSpc>
                    <a:spcPct val="150000"/>
                  </a:lnSpc>
                  <a:buFont typeface="Arial" panose="020B0604020202020204" pitchFamily="34" charset="0"/>
                  <a:buChar char="•"/>
                  <a:tabLst>
                    <a:tab pos="457200" algn="l"/>
                  </a:tabLst>
                </a:pPr>
                <a:r>
                  <a:rPr lang="en-US" sz="2000" dirty="0">
                    <a:solidFill>
                      <a:srgbClr val="404040"/>
                    </a:solidFill>
                    <a:ea typeface="Calibri" panose="020F0502020204030204" pitchFamily="34" charset="0"/>
                    <a:cs typeface="Times New Roman" panose="02020603050405020304" pitchFamily="18" charset="0"/>
                  </a:rPr>
                  <a:t>Delayed diagnosis</a:t>
                </a:r>
                <a:endParaRPr lang="en-US" sz="2000" dirty="0">
                  <a:ea typeface="Calibri" panose="020F0502020204030204" pitchFamily="34" charset="0"/>
                  <a:cs typeface="Times New Roman" panose="02020603050405020304" pitchFamily="18" charset="0"/>
                </a:endParaRPr>
              </a:p>
              <a:p>
                <a:pPr marL="342900" indent="-342900" fontAlgn="t">
                  <a:lnSpc>
                    <a:spcPct val="150000"/>
                  </a:lnSpc>
                  <a:buFont typeface="Arial" panose="020B0604020202020204" pitchFamily="34" charset="0"/>
                  <a:buChar char="•"/>
                  <a:tabLst>
                    <a:tab pos="457200" algn="l"/>
                  </a:tabLst>
                </a:pPr>
                <a:r>
                  <a:rPr lang="en-US" sz="2000" dirty="0">
                    <a:solidFill>
                      <a:srgbClr val="404040"/>
                    </a:solidFill>
                    <a:ea typeface="Calibri" panose="020F0502020204030204" pitchFamily="34" charset="0"/>
                    <a:cs typeface="Times New Roman" panose="02020603050405020304" pitchFamily="18" charset="0"/>
                  </a:rPr>
                  <a:t>Lower Socioeconomic status</a:t>
                </a:r>
                <a:endParaRPr lang="en-US" sz="2000" dirty="0">
                  <a:ea typeface="Calibri" panose="020F0502020204030204" pitchFamily="34" charset="0"/>
                  <a:cs typeface="Times New Roman" panose="02020603050405020304" pitchFamily="18" charset="0"/>
                </a:endParaRPr>
              </a:p>
              <a:p>
                <a:pPr marL="342900" indent="-342900" fontAlgn="t">
                  <a:lnSpc>
                    <a:spcPct val="150000"/>
                  </a:lnSpc>
                  <a:buFont typeface="Arial" panose="020B0604020202020204" pitchFamily="34" charset="0"/>
                  <a:buChar char="•"/>
                  <a:tabLst>
                    <a:tab pos="457200" algn="l"/>
                  </a:tabLst>
                </a:pPr>
                <a:r>
                  <a:rPr lang="en-US" sz="2000" dirty="0">
                    <a:solidFill>
                      <a:srgbClr val="404040"/>
                    </a:solidFill>
                    <a:ea typeface="Calibri" panose="020F0502020204030204" pitchFamily="34" charset="0"/>
                    <a:cs typeface="Times New Roman" panose="02020603050405020304" pitchFamily="18" charset="0"/>
                  </a:rPr>
                  <a:t>Countries with low prevalence of type 1 DM</a:t>
                </a:r>
                <a:endParaRPr lang="en-US" sz="2000" dirty="0">
                  <a:ea typeface="Calibri" panose="020F0502020204030204" pitchFamily="34" charset="0"/>
                  <a:cs typeface="Times New Roman" panose="02020603050405020304" pitchFamily="18" charset="0"/>
                </a:endParaRPr>
              </a:p>
            </p:txBody>
          </p:sp>
          <p:sp>
            <p:nvSpPr>
              <p:cNvPr id="10" name="Rectangle: Rounded Corners 6">
                <a:extLst>
                  <a:ext uri="{FF2B5EF4-FFF2-40B4-BE49-F238E27FC236}">
                    <a16:creationId xmlns:a16="http://schemas.microsoft.com/office/drawing/2014/main" id="{396031BC-593B-419F-A078-431095B597D0}"/>
                  </a:ext>
                </a:extLst>
              </p:cNvPr>
              <p:cNvSpPr/>
              <p:nvPr/>
            </p:nvSpPr>
            <p:spPr>
              <a:xfrm>
                <a:off x="863174" y="-175669"/>
                <a:ext cx="2446211" cy="772802"/>
              </a:xfrm>
              <a:prstGeom prst="roundRect">
                <a:avLst/>
              </a:prstGeom>
              <a:solidFill>
                <a:schemeClr val="accent4">
                  <a:lumMod val="20000"/>
                  <a:lumOff val="80000"/>
                </a:schemeClr>
              </a:solidFill>
              <a:ln>
                <a:solidFill>
                  <a:schemeClr val="accent4">
                    <a:lumMod val="20000"/>
                    <a:lumOff val="80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n-US" b="1" dirty="0">
                    <a:solidFill>
                      <a:srgbClr val="404040"/>
                    </a:solidFill>
                    <a:ea typeface="Times New Roman" panose="02020603050405020304" pitchFamily="18" charset="0"/>
                    <a:cs typeface="Times New Roman" panose="02020603050405020304" pitchFamily="18" charset="0"/>
                  </a:rPr>
                  <a:t>IN NEWLY DIAGNOSED DIABETICS</a:t>
                </a:r>
                <a:endParaRPr lang="en-US" dirty="0">
                  <a:latin typeface="Times New Roman" panose="02020603050405020304" pitchFamily="18" charset="0"/>
                  <a:ea typeface="Times New Roman" panose="02020603050405020304" pitchFamily="18" charset="0"/>
                </a:endParaRPr>
              </a:p>
            </p:txBody>
          </p:sp>
        </p:grpSp>
        <p:grpSp>
          <p:nvGrpSpPr>
            <p:cNvPr id="6" name="Group 5"/>
            <p:cNvGrpSpPr/>
            <p:nvPr/>
          </p:nvGrpSpPr>
          <p:grpSpPr>
            <a:xfrm>
              <a:off x="4938687" y="-61744"/>
              <a:ext cx="4569872" cy="5090910"/>
              <a:chOff x="4938687" y="-61744"/>
              <a:chExt cx="4569872" cy="5090910"/>
            </a:xfrm>
          </p:grpSpPr>
          <p:sp>
            <p:nvSpPr>
              <p:cNvPr id="7" name="Rectangle: Rounded Corners 5">
                <a:extLst>
                  <a:ext uri="{FF2B5EF4-FFF2-40B4-BE49-F238E27FC236}">
                    <a16:creationId xmlns:a16="http://schemas.microsoft.com/office/drawing/2014/main" id="{7AD225B9-9F66-4A63-9DFC-80B9E6472C4B}"/>
                  </a:ext>
                </a:extLst>
              </p:cNvPr>
              <p:cNvSpPr/>
              <p:nvPr/>
            </p:nvSpPr>
            <p:spPr>
              <a:xfrm>
                <a:off x="4938687" y="493241"/>
                <a:ext cx="4569872" cy="4535925"/>
              </a:xfrm>
              <a:prstGeom prst="roundRect">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Insulin omission</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Poor control of sugars</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Previous DKA episodes</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Acute GE with persistent vomiting and inability to maintain hydration</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err="1">
                    <a:solidFill>
                      <a:srgbClr val="404040"/>
                    </a:solidFill>
                    <a:ea typeface="Calibri" panose="020F0502020204030204" pitchFamily="34" charset="0"/>
                    <a:cs typeface="Times New Roman" panose="02020603050405020304" pitchFamily="18" charset="0"/>
                  </a:rPr>
                  <a:t>Peripubertal</a:t>
                </a:r>
                <a:r>
                  <a:rPr lang="en-US" dirty="0">
                    <a:solidFill>
                      <a:srgbClr val="404040"/>
                    </a:solidFill>
                    <a:ea typeface="Calibri" panose="020F0502020204030204" pitchFamily="34" charset="0"/>
                    <a:cs typeface="Times New Roman" panose="02020603050405020304" pitchFamily="18" charset="0"/>
                  </a:rPr>
                  <a:t> and adolescent girls/ eating disorders</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Limited access to health services</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Insulin pump failures</a:t>
                </a:r>
                <a:endParaRPr lang="en-US" dirty="0">
                  <a:ea typeface="Calibri" panose="020F0502020204030204" pitchFamily="34" charset="0"/>
                  <a:cs typeface="Times New Roman" panose="02020603050405020304" pitchFamily="18" charset="0"/>
                </a:endParaRPr>
              </a:p>
              <a:p>
                <a:pPr marL="342900" indent="-342900" fontAlgn="t">
                  <a:lnSpc>
                    <a:spcPct val="107000"/>
                  </a:lnSpc>
                  <a:buFont typeface="Arial" panose="020B0604020202020204" pitchFamily="34" charset="0"/>
                  <a:buChar char="•"/>
                  <a:tabLst>
                    <a:tab pos="457200" algn="l"/>
                  </a:tabLst>
                </a:pPr>
                <a:r>
                  <a:rPr lang="en-US" dirty="0">
                    <a:solidFill>
                      <a:srgbClr val="404040"/>
                    </a:solidFill>
                    <a:ea typeface="Calibri" panose="020F0502020204030204" pitchFamily="34" charset="0"/>
                    <a:cs typeface="Times New Roman" panose="02020603050405020304" pitchFamily="18" charset="0"/>
                  </a:rPr>
                  <a:t>Binge alcohol consumption</a:t>
                </a:r>
                <a:endParaRPr lang="en-US" dirty="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E9DD8EF0-B1E2-48BC-BABD-B0832395FD72}"/>
                  </a:ext>
                </a:extLst>
              </p:cNvPr>
              <p:cNvSpPr/>
              <p:nvPr/>
            </p:nvSpPr>
            <p:spPr>
              <a:xfrm>
                <a:off x="5851480" y="-61744"/>
                <a:ext cx="2352966" cy="554985"/>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404040"/>
                    </a:solidFill>
                    <a:ea typeface="Times New Roman" panose="02020603050405020304" pitchFamily="18" charset="0"/>
                    <a:cs typeface="Times New Roman" panose="02020603050405020304" pitchFamily="18" charset="0"/>
                  </a:rPr>
                  <a:t>IN KNOWN DIABETICS</a:t>
                </a:r>
                <a:endParaRPr lang="en-US" dirty="0">
                  <a:latin typeface="Times New Roman" panose="02020603050405020304" pitchFamily="18" charset="0"/>
                  <a:ea typeface="Times New Roman" panose="02020603050405020304" pitchFamily="18" charset="0"/>
                </a:endParaRPr>
              </a:p>
            </p:txBody>
          </p:sp>
        </p:grpSp>
      </p:grpSp>
    </p:spTree>
    <p:extLst>
      <p:ext uri="{BB962C8B-B14F-4D97-AF65-F5344CB8AC3E}">
        <p14:creationId xmlns:p14="http://schemas.microsoft.com/office/powerpoint/2010/main" val="34314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63772" y="130629"/>
            <a:ext cx="10340830" cy="715530"/>
          </a:xfrm>
        </p:spPr>
        <p:txBody>
          <a:bodyPr/>
          <a:lstStyle/>
          <a:p>
            <a:r>
              <a:rPr lang="en-US" b="1" dirty="0">
                <a:latin typeface="Cambria" panose="02040503050406030204" pitchFamily="18" charset="0"/>
                <a:ea typeface="Cambria" panose="02040503050406030204" pitchFamily="18" charset="0"/>
                <a:cs typeface="Arial"/>
                <a:sym typeface="Arial"/>
              </a:rPr>
              <a:t>Diagnosis: Clinical/ laboratory</a:t>
            </a:r>
            <a:endParaRPr lang="en-US" dirty="0"/>
          </a:p>
        </p:txBody>
      </p:sp>
      <p:sp>
        <p:nvSpPr>
          <p:cNvPr id="7" name="Text Placeholder 6"/>
          <p:cNvSpPr>
            <a:spLocks noGrp="1"/>
          </p:cNvSpPr>
          <p:nvPr>
            <p:ph type="body" idx="1"/>
          </p:nvPr>
        </p:nvSpPr>
        <p:spPr>
          <a:xfrm>
            <a:off x="1470025" y="846159"/>
            <a:ext cx="5157787" cy="823912"/>
          </a:xfrm>
        </p:spPr>
        <p:txBody>
          <a:bodyPr/>
          <a:lstStyle/>
          <a:p>
            <a:r>
              <a:rPr lang="en-US" dirty="0"/>
              <a:t>Clinical Signs and Symptoms</a:t>
            </a:r>
          </a:p>
        </p:txBody>
      </p:sp>
      <p:sp>
        <p:nvSpPr>
          <p:cNvPr id="3" name="Content Placeholder 2"/>
          <p:cNvSpPr>
            <a:spLocks noGrp="1"/>
          </p:cNvSpPr>
          <p:nvPr>
            <p:ph sz="half" idx="2"/>
          </p:nvPr>
        </p:nvSpPr>
        <p:spPr>
          <a:xfrm>
            <a:off x="1470026" y="1959429"/>
            <a:ext cx="5364162" cy="4360863"/>
          </a:xfrm>
        </p:spPr>
        <p:txBody>
          <a:bodyPr>
            <a:normAutofit/>
          </a:bodyPr>
          <a:lstStyle/>
          <a:p>
            <a:r>
              <a:rPr lang="en-US" sz="2400" dirty="0">
                <a:ea typeface="Tahoma" panose="020B0604030504040204" pitchFamily="34" charset="0"/>
                <a:cs typeface="Tahoma" panose="020B0604030504040204" pitchFamily="34" charset="0"/>
              </a:rPr>
              <a:t>Polydipsia, polyuria, weight loss, vomiting</a:t>
            </a:r>
          </a:p>
          <a:p>
            <a:r>
              <a:rPr lang="en-US" sz="2400" dirty="0">
                <a:ea typeface="Tahoma" panose="020B0604030504040204" pitchFamily="34" charset="0"/>
                <a:cs typeface="Tahoma" panose="020B0604030504040204" pitchFamily="34" charset="0"/>
              </a:rPr>
              <a:t>Dehydration</a:t>
            </a:r>
          </a:p>
          <a:p>
            <a:r>
              <a:rPr lang="en-US" sz="2400" dirty="0">
                <a:ea typeface="Tahoma" panose="020B0604030504040204" pitchFamily="34" charset="0"/>
                <a:cs typeface="Tahoma" panose="020B0604030504040204" pitchFamily="34" charset="0"/>
              </a:rPr>
              <a:t>Fruity” smell to breath (acetone)</a:t>
            </a:r>
          </a:p>
          <a:p>
            <a:r>
              <a:rPr lang="en-US" sz="2400" dirty="0" err="1">
                <a:ea typeface="Tahoma" panose="020B0604030504040204" pitchFamily="34" charset="0"/>
                <a:cs typeface="Tahoma" panose="020B0604030504040204" pitchFamily="34" charset="0"/>
              </a:rPr>
              <a:t>Kussmaul</a:t>
            </a:r>
            <a:r>
              <a:rPr lang="en-US" sz="2400" dirty="0">
                <a:ea typeface="Tahoma" panose="020B0604030504040204" pitchFamily="34" charset="0"/>
                <a:cs typeface="Tahoma" panose="020B0604030504040204" pitchFamily="34" charset="0"/>
              </a:rPr>
              <a:t> respirations( deep sighing breathing pattern)</a:t>
            </a:r>
          </a:p>
          <a:p>
            <a:r>
              <a:rPr lang="en-US" sz="2400" dirty="0">
                <a:ea typeface="Tahoma" panose="020B0604030504040204" pitchFamily="34" charset="0"/>
                <a:cs typeface="Tahoma" panose="020B0604030504040204" pitchFamily="34" charset="0"/>
              </a:rPr>
              <a:t>Abdominal pain (can mimic surgical abdomen)</a:t>
            </a:r>
          </a:p>
          <a:p>
            <a:r>
              <a:rPr lang="en-US" sz="2400" dirty="0">
                <a:ea typeface="Tahoma" panose="020B0604030504040204" pitchFamily="34" charset="0"/>
                <a:cs typeface="Tahoma" panose="020B0604030504040204" pitchFamily="34" charset="0"/>
              </a:rPr>
              <a:t>Signs of infection</a:t>
            </a:r>
          </a:p>
          <a:p>
            <a:pPr marL="0" indent="0">
              <a:buNone/>
            </a:pPr>
            <a:endParaRPr lang="en-US" dirty="0">
              <a:ea typeface="Tahoma" panose="020B0604030504040204" pitchFamily="34" charset="0"/>
              <a:cs typeface="Tahoma" panose="020B0604030504040204" pitchFamily="34" charset="0"/>
            </a:endParaRPr>
          </a:p>
          <a:p>
            <a:pPr marL="0" indent="0">
              <a:buNone/>
            </a:pPr>
            <a:endParaRPr lang="en-US" dirty="0"/>
          </a:p>
        </p:txBody>
      </p:sp>
      <p:sp>
        <p:nvSpPr>
          <p:cNvPr id="8" name="Text Placeholder 7"/>
          <p:cNvSpPr>
            <a:spLocks noGrp="1"/>
          </p:cNvSpPr>
          <p:nvPr>
            <p:ph type="body" sz="quarter" idx="3"/>
          </p:nvPr>
        </p:nvSpPr>
        <p:spPr>
          <a:xfrm>
            <a:off x="7008812" y="846159"/>
            <a:ext cx="5183188" cy="823912"/>
          </a:xfrm>
        </p:spPr>
        <p:txBody>
          <a:bodyPr/>
          <a:lstStyle/>
          <a:p>
            <a:r>
              <a:rPr lang="en-US" dirty="0"/>
              <a:t>Laboratory</a:t>
            </a:r>
          </a:p>
        </p:txBody>
      </p:sp>
      <p:sp>
        <p:nvSpPr>
          <p:cNvPr id="9" name="Content Placeholder 8"/>
          <p:cNvSpPr>
            <a:spLocks noGrp="1"/>
          </p:cNvSpPr>
          <p:nvPr>
            <p:ph sz="quarter" idx="4"/>
          </p:nvPr>
        </p:nvSpPr>
        <p:spPr>
          <a:xfrm>
            <a:off x="6821414" y="1959428"/>
            <a:ext cx="5183188" cy="4071505"/>
          </a:xfrm>
        </p:spPr>
        <p:txBody>
          <a:bodyPr/>
          <a:lstStyle/>
          <a:p>
            <a:r>
              <a:rPr lang="en-US" sz="2400" dirty="0">
                <a:ea typeface="Tahoma" panose="020B0604030504040204" pitchFamily="34" charset="0"/>
                <a:cs typeface="Tahoma" panose="020B0604030504040204" pitchFamily="34" charset="0"/>
              </a:rPr>
              <a:t>RBS</a:t>
            </a:r>
            <a:r>
              <a:rPr lang="en-GB" sz="2400" dirty="0">
                <a:ea typeface="Tahoma" panose="020B0604030504040204" pitchFamily="34" charset="0"/>
                <a:cs typeface="Tahoma" panose="020B0604030504040204" pitchFamily="34" charset="0"/>
              </a:rPr>
              <a:t> &gt;11mmol/l (~200 mg/dl)</a:t>
            </a:r>
          </a:p>
          <a:p>
            <a:r>
              <a:rPr lang="en-IN" sz="2400" dirty="0">
                <a:ea typeface="Tahoma" panose="020B0604030504040204" pitchFamily="34" charset="0"/>
                <a:cs typeface="Tahoma" panose="020B0604030504040204" pitchFamily="34" charset="0"/>
              </a:rPr>
              <a:t>Blood ketones- ß-</a:t>
            </a:r>
            <a:r>
              <a:rPr lang="en-IN" sz="2400" dirty="0" err="1">
                <a:ea typeface="Tahoma" panose="020B0604030504040204" pitchFamily="34" charset="0"/>
                <a:cs typeface="Tahoma" panose="020B0604030504040204" pitchFamily="34" charset="0"/>
              </a:rPr>
              <a:t>hydroxybuyrate</a:t>
            </a:r>
            <a:r>
              <a:rPr lang="en-IN" sz="2400" dirty="0">
                <a:ea typeface="Tahoma" panose="020B0604030504040204" pitchFamily="34" charset="0"/>
                <a:cs typeface="Tahoma" panose="020B0604030504040204" pitchFamily="34" charset="0"/>
              </a:rPr>
              <a:t> ≥3 mmol/L) </a:t>
            </a:r>
          </a:p>
          <a:p>
            <a:r>
              <a:rPr lang="en-IN" sz="2400" dirty="0">
                <a:ea typeface="Tahoma" panose="020B0604030504040204" pitchFamily="34" charset="0"/>
                <a:cs typeface="Tahoma" panose="020B0604030504040204" pitchFamily="34" charset="0"/>
              </a:rPr>
              <a:t>Urinalysis- moderate or </a:t>
            </a:r>
            <a:r>
              <a:rPr lang="en-GB" sz="2400" dirty="0">
                <a:ea typeface="Tahoma" panose="020B0604030504040204" pitchFamily="34" charset="0"/>
                <a:cs typeface="Tahoma" panose="020B0604030504040204" pitchFamily="34" charset="0"/>
              </a:rPr>
              <a:t>large </a:t>
            </a:r>
            <a:r>
              <a:rPr lang="en-GB" sz="2400" dirty="0" err="1">
                <a:ea typeface="Tahoma" panose="020B0604030504040204" pitchFamily="34" charset="0"/>
                <a:cs typeface="Tahoma" panose="020B0604030504040204" pitchFamily="34" charset="0"/>
              </a:rPr>
              <a:t>ketonuria</a:t>
            </a:r>
            <a:r>
              <a:rPr lang="en-GB" sz="2400" dirty="0">
                <a:ea typeface="Tahoma" panose="020B0604030504040204" pitchFamily="34" charset="0"/>
                <a:cs typeface="Tahoma" panose="020B0604030504040204" pitchFamily="34" charset="0"/>
              </a:rPr>
              <a:t>(2+).</a:t>
            </a:r>
          </a:p>
          <a:p>
            <a:r>
              <a:rPr lang="fr-FR" sz="2400" dirty="0">
                <a:ea typeface="Tahoma" panose="020B0604030504040204" pitchFamily="34" charset="0"/>
                <a:cs typeface="Tahoma" panose="020B0604030504040204" pitchFamily="34" charset="0"/>
              </a:rPr>
              <a:t>BGA-</a:t>
            </a:r>
            <a:r>
              <a:rPr lang="fr-FR" sz="2400" dirty="0" err="1">
                <a:ea typeface="Tahoma" panose="020B0604030504040204" pitchFamily="34" charset="0"/>
                <a:cs typeface="Tahoma" panose="020B0604030504040204" pitchFamily="34" charset="0"/>
              </a:rPr>
              <a:t>Venous</a:t>
            </a:r>
            <a:r>
              <a:rPr lang="fr-FR" sz="2400" dirty="0">
                <a:ea typeface="Tahoma" panose="020B0604030504040204" pitchFamily="34" charset="0"/>
                <a:cs typeface="Tahoma" panose="020B0604030504040204" pitchFamily="34" charset="0"/>
              </a:rPr>
              <a:t> pH &lt;7.3 or bicarbonate &lt;18 </a:t>
            </a:r>
            <a:r>
              <a:rPr lang="fr-FR" sz="2400" dirty="0" err="1">
                <a:ea typeface="Tahoma" panose="020B0604030504040204" pitchFamily="34" charset="0"/>
                <a:cs typeface="Tahoma" panose="020B0604030504040204" pitchFamily="34" charset="0"/>
              </a:rPr>
              <a:t>mmol</a:t>
            </a:r>
            <a:r>
              <a:rPr lang="fr-FR" sz="2400" dirty="0">
                <a:ea typeface="Tahoma" panose="020B0604030504040204" pitchFamily="34" charset="0"/>
                <a:cs typeface="Tahoma" panose="020B0604030504040204" pitchFamily="34" charset="0"/>
              </a:rPr>
              <a:t>/l</a:t>
            </a:r>
          </a:p>
          <a:p>
            <a:r>
              <a:rPr lang="fr-FR" sz="2400" dirty="0" err="1">
                <a:ea typeface="Tahoma" panose="020B0604030504040204" pitchFamily="34" charset="0"/>
                <a:cs typeface="Tahoma" panose="020B0604030504040204" pitchFamily="34" charset="0"/>
              </a:rPr>
              <a:t>Other</a:t>
            </a:r>
            <a:r>
              <a:rPr lang="fr-FR" sz="2400" dirty="0">
                <a:ea typeface="Tahoma" panose="020B0604030504040204" pitchFamily="34" charset="0"/>
                <a:cs typeface="Tahoma" panose="020B0604030504040204" pitchFamily="34" charset="0"/>
              </a:rPr>
              <a:t> tests; UECS, </a:t>
            </a:r>
            <a:r>
              <a:rPr lang="fr-FR" sz="2400" dirty="0" err="1">
                <a:ea typeface="Tahoma" panose="020B0604030504040204" pitchFamily="34" charset="0"/>
                <a:cs typeface="Tahoma" panose="020B0604030504040204" pitchFamily="34" charset="0"/>
              </a:rPr>
              <a:t>Septic</a:t>
            </a:r>
            <a:r>
              <a:rPr lang="fr-FR" sz="2400" dirty="0">
                <a:ea typeface="Tahoma" panose="020B0604030504040204" pitchFamily="34" charset="0"/>
                <a:cs typeface="Tahoma" panose="020B0604030504040204" pitchFamily="34" charset="0"/>
              </a:rPr>
              <a:t> screen</a:t>
            </a:r>
          </a:p>
          <a:p>
            <a:endParaRPr lang="en-US" dirty="0"/>
          </a:p>
        </p:txBody>
      </p:sp>
      <p:sp>
        <p:nvSpPr>
          <p:cNvPr id="2" name="Rectangle 1"/>
          <p:cNvSpPr/>
          <p:nvPr/>
        </p:nvSpPr>
        <p:spPr>
          <a:xfrm>
            <a:off x="4983772" y="6030933"/>
            <a:ext cx="3288080" cy="369332"/>
          </a:xfrm>
          <a:prstGeom prst="rect">
            <a:avLst/>
          </a:prstGeom>
        </p:spPr>
        <p:txBody>
          <a:bodyPr wrap="none">
            <a:spAutoFit/>
          </a:bodyPr>
          <a:lstStyle/>
          <a:p>
            <a:r>
              <a:rPr lang="en-US" dirty="0">
                <a:solidFill>
                  <a:srgbClr val="FFFFFF"/>
                </a:solidFill>
                <a:latin typeface="YouTube Noto"/>
                <a:hlinkClick r:id="rId2"/>
              </a:rPr>
              <a:t>https://youtu.be/TG0vpKae3Js</a:t>
            </a:r>
            <a:endParaRPr lang="en-US" dirty="0"/>
          </a:p>
        </p:txBody>
      </p:sp>
      <p:sp>
        <p:nvSpPr>
          <p:cNvPr id="4" name="TextBox 3"/>
          <p:cNvSpPr txBox="1"/>
          <p:nvPr/>
        </p:nvSpPr>
        <p:spPr>
          <a:xfrm>
            <a:off x="1663772" y="6030933"/>
            <a:ext cx="3320000" cy="369332"/>
          </a:xfrm>
          <a:prstGeom prst="rect">
            <a:avLst/>
          </a:prstGeom>
          <a:noFill/>
        </p:spPr>
        <p:txBody>
          <a:bodyPr wrap="square" rtlCol="0">
            <a:spAutoFit/>
          </a:bodyPr>
          <a:lstStyle/>
          <a:p>
            <a:r>
              <a:rPr lang="en-US" b="1" dirty="0" err="1"/>
              <a:t>Kussmaul</a:t>
            </a:r>
            <a:r>
              <a:rPr lang="en-US" b="1" dirty="0"/>
              <a:t> breathing Video link</a:t>
            </a:r>
          </a:p>
        </p:txBody>
      </p:sp>
    </p:spTree>
    <p:extLst>
      <p:ext uri="{BB962C8B-B14F-4D97-AF65-F5344CB8AC3E}">
        <p14:creationId xmlns:p14="http://schemas.microsoft.com/office/powerpoint/2010/main" val="34139140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7"/>
          <p:cNvSpPr txBox="1">
            <a:spLocks noGrp="1"/>
          </p:cNvSpPr>
          <p:nvPr>
            <p:ph type="title"/>
          </p:nvPr>
        </p:nvSpPr>
        <p:spPr>
          <a:xfrm>
            <a:off x="1981475" y="275012"/>
            <a:ext cx="8464849" cy="805643"/>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3200" b="1" dirty="0">
                <a:latin typeface="Arial"/>
                <a:ea typeface="Arial"/>
                <a:cs typeface="Arial"/>
                <a:sym typeface="Arial"/>
              </a:rPr>
              <a:t>Classification of DKA</a:t>
            </a:r>
            <a:endParaRPr sz="3200" b="1" dirty="0">
              <a:latin typeface="Arial"/>
              <a:ea typeface="Arial"/>
              <a:cs typeface="Arial"/>
              <a:sym typeface="Arial"/>
            </a:endParaRPr>
          </a:p>
        </p:txBody>
      </p:sp>
      <p:sp>
        <p:nvSpPr>
          <p:cNvPr id="359" name="Google Shape;359;p67"/>
          <p:cNvSpPr txBox="1">
            <a:spLocks noGrp="1"/>
          </p:cNvSpPr>
          <p:nvPr>
            <p:ph type="sldNum" idx="12"/>
          </p:nvPr>
        </p:nvSpPr>
        <p:spPr>
          <a:xfrm>
            <a:off x="8076568" y="6356937"/>
            <a:ext cx="2133962" cy="364281"/>
          </a:xfrm>
          <a:prstGeom prst="rect">
            <a:avLst/>
          </a:prstGeom>
          <a:noFill/>
          <a:ln>
            <a:noFill/>
          </a:ln>
        </p:spPr>
        <p:txBody>
          <a:bodyPr spcFirstLastPara="1" vert="horz" wrap="square" lIns="68550" tIns="34275" rIns="68550" bIns="34275" rtlCol="0" anchor="ctr" anchorCtr="0">
            <a:noAutofit/>
          </a:bodyPr>
          <a:lstStyle/>
          <a:p>
            <a:pPr rtl="1">
              <a:buSzPts val="700"/>
            </a:pPr>
            <a:fld id="{00000000-1234-1234-1234-123412341234}" type="slidenum">
              <a:rPr lang="en-US"/>
              <a:pPr rtl="1">
                <a:buSzPts val="700"/>
              </a:pPr>
              <a:t>148</a:t>
            </a:fld>
            <a:endParaRPr/>
          </a:p>
        </p:txBody>
      </p:sp>
      <p:graphicFrame>
        <p:nvGraphicFramePr>
          <p:cNvPr id="360" name="Google Shape;360;p67"/>
          <p:cNvGraphicFramePr/>
          <p:nvPr/>
        </p:nvGraphicFramePr>
        <p:xfrm>
          <a:off x="1690254" y="1080654"/>
          <a:ext cx="8756070" cy="4919785"/>
        </p:xfrm>
        <a:graphic>
          <a:graphicData uri="http://schemas.openxmlformats.org/drawingml/2006/table">
            <a:tbl>
              <a:tblPr firstRow="1" firstCol="1" bandRow="1">
                <a:noFill/>
              </a:tblPr>
              <a:tblGrid>
                <a:gridCol w="2708327">
                  <a:extLst>
                    <a:ext uri="{9D8B030D-6E8A-4147-A177-3AD203B41FA5}">
                      <a16:colId xmlns:a16="http://schemas.microsoft.com/office/drawing/2014/main" val="20000"/>
                    </a:ext>
                  </a:extLst>
                </a:gridCol>
                <a:gridCol w="2708327">
                  <a:extLst>
                    <a:ext uri="{9D8B030D-6E8A-4147-A177-3AD203B41FA5}">
                      <a16:colId xmlns:a16="http://schemas.microsoft.com/office/drawing/2014/main" val="20001"/>
                    </a:ext>
                  </a:extLst>
                </a:gridCol>
                <a:gridCol w="3339416">
                  <a:extLst>
                    <a:ext uri="{9D8B030D-6E8A-4147-A177-3AD203B41FA5}">
                      <a16:colId xmlns:a16="http://schemas.microsoft.com/office/drawing/2014/main" val="20002"/>
                    </a:ext>
                  </a:extLst>
                </a:gridCol>
              </a:tblGrid>
              <a:tr h="1456663">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Severity Grading </a:t>
                      </a:r>
                      <a:endParaRPr sz="2000" b="1" u="none" strike="noStrike" cap="none" dirty="0">
                        <a:latin typeface="Tahoma"/>
                        <a:ea typeface="Tahoma"/>
                        <a:cs typeface="Tahoma"/>
                        <a:sym typeface="Tahoma"/>
                      </a:endParaRPr>
                    </a:p>
                  </a:txBody>
                  <a:tcPr marL="68575" marR="68575" marT="0" marB="0"/>
                </a:tc>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Venous </a:t>
                      </a:r>
                      <a:r>
                        <a:rPr lang="en-US" sz="2000" b="1" dirty="0">
                          <a:latin typeface="Tahoma"/>
                          <a:ea typeface="Tahoma"/>
                          <a:cs typeface="Tahoma"/>
                          <a:sym typeface="Tahoma"/>
                        </a:rPr>
                        <a:t>p</a:t>
                      </a:r>
                      <a:r>
                        <a:rPr lang="en-US" sz="2000" b="1" u="none" strike="noStrike" cap="none" dirty="0">
                          <a:latin typeface="Tahoma"/>
                          <a:ea typeface="Tahoma"/>
                          <a:cs typeface="Tahoma"/>
                          <a:sym typeface="Tahoma"/>
                        </a:rPr>
                        <a:t>H</a:t>
                      </a:r>
                      <a:endParaRPr sz="2000" b="1" u="none" strike="noStrike" cap="none" dirty="0">
                        <a:latin typeface="Tahoma"/>
                        <a:ea typeface="Tahoma"/>
                        <a:cs typeface="Tahoma"/>
                        <a:sym typeface="Tahoma"/>
                      </a:endParaRPr>
                    </a:p>
                  </a:txBody>
                  <a:tcPr marL="68575" marR="68575" marT="0" marB="0"/>
                </a:tc>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Bicarbonate level (</a:t>
                      </a:r>
                      <a:r>
                        <a:rPr lang="en-US" sz="2000" b="1" u="none" strike="noStrike" cap="none" dirty="0" err="1">
                          <a:latin typeface="Tahoma"/>
                          <a:ea typeface="Tahoma"/>
                          <a:cs typeface="Tahoma"/>
                          <a:sym typeface="Tahoma"/>
                        </a:rPr>
                        <a:t>mmol</a:t>
                      </a:r>
                      <a:r>
                        <a:rPr lang="en-US" sz="2000" b="1" u="none" strike="noStrike" cap="none" dirty="0">
                          <a:latin typeface="Tahoma"/>
                          <a:ea typeface="Tahoma"/>
                          <a:cs typeface="Tahoma"/>
                          <a:sym typeface="Tahoma"/>
                        </a:rPr>
                        <a:t>/</a:t>
                      </a:r>
                      <a:r>
                        <a:rPr lang="en-US" sz="2000" b="1" dirty="0">
                          <a:latin typeface="Tahoma"/>
                          <a:ea typeface="Tahoma"/>
                          <a:cs typeface="Tahoma"/>
                          <a:sym typeface="Tahoma"/>
                        </a:rPr>
                        <a:t>L</a:t>
                      </a:r>
                      <a:r>
                        <a:rPr lang="en-US" sz="2000" b="1" u="none" strike="noStrike" cap="none" dirty="0">
                          <a:latin typeface="Tahoma"/>
                          <a:ea typeface="Tahoma"/>
                          <a:cs typeface="Tahoma"/>
                          <a:sym typeface="Tahoma"/>
                        </a:rPr>
                        <a:t>)</a:t>
                      </a:r>
                      <a:endParaRPr sz="2000" b="1" u="none" strike="noStrike" cap="none" dirty="0">
                        <a:latin typeface="Tahoma"/>
                        <a:ea typeface="Tahoma"/>
                        <a:cs typeface="Tahoma"/>
                        <a:sym typeface="Tahoma"/>
                      </a:endParaRPr>
                    </a:p>
                  </a:txBody>
                  <a:tcPr marL="68575" marR="68575" marT="0" marB="0"/>
                </a:tc>
                <a:extLst>
                  <a:ext uri="{0D108BD9-81ED-4DB2-BD59-A6C34878D82A}">
                    <a16:rowId xmlns:a16="http://schemas.microsoft.com/office/drawing/2014/main" val="10000"/>
                  </a:ext>
                </a:extLst>
              </a:tr>
              <a:tr h="1154374">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Mild</a:t>
                      </a:r>
                      <a:endParaRPr sz="2000" b="1" u="none" strike="noStrike" cap="none" dirty="0">
                        <a:latin typeface="Tahoma"/>
                        <a:ea typeface="Tahoma"/>
                        <a:cs typeface="Tahoma"/>
                        <a:sym typeface="Tahoma"/>
                      </a:endParaRPr>
                    </a:p>
                  </a:txBody>
                  <a:tcPr marL="68575" marR="68575" marT="0" marB="0">
                    <a:solidFill>
                      <a:srgbClr val="FFFFCC"/>
                    </a:solidFill>
                  </a:tcPr>
                </a:tc>
                <a:tc>
                  <a:txBody>
                    <a:bodyPr/>
                    <a:lstStyle/>
                    <a:p>
                      <a:pPr marL="0" marR="0" lvl="0" indent="0" algn="l" rtl="0">
                        <a:lnSpc>
                          <a:spcPct val="107000"/>
                        </a:lnSpc>
                        <a:spcBef>
                          <a:spcPts val="0"/>
                        </a:spcBef>
                        <a:spcAft>
                          <a:spcPts val="0"/>
                        </a:spcAft>
                        <a:buNone/>
                      </a:pPr>
                      <a:r>
                        <a:rPr lang="en-US" sz="2000" b="1" u="none" strike="noStrike" cap="none">
                          <a:latin typeface="Tahoma"/>
                          <a:ea typeface="Tahoma"/>
                          <a:cs typeface="Tahoma"/>
                          <a:sym typeface="Tahoma"/>
                        </a:rPr>
                        <a:t>7.2 - </a:t>
                      </a:r>
                      <a:r>
                        <a:rPr lang="en-US" sz="2000" b="1">
                          <a:latin typeface="Tahoma"/>
                          <a:ea typeface="Tahoma"/>
                          <a:cs typeface="Tahoma"/>
                          <a:sym typeface="Tahoma"/>
                        </a:rPr>
                        <a:t>&lt;</a:t>
                      </a:r>
                      <a:r>
                        <a:rPr lang="en-US" sz="2000" b="1" u="none" strike="noStrike" cap="none">
                          <a:latin typeface="Tahoma"/>
                          <a:ea typeface="Tahoma"/>
                          <a:cs typeface="Tahoma"/>
                          <a:sym typeface="Tahoma"/>
                        </a:rPr>
                        <a:t>7.3</a:t>
                      </a:r>
                      <a:endParaRPr sz="2000" b="1" u="none" strike="noStrike" cap="none">
                        <a:latin typeface="Tahoma"/>
                        <a:ea typeface="Tahoma"/>
                        <a:cs typeface="Tahoma"/>
                        <a:sym typeface="Tahoma"/>
                      </a:endParaRPr>
                    </a:p>
                  </a:txBody>
                  <a:tcPr marL="68575" marR="68575" marT="0" marB="0">
                    <a:solidFill>
                      <a:srgbClr val="FFFFCC"/>
                    </a:solidFill>
                  </a:tcPr>
                </a:tc>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10 - &lt;18</a:t>
                      </a:r>
                      <a:endParaRPr sz="2000" b="1" u="none" strike="noStrike" cap="none" dirty="0">
                        <a:latin typeface="Tahoma"/>
                        <a:ea typeface="Tahoma"/>
                        <a:cs typeface="Tahoma"/>
                        <a:sym typeface="Tahoma"/>
                      </a:endParaRPr>
                    </a:p>
                  </a:txBody>
                  <a:tcPr marL="68575" marR="68575" marT="0" marB="0">
                    <a:solidFill>
                      <a:srgbClr val="FFFFCC"/>
                    </a:solidFill>
                  </a:tcPr>
                </a:tc>
                <a:extLst>
                  <a:ext uri="{0D108BD9-81ED-4DB2-BD59-A6C34878D82A}">
                    <a16:rowId xmlns:a16="http://schemas.microsoft.com/office/drawing/2014/main" val="10001"/>
                  </a:ext>
                </a:extLst>
              </a:tr>
              <a:tr h="1154374">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Moderate</a:t>
                      </a:r>
                      <a:endParaRPr sz="2000" b="1" u="none" strike="noStrike" cap="none" dirty="0">
                        <a:latin typeface="Tahoma"/>
                        <a:ea typeface="Tahoma"/>
                        <a:cs typeface="Tahoma"/>
                        <a:sym typeface="Tahoma"/>
                      </a:endParaRPr>
                    </a:p>
                  </a:txBody>
                  <a:tcPr marL="68575" marR="68575" marT="0" marB="0">
                    <a:solidFill>
                      <a:srgbClr val="FFFF99"/>
                    </a:solidFill>
                  </a:tcPr>
                </a:tc>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7.1 - </a:t>
                      </a:r>
                      <a:r>
                        <a:rPr lang="en-US" sz="2000" b="1" dirty="0">
                          <a:latin typeface="Tahoma"/>
                          <a:ea typeface="Tahoma"/>
                          <a:cs typeface="Tahoma"/>
                          <a:sym typeface="Tahoma"/>
                        </a:rPr>
                        <a:t>&lt;</a:t>
                      </a:r>
                      <a:r>
                        <a:rPr lang="en-US" sz="2000" b="1" u="none" strike="noStrike" cap="none" dirty="0">
                          <a:latin typeface="Tahoma"/>
                          <a:ea typeface="Tahoma"/>
                          <a:cs typeface="Tahoma"/>
                          <a:sym typeface="Tahoma"/>
                        </a:rPr>
                        <a:t>7.2</a:t>
                      </a:r>
                      <a:endParaRPr sz="2000" b="1" u="none" strike="noStrike" cap="none" dirty="0">
                        <a:latin typeface="Tahoma"/>
                        <a:ea typeface="Tahoma"/>
                        <a:cs typeface="Tahoma"/>
                        <a:sym typeface="Tahoma"/>
                      </a:endParaRPr>
                    </a:p>
                  </a:txBody>
                  <a:tcPr marL="68575" marR="68575" marT="0" marB="0">
                    <a:solidFill>
                      <a:srgbClr val="FFFF99"/>
                    </a:solidFill>
                  </a:tcPr>
                </a:tc>
                <a:tc>
                  <a:txBody>
                    <a:bodyPr/>
                    <a:lstStyle/>
                    <a:p>
                      <a:pPr marL="0" marR="0" lvl="0" indent="0" algn="l" rtl="0">
                        <a:lnSpc>
                          <a:spcPct val="107000"/>
                        </a:lnSpc>
                        <a:spcBef>
                          <a:spcPts val="0"/>
                        </a:spcBef>
                        <a:spcAft>
                          <a:spcPts val="0"/>
                        </a:spcAft>
                        <a:buNone/>
                      </a:pPr>
                      <a:r>
                        <a:rPr lang="en-US" sz="2000" b="1" u="none" strike="noStrike" cap="none" dirty="0">
                          <a:latin typeface="Tahoma"/>
                          <a:ea typeface="Tahoma"/>
                          <a:cs typeface="Tahoma"/>
                          <a:sym typeface="Tahoma"/>
                        </a:rPr>
                        <a:t>5 - &lt;10</a:t>
                      </a:r>
                      <a:endParaRPr sz="2000" b="1" u="none" strike="noStrike" cap="none" dirty="0">
                        <a:latin typeface="Tahoma"/>
                        <a:ea typeface="Tahoma"/>
                        <a:cs typeface="Tahoma"/>
                        <a:sym typeface="Tahoma"/>
                      </a:endParaRPr>
                    </a:p>
                  </a:txBody>
                  <a:tcPr marL="68575" marR="68575" marT="0" marB="0">
                    <a:solidFill>
                      <a:srgbClr val="FFFF99"/>
                    </a:solidFill>
                  </a:tcPr>
                </a:tc>
                <a:extLst>
                  <a:ext uri="{0D108BD9-81ED-4DB2-BD59-A6C34878D82A}">
                    <a16:rowId xmlns:a16="http://schemas.microsoft.com/office/drawing/2014/main" val="10002"/>
                  </a:ext>
                </a:extLst>
              </a:tr>
              <a:tr h="1154374">
                <a:tc>
                  <a:txBody>
                    <a:bodyPr/>
                    <a:lstStyle/>
                    <a:p>
                      <a:pPr marL="0" marR="0" lvl="0" indent="0" algn="l" rtl="0">
                        <a:lnSpc>
                          <a:spcPct val="107000"/>
                        </a:lnSpc>
                        <a:spcBef>
                          <a:spcPts val="0"/>
                        </a:spcBef>
                        <a:spcAft>
                          <a:spcPts val="0"/>
                        </a:spcAft>
                        <a:buNone/>
                      </a:pPr>
                      <a:r>
                        <a:rPr lang="en-US" sz="2000" b="1" u="none" strike="noStrike" cap="none" dirty="0">
                          <a:solidFill>
                            <a:schemeClr val="lt1"/>
                          </a:solidFill>
                          <a:latin typeface="Tahoma"/>
                          <a:ea typeface="Tahoma"/>
                          <a:cs typeface="Tahoma"/>
                          <a:sym typeface="Tahoma"/>
                        </a:rPr>
                        <a:t>Severe</a:t>
                      </a:r>
                      <a:endParaRPr sz="2000" b="1" u="none" strike="noStrike" cap="none" dirty="0">
                        <a:solidFill>
                          <a:schemeClr val="lt1"/>
                        </a:solidFill>
                        <a:latin typeface="Tahoma"/>
                        <a:ea typeface="Tahoma"/>
                        <a:cs typeface="Tahoma"/>
                        <a:sym typeface="Tahoma"/>
                      </a:endParaRPr>
                    </a:p>
                  </a:txBody>
                  <a:tcPr marL="68575" marR="68575" marT="0" marB="0">
                    <a:gradFill>
                      <a:gsLst>
                        <a:gs pos="0">
                          <a:srgbClr val="FF7E7E"/>
                        </a:gs>
                        <a:gs pos="50000">
                          <a:srgbClr val="FFB1B1"/>
                        </a:gs>
                        <a:gs pos="100000">
                          <a:srgbClr val="FFD9D9"/>
                        </a:gs>
                      </a:gsLst>
                      <a:lin ang="2700000" scaled="0"/>
                    </a:gradFill>
                  </a:tcPr>
                </a:tc>
                <a:tc>
                  <a:txBody>
                    <a:bodyPr/>
                    <a:lstStyle/>
                    <a:p>
                      <a:pPr marL="0" marR="0" lvl="0" indent="0" algn="l" rtl="0">
                        <a:lnSpc>
                          <a:spcPct val="107000"/>
                        </a:lnSpc>
                        <a:spcBef>
                          <a:spcPts val="0"/>
                        </a:spcBef>
                        <a:spcAft>
                          <a:spcPts val="0"/>
                        </a:spcAft>
                        <a:buNone/>
                      </a:pPr>
                      <a:r>
                        <a:rPr lang="en-US" sz="2000" b="1" u="none" strike="noStrike" cap="none">
                          <a:solidFill>
                            <a:schemeClr val="lt1"/>
                          </a:solidFill>
                          <a:latin typeface="Tahoma"/>
                          <a:ea typeface="Tahoma"/>
                          <a:cs typeface="Tahoma"/>
                          <a:sym typeface="Tahoma"/>
                        </a:rPr>
                        <a:t>&lt;7.1</a:t>
                      </a:r>
                      <a:endParaRPr sz="2000" b="1" u="none" strike="noStrike" cap="none">
                        <a:solidFill>
                          <a:schemeClr val="lt1"/>
                        </a:solidFill>
                        <a:latin typeface="Tahoma"/>
                        <a:ea typeface="Tahoma"/>
                        <a:cs typeface="Tahoma"/>
                        <a:sym typeface="Tahoma"/>
                      </a:endParaRPr>
                    </a:p>
                  </a:txBody>
                  <a:tcPr marL="68575" marR="68575" marT="0" marB="0">
                    <a:gradFill>
                      <a:gsLst>
                        <a:gs pos="0">
                          <a:srgbClr val="FF7E7E"/>
                        </a:gs>
                        <a:gs pos="50000">
                          <a:srgbClr val="FFB1B1"/>
                        </a:gs>
                        <a:gs pos="100000">
                          <a:srgbClr val="FFD9D9"/>
                        </a:gs>
                      </a:gsLst>
                      <a:lin ang="2700000" scaled="0"/>
                    </a:gradFill>
                  </a:tcPr>
                </a:tc>
                <a:tc>
                  <a:txBody>
                    <a:bodyPr/>
                    <a:lstStyle/>
                    <a:p>
                      <a:pPr marL="0" marR="0" lvl="0" indent="0" algn="l" rtl="0">
                        <a:lnSpc>
                          <a:spcPct val="107000"/>
                        </a:lnSpc>
                        <a:spcBef>
                          <a:spcPts val="0"/>
                        </a:spcBef>
                        <a:spcAft>
                          <a:spcPts val="0"/>
                        </a:spcAft>
                        <a:buNone/>
                      </a:pPr>
                      <a:r>
                        <a:rPr lang="en-US" sz="2000" b="1" u="none" strike="noStrike" cap="none" dirty="0">
                          <a:solidFill>
                            <a:schemeClr val="lt1"/>
                          </a:solidFill>
                          <a:latin typeface="Tahoma"/>
                          <a:ea typeface="Tahoma"/>
                          <a:cs typeface="Tahoma"/>
                          <a:sym typeface="Tahoma"/>
                        </a:rPr>
                        <a:t>&lt;5</a:t>
                      </a:r>
                      <a:endParaRPr sz="2000" b="1" u="none" strike="noStrike" cap="none" dirty="0">
                        <a:solidFill>
                          <a:schemeClr val="lt1"/>
                        </a:solidFill>
                        <a:latin typeface="Tahoma"/>
                        <a:ea typeface="Tahoma"/>
                        <a:cs typeface="Tahoma"/>
                        <a:sym typeface="Tahoma"/>
                      </a:endParaRPr>
                    </a:p>
                  </a:txBody>
                  <a:tcPr marL="68575" marR="68575" marT="0" marB="0">
                    <a:gradFill>
                      <a:gsLst>
                        <a:gs pos="0">
                          <a:srgbClr val="FF7E7E"/>
                        </a:gs>
                        <a:gs pos="50000">
                          <a:srgbClr val="FFB1B1"/>
                        </a:gs>
                        <a:gs pos="100000">
                          <a:srgbClr val="FFD9D9"/>
                        </a:gs>
                      </a:gsLst>
                      <a:lin ang="2700000" scaled="0"/>
                    </a:gra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470306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8"/>
          <p:cNvSpPr txBox="1">
            <a:spLocks noGrp="1"/>
          </p:cNvSpPr>
          <p:nvPr>
            <p:ph type="title" idx="4294967295"/>
          </p:nvPr>
        </p:nvSpPr>
        <p:spPr>
          <a:xfrm>
            <a:off x="2070100" y="152400"/>
            <a:ext cx="8140700" cy="1371600"/>
          </a:xfrm>
          <a:prstGeom prst="rect">
            <a:avLst/>
          </a:prstGeom>
          <a:noFill/>
          <a:ln>
            <a:noFill/>
          </a:ln>
        </p:spPr>
        <p:txBody>
          <a:bodyPr spcFirstLastPara="1" vert="horz" wrap="square" lIns="0" tIns="0" rIns="0" bIns="0" rtlCol="0" anchor="ctr" anchorCtr="0">
            <a:noAutofit/>
          </a:bodyPr>
          <a:lstStyle/>
          <a:p>
            <a:pPr algn="ctr">
              <a:lnSpc>
                <a:spcPct val="100000"/>
              </a:lnSpc>
              <a:spcBef>
                <a:spcPts val="0"/>
              </a:spcBef>
              <a:buSzPts val="1400"/>
            </a:pPr>
            <a:r>
              <a:rPr lang="en-US" sz="3200" b="1" dirty="0">
                <a:latin typeface="Cambria" panose="02040503050406030204" pitchFamily="18" charset="0"/>
                <a:ea typeface="Cambria" panose="02040503050406030204" pitchFamily="18" charset="0"/>
                <a:cs typeface="Arial"/>
                <a:sym typeface="Arial"/>
              </a:rPr>
              <a:t>Principles of DKA Management</a:t>
            </a:r>
            <a:endParaRPr sz="3200" b="1" dirty="0">
              <a:latin typeface="Cambria" panose="02040503050406030204" pitchFamily="18" charset="0"/>
              <a:ea typeface="Cambria" panose="02040503050406030204" pitchFamily="18" charset="0"/>
              <a:cs typeface="Arial"/>
              <a:sym typeface="Arial"/>
            </a:endParaRPr>
          </a:p>
        </p:txBody>
      </p:sp>
      <p:sp>
        <p:nvSpPr>
          <p:cNvPr id="368" name="Google Shape;368;p68"/>
          <p:cNvSpPr txBox="1">
            <a:spLocks noGrp="1"/>
          </p:cNvSpPr>
          <p:nvPr>
            <p:ph type="body" idx="4294967295"/>
          </p:nvPr>
        </p:nvSpPr>
        <p:spPr>
          <a:xfrm>
            <a:off x="1981473" y="1599673"/>
            <a:ext cx="8229057" cy="4526884"/>
          </a:xfrm>
          <a:prstGeom prst="rect">
            <a:avLst/>
          </a:prstGeom>
          <a:noFill/>
          <a:ln>
            <a:noFill/>
          </a:ln>
        </p:spPr>
        <p:txBody>
          <a:bodyPr spcFirstLastPara="1" vert="horz" wrap="square" lIns="0" tIns="0" rIns="0" bIns="0" rtlCol="0" anchor="t" anchorCtr="0">
            <a:noAutofit/>
          </a:bodyPr>
          <a:lstStyle/>
          <a:p>
            <a:pPr marL="514350" indent="-514350">
              <a:lnSpc>
                <a:spcPct val="100000"/>
              </a:lnSpc>
              <a:spcBef>
                <a:spcPts val="560"/>
              </a:spcBef>
              <a:buSzPts val="2800"/>
            </a:pPr>
            <a:r>
              <a:rPr lang="en-US" sz="2400" dirty="0">
                <a:latin typeface="Tahoma" panose="020B0604030504040204" pitchFamily="34" charset="0"/>
                <a:ea typeface="Tahoma" panose="020B0604030504040204" pitchFamily="34" charset="0"/>
                <a:cs typeface="Tahoma" panose="020B0604030504040204" pitchFamily="34" charset="0"/>
              </a:rPr>
              <a:t>Restoration of volume status: Correction of Shock and dehydration </a:t>
            </a:r>
          </a:p>
          <a:p>
            <a:pPr marL="0" indent="0">
              <a:lnSpc>
                <a:spcPct val="100000"/>
              </a:lnSpc>
              <a:spcBef>
                <a:spcPts val="560"/>
              </a:spcBef>
              <a:buSzPts val="280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514350" indent="-514350">
              <a:lnSpc>
                <a:spcPct val="100000"/>
              </a:lnSpc>
              <a:spcBef>
                <a:spcPts val="560"/>
              </a:spcBef>
              <a:buSzPts val="2800"/>
            </a:pPr>
            <a:r>
              <a:rPr lang="en-US" sz="2400" dirty="0">
                <a:latin typeface="Tahoma" panose="020B0604030504040204" pitchFamily="34" charset="0"/>
                <a:ea typeface="Tahoma" panose="020B0604030504040204" pitchFamily="34" charset="0"/>
                <a:cs typeface="Tahoma" panose="020B0604030504040204" pitchFamily="34" charset="0"/>
              </a:rPr>
              <a:t>Correction of hyperglycemia and Ketoacidosis ( insulin Therapy)</a:t>
            </a:r>
          </a:p>
          <a:p>
            <a:pPr marL="0" indent="0">
              <a:lnSpc>
                <a:spcPct val="100000"/>
              </a:lnSpc>
              <a:spcBef>
                <a:spcPts val="560"/>
              </a:spcBef>
              <a:buSzPts val="280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514350" indent="-514350">
              <a:lnSpc>
                <a:spcPct val="100000"/>
              </a:lnSpc>
              <a:spcBef>
                <a:spcPts val="560"/>
              </a:spcBef>
              <a:buSzPts val="2800"/>
            </a:pPr>
            <a:r>
              <a:rPr lang="en-US" sz="2400" dirty="0">
                <a:latin typeface="Tahoma" panose="020B0604030504040204" pitchFamily="34" charset="0"/>
                <a:ea typeface="Tahoma" panose="020B0604030504040204" pitchFamily="34" charset="0"/>
                <a:cs typeface="Tahoma" panose="020B0604030504040204" pitchFamily="34" charset="0"/>
              </a:rPr>
              <a:t>Correction of electrolyte imbalances</a:t>
            </a:r>
          </a:p>
          <a:p>
            <a:pPr marL="0" indent="0">
              <a:lnSpc>
                <a:spcPct val="100000"/>
              </a:lnSpc>
              <a:spcBef>
                <a:spcPts val="560"/>
              </a:spcBef>
              <a:buSzPts val="280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514350" indent="-514350">
              <a:lnSpc>
                <a:spcPct val="100000"/>
              </a:lnSpc>
              <a:spcBef>
                <a:spcPts val="560"/>
              </a:spcBef>
              <a:buSzPts val="2800"/>
            </a:pPr>
            <a:r>
              <a:rPr lang="en-US" sz="2400" dirty="0">
                <a:latin typeface="Tahoma" panose="020B0604030504040204" pitchFamily="34" charset="0"/>
                <a:ea typeface="Tahoma" panose="020B0604030504040204" pitchFamily="34" charset="0"/>
                <a:cs typeface="Tahoma" panose="020B0604030504040204" pitchFamily="34" charset="0"/>
              </a:rPr>
              <a:t>Management of precipitating factors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69" name="Google Shape;369;p68"/>
          <p:cNvSpPr txBox="1"/>
          <p:nvPr/>
        </p:nvSpPr>
        <p:spPr>
          <a:xfrm>
            <a:off x="9285288" y="0"/>
            <a:ext cx="901700" cy="471488"/>
          </a:xfrm>
          <a:prstGeom prst="rect">
            <a:avLst/>
          </a:prstGeom>
          <a:noFill/>
          <a:ln>
            <a:noFill/>
          </a:ln>
        </p:spPr>
        <p:txBody>
          <a:bodyPr spcFirstLastPara="1" wrap="square" lIns="0" tIns="0" rIns="0" bIns="0" anchor="ctr" anchorCtr="0">
            <a:noAutofit/>
          </a:bodyPr>
          <a:lstStyle/>
          <a:p>
            <a:pPr algn="r">
              <a:buClr>
                <a:schemeClr val="hlink"/>
              </a:buClr>
              <a:buSzPts val="800"/>
            </a:pPr>
            <a:r>
              <a:rPr lang="en-US" sz="800">
                <a:solidFill>
                  <a:schemeClr val="hlink"/>
                </a:solidFill>
                <a:latin typeface="Verdana"/>
                <a:ea typeface="Verdana"/>
                <a:cs typeface="Verdana"/>
                <a:sym typeface="Verdana"/>
              </a:rPr>
              <a:t>Slide no </a:t>
            </a:r>
            <a:fld id="{00000000-1234-1234-1234-123412341234}" type="slidenum">
              <a:rPr lang="en-US" sz="800">
                <a:solidFill>
                  <a:schemeClr val="hlink"/>
                </a:solidFill>
                <a:latin typeface="Verdana"/>
                <a:ea typeface="Verdana"/>
                <a:cs typeface="Verdana"/>
                <a:sym typeface="Verdana"/>
              </a:rPr>
              <a:pPr algn="r">
                <a:buClr>
                  <a:schemeClr val="hlink"/>
                </a:buClr>
                <a:buSzPts val="800"/>
              </a:pPr>
              <a:t>149</a:t>
            </a:fld>
            <a:endParaRPr sz="800">
              <a:solidFill>
                <a:schemeClr val="hlink"/>
              </a:solidFill>
              <a:latin typeface="Verdana"/>
              <a:ea typeface="Verdana"/>
              <a:cs typeface="Verdana"/>
              <a:sym typeface="Verdana"/>
            </a:endParaRPr>
          </a:p>
        </p:txBody>
      </p:sp>
      <p:sp>
        <p:nvSpPr>
          <p:cNvPr id="370" name="Google Shape;370;p68"/>
          <p:cNvSpPr txBox="1"/>
          <p:nvPr/>
        </p:nvSpPr>
        <p:spPr>
          <a:xfrm>
            <a:off x="7823200" y="0"/>
            <a:ext cx="1460500" cy="471488"/>
          </a:xfrm>
          <a:prstGeom prst="rect">
            <a:avLst/>
          </a:prstGeom>
          <a:noFill/>
          <a:ln>
            <a:noFill/>
          </a:ln>
        </p:spPr>
        <p:txBody>
          <a:bodyPr spcFirstLastPara="1" wrap="square" lIns="0" tIns="0" rIns="0" bIns="0" anchor="ctr" anchorCtr="0">
            <a:noAutofit/>
          </a:bodyPr>
          <a:lstStyle/>
          <a:p>
            <a:pPr algn="r">
              <a:buClr>
                <a:srgbClr val="BDB2A4"/>
              </a:buClr>
              <a:buSzPts val="800"/>
            </a:pPr>
            <a:r>
              <a:rPr lang="en-US" sz="800">
                <a:solidFill>
                  <a:srgbClr val="BDB2A4"/>
                </a:solidFill>
                <a:latin typeface="Verdana"/>
                <a:ea typeface="Verdana"/>
                <a:cs typeface="Verdana"/>
                <a:sym typeface="Verdana"/>
              </a:rPr>
              <a:t>Date</a:t>
            </a:r>
            <a:endParaRPr/>
          </a:p>
        </p:txBody>
      </p:sp>
      <p:sp>
        <p:nvSpPr>
          <p:cNvPr id="2" name="TextBox 1"/>
          <p:cNvSpPr txBox="1"/>
          <p:nvPr/>
        </p:nvSpPr>
        <p:spPr>
          <a:xfrm>
            <a:off x="2878138" y="5604388"/>
            <a:ext cx="6858000" cy="830997"/>
          </a:xfrm>
          <a:prstGeom prst="rect">
            <a:avLst/>
          </a:prstGeom>
          <a:noFill/>
        </p:spPr>
        <p:txBody>
          <a:bodyPr wrap="square" rtlCol="0">
            <a:spAutoFit/>
          </a:bodyPr>
          <a:lstStyle/>
          <a:p>
            <a:r>
              <a:rPr lang="en-US" sz="2400" b="1" dirty="0">
                <a:solidFill>
                  <a:srgbClr val="FF0000"/>
                </a:solidFill>
              </a:rPr>
              <a:t>Note that the patient should be Nil per mouth until DKA resolves</a:t>
            </a:r>
          </a:p>
        </p:txBody>
      </p:sp>
    </p:spTree>
    <p:extLst>
      <p:ext uri="{BB962C8B-B14F-4D97-AF65-F5344CB8AC3E}">
        <p14:creationId xmlns:p14="http://schemas.microsoft.com/office/powerpoint/2010/main" val="270825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D19CA84-F0E5-DA3A-3F18-3D4F8A812EF4}"/>
              </a:ext>
            </a:extLst>
          </p:cNvPr>
          <p:cNvSpPr/>
          <p:nvPr/>
        </p:nvSpPr>
        <p:spPr bwMode="auto">
          <a:xfrm>
            <a:off x="2938536" y="1008409"/>
            <a:ext cx="8468578" cy="4624948"/>
          </a:xfrm>
          <a:prstGeom prst="roundRect">
            <a:avLst/>
          </a:prstGeom>
          <a:no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marL="457200" indent="-457200">
              <a:buClr>
                <a:srgbClr val="677480"/>
              </a:buClr>
              <a:buFont typeface="Lato" pitchFamily="34" charset="0"/>
              <a:buChar char="▷"/>
              <a:defRPr/>
            </a:pPr>
            <a:r>
              <a:rPr lang="en-US" altLang="en-US" sz="2400" dirty="0">
                <a:solidFill>
                  <a:schemeClr val="tx1"/>
                </a:solidFill>
                <a:cs typeface="Arial" panose="020B0604020202020204" pitchFamily="34" charset="0"/>
                <a:sym typeface="Lato" pitchFamily="34" charset="0"/>
              </a:rPr>
              <a:t>Consider IO/IV line insertion when a 3</a:t>
            </a:r>
            <a:r>
              <a:rPr lang="en-US" altLang="en-US" sz="2400" baseline="30000" dirty="0">
                <a:solidFill>
                  <a:schemeClr val="tx1"/>
                </a:solidFill>
                <a:cs typeface="Arial" panose="020B0604020202020204" pitchFamily="34" charset="0"/>
                <a:sym typeface="Lato" pitchFamily="34" charset="0"/>
              </a:rPr>
              <a:t>rd</a:t>
            </a:r>
            <a:r>
              <a:rPr lang="en-US" altLang="en-US" sz="2400" dirty="0">
                <a:solidFill>
                  <a:schemeClr val="tx1"/>
                </a:solidFill>
                <a:cs typeface="Arial" panose="020B0604020202020204" pitchFamily="34" charset="0"/>
                <a:sym typeface="Lato" pitchFamily="34" charset="0"/>
              </a:rPr>
              <a:t> helper arrives</a:t>
            </a:r>
          </a:p>
          <a:p>
            <a:pPr marL="457200" indent="-457200">
              <a:buClr>
                <a:srgbClr val="677480"/>
              </a:buClr>
              <a:buFont typeface="Lato" pitchFamily="34" charset="0"/>
              <a:buChar char="▷"/>
              <a:defRPr/>
            </a:pPr>
            <a:r>
              <a:rPr lang="en-US" altLang="en-US" sz="2400" dirty="0">
                <a:solidFill>
                  <a:schemeClr val="tx1"/>
                </a:solidFill>
                <a:cs typeface="Arial" panose="020B0604020202020204" pitchFamily="34" charset="0"/>
                <a:sym typeface="Lato" pitchFamily="34" charset="0"/>
              </a:rPr>
              <a:t>Get samples for random blood sugar, Hb and GXM.</a:t>
            </a:r>
          </a:p>
          <a:p>
            <a:pPr>
              <a:buClr>
                <a:srgbClr val="677480"/>
              </a:buClr>
              <a:defRPr/>
            </a:pPr>
            <a:endParaRPr lang="en-US" altLang="en-US" sz="2400" dirty="0">
              <a:solidFill>
                <a:schemeClr val="tx1"/>
              </a:solidFill>
              <a:cs typeface="Arial" panose="020B0604020202020204" pitchFamily="34" charset="0"/>
              <a:sym typeface="Lato" pitchFamily="34" charset="0"/>
            </a:endParaRPr>
          </a:p>
          <a:p>
            <a:pPr marL="457200" indent="-457200">
              <a:buClr>
                <a:srgbClr val="677480"/>
              </a:buClr>
              <a:buFont typeface="Lato" pitchFamily="34" charset="0"/>
              <a:buChar char="▷"/>
              <a:defRPr/>
            </a:pPr>
            <a:r>
              <a:rPr lang="en-US" altLang="en-US" sz="2400" dirty="0">
                <a:solidFill>
                  <a:schemeClr val="tx1"/>
                </a:solidFill>
                <a:cs typeface="Arial" panose="020B0604020202020204" pitchFamily="34" charset="0"/>
                <a:sym typeface="Lato" pitchFamily="34" charset="0"/>
              </a:rPr>
              <a:t>Consider </a:t>
            </a:r>
            <a:r>
              <a:rPr lang="en-US" altLang="en-US" sz="2400" b="1" dirty="0">
                <a:solidFill>
                  <a:schemeClr val="accent1"/>
                </a:solidFill>
                <a:cs typeface="Arial" panose="020B0604020202020204" pitchFamily="34" charset="0"/>
                <a:sym typeface="Lato" pitchFamily="34" charset="0"/>
              </a:rPr>
              <a:t>IO/IV Adrenaline (0.1ml/kg 1:10,000) </a:t>
            </a:r>
            <a:r>
              <a:rPr lang="en-US" altLang="en-US" sz="2400" dirty="0">
                <a:solidFill>
                  <a:schemeClr val="tx1"/>
                </a:solidFill>
                <a:cs typeface="Arial" panose="020B0604020202020204" pitchFamily="34" charset="0"/>
                <a:sym typeface="Lato" pitchFamily="34" charset="0"/>
              </a:rPr>
              <a:t>as rapid push plus a flush of 2-5mls normal saline</a:t>
            </a:r>
          </a:p>
          <a:p>
            <a:pPr>
              <a:buClr>
                <a:srgbClr val="677480"/>
              </a:buClr>
              <a:defRPr/>
            </a:pPr>
            <a:r>
              <a:rPr lang="en-US" altLang="en-US" sz="2400" i="1" dirty="0">
                <a:solidFill>
                  <a:schemeClr val="tx1"/>
                </a:solidFill>
                <a:cs typeface="Arial" panose="020B0604020202020204" pitchFamily="34" charset="0"/>
                <a:sym typeface="Lato" pitchFamily="34" charset="0"/>
              </a:rPr>
              <a:t>     </a:t>
            </a:r>
          </a:p>
          <a:p>
            <a:pPr>
              <a:buClr>
                <a:srgbClr val="677480"/>
              </a:buClr>
              <a:defRPr/>
            </a:pPr>
            <a:r>
              <a:rPr lang="en-US" altLang="en-US" sz="2400" i="1" dirty="0">
                <a:solidFill>
                  <a:schemeClr val="tx1"/>
                </a:solidFill>
                <a:cs typeface="Arial" panose="020B0604020202020204" pitchFamily="34" charset="0"/>
                <a:sym typeface="Lato" pitchFamily="34" charset="0"/>
              </a:rPr>
              <a:t> </a:t>
            </a:r>
            <a:r>
              <a:rPr lang="en-US" altLang="en-US" sz="2400" u="sng" dirty="0">
                <a:solidFill>
                  <a:schemeClr val="tx1"/>
                </a:solidFill>
                <a:cs typeface="Arial" panose="020B0604020202020204" pitchFamily="34" charset="0"/>
                <a:sym typeface="Lato" pitchFamily="34" charset="0"/>
              </a:rPr>
              <a:t>How to make 1:10,000 adrenaline:</a:t>
            </a:r>
          </a:p>
          <a:p>
            <a:pPr>
              <a:buClr>
                <a:srgbClr val="677480"/>
              </a:buClr>
              <a:defRPr/>
            </a:pPr>
            <a:r>
              <a:rPr lang="en-US" altLang="en-US" sz="2400" i="1" u="sng" dirty="0">
                <a:solidFill>
                  <a:schemeClr val="tx1"/>
                </a:solidFill>
                <a:cs typeface="Arial" panose="020B0604020202020204" pitchFamily="34" charset="0"/>
                <a:sym typeface="Lato" pitchFamily="34" charset="0"/>
              </a:rPr>
              <a:t>Mix </a:t>
            </a:r>
            <a:r>
              <a:rPr lang="en-US" altLang="en-US" sz="2400" i="1" dirty="0">
                <a:solidFill>
                  <a:schemeClr val="tx1"/>
                </a:solidFill>
                <a:cs typeface="Arial" panose="020B0604020202020204" pitchFamily="34" charset="0"/>
                <a:sym typeface="Lato" pitchFamily="34" charset="0"/>
              </a:rPr>
              <a:t>1 ml of 1:1,000 adrenaline </a:t>
            </a:r>
            <a:r>
              <a:rPr lang="en-US" altLang="en-US" sz="2400" i="1" u="sng" dirty="0">
                <a:solidFill>
                  <a:schemeClr val="tx1"/>
                </a:solidFill>
                <a:cs typeface="Arial" panose="020B0604020202020204" pitchFamily="34" charset="0"/>
                <a:sym typeface="Lato" pitchFamily="34" charset="0"/>
              </a:rPr>
              <a:t>with</a:t>
            </a:r>
            <a:r>
              <a:rPr lang="en-US" altLang="en-US" sz="2400" i="1" dirty="0">
                <a:solidFill>
                  <a:schemeClr val="tx1"/>
                </a:solidFill>
                <a:cs typeface="Arial" panose="020B0604020202020204" pitchFamily="34" charset="0"/>
                <a:sym typeface="Lato" pitchFamily="34" charset="0"/>
              </a:rPr>
              <a:t> 9mls of water for injection, </a:t>
            </a:r>
            <a:r>
              <a:rPr lang="en-US" altLang="en-US" sz="2400" i="1" dirty="0">
                <a:solidFill>
                  <a:schemeClr val="accent1"/>
                </a:solidFill>
                <a:cs typeface="Arial" panose="020B0604020202020204" pitchFamily="34" charset="0"/>
                <a:sym typeface="Lato" pitchFamily="34" charset="0"/>
              </a:rPr>
              <a:t>to make 10mls of adrenaline 1:10,000</a:t>
            </a:r>
          </a:p>
          <a:p>
            <a:pPr marL="274637" lvl="1">
              <a:buClr>
                <a:srgbClr val="677480"/>
              </a:buClr>
              <a:defRPr/>
            </a:pPr>
            <a:endParaRPr lang="en-US" altLang="en-US" sz="2400" dirty="0">
              <a:solidFill>
                <a:schemeClr val="tx1"/>
              </a:solidFill>
              <a:cs typeface="Arial" panose="020B0604020202020204" pitchFamily="34" charset="0"/>
              <a:sym typeface="Lato" pitchFamily="34" charset="0"/>
            </a:endParaRPr>
          </a:p>
          <a:p>
            <a:pPr marL="457200" indent="-457200">
              <a:buClr>
                <a:srgbClr val="677480"/>
              </a:buClr>
              <a:buFont typeface="Lato" pitchFamily="34" charset="0"/>
              <a:buChar char="▷"/>
              <a:defRPr/>
            </a:pPr>
            <a:r>
              <a:rPr lang="en-US" altLang="en-US" sz="2400" dirty="0">
                <a:solidFill>
                  <a:schemeClr val="tx1"/>
                </a:solidFill>
                <a:cs typeface="Arial" panose="020B0604020202020204" pitchFamily="34" charset="0"/>
                <a:sym typeface="Lato" pitchFamily="34" charset="0"/>
              </a:rPr>
              <a:t>Manage hypoglycemia with IO/IV 10%dextrose</a:t>
            </a:r>
          </a:p>
        </p:txBody>
      </p:sp>
      <p:sp>
        <p:nvSpPr>
          <p:cNvPr id="3" name="Rectangle: Rounded Corners 2">
            <a:extLst>
              <a:ext uri="{FF2B5EF4-FFF2-40B4-BE49-F238E27FC236}">
                <a16:creationId xmlns:a16="http://schemas.microsoft.com/office/drawing/2014/main" id="{FE14E67D-997E-631D-0158-14C02318D452}"/>
              </a:ext>
            </a:extLst>
          </p:cNvPr>
          <p:cNvSpPr/>
          <p:nvPr/>
        </p:nvSpPr>
        <p:spPr>
          <a:xfrm>
            <a:off x="1262596" y="2367415"/>
            <a:ext cx="1971671" cy="1877786"/>
          </a:xfrm>
          <a:prstGeom prst="roundRect">
            <a:avLst/>
          </a:prstGeom>
          <a:solidFill>
            <a:srgbClr val="EAF4E4"/>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dirty="0"/>
          </a:p>
        </p:txBody>
      </p:sp>
      <p:sp>
        <p:nvSpPr>
          <p:cNvPr id="2" name="Title 1">
            <a:extLst>
              <a:ext uri="{FF2B5EF4-FFF2-40B4-BE49-F238E27FC236}">
                <a16:creationId xmlns:a16="http://schemas.microsoft.com/office/drawing/2014/main" id="{1DAE96DC-A3A0-11F9-6A56-01A5F51956E1}"/>
              </a:ext>
            </a:extLst>
          </p:cNvPr>
          <p:cNvSpPr>
            <a:spLocks noGrp="1"/>
          </p:cNvSpPr>
          <p:nvPr>
            <p:ph type="title"/>
          </p:nvPr>
        </p:nvSpPr>
        <p:spPr>
          <a:xfrm>
            <a:off x="1170443" y="109884"/>
            <a:ext cx="8015287" cy="898525"/>
          </a:xfrm>
        </p:spPr>
        <p:txBody>
          <a:bodyPr/>
          <a:lstStyle/>
          <a:p>
            <a:pPr>
              <a:defRPr/>
            </a:pPr>
            <a:r>
              <a:rPr lang="en-US" altLang="en-US" b="1" dirty="0">
                <a:solidFill>
                  <a:srgbClr val="0070C0"/>
                </a:solidFill>
                <a:latin typeface="Calibri" panose="020F0502020204030204" pitchFamily="34" charset="0"/>
                <a:ea typeface="Raleway"/>
                <a:cs typeface="Raleway"/>
                <a:sym typeface="Raleway"/>
              </a:rPr>
              <a:t>Drugs in Resuscitation</a:t>
            </a:r>
            <a:endParaRPr lang="en-US" b="1" dirty="0"/>
          </a:p>
        </p:txBody>
      </p:sp>
      <p:pic>
        <p:nvPicPr>
          <p:cNvPr id="4" name="Graphic 5">
            <a:extLst>
              <a:ext uri="{FF2B5EF4-FFF2-40B4-BE49-F238E27FC236}">
                <a16:creationId xmlns:a16="http://schemas.microsoft.com/office/drawing/2014/main" id="{71852C14-B20D-3E36-7475-E0BA4FDA7DFF}"/>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1262596" y="2312893"/>
            <a:ext cx="2111607" cy="198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736" y="550039"/>
            <a:ext cx="8475771" cy="697005"/>
          </a:xfrm>
        </p:spPr>
        <p:txBody>
          <a:bodyPr>
            <a:normAutofit fontScale="90000"/>
          </a:bodyPr>
          <a:lstStyle/>
          <a:p>
            <a:r>
              <a:rPr lang="en-GB" dirty="0">
                <a:latin typeface="Cambria" panose="02040503050406030204" pitchFamily="18" charset="0"/>
                <a:ea typeface="Cambria" panose="02040503050406030204" pitchFamily="18" charset="0"/>
              </a:rPr>
              <a:t>Where Should a patient with DKA be Managed?</a:t>
            </a:r>
          </a:p>
        </p:txBody>
      </p:sp>
      <p:sp>
        <p:nvSpPr>
          <p:cNvPr id="3" name="Content Placeholder 2"/>
          <p:cNvSpPr>
            <a:spLocks noGrp="1"/>
          </p:cNvSpPr>
          <p:nvPr>
            <p:ph idx="1"/>
          </p:nvPr>
        </p:nvSpPr>
        <p:spPr>
          <a:xfrm>
            <a:off x="1863756" y="1385283"/>
            <a:ext cx="8509276" cy="4750046"/>
          </a:xfrm>
        </p:spPr>
        <p:txBody>
          <a:bodyPr>
            <a:normAutofit/>
          </a:bodyPr>
          <a:lstStyle/>
          <a:p>
            <a:pPr>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Children in DKA should be managed in an Intensive Care  Unit(ICU) or High dependency Unit (HDU)</a:t>
            </a:r>
          </a:p>
          <a:p>
            <a:pPr>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If no ICU or HDU, manage in the Acute room/ emergency room of the ward</a:t>
            </a:r>
          </a:p>
          <a:p>
            <a:pPr>
              <a:buFont typeface="Arial" panose="020B0604020202020204" pitchFamily="34" charset="0"/>
              <a:buChar char="•"/>
            </a:pPr>
            <a:endParaRPr lang="en-GB" sz="2400" dirty="0">
              <a:latin typeface="Tahoma" panose="020B0604030504040204" pitchFamily="34" charset="0"/>
              <a:ea typeface="Tahoma" panose="020B0604030504040204" pitchFamily="34" charset="0"/>
              <a:cs typeface="Tahoma" panose="020B0604030504040204" pitchFamily="34" charset="0"/>
            </a:endParaRPr>
          </a:p>
          <a:p>
            <a:pPr marL="342900">
              <a:spcBef>
                <a:spcPts val="560"/>
              </a:spcBef>
              <a:buSzPts val="2800"/>
            </a:pPr>
            <a:r>
              <a:rPr lang="en-US" sz="2400" dirty="0">
                <a:latin typeface="Tahoma" panose="020B0604030504040204" pitchFamily="34" charset="0"/>
                <a:ea typeface="Tahoma" panose="020B0604030504040204" pitchFamily="34" charset="0"/>
                <a:cs typeface="Tahoma" panose="020B0604030504040204" pitchFamily="34" charset="0"/>
              </a:rPr>
              <a:t>Need:</a:t>
            </a:r>
          </a:p>
          <a:p>
            <a:pPr marL="882650" lvl="1">
              <a:spcBef>
                <a:spcPts val="480"/>
              </a:spcBef>
              <a:buSzPts val="2400"/>
            </a:pPr>
            <a:r>
              <a:rPr lang="en-US" dirty="0">
                <a:latin typeface="Tahoma" panose="020B0604030504040204" pitchFamily="34" charset="0"/>
                <a:ea typeface="Tahoma" panose="020B0604030504040204" pitchFamily="34" charset="0"/>
                <a:cs typeface="Tahoma" panose="020B0604030504040204" pitchFamily="34" charset="0"/>
              </a:rPr>
              <a:t>Clinical team well trained in management of DKA.</a:t>
            </a:r>
          </a:p>
          <a:p>
            <a:pPr marL="882650" lvl="1">
              <a:spcBef>
                <a:spcPts val="480"/>
              </a:spcBef>
              <a:buSzPts val="2400"/>
            </a:pPr>
            <a:r>
              <a:rPr lang="en-US" dirty="0">
                <a:latin typeface="Tahoma" panose="020B0604030504040204" pitchFamily="34" charset="0"/>
                <a:ea typeface="Tahoma" panose="020B0604030504040204" pitchFamily="34" charset="0"/>
                <a:cs typeface="Tahoma" panose="020B0604030504040204" pitchFamily="34" charset="0"/>
              </a:rPr>
              <a:t>laboratory support</a:t>
            </a:r>
          </a:p>
          <a:p>
            <a:pPr marL="882650" lvl="1">
              <a:spcBef>
                <a:spcPts val="480"/>
              </a:spcBef>
              <a:buSzPts val="2400"/>
            </a:pPr>
            <a:r>
              <a:rPr lang="en-US" dirty="0">
                <a:latin typeface="Tahoma" panose="020B0604030504040204" pitchFamily="34" charset="0"/>
                <a:ea typeface="Tahoma" panose="020B0604030504040204" pitchFamily="34" charset="0"/>
                <a:cs typeface="Tahoma" panose="020B0604030504040204" pitchFamily="34" charset="0"/>
              </a:rPr>
              <a:t>Written DKA guidelines </a:t>
            </a:r>
          </a:p>
          <a:p>
            <a:pPr marL="114300" indent="0">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a:buNone/>
            </a:pP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4" name="Date Placeholder 3"/>
          <p:cNvSpPr>
            <a:spLocks noGrp="1"/>
          </p:cNvSpPr>
          <p:nvPr>
            <p:ph type="dt" sz="half" idx="10"/>
          </p:nvPr>
        </p:nvSpPr>
        <p:spPr/>
        <p:txBody>
          <a:bodyPr/>
          <a:lstStyle/>
          <a:p>
            <a:fld id="{226BE66E-477C-4438-95B6-B1C4E253F4B9}" type="datetime1">
              <a:rPr lang="en-US" smtClean="0"/>
              <a:pPr/>
              <a:t>9/30/2025</a:t>
            </a:fld>
            <a:endParaRPr lang="en-GB"/>
          </a:p>
        </p:txBody>
      </p:sp>
      <p:sp>
        <p:nvSpPr>
          <p:cNvPr id="5" name="Slide Number Placeholder 4"/>
          <p:cNvSpPr>
            <a:spLocks noGrp="1"/>
          </p:cNvSpPr>
          <p:nvPr>
            <p:ph type="sldNum" sz="quarter" idx="12"/>
          </p:nvPr>
        </p:nvSpPr>
        <p:spPr/>
        <p:txBody>
          <a:bodyPr/>
          <a:lstStyle/>
          <a:p>
            <a:fld id="{C52D06EB-DF4A-4CC2-BFE3-ACA5143975F3}" type="slidenum">
              <a:rPr lang="en-GB" smtClean="0"/>
              <a:pPr/>
              <a:t>150</a:t>
            </a:fld>
            <a:endParaRPr lang="en-GB"/>
          </a:p>
        </p:txBody>
      </p:sp>
    </p:spTree>
    <p:extLst>
      <p:ext uri="{BB962C8B-B14F-4D97-AF65-F5344CB8AC3E}">
        <p14:creationId xmlns:p14="http://schemas.microsoft.com/office/powerpoint/2010/main" val="246158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BFAC6-F803-4BA5-9B64-A009A49B211B}"/>
              </a:ext>
            </a:extLst>
          </p:cNvPr>
          <p:cNvSpPr>
            <a:spLocks noGrp="1"/>
          </p:cNvSpPr>
          <p:nvPr>
            <p:ph type="title"/>
          </p:nvPr>
        </p:nvSpPr>
        <p:spPr/>
        <p:txBody>
          <a:bodyPr>
            <a:normAutofit/>
          </a:bodyPr>
          <a:lstStyle/>
          <a:p>
            <a:r>
              <a:rPr lang="en-IN" dirty="0"/>
              <a:t>Initial Assessment </a:t>
            </a:r>
            <a:br>
              <a:rPr lang="x-none" dirty="0">
                <a:solidFill>
                  <a:schemeClr val="tx1"/>
                </a:solidFill>
                <a:latin typeface="+mn-lt"/>
              </a:rPr>
            </a:br>
            <a:endParaRPr lang="x-none" dirty="0">
              <a:latin typeface="+mn-lt"/>
            </a:endParaRPr>
          </a:p>
        </p:txBody>
      </p:sp>
      <p:sp>
        <p:nvSpPr>
          <p:cNvPr id="4" name="Rectangle: Rounded Corners 3">
            <a:extLst>
              <a:ext uri="{FF2B5EF4-FFF2-40B4-BE49-F238E27FC236}">
                <a16:creationId xmlns:a16="http://schemas.microsoft.com/office/drawing/2014/main" id="{B32F1CCF-B23A-46FB-9D9B-1345710C7A29}"/>
              </a:ext>
            </a:extLst>
          </p:cNvPr>
          <p:cNvSpPr/>
          <p:nvPr/>
        </p:nvSpPr>
        <p:spPr>
          <a:xfrm>
            <a:off x="5604387" y="1047135"/>
            <a:ext cx="4789292" cy="5263255"/>
          </a:xfrm>
          <a:prstGeom prst="roundRect">
            <a:avLst/>
          </a:prstGeom>
          <a:solidFill>
            <a:schemeClr val="bg1"/>
          </a:solidFill>
          <a:ln w="1270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0000"/>
                </a:solidFill>
              </a:rPr>
              <a:t>• </a:t>
            </a:r>
            <a:r>
              <a:rPr lang="en-GB" sz="2000" dirty="0">
                <a:solidFill>
                  <a:srgbClr val="000000"/>
                </a:solidFill>
              </a:rPr>
              <a:t>Weigh the child.</a:t>
            </a:r>
          </a:p>
          <a:p>
            <a:r>
              <a:rPr lang="en-IN" sz="2000" dirty="0">
                <a:solidFill>
                  <a:srgbClr val="000000"/>
                </a:solidFill>
              </a:rPr>
              <a:t>• Measure blood glucose (both blood glucose meter and l</a:t>
            </a:r>
            <a:r>
              <a:rPr lang="en-GB" sz="2000" dirty="0" err="1">
                <a:solidFill>
                  <a:srgbClr val="000000"/>
                </a:solidFill>
              </a:rPr>
              <a:t>aboratory</a:t>
            </a:r>
            <a:r>
              <a:rPr lang="en-GB" sz="2000" dirty="0">
                <a:solidFill>
                  <a:srgbClr val="000000"/>
                </a:solidFill>
              </a:rPr>
              <a:t> measurement if possible).</a:t>
            </a:r>
          </a:p>
          <a:p>
            <a:pPr marL="285750" indent="-285750">
              <a:buFont typeface="Arial" panose="020B0604020202020204" pitchFamily="34" charset="0"/>
              <a:buChar char="•"/>
            </a:pPr>
            <a:r>
              <a:rPr lang="en-IN" sz="2000" dirty="0">
                <a:solidFill>
                  <a:srgbClr val="000000"/>
                </a:solidFill>
              </a:rPr>
              <a:t>Measure ketones by urine dipstick (and blood ketone </a:t>
            </a:r>
            <a:r>
              <a:rPr lang="en-GB" sz="2000" dirty="0">
                <a:solidFill>
                  <a:srgbClr val="000000"/>
                </a:solidFill>
              </a:rPr>
              <a:t>measurement if possible).</a:t>
            </a:r>
          </a:p>
          <a:p>
            <a:pPr marL="285750" indent="-285750">
              <a:buFont typeface="Arial" panose="020B0604020202020204" pitchFamily="34" charset="0"/>
              <a:buChar char="•"/>
            </a:pPr>
            <a:r>
              <a:rPr lang="en-IN" sz="2000" dirty="0">
                <a:solidFill>
                  <a:srgbClr val="000000"/>
                </a:solidFill>
              </a:rPr>
              <a:t>BGA- Venous pH and bicarbonate</a:t>
            </a:r>
            <a:endParaRPr lang="en-GB" sz="2000" dirty="0">
              <a:solidFill>
                <a:srgbClr val="000000"/>
              </a:solidFill>
            </a:endParaRPr>
          </a:p>
          <a:p>
            <a:pPr marL="285750" indent="-285750">
              <a:buFont typeface="Arial" panose="020B0604020202020204" pitchFamily="34" charset="0"/>
              <a:buChar char="•"/>
            </a:pPr>
            <a:r>
              <a:rPr lang="en-IN" sz="2000" dirty="0">
                <a:solidFill>
                  <a:srgbClr val="000000"/>
                </a:solidFill>
              </a:rPr>
              <a:t>HbA1c,</a:t>
            </a:r>
          </a:p>
          <a:p>
            <a:pPr marL="285750" indent="-285750">
              <a:buFont typeface="Arial" panose="020B0604020202020204" pitchFamily="34" charset="0"/>
              <a:buChar char="•"/>
            </a:pPr>
            <a:r>
              <a:rPr lang="en-IN" sz="2000" dirty="0">
                <a:solidFill>
                  <a:srgbClr val="000000"/>
                </a:solidFill>
              </a:rPr>
              <a:t>Urea, electrolytes and creatinine, </a:t>
            </a:r>
          </a:p>
          <a:p>
            <a:pPr marL="285750" indent="-285750">
              <a:buFont typeface="Arial" panose="020B0604020202020204" pitchFamily="34" charset="0"/>
              <a:buChar char="•"/>
            </a:pPr>
            <a:r>
              <a:rPr lang="en-IN" sz="2000" dirty="0">
                <a:solidFill>
                  <a:srgbClr val="000000"/>
                </a:solidFill>
              </a:rPr>
              <a:t>Full </a:t>
            </a:r>
            <a:r>
              <a:rPr lang="en-IN" sz="2000" dirty="0" err="1">
                <a:solidFill>
                  <a:srgbClr val="000000"/>
                </a:solidFill>
              </a:rPr>
              <a:t>hemogram</a:t>
            </a:r>
            <a:r>
              <a:rPr lang="en-IN" sz="2000" dirty="0">
                <a:solidFill>
                  <a:srgbClr val="000000"/>
                </a:solidFill>
              </a:rPr>
              <a:t>. Venous pH and bicarbonate</a:t>
            </a:r>
          </a:p>
          <a:p>
            <a:pPr marL="285750" indent="-285750">
              <a:buFont typeface="Arial" panose="020B0604020202020204" pitchFamily="34" charset="0"/>
              <a:buChar char="•"/>
            </a:pPr>
            <a:r>
              <a:rPr lang="en-IN" sz="2000" dirty="0">
                <a:solidFill>
                  <a:srgbClr val="000000"/>
                </a:solidFill>
              </a:rPr>
              <a:t>Microbiological samples</a:t>
            </a:r>
          </a:p>
        </p:txBody>
      </p:sp>
      <p:sp>
        <p:nvSpPr>
          <p:cNvPr id="5" name="Rectangle: Rounded Corners 4">
            <a:extLst>
              <a:ext uri="{FF2B5EF4-FFF2-40B4-BE49-F238E27FC236}">
                <a16:creationId xmlns:a16="http://schemas.microsoft.com/office/drawing/2014/main" id="{FD24AF16-90E5-4418-B38F-83EE03F4E4D2}"/>
              </a:ext>
            </a:extLst>
          </p:cNvPr>
          <p:cNvSpPr/>
          <p:nvPr/>
        </p:nvSpPr>
        <p:spPr>
          <a:xfrm>
            <a:off x="1645921" y="1724408"/>
            <a:ext cx="3783329" cy="3901440"/>
          </a:xfrm>
          <a:prstGeom prst="roundRect">
            <a:avLst/>
          </a:prstGeom>
          <a:solidFill>
            <a:schemeClr val="bg1"/>
          </a:solidFill>
          <a:ln w="12700">
            <a:solidFill>
              <a:schemeClr val="tx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lnSpc>
                <a:spcPct val="150000"/>
              </a:lnSpc>
              <a:spcAft>
                <a:spcPts val="800"/>
              </a:spcAft>
              <a:tabLst>
                <a:tab pos="5153025" algn="l"/>
              </a:tabLst>
              <a:defRPr/>
            </a:pPr>
            <a:endParaRPr lang="en-US" dirty="0">
              <a:solidFill>
                <a:prstClr val="black"/>
              </a:solidFill>
              <a:latin typeface="Calibri" panose="020F0502020204030204"/>
              <a:ea typeface="Calibri" panose="020F0502020204030204" pitchFamily="34" charset="0"/>
            </a:endParaRPr>
          </a:p>
        </p:txBody>
      </p:sp>
      <p:sp>
        <p:nvSpPr>
          <p:cNvPr id="3" name="Rectangle 2"/>
          <p:cNvSpPr/>
          <p:nvPr/>
        </p:nvSpPr>
        <p:spPr>
          <a:xfrm>
            <a:off x="1680211" y="2090078"/>
            <a:ext cx="3783329" cy="2862322"/>
          </a:xfrm>
          <a:prstGeom prst="rect">
            <a:avLst/>
          </a:prstGeom>
        </p:spPr>
        <p:txBody>
          <a:bodyPr wrap="square">
            <a:spAutoFit/>
          </a:bodyPr>
          <a:lstStyle/>
          <a:p>
            <a:r>
              <a:rPr lang="en-IN" sz="2000" dirty="0">
                <a:solidFill>
                  <a:srgbClr val="000000"/>
                </a:solidFill>
              </a:rPr>
              <a:t>Carry out a clinical assessment including history and</a:t>
            </a:r>
          </a:p>
          <a:p>
            <a:r>
              <a:rPr lang="en-IN" sz="2000" dirty="0">
                <a:solidFill>
                  <a:srgbClr val="000000"/>
                </a:solidFill>
              </a:rPr>
              <a:t>examination</a:t>
            </a:r>
            <a:r>
              <a:rPr lang="en-IN" sz="2000" b="1" dirty="0">
                <a:solidFill>
                  <a:srgbClr val="000000"/>
                </a:solidFill>
              </a:rPr>
              <a:t>. Be careful to include:</a:t>
            </a:r>
          </a:p>
          <a:p>
            <a:r>
              <a:rPr lang="en-IN" sz="2000" dirty="0">
                <a:solidFill>
                  <a:srgbClr val="000000"/>
                </a:solidFill>
              </a:rPr>
              <a:t>a. Severity of dehydration. If uncertain about this, assume 10% </a:t>
            </a:r>
            <a:r>
              <a:rPr lang="en-GB" sz="2000" dirty="0">
                <a:solidFill>
                  <a:srgbClr val="000000"/>
                </a:solidFill>
              </a:rPr>
              <a:t>dehydration in significant DKA</a:t>
            </a:r>
          </a:p>
          <a:p>
            <a:r>
              <a:rPr lang="en-GB" sz="2000" dirty="0">
                <a:solidFill>
                  <a:srgbClr val="000000"/>
                </a:solidFill>
              </a:rPr>
              <a:t>b. Level of consciousness</a:t>
            </a:r>
          </a:p>
          <a:p>
            <a:r>
              <a:rPr lang="en-GB" sz="2000" dirty="0">
                <a:solidFill>
                  <a:srgbClr val="000000"/>
                </a:solidFill>
              </a:rPr>
              <a:t>c. Evidence of infection</a:t>
            </a:r>
          </a:p>
        </p:txBody>
      </p:sp>
    </p:spTree>
    <p:extLst>
      <p:ext uri="{BB962C8B-B14F-4D97-AF65-F5344CB8AC3E}">
        <p14:creationId xmlns:p14="http://schemas.microsoft.com/office/powerpoint/2010/main" val="15145184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3B652-AB9D-40DB-BA5F-120A7A3D14F3}"/>
              </a:ext>
            </a:extLst>
          </p:cNvPr>
          <p:cNvSpPr>
            <a:spLocks noGrp="1"/>
          </p:cNvSpPr>
          <p:nvPr>
            <p:ph type="title"/>
          </p:nvPr>
        </p:nvSpPr>
        <p:spPr>
          <a:xfrm>
            <a:off x="737419" y="152400"/>
            <a:ext cx="10279626" cy="990600"/>
          </a:xfrm>
        </p:spPr>
        <p:txBody>
          <a:bodyPr>
            <a:normAutofit/>
          </a:bodyPr>
          <a:lstStyle/>
          <a:p>
            <a:pPr algn="ctr"/>
            <a:r>
              <a:rPr lang="en-US" sz="4000" dirty="0">
                <a:solidFill>
                  <a:srgbClr val="0070C0"/>
                </a:solidFill>
                <a:latin typeface="Calibri" pitchFamily="34" charset="0"/>
              </a:rPr>
              <a:t>Initial Resuscitation</a:t>
            </a:r>
            <a:endParaRPr lang="en-KE" dirty="0"/>
          </a:p>
        </p:txBody>
      </p:sp>
      <p:graphicFrame>
        <p:nvGraphicFramePr>
          <p:cNvPr id="3" name="Diagram 2">
            <a:extLst>
              <a:ext uri="{FF2B5EF4-FFF2-40B4-BE49-F238E27FC236}">
                <a16:creationId xmlns:a16="http://schemas.microsoft.com/office/drawing/2014/main" id="{C67F1F9A-B1EB-4DF0-9C55-E237E9250938}"/>
              </a:ext>
            </a:extLst>
          </p:cNvPr>
          <p:cNvGraphicFramePr/>
          <p:nvPr>
            <p:extLst>
              <p:ext uri="{D42A27DB-BD31-4B8C-83A1-F6EECF244321}">
                <p14:modId xmlns:p14="http://schemas.microsoft.com/office/powerpoint/2010/main" val="3859073078"/>
              </p:ext>
            </p:extLst>
          </p:nvPr>
        </p:nvGraphicFramePr>
        <p:xfrm>
          <a:off x="1349828" y="1002890"/>
          <a:ext cx="9884229" cy="5564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19B6FC42-19C9-4695-97B6-93758E474A2F}"/>
              </a:ext>
            </a:extLst>
          </p:cNvPr>
          <p:cNvSpPr txBox="1"/>
          <p:nvPr/>
        </p:nvSpPr>
        <p:spPr>
          <a:xfrm>
            <a:off x="219919" y="6567100"/>
            <a:ext cx="11771453" cy="276999"/>
          </a:xfrm>
          <a:prstGeom prst="rect">
            <a:avLst/>
          </a:prstGeom>
          <a:noFill/>
        </p:spPr>
        <p:txBody>
          <a:bodyPr wrap="square" rtlCol="0">
            <a:spAutoFit/>
          </a:bodyPr>
          <a:lstStyle/>
          <a:p>
            <a:pPr algn="ctr"/>
            <a:r>
              <a:rPr lang="en-GB" sz="1200" dirty="0" err="1">
                <a:latin typeface="Calibri" panose="020F0502020204030204" pitchFamily="34" charset="0"/>
                <a:cs typeface="Calibri" panose="020F0502020204030204" pitchFamily="34" charset="0"/>
              </a:rPr>
              <a:t>Wolfsdorf</a:t>
            </a:r>
            <a:r>
              <a:rPr lang="en-GB" sz="1200" dirty="0">
                <a:latin typeface="Calibri" panose="020F0502020204030204" pitchFamily="34" charset="0"/>
                <a:cs typeface="Calibri" panose="020F0502020204030204" pitchFamily="34" charset="0"/>
              </a:rPr>
              <a:t> JI et al. ISPAD Clinical Practice Consensus Guidelines 2018: Diabetic ketoacidosis and the </a:t>
            </a:r>
            <a:r>
              <a:rPr lang="en-GB" sz="1200" dirty="0" err="1">
                <a:latin typeface="Calibri" panose="020F0502020204030204" pitchFamily="34" charset="0"/>
                <a:cs typeface="Calibri" panose="020F0502020204030204" pitchFamily="34" charset="0"/>
              </a:rPr>
              <a:t>hyperglycemic</a:t>
            </a:r>
            <a:r>
              <a:rPr lang="en-GB" sz="1200" dirty="0">
                <a:latin typeface="Calibri" panose="020F0502020204030204" pitchFamily="34" charset="0"/>
                <a:cs typeface="Calibri" panose="020F0502020204030204" pitchFamily="34" charset="0"/>
              </a:rPr>
              <a:t> hyperosmolar state. </a:t>
            </a:r>
            <a:r>
              <a:rPr lang="en-GB" sz="1200" dirty="0" err="1">
                <a:latin typeface="Calibri" panose="020F0502020204030204" pitchFamily="34" charset="0"/>
                <a:cs typeface="Calibri" panose="020F0502020204030204" pitchFamily="34" charset="0"/>
              </a:rPr>
              <a:t>Pediatr</a:t>
            </a:r>
            <a:r>
              <a:rPr lang="en-GB" sz="1200" dirty="0">
                <a:latin typeface="Calibri" panose="020F0502020204030204" pitchFamily="34" charset="0"/>
                <a:cs typeface="Calibri" panose="020F0502020204030204" pitchFamily="34" charset="0"/>
              </a:rPr>
              <a:t> Diabetes. 2022;19(Suppl. 27):155–177. </a:t>
            </a:r>
            <a:endParaRPr lang="en-K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46317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72"/>
          <p:cNvSpPr txBox="1">
            <a:spLocks noGrp="1"/>
          </p:cNvSpPr>
          <p:nvPr>
            <p:ph type="title" idx="4294967295"/>
          </p:nvPr>
        </p:nvSpPr>
        <p:spPr>
          <a:xfrm>
            <a:off x="1934566" y="-214312"/>
            <a:ext cx="8079589" cy="1099215"/>
          </a:xfrm>
          <a:prstGeom prst="rect">
            <a:avLst/>
          </a:prstGeom>
          <a:noFill/>
          <a:ln>
            <a:noFill/>
          </a:ln>
        </p:spPr>
        <p:txBody>
          <a:bodyPr spcFirstLastPara="1" vert="horz" wrap="square" lIns="0" tIns="0" rIns="0" bIns="0" rtlCol="0" anchor="ctr" anchorCtr="0">
            <a:noAutofit/>
          </a:bodyPr>
          <a:lstStyle/>
          <a:p>
            <a:pPr algn="ctr">
              <a:lnSpc>
                <a:spcPct val="100000"/>
              </a:lnSpc>
              <a:spcBef>
                <a:spcPts val="0"/>
              </a:spcBef>
              <a:buSzPts val="1400"/>
            </a:pPr>
            <a:r>
              <a:rPr lang="en-US" sz="3600" b="1" dirty="0">
                <a:latin typeface="Cambria" panose="02040503050406030204" pitchFamily="18" charset="0"/>
                <a:ea typeface="Cambria" panose="02040503050406030204" pitchFamily="18" charset="0"/>
                <a:cs typeface="Arial"/>
                <a:sym typeface="Arial"/>
              </a:rPr>
              <a:t>Rehydration Principles</a:t>
            </a:r>
            <a:endParaRPr sz="3600" b="1" dirty="0">
              <a:latin typeface="Cambria" panose="02040503050406030204" pitchFamily="18" charset="0"/>
              <a:ea typeface="Cambria" panose="02040503050406030204" pitchFamily="18" charset="0"/>
              <a:cs typeface="Arial"/>
              <a:sym typeface="Arial"/>
            </a:endParaRPr>
          </a:p>
        </p:txBody>
      </p:sp>
      <p:sp>
        <p:nvSpPr>
          <p:cNvPr id="408" name="Google Shape;408;p72"/>
          <p:cNvSpPr txBox="1">
            <a:spLocks noGrp="1"/>
          </p:cNvSpPr>
          <p:nvPr>
            <p:ph type="body" idx="4294967295"/>
          </p:nvPr>
        </p:nvSpPr>
        <p:spPr>
          <a:xfrm>
            <a:off x="1768746" y="685800"/>
            <a:ext cx="8411227" cy="4946686"/>
          </a:xfrm>
          <a:prstGeom prst="rect">
            <a:avLst/>
          </a:prstGeom>
          <a:noFill/>
          <a:ln>
            <a:noFill/>
          </a:ln>
        </p:spPr>
        <p:txBody>
          <a:bodyPr spcFirstLastPara="1" vert="horz" wrap="square" lIns="0" tIns="0" rIns="0" bIns="0" rtlCol="0" anchor="t" anchorCtr="0">
            <a:noAutofit/>
          </a:bodyPr>
          <a:lstStyle/>
          <a:p>
            <a:pPr marL="0" indent="0">
              <a:lnSpc>
                <a:spcPct val="100000"/>
              </a:lnSpc>
              <a:spcBef>
                <a:spcPts val="560"/>
              </a:spcBef>
              <a:buSzPts val="2800"/>
              <a:buNone/>
            </a:pPr>
            <a:r>
              <a:rPr lang="en-US" sz="2400" dirty="0">
                <a:latin typeface="Tahoma" panose="020B0604030504040204" pitchFamily="34" charset="0"/>
                <a:ea typeface="Tahoma" panose="020B0604030504040204" pitchFamily="34" charset="0"/>
                <a:cs typeface="Tahoma" panose="020B0604030504040204" pitchFamily="34" charset="0"/>
              </a:rPr>
              <a:t>1. </a:t>
            </a:r>
            <a:r>
              <a:rPr lang="en-US" sz="2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Correction of shock or decreased peripheral circulation</a:t>
            </a:r>
            <a:r>
              <a:rPr lang="en-US" sz="2400" dirty="0">
                <a:latin typeface="Tahoma" panose="020B0604030504040204" pitchFamily="34" charset="0"/>
                <a:ea typeface="Tahoma" panose="020B0604030504040204" pitchFamily="34" charset="0"/>
                <a:cs typeface="Tahoma" panose="020B0604030504040204" pitchFamily="34" charset="0"/>
              </a:rPr>
              <a:t> – </a:t>
            </a:r>
            <a:r>
              <a:rPr lang="en-US" sz="2400" b="1" dirty="0">
                <a:latin typeface="Tahoma" panose="020B0604030504040204" pitchFamily="34" charset="0"/>
                <a:ea typeface="Tahoma" panose="020B0604030504040204" pitchFamily="34" charset="0"/>
                <a:cs typeface="Tahoma" panose="020B0604030504040204" pitchFamily="34" charset="0"/>
              </a:rPr>
              <a:t>quick phase</a:t>
            </a:r>
          </a:p>
          <a:p>
            <a:pPr marL="457200" indent="-342900">
              <a:lnSpc>
                <a:spcPct val="100000"/>
              </a:lnSpc>
              <a:spcBef>
                <a:spcPts val="360"/>
              </a:spcBef>
              <a:buSzPts val="1800"/>
            </a:pPr>
            <a:r>
              <a:rPr lang="en-US" sz="2400" dirty="0">
                <a:latin typeface="Tahoma" panose="020B0604030504040204" pitchFamily="34" charset="0"/>
                <a:ea typeface="Tahoma" panose="020B0604030504040204" pitchFamily="34" charset="0"/>
                <a:cs typeface="Tahoma" panose="020B0604030504040204" pitchFamily="34" charset="0"/>
              </a:rPr>
              <a:t>If in shock,</a:t>
            </a:r>
          </a:p>
          <a:p>
            <a:pPr marL="800100" lvl="1" indent="-342900">
              <a:lnSpc>
                <a:spcPct val="100000"/>
              </a:lnSpc>
              <a:spcBef>
                <a:spcPts val="360"/>
              </a:spcBef>
              <a:buSzPts val="1800"/>
            </a:pPr>
            <a:r>
              <a:rPr lang="en-US" dirty="0">
                <a:latin typeface="Tahoma" panose="020B0604030504040204" pitchFamily="34" charset="0"/>
                <a:ea typeface="Tahoma" panose="020B0604030504040204" pitchFamily="34" charset="0"/>
                <a:cs typeface="Tahoma" panose="020B0604030504040204" pitchFamily="34" charset="0"/>
              </a:rPr>
              <a:t>Bolus with Normal saline  </a:t>
            </a:r>
            <a:r>
              <a:rPr lang="en-US" b="1" dirty="0">
                <a:latin typeface="Tahoma" panose="020B0604030504040204" pitchFamily="34" charset="0"/>
                <a:ea typeface="Tahoma" panose="020B0604030504040204" pitchFamily="34" charset="0"/>
                <a:cs typeface="Tahoma" panose="020B0604030504040204" pitchFamily="34" charset="0"/>
              </a:rPr>
              <a:t>20 ml/kg over 15 minutes</a:t>
            </a:r>
          </a:p>
          <a:p>
            <a:pPr marL="800100" lvl="1">
              <a:lnSpc>
                <a:spcPct val="100000"/>
              </a:lnSpc>
              <a:spcBef>
                <a:spcPts val="360"/>
              </a:spcBef>
              <a:buSzPts val="1800"/>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2">
              <a:spcBef>
                <a:spcPts val="360"/>
              </a:spcBef>
            </a:pPr>
            <a:r>
              <a:rPr lang="en-US" sz="2400" dirty="0">
                <a:latin typeface="Tahoma" panose="020B0604030504040204" pitchFamily="34" charset="0"/>
                <a:ea typeface="Tahoma" panose="020B0604030504040204" pitchFamily="34" charset="0"/>
                <a:cs typeface="Tahoma" panose="020B0604030504040204" pitchFamily="34" charset="0"/>
              </a:rPr>
              <a:t>Reassess hydration status after each bolus</a:t>
            </a:r>
          </a:p>
          <a:p>
            <a:pPr marL="800100" lvl="1">
              <a:lnSpc>
                <a:spcPct val="100000"/>
              </a:lnSpc>
              <a:spcBef>
                <a:spcPts val="360"/>
              </a:spcBef>
              <a:buSzPts val="1800"/>
              <a:buNone/>
            </a:pPr>
            <a:endParaRPr lang="en-US" dirty="0">
              <a:latin typeface="Tahoma" panose="020B0604030504040204" pitchFamily="34" charset="0"/>
              <a:ea typeface="Tahoma" panose="020B0604030504040204" pitchFamily="34" charset="0"/>
              <a:cs typeface="Tahoma" panose="020B0604030504040204" pitchFamily="34" charset="0"/>
            </a:endParaRPr>
          </a:p>
          <a:p>
            <a:pPr lvl="2">
              <a:spcBef>
                <a:spcPts val="360"/>
              </a:spcBef>
            </a:pPr>
            <a:r>
              <a:rPr lang="en-US" sz="2400" dirty="0">
                <a:latin typeface="Tahoma" panose="020B0604030504040204" pitchFamily="34" charset="0"/>
                <a:ea typeface="Tahoma" panose="020B0604030504040204" pitchFamily="34" charset="0"/>
                <a:cs typeface="Tahoma" panose="020B0604030504040204" pitchFamily="34" charset="0"/>
              </a:rPr>
              <a:t>Maximum bolus x 2  (subtract the amount from total fluid)</a:t>
            </a:r>
          </a:p>
          <a:p>
            <a:pPr marL="800100" lvl="1" indent="-342900">
              <a:lnSpc>
                <a:spcPct val="100000"/>
              </a:lnSpc>
              <a:spcBef>
                <a:spcPts val="360"/>
              </a:spcBef>
              <a:buSzPts val="1800"/>
            </a:pPr>
            <a:endParaRPr lang="en-US" dirty="0">
              <a:latin typeface="Tahoma" panose="020B0604030504040204" pitchFamily="34" charset="0"/>
              <a:ea typeface="Tahoma" panose="020B0604030504040204" pitchFamily="34" charset="0"/>
              <a:cs typeface="Tahoma" panose="020B0604030504040204" pitchFamily="34" charset="0"/>
            </a:endParaRPr>
          </a:p>
          <a:p>
            <a:pPr marL="457200" indent="-342900">
              <a:lnSpc>
                <a:spcPct val="100000"/>
              </a:lnSpc>
              <a:spcBef>
                <a:spcPts val="360"/>
              </a:spcBef>
              <a:buSzPts val="1800"/>
            </a:pPr>
            <a:r>
              <a:rPr lang="en-US" sz="2400" dirty="0">
                <a:latin typeface="Tahoma" panose="020B0604030504040204" pitchFamily="34" charset="0"/>
                <a:ea typeface="Tahoma" panose="020B0604030504040204" pitchFamily="34" charset="0"/>
                <a:cs typeface="Tahoma" panose="020B0604030504040204" pitchFamily="34" charset="0"/>
              </a:rPr>
              <a:t>If not in shock- Normal saline 10-20 </a:t>
            </a:r>
            <a:r>
              <a:rPr lang="en-US" sz="2400" dirty="0" err="1">
                <a:latin typeface="Tahoma" panose="020B0604030504040204" pitchFamily="34" charset="0"/>
                <a:ea typeface="Tahoma" panose="020B0604030504040204" pitchFamily="34" charset="0"/>
                <a:cs typeface="Tahoma" panose="020B0604030504040204" pitchFamily="34" charset="0"/>
              </a:rPr>
              <a:t>mls</a:t>
            </a:r>
            <a:r>
              <a:rPr lang="en-US" sz="2400" dirty="0">
                <a:latin typeface="Tahoma" panose="020B0604030504040204" pitchFamily="34" charset="0"/>
                <a:ea typeface="Tahoma" panose="020B0604030504040204" pitchFamily="34" charset="0"/>
                <a:cs typeface="Tahoma" panose="020B0604030504040204" pitchFamily="34" charset="0"/>
              </a:rPr>
              <a:t>/kg over 1 hour.</a:t>
            </a:r>
            <a:endParaRPr b="1" dirty="0">
              <a:latin typeface="Tahoma" panose="020B0604030504040204" pitchFamily="34" charset="0"/>
              <a:ea typeface="Tahoma" panose="020B0604030504040204" pitchFamily="34" charset="0"/>
              <a:cs typeface="Tahoma" panose="020B0604030504040204" pitchFamily="34" charset="0"/>
            </a:endParaRPr>
          </a:p>
          <a:p>
            <a:pPr marL="635000" indent="-457200">
              <a:lnSpc>
                <a:spcPct val="100000"/>
              </a:lnSpc>
              <a:spcBef>
                <a:spcPts val="560"/>
              </a:spcBef>
              <a:buSzPts val="2800"/>
              <a:buFont typeface="+mj-lt"/>
              <a:buAutoNum type="arabicPeriod"/>
            </a:pPr>
            <a:endParaRPr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560"/>
              </a:spcBef>
              <a:buSzPts val="2800"/>
              <a:buNone/>
            </a:pPr>
            <a:r>
              <a:rPr lang="en-US" sz="2400" dirty="0">
                <a:latin typeface="Tahoma" panose="020B0604030504040204" pitchFamily="34" charset="0"/>
                <a:ea typeface="Tahoma" panose="020B0604030504040204" pitchFamily="34" charset="0"/>
                <a:cs typeface="Tahoma" panose="020B0604030504040204" pitchFamily="34" charset="0"/>
              </a:rPr>
              <a:t>2. </a:t>
            </a:r>
            <a:r>
              <a:rPr lang="en-US" sz="2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Correction of dehydration – slow phase</a:t>
            </a:r>
            <a:endParaRPr sz="24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514350" indent="-514350" algn="ctr">
              <a:lnSpc>
                <a:spcPct val="100000"/>
              </a:lnSpc>
              <a:spcBef>
                <a:spcPts val="560"/>
              </a:spcBef>
              <a:buSzPts val="2800"/>
              <a:buNone/>
            </a:pPr>
            <a:r>
              <a:rPr lang="en-US" sz="1800" b="1" dirty="0">
                <a:solidFill>
                  <a:srgbClr val="C00000"/>
                </a:solidFill>
                <a:ea typeface="Tahoma" panose="020B0604030504040204" pitchFamily="34" charset="0"/>
                <a:cs typeface="Tahoma" panose="020B0604030504040204" pitchFamily="34" charset="0"/>
              </a:rPr>
              <a:t>DO NOT START INSULIN UNTIL INITIAL FLUID RESCUSCITATION HAS BEEN DONE</a:t>
            </a:r>
            <a:r>
              <a:rPr lang="en-US" sz="2400" b="1" dirty="0">
                <a:ea typeface="Tahoma" panose="020B0604030504040204" pitchFamily="34" charset="0"/>
                <a:cs typeface="Tahoma" panose="020B0604030504040204" pitchFamily="34" charset="0"/>
              </a:rPr>
              <a:t> </a:t>
            </a:r>
            <a:endParaRPr dirty="0">
              <a:solidFill>
                <a:schemeClr val="tx1"/>
              </a:solidFill>
              <a:ea typeface="Tahoma" panose="020B0604030504040204" pitchFamily="34" charset="0"/>
              <a:cs typeface="Tahoma" panose="020B0604030504040204" pitchFamily="34" charset="0"/>
            </a:endParaRPr>
          </a:p>
        </p:txBody>
      </p:sp>
      <p:sp>
        <p:nvSpPr>
          <p:cNvPr id="409" name="Google Shape;409;p72"/>
          <p:cNvSpPr txBox="1"/>
          <p:nvPr/>
        </p:nvSpPr>
        <p:spPr>
          <a:xfrm>
            <a:off x="9285288" y="0"/>
            <a:ext cx="901700" cy="471488"/>
          </a:xfrm>
          <a:prstGeom prst="rect">
            <a:avLst/>
          </a:prstGeom>
          <a:noFill/>
          <a:ln>
            <a:noFill/>
          </a:ln>
        </p:spPr>
        <p:txBody>
          <a:bodyPr spcFirstLastPara="1" wrap="square" lIns="0" tIns="0" rIns="0" bIns="0" anchor="ctr" anchorCtr="0">
            <a:noAutofit/>
          </a:bodyPr>
          <a:lstStyle/>
          <a:p>
            <a:pPr algn="r">
              <a:buClr>
                <a:schemeClr val="hlink"/>
              </a:buClr>
              <a:buSzPts val="800"/>
            </a:pPr>
            <a:r>
              <a:rPr lang="en-US" sz="800">
                <a:solidFill>
                  <a:schemeClr val="hlink"/>
                </a:solidFill>
                <a:latin typeface="Verdana"/>
                <a:ea typeface="Verdana"/>
                <a:cs typeface="Verdana"/>
                <a:sym typeface="Verdana"/>
              </a:rPr>
              <a:t>Slide no </a:t>
            </a:r>
            <a:fld id="{00000000-1234-1234-1234-123412341234}" type="slidenum">
              <a:rPr lang="en-US" sz="800">
                <a:solidFill>
                  <a:schemeClr val="hlink"/>
                </a:solidFill>
                <a:latin typeface="Verdana"/>
                <a:ea typeface="Verdana"/>
                <a:cs typeface="Verdana"/>
                <a:sym typeface="Verdana"/>
              </a:rPr>
              <a:pPr algn="r">
                <a:buClr>
                  <a:schemeClr val="hlink"/>
                </a:buClr>
                <a:buSzPts val="800"/>
              </a:pPr>
              <a:t>153</a:t>
            </a:fld>
            <a:endParaRPr sz="800">
              <a:solidFill>
                <a:schemeClr val="hlink"/>
              </a:solidFill>
              <a:latin typeface="Verdana"/>
              <a:ea typeface="Verdana"/>
              <a:cs typeface="Verdana"/>
              <a:sym typeface="Verdana"/>
            </a:endParaRPr>
          </a:p>
        </p:txBody>
      </p:sp>
      <p:sp>
        <p:nvSpPr>
          <p:cNvPr id="410" name="Google Shape;410;p72"/>
          <p:cNvSpPr txBox="1"/>
          <p:nvPr/>
        </p:nvSpPr>
        <p:spPr>
          <a:xfrm>
            <a:off x="7823200" y="0"/>
            <a:ext cx="1460500" cy="471488"/>
          </a:xfrm>
          <a:prstGeom prst="rect">
            <a:avLst/>
          </a:prstGeom>
          <a:noFill/>
          <a:ln>
            <a:noFill/>
          </a:ln>
        </p:spPr>
        <p:txBody>
          <a:bodyPr spcFirstLastPara="1" wrap="square" lIns="0" tIns="0" rIns="0" bIns="0" anchor="ctr" anchorCtr="0">
            <a:noAutofit/>
          </a:bodyPr>
          <a:lstStyle/>
          <a:p>
            <a:pPr algn="r">
              <a:buClr>
                <a:srgbClr val="BDB2A4"/>
              </a:buClr>
              <a:buSzPts val="800"/>
            </a:pPr>
            <a:r>
              <a:rPr lang="en-US" sz="800">
                <a:solidFill>
                  <a:srgbClr val="BDB2A4"/>
                </a:solidFill>
                <a:latin typeface="Verdana"/>
                <a:ea typeface="Verdana"/>
                <a:cs typeface="Verdana"/>
                <a:sym typeface="Verdana"/>
              </a:rPr>
              <a:t>Date</a:t>
            </a:r>
            <a:endParaRPr/>
          </a:p>
        </p:txBody>
      </p:sp>
    </p:spTree>
    <p:extLst>
      <p:ext uri="{BB962C8B-B14F-4D97-AF65-F5344CB8AC3E}">
        <p14:creationId xmlns:p14="http://schemas.microsoft.com/office/powerpoint/2010/main" val="52644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8">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5FCF-6824-4037-8530-54786EE54867}"/>
              </a:ext>
            </a:extLst>
          </p:cNvPr>
          <p:cNvSpPr>
            <a:spLocks noGrp="1"/>
          </p:cNvSpPr>
          <p:nvPr>
            <p:ph type="title"/>
          </p:nvPr>
        </p:nvSpPr>
        <p:spPr>
          <a:xfrm>
            <a:off x="1981200" y="134320"/>
            <a:ext cx="8229600" cy="717000"/>
          </a:xfrm>
        </p:spPr>
        <p:txBody>
          <a:bodyPr>
            <a:normAutofit fontScale="90000"/>
          </a:bodyPr>
          <a:lstStyle/>
          <a:p>
            <a:pPr algn="ctr"/>
            <a:r>
              <a:rPr lang="en-US" sz="4000" b="1" dirty="0">
                <a:latin typeface="Arial"/>
                <a:ea typeface="Arial"/>
                <a:cs typeface="Arial"/>
                <a:sym typeface="Arial"/>
              </a:rPr>
              <a:t>Rehydration Principles: Slow Phase</a:t>
            </a:r>
            <a:endParaRPr lang="en-KE" dirty="0"/>
          </a:p>
        </p:txBody>
      </p:sp>
      <p:graphicFrame>
        <p:nvGraphicFramePr>
          <p:cNvPr id="3" name="Diagram 2">
            <a:extLst>
              <a:ext uri="{FF2B5EF4-FFF2-40B4-BE49-F238E27FC236}">
                <a16:creationId xmlns:a16="http://schemas.microsoft.com/office/drawing/2014/main" id="{3A4A4573-BE78-4033-BB8B-53801E4F0366}"/>
              </a:ext>
            </a:extLst>
          </p:cNvPr>
          <p:cNvGraphicFramePr/>
          <p:nvPr/>
        </p:nvGraphicFramePr>
        <p:xfrm>
          <a:off x="1755058" y="1190532"/>
          <a:ext cx="9871586" cy="4605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C5B01F9-2517-4B49-9DD0-146D066A0672}"/>
              </a:ext>
            </a:extLst>
          </p:cNvPr>
          <p:cNvSpPr txBox="1"/>
          <p:nvPr/>
        </p:nvSpPr>
        <p:spPr>
          <a:xfrm>
            <a:off x="0" y="6554378"/>
            <a:ext cx="11771453" cy="276999"/>
          </a:xfrm>
          <a:prstGeom prst="rect">
            <a:avLst/>
          </a:prstGeom>
          <a:noFill/>
        </p:spPr>
        <p:txBody>
          <a:bodyPr wrap="square" rtlCol="0">
            <a:spAutoFit/>
          </a:bodyPr>
          <a:lstStyle/>
          <a:p>
            <a:pPr algn="ctr"/>
            <a:r>
              <a:rPr lang="en-GB" sz="1200" dirty="0" err="1">
                <a:latin typeface="Calibri" panose="020F0502020204030204" pitchFamily="34" charset="0"/>
                <a:cs typeface="Calibri" panose="020F0502020204030204" pitchFamily="34" charset="0"/>
              </a:rPr>
              <a:t>Wolfsdorf</a:t>
            </a:r>
            <a:r>
              <a:rPr lang="en-GB" sz="1200" dirty="0">
                <a:latin typeface="Calibri" panose="020F0502020204030204" pitchFamily="34" charset="0"/>
                <a:cs typeface="Calibri" panose="020F0502020204030204" pitchFamily="34" charset="0"/>
              </a:rPr>
              <a:t> JI et al. ISPAD Clinical Practice Consensus Guidelines 2018: Diabetic ketoacidosis and the </a:t>
            </a:r>
            <a:r>
              <a:rPr lang="en-GB" sz="1200" dirty="0" err="1">
                <a:latin typeface="Calibri" panose="020F0502020204030204" pitchFamily="34" charset="0"/>
                <a:cs typeface="Calibri" panose="020F0502020204030204" pitchFamily="34" charset="0"/>
              </a:rPr>
              <a:t>hyperglycemic</a:t>
            </a:r>
            <a:r>
              <a:rPr lang="en-GB" sz="1200" dirty="0">
                <a:latin typeface="Calibri" panose="020F0502020204030204" pitchFamily="34" charset="0"/>
                <a:cs typeface="Calibri" panose="020F0502020204030204" pitchFamily="34" charset="0"/>
              </a:rPr>
              <a:t> hyperosmolar state. </a:t>
            </a:r>
            <a:r>
              <a:rPr lang="en-GB" sz="1200" dirty="0" err="1">
                <a:latin typeface="Calibri" panose="020F0502020204030204" pitchFamily="34" charset="0"/>
                <a:cs typeface="Calibri" panose="020F0502020204030204" pitchFamily="34" charset="0"/>
              </a:rPr>
              <a:t>Pediatr</a:t>
            </a:r>
            <a:r>
              <a:rPr lang="en-GB" sz="1200" dirty="0">
                <a:latin typeface="Calibri" panose="020F0502020204030204" pitchFamily="34" charset="0"/>
                <a:cs typeface="Calibri" panose="020F0502020204030204" pitchFamily="34" charset="0"/>
              </a:rPr>
              <a:t> Diabetes. 2022;19(Suppl. 27):155–177. </a:t>
            </a:r>
            <a:endParaRPr lang="en-K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5"/>
          <p:cNvSpPr txBox="1">
            <a:spLocks noGrp="1"/>
          </p:cNvSpPr>
          <p:nvPr>
            <p:ph type="title"/>
          </p:nvPr>
        </p:nvSpPr>
        <p:spPr>
          <a:xfrm>
            <a:off x="1642260" y="0"/>
            <a:ext cx="8229057" cy="114324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3200" b="1" dirty="0">
                <a:latin typeface="Arial"/>
                <a:ea typeface="Arial"/>
                <a:cs typeface="Arial"/>
                <a:sym typeface="Arial"/>
              </a:rPr>
              <a:t>Rehydration Principles: Slow Phase</a:t>
            </a:r>
            <a:endParaRPr sz="3200" b="1" dirty="0">
              <a:latin typeface="Arial"/>
              <a:ea typeface="Arial"/>
              <a:cs typeface="Arial"/>
              <a:sym typeface="Arial"/>
            </a:endParaRPr>
          </a:p>
        </p:txBody>
      </p:sp>
      <p:sp>
        <p:nvSpPr>
          <p:cNvPr id="427" name="Google Shape;427;p75"/>
          <p:cNvSpPr txBox="1">
            <a:spLocks noGrp="1"/>
          </p:cNvSpPr>
          <p:nvPr>
            <p:ph type="body" idx="1"/>
          </p:nvPr>
        </p:nvSpPr>
        <p:spPr>
          <a:xfrm>
            <a:off x="1774996" y="961053"/>
            <a:ext cx="9419030" cy="5395502"/>
          </a:xfrm>
          <a:prstGeom prst="rect">
            <a:avLst/>
          </a:prstGeom>
          <a:noFill/>
          <a:ln>
            <a:noFill/>
          </a:ln>
        </p:spPr>
        <p:txBody>
          <a:bodyPr spcFirstLastPara="1" vert="horz" wrap="square" lIns="91425" tIns="45700" rIns="91425" bIns="45700" rtlCol="0" anchor="t" anchorCtr="0">
            <a:noAutofit/>
          </a:bodyPr>
          <a:lstStyle/>
          <a:p>
            <a:pPr marL="114300" indent="0">
              <a:lnSpc>
                <a:spcPct val="100000"/>
              </a:lnSpc>
              <a:spcBef>
                <a:spcPts val="360"/>
              </a:spcBef>
              <a:buSzPts val="1800"/>
              <a:buNone/>
            </a:pPr>
            <a:r>
              <a:rPr lang="en-US" sz="2400" dirty="0">
                <a:latin typeface="Tahoma" panose="020B0604030504040204" pitchFamily="34" charset="0"/>
                <a:ea typeface="Tahoma" panose="020B0604030504040204" pitchFamily="34" charset="0"/>
                <a:cs typeface="Tahoma" panose="020B0604030504040204" pitchFamily="34" charset="0"/>
              </a:rPr>
              <a:t>Calculate fluid Requirement over 48 hours= </a:t>
            </a:r>
            <a:endParaRPr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u="sng" dirty="0">
                <a:latin typeface="Tahoma" panose="020B0604030504040204" pitchFamily="34" charset="0"/>
                <a:ea typeface="Tahoma" panose="020B0604030504040204" pitchFamily="34" charset="0"/>
                <a:cs typeface="Tahoma" panose="020B0604030504040204" pitchFamily="34" charset="0"/>
              </a:rPr>
              <a:t>Maintenance fluid over 48 </a:t>
            </a:r>
            <a:r>
              <a:rPr lang="en-US" sz="2400" u="sng" dirty="0" err="1">
                <a:latin typeface="Tahoma" panose="020B0604030504040204" pitchFamily="34" charset="0"/>
                <a:ea typeface="Tahoma" panose="020B0604030504040204" pitchFamily="34" charset="0"/>
                <a:cs typeface="Tahoma" panose="020B0604030504040204" pitchFamily="34" charset="0"/>
              </a:rPr>
              <a:t>hrs</a:t>
            </a:r>
            <a:r>
              <a:rPr lang="en-US" sz="2400" u="sng" dirty="0">
                <a:latin typeface="Tahoma" panose="020B0604030504040204" pitchFamily="34" charset="0"/>
                <a:ea typeface="Tahoma" panose="020B0604030504040204" pitchFamily="34" charset="0"/>
                <a:cs typeface="Tahoma" panose="020B0604030504040204" pitchFamily="34" charset="0"/>
              </a:rPr>
              <a:t> + Deficit </a:t>
            </a:r>
            <a:endParaRPr sz="24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r>
              <a:rPr lang="en-US" sz="2400" dirty="0">
                <a:latin typeface="Tahoma" panose="020B0604030504040204" pitchFamily="34" charset="0"/>
                <a:ea typeface="Tahoma" panose="020B0604030504040204" pitchFamily="34" charset="0"/>
                <a:cs typeface="Tahoma" panose="020B0604030504040204" pitchFamily="34" charset="0"/>
              </a:rPr>
              <a:t>    48 </a:t>
            </a:r>
            <a:r>
              <a:rPr lang="en-US" sz="2400" dirty="0" err="1">
                <a:latin typeface="Tahoma" panose="020B0604030504040204" pitchFamily="34" charset="0"/>
                <a:ea typeface="Tahoma" panose="020B0604030504040204" pitchFamily="34" charset="0"/>
                <a:cs typeface="Tahoma" panose="020B0604030504040204" pitchFamily="34" charset="0"/>
              </a:rPr>
              <a:t>hrs</a:t>
            </a:r>
            <a:r>
              <a:rPr lang="en-US" sz="2400" dirty="0">
                <a:latin typeface="Tahoma" panose="020B0604030504040204" pitchFamily="34" charset="0"/>
                <a:ea typeface="Tahoma" panose="020B0604030504040204" pitchFamily="34" charset="0"/>
                <a:cs typeface="Tahoma" panose="020B0604030504040204" pitchFamily="34" charset="0"/>
              </a:rPr>
              <a:t>  (Time taken for rehydration)</a:t>
            </a:r>
          </a:p>
          <a:p>
            <a:pPr marL="1028700" lvl="2" indent="0">
              <a:lnSpc>
                <a:spcPct val="100000"/>
              </a:lnSpc>
              <a:spcBef>
                <a:spcPts val="360"/>
              </a:spcBef>
              <a:buSzPts val="1800"/>
              <a:buNone/>
            </a:pPr>
            <a:r>
              <a:rPr lang="en-US" b="1" dirty="0">
                <a:latin typeface="Tahoma" panose="020B0604030504040204" pitchFamily="34" charset="0"/>
                <a:ea typeface="Tahoma" panose="020B0604030504040204" pitchFamily="34" charset="0"/>
                <a:cs typeface="Tahoma" panose="020B0604030504040204" pitchFamily="34" charset="0"/>
              </a:rPr>
              <a:t>Deficit Fluid calculation </a:t>
            </a:r>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litres</a:t>
            </a:r>
            <a:r>
              <a:rPr lang="en-US" dirty="0">
                <a:latin typeface="Tahoma" panose="020B0604030504040204" pitchFamily="34" charset="0"/>
                <a:ea typeface="Tahoma" panose="020B0604030504040204" pitchFamily="34" charset="0"/>
                <a:cs typeface="Tahoma" panose="020B0604030504040204" pitchFamily="34" charset="0"/>
              </a:rPr>
              <a:t>) = % dehydration x body weight (kg) x </a:t>
            </a:r>
            <a:r>
              <a:rPr lang="en-US" b="1" dirty="0">
                <a:latin typeface="Tahoma" panose="020B0604030504040204" pitchFamily="34" charset="0"/>
                <a:ea typeface="Tahoma" panose="020B0604030504040204" pitchFamily="34" charset="0"/>
                <a:cs typeface="Tahoma" panose="020B0604030504040204" pitchFamily="34" charset="0"/>
              </a:rPr>
              <a:t>10</a:t>
            </a:r>
          </a:p>
          <a:p>
            <a:pPr marL="1028700" lvl="2" indent="0">
              <a:lnSpc>
                <a:spcPct val="100000"/>
              </a:lnSpc>
              <a:spcBef>
                <a:spcPts val="360"/>
              </a:spcBef>
              <a:buSzPts val="1800"/>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1028700" lvl="2" indent="0">
              <a:lnSpc>
                <a:spcPct val="100000"/>
              </a:lnSpc>
              <a:spcBef>
                <a:spcPts val="360"/>
              </a:spcBef>
              <a:buSzPts val="1800"/>
              <a:buNone/>
            </a:pPr>
            <a:r>
              <a:rPr lang="en-US" b="1" dirty="0">
                <a:latin typeface="Tahoma" panose="020B0604030504040204" pitchFamily="34" charset="0"/>
                <a:ea typeface="Tahoma" panose="020B0604030504040204" pitchFamily="34" charset="0"/>
                <a:cs typeface="Tahoma" panose="020B0604030504040204" pitchFamily="34" charset="0"/>
              </a:rPr>
              <a:t>Maintenance Fluid Calculation- </a:t>
            </a:r>
            <a:r>
              <a:rPr lang="en-US" dirty="0">
                <a:latin typeface="Tahoma" panose="020B0604030504040204" pitchFamily="34" charset="0"/>
                <a:ea typeface="Tahoma" panose="020B0604030504040204" pitchFamily="34" charset="0"/>
                <a:cs typeface="Tahoma" panose="020B0604030504040204" pitchFamily="34" charset="0"/>
              </a:rPr>
              <a:t>use </a:t>
            </a:r>
            <a:r>
              <a:rPr lang="en-US" dirty="0" err="1">
                <a:latin typeface="Tahoma" panose="020B0604030504040204" pitchFamily="34" charset="0"/>
                <a:ea typeface="Tahoma" panose="020B0604030504040204" pitchFamily="34" charset="0"/>
                <a:cs typeface="Tahoma" panose="020B0604030504040204" pitchFamily="34" charset="0"/>
              </a:rPr>
              <a:t>holliday</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segar</a:t>
            </a:r>
            <a:r>
              <a:rPr lang="en-US" dirty="0">
                <a:latin typeface="Tahoma" panose="020B0604030504040204" pitchFamily="34" charset="0"/>
                <a:ea typeface="Tahoma" panose="020B0604030504040204" pitchFamily="34" charset="0"/>
                <a:cs typeface="Tahoma" panose="020B0604030504040204" pitchFamily="34" charset="0"/>
              </a:rPr>
              <a:t> method: 1</a:t>
            </a:r>
            <a:r>
              <a:rPr lang="en-US" baseline="30000" dirty="0">
                <a:latin typeface="Tahoma" panose="020B0604030504040204" pitchFamily="34" charset="0"/>
                <a:ea typeface="Tahoma" panose="020B0604030504040204" pitchFamily="34" charset="0"/>
                <a:cs typeface="Tahoma" panose="020B0604030504040204" pitchFamily="34" charset="0"/>
              </a:rPr>
              <a:t>st</a:t>
            </a:r>
            <a:r>
              <a:rPr lang="en-US" dirty="0">
                <a:latin typeface="Tahoma" panose="020B0604030504040204" pitchFamily="34" charset="0"/>
                <a:ea typeface="Tahoma" panose="020B0604030504040204" pitchFamily="34" charset="0"/>
                <a:cs typeface="Tahoma" panose="020B0604030504040204" pitchFamily="34" charset="0"/>
              </a:rPr>
              <a:t> 10 </a:t>
            </a:r>
            <a:r>
              <a:rPr lang="en-US" dirty="0" err="1">
                <a:latin typeface="Tahoma" panose="020B0604030504040204" pitchFamily="34" charset="0"/>
                <a:ea typeface="Tahoma" panose="020B0604030504040204" pitchFamily="34" charset="0"/>
                <a:cs typeface="Tahoma" panose="020B0604030504040204" pitchFamily="34" charset="0"/>
              </a:rPr>
              <a:t>kgs</a:t>
            </a:r>
            <a:r>
              <a:rPr lang="en-US" dirty="0">
                <a:latin typeface="Tahoma" panose="020B0604030504040204" pitchFamily="34" charset="0"/>
                <a:ea typeface="Tahoma" panose="020B0604030504040204" pitchFamily="34" charset="0"/>
                <a:cs typeface="Tahoma" panose="020B0604030504040204" pitchFamily="34" charset="0"/>
              </a:rPr>
              <a:t> :-100mls/kg, 2</a:t>
            </a:r>
            <a:r>
              <a:rPr lang="en-US" baseline="30000" dirty="0">
                <a:latin typeface="Tahoma" panose="020B0604030504040204" pitchFamily="34" charset="0"/>
                <a:ea typeface="Tahoma" panose="020B0604030504040204" pitchFamily="34" charset="0"/>
                <a:cs typeface="Tahoma" panose="020B0604030504040204" pitchFamily="34" charset="0"/>
              </a:rPr>
              <a:t>nd</a:t>
            </a:r>
            <a:r>
              <a:rPr lang="en-US" dirty="0">
                <a:latin typeface="Tahoma" panose="020B0604030504040204" pitchFamily="34" charset="0"/>
                <a:ea typeface="Tahoma" panose="020B0604030504040204" pitchFamily="34" charset="0"/>
                <a:cs typeface="Tahoma" panose="020B0604030504040204" pitchFamily="34" charset="0"/>
              </a:rPr>
              <a:t> 10 </a:t>
            </a:r>
            <a:r>
              <a:rPr lang="en-US" dirty="0" err="1">
                <a:latin typeface="Tahoma" panose="020B0604030504040204" pitchFamily="34" charset="0"/>
                <a:ea typeface="Tahoma" panose="020B0604030504040204" pitchFamily="34" charset="0"/>
                <a:cs typeface="Tahoma" panose="020B0604030504040204" pitchFamily="34" charset="0"/>
              </a:rPr>
              <a:t>kgs</a:t>
            </a:r>
            <a:r>
              <a:rPr lang="en-US" dirty="0">
                <a:latin typeface="Tahoma" panose="020B0604030504040204" pitchFamily="34" charset="0"/>
                <a:ea typeface="Tahoma" panose="020B0604030504040204" pitchFamily="34" charset="0"/>
                <a:cs typeface="Tahoma" panose="020B0604030504040204" pitchFamily="34" charset="0"/>
              </a:rPr>
              <a:t> :-50mls/kg, </a:t>
            </a:r>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Any weight above the 20kgs :-20mls/kg   (NB: </a:t>
            </a:r>
            <a:r>
              <a:rPr lang="en-US" dirty="0">
                <a:solidFill>
                  <a:schemeClr val="accent5"/>
                </a:solidFill>
                <a:latin typeface="Tahoma" panose="020B0604030504040204" pitchFamily="34" charset="0"/>
                <a:ea typeface="Tahoma" panose="020B0604030504040204" pitchFamily="34" charset="0"/>
                <a:cs typeface="Tahoma" panose="020B0604030504040204" pitchFamily="34" charset="0"/>
              </a:rPr>
              <a:t>to get maintenance fluid over 48 hours, multiply by 2)</a:t>
            </a:r>
          </a:p>
          <a:p>
            <a:pPr marL="1028700" lvl="2" indent="0">
              <a:lnSpc>
                <a:spcPct val="100000"/>
              </a:lnSpc>
              <a:spcBef>
                <a:spcPts val="360"/>
              </a:spcBef>
              <a:buSzPts val="1800"/>
              <a:buNone/>
            </a:pPr>
            <a:endParaRPr lang="en-US" dirty="0">
              <a:solidFill>
                <a:schemeClr val="accent5"/>
              </a:solidFill>
              <a:latin typeface="Tahoma" panose="020B0604030504040204" pitchFamily="34" charset="0"/>
              <a:ea typeface="Tahoma" panose="020B0604030504040204" pitchFamily="34" charset="0"/>
              <a:cs typeface="Tahoma" panose="020B0604030504040204" pitchFamily="34" charset="0"/>
            </a:endParaRPr>
          </a:p>
          <a:p>
            <a:pPr marL="1028700" lvl="2" indent="0">
              <a:lnSpc>
                <a:spcPct val="100000"/>
              </a:lnSpc>
              <a:spcBef>
                <a:spcPts val="360"/>
              </a:spcBef>
              <a:buSzPts val="1800"/>
              <a:buNone/>
            </a:pPr>
            <a:r>
              <a:rPr lang="en-US" b="1" dirty="0">
                <a:latin typeface="Tahoma" panose="020B0604030504040204" pitchFamily="34" charset="0"/>
                <a:ea typeface="Tahoma" panose="020B0604030504040204" pitchFamily="34" charset="0"/>
                <a:cs typeface="Tahoma" panose="020B0604030504040204" pitchFamily="34" charset="0"/>
              </a:rPr>
              <a:t>Choice of fluid:- </a:t>
            </a:r>
            <a:r>
              <a:rPr lang="en-US" dirty="0">
                <a:latin typeface="Tahoma" panose="020B0604030504040204" pitchFamily="34" charset="0"/>
                <a:ea typeface="Tahoma" panose="020B0604030504040204" pitchFamily="34" charset="0"/>
                <a:cs typeface="Tahoma" panose="020B0604030504040204" pitchFamily="34" charset="0"/>
              </a:rPr>
              <a:t>Normal saline, if not available use ringers lactate</a:t>
            </a:r>
          </a:p>
          <a:p>
            <a:pPr marL="1028700" lvl="2" indent="0">
              <a:lnSpc>
                <a:spcPct val="100000"/>
              </a:lnSpc>
              <a:spcBef>
                <a:spcPts val="360"/>
              </a:spcBef>
              <a:buSzPts val="180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1028700" lvl="2" indent="0">
              <a:lnSpc>
                <a:spcPct val="100000"/>
              </a:lnSpc>
              <a:spcBef>
                <a:spcPts val="360"/>
              </a:spcBef>
              <a:buSzPts val="1800"/>
              <a:buNone/>
            </a:pPr>
            <a:endParaRPr b="1" dirty="0">
              <a:latin typeface="Tahoma" panose="020B0604030504040204" pitchFamily="34" charset="0"/>
              <a:ea typeface="Tahoma" panose="020B0604030504040204" pitchFamily="34" charset="0"/>
              <a:cs typeface="Tahoma" panose="020B0604030504040204" pitchFamily="34" charset="0"/>
            </a:endParaRPr>
          </a:p>
          <a:p>
            <a:pPr marL="914400" lvl="2" indent="0">
              <a:lnSpc>
                <a:spcPct val="100000"/>
              </a:lnSpc>
              <a:spcBef>
                <a:spcPts val="360"/>
              </a:spcBef>
              <a:buSzPts val="1800"/>
              <a:buNone/>
            </a:pPr>
            <a:endParaRPr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298494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BFAC6-F803-4BA5-9B64-A009A49B211B}"/>
              </a:ext>
            </a:extLst>
          </p:cNvPr>
          <p:cNvSpPr>
            <a:spLocks noGrp="1"/>
          </p:cNvSpPr>
          <p:nvPr>
            <p:ph type="title"/>
          </p:nvPr>
        </p:nvSpPr>
        <p:spPr>
          <a:xfrm>
            <a:off x="1641988" y="326875"/>
            <a:ext cx="8303071" cy="704104"/>
          </a:xfrm>
        </p:spPr>
        <p:txBody>
          <a:bodyPr>
            <a:noAutofit/>
          </a:bodyPr>
          <a:lstStyle/>
          <a:p>
            <a:r>
              <a:rPr lang="en-US" sz="3600" dirty="0">
                <a:latin typeface="Cambria" panose="02040503050406030204" pitchFamily="18" charset="0"/>
                <a:ea typeface="Cambria" panose="02040503050406030204" pitchFamily="18" charset="0"/>
              </a:rPr>
              <a:t>Maintenance  fluids calculation example</a:t>
            </a:r>
            <a:br>
              <a:rPr lang="en-US" sz="3600" dirty="0">
                <a:latin typeface="Cambria" panose="02040503050406030204" pitchFamily="18" charset="0"/>
                <a:ea typeface="Cambria" panose="02040503050406030204" pitchFamily="18" charset="0"/>
              </a:rPr>
            </a:br>
            <a:r>
              <a:rPr lang="en-US" sz="3600" dirty="0">
                <a:latin typeface="Cambria" panose="02040503050406030204" pitchFamily="18" charset="0"/>
                <a:ea typeface="Cambria" panose="02040503050406030204" pitchFamily="18" charset="0"/>
              </a:rPr>
              <a:t>  </a:t>
            </a:r>
            <a:endParaRPr lang="x-none" sz="36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B32F1CCF-B23A-46FB-9D9B-1345710C7A29}"/>
              </a:ext>
            </a:extLst>
          </p:cNvPr>
          <p:cNvSpPr/>
          <p:nvPr/>
        </p:nvSpPr>
        <p:spPr>
          <a:xfrm>
            <a:off x="2011776" y="1515085"/>
            <a:ext cx="3895487" cy="3681174"/>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Calculate maintenance fluids for a period of 24 </a:t>
            </a:r>
            <a:r>
              <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hours </a:t>
            </a:r>
          </a:p>
          <a:p>
            <a:endPar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The 1</a:t>
            </a:r>
            <a:r>
              <a:rPr lang="en-US" baseline="300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st</a:t>
            </a:r>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10kgs - 100mls/kg</a:t>
            </a:r>
          </a:p>
          <a:p>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Next 10kgs – 50mls/kg</a:t>
            </a:r>
          </a:p>
          <a:p>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r>
              <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Any weight above the 20kgs -20mls/kg</a:t>
            </a:r>
          </a:p>
          <a:p>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p>
            <a:r>
              <a:rPr lang="en-US" b="1"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NB: to get maintenance fluid over 48 hours, multiply by 2</a:t>
            </a:r>
          </a:p>
        </p:txBody>
      </p:sp>
      <p:sp>
        <p:nvSpPr>
          <p:cNvPr id="7" name="TextBox 6">
            <a:extLst>
              <a:ext uri="{FF2B5EF4-FFF2-40B4-BE49-F238E27FC236}">
                <a16:creationId xmlns:a16="http://schemas.microsoft.com/office/drawing/2014/main" id="{882251CF-80E4-4094-BB49-0F9C2CE81875}"/>
              </a:ext>
            </a:extLst>
          </p:cNvPr>
          <p:cNvSpPr txBox="1"/>
          <p:nvPr/>
        </p:nvSpPr>
        <p:spPr>
          <a:xfrm>
            <a:off x="2705576" y="5723751"/>
            <a:ext cx="6723698" cy="196208"/>
          </a:xfrm>
          <a:prstGeom prst="rect">
            <a:avLst/>
          </a:prstGeom>
          <a:noFill/>
        </p:spPr>
        <p:txBody>
          <a:bodyPr wrap="square">
            <a:spAutoFit/>
          </a:bodyPr>
          <a:lstStyle/>
          <a:p>
            <a:pPr algn="ctr" defTabSz="342900">
              <a:defRPr/>
            </a:pPr>
            <a:r>
              <a:rPr lang="en-US" sz="675" dirty="0">
                <a:solidFill>
                  <a:prstClr val="black"/>
                </a:solidFill>
                <a:latin typeface="Calibri" panose="020F0502020204030204"/>
              </a:rPr>
              <a:t>KDHS 2014</a:t>
            </a:r>
            <a:endParaRPr lang="x-none" sz="675" dirty="0">
              <a:solidFill>
                <a:prstClr val="black"/>
              </a:solidFill>
              <a:latin typeface="Calibri" panose="020F0502020204030204"/>
            </a:endParaRPr>
          </a:p>
        </p:txBody>
      </p:sp>
      <p:sp>
        <p:nvSpPr>
          <p:cNvPr id="6" name="Rectangle: Rounded Corners 5">
            <a:extLst>
              <a:ext uri="{FF2B5EF4-FFF2-40B4-BE49-F238E27FC236}">
                <a16:creationId xmlns:a16="http://schemas.microsoft.com/office/drawing/2014/main" id="{13152ADE-21C7-4D56-9C75-6072EDE00287}"/>
              </a:ext>
            </a:extLst>
          </p:cNvPr>
          <p:cNvSpPr/>
          <p:nvPr/>
        </p:nvSpPr>
        <p:spPr>
          <a:xfrm>
            <a:off x="5907262" y="1604825"/>
            <a:ext cx="4070652" cy="35626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dirty="0"/>
          </a:p>
        </p:txBody>
      </p:sp>
      <p:sp>
        <p:nvSpPr>
          <p:cNvPr id="3" name="Rectangle 2"/>
          <p:cNvSpPr/>
          <p:nvPr/>
        </p:nvSpPr>
        <p:spPr>
          <a:xfrm>
            <a:off x="6387751" y="2535447"/>
            <a:ext cx="3430000" cy="2308324"/>
          </a:xfrm>
          <a:prstGeom prst="rect">
            <a:avLst/>
          </a:prstGeom>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Example :</a:t>
            </a:r>
          </a:p>
          <a:p>
            <a:pPr algn="ctr"/>
            <a:r>
              <a:rPr lang="en-US" dirty="0">
                <a:latin typeface="Tahoma" panose="020B0604030504040204" pitchFamily="34" charset="0"/>
                <a:ea typeface="Tahoma" panose="020B0604030504040204" pitchFamily="34" charset="0"/>
                <a:cs typeface="Tahoma" panose="020B0604030504040204" pitchFamily="34" charset="0"/>
              </a:rPr>
              <a:t>Calculate maintenance fluids for a 20kg child</a:t>
            </a: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r>
              <a:rPr lang="en-US" dirty="0">
                <a:latin typeface="Tahoma" panose="020B0604030504040204" pitchFamily="34" charset="0"/>
                <a:ea typeface="Tahoma" panose="020B0604030504040204" pitchFamily="34" charset="0"/>
                <a:cs typeface="Tahoma" panose="020B0604030504040204" pitchFamily="34" charset="0"/>
              </a:rPr>
              <a:t>(100x10) + (50x10) =1500mls in 24hours</a:t>
            </a:r>
          </a:p>
          <a:p>
            <a:pPr algn="ctr"/>
            <a:endParaRPr lang="en-US" dirty="0">
              <a:latin typeface="Tahoma" panose="020B0604030504040204" pitchFamily="34" charset="0"/>
              <a:ea typeface="Tahoma" panose="020B0604030504040204" pitchFamily="34" charset="0"/>
              <a:cs typeface="Tahoma" panose="020B0604030504040204" pitchFamily="34" charset="0"/>
            </a:endParaRPr>
          </a:p>
          <a:p>
            <a:pPr algn="ctr"/>
            <a:r>
              <a:rPr lang="en-US" dirty="0">
                <a:latin typeface="Tahoma" panose="020B0604030504040204" pitchFamily="34" charset="0"/>
                <a:ea typeface="Tahoma" panose="020B0604030504040204" pitchFamily="34" charset="0"/>
                <a:cs typeface="Tahoma" panose="020B0604030504040204" pitchFamily="34" charset="0"/>
              </a:rPr>
              <a:t>1500x2= 3000mls in 48 hours</a:t>
            </a:r>
            <a:endParaRPr lang="x-none"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2519242" y="1098819"/>
            <a:ext cx="3274281" cy="400110"/>
          </a:xfrm>
          <a:prstGeom prst="rect">
            <a:avLst/>
          </a:prstGeom>
          <a:noFill/>
          <a:ln w="57150">
            <a:solidFill>
              <a:schemeClr val="accent1"/>
            </a:solidFill>
          </a:ln>
        </p:spPr>
        <p:txBody>
          <a:bodyPr wrap="squar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Holliday- Segar Method</a:t>
            </a:r>
          </a:p>
        </p:txBody>
      </p:sp>
    </p:spTree>
    <p:extLst>
      <p:ext uri="{BB962C8B-B14F-4D97-AF65-F5344CB8AC3E}">
        <p14:creationId xmlns:p14="http://schemas.microsoft.com/office/powerpoint/2010/main" val="634803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8F051BD-4F4B-4C24-A370-802B1DCD3523}"/>
              </a:ext>
            </a:extLst>
          </p:cNvPr>
          <p:cNvSpPr/>
          <p:nvPr/>
        </p:nvSpPr>
        <p:spPr>
          <a:xfrm>
            <a:off x="1779885" y="1952931"/>
            <a:ext cx="4325702" cy="34938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50"/>
          </a:p>
        </p:txBody>
      </p:sp>
      <p:sp>
        <p:nvSpPr>
          <p:cNvPr id="2" name="Title 1">
            <a:extLst>
              <a:ext uri="{FF2B5EF4-FFF2-40B4-BE49-F238E27FC236}">
                <a16:creationId xmlns:a16="http://schemas.microsoft.com/office/drawing/2014/main" id="{7C8BFAC6-F803-4BA5-9B64-A009A49B211B}"/>
              </a:ext>
            </a:extLst>
          </p:cNvPr>
          <p:cNvSpPr>
            <a:spLocks noGrp="1"/>
          </p:cNvSpPr>
          <p:nvPr>
            <p:ph type="title"/>
          </p:nvPr>
        </p:nvSpPr>
        <p:spPr>
          <a:xfrm>
            <a:off x="2150254" y="592518"/>
            <a:ext cx="7910666" cy="773158"/>
          </a:xfrm>
        </p:spPr>
        <p:txBody>
          <a:bodyPr>
            <a:noAutofit/>
          </a:bodyPr>
          <a:lstStyle/>
          <a:p>
            <a:r>
              <a:rPr lang="en-US" sz="3600" dirty="0">
                <a:latin typeface="Cambria" panose="02040503050406030204" pitchFamily="18" charset="0"/>
                <a:ea typeface="Cambria" panose="02040503050406030204" pitchFamily="18" charset="0"/>
              </a:rPr>
              <a:t>Correction of deficit fluid - Example</a:t>
            </a:r>
            <a:br>
              <a:rPr lang="en-US" sz="3600" dirty="0">
                <a:latin typeface="Cambria" panose="02040503050406030204" pitchFamily="18" charset="0"/>
                <a:ea typeface="Cambria" panose="02040503050406030204" pitchFamily="18" charset="0"/>
              </a:rPr>
            </a:br>
            <a:endParaRPr lang="x-none" sz="3600" dirty="0">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B32F1CCF-B23A-46FB-9D9B-1345710C7A29}"/>
              </a:ext>
            </a:extLst>
          </p:cNvPr>
          <p:cNvSpPr/>
          <p:nvPr/>
        </p:nvSpPr>
        <p:spPr>
          <a:xfrm>
            <a:off x="6117939" y="2125267"/>
            <a:ext cx="3806189" cy="3149192"/>
          </a:xfrm>
          <a:prstGeom prst="round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10x20x10 = 2000mls of IVF to be given over </a:t>
            </a: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48 hours </a:t>
            </a:r>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as deficit correction</a:t>
            </a:r>
          </a:p>
        </p:txBody>
      </p:sp>
      <p:sp>
        <p:nvSpPr>
          <p:cNvPr id="6" name="Rectangle 5"/>
          <p:cNvSpPr/>
          <p:nvPr/>
        </p:nvSpPr>
        <p:spPr>
          <a:xfrm>
            <a:off x="1907459" y="2256504"/>
            <a:ext cx="4050889" cy="2354491"/>
          </a:xfrm>
          <a:prstGeom prst="rect">
            <a:avLst/>
          </a:prstGeom>
        </p:spPr>
        <p:txBody>
          <a:bodyPr wrap="square">
            <a:spAutoFit/>
          </a:bodyPr>
          <a:lstStyle/>
          <a:p>
            <a:pPr lvl="1"/>
            <a:r>
              <a:rPr lang="en-US" sz="2100" dirty="0">
                <a:latin typeface="Tahoma" panose="020B0604030504040204" pitchFamily="34" charset="0"/>
                <a:ea typeface="Tahoma" panose="020B0604030504040204" pitchFamily="34" charset="0"/>
                <a:cs typeface="Tahoma" panose="020B0604030504040204" pitchFamily="34" charset="0"/>
              </a:rPr>
              <a:t>A child who is 20kg with 10% dehydration </a:t>
            </a:r>
          </a:p>
          <a:p>
            <a:pPr lvl="1"/>
            <a:r>
              <a:rPr lang="en-US" sz="2100" dirty="0">
                <a:latin typeface="Tahoma" panose="020B0604030504040204" pitchFamily="34" charset="0"/>
                <a:ea typeface="Tahoma" panose="020B0604030504040204" pitchFamily="34" charset="0"/>
                <a:cs typeface="Tahoma" panose="020B0604030504040204" pitchFamily="34" charset="0"/>
              </a:rPr>
              <a:t>How much fluid would be given to correct the deficit?</a:t>
            </a:r>
          </a:p>
          <a:p>
            <a:pPr lvl="1"/>
            <a:endParaRPr lang="en-US" sz="2100" dirty="0">
              <a:latin typeface="Tahoma" panose="020B0604030504040204" pitchFamily="34" charset="0"/>
              <a:ea typeface="Tahoma" panose="020B0604030504040204" pitchFamily="34" charset="0"/>
              <a:cs typeface="Tahoma" panose="020B0604030504040204" pitchFamily="34" charset="0"/>
            </a:endParaRPr>
          </a:p>
          <a:p>
            <a:pPr lvl="1"/>
            <a:r>
              <a:rPr lang="en-US" sz="2100" dirty="0">
                <a:latin typeface="Tahoma" panose="020B0604030504040204" pitchFamily="34" charset="0"/>
                <a:ea typeface="Tahoma" panose="020B0604030504040204" pitchFamily="34" charset="0"/>
                <a:cs typeface="Tahoma" panose="020B0604030504040204" pitchFamily="34" charset="0"/>
              </a:rPr>
              <a:t>Formula=% dehydration x weight (</a:t>
            </a:r>
            <a:r>
              <a:rPr lang="en-US" sz="2100" dirty="0" err="1">
                <a:latin typeface="Tahoma" panose="020B0604030504040204" pitchFamily="34" charset="0"/>
                <a:ea typeface="Tahoma" panose="020B0604030504040204" pitchFamily="34" charset="0"/>
                <a:cs typeface="Tahoma" panose="020B0604030504040204" pitchFamily="34" charset="0"/>
              </a:rPr>
              <a:t>kgs</a:t>
            </a:r>
            <a:r>
              <a:rPr lang="en-US" sz="2100" dirty="0">
                <a:latin typeface="Tahoma" panose="020B0604030504040204" pitchFamily="34" charset="0"/>
                <a:ea typeface="Tahoma" panose="020B0604030504040204" pitchFamily="34" charset="0"/>
                <a:cs typeface="Tahoma" panose="020B0604030504040204" pitchFamily="34" charset="0"/>
              </a:rPr>
              <a:t>) x 10 (constant</a:t>
            </a:r>
            <a:r>
              <a:rPr lang="en-US" sz="2100" dirty="0">
                <a:solidFill>
                  <a:schemeClr val="bg2"/>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070874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11B96-6340-401B-893C-FB2FD5C406C7}"/>
              </a:ext>
            </a:extLst>
          </p:cNvPr>
          <p:cNvSpPr>
            <a:spLocks noGrp="1"/>
          </p:cNvSpPr>
          <p:nvPr>
            <p:ph type="title"/>
          </p:nvPr>
        </p:nvSpPr>
        <p:spPr>
          <a:xfrm>
            <a:off x="1970567" y="185973"/>
            <a:ext cx="8248397" cy="669131"/>
          </a:xfrm>
        </p:spPr>
        <p:txBody>
          <a:bodyPr/>
          <a:lstStyle/>
          <a:p>
            <a:r>
              <a:rPr lang="en-US" sz="3600" dirty="0">
                <a:latin typeface="Cambria" panose="02040503050406030204" pitchFamily="18" charset="0"/>
                <a:ea typeface="Cambria" panose="02040503050406030204" pitchFamily="18" charset="0"/>
              </a:rPr>
              <a:t>IV fluids calculation - </a:t>
            </a:r>
            <a:r>
              <a:rPr lang="en-US" sz="3600" b="1" dirty="0">
                <a:latin typeface="Cambria" panose="02040503050406030204" pitchFamily="18" charset="0"/>
                <a:ea typeface="Cambria" panose="02040503050406030204" pitchFamily="18" charset="0"/>
              </a:rPr>
              <a:t>Example</a:t>
            </a:r>
            <a:endParaRPr lang="x-none" sz="3600"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FF174394-EFA6-49F5-9776-893FE43D74CD}"/>
              </a:ext>
            </a:extLst>
          </p:cNvPr>
          <p:cNvSpPr>
            <a:spLocks noGrp="1"/>
          </p:cNvSpPr>
          <p:nvPr>
            <p:ph idx="1"/>
          </p:nvPr>
        </p:nvSpPr>
        <p:spPr>
          <a:xfrm>
            <a:off x="1970567" y="855103"/>
            <a:ext cx="8248397" cy="4719788"/>
          </a:xfrm>
        </p:spPr>
        <p:txBody>
          <a:bodyPr>
            <a:noAutofit/>
          </a:bodyPr>
          <a:lstStyle/>
          <a:p>
            <a:pPr marL="0" indent="0">
              <a:buNone/>
            </a:pPr>
            <a:r>
              <a:rPr lang="en-US" sz="2000" dirty="0">
                <a:latin typeface="Tahoma" panose="020B0604030504040204" pitchFamily="34" charset="0"/>
                <a:ea typeface="Tahoma" panose="020B0604030504040204" pitchFamily="34" charset="0"/>
                <a:cs typeface="Tahoma" panose="020B0604030504040204" pitchFamily="34" charset="0"/>
              </a:rPr>
              <a:t>8year old child, 20kgs, RBS of 28mmol/l and urine ketones+++, with 10% dehydration. Calculate the amount of fluid to be given hourly over a period of 48hours.</a:t>
            </a:r>
          </a:p>
          <a:p>
            <a:pPr marL="0" indent="0">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2000" b="1" dirty="0" err="1">
                <a:latin typeface="Tahoma" panose="020B0604030504040204" pitchFamily="34" charset="0"/>
                <a:ea typeface="Tahoma" panose="020B0604030504040204" pitchFamily="34" charset="0"/>
                <a:cs typeface="Tahoma" panose="020B0604030504040204" pitchFamily="34" charset="0"/>
              </a:rPr>
              <a:t>Rescusitation</a:t>
            </a:r>
            <a:r>
              <a:rPr lang="en-US" sz="2000" b="1" dirty="0">
                <a:latin typeface="Tahoma" panose="020B0604030504040204" pitchFamily="34" charset="0"/>
                <a:ea typeface="Tahoma" panose="020B0604030504040204" pitchFamily="34" charset="0"/>
                <a:cs typeface="Tahoma" panose="020B0604030504040204" pitchFamily="34" charset="0"/>
              </a:rPr>
              <a:t> fluid </a:t>
            </a:r>
            <a:r>
              <a:rPr lang="en-US" sz="2000" dirty="0">
                <a:latin typeface="Tahoma" panose="020B0604030504040204" pitchFamily="34" charset="0"/>
                <a:ea typeface="Tahoma" panose="020B0604030504040204" pitchFamily="34" charset="0"/>
                <a:cs typeface="Tahoma" panose="020B0604030504040204" pitchFamily="34" charset="0"/>
              </a:rPr>
              <a:t>: 20x20 = 400</a:t>
            </a:r>
          </a:p>
          <a:p>
            <a:pPr>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Deficit </a:t>
            </a:r>
            <a:r>
              <a:rPr lang="en-US" sz="2000" dirty="0">
                <a:latin typeface="Tahoma" panose="020B0604030504040204" pitchFamily="34" charset="0"/>
                <a:ea typeface="Tahoma" panose="020B0604030504040204" pitchFamily="34" charset="0"/>
                <a:cs typeface="Tahoma" panose="020B0604030504040204" pitchFamily="34" charset="0"/>
              </a:rPr>
              <a:t>: 10x20x10 = 2000 in </a:t>
            </a:r>
            <a:r>
              <a:rPr lang="en-US" sz="2000" b="1" dirty="0">
                <a:latin typeface="Tahoma" panose="020B0604030504040204" pitchFamily="34" charset="0"/>
                <a:ea typeface="Tahoma" panose="020B0604030504040204" pitchFamily="34" charset="0"/>
                <a:cs typeface="Tahoma" panose="020B0604030504040204" pitchFamily="34" charset="0"/>
              </a:rPr>
              <a:t>48hours</a:t>
            </a:r>
          </a:p>
          <a:p>
            <a:pPr>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Maintenance</a:t>
            </a:r>
            <a:r>
              <a:rPr lang="en-US" sz="2000" dirty="0">
                <a:latin typeface="Tahoma" panose="020B0604030504040204" pitchFamily="34" charset="0"/>
                <a:ea typeface="Tahoma" panose="020B0604030504040204" pitchFamily="34" charset="0"/>
                <a:cs typeface="Tahoma" panose="020B0604030504040204" pitchFamily="34" charset="0"/>
              </a:rPr>
              <a:t> : (100x10) + (50x10)=1500 in </a:t>
            </a:r>
            <a:r>
              <a:rPr lang="en-US" sz="2000" b="1" dirty="0">
                <a:latin typeface="Tahoma" panose="020B0604030504040204" pitchFamily="34" charset="0"/>
                <a:ea typeface="Tahoma" panose="020B0604030504040204" pitchFamily="34" charset="0"/>
                <a:cs typeface="Tahoma" panose="020B0604030504040204" pitchFamily="34" charset="0"/>
              </a:rPr>
              <a:t>24hours </a:t>
            </a:r>
          </a:p>
          <a:p>
            <a:pPr lvl="1">
              <a:lnSpc>
                <a:spcPct val="150000"/>
              </a:lnSpc>
            </a:pPr>
            <a:r>
              <a:rPr lang="en-US" sz="2000" dirty="0">
                <a:latin typeface="Tahoma" panose="020B0604030504040204" pitchFamily="34" charset="0"/>
                <a:ea typeface="Tahoma" panose="020B0604030504040204" pitchFamily="34" charset="0"/>
                <a:cs typeface="Tahoma" panose="020B0604030504040204" pitchFamily="34" charset="0"/>
              </a:rPr>
              <a:t>1500x2=3000 </a:t>
            </a:r>
            <a:r>
              <a:rPr lang="en-US" sz="2000" b="1" dirty="0">
                <a:latin typeface="Tahoma" panose="020B0604030504040204" pitchFamily="34" charset="0"/>
                <a:ea typeface="Tahoma" panose="020B0604030504040204" pitchFamily="34" charset="0"/>
                <a:cs typeface="Tahoma" panose="020B0604030504040204" pitchFamily="34" charset="0"/>
              </a:rPr>
              <a:t>in 48 hours</a:t>
            </a:r>
          </a:p>
          <a:p>
            <a:pPr>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Total fluid </a:t>
            </a:r>
            <a:r>
              <a:rPr lang="en-US" sz="2000" dirty="0">
                <a:latin typeface="Tahoma" panose="020B0604030504040204" pitchFamily="34" charset="0"/>
                <a:ea typeface="Tahoma" panose="020B0604030504040204" pitchFamily="34" charset="0"/>
                <a:cs typeface="Tahoma" panose="020B0604030504040204" pitchFamily="34" charset="0"/>
              </a:rPr>
              <a:t>= (2000 + 3000)- (</a:t>
            </a:r>
            <a:r>
              <a:rPr lang="en-US" sz="2000" b="1" dirty="0">
                <a:latin typeface="Tahoma" panose="020B0604030504040204" pitchFamily="34" charset="0"/>
                <a:ea typeface="Tahoma" panose="020B0604030504040204" pitchFamily="34" charset="0"/>
                <a:cs typeface="Tahoma" panose="020B0604030504040204" pitchFamily="34" charset="0"/>
              </a:rPr>
              <a:t>subtract initial resuscitation fluid</a:t>
            </a:r>
            <a:r>
              <a:rPr lang="en-US" sz="2000" dirty="0">
                <a:latin typeface="Tahoma" panose="020B0604030504040204" pitchFamily="34" charset="0"/>
                <a:ea typeface="Tahoma" panose="020B0604030504040204" pitchFamily="34" charset="0"/>
                <a:cs typeface="Tahoma" panose="020B0604030504040204" pitchFamily="34" charset="0"/>
              </a:rPr>
              <a:t>)400 =4600mls in 48hrs</a:t>
            </a:r>
          </a:p>
          <a:p>
            <a:pPr>
              <a:lnSpc>
                <a:spcPct val="150000"/>
              </a:lnSpc>
            </a:pPr>
            <a:r>
              <a:rPr lang="en-US" sz="2000" b="1" dirty="0">
                <a:latin typeface="Tahoma" panose="020B0604030504040204" pitchFamily="34" charset="0"/>
                <a:ea typeface="Tahoma" panose="020B0604030504040204" pitchFamily="34" charset="0"/>
                <a:cs typeface="Tahoma" panose="020B0604030504040204" pitchFamily="34" charset="0"/>
              </a:rPr>
              <a:t>Hourly rate for the next 48hours</a:t>
            </a:r>
            <a:r>
              <a:rPr lang="en-US" sz="2000" dirty="0">
                <a:latin typeface="Tahoma" panose="020B0604030504040204" pitchFamily="34" charset="0"/>
                <a:ea typeface="Tahoma" panose="020B0604030504040204" pitchFamily="34" charset="0"/>
                <a:cs typeface="Tahoma" panose="020B0604030504040204" pitchFamily="34" charset="0"/>
              </a:rPr>
              <a:t> = 4600/48 = 96mls per hour = 96 drops per minute if using a </a:t>
            </a:r>
            <a:r>
              <a:rPr lang="en-US" sz="2000" dirty="0" err="1">
                <a:latin typeface="Tahoma" panose="020B0604030504040204" pitchFamily="34" charset="0"/>
                <a:ea typeface="Tahoma" panose="020B0604030504040204" pitchFamily="34" charset="0"/>
                <a:cs typeface="Tahoma" panose="020B0604030504040204" pitchFamily="34" charset="0"/>
              </a:rPr>
              <a:t>soluset</a:t>
            </a:r>
            <a:endParaRPr lang="x-none"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766127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8"/>
          <p:cNvSpPr txBox="1">
            <a:spLocks noGrp="1"/>
          </p:cNvSpPr>
          <p:nvPr>
            <p:ph type="title" idx="4294967295"/>
          </p:nvPr>
        </p:nvSpPr>
        <p:spPr>
          <a:xfrm>
            <a:off x="2070100" y="152401"/>
            <a:ext cx="8116889" cy="621323"/>
          </a:xfrm>
          <a:prstGeom prst="rect">
            <a:avLst/>
          </a:prstGeom>
          <a:noFill/>
          <a:ln>
            <a:noFill/>
          </a:ln>
        </p:spPr>
        <p:txBody>
          <a:bodyPr spcFirstLastPara="1" vert="horz" wrap="square" lIns="0" tIns="0" rIns="0" bIns="0" rtlCol="0" anchor="ctr" anchorCtr="0">
            <a:noAutofit/>
          </a:bodyPr>
          <a:lstStyle/>
          <a:p>
            <a:pPr algn="ctr">
              <a:lnSpc>
                <a:spcPct val="100000"/>
              </a:lnSpc>
              <a:spcBef>
                <a:spcPts val="0"/>
              </a:spcBef>
              <a:buSzPts val="1400"/>
            </a:pPr>
            <a:r>
              <a:rPr lang="en-US" sz="3600" b="1" dirty="0">
                <a:latin typeface="Cambria" panose="02040503050406030204" pitchFamily="18" charset="0"/>
                <a:ea typeface="Cambria" panose="02040503050406030204" pitchFamily="18" charset="0"/>
                <a:cs typeface="Arial"/>
                <a:sym typeface="Arial"/>
              </a:rPr>
              <a:t>Insulin Therapy</a:t>
            </a:r>
            <a:endParaRPr sz="3600" b="1" dirty="0">
              <a:latin typeface="Cambria" panose="02040503050406030204" pitchFamily="18" charset="0"/>
              <a:ea typeface="Cambria" panose="02040503050406030204" pitchFamily="18" charset="0"/>
              <a:cs typeface="Arial"/>
              <a:sym typeface="Arial"/>
            </a:endParaRPr>
          </a:p>
        </p:txBody>
      </p:sp>
      <p:sp>
        <p:nvSpPr>
          <p:cNvPr id="368" name="Google Shape;368;p68"/>
          <p:cNvSpPr txBox="1">
            <a:spLocks noGrp="1"/>
          </p:cNvSpPr>
          <p:nvPr>
            <p:ph type="body" idx="4294967295"/>
          </p:nvPr>
        </p:nvSpPr>
        <p:spPr>
          <a:xfrm>
            <a:off x="1312606" y="773724"/>
            <a:ext cx="9109209" cy="5363307"/>
          </a:xfrm>
          <a:prstGeom prst="rect">
            <a:avLst/>
          </a:prstGeom>
          <a:noFill/>
          <a:ln>
            <a:noFill/>
          </a:ln>
        </p:spPr>
        <p:txBody>
          <a:bodyPr spcFirstLastPara="1" vert="horz" wrap="square" lIns="0" tIns="0" rIns="0" bIns="0" rtlCol="0" anchor="t" anchorCtr="0">
            <a:noAutofit/>
          </a:bodyPr>
          <a:lstStyle/>
          <a:p>
            <a:pPr marL="342900" indent="-342900"/>
            <a:r>
              <a:rPr lang="en-US" sz="2400" dirty="0">
                <a:latin typeface="Tahoma" panose="020B0604030504040204" pitchFamily="34" charset="0"/>
                <a:ea typeface="Tahoma" panose="020B0604030504040204" pitchFamily="34" charset="0"/>
                <a:cs typeface="Tahoma" panose="020B0604030504040204" pitchFamily="34" charset="0"/>
              </a:rPr>
              <a:t>Start insulin infusion therapy one hour after initiation of fluids.</a:t>
            </a:r>
          </a:p>
          <a:p>
            <a:pPr marL="5080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342900" indent="-342900"/>
            <a:r>
              <a:rPr lang="en-US" sz="2400" dirty="0" err="1">
                <a:latin typeface="Tahoma" panose="020B0604030504040204" pitchFamily="34" charset="0"/>
                <a:ea typeface="Tahoma" panose="020B0604030504040204" pitchFamily="34" charset="0"/>
                <a:cs typeface="Tahoma" panose="020B0604030504040204" pitchFamily="34" charset="0"/>
              </a:rPr>
              <a:t>Continous</a:t>
            </a:r>
            <a:r>
              <a:rPr lang="en-US" sz="2400" dirty="0">
                <a:latin typeface="Tahoma" panose="020B0604030504040204" pitchFamily="34" charset="0"/>
                <a:ea typeface="Tahoma" panose="020B0604030504040204" pitchFamily="34" charset="0"/>
                <a:cs typeface="Tahoma" panose="020B0604030504040204" pitchFamily="34" charset="0"/>
              </a:rPr>
              <a:t> soluble/regular Insulin infusion starting dose:</a:t>
            </a:r>
          </a:p>
          <a:p>
            <a:pPr marL="800100" lvl="1" indent="-342900"/>
            <a:r>
              <a:rPr lang="en-US" sz="2000" dirty="0">
                <a:latin typeface="Tahoma" panose="020B0604030504040204" pitchFamily="34" charset="0"/>
                <a:ea typeface="Tahoma" panose="020B0604030504040204" pitchFamily="34" charset="0"/>
                <a:cs typeface="Tahoma" panose="020B0604030504040204" pitchFamily="34" charset="0"/>
              </a:rPr>
              <a:t>children =&gt;5 years 0.1 U/kg/hour, </a:t>
            </a:r>
          </a:p>
          <a:p>
            <a:pPr marL="800100" lvl="1" indent="-342900"/>
            <a:r>
              <a:rPr lang="en-US" sz="2000" dirty="0">
                <a:latin typeface="Tahoma" panose="020B0604030504040204" pitchFamily="34" charset="0"/>
                <a:ea typeface="Tahoma" panose="020B0604030504040204" pitchFamily="34" charset="0"/>
                <a:cs typeface="Tahoma" panose="020B0604030504040204" pitchFamily="34" charset="0"/>
              </a:rPr>
              <a:t>&lt;5 years 0.05 U/kg/hour.</a:t>
            </a:r>
          </a:p>
          <a:p>
            <a:pPr marL="457200" lvl="1"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342900" lvl="0" indent="-342900"/>
            <a:r>
              <a:rPr lang="en-US" sz="2400" dirty="0">
                <a:latin typeface="Tahoma" panose="020B0604030504040204" pitchFamily="34" charset="0"/>
                <a:ea typeface="Tahoma" panose="020B0604030504040204" pitchFamily="34" charset="0"/>
                <a:cs typeface="Tahoma" panose="020B0604030504040204" pitchFamily="34" charset="0"/>
              </a:rPr>
              <a:t>If there is no infusion pump,:-</a:t>
            </a:r>
          </a:p>
          <a:p>
            <a:pPr lvl="1" indent="-342900"/>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E.g. For a 30 kg child, put 30 units of insulin in 100mls of sodium chloride and run the infusion at 10 </a:t>
            </a:r>
            <a:r>
              <a:rPr lang="en-US" dirty="0" err="1">
                <a:solidFill>
                  <a:srgbClr val="0070C0"/>
                </a:solidFill>
                <a:latin typeface="Tahoma" panose="020B0604030504040204" pitchFamily="34" charset="0"/>
                <a:ea typeface="Tahoma" panose="020B0604030504040204" pitchFamily="34" charset="0"/>
                <a:cs typeface="Tahoma" panose="020B0604030504040204" pitchFamily="34" charset="0"/>
              </a:rPr>
              <a:t>mls</a:t>
            </a:r>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 hour to administer 0.1 Units/kg hour or run the infusion at 5 </a:t>
            </a:r>
            <a:r>
              <a:rPr lang="en-US" dirty="0" err="1">
                <a:solidFill>
                  <a:srgbClr val="0070C0"/>
                </a:solidFill>
                <a:latin typeface="Tahoma" panose="020B0604030504040204" pitchFamily="34" charset="0"/>
                <a:ea typeface="Tahoma" panose="020B0604030504040204" pitchFamily="34" charset="0"/>
                <a:cs typeface="Tahoma" panose="020B0604030504040204" pitchFamily="34" charset="0"/>
              </a:rPr>
              <a:t>mls</a:t>
            </a:r>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 hour to administer 0.05 Units/kg/hour</a:t>
            </a:r>
          </a:p>
          <a:p>
            <a:pPr lvl="1" indent="-342900"/>
            <a:endPar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342900" lvl="1" indent="0">
              <a:buNone/>
            </a:pPr>
            <a:endPar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93700" indent="-342900"/>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Do not give insulin as IV bolus. </a:t>
            </a:r>
            <a:r>
              <a:rPr lang="en-US" sz="2000" dirty="0">
                <a:latin typeface="Tahoma" panose="020B0604030504040204" pitchFamily="34" charset="0"/>
                <a:ea typeface="Tahoma" panose="020B0604030504040204" pitchFamily="34" charset="0"/>
                <a:cs typeface="Tahoma" panose="020B0604030504040204" pitchFamily="34" charset="0"/>
              </a:rPr>
              <a:t>(can increase risk of cerebral edema)</a:t>
            </a:r>
          </a:p>
          <a:p>
            <a:pPr marL="393700" indent="-342900"/>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DO NOT GIVE BICARBONATE- </a:t>
            </a:r>
            <a:r>
              <a:rPr lang="en-US" sz="2000" dirty="0">
                <a:latin typeface="Tahoma" panose="020B0604030504040204" pitchFamily="34" charset="0"/>
                <a:ea typeface="Tahoma" panose="020B0604030504040204" pitchFamily="34" charset="0"/>
                <a:cs typeface="Tahoma" panose="020B0604030504040204" pitchFamily="34" charset="0"/>
              </a:rPr>
              <a:t>it can increase the risk of Cerebral edema</a:t>
            </a:r>
          </a:p>
          <a:p>
            <a:pPr marL="393700" indent="-342900"/>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369" name="Google Shape;369;p68"/>
          <p:cNvSpPr txBox="1"/>
          <p:nvPr/>
        </p:nvSpPr>
        <p:spPr>
          <a:xfrm>
            <a:off x="9285288" y="0"/>
            <a:ext cx="901700" cy="471488"/>
          </a:xfrm>
          <a:prstGeom prst="rect">
            <a:avLst/>
          </a:prstGeom>
          <a:noFill/>
          <a:ln>
            <a:noFill/>
          </a:ln>
        </p:spPr>
        <p:txBody>
          <a:bodyPr spcFirstLastPara="1" wrap="square" lIns="0" tIns="0" rIns="0" bIns="0" anchor="ctr" anchorCtr="0">
            <a:noAutofit/>
          </a:bodyPr>
          <a:lstStyle/>
          <a:p>
            <a:pPr algn="r">
              <a:buClr>
                <a:schemeClr val="hlink"/>
              </a:buClr>
              <a:buSzPts val="800"/>
            </a:pPr>
            <a:r>
              <a:rPr lang="en-US" sz="800">
                <a:solidFill>
                  <a:schemeClr val="hlink"/>
                </a:solidFill>
                <a:latin typeface="Verdana"/>
                <a:ea typeface="Verdana"/>
                <a:cs typeface="Verdana"/>
                <a:sym typeface="Verdana"/>
              </a:rPr>
              <a:t>Slide no </a:t>
            </a:r>
            <a:fld id="{00000000-1234-1234-1234-123412341234}" type="slidenum">
              <a:rPr lang="en-US" sz="800">
                <a:solidFill>
                  <a:schemeClr val="hlink"/>
                </a:solidFill>
                <a:latin typeface="Verdana"/>
                <a:ea typeface="Verdana"/>
                <a:cs typeface="Verdana"/>
                <a:sym typeface="Verdana"/>
              </a:rPr>
              <a:pPr algn="r">
                <a:buClr>
                  <a:schemeClr val="hlink"/>
                </a:buClr>
                <a:buSzPts val="800"/>
              </a:pPr>
              <a:t>159</a:t>
            </a:fld>
            <a:endParaRPr sz="800">
              <a:solidFill>
                <a:schemeClr val="hlink"/>
              </a:solidFill>
              <a:latin typeface="Verdana"/>
              <a:ea typeface="Verdana"/>
              <a:cs typeface="Verdana"/>
              <a:sym typeface="Verdana"/>
            </a:endParaRPr>
          </a:p>
        </p:txBody>
      </p:sp>
      <p:sp>
        <p:nvSpPr>
          <p:cNvPr id="370" name="Google Shape;370;p68"/>
          <p:cNvSpPr txBox="1"/>
          <p:nvPr/>
        </p:nvSpPr>
        <p:spPr>
          <a:xfrm>
            <a:off x="7823200" y="0"/>
            <a:ext cx="1460500" cy="471488"/>
          </a:xfrm>
          <a:prstGeom prst="rect">
            <a:avLst/>
          </a:prstGeom>
          <a:noFill/>
          <a:ln>
            <a:noFill/>
          </a:ln>
        </p:spPr>
        <p:txBody>
          <a:bodyPr spcFirstLastPara="1" wrap="square" lIns="0" tIns="0" rIns="0" bIns="0" anchor="ctr" anchorCtr="0">
            <a:noAutofit/>
          </a:bodyPr>
          <a:lstStyle/>
          <a:p>
            <a:pPr algn="r">
              <a:buClr>
                <a:srgbClr val="BDB2A4"/>
              </a:buClr>
              <a:buSzPts val="800"/>
            </a:pPr>
            <a:r>
              <a:rPr lang="en-US" sz="800">
                <a:solidFill>
                  <a:srgbClr val="BDB2A4"/>
                </a:solidFill>
                <a:latin typeface="Verdana"/>
                <a:ea typeface="Verdana"/>
                <a:cs typeface="Verdana"/>
                <a:sym typeface="Verdana"/>
              </a:rPr>
              <a:t>Date</a:t>
            </a:r>
            <a:endParaRPr/>
          </a:p>
        </p:txBody>
      </p:sp>
    </p:spTree>
    <p:extLst>
      <p:ext uri="{BB962C8B-B14F-4D97-AF65-F5344CB8AC3E}">
        <p14:creationId xmlns:p14="http://schemas.microsoft.com/office/powerpoint/2010/main" val="221019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DCF28-9C90-E4FF-D25A-18C7E4C5E570}"/>
            </a:ext>
          </a:extLst>
        </p:cNvPr>
        <p:cNvGrpSpPr/>
        <p:nvPr/>
      </p:nvGrpSpPr>
      <p:grpSpPr>
        <a:xfrm>
          <a:off x="0" y="0"/>
          <a:ext cx="0" cy="0"/>
          <a:chOff x="0" y="0"/>
          <a:chExt cx="0" cy="0"/>
        </a:xfrm>
      </p:grpSpPr>
      <p:sp>
        <p:nvSpPr>
          <p:cNvPr id="52226" name="Title 1">
            <a:extLst>
              <a:ext uri="{FF2B5EF4-FFF2-40B4-BE49-F238E27FC236}">
                <a16:creationId xmlns:a16="http://schemas.microsoft.com/office/drawing/2014/main" id="{1DB67086-79B4-D44F-5E98-D2799C5B9FA6}"/>
              </a:ext>
            </a:extLst>
          </p:cNvPr>
          <p:cNvSpPr txBox="1">
            <a:spLocks noGrp="1"/>
          </p:cNvSpPr>
          <p:nvPr>
            <p:ph type="title"/>
          </p:nvPr>
        </p:nvSpPr>
        <p:spPr>
          <a:xfrm>
            <a:off x="2088356" y="138794"/>
            <a:ext cx="8015287" cy="898525"/>
          </a:xfrm>
        </p:spPr>
        <p:txBody>
          <a:bodyPr/>
          <a:lstStyle/>
          <a:p>
            <a:pPr>
              <a:spcBef>
                <a:spcPct val="0"/>
              </a:spcBef>
              <a:buClr>
                <a:srgbClr val="97ABBC"/>
              </a:buClr>
              <a:buFont typeface="Raleway"/>
              <a:buNone/>
              <a:defRPr/>
            </a:pPr>
            <a:r>
              <a:rPr lang="en-US" altLang="en-US" sz="3600" dirty="0">
                <a:solidFill>
                  <a:srgbClr val="0070C0"/>
                </a:solidFill>
                <a:latin typeface="Calibri" panose="020F0502020204030204" pitchFamily="34" charset="0"/>
                <a:ea typeface="Raleway"/>
                <a:cs typeface="Raleway"/>
                <a:sym typeface="Raleway"/>
              </a:rPr>
              <a:t>Post-Resuscitation Care</a:t>
            </a:r>
            <a:endParaRPr lang="en-US" altLang="en-US" sz="3600" dirty="0">
              <a:solidFill>
                <a:srgbClr val="97ABBC"/>
              </a:solidFill>
              <a:latin typeface="Raleway"/>
              <a:ea typeface="Raleway"/>
              <a:cs typeface="Raleway"/>
              <a:sym typeface="Raleway"/>
            </a:endParaRPr>
          </a:p>
        </p:txBody>
      </p:sp>
      <p:grpSp>
        <p:nvGrpSpPr>
          <p:cNvPr id="222212" name="object 2">
            <a:extLst>
              <a:ext uri="{FF2B5EF4-FFF2-40B4-BE49-F238E27FC236}">
                <a16:creationId xmlns:a16="http://schemas.microsoft.com/office/drawing/2014/main" id="{E67BE206-CD14-2A8D-E725-66BDDF8B436E}"/>
              </a:ext>
            </a:extLst>
          </p:cNvPr>
          <p:cNvGrpSpPr>
            <a:grpSpLocks/>
          </p:cNvGrpSpPr>
          <p:nvPr/>
        </p:nvGrpSpPr>
        <p:grpSpPr bwMode="auto">
          <a:xfrm>
            <a:off x="8880476" y="6754814"/>
            <a:ext cx="1787525" cy="103187"/>
            <a:chOff x="7356347" y="6754367"/>
            <a:chExt cx="1788160" cy="104139"/>
          </a:xfrm>
        </p:grpSpPr>
        <p:sp>
          <p:nvSpPr>
            <p:cNvPr id="222217" name="object 3">
              <a:extLst>
                <a:ext uri="{FF2B5EF4-FFF2-40B4-BE49-F238E27FC236}">
                  <a16:creationId xmlns:a16="http://schemas.microsoft.com/office/drawing/2014/main" id="{E9690F01-A100-3E21-7A73-F89429526F2F}"/>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05 h 104140"/>
                <a:gd name="T6" fmla="*/ 894588 w 894715"/>
                <a:gd name="T7" fmla="*/ 103605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222218" name="object 4">
              <a:extLst>
                <a:ext uri="{FF2B5EF4-FFF2-40B4-BE49-F238E27FC236}">
                  <a16:creationId xmlns:a16="http://schemas.microsoft.com/office/drawing/2014/main" id="{2D77FB41-B5A0-9D5A-A835-52796C0783E7}"/>
                </a:ext>
              </a:extLst>
            </p:cNvPr>
            <p:cNvSpPr>
              <a:spLocks/>
            </p:cNvSpPr>
            <p:nvPr/>
          </p:nvSpPr>
          <p:spPr bwMode="auto">
            <a:xfrm>
              <a:off x="8250935" y="6754367"/>
              <a:ext cx="893444" cy="104139"/>
            </a:xfrm>
            <a:custGeom>
              <a:avLst/>
              <a:gdLst>
                <a:gd name="T0" fmla="*/ 893037 w 893445"/>
                <a:gd name="T1" fmla="*/ 0 h 104140"/>
                <a:gd name="T2" fmla="*/ 0 w 893445"/>
                <a:gd name="T3" fmla="*/ 0 h 104140"/>
                <a:gd name="T4" fmla="*/ 0 w 893445"/>
                <a:gd name="T5" fmla="*/ 103605 h 104140"/>
                <a:gd name="T6" fmla="*/ 893037 w 893445"/>
                <a:gd name="T7" fmla="*/ 103605 h 104140"/>
                <a:gd name="T8" fmla="*/ 893037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grpSp>
        <p:nvGrpSpPr>
          <p:cNvPr id="222213" name="object 5">
            <a:extLst>
              <a:ext uri="{FF2B5EF4-FFF2-40B4-BE49-F238E27FC236}">
                <a16:creationId xmlns:a16="http://schemas.microsoft.com/office/drawing/2014/main" id="{58E64494-CB42-8BBF-24A1-96588492BED1}"/>
              </a:ext>
            </a:extLst>
          </p:cNvPr>
          <p:cNvGrpSpPr>
            <a:grpSpLocks/>
          </p:cNvGrpSpPr>
          <p:nvPr/>
        </p:nvGrpSpPr>
        <p:grpSpPr bwMode="auto">
          <a:xfrm>
            <a:off x="1524001" y="6754814"/>
            <a:ext cx="7356475" cy="103187"/>
            <a:chOff x="0" y="6754367"/>
            <a:chExt cx="7356475" cy="104139"/>
          </a:xfrm>
        </p:grpSpPr>
        <p:sp>
          <p:nvSpPr>
            <p:cNvPr id="222215" name="object 6">
              <a:extLst>
                <a:ext uri="{FF2B5EF4-FFF2-40B4-BE49-F238E27FC236}">
                  <a16:creationId xmlns:a16="http://schemas.microsoft.com/office/drawing/2014/main" id="{F8FBF641-C7E1-FF68-3321-C87A706FE5BB}"/>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05 h 104140"/>
                <a:gd name="T6" fmla="*/ 893063 w 893444"/>
                <a:gd name="T7" fmla="*/ 103605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222216" name="object 7">
              <a:extLst>
                <a:ext uri="{FF2B5EF4-FFF2-40B4-BE49-F238E27FC236}">
                  <a16:creationId xmlns:a16="http://schemas.microsoft.com/office/drawing/2014/main" id="{3BEC6780-194C-DC20-9910-302DD501FF16}"/>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05 h 104140"/>
                <a:gd name="T6" fmla="*/ 6463284 w 6463665"/>
                <a:gd name="T7" fmla="*/ 103605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sp>
        <p:nvSpPr>
          <p:cNvPr id="4" name="Rectangle: Rounded Corners 3">
            <a:extLst>
              <a:ext uri="{FF2B5EF4-FFF2-40B4-BE49-F238E27FC236}">
                <a16:creationId xmlns:a16="http://schemas.microsoft.com/office/drawing/2014/main" id="{04870F73-2420-3F15-224C-D9F37BBBDA59}"/>
              </a:ext>
            </a:extLst>
          </p:cNvPr>
          <p:cNvSpPr/>
          <p:nvPr/>
        </p:nvSpPr>
        <p:spPr>
          <a:xfrm>
            <a:off x="1132114" y="1045706"/>
            <a:ext cx="9927772" cy="662217"/>
          </a:xfrm>
          <a:prstGeom prst="roundRect">
            <a:avLst/>
          </a:prstGeom>
          <a:solidFill>
            <a:srgbClr val="F4F9F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en-US" sz="2800" dirty="0">
              <a:solidFill>
                <a:schemeClr val="tx1"/>
              </a:solidFill>
              <a:latin typeface="Calibri" panose="020F0502020204030204" pitchFamily="34" charset="0"/>
              <a:cs typeface="Arial" panose="020B0604020202020204" pitchFamily="34" charset="0"/>
              <a:sym typeface="Lato" pitchFamily="34" charset="0"/>
            </a:endParaRPr>
          </a:p>
          <a:p>
            <a:pPr algn="ctr"/>
            <a:r>
              <a:rPr lang="en-US" altLang="en-US" sz="2800" dirty="0">
                <a:solidFill>
                  <a:schemeClr val="tx1"/>
                </a:solidFill>
                <a:latin typeface="Calibri" panose="020F0502020204030204" pitchFamily="34" charset="0"/>
                <a:cs typeface="Arial" panose="020B0604020202020204" pitchFamily="34" charset="0"/>
                <a:sym typeface="Lato" pitchFamily="34" charset="0"/>
              </a:rPr>
              <a:t>Assess ABCDE fully with frequent reassessment  every 2 minutes</a:t>
            </a:r>
          </a:p>
          <a:p>
            <a:pPr algn="ctr"/>
            <a:endParaRPr lang="en-KE" sz="2800" dirty="0">
              <a:solidFill>
                <a:schemeClr val="tx1"/>
              </a:solidFill>
            </a:endParaRPr>
          </a:p>
        </p:txBody>
      </p:sp>
      <p:pic>
        <p:nvPicPr>
          <p:cNvPr id="5" name="Picture 4">
            <a:extLst>
              <a:ext uri="{FF2B5EF4-FFF2-40B4-BE49-F238E27FC236}">
                <a16:creationId xmlns:a16="http://schemas.microsoft.com/office/drawing/2014/main" id="{77B27A64-A77E-DC07-22FB-EE8564DF3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269" y="2705710"/>
            <a:ext cx="874275" cy="730662"/>
          </a:xfrm>
          <a:prstGeom prst="rect">
            <a:avLst/>
          </a:prstGeom>
        </p:spPr>
      </p:pic>
      <p:pic>
        <p:nvPicPr>
          <p:cNvPr id="6" name="Picture 5">
            <a:extLst>
              <a:ext uri="{FF2B5EF4-FFF2-40B4-BE49-F238E27FC236}">
                <a16:creationId xmlns:a16="http://schemas.microsoft.com/office/drawing/2014/main" id="{AF2E46EA-8779-4FB3-2BA1-733001249418}"/>
              </a:ext>
            </a:extLst>
          </p:cNvPr>
          <p:cNvPicPr>
            <a:picLocks noChangeAspect="1"/>
          </p:cNvPicPr>
          <p:nvPr/>
        </p:nvPicPr>
        <p:blipFill>
          <a:blip r:embed="rId3"/>
          <a:srcRect b="17848"/>
          <a:stretch/>
        </p:blipFill>
        <p:spPr>
          <a:xfrm>
            <a:off x="1264164" y="1838072"/>
            <a:ext cx="889400" cy="730662"/>
          </a:xfrm>
          <a:prstGeom prst="rect">
            <a:avLst/>
          </a:prstGeom>
        </p:spPr>
      </p:pic>
      <p:pic>
        <p:nvPicPr>
          <p:cNvPr id="7" name="Picture 6">
            <a:extLst>
              <a:ext uri="{FF2B5EF4-FFF2-40B4-BE49-F238E27FC236}">
                <a16:creationId xmlns:a16="http://schemas.microsoft.com/office/drawing/2014/main" id="{AACEA780-24CA-BB06-65A3-B231820C3616}"/>
              </a:ext>
            </a:extLst>
          </p:cNvPr>
          <p:cNvPicPr>
            <a:picLocks noChangeAspect="1"/>
          </p:cNvPicPr>
          <p:nvPr/>
        </p:nvPicPr>
        <p:blipFill>
          <a:blip r:embed="rId4"/>
          <a:srcRect l="1" r="-58" b="16172"/>
          <a:stretch/>
        </p:blipFill>
        <p:spPr>
          <a:xfrm>
            <a:off x="1382557" y="3805266"/>
            <a:ext cx="872112" cy="730662"/>
          </a:xfrm>
          <a:prstGeom prst="rect">
            <a:avLst/>
          </a:prstGeom>
        </p:spPr>
      </p:pic>
      <p:pic>
        <p:nvPicPr>
          <p:cNvPr id="8" name="Picture 7">
            <a:extLst>
              <a:ext uri="{FF2B5EF4-FFF2-40B4-BE49-F238E27FC236}">
                <a16:creationId xmlns:a16="http://schemas.microsoft.com/office/drawing/2014/main" id="{F4F40DFF-1B6B-5BCC-9689-D43BADF6D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164" y="4901055"/>
            <a:ext cx="872112" cy="742677"/>
          </a:xfrm>
          <a:prstGeom prst="rect">
            <a:avLst/>
          </a:prstGeom>
        </p:spPr>
      </p:pic>
      <p:pic>
        <p:nvPicPr>
          <p:cNvPr id="9" name="Picture 8">
            <a:extLst>
              <a:ext uri="{FF2B5EF4-FFF2-40B4-BE49-F238E27FC236}">
                <a16:creationId xmlns:a16="http://schemas.microsoft.com/office/drawing/2014/main" id="{A8067277-F9CB-7EA4-3A95-50172E368EDC}"/>
              </a:ext>
            </a:extLst>
          </p:cNvPr>
          <p:cNvPicPr>
            <a:picLocks noChangeAspect="1"/>
          </p:cNvPicPr>
          <p:nvPr/>
        </p:nvPicPr>
        <p:blipFill>
          <a:blip r:embed="rId6">
            <a:extLst>
              <a:ext uri="{28A0092B-C50C-407E-A947-70E740481C1C}">
                <a14:useLocalDpi xmlns:a14="http://schemas.microsoft.com/office/drawing/2010/main" val="0"/>
              </a:ext>
            </a:extLst>
          </a:blip>
          <a:srcRect r="53985" b="8947"/>
          <a:stretch/>
        </p:blipFill>
        <p:spPr>
          <a:xfrm>
            <a:off x="1412656" y="5720337"/>
            <a:ext cx="675700" cy="957872"/>
          </a:xfrm>
          <a:prstGeom prst="rect">
            <a:avLst/>
          </a:prstGeom>
        </p:spPr>
      </p:pic>
      <p:sp>
        <p:nvSpPr>
          <p:cNvPr id="10" name="TextBox 9">
            <a:extLst>
              <a:ext uri="{FF2B5EF4-FFF2-40B4-BE49-F238E27FC236}">
                <a16:creationId xmlns:a16="http://schemas.microsoft.com/office/drawing/2014/main" id="{24AD73FC-D665-398F-0E03-41AF6779B9FF}"/>
              </a:ext>
            </a:extLst>
          </p:cNvPr>
          <p:cNvSpPr txBox="1"/>
          <p:nvPr/>
        </p:nvSpPr>
        <p:spPr>
          <a:xfrm>
            <a:off x="1848470" y="2032160"/>
            <a:ext cx="6391173" cy="400110"/>
          </a:xfrm>
          <a:prstGeom prst="rect">
            <a:avLst/>
          </a:prstGeom>
          <a:noFill/>
        </p:spPr>
        <p:txBody>
          <a:bodyPr wrap="none" rtlCol="0">
            <a:spAutoFit/>
          </a:bodyPr>
          <a:lstStyle/>
          <a:p>
            <a:pPr marL="731837" lvl="1" indent="-457200">
              <a:spcBef>
                <a:spcPct val="0"/>
              </a:spcBef>
              <a:buClr>
                <a:srgbClr val="677480"/>
              </a:buClr>
              <a:buFont typeface="Lato" pitchFamily="34" charset="0"/>
              <a:buChar char="▷"/>
              <a:defRPr/>
            </a:pPr>
            <a:r>
              <a:rPr lang="en-US" altLang="en-US" sz="2000" b="1" dirty="0">
                <a:solidFill>
                  <a:schemeClr val="accent1"/>
                </a:solidFill>
                <a:latin typeface="Calibri" panose="020F0502020204030204" pitchFamily="34" charset="0"/>
                <a:cs typeface="Arial" panose="020B0604020202020204" pitchFamily="34" charset="0"/>
                <a:sym typeface="Lato" pitchFamily="34" charset="0"/>
              </a:rPr>
              <a:t>Airway</a:t>
            </a:r>
            <a:r>
              <a:rPr lang="en-US" altLang="en-US" sz="2000" dirty="0">
                <a:latin typeface="Calibri" panose="020F0502020204030204" pitchFamily="34" charset="0"/>
                <a:cs typeface="Arial" panose="020B0604020202020204" pitchFamily="34" charset="0"/>
                <a:sym typeface="Lato" pitchFamily="34" charset="0"/>
              </a:rPr>
              <a:t>: correct positioning, consider airway adjuncts</a:t>
            </a:r>
          </a:p>
        </p:txBody>
      </p:sp>
      <p:sp>
        <p:nvSpPr>
          <p:cNvPr id="11" name="TextBox 10">
            <a:extLst>
              <a:ext uri="{FF2B5EF4-FFF2-40B4-BE49-F238E27FC236}">
                <a16:creationId xmlns:a16="http://schemas.microsoft.com/office/drawing/2014/main" id="{0F2F0A84-3DF7-F3DB-D840-A8BA285CCA1B}"/>
              </a:ext>
            </a:extLst>
          </p:cNvPr>
          <p:cNvSpPr txBox="1"/>
          <p:nvPr/>
        </p:nvSpPr>
        <p:spPr>
          <a:xfrm>
            <a:off x="1848470" y="2837420"/>
            <a:ext cx="6463665" cy="707886"/>
          </a:xfrm>
          <a:prstGeom prst="rect">
            <a:avLst/>
          </a:prstGeom>
          <a:noFill/>
        </p:spPr>
        <p:txBody>
          <a:bodyPr wrap="square" rtlCol="0">
            <a:spAutoFit/>
          </a:bodyPr>
          <a:lstStyle/>
          <a:p>
            <a:pPr marL="731837" lvl="1" indent="-457200">
              <a:spcBef>
                <a:spcPct val="0"/>
              </a:spcBef>
              <a:buClr>
                <a:srgbClr val="677480"/>
              </a:buClr>
              <a:buFont typeface="Lato" pitchFamily="34" charset="0"/>
              <a:buChar char="▷"/>
              <a:defRPr/>
            </a:pPr>
            <a:r>
              <a:rPr lang="en-US" altLang="en-US" sz="2000" b="1" dirty="0">
                <a:solidFill>
                  <a:schemeClr val="accent1"/>
                </a:solidFill>
                <a:latin typeface="Calibri" panose="020F0502020204030204" pitchFamily="34" charset="0"/>
                <a:cs typeface="Arial" panose="020B0604020202020204" pitchFamily="34" charset="0"/>
                <a:sym typeface="Lato" pitchFamily="34" charset="0"/>
              </a:rPr>
              <a:t>Breathing</a:t>
            </a:r>
            <a:r>
              <a:rPr lang="en-US" altLang="en-US" sz="2000" dirty="0">
                <a:latin typeface="Calibri" panose="020F0502020204030204" pitchFamily="34" charset="0"/>
                <a:cs typeface="Arial" panose="020B0604020202020204" pitchFamily="34" charset="0"/>
                <a:sym typeface="Lato" pitchFamily="34" charset="0"/>
              </a:rPr>
              <a:t>: Oxygen at 10-15L/min NRM and titrate flow depending on oxygen sats. </a:t>
            </a:r>
            <a:r>
              <a:rPr lang="en-US" altLang="en-US" sz="2000" dirty="0">
                <a:solidFill>
                  <a:srgbClr val="C00000"/>
                </a:solidFill>
                <a:latin typeface="Calibri" panose="020F0502020204030204" pitchFamily="34" charset="0"/>
                <a:cs typeface="Arial" panose="020B0604020202020204" pitchFamily="34" charset="0"/>
                <a:sym typeface="Lato" pitchFamily="34" charset="0"/>
              </a:rPr>
              <a:t>Target SpO2 94-98%</a:t>
            </a:r>
          </a:p>
        </p:txBody>
      </p:sp>
      <p:sp>
        <p:nvSpPr>
          <p:cNvPr id="12" name="TextBox 11">
            <a:extLst>
              <a:ext uri="{FF2B5EF4-FFF2-40B4-BE49-F238E27FC236}">
                <a16:creationId xmlns:a16="http://schemas.microsoft.com/office/drawing/2014/main" id="{DB0972B2-26E8-5557-EF71-8EE03BDB2F55}"/>
              </a:ext>
            </a:extLst>
          </p:cNvPr>
          <p:cNvSpPr txBox="1"/>
          <p:nvPr/>
        </p:nvSpPr>
        <p:spPr>
          <a:xfrm>
            <a:off x="1848470" y="3789095"/>
            <a:ext cx="6463665" cy="707886"/>
          </a:xfrm>
          <a:prstGeom prst="rect">
            <a:avLst/>
          </a:prstGeom>
          <a:noFill/>
        </p:spPr>
        <p:txBody>
          <a:bodyPr wrap="square" rtlCol="0">
            <a:spAutoFit/>
          </a:bodyPr>
          <a:lstStyle/>
          <a:p>
            <a:pPr marL="731837" lvl="1" indent="-457200">
              <a:spcBef>
                <a:spcPct val="0"/>
              </a:spcBef>
              <a:buClr>
                <a:srgbClr val="677480"/>
              </a:buClr>
              <a:buFont typeface="Lato" pitchFamily="34" charset="0"/>
              <a:buChar char="▷"/>
              <a:defRPr/>
            </a:pPr>
            <a:r>
              <a:rPr lang="en-US" altLang="en-US" sz="2000" b="1" dirty="0">
                <a:solidFill>
                  <a:schemeClr val="accent1"/>
                </a:solidFill>
                <a:latin typeface="Calibri" panose="020F0502020204030204" pitchFamily="34" charset="0"/>
                <a:cs typeface="Arial" panose="020B0604020202020204" pitchFamily="34" charset="0"/>
                <a:sym typeface="Lato" pitchFamily="34" charset="0"/>
              </a:rPr>
              <a:t>Circulation</a:t>
            </a:r>
            <a:r>
              <a:rPr lang="en-US" altLang="en-US" sz="2000" dirty="0">
                <a:latin typeface="Calibri" panose="020F0502020204030204" pitchFamily="34" charset="0"/>
                <a:cs typeface="Arial" panose="020B0604020202020204" pitchFamily="34" charset="0"/>
                <a:sym typeface="Lato" pitchFamily="34" charset="0"/>
              </a:rPr>
              <a:t>: maintain normal blood pressure to perfuse end organs (brain, heart, kidneys)</a:t>
            </a:r>
          </a:p>
        </p:txBody>
      </p:sp>
      <p:sp>
        <p:nvSpPr>
          <p:cNvPr id="13" name="TextBox 12">
            <a:extLst>
              <a:ext uri="{FF2B5EF4-FFF2-40B4-BE49-F238E27FC236}">
                <a16:creationId xmlns:a16="http://schemas.microsoft.com/office/drawing/2014/main" id="{2DB047D7-EC1E-EBBF-A6F0-35FD55BA1004}"/>
              </a:ext>
            </a:extLst>
          </p:cNvPr>
          <p:cNvSpPr txBox="1"/>
          <p:nvPr/>
        </p:nvSpPr>
        <p:spPr>
          <a:xfrm>
            <a:off x="1900187" y="5004176"/>
            <a:ext cx="5496656" cy="400110"/>
          </a:xfrm>
          <a:prstGeom prst="rect">
            <a:avLst/>
          </a:prstGeom>
          <a:noFill/>
        </p:spPr>
        <p:txBody>
          <a:bodyPr wrap="square" rtlCol="0">
            <a:spAutoFit/>
          </a:bodyPr>
          <a:lstStyle/>
          <a:p>
            <a:pPr marL="731837" lvl="1" indent="-457200">
              <a:spcBef>
                <a:spcPct val="0"/>
              </a:spcBef>
              <a:buClr>
                <a:srgbClr val="677480"/>
              </a:buClr>
              <a:buFont typeface="Lato" pitchFamily="34" charset="0"/>
              <a:buChar char="▷"/>
              <a:defRPr/>
            </a:pPr>
            <a:r>
              <a:rPr lang="en-US" altLang="en-US" sz="2000" b="1" dirty="0">
                <a:solidFill>
                  <a:schemeClr val="accent1"/>
                </a:solidFill>
                <a:latin typeface="Calibri" panose="020F0502020204030204" pitchFamily="34" charset="0"/>
                <a:cs typeface="Arial" panose="020B0604020202020204" pitchFamily="34" charset="0"/>
                <a:sym typeface="Lato" pitchFamily="34" charset="0"/>
              </a:rPr>
              <a:t>Disability</a:t>
            </a:r>
            <a:r>
              <a:rPr lang="en-US" altLang="en-US" sz="2000" dirty="0">
                <a:latin typeface="Calibri" panose="020F0502020204030204" pitchFamily="34" charset="0"/>
                <a:cs typeface="Arial" panose="020B0604020202020204" pitchFamily="34" charset="0"/>
                <a:sym typeface="Lato" pitchFamily="34" charset="0"/>
              </a:rPr>
              <a:t>: manage hypo/hyperglycemia</a:t>
            </a:r>
          </a:p>
        </p:txBody>
      </p:sp>
      <p:sp>
        <p:nvSpPr>
          <p:cNvPr id="14" name="TextBox 13">
            <a:extLst>
              <a:ext uri="{FF2B5EF4-FFF2-40B4-BE49-F238E27FC236}">
                <a16:creationId xmlns:a16="http://schemas.microsoft.com/office/drawing/2014/main" id="{939D7401-2000-2F07-1958-AB63C87BCAE6}"/>
              </a:ext>
            </a:extLst>
          </p:cNvPr>
          <p:cNvSpPr txBox="1"/>
          <p:nvPr/>
        </p:nvSpPr>
        <p:spPr>
          <a:xfrm>
            <a:off x="1970723" y="5886456"/>
            <a:ext cx="5135885" cy="707886"/>
          </a:xfrm>
          <a:prstGeom prst="rect">
            <a:avLst/>
          </a:prstGeom>
          <a:noFill/>
        </p:spPr>
        <p:txBody>
          <a:bodyPr wrap="square">
            <a:spAutoFit/>
          </a:bodyPr>
          <a:lstStyle/>
          <a:p>
            <a:pPr marL="731837" lvl="1" indent="-457200">
              <a:spcBef>
                <a:spcPct val="0"/>
              </a:spcBef>
              <a:buClr>
                <a:srgbClr val="677480"/>
              </a:buClr>
              <a:buFont typeface="Lato" pitchFamily="34" charset="0"/>
              <a:buChar char="▷"/>
              <a:defRPr/>
            </a:pPr>
            <a:r>
              <a:rPr lang="en-US" altLang="en-US" sz="2000" b="1" dirty="0">
                <a:solidFill>
                  <a:schemeClr val="accent1"/>
                </a:solidFill>
                <a:latin typeface="Calibri" panose="020F0502020204030204" pitchFamily="34" charset="0"/>
                <a:cs typeface="Arial" panose="020B0604020202020204" pitchFamily="34" charset="0"/>
                <a:sym typeface="Lato" pitchFamily="34" charset="0"/>
              </a:rPr>
              <a:t>Exposure</a:t>
            </a:r>
            <a:r>
              <a:rPr lang="en-US" altLang="en-US" sz="2000" dirty="0">
                <a:solidFill>
                  <a:schemeClr val="accent1"/>
                </a:solidFill>
                <a:latin typeface="Calibri" panose="020F0502020204030204" pitchFamily="34" charset="0"/>
                <a:cs typeface="Arial" panose="020B0604020202020204" pitchFamily="34" charset="0"/>
                <a:sym typeface="Lato" pitchFamily="34" charset="0"/>
              </a:rPr>
              <a:t>:</a:t>
            </a:r>
            <a:r>
              <a:rPr lang="en-US" altLang="en-US" sz="2000" dirty="0">
                <a:latin typeface="Calibri" panose="020F0502020204030204" pitchFamily="34" charset="0"/>
                <a:cs typeface="Arial" panose="020B0604020202020204" pitchFamily="34" charset="0"/>
                <a:sym typeface="Lato" pitchFamily="34" charset="0"/>
              </a:rPr>
              <a:t> Thermo-control, ?antibiotics ?other issues</a:t>
            </a:r>
          </a:p>
        </p:txBody>
      </p:sp>
      <p:cxnSp>
        <p:nvCxnSpPr>
          <p:cNvPr id="15" name="Straight Connector 14">
            <a:extLst>
              <a:ext uri="{FF2B5EF4-FFF2-40B4-BE49-F238E27FC236}">
                <a16:creationId xmlns:a16="http://schemas.microsoft.com/office/drawing/2014/main" id="{91726B79-72EC-DCF1-7ADF-046266E8A99A}"/>
              </a:ext>
            </a:extLst>
          </p:cNvPr>
          <p:cNvCxnSpPr/>
          <p:nvPr/>
        </p:nvCxnSpPr>
        <p:spPr>
          <a:xfrm>
            <a:off x="1646623" y="2649726"/>
            <a:ext cx="332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3305C7-DD5A-CB4C-6584-7BDDAA15B53D}"/>
              </a:ext>
            </a:extLst>
          </p:cNvPr>
          <p:cNvCxnSpPr/>
          <p:nvPr/>
        </p:nvCxnSpPr>
        <p:spPr>
          <a:xfrm>
            <a:off x="1661167" y="3684960"/>
            <a:ext cx="332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162315-A685-598D-60B8-049FAE50A4A8}"/>
              </a:ext>
            </a:extLst>
          </p:cNvPr>
          <p:cNvCxnSpPr/>
          <p:nvPr/>
        </p:nvCxnSpPr>
        <p:spPr>
          <a:xfrm>
            <a:off x="1829503" y="4738698"/>
            <a:ext cx="332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6D1B57A-9B7E-D9C4-DF6E-C38C5213B6F5}"/>
              </a:ext>
            </a:extLst>
          </p:cNvPr>
          <p:cNvCxnSpPr/>
          <p:nvPr/>
        </p:nvCxnSpPr>
        <p:spPr>
          <a:xfrm>
            <a:off x="1900187" y="5662140"/>
            <a:ext cx="3329803"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Diagonal Corners Rounded 18">
            <a:extLst>
              <a:ext uri="{FF2B5EF4-FFF2-40B4-BE49-F238E27FC236}">
                <a16:creationId xmlns:a16="http://schemas.microsoft.com/office/drawing/2014/main" id="{C89E560A-F2EE-1EF8-B9CB-AF69CA3D127F}"/>
              </a:ext>
            </a:extLst>
          </p:cNvPr>
          <p:cNvSpPr/>
          <p:nvPr/>
        </p:nvSpPr>
        <p:spPr>
          <a:xfrm>
            <a:off x="8438741" y="2686951"/>
            <a:ext cx="3329803" cy="1642073"/>
          </a:xfrm>
          <a:prstGeom prst="round2DiagRect">
            <a:avLst/>
          </a:prstGeom>
          <a:solidFill>
            <a:schemeClr val="accent1">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en-US" sz="2400" dirty="0">
              <a:solidFill>
                <a:schemeClr val="tx1"/>
              </a:solidFill>
              <a:latin typeface="Calibri" panose="020F0502020204030204" pitchFamily="34" charset="0"/>
              <a:cs typeface="Arial" panose="020B0604020202020204" pitchFamily="34" charset="0"/>
              <a:sym typeface="Lato" pitchFamily="34" charset="0"/>
            </a:endParaRPr>
          </a:p>
          <a:p>
            <a:pPr algn="ctr"/>
            <a:r>
              <a:rPr lang="en-US" altLang="en-US" sz="2400" b="1" dirty="0">
                <a:solidFill>
                  <a:schemeClr val="tx1"/>
                </a:solidFill>
                <a:latin typeface="Calibri" panose="020F0502020204030204" pitchFamily="34" charset="0"/>
                <a:cs typeface="Arial" panose="020B0604020202020204" pitchFamily="34" charset="0"/>
                <a:sym typeface="Lato" pitchFamily="34" charset="0"/>
              </a:rPr>
              <a:t>Decide on admission care for definitive and supportive care</a:t>
            </a:r>
          </a:p>
          <a:p>
            <a:pPr algn="ctr"/>
            <a:endParaRPr lang="en-KE" dirty="0"/>
          </a:p>
        </p:txBody>
      </p:sp>
    </p:spTree>
    <p:extLst>
      <p:ext uri="{BB962C8B-B14F-4D97-AF65-F5344CB8AC3E}">
        <p14:creationId xmlns:p14="http://schemas.microsoft.com/office/powerpoint/2010/main" val="26698188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8"/>
          <p:cNvSpPr txBox="1">
            <a:spLocks noGrp="1"/>
          </p:cNvSpPr>
          <p:nvPr>
            <p:ph type="title" idx="4294967295"/>
          </p:nvPr>
        </p:nvSpPr>
        <p:spPr>
          <a:xfrm>
            <a:off x="2070099" y="0"/>
            <a:ext cx="8116889" cy="621323"/>
          </a:xfrm>
          <a:prstGeom prst="rect">
            <a:avLst/>
          </a:prstGeom>
          <a:noFill/>
          <a:ln>
            <a:noFill/>
          </a:ln>
        </p:spPr>
        <p:txBody>
          <a:bodyPr spcFirstLastPara="1" vert="horz" wrap="square" lIns="0" tIns="0" rIns="0" bIns="0" rtlCol="0" anchor="ctr" anchorCtr="0">
            <a:noAutofit/>
          </a:bodyPr>
          <a:lstStyle/>
          <a:p>
            <a:pPr algn="ctr">
              <a:lnSpc>
                <a:spcPct val="100000"/>
              </a:lnSpc>
              <a:spcBef>
                <a:spcPts val="0"/>
              </a:spcBef>
              <a:buSzPts val="1400"/>
            </a:pPr>
            <a:r>
              <a:rPr lang="en-US" sz="3600" b="1" dirty="0">
                <a:latin typeface="Cambria" panose="02040503050406030204" pitchFamily="18" charset="0"/>
                <a:ea typeface="Cambria" panose="02040503050406030204" pitchFamily="18" charset="0"/>
                <a:cs typeface="Arial"/>
                <a:sym typeface="Arial"/>
              </a:rPr>
              <a:t>Potassium Replacement</a:t>
            </a:r>
            <a:endParaRPr sz="3600" b="1" dirty="0">
              <a:latin typeface="Cambria" panose="02040503050406030204" pitchFamily="18" charset="0"/>
              <a:ea typeface="Cambria" panose="02040503050406030204" pitchFamily="18" charset="0"/>
              <a:cs typeface="Arial"/>
              <a:sym typeface="Arial"/>
            </a:endParaRPr>
          </a:p>
        </p:txBody>
      </p:sp>
      <p:sp>
        <p:nvSpPr>
          <p:cNvPr id="368" name="Google Shape;368;p68"/>
          <p:cNvSpPr txBox="1">
            <a:spLocks noGrp="1"/>
          </p:cNvSpPr>
          <p:nvPr>
            <p:ph type="body" idx="4294967295"/>
          </p:nvPr>
        </p:nvSpPr>
        <p:spPr>
          <a:xfrm>
            <a:off x="1445342" y="471488"/>
            <a:ext cx="8976473" cy="5665543"/>
          </a:xfrm>
          <a:prstGeom prst="rect">
            <a:avLst/>
          </a:prstGeom>
          <a:noFill/>
          <a:ln>
            <a:noFill/>
          </a:ln>
        </p:spPr>
        <p:txBody>
          <a:bodyPr spcFirstLastPara="1" vert="horz" wrap="square" lIns="0" tIns="0" rIns="0" bIns="0" rtlCol="0" anchor="t" anchorCtr="0">
            <a:noAutofit/>
          </a:bodyPr>
          <a:lstStyle/>
          <a:p>
            <a:pPr marL="393700" indent="-342900"/>
            <a:r>
              <a:rPr lang="en-US" sz="2400" kern="100" dirty="0">
                <a:latin typeface="Calibri" panose="020F0502020204030204" pitchFamily="34" charset="0"/>
                <a:ea typeface="Times New Roman" panose="02020603050405020304" pitchFamily="18" charset="0"/>
                <a:cs typeface="Times New Roman" panose="02020603050405020304" pitchFamily="18" charset="0"/>
              </a:rPr>
              <a:t>In DKA the total body potassium is low and should be replaced</a:t>
            </a:r>
            <a:endParaRPr lang="en-US" sz="24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459469431"/>
              </p:ext>
            </p:extLst>
          </p:nvPr>
        </p:nvGraphicFramePr>
        <p:xfrm>
          <a:off x="692940" y="1069347"/>
          <a:ext cx="11385755" cy="5422893"/>
        </p:xfrm>
        <a:graphic>
          <a:graphicData uri="http://schemas.openxmlformats.org/drawingml/2006/table">
            <a:tbl>
              <a:tblPr firstRow="1" bandRow="1">
                <a:tableStyleId>{5C22544A-7EE6-4342-B048-85BDC9FD1C3A}</a:tableStyleId>
              </a:tblPr>
              <a:tblGrid>
                <a:gridCol w="4245805">
                  <a:extLst>
                    <a:ext uri="{9D8B030D-6E8A-4147-A177-3AD203B41FA5}">
                      <a16:colId xmlns:a16="http://schemas.microsoft.com/office/drawing/2014/main" val="1801934974"/>
                    </a:ext>
                  </a:extLst>
                </a:gridCol>
                <a:gridCol w="7139950">
                  <a:extLst>
                    <a:ext uri="{9D8B030D-6E8A-4147-A177-3AD203B41FA5}">
                      <a16:colId xmlns:a16="http://schemas.microsoft.com/office/drawing/2014/main" val="3835995733"/>
                    </a:ext>
                  </a:extLst>
                </a:gridCol>
              </a:tblGrid>
              <a:tr h="1979761">
                <a:tc>
                  <a:txBody>
                    <a:bodyPr/>
                    <a:lstStyle/>
                    <a:p>
                      <a:r>
                        <a:rPr lang="en-US" sz="2400" b="1" dirty="0">
                          <a:solidFill>
                            <a:srgbClr val="000000"/>
                          </a:solidFill>
                          <a:latin typeface="+mn-lt"/>
                          <a:ea typeface="Calibri" panose="020F0502020204030204" pitchFamily="34" charset="0"/>
                          <a:cs typeface="Times New Roman" panose="02020603050405020304" pitchFamily="18" charset="0"/>
                        </a:rPr>
                        <a:t>Hypokalemia</a:t>
                      </a:r>
                      <a:r>
                        <a:rPr lang="en-US" sz="2400" b="0" dirty="0">
                          <a:solidFill>
                            <a:srgbClr val="000000"/>
                          </a:solidFill>
                          <a:latin typeface="+mn-lt"/>
                          <a:ea typeface="Calibri" panose="020F0502020204030204" pitchFamily="34" charset="0"/>
                          <a:cs typeface="Times New Roman" panose="02020603050405020304" pitchFamily="18" charset="0"/>
                        </a:rPr>
                        <a:t>: If potassium is &lt;3 </a:t>
                      </a:r>
                      <a:r>
                        <a:rPr lang="en-US" sz="2400" b="0" dirty="0" err="1">
                          <a:solidFill>
                            <a:srgbClr val="000000"/>
                          </a:solidFill>
                          <a:latin typeface="+mn-lt"/>
                          <a:ea typeface="Calibri" panose="020F0502020204030204" pitchFamily="34" charset="0"/>
                          <a:cs typeface="Times New Roman" panose="02020603050405020304" pitchFamily="18" charset="0"/>
                        </a:rPr>
                        <a:t>mmol</a:t>
                      </a:r>
                      <a:r>
                        <a:rPr lang="en-US" sz="2400" b="0" dirty="0">
                          <a:solidFill>
                            <a:srgbClr val="000000"/>
                          </a:solidFill>
                          <a:latin typeface="+mn-lt"/>
                          <a:ea typeface="Calibri" panose="020F0502020204030204" pitchFamily="34" charset="0"/>
                          <a:cs typeface="Times New Roman" panose="02020603050405020304" pitchFamily="18" charset="0"/>
                        </a:rPr>
                        <a:t>/L</a:t>
                      </a:r>
                      <a:endParaRPr lang="en-US" sz="2400" b="0" dirty="0">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000000"/>
                          </a:solidFill>
                          <a:latin typeface="+mn-lt"/>
                          <a:ea typeface="Calibri" panose="020F0502020204030204" pitchFamily="34" charset="0"/>
                          <a:cs typeface="Times New Roman" panose="02020603050405020304" pitchFamily="18" charset="0"/>
                        </a:rPr>
                        <a:t>Start replacement at the time of initial resuscitation/ volume expansion (during 1</a:t>
                      </a:r>
                      <a:r>
                        <a:rPr lang="en-US" sz="2400" b="0" baseline="30000" dirty="0">
                          <a:solidFill>
                            <a:srgbClr val="000000"/>
                          </a:solidFill>
                          <a:latin typeface="+mn-lt"/>
                          <a:ea typeface="Calibri" panose="020F0502020204030204" pitchFamily="34" charset="0"/>
                          <a:cs typeface="Times New Roman" panose="02020603050405020304" pitchFamily="18" charset="0"/>
                        </a:rPr>
                        <a:t>st</a:t>
                      </a:r>
                      <a:r>
                        <a:rPr lang="en-US" sz="2400" b="0" dirty="0">
                          <a:solidFill>
                            <a:srgbClr val="000000"/>
                          </a:solidFill>
                          <a:latin typeface="+mn-lt"/>
                          <a:ea typeface="Calibri" panose="020F0502020204030204" pitchFamily="34" charset="0"/>
                          <a:cs typeface="Times New Roman" panose="02020603050405020304" pitchFamily="18" charset="0"/>
                        </a:rPr>
                        <a:t> one hour) and before starting insulin therapy</a:t>
                      </a:r>
                      <a:r>
                        <a:rPr lang="en-US" sz="2400" b="0" baseline="0" dirty="0">
                          <a:solidFill>
                            <a:srgbClr val="000000"/>
                          </a:solidFill>
                          <a:latin typeface="+mn-lt"/>
                          <a:ea typeface="Calibri" panose="020F0502020204030204" pitchFamily="34" charset="0"/>
                          <a:cs typeface="Times New Roman" panose="02020603050405020304" pitchFamily="18" charset="0"/>
                        </a:rPr>
                        <a:t> at a </a:t>
                      </a:r>
                      <a:r>
                        <a:rPr lang="en-US" sz="2400" b="0" baseline="0" dirty="0" err="1">
                          <a:solidFill>
                            <a:srgbClr val="000000"/>
                          </a:solidFill>
                          <a:latin typeface="+mn-lt"/>
                          <a:ea typeface="Calibri" panose="020F0502020204030204" pitchFamily="34" charset="0"/>
                          <a:cs typeface="Times New Roman" panose="02020603050405020304" pitchFamily="18" charset="0"/>
                        </a:rPr>
                        <a:t>d</a:t>
                      </a:r>
                      <a:r>
                        <a:rPr lang="en-US" sz="2400" b="0" dirty="0" err="1">
                          <a:solidFill>
                            <a:srgbClr val="000000"/>
                          </a:solidFill>
                          <a:latin typeface="+mn-lt"/>
                          <a:ea typeface="Calibri" panose="020F0502020204030204" pitchFamily="34" charset="0"/>
                          <a:cs typeface="Times New Roman" panose="02020603050405020304" pitchFamily="18" charset="0"/>
                        </a:rPr>
                        <a:t>oseof</a:t>
                      </a:r>
                      <a:r>
                        <a:rPr lang="en-US" sz="2400" b="0" baseline="0" dirty="0">
                          <a:solidFill>
                            <a:srgbClr val="000000"/>
                          </a:solidFill>
                          <a:latin typeface="+mn-lt"/>
                          <a:ea typeface="Calibri" panose="020F0502020204030204" pitchFamily="34" charset="0"/>
                          <a:cs typeface="Times New Roman" panose="02020603050405020304" pitchFamily="18" charset="0"/>
                        </a:rPr>
                        <a:t> </a:t>
                      </a:r>
                      <a:r>
                        <a:rPr lang="en-US" sz="2400" b="0" dirty="0">
                          <a:solidFill>
                            <a:srgbClr val="000000"/>
                          </a:solidFill>
                          <a:latin typeface="+mn-lt"/>
                          <a:ea typeface="Calibri" panose="020F0502020204030204" pitchFamily="34" charset="0"/>
                          <a:cs typeface="Times New Roman" panose="02020603050405020304" pitchFamily="18" charset="0"/>
                        </a:rPr>
                        <a:t>40 </a:t>
                      </a:r>
                      <a:r>
                        <a:rPr lang="en-US" sz="2400" b="0" dirty="0" err="1">
                          <a:solidFill>
                            <a:srgbClr val="000000"/>
                          </a:solidFill>
                          <a:latin typeface="+mn-lt"/>
                          <a:ea typeface="Calibri" panose="020F0502020204030204" pitchFamily="34" charset="0"/>
                          <a:cs typeface="Times New Roman" panose="02020603050405020304" pitchFamily="18" charset="0"/>
                        </a:rPr>
                        <a:t>mmol</a:t>
                      </a:r>
                      <a:r>
                        <a:rPr lang="en-US" sz="2400" b="0" dirty="0">
                          <a:solidFill>
                            <a:srgbClr val="000000"/>
                          </a:solidFill>
                          <a:latin typeface="+mn-lt"/>
                          <a:ea typeface="Calibri" panose="020F0502020204030204" pitchFamily="34" charset="0"/>
                          <a:cs typeface="Times New Roman" panose="02020603050405020304" pitchFamily="18" charset="0"/>
                        </a:rPr>
                        <a:t> of KCL per</a:t>
                      </a:r>
                      <a:r>
                        <a:rPr lang="en-US" sz="2400" b="0" baseline="0" dirty="0">
                          <a:solidFill>
                            <a:srgbClr val="000000"/>
                          </a:solidFill>
                          <a:latin typeface="+mn-lt"/>
                          <a:ea typeface="Calibri" panose="020F0502020204030204" pitchFamily="34" charset="0"/>
                          <a:cs typeface="Times New Roman" panose="02020603050405020304" pitchFamily="18" charset="0"/>
                        </a:rPr>
                        <a:t> every</a:t>
                      </a:r>
                      <a:r>
                        <a:rPr lang="en-US" sz="2400" b="0" dirty="0">
                          <a:solidFill>
                            <a:srgbClr val="000000"/>
                          </a:solidFill>
                          <a:latin typeface="+mn-lt"/>
                          <a:ea typeface="Calibri" panose="020F0502020204030204" pitchFamily="34" charset="0"/>
                          <a:cs typeface="Times New Roman" panose="02020603050405020304" pitchFamily="18" charset="0"/>
                        </a:rPr>
                        <a:t> </a:t>
                      </a:r>
                      <a:r>
                        <a:rPr lang="en-US" sz="2400" b="0" dirty="0" err="1">
                          <a:solidFill>
                            <a:srgbClr val="000000"/>
                          </a:solidFill>
                          <a:latin typeface="+mn-lt"/>
                          <a:ea typeface="Calibri" panose="020F0502020204030204" pitchFamily="34" charset="0"/>
                          <a:cs typeface="Times New Roman" panose="02020603050405020304" pitchFamily="18" charset="0"/>
                        </a:rPr>
                        <a:t>litre</a:t>
                      </a:r>
                      <a:r>
                        <a:rPr lang="en-US" sz="2400" b="0" dirty="0">
                          <a:solidFill>
                            <a:srgbClr val="000000"/>
                          </a:solidFill>
                          <a:latin typeface="+mn-lt"/>
                          <a:ea typeface="Calibri" panose="020F0502020204030204" pitchFamily="34" charset="0"/>
                          <a:cs typeface="Times New Roman" panose="02020603050405020304" pitchFamily="18" charset="0"/>
                        </a:rPr>
                        <a:t> of IV fluid</a:t>
                      </a:r>
                      <a:r>
                        <a:rPr lang="en-US" sz="2400" b="0" baseline="0" dirty="0">
                          <a:solidFill>
                            <a:srgbClr val="000000"/>
                          </a:solidFill>
                          <a:latin typeface="+mn-lt"/>
                          <a:ea typeface="Calibri" panose="020F0502020204030204" pitchFamily="34" charset="0"/>
                          <a:cs typeface="Times New Roman" panose="02020603050405020304" pitchFamily="18" charset="0"/>
                        </a:rPr>
                        <a:t> given</a:t>
                      </a:r>
                      <a:endParaRPr lang="en-US" sz="2400" b="0" dirty="0">
                        <a:solidFill>
                          <a:srgbClr val="000000"/>
                        </a:solidFill>
                        <a:latin typeface="+mn-lt"/>
                        <a:ea typeface="Calibri" panose="020F0502020204030204" pitchFamily="34" charset="0"/>
                        <a:cs typeface="Times New Roman" panose="02020603050405020304" pitchFamily="18" charset="0"/>
                      </a:endParaRPr>
                    </a:p>
                    <a:p>
                      <a:endParaRPr lang="en-US" sz="2400" b="0" dirty="0">
                        <a:latin typeface="+mn-lt"/>
                      </a:endParaRPr>
                    </a:p>
                  </a:txBody>
                  <a:tcPr/>
                </a:tc>
                <a:extLst>
                  <a:ext uri="{0D108BD9-81ED-4DB2-BD59-A6C34878D82A}">
                    <a16:rowId xmlns:a16="http://schemas.microsoft.com/office/drawing/2014/main" val="3926366190"/>
                  </a:ext>
                </a:extLst>
              </a:tr>
              <a:tr h="1880505">
                <a:tc>
                  <a:txBody>
                    <a:bodyPr/>
                    <a:lstStyle/>
                    <a:p>
                      <a:r>
                        <a:rPr lang="en-US" sz="2400" b="1" dirty="0" err="1">
                          <a:solidFill>
                            <a:srgbClr val="000000"/>
                          </a:solidFill>
                          <a:latin typeface="+mn-lt"/>
                          <a:ea typeface="Calibri" panose="020F0502020204030204" pitchFamily="34" charset="0"/>
                          <a:cs typeface="Times New Roman" panose="02020603050405020304" pitchFamily="18" charset="0"/>
                        </a:rPr>
                        <a:t>Normokalemia</a:t>
                      </a:r>
                      <a:r>
                        <a:rPr lang="en-US" sz="2400" b="0" dirty="0">
                          <a:solidFill>
                            <a:srgbClr val="000000"/>
                          </a:solidFill>
                          <a:latin typeface="+mn-lt"/>
                          <a:ea typeface="Calibri" panose="020F0502020204030204" pitchFamily="34" charset="0"/>
                          <a:cs typeface="Times New Roman" panose="02020603050405020304" pitchFamily="18" charset="0"/>
                        </a:rPr>
                        <a:t>: If potassium 3.5-5.5 </a:t>
                      </a:r>
                      <a:r>
                        <a:rPr lang="en-US" sz="2400" b="0" dirty="0" err="1">
                          <a:solidFill>
                            <a:srgbClr val="000000"/>
                          </a:solidFill>
                          <a:latin typeface="+mn-lt"/>
                          <a:ea typeface="Calibri" panose="020F0502020204030204" pitchFamily="34" charset="0"/>
                          <a:cs typeface="Times New Roman" panose="02020603050405020304" pitchFamily="18" charset="0"/>
                        </a:rPr>
                        <a:t>mmol</a:t>
                      </a:r>
                      <a:r>
                        <a:rPr lang="en-US" sz="2400" b="0" dirty="0">
                          <a:solidFill>
                            <a:srgbClr val="000000"/>
                          </a:solidFill>
                          <a:latin typeface="+mn-lt"/>
                          <a:ea typeface="Calibri" panose="020F0502020204030204" pitchFamily="34" charset="0"/>
                          <a:cs typeface="Times New Roman" panose="02020603050405020304" pitchFamily="18" charset="0"/>
                        </a:rPr>
                        <a:t>/L</a:t>
                      </a:r>
                      <a:endParaRPr lang="en-US" sz="2400" b="0" dirty="0">
                        <a:latin typeface="+mn-lt"/>
                      </a:endParaRPr>
                    </a:p>
                  </a:txBody>
                  <a:tcPr/>
                </a:tc>
                <a:tc>
                  <a:txBody>
                    <a:bodyPr/>
                    <a:lstStyle/>
                    <a:p>
                      <a:r>
                        <a:rPr lang="en-US" sz="2400" b="0" dirty="0">
                          <a:solidFill>
                            <a:srgbClr val="000000"/>
                          </a:solidFill>
                          <a:latin typeface="+mn-lt"/>
                          <a:ea typeface="Calibri" panose="020F0502020204030204" pitchFamily="34" charset="0"/>
                          <a:cs typeface="Times New Roman" panose="02020603050405020304" pitchFamily="18" charset="0"/>
                        </a:rPr>
                        <a:t>Start replacing after initial volume expansion (after 1</a:t>
                      </a:r>
                      <a:r>
                        <a:rPr lang="en-US" sz="2400" b="0" baseline="30000" dirty="0">
                          <a:solidFill>
                            <a:srgbClr val="000000"/>
                          </a:solidFill>
                          <a:latin typeface="+mn-lt"/>
                          <a:ea typeface="Calibri" panose="020F0502020204030204" pitchFamily="34" charset="0"/>
                          <a:cs typeface="Times New Roman" panose="02020603050405020304" pitchFamily="18" charset="0"/>
                        </a:rPr>
                        <a:t>st</a:t>
                      </a:r>
                      <a:r>
                        <a:rPr lang="en-US" sz="2400" b="0" dirty="0">
                          <a:solidFill>
                            <a:srgbClr val="000000"/>
                          </a:solidFill>
                          <a:latin typeface="+mn-lt"/>
                          <a:ea typeface="Calibri" panose="020F0502020204030204" pitchFamily="34" charset="0"/>
                          <a:cs typeface="Times New Roman" panose="02020603050405020304" pitchFamily="18" charset="0"/>
                        </a:rPr>
                        <a:t> one hour) and concurrent with starting insulin therapy at a dose of 40 </a:t>
                      </a:r>
                      <a:r>
                        <a:rPr lang="en-US" sz="2400" b="0" dirty="0" err="1">
                          <a:solidFill>
                            <a:srgbClr val="000000"/>
                          </a:solidFill>
                          <a:latin typeface="+mn-lt"/>
                          <a:ea typeface="Calibri" panose="020F0502020204030204" pitchFamily="34" charset="0"/>
                          <a:cs typeface="Times New Roman" panose="02020603050405020304" pitchFamily="18" charset="0"/>
                        </a:rPr>
                        <a:t>mmol</a:t>
                      </a:r>
                      <a:r>
                        <a:rPr lang="en-US" sz="2400" b="0" dirty="0">
                          <a:solidFill>
                            <a:srgbClr val="000000"/>
                          </a:solidFill>
                          <a:latin typeface="+mn-lt"/>
                          <a:ea typeface="Calibri" panose="020F0502020204030204" pitchFamily="34" charset="0"/>
                          <a:cs typeface="Times New Roman" panose="02020603050405020304" pitchFamily="18" charset="0"/>
                        </a:rPr>
                        <a:t> of KCL for</a:t>
                      </a:r>
                      <a:r>
                        <a:rPr lang="en-US" sz="2400" b="0" baseline="0" dirty="0">
                          <a:solidFill>
                            <a:srgbClr val="000000"/>
                          </a:solidFill>
                          <a:latin typeface="+mn-lt"/>
                          <a:ea typeface="Calibri" panose="020F0502020204030204" pitchFamily="34" charset="0"/>
                          <a:cs typeface="Times New Roman" panose="02020603050405020304" pitchFamily="18" charset="0"/>
                        </a:rPr>
                        <a:t> every</a:t>
                      </a:r>
                      <a:r>
                        <a:rPr lang="en-US" sz="2400" b="0" dirty="0">
                          <a:solidFill>
                            <a:srgbClr val="000000"/>
                          </a:solidFill>
                          <a:latin typeface="+mn-lt"/>
                          <a:ea typeface="Calibri" panose="020F0502020204030204" pitchFamily="34" charset="0"/>
                          <a:cs typeface="Times New Roman" panose="02020603050405020304" pitchFamily="18" charset="0"/>
                        </a:rPr>
                        <a:t> </a:t>
                      </a:r>
                      <a:r>
                        <a:rPr lang="en-US" sz="2400" b="0" dirty="0" err="1">
                          <a:solidFill>
                            <a:srgbClr val="000000"/>
                          </a:solidFill>
                          <a:latin typeface="+mn-lt"/>
                          <a:ea typeface="Calibri" panose="020F0502020204030204" pitchFamily="34" charset="0"/>
                          <a:cs typeface="Times New Roman" panose="02020603050405020304" pitchFamily="18" charset="0"/>
                        </a:rPr>
                        <a:t>litre</a:t>
                      </a:r>
                      <a:r>
                        <a:rPr lang="en-US" sz="2400" b="0" dirty="0">
                          <a:solidFill>
                            <a:srgbClr val="000000"/>
                          </a:solidFill>
                          <a:latin typeface="+mn-lt"/>
                          <a:ea typeface="Calibri" panose="020F0502020204030204" pitchFamily="34" charset="0"/>
                          <a:cs typeface="Times New Roman" panose="02020603050405020304" pitchFamily="18" charset="0"/>
                        </a:rPr>
                        <a:t> of fluid given</a:t>
                      </a:r>
                    </a:p>
                    <a:p>
                      <a:endParaRPr lang="en-US" sz="2400" b="0" dirty="0">
                        <a:solidFill>
                          <a:srgbClr val="000000"/>
                        </a:solidFill>
                        <a:latin typeface="+mn-lt"/>
                        <a:cs typeface="Times New Roman" panose="02020603050405020304" pitchFamily="18" charset="0"/>
                      </a:endParaRPr>
                    </a:p>
                    <a:p>
                      <a:endParaRPr lang="en-US" sz="2400" b="0" dirty="0">
                        <a:latin typeface="+mn-lt"/>
                      </a:endParaRPr>
                    </a:p>
                  </a:txBody>
                  <a:tcPr/>
                </a:tc>
                <a:extLst>
                  <a:ext uri="{0D108BD9-81ED-4DB2-BD59-A6C34878D82A}">
                    <a16:rowId xmlns:a16="http://schemas.microsoft.com/office/drawing/2014/main" val="2790203546"/>
                  </a:ext>
                </a:extLst>
              </a:tr>
              <a:tr h="1522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mn-lt"/>
                          <a:ea typeface="Calibri" panose="020F0502020204030204" pitchFamily="34" charset="0"/>
                          <a:cs typeface="Times New Roman" panose="02020603050405020304" pitchFamily="18" charset="0"/>
                        </a:rPr>
                        <a:t>Hyperkalemia</a:t>
                      </a:r>
                      <a:r>
                        <a:rPr lang="en-US" sz="2400" b="0" dirty="0">
                          <a:solidFill>
                            <a:srgbClr val="000000"/>
                          </a:solidFill>
                          <a:latin typeface="+mn-lt"/>
                          <a:ea typeface="Calibri" panose="020F0502020204030204" pitchFamily="34" charset="0"/>
                          <a:cs typeface="Times New Roman" panose="02020603050405020304" pitchFamily="18" charset="0"/>
                        </a:rPr>
                        <a:t>: If potassium &gt;5.5 </a:t>
                      </a:r>
                      <a:r>
                        <a:rPr lang="en-US" sz="2400" b="0" dirty="0" err="1">
                          <a:solidFill>
                            <a:srgbClr val="000000"/>
                          </a:solidFill>
                          <a:latin typeface="+mn-lt"/>
                          <a:ea typeface="Calibri" panose="020F0502020204030204" pitchFamily="34" charset="0"/>
                          <a:cs typeface="Times New Roman" panose="02020603050405020304" pitchFamily="18" charset="0"/>
                        </a:rPr>
                        <a:t>mmol</a:t>
                      </a:r>
                      <a:r>
                        <a:rPr lang="en-US" sz="2400" b="0" dirty="0">
                          <a:solidFill>
                            <a:srgbClr val="000000"/>
                          </a:solidFill>
                          <a:latin typeface="+mn-lt"/>
                          <a:ea typeface="Calibri" panose="020F0502020204030204" pitchFamily="34" charset="0"/>
                          <a:cs typeface="Times New Roman" panose="02020603050405020304" pitchFamily="18" charset="0"/>
                        </a:rPr>
                        <a:t>/L</a:t>
                      </a:r>
                      <a:endParaRPr lang="en-US" sz="2400" b="0" dirty="0">
                        <a:latin typeface="+mn-lt"/>
                      </a:endParaRPr>
                    </a:p>
                    <a:p>
                      <a:endParaRPr lang="en-US" sz="2400" b="0" dirty="0">
                        <a:latin typeface="+mn-lt"/>
                      </a:endParaRPr>
                    </a:p>
                  </a:txBody>
                  <a:tcPr/>
                </a:tc>
                <a:tc>
                  <a:txBody>
                    <a:bodyPr/>
                    <a:lstStyle/>
                    <a:p>
                      <a:r>
                        <a:rPr lang="en-US" sz="2400" b="0" dirty="0">
                          <a:latin typeface="+mn-lt"/>
                        </a:rPr>
                        <a:t>Delay</a:t>
                      </a:r>
                      <a:r>
                        <a:rPr lang="en-US" sz="2400" b="0" baseline="0" dirty="0">
                          <a:latin typeface="+mn-lt"/>
                        </a:rPr>
                        <a:t> initiation of potassium until there is urine output. Start KCL infusion when potassium is &lt; 5.5 </a:t>
                      </a:r>
                      <a:r>
                        <a:rPr lang="en-US" sz="2400" b="0" baseline="0" dirty="0" err="1">
                          <a:latin typeface="+mn-lt"/>
                        </a:rPr>
                        <a:t>mmol</a:t>
                      </a:r>
                      <a:r>
                        <a:rPr lang="en-US" sz="2400" b="0" baseline="0" dirty="0">
                          <a:latin typeface="+mn-lt"/>
                        </a:rPr>
                        <a:t>/l</a:t>
                      </a:r>
                      <a:endParaRPr lang="en-US" sz="2400" b="0" dirty="0">
                        <a:latin typeface="+mn-lt"/>
                      </a:endParaRPr>
                    </a:p>
                  </a:txBody>
                  <a:tcPr/>
                </a:tc>
                <a:extLst>
                  <a:ext uri="{0D108BD9-81ED-4DB2-BD59-A6C34878D82A}">
                    <a16:rowId xmlns:a16="http://schemas.microsoft.com/office/drawing/2014/main" val="2393501454"/>
                  </a:ext>
                </a:extLst>
              </a:tr>
            </a:tbl>
          </a:graphicData>
        </a:graphic>
      </p:graphicFrame>
    </p:spTree>
    <p:extLst>
      <p:ext uri="{BB962C8B-B14F-4D97-AF65-F5344CB8AC3E}">
        <p14:creationId xmlns:p14="http://schemas.microsoft.com/office/powerpoint/2010/main" val="372861046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F1377911-6821-48C9-BB8F-6EBC4C8B0E2B}"/>
              </a:ext>
            </a:extLst>
          </p:cNvPr>
          <p:cNvSpPr>
            <a:spLocks noGrp="1" noChangeArrowheads="1"/>
          </p:cNvSpPr>
          <p:nvPr>
            <p:ph type="title"/>
          </p:nvPr>
        </p:nvSpPr>
        <p:spPr>
          <a:xfrm>
            <a:off x="2981479" y="326617"/>
            <a:ext cx="5915025" cy="496491"/>
          </a:xfrm>
        </p:spPr>
        <p:txBody>
          <a:bodyPr>
            <a:normAutofit fontScale="90000"/>
          </a:bodyPr>
          <a:lstStyle/>
          <a:p>
            <a:pPr algn="ctr"/>
            <a:r>
              <a:rPr lang="en-GB" altLang="en-US" b="1" dirty="0">
                <a:solidFill>
                  <a:schemeClr val="accent5"/>
                </a:solidFill>
              </a:rPr>
              <a:t>Monitoring</a:t>
            </a:r>
          </a:p>
        </p:txBody>
      </p:sp>
      <p:sp>
        <p:nvSpPr>
          <p:cNvPr id="3" name="Content Placeholder 2">
            <a:extLst>
              <a:ext uri="{FF2B5EF4-FFF2-40B4-BE49-F238E27FC236}">
                <a16:creationId xmlns:a16="http://schemas.microsoft.com/office/drawing/2014/main" id="{97F36CDC-F796-495A-80E3-FCA3E39EC9F5}"/>
              </a:ext>
            </a:extLst>
          </p:cNvPr>
          <p:cNvSpPr>
            <a:spLocks noGrp="1"/>
          </p:cNvSpPr>
          <p:nvPr>
            <p:ph idx="1"/>
          </p:nvPr>
        </p:nvSpPr>
        <p:spPr>
          <a:xfrm>
            <a:off x="2408904" y="1027926"/>
            <a:ext cx="7565923" cy="5004164"/>
          </a:xfrm>
        </p:spPr>
        <p:txBody>
          <a:bodyPr>
            <a:normAutofit/>
          </a:bodyPr>
          <a:lstStyle/>
          <a:p>
            <a:r>
              <a:rPr lang="en-IN" sz="2000" dirty="0">
                <a:latin typeface="DINPro-Regular"/>
              </a:rPr>
              <a:t>During management of DKA, the child needs to be carefully </a:t>
            </a:r>
            <a:r>
              <a:rPr lang="en-GB" sz="2000" dirty="0">
                <a:latin typeface="DINPro-Regular"/>
              </a:rPr>
              <a:t>monitored as follows:</a:t>
            </a:r>
          </a:p>
        </p:txBody>
      </p:sp>
      <p:grpSp>
        <p:nvGrpSpPr>
          <p:cNvPr id="8196" name="Group 7">
            <a:extLst>
              <a:ext uri="{FF2B5EF4-FFF2-40B4-BE49-F238E27FC236}">
                <a16:creationId xmlns:a16="http://schemas.microsoft.com/office/drawing/2014/main" id="{9538ED91-987E-4B97-A1C3-F6961473FA60}"/>
              </a:ext>
            </a:extLst>
          </p:cNvPr>
          <p:cNvGrpSpPr>
            <a:grpSpLocks/>
          </p:cNvGrpSpPr>
          <p:nvPr/>
        </p:nvGrpSpPr>
        <p:grpSpPr bwMode="auto">
          <a:xfrm>
            <a:off x="3005138" y="1767399"/>
            <a:ext cx="5978129" cy="546497"/>
            <a:chOff x="627321" y="2086052"/>
            <a:chExt cx="10627004" cy="560204"/>
          </a:xfrm>
        </p:grpSpPr>
        <p:sp>
          <p:nvSpPr>
            <p:cNvPr id="4" name="Flowchart: Connector 3">
              <a:extLst>
                <a:ext uri="{FF2B5EF4-FFF2-40B4-BE49-F238E27FC236}">
                  <a16:creationId xmlns:a16="http://schemas.microsoft.com/office/drawing/2014/main" id="{A79FF382-51D7-4259-8256-A76ECDE6D29C}"/>
                </a:ext>
              </a:extLst>
            </p:cNvPr>
            <p:cNvSpPr/>
            <p:nvPr/>
          </p:nvSpPr>
          <p:spPr>
            <a:xfrm>
              <a:off x="627321" y="2282347"/>
              <a:ext cx="429652" cy="24470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050" b="1" dirty="0">
                  <a:solidFill>
                    <a:prstClr val="white"/>
                  </a:solidFill>
                  <a:latin typeface="+mj-lt"/>
                </a:rPr>
                <a:t>1</a:t>
              </a:r>
            </a:p>
          </p:txBody>
        </p:sp>
        <p:sp>
          <p:nvSpPr>
            <p:cNvPr id="5" name="Rectangle: Rounded Corners 4">
              <a:extLst>
                <a:ext uri="{FF2B5EF4-FFF2-40B4-BE49-F238E27FC236}">
                  <a16:creationId xmlns:a16="http://schemas.microsoft.com/office/drawing/2014/main" id="{93003F74-3D59-4135-ADB2-A420E6D2E732}"/>
                </a:ext>
              </a:extLst>
            </p:cNvPr>
            <p:cNvSpPr/>
            <p:nvPr/>
          </p:nvSpPr>
          <p:spPr>
            <a:xfrm>
              <a:off x="1056973" y="2086052"/>
              <a:ext cx="10197352" cy="56020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IN" sz="2000" dirty="0">
                  <a:solidFill>
                    <a:schemeClr val="bg2">
                      <a:lumMod val="25000"/>
                    </a:schemeClr>
                  </a:solidFill>
                  <a:latin typeface="DINPro-Regular"/>
                </a:rPr>
                <a:t>Record hourly: heart rate, blood pressure, respiratory rate,</a:t>
              </a:r>
            </a:p>
            <a:p>
              <a:r>
                <a:rPr lang="en-IN" sz="2000" dirty="0">
                  <a:solidFill>
                    <a:schemeClr val="bg2">
                      <a:lumMod val="25000"/>
                    </a:schemeClr>
                  </a:solidFill>
                  <a:latin typeface="DINPro-Regular"/>
                </a:rPr>
                <a:t>level of consciousness, glucose meter reading</a:t>
              </a:r>
            </a:p>
          </p:txBody>
        </p:sp>
      </p:grpSp>
      <p:grpSp>
        <p:nvGrpSpPr>
          <p:cNvPr id="8197" name="Group 8">
            <a:extLst>
              <a:ext uri="{FF2B5EF4-FFF2-40B4-BE49-F238E27FC236}">
                <a16:creationId xmlns:a16="http://schemas.microsoft.com/office/drawing/2014/main" id="{EA3BA8EE-8D1F-4EC0-8452-277457DF1300}"/>
              </a:ext>
            </a:extLst>
          </p:cNvPr>
          <p:cNvGrpSpPr>
            <a:grpSpLocks/>
          </p:cNvGrpSpPr>
          <p:nvPr/>
        </p:nvGrpSpPr>
        <p:grpSpPr bwMode="auto">
          <a:xfrm>
            <a:off x="3005137" y="2812026"/>
            <a:ext cx="6040040" cy="340519"/>
            <a:chOff x="601920" y="2459432"/>
            <a:chExt cx="10738434" cy="655932"/>
          </a:xfrm>
        </p:grpSpPr>
        <p:sp>
          <p:nvSpPr>
            <p:cNvPr id="10" name="Flowchart: Connector 9">
              <a:extLst>
                <a:ext uri="{FF2B5EF4-FFF2-40B4-BE49-F238E27FC236}">
                  <a16:creationId xmlns:a16="http://schemas.microsoft.com/office/drawing/2014/main" id="{E8CFD00A-E9DF-404D-BD41-493D68CE29E4}"/>
                </a:ext>
              </a:extLst>
            </p:cNvPr>
            <p:cNvSpPr/>
            <p:nvPr/>
          </p:nvSpPr>
          <p:spPr>
            <a:xfrm>
              <a:off x="601920" y="2583279"/>
              <a:ext cx="404306" cy="53208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050" b="1" dirty="0">
                  <a:solidFill>
                    <a:prstClr val="white"/>
                  </a:solidFill>
                  <a:latin typeface="+mj-lt"/>
                </a:rPr>
                <a:t>2</a:t>
              </a:r>
            </a:p>
          </p:txBody>
        </p:sp>
        <p:sp>
          <p:nvSpPr>
            <p:cNvPr id="11" name="Rectangle: Rounded Corners 10">
              <a:extLst>
                <a:ext uri="{FF2B5EF4-FFF2-40B4-BE49-F238E27FC236}">
                  <a16:creationId xmlns:a16="http://schemas.microsoft.com/office/drawing/2014/main" id="{5A171215-6110-4B8F-B4C0-4729B8310887}"/>
                </a:ext>
              </a:extLst>
            </p:cNvPr>
            <p:cNvSpPr/>
            <p:nvPr/>
          </p:nvSpPr>
          <p:spPr>
            <a:xfrm>
              <a:off x="1143816" y="2459432"/>
              <a:ext cx="10196538" cy="6559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IN" sz="2000" dirty="0">
                  <a:solidFill>
                    <a:schemeClr val="bg2">
                      <a:lumMod val="25000"/>
                    </a:schemeClr>
                  </a:solidFill>
                  <a:latin typeface="DINPro-Regular"/>
                </a:rPr>
                <a:t>Monitor urine ketones in every sample of urine passed</a:t>
              </a:r>
            </a:p>
          </p:txBody>
        </p:sp>
      </p:grpSp>
      <p:grpSp>
        <p:nvGrpSpPr>
          <p:cNvPr id="8198" name="Group 11">
            <a:extLst>
              <a:ext uri="{FF2B5EF4-FFF2-40B4-BE49-F238E27FC236}">
                <a16:creationId xmlns:a16="http://schemas.microsoft.com/office/drawing/2014/main" id="{C04F72ED-F4BA-46A6-8FF6-3E1D051DF60D}"/>
              </a:ext>
            </a:extLst>
          </p:cNvPr>
          <p:cNvGrpSpPr>
            <a:grpSpLocks/>
          </p:cNvGrpSpPr>
          <p:nvPr/>
        </p:nvGrpSpPr>
        <p:grpSpPr bwMode="auto">
          <a:xfrm>
            <a:off x="3057525" y="3599863"/>
            <a:ext cx="5981701" cy="342900"/>
            <a:chOff x="575506" y="2303985"/>
            <a:chExt cx="10633619" cy="726489"/>
          </a:xfrm>
        </p:grpSpPr>
        <p:sp>
          <p:nvSpPr>
            <p:cNvPr id="13" name="Flowchart: Connector 12">
              <a:extLst>
                <a:ext uri="{FF2B5EF4-FFF2-40B4-BE49-F238E27FC236}">
                  <a16:creationId xmlns:a16="http://schemas.microsoft.com/office/drawing/2014/main" id="{20BC07E7-4924-486D-AFE8-1F9CC3E1FD14}"/>
                </a:ext>
              </a:extLst>
            </p:cNvPr>
            <p:cNvSpPr/>
            <p:nvPr/>
          </p:nvSpPr>
          <p:spPr>
            <a:xfrm>
              <a:off x="575506" y="2453005"/>
              <a:ext cx="436015" cy="5644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050" b="1" dirty="0">
                  <a:solidFill>
                    <a:prstClr val="white"/>
                  </a:solidFill>
                  <a:latin typeface="+mj-lt"/>
                </a:rPr>
                <a:t>3</a:t>
              </a:r>
            </a:p>
          </p:txBody>
        </p:sp>
        <p:sp>
          <p:nvSpPr>
            <p:cNvPr id="14" name="Rectangle: Rounded Corners 13">
              <a:extLst>
                <a:ext uri="{FF2B5EF4-FFF2-40B4-BE49-F238E27FC236}">
                  <a16:creationId xmlns:a16="http://schemas.microsoft.com/office/drawing/2014/main" id="{D7C2A021-2E0D-4DD6-96B6-60E935431A38}"/>
                </a:ext>
              </a:extLst>
            </p:cNvPr>
            <p:cNvSpPr/>
            <p:nvPr/>
          </p:nvSpPr>
          <p:spPr>
            <a:xfrm>
              <a:off x="1011520" y="2303985"/>
              <a:ext cx="10197605" cy="7264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IN" sz="2000" dirty="0">
                  <a:solidFill>
                    <a:schemeClr val="bg2">
                      <a:lumMod val="25000"/>
                    </a:schemeClr>
                  </a:solidFill>
                  <a:latin typeface="DINPro-Regular"/>
                </a:rPr>
                <a:t>Record fluid intake, insulin therapy and urine output</a:t>
              </a:r>
            </a:p>
          </p:txBody>
        </p:sp>
      </p:grpSp>
      <p:grpSp>
        <p:nvGrpSpPr>
          <p:cNvPr id="8199" name="Group 14">
            <a:extLst>
              <a:ext uri="{FF2B5EF4-FFF2-40B4-BE49-F238E27FC236}">
                <a16:creationId xmlns:a16="http://schemas.microsoft.com/office/drawing/2014/main" id="{8B65B5C6-1720-43BF-9B7C-782A5E2055E8}"/>
              </a:ext>
            </a:extLst>
          </p:cNvPr>
          <p:cNvGrpSpPr>
            <a:grpSpLocks/>
          </p:cNvGrpSpPr>
          <p:nvPr/>
        </p:nvGrpSpPr>
        <p:grpSpPr bwMode="auto">
          <a:xfrm>
            <a:off x="2981478" y="4323080"/>
            <a:ext cx="5952972" cy="407468"/>
            <a:chOff x="559865" y="2977731"/>
            <a:chExt cx="10582284" cy="501072"/>
          </a:xfrm>
        </p:grpSpPr>
        <p:sp>
          <p:nvSpPr>
            <p:cNvPr id="16" name="Flowchart: Connector 15">
              <a:extLst>
                <a:ext uri="{FF2B5EF4-FFF2-40B4-BE49-F238E27FC236}">
                  <a16:creationId xmlns:a16="http://schemas.microsoft.com/office/drawing/2014/main" id="{74F55FEF-1F32-4A56-B439-525A6DE1FBD2}"/>
                </a:ext>
              </a:extLst>
            </p:cNvPr>
            <p:cNvSpPr/>
            <p:nvPr/>
          </p:nvSpPr>
          <p:spPr>
            <a:xfrm>
              <a:off x="559865" y="3149372"/>
              <a:ext cx="404255" cy="32943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050" b="1" dirty="0">
                  <a:solidFill>
                    <a:prstClr val="white"/>
                  </a:solidFill>
                  <a:latin typeface="+mj-lt"/>
                </a:rPr>
                <a:t>4</a:t>
              </a:r>
            </a:p>
          </p:txBody>
        </p:sp>
        <p:sp>
          <p:nvSpPr>
            <p:cNvPr id="17" name="Rectangle: Rounded Corners 16">
              <a:extLst>
                <a:ext uri="{FF2B5EF4-FFF2-40B4-BE49-F238E27FC236}">
                  <a16:creationId xmlns:a16="http://schemas.microsoft.com/office/drawing/2014/main" id="{8630575A-48E2-46FD-AF58-F2E8B65426E7}"/>
                </a:ext>
              </a:extLst>
            </p:cNvPr>
            <p:cNvSpPr/>
            <p:nvPr/>
          </p:nvSpPr>
          <p:spPr>
            <a:xfrm>
              <a:off x="970195" y="2977731"/>
              <a:ext cx="10171954" cy="421671"/>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IN" sz="2000" dirty="0">
                  <a:solidFill>
                    <a:schemeClr val="bg2">
                      <a:lumMod val="25000"/>
                    </a:schemeClr>
                  </a:solidFill>
                  <a:latin typeface="DINPro-Regular"/>
                </a:rPr>
                <a:t>Repeat blood urea and electrolytes every 2-4 hours</a:t>
              </a:r>
            </a:p>
          </p:txBody>
        </p:sp>
      </p:grpSp>
      <p:grpSp>
        <p:nvGrpSpPr>
          <p:cNvPr id="8200" name="Group 17">
            <a:extLst>
              <a:ext uri="{FF2B5EF4-FFF2-40B4-BE49-F238E27FC236}">
                <a16:creationId xmlns:a16="http://schemas.microsoft.com/office/drawing/2014/main" id="{13A74E79-D7D0-4FD7-8FFD-1DEFDFE49B3F}"/>
              </a:ext>
            </a:extLst>
          </p:cNvPr>
          <p:cNvGrpSpPr>
            <a:grpSpLocks/>
          </p:cNvGrpSpPr>
          <p:nvPr/>
        </p:nvGrpSpPr>
        <p:grpSpPr bwMode="auto">
          <a:xfrm>
            <a:off x="3056334" y="5249785"/>
            <a:ext cx="6034088" cy="342900"/>
            <a:chOff x="627321" y="2549367"/>
            <a:chExt cx="10726479" cy="461900"/>
          </a:xfrm>
        </p:grpSpPr>
        <p:sp>
          <p:nvSpPr>
            <p:cNvPr id="19" name="Flowchart: Connector 18">
              <a:extLst>
                <a:ext uri="{FF2B5EF4-FFF2-40B4-BE49-F238E27FC236}">
                  <a16:creationId xmlns:a16="http://schemas.microsoft.com/office/drawing/2014/main" id="{ABA54D2A-9E3A-4748-8DAC-B8DC9F0138B6}"/>
                </a:ext>
              </a:extLst>
            </p:cNvPr>
            <p:cNvSpPr/>
            <p:nvPr/>
          </p:nvSpPr>
          <p:spPr>
            <a:xfrm>
              <a:off x="627321" y="2583712"/>
              <a:ext cx="404254" cy="32956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1050" b="1" dirty="0">
                  <a:solidFill>
                    <a:prstClr val="white"/>
                  </a:solidFill>
                  <a:latin typeface="+mj-lt"/>
                </a:rPr>
                <a:t>5</a:t>
              </a:r>
            </a:p>
          </p:txBody>
        </p:sp>
        <p:sp>
          <p:nvSpPr>
            <p:cNvPr id="20" name="Rectangle: Rounded Corners 19">
              <a:extLst>
                <a:ext uri="{FF2B5EF4-FFF2-40B4-BE49-F238E27FC236}">
                  <a16:creationId xmlns:a16="http://schemas.microsoft.com/office/drawing/2014/main" id="{7C6605F2-5828-483E-A066-DF6606AC3D5F}"/>
                </a:ext>
              </a:extLst>
            </p:cNvPr>
            <p:cNvSpPr/>
            <p:nvPr/>
          </p:nvSpPr>
          <p:spPr>
            <a:xfrm>
              <a:off x="1156449" y="2549367"/>
              <a:ext cx="10197351" cy="4619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IN" sz="2000" dirty="0">
                  <a:solidFill>
                    <a:schemeClr val="bg2">
                      <a:lumMod val="25000"/>
                    </a:schemeClr>
                  </a:solidFill>
                  <a:latin typeface="DINPro-Regular"/>
                </a:rPr>
                <a:t>Measure blood ketones (β-</a:t>
              </a:r>
              <a:r>
                <a:rPr lang="en-IN" sz="2000" dirty="0" err="1">
                  <a:solidFill>
                    <a:schemeClr val="bg2">
                      <a:lumMod val="25000"/>
                    </a:schemeClr>
                  </a:solidFill>
                  <a:latin typeface="DINPro-Regular"/>
                </a:rPr>
                <a:t>hydroxybutyrate</a:t>
              </a:r>
              <a:r>
                <a:rPr lang="en-IN" sz="2000" dirty="0">
                  <a:solidFill>
                    <a:schemeClr val="bg2">
                      <a:lumMod val="25000"/>
                    </a:schemeClr>
                  </a:solidFill>
                  <a:latin typeface="DINPro-Regular"/>
                </a:rPr>
                <a:t>) if possible</a:t>
              </a:r>
              <a:endParaRPr lang="en-GB" sz="2000" dirty="0">
                <a:solidFill>
                  <a:schemeClr val="bg2">
                    <a:lumMod val="25000"/>
                  </a:schemeClr>
                </a:solidFill>
              </a:endParaRPr>
            </a:p>
          </p:txBody>
        </p:sp>
      </p:grpSp>
    </p:spTree>
    <p:extLst>
      <p:ext uri="{BB962C8B-B14F-4D97-AF65-F5344CB8AC3E}">
        <p14:creationId xmlns:p14="http://schemas.microsoft.com/office/powerpoint/2010/main" val="300425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92091"/>
            <a:ext cx="12192000" cy="7440092"/>
          </a:xfrm>
        </p:spPr>
      </p:pic>
    </p:spTree>
    <p:extLst>
      <p:ext uri="{BB962C8B-B14F-4D97-AF65-F5344CB8AC3E}">
        <p14:creationId xmlns:p14="http://schemas.microsoft.com/office/powerpoint/2010/main" val="1726527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5"/>
          <p:cNvSpPr txBox="1">
            <a:spLocks noGrp="1"/>
          </p:cNvSpPr>
          <p:nvPr>
            <p:ph type="title"/>
          </p:nvPr>
        </p:nvSpPr>
        <p:spPr>
          <a:xfrm>
            <a:off x="1863213" y="329401"/>
            <a:ext cx="8479287" cy="764457"/>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3200" b="1" dirty="0">
                <a:latin typeface="Cambria" panose="02040503050406030204" pitchFamily="18" charset="0"/>
                <a:ea typeface="Cambria" panose="02040503050406030204" pitchFamily="18" charset="0"/>
                <a:cs typeface="Arial"/>
                <a:sym typeface="Arial"/>
              </a:rPr>
              <a:t>Complications of DKA Management</a:t>
            </a:r>
            <a:br>
              <a:rPr lang="en-US" sz="3200" b="1" dirty="0">
                <a:latin typeface="Cambria" panose="02040503050406030204" pitchFamily="18" charset="0"/>
                <a:ea typeface="Cambria" panose="02040503050406030204" pitchFamily="18" charset="0"/>
                <a:cs typeface="Arial"/>
                <a:sym typeface="Arial"/>
              </a:rPr>
            </a:br>
            <a:r>
              <a:rPr lang="en-US" sz="3200" b="1" dirty="0">
                <a:latin typeface="Cambria" panose="02040503050406030204" pitchFamily="18" charset="0"/>
                <a:ea typeface="Cambria" panose="02040503050406030204" pitchFamily="18" charset="0"/>
                <a:cs typeface="Arial"/>
                <a:sym typeface="Arial"/>
              </a:rPr>
              <a:t>Cerebral Edema: Signs and Symptoms</a:t>
            </a:r>
            <a:br>
              <a:rPr lang="en-US" sz="3200" b="1" dirty="0">
                <a:latin typeface="Cambria" panose="02040503050406030204" pitchFamily="18" charset="0"/>
                <a:ea typeface="Cambria" panose="02040503050406030204" pitchFamily="18" charset="0"/>
              </a:rPr>
            </a:br>
            <a:endParaRPr sz="3200" b="1" dirty="0">
              <a:latin typeface="Cambria" panose="02040503050406030204" pitchFamily="18" charset="0"/>
              <a:ea typeface="Cambria" panose="02040503050406030204" pitchFamily="18" charset="0"/>
            </a:endParaRPr>
          </a:p>
        </p:txBody>
      </p:sp>
      <p:sp>
        <p:nvSpPr>
          <p:cNvPr id="528" name="Google Shape;528;p85"/>
          <p:cNvSpPr txBox="1">
            <a:spLocks noGrp="1"/>
          </p:cNvSpPr>
          <p:nvPr>
            <p:ph type="body" idx="1"/>
          </p:nvPr>
        </p:nvSpPr>
        <p:spPr>
          <a:xfrm>
            <a:off x="2178555" y="961103"/>
            <a:ext cx="7848600" cy="4953000"/>
          </a:xfrm>
          <a:prstGeom prst="rect">
            <a:avLst/>
          </a:prstGeom>
          <a:noFill/>
          <a:ln>
            <a:noFill/>
          </a:ln>
        </p:spPr>
        <p:txBody>
          <a:bodyPr spcFirstLastPara="1" vert="horz" wrap="square" lIns="91425" tIns="45700" rIns="91425" bIns="45700" rtlCol="0" anchor="t" anchorCtr="0">
            <a:noAutofit/>
          </a:bodyPr>
          <a:lstStyle/>
          <a:p>
            <a:pPr marL="457200" indent="-342900">
              <a:lnSpc>
                <a:spcPct val="100000"/>
              </a:lnSpc>
              <a:spcBef>
                <a:spcPts val="360"/>
              </a:spcBef>
              <a:buSzPts val="1800"/>
            </a:pPr>
            <a:r>
              <a:rPr lang="en-US" sz="2400" b="1" dirty="0">
                <a:solidFill>
                  <a:schemeClr val="lt2"/>
                </a:solidFill>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Sudden and severe headache</a:t>
            </a:r>
            <a:endParaRPr sz="2400" dirty="0">
              <a:latin typeface="Tahoma" panose="020B0604030504040204" pitchFamily="34" charset="0"/>
              <a:ea typeface="Tahoma" panose="020B0604030504040204" pitchFamily="34" charset="0"/>
              <a:cs typeface="Tahoma" panose="020B0604030504040204" pitchFamily="34" charset="0"/>
            </a:endParaRPr>
          </a:p>
          <a:p>
            <a:pPr marL="457200">
              <a:lnSpc>
                <a:spcPct val="20000"/>
              </a:lnSpc>
              <a:spcBef>
                <a:spcPts val="360"/>
              </a:spcBef>
              <a:buSzPts val="1800"/>
              <a:buNone/>
            </a:pPr>
            <a:endParaRPr sz="2400" dirty="0">
              <a:latin typeface="Tahoma" panose="020B0604030504040204" pitchFamily="34" charset="0"/>
              <a:ea typeface="Tahoma" panose="020B0604030504040204" pitchFamily="34" charset="0"/>
              <a:cs typeface="Tahoma" panose="020B0604030504040204" pitchFamily="34" charset="0"/>
            </a:endParaRPr>
          </a:p>
          <a:p>
            <a:pPr marL="457200" indent="-381000">
              <a:lnSpc>
                <a:spcPct val="100000"/>
              </a:lnSpc>
              <a:spcBef>
                <a:spcPts val="360"/>
              </a:spcBef>
              <a:buSzPts val="2400"/>
            </a:pPr>
            <a:r>
              <a:rPr lang="en-US" sz="2400" dirty="0">
                <a:latin typeface="Tahoma" panose="020B0604030504040204" pitchFamily="34" charset="0"/>
                <a:ea typeface="Tahoma" panose="020B0604030504040204" pitchFamily="34" charset="0"/>
                <a:cs typeface="Tahoma" panose="020B0604030504040204" pitchFamily="34" charset="0"/>
              </a:rPr>
              <a:t> Incontinence and/or vomiting </a:t>
            </a:r>
            <a:endParaRPr sz="2400" dirty="0">
              <a:latin typeface="Tahoma" panose="020B0604030504040204" pitchFamily="34" charset="0"/>
              <a:ea typeface="Tahoma" panose="020B0604030504040204" pitchFamily="34" charset="0"/>
              <a:cs typeface="Tahoma" panose="020B0604030504040204" pitchFamily="34" charset="0"/>
            </a:endParaRPr>
          </a:p>
          <a:p>
            <a:pPr marL="457200">
              <a:lnSpc>
                <a:spcPct val="20000"/>
              </a:lnSpc>
              <a:spcBef>
                <a:spcPts val="360"/>
              </a:spcBef>
              <a:buSzPts val="1800"/>
              <a:buNone/>
            </a:pPr>
            <a:endParaRPr sz="2400" dirty="0">
              <a:latin typeface="Tahoma" panose="020B0604030504040204" pitchFamily="34" charset="0"/>
              <a:ea typeface="Tahoma" panose="020B0604030504040204" pitchFamily="34" charset="0"/>
              <a:cs typeface="Tahoma" panose="020B0604030504040204" pitchFamily="34" charset="0"/>
            </a:endParaRPr>
          </a:p>
          <a:p>
            <a:pPr marL="457200" indent="-381000">
              <a:lnSpc>
                <a:spcPct val="100000"/>
              </a:lnSpc>
              <a:spcBef>
                <a:spcPts val="360"/>
              </a:spcBef>
              <a:buSzPts val="2400"/>
            </a:pPr>
            <a:r>
              <a:rPr lang="en-US" sz="2400" dirty="0">
                <a:latin typeface="Tahoma" panose="020B0604030504040204" pitchFamily="34" charset="0"/>
                <a:ea typeface="Tahoma" panose="020B0604030504040204" pitchFamily="34" charset="0"/>
                <a:cs typeface="Tahoma" panose="020B0604030504040204" pitchFamily="34" charset="0"/>
              </a:rPr>
              <a:t> Combativeness, disorientation, agitation, change in mental status, posturing, seizure</a:t>
            </a:r>
            <a:endParaRPr sz="2400" dirty="0">
              <a:latin typeface="Tahoma" panose="020B0604030504040204" pitchFamily="34" charset="0"/>
              <a:ea typeface="Tahoma" panose="020B0604030504040204" pitchFamily="34" charset="0"/>
              <a:cs typeface="Tahoma" panose="020B0604030504040204" pitchFamily="34" charset="0"/>
            </a:endParaRPr>
          </a:p>
          <a:p>
            <a:pPr marL="457200" indent="-342900">
              <a:lnSpc>
                <a:spcPct val="20000"/>
              </a:lnSpc>
              <a:spcBef>
                <a:spcPts val="360"/>
              </a:spcBef>
              <a:buSzPts val="1800"/>
              <a:buNone/>
            </a:pPr>
            <a:r>
              <a:rPr lang="en-US" sz="2400" dirty="0">
                <a:latin typeface="Tahoma" panose="020B0604030504040204" pitchFamily="34" charset="0"/>
                <a:ea typeface="Tahoma" panose="020B0604030504040204" pitchFamily="34" charset="0"/>
                <a:cs typeface="Tahoma" panose="020B0604030504040204" pitchFamily="34" charset="0"/>
              </a:rPr>
              <a:t> </a:t>
            </a:r>
            <a:endParaRPr sz="2400" dirty="0">
              <a:latin typeface="Tahoma" panose="020B0604030504040204" pitchFamily="34" charset="0"/>
              <a:ea typeface="Tahoma" panose="020B0604030504040204" pitchFamily="34" charset="0"/>
              <a:cs typeface="Tahoma" panose="020B0604030504040204" pitchFamily="34" charset="0"/>
            </a:endParaRPr>
          </a:p>
          <a:p>
            <a:pPr marL="457200" indent="-381000">
              <a:lnSpc>
                <a:spcPct val="100000"/>
              </a:lnSpc>
              <a:spcBef>
                <a:spcPts val="360"/>
              </a:spcBef>
              <a:buSzPts val="2400"/>
            </a:pPr>
            <a:r>
              <a:rPr lang="en-US" sz="2400" dirty="0">
                <a:latin typeface="Tahoma" panose="020B0604030504040204" pitchFamily="34" charset="0"/>
                <a:ea typeface="Tahoma" panose="020B0604030504040204" pitchFamily="34" charset="0"/>
                <a:cs typeface="Tahoma" panose="020B0604030504040204" pitchFamily="34" charset="0"/>
              </a:rPr>
              <a:t> Change in vital signs</a:t>
            </a:r>
            <a:endParaRPr sz="2400" dirty="0">
              <a:latin typeface="Tahoma" panose="020B0604030504040204" pitchFamily="34" charset="0"/>
              <a:ea typeface="Tahoma" panose="020B0604030504040204" pitchFamily="34" charset="0"/>
              <a:cs typeface="Tahoma" panose="020B0604030504040204" pitchFamily="34" charset="0"/>
            </a:endParaRPr>
          </a:p>
          <a:p>
            <a:pPr marL="914400" lvl="1" indent="-381000">
              <a:lnSpc>
                <a:spcPct val="100000"/>
              </a:lnSpc>
              <a:spcBef>
                <a:spcPts val="360"/>
              </a:spcBef>
              <a:buSzPts val="2400"/>
              <a:buChar char="–"/>
            </a:pPr>
            <a:r>
              <a:rPr lang="en-US" dirty="0">
                <a:latin typeface="Tahoma" panose="020B0604030504040204" pitchFamily="34" charset="0"/>
                <a:ea typeface="Tahoma" panose="020B0604030504040204" pitchFamily="34" charset="0"/>
                <a:cs typeface="Tahoma" panose="020B0604030504040204" pitchFamily="34" charset="0"/>
              </a:rPr>
              <a:t>bradycardia, hypertension </a:t>
            </a:r>
            <a:endParaRPr dirty="0">
              <a:latin typeface="Tahoma" panose="020B0604030504040204" pitchFamily="34" charset="0"/>
              <a:ea typeface="Tahoma" panose="020B0604030504040204" pitchFamily="34" charset="0"/>
              <a:cs typeface="Tahoma" panose="020B0604030504040204" pitchFamily="34" charset="0"/>
            </a:endParaRPr>
          </a:p>
          <a:p>
            <a:pPr marL="914400" lvl="1">
              <a:lnSpc>
                <a:spcPct val="10000"/>
              </a:lnSpc>
              <a:spcBef>
                <a:spcPts val="360"/>
              </a:spcBef>
              <a:buSzPts val="1800"/>
              <a:buNone/>
            </a:pPr>
            <a:endParaRPr dirty="0">
              <a:latin typeface="Tahoma" panose="020B0604030504040204" pitchFamily="34" charset="0"/>
              <a:ea typeface="Tahoma" panose="020B0604030504040204" pitchFamily="34" charset="0"/>
              <a:cs typeface="Tahoma" panose="020B0604030504040204" pitchFamily="34" charset="0"/>
            </a:endParaRPr>
          </a:p>
          <a:p>
            <a:pPr marL="914400" lvl="1" indent="-381000">
              <a:lnSpc>
                <a:spcPct val="100000"/>
              </a:lnSpc>
              <a:spcBef>
                <a:spcPts val="360"/>
              </a:spcBef>
              <a:buSzPts val="2400"/>
              <a:buChar char="–"/>
            </a:pPr>
            <a:r>
              <a:rPr lang="en-US" dirty="0">
                <a:latin typeface="Tahoma" panose="020B0604030504040204" pitchFamily="34" charset="0"/>
                <a:ea typeface="Tahoma" panose="020B0604030504040204" pitchFamily="34" charset="0"/>
                <a:cs typeface="Tahoma" panose="020B0604030504040204" pitchFamily="34" charset="0"/>
              </a:rPr>
              <a:t>gasping/irregular respirations or periods of apnea</a:t>
            </a:r>
            <a:endParaRPr dirty="0">
              <a:latin typeface="Tahoma" panose="020B0604030504040204" pitchFamily="34" charset="0"/>
              <a:ea typeface="Tahoma" panose="020B0604030504040204" pitchFamily="34" charset="0"/>
              <a:cs typeface="Tahoma" panose="020B0604030504040204" pitchFamily="34" charset="0"/>
            </a:endParaRPr>
          </a:p>
          <a:p>
            <a:pPr marL="914400" lvl="1">
              <a:lnSpc>
                <a:spcPct val="10000"/>
              </a:lnSpc>
              <a:spcBef>
                <a:spcPts val="360"/>
              </a:spcBef>
              <a:buSzPts val="1800"/>
              <a:buNone/>
            </a:pPr>
            <a:endParaRPr dirty="0">
              <a:latin typeface="Tahoma" panose="020B0604030504040204" pitchFamily="34" charset="0"/>
              <a:ea typeface="Tahoma" panose="020B0604030504040204" pitchFamily="34" charset="0"/>
              <a:cs typeface="Tahoma" panose="020B0604030504040204" pitchFamily="34" charset="0"/>
            </a:endParaRPr>
          </a:p>
          <a:p>
            <a:pPr marL="914400" lvl="1" indent="-381000">
              <a:lnSpc>
                <a:spcPct val="100000"/>
              </a:lnSpc>
              <a:spcBef>
                <a:spcPts val="360"/>
              </a:spcBef>
              <a:buSzPts val="2400"/>
              <a:buChar char="–"/>
            </a:pPr>
            <a:r>
              <a:rPr lang="en-US" dirty="0">
                <a:latin typeface="Tahoma" panose="020B0604030504040204" pitchFamily="34" charset="0"/>
                <a:ea typeface="Tahoma" panose="020B0604030504040204" pitchFamily="34" charset="0"/>
                <a:cs typeface="Tahoma" panose="020B0604030504040204" pitchFamily="34" charset="0"/>
              </a:rPr>
              <a:t>hypothermia</a:t>
            </a:r>
            <a:endParaRPr dirty="0">
              <a:latin typeface="Tahoma" panose="020B0604030504040204" pitchFamily="34" charset="0"/>
              <a:ea typeface="Tahoma" panose="020B0604030504040204" pitchFamily="34" charset="0"/>
              <a:cs typeface="Tahoma" panose="020B0604030504040204" pitchFamily="34" charset="0"/>
            </a:endParaRPr>
          </a:p>
          <a:p>
            <a:pPr marL="914400" lvl="1">
              <a:lnSpc>
                <a:spcPct val="20000"/>
              </a:lnSpc>
              <a:spcBef>
                <a:spcPts val="360"/>
              </a:spcBef>
              <a:buSzPts val="1800"/>
              <a:buNone/>
            </a:pPr>
            <a:endParaRPr dirty="0">
              <a:solidFill>
                <a:srgbClr val="FF9900"/>
              </a:solidFill>
              <a:latin typeface="Tahoma" panose="020B0604030504040204" pitchFamily="34" charset="0"/>
              <a:ea typeface="Tahoma" panose="020B0604030504040204" pitchFamily="34" charset="0"/>
              <a:cs typeface="Tahoma" panose="020B0604030504040204" pitchFamily="34" charset="0"/>
            </a:endParaRPr>
          </a:p>
          <a:p>
            <a:pPr marL="457200" indent="-381000">
              <a:lnSpc>
                <a:spcPct val="100000"/>
              </a:lnSpc>
              <a:spcBef>
                <a:spcPts val="360"/>
              </a:spcBef>
              <a:buSzPts val="2400"/>
            </a:pPr>
            <a:r>
              <a:rPr lang="en-US" sz="2400" dirty="0">
                <a:latin typeface="Tahoma" panose="020B0604030504040204" pitchFamily="34" charset="0"/>
                <a:ea typeface="Tahoma" panose="020B0604030504040204" pitchFamily="34" charset="0"/>
                <a:cs typeface="Tahoma" panose="020B0604030504040204" pitchFamily="34" charset="0"/>
              </a:rPr>
              <a:t>Pupil changes (asymmetry, sluggish), papilledema</a:t>
            </a:r>
            <a:endParaRPr sz="2400" dirty="0">
              <a:latin typeface="Tahoma" panose="020B0604030504040204" pitchFamily="34" charset="0"/>
              <a:ea typeface="Tahoma" panose="020B0604030504040204" pitchFamily="34" charset="0"/>
              <a:cs typeface="Tahoma" panose="020B0604030504040204" pitchFamily="34" charset="0"/>
            </a:endParaRPr>
          </a:p>
          <a:p>
            <a:pPr marL="457200">
              <a:lnSpc>
                <a:spcPct val="20000"/>
              </a:lnSpc>
              <a:spcBef>
                <a:spcPts val="360"/>
              </a:spcBef>
              <a:buSzPts val="1800"/>
              <a:buNone/>
            </a:pPr>
            <a:endParaRPr sz="2400" dirty="0">
              <a:latin typeface="Tahoma" panose="020B0604030504040204" pitchFamily="34" charset="0"/>
              <a:ea typeface="Tahoma" panose="020B0604030504040204" pitchFamily="34" charset="0"/>
              <a:cs typeface="Tahoma" panose="020B0604030504040204" pitchFamily="34" charset="0"/>
            </a:endParaRPr>
          </a:p>
          <a:p>
            <a:pPr marL="914400" lvl="1">
              <a:lnSpc>
                <a:spcPct val="100000"/>
              </a:lnSpc>
              <a:spcBef>
                <a:spcPts val="360"/>
              </a:spcBef>
              <a:buSzPts val="1800"/>
              <a:buNone/>
            </a:pPr>
            <a:endParaRPr dirty="0">
              <a:solidFill>
                <a:srgbClr val="FF9900"/>
              </a:solidFill>
              <a:latin typeface="Tahoma" panose="020B0604030504040204" pitchFamily="34" charset="0"/>
              <a:ea typeface="Tahoma" panose="020B0604030504040204" pitchFamily="34" charset="0"/>
              <a:cs typeface="Tahoma" panose="020B0604030504040204" pitchFamily="34" charset="0"/>
            </a:endParaRPr>
          </a:p>
          <a:p>
            <a:pPr marL="914400" lvl="1">
              <a:lnSpc>
                <a:spcPct val="100000"/>
              </a:lnSpc>
              <a:spcBef>
                <a:spcPts val="360"/>
              </a:spcBef>
              <a:buSzPts val="1800"/>
              <a:buNone/>
            </a:pPr>
            <a:endParaRPr dirty="0">
              <a:solidFill>
                <a:srgbClr val="FF9900"/>
              </a:solidFill>
              <a:latin typeface="Tahoma" panose="020B0604030504040204" pitchFamily="34" charset="0"/>
              <a:ea typeface="Tahoma" panose="020B0604030504040204" pitchFamily="34" charset="0"/>
              <a:cs typeface="Tahoma" panose="020B0604030504040204" pitchFamily="34" charset="0"/>
            </a:endParaRPr>
          </a:p>
          <a:p>
            <a:pPr marL="457200">
              <a:lnSpc>
                <a:spcPct val="100000"/>
              </a:lnSpc>
              <a:spcBef>
                <a:spcPts val="360"/>
              </a:spcBef>
              <a:buSzPts val="1800"/>
              <a:buNone/>
            </a:pPr>
            <a:endParaRPr sz="2400" dirty="0">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615381" y="5353683"/>
            <a:ext cx="6725264" cy="707886"/>
          </a:xfrm>
          <a:prstGeom prst="rect">
            <a:avLst/>
          </a:prstGeom>
          <a:noFill/>
        </p:spPr>
        <p:txBody>
          <a:bodyPr wrap="square" rtlCol="0">
            <a:spAutoFit/>
          </a:bodyPr>
          <a:lstStyle/>
          <a:p>
            <a:r>
              <a:rPr lang="en-US" sz="2000" b="1" dirty="0">
                <a:solidFill>
                  <a:srgbClr val="FF0000"/>
                </a:solidFill>
              </a:rPr>
              <a:t>Once you suspect Cerebral </a:t>
            </a:r>
            <a:r>
              <a:rPr lang="en-US" sz="2000" b="1" dirty="0" err="1">
                <a:solidFill>
                  <a:srgbClr val="FF0000"/>
                </a:solidFill>
              </a:rPr>
              <a:t>oedema</a:t>
            </a:r>
            <a:r>
              <a:rPr lang="en-US" sz="2000" b="1" dirty="0">
                <a:solidFill>
                  <a:srgbClr val="FF0000"/>
                </a:solidFill>
              </a:rPr>
              <a:t>, always rule out hypoglycemia BGL &lt;4 </a:t>
            </a:r>
            <a:r>
              <a:rPr lang="en-US" sz="2000" b="1" dirty="0" err="1">
                <a:solidFill>
                  <a:srgbClr val="FF0000"/>
                </a:solidFill>
              </a:rPr>
              <a:t>mmol</a:t>
            </a:r>
            <a:r>
              <a:rPr lang="en-US" sz="2000" b="1" dirty="0">
                <a:solidFill>
                  <a:srgbClr val="FF0000"/>
                </a:solidFill>
              </a:rPr>
              <a:t>/L</a:t>
            </a:r>
          </a:p>
        </p:txBody>
      </p:sp>
    </p:spTree>
    <p:extLst>
      <p:ext uri="{BB962C8B-B14F-4D97-AF65-F5344CB8AC3E}">
        <p14:creationId xmlns:p14="http://schemas.microsoft.com/office/powerpoint/2010/main" val="214960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8">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8">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7"/>
          <p:cNvSpPr txBox="1">
            <a:spLocks noGrp="1"/>
          </p:cNvSpPr>
          <p:nvPr>
            <p:ph type="title" idx="4294967295"/>
          </p:nvPr>
        </p:nvSpPr>
        <p:spPr>
          <a:xfrm>
            <a:off x="1898601" y="162233"/>
            <a:ext cx="7265065" cy="648929"/>
          </a:xfrm>
          <a:prstGeom prst="rect">
            <a:avLst/>
          </a:prstGeom>
          <a:noFill/>
          <a:ln>
            <a:noFill/>
          </a:ln>
        </p:spPr>
        <p:txBody>
          <a:bodyPr spcFirstLastPara="1" vert="horz" wrap="square" lIns="0" tIns="0" rIns="0" bIns="0" rtlCol="0" anchor="ctr" anchorCtr="0">
            <a:noAutofit/>
          </a:bodyPr>
          <a:lstStyle/>
          <a:p>
            <a:pPr algn="ctr">
              <a:lnSpc>
                <a:spcPct val="100000"/>
              </a:lnSpc>
              <a:spcBef>
                <a:spcPts val="0"/>
              </a:spcBef>
              <a:buSzPts val="1400"/>
            </a:pPr>
            <a:r>
              <a:rPr lang="en-US" sz="3200" b="1" dirty="0">
                <a:latin typeface="Arial"/>
                <a:ea typeface="Arial"/>
                <a:cs typeface="Arial"/>
                <a:sym typeface="Arial"/>
              </a:rPr>
              <a:t>Treatment of Cerebral Edema</a:t>
            </a:r>
            <a:endParaRPr sz="3200" b="1" dirty="0">
              <a:latin typeface="Arial"/>
              <a:ea typeface="Arial"/>
              <a:cs typeface="Arial"/>
              <a:sym typeface="Arial"/>
            </a:endParaRPr>
          </a:p>
        </p:txBody>
      </p:sp>
      <p:sp>
        <p:nvSpPr>
          <p:cNvPr id="542" name="Google Shape;542;p87"/>
          <p:cNvSpPr txBox="1">
            <a:spLocks noGrp="1"/>
          </p:cNvSpPr>
          <p:nvPr>
            <p:ph type="body" idx="4294967295"/>
          </p:nvPr>
        </p:nvSpPr>
        <p:spPr>
          <a:xfrm>
            <a:off x="1898600" y="633720"/>
            <a:ext cx="8483700" cy="4201800"/>
          </a:xfrm>
          <a:prstGeom prst="rect">
            <a:avLst/>
          </a:prstGeom>
          <a:noFill/>
          <a:ln>
            <a:noFill/>
          </a:ln>
        </p:spPr>
        <p:txBody>
          <a:bodyPr spcFirstLastPara="1" vert="horz" wrap="square" lIns="0" tIns="0" rIns="0" bIns="0" rtlCol="0" anchor="t" anchorCtr="0">
            <a:noAutofit/>
          </a:bodyPr>
          <a:lstStyle/>
          <a:p>
            <a:pPr marL="263525" indent="-250825">
              <a:lnSpc>
                <a:spcPct val="150000"/>
              </a:lnSpc>
              <a:spcBef>
                <a:spcPts val="560"/>
              </a:spcBef>
              <a:buSzPts val="2600"/>
            </a:pPr>
            <a:r>
              <a:rPr lang="en-US" sz="2200" dirty="0">
                <a:latin typeface="Tahoma" panose="020B0604030504040204" pitchFamily="34" charset="0"/>
                <a:ea typeface="Tahoma" panose="020B0604030504040204" pitchFamily="34" charset="0"/>
                <a:cs typeface="Tahoma" panose="020B0604030504040204" pitchFamily="34" charset="0"/>
              </a:rPr>
              <a:t>Reduce the rate of fluid administration by one-third. </a:t>
            </a:r>
            <a:endParaRPr sz="2200" dirty="0">
              <a:latin typeface="Tahoma" panose="020B0604030504040204" pitchFamily="34" charset="0"/>
              <a:ea typeface="Tahoma" panose="020B0604030504040204" pitchFamily="34" charset="0"/>
              <a:cs typeface="Tahoma" panose="020B0604030504040204" pitchFamily="34" charset="0"/>
            </a:endParaRPr>
          </a:p>
          <a:p>
            <a:pPr marL="263525" indent="-250825">
              <a:lnSpc>
                <a:spcPct val="150000"/>
              </a:lnSpc>
              <a:spcBef>
                <a:spcPts val="560"/>
              </a:spcBef>
              <a:buSzPts val="2600"/>
            </a:pPr>
            <a:r>
              <a:rPr lang="en-US" sz="2200" dirty="0">
                <a:latin typeface="Tahoma" panose="020B0604030504040204" pitchFamily="34" charset="0"/>
                <a:ea typeface="Tahoma" panose="020B0604030504040204" pitchFamily="34" charset="0"/>
                <a:cs typeface="Tahoma" panose="020B0604030504040204" pitchFamily="34" charset="0"/>
              </a:rPr>
              <a:t>Give mannitol 0.5-1 g/kg IV over 15 minutes. Repeat after 30 minutes if no response. </a:t>
            </a:r>
            <a:endParaRPr sz="2200" dirty="0">
              <a:latin typeface="Tahoma" panose="020B0604030504040204" pitchFamily="34" charset="0"/>
              <a:ea typeface="Tahoma" panose="020B0604030504040204" pitchFamily="34" charset="0"/>
              <a:cs typeface="Tahoma" panose="020B0604030504040204" pitchFamily="34" charset="0"/>
            </a:endParaRPr>
          </a:p>
          <a:p>
            <a:pPr marL="263525" indent="-250825">
              <a:lnSpc>
                <a:spcPct val="150000"/>
              </a:lnSpc>
              <a:spcBef>
                <a:spcPts val="560"/>
              </a:spcBef>
              <a:buSzPts val="2600"/>
            </a:pPr>
            <a:r>
              <a:rPr lang="en-US" sz="2200" dirty="0">
                <a:latin typeface="Tahoma" panose="020B0604030504040204" pitchFamily="34" charset="0"/>
                <a:ea typeface="Tahoma" panose="020B0604030504040204" pitchFamily="34" charset="0"/>
                <a:cs typeface="Tahoma" panose="020B0604030504040204" pitchFamily="34" charset="0"/>
              </a:rPr>
              <a:t>Hypertonic saline (3%), 2.5-5 ml/kg over 10-15minutes, may be an alternative to mannitol or addition to mannitol if no response within 30 min. </a:t>
            </a:r>
            <a:endParaRPr sz="2200" dirty="0">
              <a:latin typeface="Tahoma" panose="020B0604030504040204" pitchFamily="34" charset="0"/>
              <a:ea typeface="Tahoma" panose="020B0604030504040204" pitchFamily="34" charset="0"/>
              <a:cs typeface="Tahoma" panose="020B0604030504040204" pitchFamily="34" charset="0"/>
            </a:endParaRPr>
          </a:p>
          <a:p>
            <a:pPr marL="263525" indent="-250825">
              <a:lnSpc>
                <a:spcPct val="150000"/>
              </a:lnSpc>
              <a:spcBef>
                <a:spcPts val="560"/>
              </a:spcBef>
              <a:buSzPts val="2600"/>
            </a:pPr>
            <a:r>
              <a:rPr lang="en-US" sz="2200" dirty="0">
                <a:latin typeface="Tahoma" panose="020B0604030504040204" pitchFamily="34" charset="0"/>
                <a:ea typeface="Tahoma" panose="020B0604030504040204" pitchFamily="34" charset="0"/>
                <a:cs typeface="Tahoma" panose="020B0604030504040204" pitchFamily="34" charset="0"/>
              </a:rPr>
              <a:t>Elevate the head of the bed. </a:t>
            </a:r>
            <a:endParaRPr sz="2200" dirty="0">
              <a:latin typeface="Tahoma" panose="020B0604030504040204" pitchFamily="34" charset="0"/>
              <a:ea typeface="Tahoma" panose="020B0604030504040204" pitchFamily="34" charset="0"/>
              <a:cs typeface="Tahoma" panose="020B0604030504040204" pitchFamily="34" charset="0"/>
            </a:endParaRPr>
          </a:p>
          <a:p>
            <a:pPr marL="263525" indent="-250825">
              <a:lnSpc>
                <a:spcPct val="150000"/>
              </a:lnSpc>
              <a:spcBef>
                <a:spcPts val="560"/>
              </a:spcBef>
              <a:buSzPts val="2600"/>
            </a:pPr>
            <a:r>
              <a:rPr lang="en-US" sz="2200" dirty="0">
                <a:latin typeface="Tahoma" panose="020B0604030504040204" pitchFamily="34" charset="0"/>
                <a:ea typeface="Tahoma" panose="020B0604030504040204" pitchFamily="34" charset="0"/>
                <a:cs typeface="Tahoma" panose="020B0604030504040204" pitchFamily="34" charset="0"/>
              </a:rPr>
              <a:t>Intubation may be necessary for a patient with impending respiratory failure. </a:t>
            </a:r>
          </a:p>
          <a:p>
            <a:pPr marL="263525" indent="-250825">
              <a:lnSpc>
                <a:spcPct val="150000"/>
              </a:lnSpc>
              <a:spcBef>
                <a:spcPts val="560"/>
              </a:spcBef>
              <a:buSzPts val="2600"/>
            </a:pPr>
            <a:r>
              <a:rPr lang="en-US" sz="2200" dirty="0">
                <a:latin typeface="Tahoma" panose="020B0604030504040204" pitchFamily="34" charset="0"/>
                <a:ea typeface="Tahoma" panose="020B0604030504040204" pitchFamily="34" charset="0"/>
                <a:cs typeface="Tahoma" panose="020B0604030504040204" pitchFamily="34" charset="0"/>
              </a:rPr>
              <a:t>Consider brain imaging after stabilizing patient</a:t>
            </a:r>
          </a:p>
          <a:p>
            <a:pPr marL="263525" indent="-250825">
              <a:lnSpc>
                <a:spcPct val="150000"/>
              </a:lnSpc>
              <a:spcBef>
                <a:spcPts val="560"/>
              </a:spcBef>
              <a:buSzPts val="2600"/>
            </a:pPr>
            <a:endParaRPr sz="2200" dirty="0">
              <a:latin typeface="Tahoma" panose="020B0604030504040204" pitchFamily="34" charset="0"/>
              <a:ea typeface="Tahoma" panose="020B0604030504040204" pitchFamily="34" charset="0"/>
              <a:cs typeface="Tahoma" panose="020B0604030504040204" pitchFamily="34" charset="0"/>
            </a:endParaRPr>
          </a:p>
          <a:p>
            <a:pPr marL="263525" indent="-85725">
              <a:lnSpc>
                <a:spcPct val="150000"/>
              </a:lnSpc>
              <a:spcBef>
                <a:spcPts val="560"/>
              </a:spcBef>
              <a:buSzPts val="2800"/>
              <a:buNone/>
            </a:pPr>
            <a:endParaRPr sz="2200" dirty="0">
              <a:latin typeface="Tahoma" panose="020B0604030504040204" pitchFamily="34" charset="0"/>
              <a:ea typeface="Tahoma" panose="020B0604030504040204" pitchFamily="34" charset="0"/>
              <a:cs typeface="Tahoma" panose="020B0604030504040204" pitchFamily="34" charset="0"/>
            </a:endParaRPr>
          </a:p>
        </p:txBody>
      </p:sp>
      <p:sp>
        <p:nvSpPr>
          <p:cNvPr id="543" name="Google Shape;543;p87"/>
          <p:cNvSpPr txBox="1"/>
          <p:nvPr/>
        </p:nvSpPr>
        <p:spPr>
          <a:xfrm>
            <a:off x="9285288" y="0"/>
            <a:ext cx="901700" cy="471488"/>
          </a:xfrm>
          <a:prstGeom prst="rect">
            <a:avLst/>
          </a:prstGeom>
          <a:noFill/>
          <a:ln>
            <a:noFill/>
          </a:ln>
        </p:spPr>
        <p:txBody>
          <a:bodyPr spcFirstLastPara="1" wrap="square" lIns="0" tIns="0" rIns="0" bIns="0" anchor="ctr" anchorCtr="0">
            <a:noAutofit/>
          </a:bodyPr>
          <a:lstStyle/>
          <a:p>
            <a:pPr algn="r">
              <a:buClr>
                <a:schemeClr val="hlink"/>
              </a:buClr>
              <a:buSzPts val="800"/>
            </a:pPr>
            <a:r>
              <a:rPr lang="en-US" sz="800">
                <a:solidFill>
                  <a:schemeClr val="hlink"/>
                </a:solidFill>
                <a:latin typeface="Verdana"/>
                <a:ea typeface="Verdana"/>
                <a:cs typeface="Verdana"/>
                <a:sym typeface="Verdana"/>
              </a:rPr>
              <a:t>Slide no </a:t>
            </a:r>
            <a:fld id="{00000000-1234-1234-1234-123412341234}" type="slidenum">
              <a:rPr lang="en-US" sz="800">
                <a:solidFill>
                  <a:schemeClr val="hlink"/>
                </a:solidFill>
                <a:latin typeface="Verdana"/>
                <a:ea typeface="Verdana"/>
                <a:cs typeface="Verdana"/>
                <a:sym typeface="Verdana"/>
              </a:rPr>
              <a:pPr algn="r">
                <a:buClr>
                  <a:schemeClr val="hlink"/>
                </a:buClr>
                <a:buSzPts val="800"/>
              </a:pPr>
              <a:t>164</a:t>
            </a:fld>
            <a:endParaRPr sz="800">
              <a:solidFill>
                <a:schemeClr val="hlink"/>
              </a:solidFill>
              <a:latin typeface="Verdana"/>
              <a:ea typeface="Verdana"/>
              <a:cs typeface="Verdana"/>
              <a:sym typeface="Verdana"/>
            </a:endParaRPr>
          </a:p>
        </p:txBody>
      </p:sp>
      <p:sp>
        <p:nvSpPr>
          <p:cNvPr id="544" name="Google Shape;544;p87"/>
          <p:cNvSpPr txBox="1"/>
          <p:nvPr/>
        </p:nvSpPr>
        <p:spPr>
          <a:xfrm>
            <a:off x="7823200" y="0"/>
            <a:ext cx="1460500" cy="471488"/>
          </a:xfrm>
          <a:prstGeom prst="rect">
            <a:avLst/>
          </a:prstGeom>
          <a:noFill/>
          <a:ln>
            <a:noFill/>
          </a:ln>
        </p:spPr>
        <p:txBody>
          <a:bodyPr spcFirstLastPara="1" wrap="square" lIns="0" tIns="0" rIns="0" bIns="0" anchor="ctr" anchorCtr="0">
            <a:noAutofit/>
          </a:bodyPr>
          <a:lstStyle/>
          <a:p>
            <a:pPr algn="r">
              <a:buClr>
                <a:srgbClr val="BDB2A4"/>
              </a:buClr>
              <a:buSzPts val="800"/>
            </a:pPr>
            <a:r>
              <a:rPr lang="en-US" sz="800">
                <a:solidFill>
                  <a:srgbClr val="BDB2A4"/>
                </a:solidFill>
                <a:latin typeface="Verdana"/>
                <a:ea typeface="Verdana"/>
                <a:cs typeface="Verdana"/>
                <a:sym typeface="Verdana"/>
              </a:rPr>
              <a:t>Date</a:t>
            </a:r>
            <a:endParaRPr/>
          </a:p>
        </p:txBody>
      </p:sp>
    </p:spTree>
    <p:extLst>
      <p:ext uri="{BB962C8B-B14F-4D97-AF65-F5344CB8AC3E}">
        <p14:creationId xmlns:p14="http://schemas.microsoft.com/office/powerpoint/2010/main" val="233032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1649" y="232518"/>
            <a:ext cx="10515600" cy="729384"/>
          </a:xfrm>
        </p:spPr>
        <p:txBody>
          <a:bodyPr/>
          <a:lstStyle/>
          <a:p>
            <a:r>
              <a:rPr lang="en-US" dirty="0"/>
              <a:t> </a:t>
            </a:r>
            <a:r>
              <a:rPr lang="en-US" b="1" dirty="0"/>
              <a:t>Resolution of DKA</a:t>
            </a:r>
          </a:p>
        </p:txBody>
      </p:sp>
      <p:sp>
        <p:nvSpPr>
          <p:cNvPr id="3" name="Content Placeholder 2"/>
          <p:cNvSpPr>
            <a:spLocks noGrp="1"/>
          </p:cNvSpPr>
          <p:nvPr>
            <p:ph idx="1"/>
          </p:nvPr>
        </p:nvSpPr>
        <p:spPr>
          <a:xfrm>
            <a:off x="1139138" y="961903"/>
            <a:ext cx="11749547" cy="6026726"/>
          </a:xfrm>
        </p:spPr>
        <p:txBody>
          <a:bodyPr>
            <a:noAutofit/>
          </a:bodyPr>
          <a:lstStyle/>
          <a:p>
            <a:r>
              <a:rPr lang="en-US" sz="2400" dirty="0"/>
              <a:t>Criteria for resolved DKA:</a:t>
            </a:r>
          </a:p>
          <a:p>
            <a:pPr lvl="1"/>
            <a:r>
              <a:rPr lang="en-US" dirty="0">
                <a:ea typeface="Tahoma" panose="020B0604030504040204" pitchFamily="34" charset="0"/>
                <a:cs typeface="Tahoma" panose="020B0604030504040204" pitchFamily="34" charset="0"/>
              </a:rPr>
              <a:t>pH &gt;7.3</a:t>
            </a:r>
          </a:p>
          <a:p>
            <a:pPr lvl="1"/>
            <a:r>
              <a:rPr lang="en-US" dirty="0">
                <a:ea typeface="Tahoma" panose="020B0604030504040204" pitchFamily="34" charset="0"/>
                <a:cs typeface="Tahoma" panose="020B0604030504040204" pitchFamily="34" charset="0"/>
              </a:rPr>
              <a:t>Bicarbonate &gt;18</a:t>
            </a:r>
          </a:p>
          <a:p>
            <a:pPr lvl="1"/>
            <a:r>
              <a:rPr lang="en-US" dirty="0">
                <a:ea typeface="Tahoma" panose="020B0604030504040204" pitchFamily="34" charset="0"/>
                <a:cs typeface="Tahoma" panose="020B0604030504040204" pitchFamily="34" charset="0"/>
              </a:rPr>
              <a:t>Urinary ketones &lt;2+</a:t>
            </a:r>
            <a:endParaRPr lang="en-US" sz="2400" dirty="0"/>
          </a:p>
          <a:p>
            <a:pPr lvl="0"/>
            <a:r>
              <a:rPr lang="en-US" sz="2400" dirty="0">
                <a:ea typeface="Tahoma" panose="020B0604030504040204" pitchFamily="34" charset="0"/>
                <a:cs typeface="Tahoma" panose="020B0604030504040204" pitchFamily="34" charset="0"/>
              </a:rPr>
              <a:t>When ketoacidosis has resolved and oral intake is well tolerated, then transition  to SC insulin.</a:t>
            </a:r>
            <a:endParaRPr lang="en-US" sz="2400" dirty="0"/>
          </a:p>
          <a:p>
            <a:r>
              <a:rPr lang="en-US" sz="2400" dirty="0"/>
              <a:t>The recommended insulin regimen is </a:t>
            </a:r>
            <a:r>
              <a:rPr lang="en-US" sz="2400" b="1" dirty="0"/>
              <a:t>basal- bolus Insulin </a:t>
            </a:r>
            <a:r>
              <a:rPr lang="en-US" sz="2400" dirty="0"/>
              <a:t>( multiple daily injections).</a:t>
            </a:r>
          </a:p>
          <a:p>
            <a:pPr marL="0" indent="0">
              <a:buNone/>
            </a:pPr>
            <a:endParaRPr lang="en-US" sz="2400" dirty="0"/>
          </a:p>
          <a:p>
            <a:pPr marL="0" indent="0">
              <a:spcBef>
                <a:spcPts val="360"/>
              </a:spcBef>
              <a:buNone/>
            </a:pPr>
            <a:r>
              <a:rPr lang="en-US" sz="2400" b="1" dirty="0">
                <a:latin typeface="Tahoma" panose="020B0604030504040204" pitchFamily="34" charset="0"/>
                <a:ea typeface="Tahoma" panose="020B0604030504040204" pitchFamily="34" charset="0"/>
                <a:cs typeface="Tahoma" panose="020B0604030504040204" pitchFamily="34" charset="0"/>
              </a:rPr>
              <a:t>Starting total insulin dose </a:t>
            </a:r>
            <a:r>
              <a:rPr lang="en-US" sz="2400" dirty="0">
                <a:latin typeface="Tahoma" panose="020B0604030504040204" pitchFamily="34" charset="0"/>
                <a:ea typeface="Tahoma" panose="020B0604030504040204" pitchFamily="34" charset="0"/>
                <a:cs typeface="Tahoma" panose="020B0604030504040204" pitchFamily="34" charset="0"/>
              </a:rPr>
              <a:t>for transition to subcutaneous:</a:t>
            </a:r>
          </a:p>
          <a:p>
            <a:pPr marL="0" indent="0">
              <a:spcBef>
                <a:spcPts val="36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spcBef>
                <a:spcPts val="360"/>
              </a:spcBef>
              <a:buNone/>
            </a:pPr>
            <a:r>
              <a:rPr lang="en-US" sz="2400" b="1" dirty="0">
                <a:latin typeface="Tahoma" panose="020B0604030504040204" pitchFamily="34" charset="0"/>
                <a:ea typeface="Tahoma" panose="020B0604030504040204" pitchFamily="34" charset="0"/>
                <a:cs typeface="Tahoma" panose="020B0604030504040204" pitchFamily="34" charset="0"/>
              </a:rPr>
              <a:t>Pre-pubertal </a:t>
            </a:r>
            <a:r>
              <a:rPr lang="en-US" sz="2400" dirty="0">
                <a:latin typeface="Tahoma" panose="020B0604030504040204" pitchFamily="34" charset="0"/>
                <a:ea typeface="Tahoma" panose="020B0604030504040204" pitchFamily="34" charset="0"/>
                <a:cs typeface="Tahoma" panose="020B0604030504040204" pitchFamily="34" charset="0"/>
              </a:rPr>
              <a:t>: 0.5 - 0.7 units/kg/day</a:t>
            </a:r>
          </a:p>
          <a:p>
            <a:pPr marL="0" indent="0">
              <a:spcBef>
                <a:spcPts val="36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spcBef>
                <a:spcPts val="360"/>
              </a:spcBef>
              <a:buNone/>
            </a:pPr>
            <a:r>
              <a:rPr lang="en-US" sz="2400" b="1" dirty="0">
                <a:latin typeface="Tahoma" panose="020B0604030504040204" pitchFamily="34" charset="0"/>
                <a:ea typeface="Tahoma" panose="020B0604030504040204" pitchFamily="34" charset="0"/>
                <a:cs typeface="Tahoma" panose="020B0604030504040204" pitchFamily="34" charset="0"/>
              </a:rPr>
              <a:t>Pubertal </a:t>
            </a:r>
            <a:r>
              <a:rPr lang="en-US" sz="2400" dirty="0">
                <a:latin typeface="Tahoma" panose="020B0604030504040204" pitchFamily="34" charset="0"/>
                <a:ea typeface="Tahoma" panose="020B0604030504040204" pitchFamily="34" charset="0"/>
                <a:cs typeface="Tahoma" panose="020B0604030504040204" pitchFamily="34" charset="0"/>
              </a:rPr>
              <a:t>: 0.8 – 1.2 units/kg/day</a:t>
            </a:r>
          </a:p>
          <a:p>
            <a:endParaRPr lang="en-US" sz="2400" dirty="0"/>
          </a:p>
        </p:txBody>
      </p:sp>
    </p:spTree>
    <p:extLst>
      <p:ext uri="{BB962C8B-B14F-4D97-AF65-F5344CB8AC3E}">
        <p14:creationId xmlns:p14="http://schemas.microsoft.com/office/powerpoint/2010/main" val="299840382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771" y="211134"/>
            <a:ext cx="10515600" cy="1325563"/>
          </a:xfrm>
        </p:spPr>
        <p:txBody>
          <a:bodyPr>
            <a:normAutofit/>
          </a:bodyPr>
          <a:lstStyle/>
          <a:p>
            <a:r>
              <a:rPr lang="en-GB" dirty="0"/>
              <a:t>Algorithm for the management of diabetic ketoacidosis</a:t>
            </a:r>
          </a:p>
        </p:txBody>
      </p:sp>
      <p:sp>
        <p:nvSpPr>
          <p:cNvPr id="3" name="Date Placeholder 2"/>
          <p:cNvSpPr>
            <a:spLocks noGrp="1"/>
          </p:cNvSpPr>
          <p:nvPr>
            <p:ph type="dt" sz="half" idx="10"/>
          </p:nvPr>
        </p:nvSpPr>
        <p:spPr/>
        <p:txBody>
          <a:bodyPr/>
          <a:lstStyle/>
          <a:p>
            <a:fld id="{5B8A6D6C-9092-41E0-B000-A3D81CE9E5EC}" type="datetime1">
              <a:rPr lang="en-US" smtClean="0"/>
              <a:pPr/>
              <a:t>9/30/2025</a:t>
            </a:fld>
            <a:endParaRPr lang="en-GB"/>
          </a:p>
        </p:txBody>
      </p:sp>
      <p:sp>
        <p:nvSpPr>
          <p:cNvPr id="4" name="Slide Number Placeholder 3"/>
          <p:cNvSpPr>
            <a:spLocks noGrp="1"/>
          </p:cNvSpPr>
          <p:nvPr>
            <p:ph type="sldNum" sz="quarter" idx="12"/>
          </p:nvPr>
        </p:nvSpPr>
        <p:spPr/>
        <p:txBody>
          <a:bodyPr/>
          <a:lstStyle/>
          <a:p>
            <a:fld id="{C52D06EB-DF4A-4CC2-BFE3-ACA5143975F3}" type="slidenum">
              <a:rPr lang="en-GB" smtClean="0"/>
              <a:pPr/>
              <a:t>166</a:t>
            </a:fld>
            <a:endParaRPr lang="en-GB"/>
          </a:p>
        </p:txBody>
      </p:sp>
      <p:pic>
        <p:nvPicPr>
          <p:cNvPr id="2050" name="Picture 2"/>
          <p:cNvPicPr>
            <a:picLocks noChangeAspect="1" noChangeArrowheads="1"/>
          </p:cNvPicPr>
          <p:nvPr/>
        </p:nvPicPr>
        <p:blipFill>
          <a:blip r:embed="rId2"/>
          <a:srcRect/>
          <a:stretch>
            <a:fillRect/>
          </a:stretch>
        </p:blipFill>
        <p:spPr bwMode="auto">
          <a:xfrm>
            <a:off x="1881158" y="1643050"/>
            <a:ext cx="8286808" cy="4500594"/>
          </a:xfrm>
          <a:prstGeom prst="rect">
            <a:avLst/>
          </a:prstGeom>
          <a:noFill/>
          <a:ln w="9525">
            <a:noFill/>
            <a:miter lim="800000"/>
            <a:headEnd/>
            <a:tailEnd/>
          </a:ln>
          <a:effectLst/>
        </p:spPr>
      </p:pic>
    </p:spTree>
    <p:extLst>
      <p:ext uri="{BB962C8B-B14F-4D97-AF65-F5344CB8AC3E}">
        <p14:creationId xmlns:p14="http://schemas.microsoft.com/office/powerpoint/2010/main" val="39406102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9053E-B77D-4A9B-8E22-8E0BCF5BEDDE}" type="datetime1">
              <a:rPr lang="en-US" smtClean="0"/>
              <a:pPr/>
              <a:t>9/30/2025</a:t>
            </a:fld>
            <a:endParaRPr lang="en-GB"/>
          </a:p>
        </p:txBody>
      </p:sp>
      <p:sp>
        <p:nvSpPr>
          <p:cNvPr id="3" name="Slide Number Placeholder 2"/>
          <p:cNvSpPr>
            <a:spLocks noGrp="1"/>
          </p:cNvSpPr>
          <p:nvPr>
            <p:ph type="sldNum" sz="quarter" idx="12"/>
          </p:nvPr>
        </p:nvSpPr>
        <p:spPr/>
        <p:txBody>
          <a:bodyPr/>
          <a:lstStyle/>
          <a:p>
            <a:fld id="{C52D06EB-DF4A-4CC2-BFE3-ACA5143975F3}" type="slidenum">
              <a:rPr lang="en-GB" smtClean="0"/>
              <a:pPr/>
              <a:t>167</a:t>
            </a:fld>
            <a:endParaRPr lang="en-GB"/>
          </a:p>
        </p:txBody>
      </p:sp>
      <p:pic>
        <p:nvPicPr>
          <p:cNvPr id="3074" name="Picture 2"/>
          <p:cNvPicPr>
            <a:picLocks noChangeAspect="1" noChangeArrowheads="1"/>
          </p:cNvPicPr>
          <p:nvPr/>
        </p:nvPicPr>
        <p:blipFill>
          <a:blip r:embed="rId2"/>
          <a:srcRect/>
          <a:stretch>
            <a:fillRect/>
          </a:stretch>
        </p:blipFill>
        <p:spPr bwMode="auto">
          <a:xfrm>
            <a:off x="2024034" y="714357"/>
            <a:ext cx="8072494" cy="5286411"/>
          </a:xfrm>
          <a:prstGeom prst="rect">
            <a:avLst/>
          </a:prstGeom>
          <a:noFill/>
          <a:ln w="9525">
            <a:noFill/>
            <a:miter lim="800000"/>
            <a:headEnd/>
            <a:tailEnd/>
          </a:ln>
          <a:effectLst/>
        </p:spPr>
      </p:pic>
    </p:spTree>
    <p:extLst>
      <p:ext uri="{BB962C8B-B14F-4D97-AF65-F5344CB8AC3E}">
        <p14:creationId xmlns:p14="http://schemas.microsoft.com/office/powerpoint/2010/main" val="357258784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6281530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053" y="596847"/>
            <a:ext cx="10515600" cy="369166"/>
          </a:xfrm>
        </p:spPr>
        <p:txBody>
          <a:bodyPr>
            <a:normAutofit fontScale="90000"/>
          </a:bodyPr>
          <a:lstStyle/>
          <a:p>
            <a:r>
              <a:rPr lang="en-US" b="1" dirty="0"/>
              <a:t>Summary</a:t>
            </a:r>
          </a:p>
        </p:txBody>
      </p:sp>
      <p:sp>
        <p:nvSpPr>
          <p:cNvPr id="3" name="Content Placeholder 2"/>
          <p:cNvSpPr>
            <a:spLocks noGrp="1"/>
          </p:cNvSpPr>
          <p:nvPr>
            <p:ph idx="1"/>
          </p:nvPr>
        </p:nvSpPr>
        <p:spPr>
          <a:xfrm>
            <a:off x="1311202" y="781430"/>
            <a:ext cx="11044084" cy="5029200"/>
          </a:xfrm>
        </p:spPr>
        <p:txBody>
          <a:bodyPr>
            <a:normAutofit/>
          </a:bodyPr>
          <a:lstStyle/>
          <a:p>
            <a:pPr marL="0" lvl="0" indent="0">
              <a:lnSpc>
                <a:spcPct val="150000"/>
              </a:lnSpc>
              <a:buNone/>
            </a:pPr>
            <a:endParaRPr lang="en-US" sz="2400" dirty="0">
              <a:ea typeface="Tahoma" panose="020B0604030504040204" pitchFamily="34" charset="0"/>
              <a:cs typeface="Tahoma" panose="020B0604030504040204" pitchFamily="34" charset="0"/>
            </a:endParaRPr>
          </a:p>
          <a:p>
            <a:pPr lvl="0">
              <a:lnSpc>
                <a:spcPct val="150000"/>
              </a:lnSpc>
            </a:pPr>
            <a:r>
              <a:rPr lang="en-US" sz="2400" dirty="0">
                <a:ea typeface="Tahoma" panose="020B0604030504040204" pitchFamily="34" charset="0"/>
                <a:cs typeface="Tahoma" panose="020B0604030504040204" pitchFamily="34" charset="0"/>
              </a:rPr>
              <a:t>It is a life-threatening acute complication of type 1 diabetes</a:t>
            </a:r>
          </a:p>
          <a:p>
            <a:pPr lvl="0">
              <a:lnSpc>
                <a:spcPct val="150000"/>
              </a:lnSpc>
            </a:pPr>
            <a:r>
              <a:rPr lang="en-US" sz="2400" dirty="0">
                <a:ea typeface="Tahoma" panose="020B0604030504040204" pitchFamily="34" charset="0"/>
                <a:cs typeface="Tahoma" panose="020B0604030504040204" pitchFamily="34" charset="0"/>
              </a:rPr>
              <a:t>Early diagnosis using clinical signs and symptoms and laboratory criteria is key</a:t>
            </a:r>
          </a:p>
          <a:p>
            <a:pPr>
              <a:lnSpc>
                <a:spcPct val="150000"/>
              </a:lnSpc>
            </a:pPr>
            <a:r>
              <a:rPr lang="en-US" sz="2400" dirty="0"/>
              <a:t>Management should be in ICU/HDU &amp; entails fluid therapy, insulin, potassium replacement and treatment of underlying causes.</a:t>
            </a:r>
          </a:p>
          <a:p>
            <a:pPr>
              <a:lnSpc>
                <a:spcPct val="150000"/>
              </a:lnSpc>
            </a:pPr>
            <a:r>
              <a:rPr lang="en-US" sz="2400" dirty="0"/>
              <a:t>Transition to the recommended </a:t>
            </a:r>
            <a:r>
              <a:rPr lang="en-US" sz="2400" b="1" dirty="0"/>
              <a:t>basal-bolus insulin </a:t>
            </a:r>
            <a:r>
              <a:rPr lang="en-US" sz="2400" dirty="0"/>
              <a:t>once DKA has resolved</a:t>
            </a:r>
          </a:p>
          <a:p>
            <a:pPr lvl="0">
              <a:lnSpc>
                <a:spcPct val="150000"/>
              </a:lnSpc>
            </a:pPr>
            <a:r>
              <a:rPr lang="en-US" sz="2400" dirty="0">
                <a:ea typeface="Tahoma" panose="020B0604030504040204" pitchFamily="34" charset="0"/>
                <a:cs typeface="Tahoma" panose="020B0604030504040204" pitchFamily="34" charset="0"/>
              </a:rPr>
              <a:t>Written guidelines should be available at all levels of the healthcare system</a:t>
            </a:r>
          </a:p>
          <a:p>
            <a:pPr>
              <a:lnSpc>
                <a:spcPct val="150000"/>
              </a:lnSpc>
            </a:pPr>
            <a:endParaRPr lang="en-US" sz="2400" dirty="0"/>
          </a:p>
        </p:txBody>
      </p:sp>
    </p:spTree>
    <p:extLst>
      <p:ext uri="{BB962C8B-B14F-4D97-AF65-F5344CB8AC3E}">
        <p14:creationId xmlns:p14="http://schemas.microsoft.com/office/powerpoint/2010/main" val="30177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7C50-B61E-AF1F-3CA4-FF8494F93454}"/>
              </a:ext>
            </a:extLst>
          </p:cNvPr>
          <p:cNvSpPr>
            <a:spLocks noGrp="1"/>
          </p:cNvSpPr>
          <p:nvPr>
            <p:ph type="title"/>
          </p:nvPr>
        </p:nvSpPr>
        <p:spPr>
          <a:xfrm>
            <a:off x="2255838" y="-203200"/>
            <a:ext cx="8494712" cy="1325563"/>
          </a:xfrm>
        </p:spPr>
        <p:txBody>
          <a:bodyPr/>
          <a:lstStyle/>
          <a:p>
            <a:pPr>
              <a:defRPr/>
            </a:pPr>
            <a:r>
              <a:rPr lang="en-US" altLang="en-US" b="1" dirty="0">
                <a:solidFill>
                  <a:srgbClr val="0070C0"/>
                </a:solidFill>
                <a:latin typeface="Calibri" panose="020F0502020204030204" pitchFamily="34" charset="0"/>
                <a:ea typeface="Raleway"/>
                <a:cs typeface="Raleway"/>
                <a:sym typeface="Raleway"/>
              </a:rPr>
              <a:t>Summary – The Collapsed Infant</a:t>
            </a:r>
            <a:endParaRPr lang="en-KE" b="1" dirty="0"/>
          </a:p>
        </p:txBody>
      </p:sp>
      <p:grpSp>
        <p:nvGrpSpPr>
          <p:cNvPr id="224259" name="Group 2">
            <a:extLst>
              <a:ext uri="{FF2B5EF4-FFF2-40B4-BE49-F238E27FC236}">
                <a16:creationId xmlns:a16="http://schemas.microsoft.com/office/drawing/2014/main" id="{77487BC1-ED12-8CBC-B201-3989F6CC3531}"/>
              </a:ext>
            </a:extLst>
          </p:cNvPr>
          <p:cNvGrpSpPr>
            <a:grpSpLocks/>
          </p:cNvGrpSpPr>
          <p:nvPr/>
        </p:nvGrpSpPr>
        <p:grpSpPr bwMode="auto">
          <a:xfrm>
            <a:off x="1343026" y="1084264"/>
            <a:ext cx="3851275" cy="4973637"/>
            <a:chOff x="-105430" y="1573213"/>
            <a:chExt cx="3851974" cy="4973637"/>
          </a:xfrm>
        </p:grpSpPr>
        <p:sp>
          <p:nvSpPr>
            <p:cNvPr id="14" name="Rectangle: Rounded Corners 13">
              <a:extLst>
                <a:ext uri="{FF2B5EF4-FFF2-40B4-BE49-F238E27FC236}">
                  <a16:creationId xmlns:a16="http://schemas.microsoft.com/office/drawing/2014/main" id="{E0814E6E-C925-11B6-5A4D-1BCF3328629A}"/>
                </a:ext>
              </a:extLst>
            </p:cNvPr>
            <p:cNvSpPr/>
            <p:nvPr/>
          </p:nvSpPr>
          <p:spPr>
            <a:xfrm>
              <a:off x="118449" y="1573213"/>
              <a:ext cx="1152734" cy="1417637"/>
            </a:xfrm>
            <a:prstGeom prst="round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KE">
                <a:solidFill>
                  <a:prstClr val="white"/>
                </a:solidFill>
              </a:endParaRPr>
            </a:p>
          </p:txBody>
        </p:sp>
        <p:sp>
          <p:nvSpPr>
            <p:cNvPr id="17" name="Rectangle: Rounded Corners 16">
              <a:extLst>
                <a:ext uri="{FF2B5EF4-FFF2-40B4-BE49-F238E27FC236}">
                  <a16:creationId xmlns:a16="http://schemas.microsoft.com/office/drawing/2014/main" id="{A3871A5E-4F9B-7AAA-4F0F-CEECE33729E9}"/>
                </a:ext>
              </a:extLst>
            </p:cNvPr>
            <p:cNvSpPr/>
            <p:nvPr/>
          </p:nvSpPr>
          <p:spPr>
            <a:xfrm>
              <a:off x="886938" y="2797175"/>
              <a:ext cx="1152734" cy="1417638"/>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KE">
                <a:solidFill>
                  <a:prstClr val="white"/>
                </a:solidFill>
              </a:endParaRPr>
            </a:p>
          </p:txBody>
        </p:sp>
        <p:sp>
          <p:nvSpPr>
            <p:cNvPr id="18" name="Rectangle: Rounded Corners 17">
              <a:extLst>
                <a:ext uri="{FF2B5EF4-FFF2-40B4-BE49-F238E27FC236}">
                  <a16:creationId xmlns:a16="http://schemas.microsoft.com/office/drawing/2014/main" id="{8F41D7E7-8B98-381A-C75D-7B54F641DA4D}"/>
                </a:ext>
              </a:extLst>
            </p:cNvPr>
            <p:cNvSpPr/>
            <p:nvPr/>
          </p:nvSpPr>
          <p:spPr>
            <a:xfrm>
              <a:off x="1725290" y="4011613"/>
              <a:ext cx="1152734" cy="1419225"/>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KE">
                <a:solidFill>
                  <a:prstClr val="white"/>
                </a:solidFill>
              </a:endParaRPr>
            </a:p>
          </p:txBody>
        </p:sp>
        <p:sp>
          <p:nvSpPr>
            <p:cNvPr id="19" name="Rectangle: Rounded Corners 18">
              <a:extLst>
                <a:ext uri="{FF2B5EF4-FFF2-40B4-BE49-F238E27FC236}">
                  <a16:creationId xmlns:a16="http://schemas.microsoft.com/office/drawing/2014/main" id="{68604191-1412-46C2-F946-3595974413F5}"/>
                </a:ext>
              </a:extLst>
            </p:cNvPr>
            <p:cNvSpPr/>
            <p:nvPr/>
          </p:nvSpPr>
          <p:spPr>
            <a:xfrm>
              <a:off x="2523947" y="5129213"/>
              <a:ext cx="1151147" cy="1417637"/>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KE">
                <a:solidFill>
                  <a:prstClr val="white"/>
                </a:solidFill>
              </a:endParaRPr>
            </a:p>
          </p:txBody>
        </p:sp>
        <p:pic>
          <p:nvPicPr>
            <p:cNvPr id="224271" name="Picture 10">
              <a:extLst>
                <a:ext uri="{FF2B5EF4-FFF2-40B4-BE49-F238E27FC236}">
                  <a16:creationId xmlns:a16="http://schemas.microsoft.com/office/drawing/2014/main" id="{AF2F9AE4-D5FC-A381-A880-137020CD2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30" y="1642791"/>
              <a:ext cx="1465864" cy="123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2" name="Picture 8">
              <a:extLst>
                <a:ext uri="{FF2B5EF4-FFF2-40B4-BE49-F238E27FC236}">
                  <a16:creationId xmlns:a16="http://schemas.microsoft.com/office/drawing/2014/main" id="{81AFA358-BE06-1084-1C0E-5B52AE6A4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25" y="2860590"/>
              <a:ext cx="1448001" cy="126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3" name="Picture 6">
              <a:extLst>
                <a:ext uri="{FF2B5EF4-FFF2-40B4-BE49-F238E27FC236}">
                  <a16:creationId xmlns:a16="http://schemas.microsoft.com/office/drawing/2014/main" id="{EB559712-0D19-7351-6399-2504819DA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058" y="4145064"/>
              <a:ext cx="1448002" cy="117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4" name="Picture 12">
              <a:extLst>
                <a:ext uri="{FF2B5EF4-FFF2-40B4-BE49-F238E27FC236}">
                  <a16:creationId xmlns:a16="http://schemas.microsoft.com/office/drawing/2014/main" id="{CB99BE22-F1B4-9EED-38F7-990280E26B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639" y="5242833"/>
              <a:ext cx="1409905" cy="122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ectangle: Rounded Corners 19">
            <a:extLst>
              <a:ext uri="{FF2B5EF4-FFF2-40B4-BE49-F238E27FC236}">
                <a16:creationId xmlns:a16="http://schemas.microsoft.com/office/drawing/2014/main" id="{5E567363-9E20-2F17-731E-55BDC9259A0D}"/>
              </a:ext>
            </a:extLst>
          </p:cNvPr>
          <p:cNvSpPr/>
          <p:nvPr/>
        </p:nvSpPr>
        <p:spPr bwMode="auto">
          <a:xfrm>
            <a:off x="2555875" y="1179513"/>
            <a:ext cx="7793038" cy="1008062"/>
          </a:xfrm>
          <a:prstGeom prst="roundRect">
            <a:avLst/>
          </a:prstGeom>
          <a:solidFill>
            <a:schemeClr val="bg1"/>
          </a:solidFill>
          <a:effectLst>
            <a:outerShdw dir="16860000" sy="23000" kx="-1200000" algn="b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endParaRPr lang="en-KE" sz="2000" b="1" dirty="0">
              <a:solidFill>
                <a:srgbClr val="002060"/>
              </a:solidFill>
            </a:endParaRPr>
          </a:p>
        </p:txBody>
      </p:sp>
      <p:sp>
        <p:nvSpPr>
          <p:cNvPr id="21" name="Rectangle: Rounded Corners 20">
            <a:extLst>
              <a:ext uri="{FF2B5EF4-FFF2-40B4-BE49-F238E27FC236}">
                <a16:creationId xmlns:a16="http://schemas.microsoft.com/office/drawing/2014/main" id="{F00270DA-DE22-1FD1-C276-D40033D0A574}"/>
              </a:ext>
            </a:extLst>
          </p:cNvPr>
          <p:cNvSpPr/>
          <p:nvPr/>
        </p:nvSpPr>
        <p:spPr bwMode="auto">
          <a:xfrm>
            <a:off x="3435351" y="2389189"/>
            <a:ext cx="6996113" cy="923925"/>
          </a:xfrm>
          <a:prstGeom prst="roundRect">
            <a:avLst/>
          </a:prstGeom>
          <a:solidFill>
            <a:schemeClr val="bg1"/>
          </a:solidFill>
          <a:effectLst>
            <a:outerShdw dir="16860000" sy="23000" kx="-1200000" algn="b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en-US" sz="2000" b="1" dirty="0">
              <a:solidFill>
                <a:srgbClr val="002060"/>
              </a:solidFill>
            </a:endParaRPr>
          </a:p>
          <a:p>
            <a:pPr algn="ctr">
              <a:lnSpc>
                <a:spcPct val="150000"/>
              </a:lnSpc>
              <a:defRPr/>
            </a:pPr>
            <a:endParaRPr lang="en-US" sz="2000" b="1" dirty="0">
              <a:solidFill>
                <a:srgbClr val="002060"/>
              </a:solidFill>
            </a:endParaRPr>
          </a:p>
          <a:p>
            <a:pPr algn="ctr">
              <a:lnSpc>
                <a:spcPct val="150000"/>
              </a:lnSpc>
              <a:defRPr/>
            </a:pPr>
            <a:endParaRPr lang="en-US" sz="2000" b="1" dirty="0">
              <a:solidFill>
                <a:srgbClr val="002060"/>
              </a:solidFill>
            </a:endParaRPr>
          </a:p>
          <a:p>
            <a:pPr>
              <a:spcAft>
                <a:spcPts val="600"/>
              </a:spcAft>
              <a:buClr>
                <a:srgbClr val="677480"/>
              </a:buClr>
              <a:defRPr/>
            </a:pPr>
            <a:endParaRPr lang="en-US" altLang="en-US" b="1" dirty="0">
              <a:solidFill>
                <a:schemeClr val="tx2">
                  <a:lumMod val="75000"/>
                </a:schemeClr>
              </a:solidFill>
              <a:cs typeface="Arial" panose="020B0604020202020204" pitchFamily="34" charset="0"/>
              <a:sym typeface="Lato" pitchFamily="34" charset="0"/>
            </a:endParaRPr>
          </a:p>
          <a:p>
            <a:pPr>
              <a:spcAft>
                <a:spcPts val="600"/>
              </a:spcAft>
              <a:buClr>
                <a:srgbClr val="677480"/>
              </a:buClr>
              <a:defRPr/>
            </a:pPr>
            <a:r>
              <a:rPr lang="en-US" altLang="en-US" sz="2400" dirty="0">
                <a:solidFill>
                  <a:schemeClr val="tx1"/>
                </a:solidFill>
                <a:cs typeface="Arial" panose="020B0604020202020204" pitchFamily="34" charset="0"/>
                <a:sym typeface="Lato" pitchFamily="34" charset="0"/>
              </a:rPr>
              <a:t>    Airway: Clear? Position?</a:t>
            </a:r>
          </a:p>
          <a:p>
            <a:pPr>
              <a:defRPr/>
            </a:pPr>
            <a:endParaRPr lang="en-KE" sz="2000" b="1" dirty="0">
              <a:solidFill>
                <a:srgbClr val="002060"/>
              </a:solidFill>
            </a:endParaRPr>
          </a:p>
          <a:p>
            <a:pPr algn="ctr">
              <a:lnSpc>
                <a:spcPct val="150000"/>
              </a:lnSpc>
              <a:defRPr/>
            </a:pPr>
            <a:endParaRPr lang="en-US" sz="2000" b="1" dirty="0">
              <a:solidFill>
                <a:srgbClr val="002060"/>
              </a:solidFill>
            </a:endParaRPr>
          </a:p>
          <a:p>
            <a:pPr algn="ctr">
              <a:lnSpc>
                <a:spcPct val="150000"/>
              </a:lnSpc>
              <a:defRPr/>
            </a:pPr>
            <a:endParaRPr lang="en-KE" sz="2000" b="1" dirty="0">
              <a:solidFill>
                <a:srgbClr val="002060"/>
              </a:solidFill>
            </a:endParaRPr>
          </a:p>
          <a:p>
            <a:pPr algn="ctr">
              <a:defRPr/>
            </a:pPr>
            <a:endParaRPr lang="en-KE" dirty="0">
              <a:solidFill>
                <a:prstClr val="white"/>
              </a:solidFill>
            </a:endParaRPr>
          </a:p>
        </p:txBody>
      </p:sp>
      <p:sp>
        <p:nvSpPr>
          <p:cNvPr id="22" name="Rectangle: Rounded Corners 21">
            <a:extLst>
              <a:ext uri="{FF2B5EF4-FFF2-40B4-BE49-F238E27FC236}">
                <a16:creationId xmlns:a16="http://schemas.microsoft.com/office/drawing/2014/main" id="{F3FD07DC-76ED-A253-3A45-6B0EC5865FEA}"/>
              </a:ext>
            </a:extLst>
          </p:cNvPr>
          <p:cNvSpPr/>
          <p:nvPr/>
        </p:nvSpPr>
        <p:spPr bwMode="auto">
          <a:xfrm>
            <a:off x="4175125" y="3605214"/>
            <a:ext cx="6345238" cy="835025"/>
          </a:xfrm>
          <a:prstGeom prst="roundRect">
            <a:avLst/>
          </a:prstGeom>
          <a:solidFill>
            <a:schemeClr val="bg1"/>
          </a:solidFill>
          <a:effectLst>
            <a:outerShdw dir="16860000" sy="23000" kx="-1200000" algn="b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endParaRPr lang="en-KE" sz="2000" b="1" dirty="0">
              <a:solidFill>
                <a:srgbClr val="002060"/>
              </a:solidFill>
            </a:endParaRPr>
          </a:p>
        </p:txBody>
      </p:sp>
      <p:sp>
        <p:nvSpPr>
          <p:cNvPr id="23" name="Rectangle: Rounded Corners 22">
            <a:extLst>
              <a:ext uri="{FF2B5EF4-FFF2-40B4-BE49-F238E27FC236}">
                <a16:creationId xmlns:a16="http://schemas.microsoft.com/office/drawing/2014/main" id="{3DCC9B11-A4EB-CC07-4E6D-C047A0F158FA}"/>
              </a:ext>
            </a:extLst>
          </p:cNvPr>
          <p:cNvSpPr/>
          <p:nvPr/>
        </p:nvSpPr>
        <p:spPr bwMode="auto">
          <a:xfrm>
            <a:off x="5029201" y="4792664"/>
            <a:ext cx="5419725" cy="835025"/>
          </a:xfrm>
          <a:prstGeom prst="roundRect">
            <a:avLst/>
          </a:prstGeom>
          <a:solidFill>
            <a:schemeClr val="bg1"/>
          </a:solidFill>
          <a:effectLst>
            <a:outerShdw dir="16860000" sy="23000" kx="-1200000" algn="b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600"/>
              </a:spcAft>
              <a:buClr>
                <a:srgbClr val="677480"/>
              </a:buClr>
              <a:defRPr/>
            </a:pPr>
            <a:r>
              <a:rPr lang="en-US" altLang="en-US" sz="2400" dirty="0">
                <a:solidFill>
                  <a:schemeClr val="tx2">
                    <a:lumMod val="75000"/>
                  </a:schemeClr>
                </a:solidFill>
                <a:cs typeface="Arial" panose="020B0604020202020204" pitchFamily="34" charset="0"/>
                <a:sym typeface="Lato" pitchFamily="34" charset="0"/>
              </a:rPr>
              <a:t>Circulation: Are chest compressions needed (no signs of life)</a:t>
            </a:r>
          </a:p>
        </p:txBody>
      </p:sp>
      <p:sp>
        <p:nvSpPr>
          <p:cNvPr id="3" name="TextBox 2">
            <a:extLst>
              <a:ext uri="{FF2B5EF4-FFF2-40B4-BE49-F238E27FC236}">
                <a16:creationId xmlns:a16="http://schemas.microsoft.com/office/drawing/2014/main" id="{A9BDD67D-DB88-010B-B84D-1F4FF2526C0D}"/>
              </a:ext>
            </a:extLst>
          </p:cNvPr>
          <p:cNvSpPr txBox="1"/>
          <p:nvPr/>
        </p:nvSpPr>
        <p:spPr>
          <a:xfrm>
            <a:off x="2832101" y="1423988"/>
            <a:ext cx="7173913" cy="461665"/>
          </a:xfrm>
          <a:prstGeom prst="rect">
            <a:avLst/>
          </a:prstGeom>
          <a:noFill/>
        </p:spPr>
        <p:txBody>
          <a:bodyPr>
            <a:spAutoFit/>
          </a:bodyPr>
          <a:lstStyle/>
          <a:p>
            <a:pPr>
              <a:spcAft>
                <a:spcPts val="600"/>
              </a:spcAft>
              <a:buClr>
                <a:srgbClr val="677480"/>
              </a:buClr>
              <a:defRPr/>
            </a:pPr>
            <a:r>
              <a:rPr lang="en-US" altLang="en-US" sz="2400" dirty="0">
                <a:solidFill>
                  <a:schemeClr val="tx2">
                    <a:lumMod val="75000"/>
                  </a:schemeClr>
                </a:solidFill>
                <a:cs typeface="Arial" panose="020B0604020202020204" pitchFamily="34" charset="0"/>
                <a:sym typeface="Lato" pitchFamily="34" charset="0"/>
              </a:rPr>
              <a:t>4 S- Safe, stimulate, </a:t>
            </a:r>
            <a:r>
              <a:rPr lang="en-US" altLang="en-US" sz="2400" u="sng" dirty="0">
                <a:solidFill>
                  <a:schemeClr val="tx2">
                    <a:lumMod val="75000"/>
                  </a:schemeClr>
                </a:solidFill>
                <a:cs typeface="Arial" panose="020B0604020202020204" pitchFamily="34" charset="0"/>
                <a:sym typeface="Lato" pitchFamily="34" charset="0"/>
              </a:rPr>
              <a:t>shout for help, change setting</a:t>
            </a:r>
          </a:p>
        </p:txBody>
      </p:sp>
      <p:sp>
        <p:nvSpPr>
          <p:cNvPr id="4" name="TextBox 3">
            <a:extLst>
              <a:ext uri="{FF2B5EF4-FFF2-40B4-BE49-F238E27FC236}">
                <a16:creationId xmlns:a16="http://schemas.microsoft.com/office/drawing/2014/main" id="{60540219-E215-D86A-2C52-E7F3CBD603D0}"/>
              </a:ext>
            </a:extLst>
          </p:cNvPr>
          <p:cNvSpPr txBox="1"/>
          <p:nvPr/>
        </p:nvSpPr>
        <p:spPr>
          <a:xfrm>
            <a:off x="4325939" y="3523023"/>
            <a:ext cx="6072188" cy="815608"/>
          </a:xfrm>
          <a:prstGeom prst="rect">
            <a:avLst/>
          </a:prstGeom>
          <a:noFill/>
        </p:spPr>
        <p:txBody>
          <a:bodyPr>
            <a:spAutoFit/>
          </a:bodyPr>
          <a:lstStyle/>
          <a:p>
            <a:pPr>
              <a:spcAft>
                <a:spcPts val="600"/>
              </a:spcAft>
              <a:buClr>
                <a:srgbClr val="677480"/>
              </a:buClr>
              <a:defRPr/>
            </a:pPr>
            <a:endParaRPr lang="en-US" altLang="en-US" b="1" dirty="0">
              <a:solidFill>
                <a:schemeClr val="tx2">
                  <a:lumMod val="75000"/>
                </a:schemeClr>
              </a:solidFill>
              <a:latin typeface="Lato" pitchFamily="34" charset="0"/>
              <a:cs typeface="Arial" panose="020B0604020202020204" pitchFamily="34" charset="0"/>
              <a:sym typeface="Lato" pitchFamily="34" charset="0"/>
            </a:endParaRPr>
          </a:p>
          <a:p>
            <a:pPr>
              <a:spcAft>
                <a:spcPts val="600"/>
              </a:spcAft>
              <a:buClr>
                <a:srgbClr val="677480"/>
              </a:buClr>
              <a:defRPr/>
            </a:pPr>
            <a:r>
              <a:rPr lang="en-US" altLang="en-US" sz="2400" dirty="0">
                <a:solidFill>
                  <a:schemeClr val="tx2">
                    <a:lumMod val="75000"/>
                  </a:schemeClr>
                </a:solidFill>
                <a:cs typeface="Arial" panose="020B0604020202020204" pitchFamily="34" charset="0"/>
                <a:sym typeface="Lato" pitchFamily="34" charset="0"/>
              </a:rPr>
              <a:t>Breathing: Is BVM needed? (add oxygen to bag)</a:t>
            </a:r>
          </a:p>
        </p:txBody>
      </p:sp>
      <p:sp>
        <p:nvSpPr>
          <p:cNvPr id="6" name="Oval 5">
            <a:extLst>
              <a:ext uri="{FF2B5EF4-FFF2-40B4-BE49-F238E27FC236}">
                <a16:creationId xmlns:a16="http://schemas.microsoft.com/office/drawing/2014/main" id="{812EE6DF-3912-F1AE-931F-81DD51E01A1B}"/>
              </a:ext>
            </a:extLst>
          </p:cNvPr>
          <p:cNvSpPr/>
          <p:nvPr/>
        </p:nvSpPr>
        <p:spPr>
          <a:xfrm>
            <a:off x="1190171" y="6097589"/>
            <a:ext cx="8512629" cy="585787"/>
          </a:xfrm>
          <a:prstGeom prst="ellipse">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anchor="ctr"/>
          <a:lstStyle/>
          <a:p>
            <a:pPr algn="ctr">
              <a:spcAft>
                <a:spcPts val="600"/>
              </a:spcAft>
              <a:buClr>
                <a:srgbClr val="677480"/>
              </a:buClr>
              <a:defRPr/>
            </a:pPr>
            <a:r>
              <a:rPr lang="en-US" altLang="en-US" sz="2400" b="1" dirty="0">
                <a:solidFill>
                  <a:schemeClr val="tx1"/>
                </a:solidFill>
                <a:cs typeface="Arial" panose="020B0604020202020204" pitchFamily="34" charset="0"/>
                <a:sym typeface="Lato" pitchFamily="34" charset="0"/>
              </a:rPr>
              <a:t>Reassess A then B&amp;C (together) after every two minutes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Transition to Subcutaneous insulin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168764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Criteria of transition to subcutaneous insulin after DKA resolved</a:t>
            </a:r>
          </a:p>
          <a:p>
            <a:endParaRPr lang="en-US" dirty="0"/>
          </a:p>
          <a:p>
            <a:r>
              <a:rPr lang="en-US" dirty="0"/>
              <a:t>Recommended insulin regimen</a:t>
            </a:r>
          </a:p>
          <a:p>
            <a:pPr marL="0" indent="0">
              <a:buNone/>
            </a:pPr>
            <a:endParaRPr lang="en-US" dirty="0"/>
          </a:p>
          <a:p>
            <a:r>
              <a:rPr lang="en-US" dirty="0"/>
              <a:t>Transition procedure</a:t>
            </a:r>
          </a:p>
        </p:txBody>
      </p:sp>
    </p:spTree>
    <p:extLst>
      <p:ext uri="{BB962C8B-B14F-4D97-AF65-F5344CB8AC3E}">
        <p14:creationId xmlns:p14="http://schemas.microsoft.com/office/powerpoint/2010/main" val="40737431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592" y="232519"/>
            <a:ext cx="10515600" cy="729384"/>
          </a:xfrm>
        </p:spPr>
        <p:txBody>
          <a:bodyPr>
            <a:normAutofit/>
          </a:bodyPr>
          <a:lstStyle/>
          <a:p>
            <a:r>
              <a:rPr lang="en-US" dirty="0"/>
              <a:t>Criteria for transition</a:t>
            </a:r>
            <a:endParaRPr lang="en-US" b="1" dirty="0"/>
          </a:p>
        </p:txBody>
      </p:sp>
      <p:sp>
        <p:nvSpPr>
          <p:cNvPr id="3" name="Content Placeholder 2"/>
          <p:cNvSpPr>
            <a:spLocks noGrp="1"/>
          </p:cNvSpPr>
          <p:nvPr>
            <p:ph idx="1"/>
          </p:nvPr>
        </p:nvSpPr>
        <p:spPr>
          <a:xfrm>
            <a:off x="1081081" y="961904"/>
            <a:ext cx="11749547" cy="6026726"/>
          </a:xfrm>
        </p:spPr>
        <p:txBody>
          <a:bodyPr>
            <a:noAutofit/>
          </a:bodyPr>
          <a:lstStyle/>
          <a:p>
            <a:endParaRPr lang="en-US" sz="2400" dirty="0"/>
          </a:p>
          <a:p>
            <a:r>
              <a:rPr lang="en-US" sz="2400" dirty="0"/>
              <a:t>For a patient to be transitioned to subcutaneous insulin, they should:-</a:t>
            </a:r>
          </a:p>
          <a:p>
            <a:r>
              <a:rPr lang="en-US" sz="2400" dirty="0"/>
              <a:t>Have resolved DKA:</a:t>
            </a:r>
          </a:p>
          <a:p>
            <a:pPr lvl="1"/>
            <a:r>
              <a:rPr lang="en-US" dirty="0">
                <a:ea typeface="Tahoma" panose="020B0604030504040204" pitchFamily="34" charset="0"/>
                <a:cs typeface="Tahoma" panose="020B0604030504040204" pitchFamily="34" charset="0"/>
              </a:rPr>
              <a:t>pH &gt;7.3</a:t>
            </a:r>
          </a:p>
          <a:p>
            <a:pPr lvl="1"/>
            <a:r>
              <a:rPr lang="en-US" dirty="0">
                <a:ea typeface="Tahoma" panose="020B0604030504040204" pitchFamily="34" charset="0"/>
                <a:cs typeface="Tahoma" panose="020B0604030504040204" pitchFamily="34" charset="0"/>
              </a:rPr>
              <a:t>Bicarbonate &gt;18</a:t>
            </a:r>
          </a:p>
          <a:p>
            <a:pPr lvl="1"/>
            <a:r>
              <a:rPr lang="en-US" dirty="0">
                <a:ea typeface="Tahoma" panose="020B0604030504040204" pitchFamily="34" charset="0"/>
                <a:cs typeface="Tahoma" panose="020B0604030504040204" pitchFamily="34" charset="0"/>
              </a:rPr>
              <a:t>Urinary ketones &lt;2+</a:t>
            </a:r>
          </a:p>
          <a:p>
            <a:pPr marL="457200" lvl="1" indent="0">
              <a:buNone/>
            </a:pPr>
            <a:endParaRPr lang="en-US" sz="2400" dirty="0"/>
          </a:p>
          <a:p>
            <a:pPr lvl="0"/>
            <a:r>
              <a:rPr lang="en-US" sz="2400" dirty="0">
                <a:ea typeface="Tahoma" panose="020B0604030504040204" pitchFamily="34" charset="0"/>
                <a:cs typeface="Tahoma" panose="020B0604030504040204" pitchFamily="34" charset="0"/>
              </a:rPr>
              <a:t>Be able to tolerate oral intake. </a:t>
            </a:r>
          </a:p>
          <a:p>
            <a:pPr lvl="0"/>
            <a:endParaRPr lang="en-US" sz="2400" dirty="0">
              <a:ea typeface="Tahoma" panose="020B0604030504040204" pitchFamily="34" charset="0"/>
              <a:cs typeface="Tahoma" panose="020B0604030504040204" pitchFamily="34" charset="0"/>
            </a:endParaRPr>
          </a:p>
          <a:p>
            <a:endParaRPr lang="en-US" sz="2400" dirty="0"/>
          </a:p>
        </p:txBody>
      </p:sp>
    </p:spTree>
    <p:extLst>
      <p:ext uri="{BB962C8B-B14F-4D97-AF65-F5344CB8AC3E}">
        <p14:creationId xmlns:p14="http://schemas.microsoft.com/office/powerpoint/2010/main" val="18875887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200" y="379640"/>
            <a:ext cx="10515600" cy="840220"/>
          </a:xfrm>
        </p:spPr>
        <p:txBody>
          <a:bodyPr/>
          <a:lstStyle/>
          <a:p>
            <a:r>
              <a:rPr lang="en-US" b="1" dirty="0"/>
              <a:t>Recommended insulin regimen</a:t>
            </a:r>
          </a:p>
        </p:txBody>
      </p:sp>
      <p:sp>
        <p:nvSpPr>
          <p:cNvPr id="3" name="Content Placeholder 2"/>
          <p:cNvSpPr>
            <a:spLocks noGrp="1"/>
          </p:cNvSpPr>
          <p:nvPr>
            <p:ph idx="1"/>
          </p:nvPr>
        </p:nvSpPr>
        <p:spPr>
          <a:xfrm>
            <a:off x="1346200" y="1840139"/>
            <a:ext cx="10515600" cy="4351338"/>
          </a:xfrm>
        </p:spPr>
        <p:txBody>
          <a:bodyPr/>
          <a:lstStyle/>
          <a:p>
            <a:pPr lvl="0"/>
            <a:r>
              <a:rPr lang="en-US" dirty="0"/>
              <a:t>The recommended insulin regimen is </a:t>
            </a:r>
            <a:r>
              <a:rPr lang="en-US" b="1" dirty="0"/>
              <a:t>basal- bolus Insulin </a:t>
            </a:r>
            <a:r>
              <a:rPr lang="en-US" dirty="0"/>
              <a:t>( multiple daily injections).</a:t>
            </a:r>
          </a:p>
          <a:p>
            <a:pPr marL="0" indent="0">
              <a:buNone/>
            </a:pPr>
            <a:endParaRPr lang="en-US" dirty="0"/>
          </a:p>
          <a:p>
            <a:pPr marL="0" indent="0">
              <a:spcBef>
                <a:spcPts val="360"/>
              </a:spcBef>
              <a:buNone/>
            </a:pPr>
            <a:r>
              <a:rPr lang="en-US" b="1" dirty="0">
                <a:latin typeface="Tahoma" panose="020B0604030504040204" pitchFamily="34" charset="0"/>
                <a:ea typeface="Tahoma" panose="020B0604030504040204" pitchFamily="34" charset="0"/>
                <a:cs typeface="Tahoma" panose="020B0604030504040204" pitchFamily="34" charset="0"/>
              </a:rPr>
              <a:t>Starting total insulin dose </a:t>
            </a:r>
            <a:r>
              <a:rPr lang="en-US" dirty="0">
                <a:latin typeface="Tahoma" panose="020B0604030504040204" pitchFamily="34" charset="0"/>
                <a:ea typeface="Tahoma" panose="020B0604030504040204" pitchFamily="34" charset="0"/>
                <a:cs typeface="Tahoma" panose="020B0604030504040204" pitchFamily="34" charset="0"/>
              </a:rPr>
              <a:t>for transition to subcutaneous:</a:t>
            </a:r>
          </a:p>
          <a:p>
            <a:pPr marL="0" indent="0">
              <a:spcBef>
                <a:spcPts val="360"/>
              </a:spcBef>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spcBef>
                <a:spcPts val="360"/>
              </a:spcBef>
              <a:buNone/>
            </a:pPr>
            <a:r>
              <a:rPr lang="en-US" b="1" dirty="0">
                <a:latin typeface="Tahoma" panose="020B0604030504040204" pitchFamily="34" charset="0"/>
                <a:ea typeface="Tahoma" panose="020B0604030504040204" pitchFamily="34" charset="0"/>
                <a:cs typeface="Tahoma" panose="020B0604030504040204" pitchFamily="34" charset="0"/>
              </a:rPr>
              <a:t>Pre-pubertal </a:t>
            </a:r>
            <a:r>
              <a:rPr lang="en-US" dirty="0">
                <a:latin typeface="Tahoma" panose="020B0604030504040204" pitchFamily="34" charset="0"/>
                <a:ea typeface="Tahoma" panose="020B0604030504040204" pitchFamily="34" charset="0"/>
                <a:cs typeface="Tahoma" panose="020B0604030504040204" pitchFamily="34" charset="0"/>
              </a:rPr>
              <a:t>: 0.5 - 0.7 units/kg/day</a:t>
            </a:r>
          </a:p>
          <a:p>
            <a:pPr marL="0" indent="0">
              <a:spcBef>
                <a:spcPts val="360"/>
              </a:spcBef>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spcBef>
                <a:spcPts val="360"/>
              </a:spcBef>
              <a:buNone/>
            </a:pPr>
            <a:r>
              <a:rPr lang="en-US" b="1" dirty="0">
                <a:latin typeface="Tahoma" panose="020B0604030504040204" pitchFamily="34" charset="0"/>
                <a:ea typeface="Tahoma" panose="020B0604030504040204" pitchFamily="34" charset="0"/>
                <a:cs typeface="Tahoma" panose="020B0604030504040204" pitchFamily="34" charset="0"/>
              </a:rPr>
              <a:t>Pubertal </a:t>
            </a:r>
            <a:r>
              <a:rPr lang="en-US" dirty="0">
                <a:latin typeface="Tahoma" panose="020B0604030504040204" pitchFamily="34" charset="0"/>
                <a:ea typeface="Tahoma" panose="020B0604030504040204" pitchFamily="34" charset="0"/>
                <a:cs typeface="Tahoma" panose="020B0604030504040204" pitchFamily="34" charset="0"/>
              </a:rPr>
              <a:t>: 0.8 – 1.2 units/kg/day</a:t>
            </a:r>
          </a:p>
          <a:p>
            <a:endParaRPr lang="en-US" dirty="0"/>
          </a:p>
        </p:txBody>
      </p:sp>
    </p:spTree>
    <p:extLst>
      <p:ext uri="{BB962C8B-B14F-4D97-AF65-F5344CB8AC3E}">
        <p14:creationId xmlns:p14="http://schemas.microsoft.com/office/powerpoint/2010/main" val="49693502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81"/>
          <p:cNvSpPr txBox="1">
            <a:spLocks noGrp="1"/>
          </p:cNvSpPr>
          <p:nvPr>
            <p:ph type="title"/>
          </p:nvPr>
        </p:nvSpPr>
        <p:spPr>
          <a:xfrm>
            <a:off x="1841227" y="50988"/>
            <a:ext cx="8229057" cy="792469"/>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latin typeface="Cambria" panose="02040503050406030204" pitchFamily="18" charset="0"/>
                <a:ea typeface="Cambria" panose="02040503050406030204" pitchFamily="18" charset="0"/>
                <a:cs typeface="Arial"/>
                <a:sym typeface="Arial"/>
              </a:rPr>
              <a:t>Transition to SC Insulin Injections after DKA</a:t>
            </a:r>
            <a:endParaRPr sz="2800" b="1" dirty="0">
              <a:latin typeface="Cambria" panose="02040503050406030204" pitchFamily="18" charset="0"/>
              <a:ea typeface="Cambria" panose="02040503050406030204" pitchFamily="18" charset="0"/>
              <a:cs typeface="Arial"/>
              <a:sym typeface="Arial"/>
            </a:endParaRPr>
          </a:p>
        </p:txBody>
      </p:sp>
      <p:sp>
        <p:nvSpPr>
          <p:cNvPr id="473" name="Google Shape;473;p81"/>
          <p:cNvSpPr txBox="1">
            <a:spLocks noGrp="1"/>
          </p:cNvSpPr>
          <p:nvPr>
            <p:ph type="body" idx="1"/>
          </p:nvPr>
        </p:nvSpPr>
        <p:spPr>
          <a:xfrm>
            <a:off x="1246910" y="843457"/>
            <a:ext cx="9767454" cy="5513478"/>
          </a:xfrm>
          <a:prstGeom prst="rect">
            <a:avLst/>
          </a:prstGeom>
          <a:noFill/>
          <a:ln>
            <a:noFill/>
          </a:ln>
        </p:spPr>
        <p:txBody>
          <a:bodyPr spcFirstLastPara="1" vert="horz" wrap="square" lIns="91425" tIns="45700" rIns="91425" bIns="45700" rtlCol="0" anchor="t" anchorCtr="0">
            <a:normAutofit lnSpcReduction="10000"/>
          </a:bodyPr>
          <a:lstStyle/>
          <a:p>
            <a:pPr marL="457200" indent="0">
              <a:lnSpc>
                <a:spcPct val="100000"/>
              </a:lnSpc>
              <a:spcBef>
                <a:spcPts val="360"/>
              </a:spcBef>
              <a:buNone/>
            </a:pPr>
            <a:r>
              <a:rPr lang="en-US" sz="2400" b="1" dirty="0">
                <a:latin typeface="Tahoma" panose="020B0604030504040204" pitchFamily="34" charset="0"/>
                <a:ea typeface="Tahoma" panose="020B0604030504040204" pitchFamily="34" charset="0"/>
                <a:cs typeface="Tahoma" panose="020B0604030504040204" pitchFamily="34" charset="0"/>
              </a:rPr>
              <a:t>Choice of insulin for transition</a:t>
            </a:r>
            <a:endParaRPr sz="2400" dirty="0">
              <a:latin typeface="Tahoma" panose="020B0604030504040204" pitchFamily="34" charset="0"/>
              <a:ea typeface="Tahoma" panose="020B0604030504040204" pitchFamily="34" charset="0"/>
              <a:cs typeface="Tahoma" panose="020B0604030504040204" pitchFamily="34" charset="0"/>
            </a:endParaRPr>
          </a:p>
          <a:p>
            <a:pPr marL="457200" indent="-390525">
              <a:lnSpc>
                <a:spcPct val="100000"/>
              </a:lnSpc>
              <a:spcBef>
                <a:spcPts val="360"/>
              </a:spcBef>
              <a:buClr>
                <a:schemeClr val="dk1"/>
              </a:buClr>
              <a:buSzPct val="100000"/>
            </a:pPr>
            <a:r>
              <a:rPr lang="en-US" sz="2400" dirty="0">
                <a:latin typeface="Tahoma" panose="020B0604030504040204" pitchFamily="34" charset="0"/>
                <a:ea typeface="Tahoma" panose="020B0604030504040204" pitchFamily="34" charset="0"/>
                <a:cs typeface="Tahoma" panose="020B0604030504040204" pitchFamily="34" charset="0"/>
              </a:rPr>
              <a:t>Transition to Basal- bolus insulin at meal time 1.e before breakfast, lunch and dinner</a:t>
            </a:r>
          </a:p>
          <a:p>
            <a:pPr marL="914400" lvl="1" indent="-390525">
              <a:lnSpc>
                <a:spcPct val="100000"/>
              </a:lnSpc>
              <a:spcBef>
                <a:spcPts val="360"/>
              </a:spcBef>
              <a:buClr>
                <a:schemeClr val="dk1"/>
              </a:buClr>
              <a:buSzPct val="100000"/>
            </a:pPr>
            <a:r>
              <a:rPr lang="en-US" sz="2000" dirty="0">
                <a:latin typeface="Tahoma" panose="020B0604030504040204" pitchFamily="34" charset="0"/>
                <a:ea typeface="Tahoma" panose="020B0604030504040204" pitchFamily="34" charset="0"/>
                <a:cs typeface="Tahoma" panose="020B0604030504040204" pitchFamily="34" charset="0"/>
              </a:rPr>
              <a:t>Overlap the insulin infusion(given during DKA mx) with the 1</a:t>
            </a:r>
            <a:r>
              <a:rPr lang="en-US" sz="2000" baseline="30000" dirty="0">
                <a:latin typeface="Tahoma" panose="020B0604030504040204" pitchFamily="34" charset="0"/>
                <a:ea typeface="Tahoma" panose="020B0604030504040204" pitchFamily="34" charset="0"/>
                <a:cs typeface="Tahoma" panose="020B0604030504040204" pitchFamily="34" charset="0"/>
              </a:rPr>
              <a:t>st</a:t>
            </a:r>
            <a:r>
              <a:rPr lang="en-US" sz="2000" dirty="0">
                <a:latin typeface="Tahoma" panose="020B0604030504040204" pitchFamily="34" charset="0"/>
                <a:ea typeface="Tahoma" panose="020B0604030504040204" pitchFamily="34" charset="0"/>
                <a:cs typeface="Tahoma" panose="020B0604030504040204" pitchFamily="34" charset="0"/>
              </a:rPr>
              <a:t> dose of bolus insulin by around 30 Minutes (if using short acting insulin) and 15 minutes if using rapid acting insulin)</a:t>
            </a:r>
          </a:p>
          <a:p>
            <a:pPr marL="66675" indent="0">
              <a:lnSpc>
                <a:spcPct val="100000"/>
              </a:lnSpc>
              <a:spcBef>
                <a:spcPts val="360"/>
              </a:spcBef>
              <a:buClr>
                <a:schemeClr val="dk1"/>
              </a:buClr>
              <a:buSzPct val="100000"/>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indent="-390525">
              <a:lnSpc>
                <a:spcPct val="100000"/>
              </a:lnSpc>
              <a:spcBef>
                <a:spcPts val="360"/>
              </a:spcBef>
              <a:buClr>
                <a:schemeClr val="dk1"/>
              </a:buClr>
              <a:buSzPct val="100000"/>
            </a:pPr>
            <a:r>
              <a:rPr lang="en-US" sz="2400" b="1" dirty="0">
                <a:latin typeface="Tahoma" panose="020B0604030504040204" pitchFamily="34" charset="0"/>
                <a:ea typeface="Tahoma" panose="020B0604030504040204" pitchFamily="34" charset="0"/>
                <a:cs typeface="Tahoma" panose="020B0604030504040204" pitchFamily="34" charset="0"/>
              </a:rPr>
              <a:t>Bolus/Pre-meal insulin- </a:t>
            </a:r>
            <a:r>
              <a:rPr lang="en-US" sz="2400" dirty="0">
                <a:latin typeface="Tahoma" panose="020B0604030504040204" pitchFamily="34" charset="0"/>
                <a:ea typeface="Tahoma" panose="020B0604030504040204" pitchFamily="34" charset="0"/>
                <a:cs typeface="Tahoma" panose="020B0604030504040204" pitchFamily="34" charset="0"/>
              </a:rPr>
              <a:t>(lowers sugars after taking a meal)</a:t>
            </a:r>
          </a:p>
          <a:p>
            <a:pPr lvl="2" indent="-390525">
              <a:spcBef>
                <a:spcPts val="360"/>
              </a:spcBef>
              <a:buSzPct val="100000"/>
            </a:pPr>
            <a:r>
              <a:rPr lang="en-US" sz="2100" dirty="0">
                <a:latin typeface="Tahoma" panose="020B0604030504040204" pitchFamily="34" charset="0"/>
                <a:ea typeface="Tahoma" panose="020B0604030504040204" pitchFamily="34" charset="0"/>
                <a:cs typeface="Tahoma" panose="020B0604030504040204" pitchFamily="34" charset="0"/>
              </a:rPr>
              <a:t>Given before main meals</a:t>
            </a:r>
          </a:p>
          <a:p>
            <a:pPr lvl="2" indent="-390525">
              <a:spcBef>
                <a:spcPts val="360"/>
              </a:spcBef>
              <a:buSzPct val="100000"/>
            </a:pPr>
            <a:r>
              <a:rPr lang="en-US" sz="2100" dirty="0">
                <a:latin typeface="Tahoma" panose="020B0604030504040204" pitchFamily="34" charset="0"/>
                <a:ea typeface="Tahoma" panose="020B0604030504040204" pitchFamily="34" charset="0"/>
                <a:cs typeface="Tahoma" panose="020B0604030504040204" pitchFamily="34" charset="0"/>
              </a:rPr>
              <a:t>Examples are: soluble/regular insulin, rapid acting or ultra-rapid acting </a:t>
            </a:r>
          </a:p>
          <a:p>
            <a:pPr marL="523875" lvl="1" indent="0">
              <a:spcBef>
                <a:spcPts val="360"/>
              </a:spcBef>
              <a:buSzPct val="100000"/>
              <a:buNone/>
            </a:pPr>
            <a:endParaRPr lang="en-US" dirty="0">
              <a:latin typeface="Tahoma" panose="020B0604030504040204" pitchFamily="34" charset="0"/>
              <a:ea typeface="Tahoma" panose="020B0604030504040204" pitchFamily="34" charset="0"/>
              <a:cs typeface="Tahoma" panose="020B0604030504040204" pitchFamily="34" charset="0"/>
            </a:endParaRPr>
          </a:p>
          <a:p>
            <a:pPr marL="457200" indent="-390525">
              <a:lnSpc>
                <a:spcPct val="100000"/>
              </a:lnSpc>
              <a:spcBef>
                <a:spcPts val="360"/>
              </a:spcBef>
              <a:buClr>
                <a:schemeClr val="dk1"/>
              </a:buClr>
              <a:buSzPct val="100000"/>
            </a:pPr>
            <a:r>
              <a:rPr lang="en-US" sz="2400" b="1" dirty="0">
                <a:latin typeface="Tahoma" panose="020B0604030504040204" pitchFamily="34" charset="0"/>
                <a:ea typeface="Tahoma" panose="020B0604030504040204" pitchFamily="34" charset="0"/>
                <a:cs typeface="Tahoma" panose="020B0604030504040204" pitchFamily="34" charset="0"/>
              </a:rPr>
              <a:t>Basal insulin </a:t>
            </a:r>
          </a:p>
          <a:p>
            <a:pPr lvl="2" indent="-390525">
              <a:spcBef>
                <a:spcPts val="360"/>
              </a:spcBef>
              <a:buSzPct val="100000"/>
            </a:pPr>
            <a:r>
              <a:rPr lang="en-US" sz="2100" dirty="0">
                <a:latin typeface="Tahoma" panose="020B0604030504040204" pitchFamily="34" charset="0"/>
                <a:ea typeface="Tahoma" panose="020B0604030504040204" pitchFamily="34" charset="0"/>
                <a:cs typeface="Tahoma" panose="020B0604030504040204" pitchFamily="34" charset="0"/>
              </a:rPr>
              <a:t>Given once or twice per day</a:t>
            </a:r>
          </a:p>
          <a:p>
            <a:pPr lvl="2" indent="-390525">
              <a:spcBef>
                <a:spcPts val="360"/>
              </a:spcBef>
              <a:buSzPct val="100000"/>
            </a:pPr>
            <a:r>
              <a:rPr lang="en-US" sz="2100" dirty="0">
                <a:latin typeface="Tahoma" panose="020B0604030504040204" pitchFamily="34" charset="0"/>
                <a:ea typeface="Tahoma" panose="020B0604030504040204" pitchFamily="34" charset="0"/>
                <a:cs typeface="Tahoma" panose="020B0604030504040204" pitchFamily="34" charset="0"/>
              </a:rPr>
              <a:t>Examples are: intermediate-acting </a:t>
            </a:r>
            <a:r>
              <a:rPr lang="en-US" sz="2100" dirty="0" err="1">
                <a:latin typeface="Tahoma" panose="020B0604030504040204" pitchFamily="34" charset="0"/>
                <a:ea typeface="Tahoma" panose="020B0604030504040204" pitchFamily="34" charset="0"/>
                <a:cs typeface="Tahoma" panose="020B0604030504040204" pitchFamily="34" charset="0"/>
              </a:rPr>
              <a:t>e.g</a:t>
            </a:r>
            <a:r>
              <a:rPr lang="en-US" sz="2100" dirty="0">
                <a:latin typeface="Tahoma" panose="020B0604030504040204" pitchFamily="34" charset="0"/>
                <a:ea typeface="Tahoma" panose="020B0604030504040204" pitchFamily="34" charset="0"/>
                <a:cs typeface="Tahoma" panose="020B0604030504040204" pitchFamily="34" charset="0"/>
              </a:rPr>
              <a:t> NPH ; long-acting </a:t>
            </a:r>
            <a:r>
              <a:rPr lang="en-US" sz="2100" dirty="0" err="1">
                <a:latin typeface="Tahoma" panose="020B0604030504040204" pitchFamily="34" charset="0"/>
                <a:ea typeface="Tahoma" panose="020B0604030504040204" pitchFamily="34" charset="0"/>
                <a:cs typeface="Tahoma" panose="020B0604030504040204" pitchFamily="34" charset="0"/>
              </a:rPr>
              <a:t>e.g</a:t>
            </a:r>
            <a:r>
              <a:rPr lang="en-US" sz="2100" dirty="0">
                <a:latin typeface="Tahoma" panose="020B0604030504040204" pitchFamily="34" charset="0"/>
                <a:ea typeface="Tahoma" panose="020B0604030504040204" pitchFamily="34" charset="0"/>
                <a:cs typeface="Tahoma" panose="020B0604030504040204" pitchFamily="34" charset="0"/>
              </a:rPr>
              <a:t> glargine and </a:t>
            </a:r>
            <a:r>
              <a:rPr lang="en-US" sz="2100" dirty="0" err="1">
                <a:latin typeface="Tahoma" panose="020B0604030504040204" pitchFamily="34" charset="0"/>
                <a:ea typeface="Tahoma" panose="020B0604030504040204" pitchFamily="34" charset="0"/>
                <a:cs typeface="Tahoma" panose="020B0604030504040204" pitchFamily="34" charset="0"/>
              </a:rPr>
              <a:t>Detemir</a:t>
            </a:r>
            <a:r>
              <a:rPr lang="en-US" sz="2100" dirty="0">
                <a:latin typeface="Tahoma" panose="020B0604030504040204" pitchFamily="34" charset="0"/>
                <a:ea typeface="Tahoma" panose="020B0604030504040204" pitchFamily="34" charset="0"/>
                <a:cs typeface="Tahoma" panose="020B0604030504040204" pitchFamily="34" charset="0"/>
              </a:rPr>
              <a:t>.</a:t>
            </a:r>
            <a:endParaRPr sz="21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ct val="92307"/>
              <a:buNone/>
            </a:pPr>
            <a:endParaRPr sz="2400" dirty="0">
              <a:latin typeface="Tahoma" panose="020B0604030504040204" pitchFamily="34" charset="0"/>
              <a:ea typeface="Tahoma" panose="020B0604030504040204" pitchFamily="34" charset="0"/>
              <a:cs typeface="Tahoma" panose="020B0604030504040204" pitchFamily="34" charset="0"/>
            </a:endParaRPr>
          </a:p>
          <a:p>
            <a:pPr marL="457200">
              <a:lnSpc>
                <a:spcPct val="100000"/>
              </a:lnSpc>
              <a:spcBef>
                <a:spcPts val="360"/>
              </a:spcBef>
              <a:buClr>
                <a:schemeClr val="dk1"/>
              </a:buClr>
              <a:buSzPct val="92307"/>
              <a:buNone/>
            </a:pPr>
            <a:endParaRPr sz="2400" dirty="0">
              <a:latin typeface="Tahoma" panose="020B0604030504040204" pitchFamily="34" charset="0"/>
              <a:ea typeface="Tahoma" panose="020B0604030504040204" pitchFamily="34" charset="0"/>
              <a:cs typeface="Tahoma" panose="020B0604030504040204" pitchFamily="34" charset="0"/>
            </a:endParaRPr>
          </a:p>
        </p:txBody>
      </p:sp>
      <p:sp>
        <p:nvSpPr>
          <p:cNvPr id="474" name="Google Shape;474;p81"/>
          <p:cNvSpPr txBox="1">
            <a:spLocks noGrp="1"/>
          </p:cNvSpPr>
          <p:nvPr>
            <p:ph type="dt" idx="10"/>
          </p:nvPr>
        </p:nvSpPr>
        <p:spPr>
          <a:xfrm>
            <a:off x="1981472" y="6356935"/>
            <a:ext cx="2133962" cy="364281"/>
          </a:xfrm>
          <a:prstGeom prst="rect">
            <a:avLst/>
          </a:prstGeom>
          <a:noFill/>
          <a:ln>
            <a:noFill/>
          </a:ln>
        </p:spPr>
        <p:txBody>
          <a:bodyPr spcFirstLastPara="1" vert="horz" wrap="square" lIns="91425" tIns="45700" rIns="91425" bIns="45700" rtlCol="0" anchor="ctr" anchorCtr="0">
            <a:noAutofit/>
          </a:bodyPr>
          <a:lstStyle/>
          <a:p>
            <a:pPr rtl="1">
              <a:buSzPts val="1400"/>
            </a:pPr>
            <a:r>
              <a:rPr lang="en-US"/>
              <a:t>10/28/2023</a:t>
            </a:r>
            <a:endParaRPr/>
          </a:p>
        </p:txBody>
      </p:sp>
      <p:sp>
        <p:nvSpPr>
          <p:cNvPr id="475" name="Google Shape;475;p81"/>
          <p:cNvSpPr txBox="1">
            <a:spLocks noGrp="1"/>
          </p:cNvSpPr>
          <p:nvPr>
            <p:ph type="sldNum" idx="12"/>
          </p:nvPr>
        </p:nvSpPr>
        <p:spPr>
          <a:xfrm>
            <a:off x="8076568" y="6356935"/>
            <a:ext cx="2133962" cy="364281"/>
          </a:xfrm>
          <a:prstGeom prst="rect">
            <a:avLst/>
          </a:prstGeom>
          <a:noFill/>
          <a:ln>
            <a:noFill/>
          </a:ln>
        </p:spPr>
        <p:txBody>
          <a:bodyPr spcFirstLastPara="1" vert="horz" wrap="square" lIns="91425" tIns="45700" rIns="91425" bIns="45700" rtlCol="0" anchor="ctr" anchorCtr="0">
            <a:noAutofit/>
          </a:bodyPr>
          <a:lstStyle/>
          <a:p>
            <a:pPr rtl="1">
              <a:buClr>
                <a:srgbClr val="000000"/>
              </a:buClr>
              <a:buSzPts val="1000"/>
            </a:pPr>
            <a:fld id="{00000000-1234-1234-1234-123412341234}" type="slidenum">
              <a:rPr lang="en-US"/>
              <a:pPr rtl="1">
                <a:buClr>
                  <a:srgbClr val="000000"/>
                </a:buClr>
                <a:buSzPts val="1000"/>
              </a:pPr>
              <a:t>174</a:t>
            </a:fld>
            <a:endParaRPr/>
          </a:p>
        </p:txBody>
      </p:sp>
    </p:spTree>
    <p:extLst>
      <p:ext uri="{BB962C8B-B14F-4D97-AF65-F5344CB8AC3E}">
        <p14:creationId xmlns:p14="http://schemas.microsoft.com/office/powerpoint/2010/main" val="418829478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28e1fb7c09a_0_6"/>
          <p:cNvSpPr txBox="1">
            <a:spLocks noGrp="1"/>
          </p:cNvSpPr>
          <p:nvPr>
            <p:ph type="title"/>
          </p:nvPr>
        </p:nvSpPr>
        <p:spPr>
          <a:xfrm>
            <a:off x="1524000" y="0"/>
            <a:ext cx="8686528" cy="1094400"/>
          </a:xfrm>
          <a:prstGeom prst="rect">
            <a:avLst/>
          </a:prstGeom>
        </p:spPr>
        <p:txBody>
          <a:bodyPr spcFirstLastPara="1" vert="horz" wrap="square" lIns="91425" tIns="45700" rIns="91425" bIns="45700" rtlCol="0" anchor="ctr" anchorCtr="0">
            <a:noAutofit/>
          </a:bodyPr>
          <a:lstStyle/>
          <a:p>
            <a:pPr algn="ctr">
              <a:spcBef>
                <a:spcPts val="0"/>
              </a:spcBef>
            </a:pPr>
            <a:r>
              <a:rPr lang="en-US" sz="3600" b="1" dirty="0">
                <a:latin typeface="Cambria" panose="02040503050406030204" pitchFamily="18" charset="0"/>
                <a:ea typeface="Cambria" panose="02040503050406030204" pitchFamily="18" charset="0"/>
                <a:cs typeface="Arial"/>
                <a:sym typeface="Arial"/>
              </a:rPr>
              <a:t>Transition to basal bolus regimen Procedure</a:t>
            </a:r>
            <a:endParaRPr sz="3600" b="1" dirty="0">
              <a:latin typeface="Cambria" panose="02040503050406030204" pitchFamily="18" charset="0"/>
              <a:ea typeface="Cambria" panose="02040503050406030204" pitchFamily="18" charset="0"/>
              <a:cs typeface="Arial"/>
              <a:sym typeface="Arial"/>
            </a:endParaRPr>
          </a:p>
        </p:txBody>
      </p:sp>
      <p:sp>
        <p:nvSpPr>
          <p:cNvPr id="491" name="Google Shape;491;g28e1fb7c09a_0_6"/>
          <p:cNvSpPr txBox="1">
            <a:spLocks noGrp="1"/>
          </p:cNvSpPr>
          <p:nvPr>
            <p:ph type="body" idx="1"/>
          </p:nvPr>
        </p:nvSpPr>
        <p:spPr>
          <a:xfrm>
            <a:off x="1981467" y="1094399"/>
            <a:ext cx="8784855" cy="5483381"/>
          </a:xfrm>
          <a:prstGeom prst="rect">
            <a:avLst/>
          </a:prstGeom>
        </p:spPr>
        <p:txBody>
          <a:bodyPr spcFirstLastPara="1" vert="horz" wrap="square" lIns="91425" tIns="45700" rIns="91425" bIns="45700" rtlCol="0" anchor="t" anchorCtr="0">
            <a:noAutofit/>
          </a:bodyPr>
          <a:lstStyle/>
          <a:p>
            <a:pPr>
              <a:spcBef>
                <a:spcPts val="360"/>
              </a:spcBef>
            </a:pPr>
            <a:r>
              <a:rPr lang="en-US" sz="2400" dirty="0">
                <a:latin typeface="Tahoma" panose="020B0604030504040204" pitchFamily="34" charset="0"/>
                <a:ea typeface="Tahoma" panose="020B0604030504040204" pitchFamily="34" charset="0"/>
                <a:cs typeface="Tahoma" panose="020B0604030504040204" pitchFamily="34" charset="0"/>
              </a:rPr>
              <a:t>Calculate the </a:t>
            </a:r>
            <a:r>
              <a:rPr lang="en-US" sz="2400" b="1" dirty="0">
                <a:latin typeface="Tahoma" panose="020B0604030504040204" pitchFamily="34" charset="0"/>
                <a:ea typeface="Tahoma" panose="020B0604030504040204" pitchFamily="34" charset="0"/>
                <a:cs typeface="Tahoma" panose="020B0604030504040204" pitchFamily="34" charset="0"/>
              </a:rPr>
              <a:t>total Daily insulin dose (TDD) </a:t>
            </a:r>
            <a:r>
              <a:rPr lang="en-US" sz="2400" dirty="0">
                <a:latin typeface="Tahoma" panose="020B0604030504040204" pitchFamily="34" charset="0"/>
                <a:ea typeface="Tahoma" panose="020B0604030504040204" pitchFamily="34" charset="0"/>
                <a:cs typeface="Tahoma" panose="020B0604030504040204" pitchFamily="34" charset="0"/>
              </a:rPr>
              <a:t>per day.</a:t>
            </a:r>
          </a:p>
          <a:p>
            <a:pPr marL="0" indent="0">
              <a:spcBef>
                <a:spcPts val="36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36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360"/>
              </a:spcBef>
            </a:pPr>
            <a:r>
              <a:rPr lang="en-US" sz="2400" dirty="0">
                <a:latin typeface="Tahoma" panose="020B0604030504040204" pitchFamily="34" charset="0"/>
                <a:ea typeface="Tahoma" panose="020B0604030504040204" pitchFamily="34" charset="0"/>
                <a:cs typeface="Tahoma" panose="020B0604030504040204" pitchFamily="34" charset="0"/>
              </a:rPr>
              <a:t>Calculate amount of </a:t>
            </a:r>
            <a:r>
              <a:rPr lang="en-US" sz="2400" b="1" dirty="0">
                <a:latin typeface="Tahoma" panose="020B0604030504040204" pitchFamily="34" charset="0"/>
                <a:ea typeface="Tahoma" panose="020B0604030504040204" pitchFamily="34" charset="0"/>
                <a:cs typeface="Tahoma" panose="020B0604030504040204" pitchFamily="34" charset="0"/>
              </a:rPr>
              <a:t>total basal insulin </a:t>
            </a:r>
            <a:r>
              <a:rPr lang="en-US" sz="2400" dirty="0">
                <a:latin typeface="Tahoma" panose="020B0604030504040204" pitchFamily="34" charset="0"/>
                <a:ea typeface="Tahoma" panose="020B0604030504040204" pitchFamily="34" charset="0"/>
                <a:cs typeface="Tahoma" panose="020B0604030504040204" pitchFamily="34" charset="0"/>
              </a:rPr>
              <a:t>per day: </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40-50% of Total Daily insulin dose.</a:t>
            </a:r>
          </a:p>
          <a:p>
            <a:pPr marL="0" indent="0">
              <a:spcBef>
                <a:spcPts val="36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36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360"/>
              </a:spcBef>
            </a:pPr>
            <a:r>
              <a:rPr lang="en-US" sz="2400" dirty="0">
                <a:latin typeface="Tahoma" panose="020B0604030504040204" pitchFamily="34" charset="0"/>
                <a:ea typeface="Tahoma" panose="020B0604030504040204" pitchFamily="34" charset="0"/>
                <a:cs typeface="Tahoma" panose="020B0604030504040204" pitchFamily="34" charset="0"/>
              </a:rPr>
              <a:t>Calculate the </a:t>
            </a:r>
            <a:r>
              <a:rPr lang="en-US" sz="2400" b="1" dirty="0">
                <a:latin typeface="Tahoma" panose="020B0604030504040204" pitchFamily="34" charset="0"/>
                <a:ea typeface="Tahoma" panose="020B0604030504040204" pitchFamily="34" charset="0"/>
                <a:cs typeface="Tahoma" panose="020B0604030504040204" pitchFamily="34" charset="0"/>
              </a:rPr>
              <a:t>amount of total bolus /pre-meal insulin </a:t>
            </a:r>
            <a:r>
              <a:rPr lang="en-US" sz="2400" dirty="0">
                <a:latin typeface="Tahoma" panose="020B0604030504040204" pitchFamily="34" charset="0"/>
                <a:ea typeface="Tahoma" panose="020B0604030504040204" pitchFamily="34" charset="0"/>
                <a:cs typeface="Tahoma" panose="020B0604030504040204" pitchFamily="34" charset="0"/>
              </a:rPr>
              <a:t>per day: </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50- 60% of total insulin dose.</a:t>
            </a:r>
          </a:p>
          <a:p>
            <a:pPr marL="0" indent="0">
              <a:spcBef>
                <a:spcPts val="360"/>
              </a:spcBef>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360"/>
              </a:spcBef>
            </a:pPr>
            <a:r>
              <a:rPr lang="en-US" sz="2400" dirty="0">
                <a:latin typeface="Tahoma" panose="020B0604030504040204" pitchFamily="34" charset="0"/>
                <a:ea typeface="Tahoma" panose="020B0604030504040204" pitchFamily="34" charset="0"/>
                <a:cs typeface="Tahoma" panose="020B0604030504040204" pitchFamily="34" charset="0"/>
              </a:rPr>
              <a:t>Then calculate the amount of bolus (pre-meal) insulin to be given before every meal (breakfast, lunch and dinner). </a:t>
            </a:r>
            <a:r>
              <a:rPr lang="en-US"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Total daily bolus/pre- meal insulin divided by 3</a:t>
            </a:r>
          </a:p>
          <a:p>
            <a:pPr>
              <a:spcBef>
                <a:spcPts val="360"/>
              </a:spcBef>
            </a:pPr>
            <a:endParaRPr sz="2400" b="1" dirty="0">
              <a:latin typeface="Tahoma" panose="020B0604030504040204" pitchFamily="34" charset="0"/>
              <a:ea typeface="Tahoma" panose="020B0604030504040204" pitchFamily="34" charset="0"/>
              <a:cs typeface="Tahoma" panose="020B0604030504040204" pitchFamily="34" charset="0"/>
            </a:endParaRPr>
          </a:p>
          <a:p>
            <a:pPr marL="0" indent="0">
              <a:spcBef>
                <a:spcPts val="360"/>
              </a:spcBef>
              <a:buNone/>
            </a:pPr>
            <a:endParaRPr sz="2400" dirty="0">
              <a:latin typeface="Tahoma" panose="020B0604030504040204" pitchFamily="34" charset="0"/>
              <a:ea typeface="Tahoma" panose="020B0604030504040204" pitchFamily="34" charset="0"/>
              <a:cs typeface="Tahoma" panose="020B0604030504040204" pitchFamily="34" charset="0"/>
            </a:endParaRPr>
          </a:p>
          <a:p>
            <a:pPr marL="0" indent="0">
              <a:spcBef>
                <a:spcPts val="360"/>
              </a:spcBef>
              <a:buNone/>
            </a:pPr>
            <a:endParaRPr sz="2400" dirty="0">
              <a:latin typeface="Tahoma" panose="020B0604030504040204" pitchFamily="34" charset="0"/>
              <a:ea typeface="Tahoma" panose="020B0604030504040204" pitchFamily="34" charset="0"/>
              <a:cs typeface="Tahoma" panose="020B0604030504040204" pitchFamily="34" charset="0"/>
            </a:endParaRPr>
          </a:p>
        </p:txBody>
      </p:sp>
      <p:sp>
        <p:nvSpPr>
          <p:cNvPr id="492" name="Google Shape;492;g28e1fb7c09a_0_6"/>
          <p:cNvSpPr txBox="1">
            <a:spLocks noGrp="1"/>
          </p:cNvSpPr>
          <p:nvPr>
            <p:ph type="sldNum" idx="12"/>
          </p:nvPr>
        </p:nvSpPr>
        <p:spPr>
          <a:xfrm>
            <a:off x="8076568" y="6356934"/>
            <a:ext cx="2133900" cy="364200"/>
          </a:xfrm>
          <a:prstGeom prst="rect">
            <a:avLst/>
          </a:prstGeom>
        </p:spPr>
        <p:txBody>
          <a:bodyPr spcFirstLastPara="1" vert="horz" wrap="square" lIns="91425" tIns="45700" rIns="91425" bIns="45700" rtlCol="0" anchor="ctr" anchorCtr="0">
            <a:noAutofit/>
          </a:bodyPr>
          <a:lstStyle/>
          <a:p>
            <a:pPr rtl="1">
              <a:buClr>
                <a:srgbClr val="000000"/>
              </a:buClr>
              <a:buSzPts val="1000"/>
            </a:pPr>
            <a:fld id="{00000000-1234-1234-1234-123412341234}" type="slidenum">
              <a:rPr lang="en-US"/>
              <a:pPr rtl="1">
                <a:buClr>
                  <a:srgbClr val="000000"/>
                </a:buClr>
                <a:buSzPts val="1000"/>
              </a:pPr>
              <a:t>175</a:t>
            </a:fld>
            <a:endParaRPr/>
          </a:p>
        </p:txBody>
      </p:sp>
    </p:spTree>
    <p:extLst>
      <p:ext uri="{BB962C8B-B14F-4D97-AF65-F5344CB8AC3E}">
        <p14:creationId xmlns:p14="http://schemas.microsoft.com/office/powerpoint/2010/main" val="253195111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28e1fb7c09a_0_19"/>
          <p:cNvSpPr txBox="1">
            <a:spLocks noGrp="1"/>
          </p:cNvSpPr>
          <p:nvPr>
            <p:ph type="title"/>
          </p:nvPr>
        </p:nvSpPr>
        <p:spPr>
          <a:xfrm>
            <a:off x="1807425" y="6"/>
            <a:ext cx="8229000" cy="577800"/>
          </a:xfrm>
          <a:prstGeom prst="rect">
            <a:avLst/>
          </a:prstGeom>
        </p:spPr>
        <p:txBody>
          <a:bodyPr spcFirstLastPara="1" vert="horz" wrap="square" lIns="91425" tIns="45700" rIns="91425" bIns="45700" rtlCol="0" anchor="ctr" anchorCtr="0">
            <a:noAutofit/>
          </a:bodyPr>
          <a:lstStyle/>
          <a:p>
            <a:pPr algn="ctr">
              <a:spcBef>
                <a:spcPts val="0"/>
              </a:spcBef>
            </a:pPr>
            <a:r>
              <a:rPr lang="en-US" sz="3600" dirty="0">
                <a:latin typeface="Cambria" panose="02040503050406030204" pitchFamily="18" charset="0"/>
                <a:ea typeface="Cambria" panose="02040503050406030204" pitchFamily="18" charset="0"/>
              </a:rPr>
              <a:t>Transition to basal bolus regimen</a:t>
            </a:r>
            <a:endParaRPr sz="3600" dirty="0">
              <a:latin typeface="Cambria" panose="02040503050406030204" pitchFamily="18" charset="0"/>
              <a:ea typeface="Cambria" panose="02040503050406030204" pitchFamily="18" charset="0"/>
            </a:endParaRPr>
          </a:p>
        </p:txBody>
      </p:sp>
      <p:sp>
        <p:nvSpPr>
          <p:cNvPr id="499" name="Google Shape;499;g28e1fb7c09a_0_19"/>
          <p:cNvSpPr txBox="1">
            <a:spLocks noGrp="1"/>
          </p:cNvSpPr>
          <p:nvPr>
            <p:ph type="sldNum" idx="12"/>
          </p:nvPr>
        </p:nvSpPr>
        <p:spPr>
          <a:xfrm>
            <a:off x="8076568" y="6356934"/>
            <a:ext cx="2133900" cy="364200"/>
          </a:xfrm>
          <a:prstGeom prst="rect">
            <a:avLst/>
          </a:prstGeom>
        </p:spPr>
        <p:txBody>
          <a:bodyPr spcFirstLastPara="1" vert="horz" wrap="square" lIns="91425" tIns="45700" rIns="91425" bIns="45700" rtlCol="0" anchor="ctr" anchorCtr="0">
            <a:noAutofit/>
          </a:bodyPr>
          <a:lstStyle/>
          <a:p>
            <a:pPr rtl="1"/>
            <a:fld id="{00000000-1234-1234-1234-123412341234}" type="slidenum">
              <a:rPr lang="en-US"/>
              <a:pPr rtl="1"/>
              <a:t>176</a:t>
            </a:fld>
            <a:endParaRPr/>
          </a:p>
        </p:txBody>
      </p:sp>
      <p:pic>
        <p:nvPicPr>
          <p:cNvPr id="501" name="Google Shape;501;g28e1fb7c09a_0_19"/>
          <p:cNvPicPr preferRelativeResize="0"/>
          <p:nvPr/>
        </p:nvPicPr>
        <p:blipFill>
          <a:blip r:embed="rId3">
            <a:alphaModFix/>
          </a:blip>
          <a:stretch>
            <a:fillRect/>
          </a:stretch>
        </p:blipFill>
        <p:spPr>
          <a:xfrm>
            <a:off x="3021466" y="1091380"/>
            <a:ext cx="6837642" cy="4522138"/>
          </a:xfrm>
          <a:prstGeom prst="rect">
            <a:avLst/>
          </a:prstGeom>
          <a:noFill/>
          <a:ln>
            <a:noFill/>
          </a:ln>
        </p:spPr>
      </p:pic>
      <p:sp>
        <p:nvSpPr>
          <p:cNvPr id="2" name="Rectangle 1"/>
          <p:cNvSpPr/>
          <p:nvPr/>
        </p:nvSpPr>
        <p:spPr>
          <a:xfrm>
            <a:off x="2541640" y="5723617"/>
            <a:ext cx="6975987" cy="646331"/>
          </a:xfrm>
          <a:prstGeom prst="rect">
            <a:avLst/>
          </a:prstGeom>
        </p:spPr>
        <p:txBody>
          <a:bodyPr wrap="square">
            <a:spAutoFit/>
          </a:bodyPr>
          <a:lstStyle/>
          <a:p>
            <a:pPr lvl="0"/>
            <a:r>
              <a:rPr lang="en-US" b="1" dirty="0">
                <a:solidFill>
                  <a:srgbClr val="990000"/>
                </a:solidFill>
                <a:latin typeface="Tahoma" panose="020B0604030504040204" pitchFamily="34" charset="0"/>
                <a:ea typeface="Tahoma" panose="020B0604030504040204" pitchFamily="34" charset="0"/>
                <a:cs typeface="Tahoma" panose="020B0604030504040204" pitchFamily="34" charset="0"/>
                <a:sym typeface="Calibri"/>
              </a:rPr>
              <a:t>NB: the soluble/rapid acting insulin dosing may change with Carbohydrate counting(it is not always fixed!)</a:t>
            </a:r>
          </a:p>
        </p:txBody>
      </p:sp>
    </p:spTree>
    <p:extLst>
      <p:ext uri="{BB962C8B-B14F-4D97-AF65-F5344CB8AC3E}">
        <p14:creationId xmlns:p14="http://schemas.microsoft.com/office/powerpoint/2010/main" val="33108364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4"/>
          <p:cNvSpPr txBox="1">
            <a:spLocks noGrp="1"/>
          </p:cNvSpPr>
          <p:nvPr>
            <p:ph type="title"/>
          </p:nvPr>
        </p:nvSpPr>
        <p:spPr>
          <a:xfrm>
            <a:off x="1937500" y="170800"/>
            <a:ext cx="8079336" cy="563491"/>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200" b="1" dirty="0">
                <a:latin typeface="Cambria" panose="02040503050406030204" pitchFamily="18" charset="0"/>
                <a:ea typeface="Cambria" panose="02040503050406030204" pitchFamily="18" charset="0"/>
                <a:cs typeface="Arial"/>
                <a:sym typeface="Arial"/>
              </a:rPr>
              <a:t>Transitioning using long acting insulin Glargine(basal) and short/rapid acting insulin(bolus) as basal bolus regimen</a:t>
            </a:r>
            <a:endParaRPr sz="2200" b="1" dirty="0">
              <a:latin typeface="Cambria" panose="02040503050406030204" pitchFamily="18" charset="0"/>
              <a:ea typeface="Cambria" panose="02040503050406030204" pitchFamily="18" charset="0"/>
              <a:cs typeface="Arial"/>
              <a:sym typeface="Arial"/>
            </a:endParaRPr>
          </a:p>
        </p:txBody>
      </p:sp>
      <p:sp>
        <p:nvSpPr>
          <p:cNvPr id="514" name="Google Shape;514;p84"/>
          <p:cNvSpPr txBox="1">
            <a:spLocks noGrp="1"/>
          </p:cNvSpPr>
          <p:nvPr>
            <p:ph type="body" idx="1"/>
          </p:nvPr>
        </p:nvSpPr>
        <p:spPr>
          <a:xfrm>
            <a:off x="1759527" y="940300"/>
            <a:ext cx="8406973" cy="5142775"/>
          </a:xfrm>
          <a:prstGeom prst="rect">
            <a:avLst/>
          </a:prstGeom>
          <a:noFill/>
          <a:ln>
            <a:noFill/>
          </a:ln>
        </p:spPr>
        <p:txBody>
          <a:bodyPr spcFirstLastPara="1" vert="horz" wrap="square" lIns="91425" tIns="45700" rIns="91425" bIns="45700" rtlCol="0" anchor="t" anchorCtr="0">
            <a:noAutofit/>
          </a:bodyPr>
          <a:lstStyle/>
          <a:p>
            <a:pPr marL="457200" indent="-342900">
              <a:lnSpc>
                <a:spcPct val="100000"/>
              </a:lnSpc>
              <a:spcBef>
                <a:spcPts val="360"/>
              </a:spcBef>
              <a:buClr>
                <a:schemeClr val="dk1"/>
              </a:buClr>
              <a:buSzPts val="18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Dose(TDD) of insulin </a:t>
            </a:r>
            <a:r>
              <a:rPr lang="en-US" sz="2000" dirty="0">
                <a:latin typeface="Tahoma" panose="020B0604030504040204" pitchFamily="34" charset="0"/>
                <a:ea typeface="Tahoma" panose="020B0604030504040204" pitchFamily="34" charset="0"/>
                <a:cs typeface="Tahoma" panose="020B0604030504040204" pitchFamily="34" charset="0"/>
              </a:rPr>
              <a:t>in units/kg/day </a:t>
            </a:r>
          </a:p>
          <a:p>
            <a:pPr marL="114300" indent="0">
              <a:lnSpc>
                <a:spcPct val="100000"/>
              </a:lnSpc>
              <a:spcBef>
                <a:spcPts val="360"/>
              </a:spcBef>
              <a:buClr>
                <a:schemeClr val="dk1"/>
              </a:buClr>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basal dose</a:t>
            </a:r>
            <a:r>
              <a:rPr lang="en-US" sz="2000" b="1" dirty="0">
                <a:latin typeface="Tahoma" panose="020B0604030504040204" pitchFamily="34" charset="0"/>
                <a:ea typeface="Tahoma" panose="020B0604030504040204" pitchFamily="34" charset="0"/>
                <a:cs typeface="Tahoma" panose="020B0604030504040204" pitchFamily="34" charset="0"/>
              </a:rPr>
              <a:t>: 40-50% as long acting insulin (glargine).</a:t>
            </a:r>
            <a:endParaRPr sz="2000" b="1"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pPr>
            <a:r>
              <a:rPr lang="en-US" sz="2000" dirty="0">
                <a:latin typeface="Tahoma" panose="020B0604030504040204" pitchFamily="34" charset="0"/>
                <a:ea typeface="Tahoma" panose="020B0604030504040204" pitchFamily="34" charset="0"/>
                <a:cs typeface="Tahoma" panose="020B0604030504040204" pitchFamily="34" charset="0"/>
              </a:rPr>
              <a:t>given once daily at the same time every day </a:t>
            </a:r>
            <a:r>
              <a:rPr lang="en-US" sz="2000" dirty="0" err="1">
                <a:latin typeface="Tahoma" panose="020B0604030504040204" pitchFamily="34" charset="0"/>
                <a:ea typeface="Tahoma" panose="020B0604030504040204" pitchFamily="34" charset="0"/>
                <a:cs typeface="Tahoma" panose="020B0604030504040204" pitchFamily="34" charset="0"/>
              </a:rPr>
              <a:t>e.g</a:t>
            </a:r>
            <a:r>
              <a:rPr lang="en-US" sz="2000" dirty="0">
                <a:latin typeface="Tahoma" panose="020B0604030504040204" pitchFamily="34" charset="0"/>
                <a:ea typeface="Tahoma" panose="020B0604030504040204" pitchFamily="34" charset="0"/>
                <a:cs typeface="Tahoma" panose="020B0604030504040204" pitchFamily="34" charset="0"/>
              </a:rPr>
              <a:t> 8 </a:t>
            </a:r>
            <a:r>
              <a:rPr lang="en-US" sz="2000" dirty="0" err="1">
                <a:latin typeface="Tahoma" panose="020B0604030504040204" pitchFamily="34" charset="0"/>
                <a:ea typeface="Tahoma" panose="020B0604030504040204" pitchFamily="34" charset="0"/>
                <a:cs typeface="Tahoma" panose="020B0604030504040204" pitchFamily="34" charset="0"/>
              </a:rPr>
              <a:t>p.m</a:t>
            </a:r>
            <a:r>
              <a:rPr lang="en-US" sz="2000" dirty="0">
                <a:latin typeface="Tahoma" panose="020B0604030504040204" pitchFamily="34" charset="0"/>
                <a:ea typeface="Tahoma" panose="020B0604030504040204" pitchFamily="34" charset="0"/>
                <a:cs typeface="Tahoma" panose="020B0604030504040204" pitchFamily="34" charset="0"/>
              </a:rPr>
              <a:t> daily</a:t>
            </a:r>
          </a:p>
          <a:p>
            <a:pPr marL="457200" indent="-323850">
              <a:lnSpc>
                <a:spcPct val="100000"/>
              </a:lnSpc>
              <a:spcBef>
                <a:spcPts val="360"/>
              </a:spcBef>
              <a:buSzPts val="15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bolus dose:</a:t>
            </a:r>
            <a:r>
              <a:rPr lang="en-US" sz="2000" b="1" dirty="0">
                <a:latin typeface="Tahoma" panose="020B0604030504040204" pitchFamily="34" charset="0"/>
                <a:ea typeface="Tahoma" panose="020B0604030504040204" pitchFamily="34" charset="0"/>
                <a:cs typeface="Tahoma" panose="020B0604030504040204" pitchFamily="34" charset="0"/>
              </a:rPr>
              <a:t>50-60 % as short or rapid acting insulin</a:t>
            </a:r>
            <a:endParaRPr lang="en-US"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pPr>
            <a:r>
              <a:rPr lang="en-US" sz="2000" dirty="0">
                <a:latin typeface="Tahoma" panose="020B0604030504040204" pitchFamily="34" charset="0"/>
                <a:ea typeface="Tahoma" panose="020B0604030504040204" pitchFamily="34" charset="0"/>
                <a:cs typeface="Tahoma" panose="020B0604030504040204" pitchFamily="34" charset="0"/>
              </a:rPr>
              <a:t>Divide the total daily bolus dose by 3 to get the amount of bolus insulin to be given before breakfast, before lunch and before dinner</a:t>
            </a:r>
          </a:p>
          <a:p>
            <a:pPr marL="914400" lvl="1" indent="-323850">
              <a:lnSpc>
                <a:spcPct val="100000"/>
              </a:lnSpc>
              <a:spcBef>
                <a:spcPts val="360"/>
              </a:spcBef>
              <a:buSzPts val="1500"/>
            </a:pPr>
            <a:r>
              <a:rPr lang="en-US" sz="2000" dirty="0">
                <a:latin typeface="Tahoma" panose="020B0604030504040204" pitchFamily="34" charset="0"/>
                <a:ea typeface="Tahoma" panose="020B0604030504040204" pitchFamily="34" charset="0"/>
                <a:cs typeface="Tahoma" panose="020B0604030504040204" pitchFamily="34" charset="0"/>
              </a:rPr>
              <a:t>If using short acting insulin, give the dose 30 minutes before main meals</a:t>
            </a:r>
          </a:p>
          <a:p>
            <a:pPr marL="914400" lvl="1" indent="-323850">
              <a:lnSpc>
                <a:spcPct val="100000"/>
              </a:lnSpc>
              <a:spcBef>
                <a:spcPts val="360"/>
              </a:spcBef>
              <a:buSzPts val="1500"/>
            </a:pPr>
            <a:r>
              <a:rPr lang="en-US" sz="2000" dirty="0">
                <a:latin typeface="Tahoma" panose="020B0604030504040204" pitchFamily="34" charset="0"/>
                <a:ea typeface="Tahoma" panose="020B0604030504040204" pitchFamily="34" charset="0"/>
                <a:cs typeface="Tahoma" panose="020B0604030504040204" pitchFamily="34" charset="0"/>
              </a:rPr>
              <a:t>If using rapid acting insulin give 10-15 minutes before main meals</a:t>
            </a: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515" name="Google Shape;515;p84"/>
          <p:cNvSpPr txBox="1"/>
          <p:nvPr/>
        </p:nvSpPr>
        <p:spPr>
          <a:xfrm>
            <a:off x="2342075" y="5996100"/>
            <a:ext cx="8229000" cy="800400"/>
          </a:xfrm>
          <a:prstGeom prst="rect">
            <a:avLst/>
          </a:prstGeom>
          <a:noFill/>
          <a:ln>
            <a:noFill/>
          </a:ln>
        </p:spPr>
        <p:txBody>
          <a:bodyPr spcFirstLastPara="1" wrap="square" lIns="91425" tIns="91425" rIns="91425" bIns="91425" anchor="t" anchorCtr="0">
            <a:spAutoFit/>
          </a:bodyPr>
          <a:lstStyle/>
          <a:p>
            <a:r>
              <a:rPr lang="en-US" sz="2000" b="1" dirty="0">
                <a:solidFill>
                  <a:srgbClr val="990000"/>
                </a:solidFill>
                <a:latin typeface="Calibri"/>
                <a:ea typeface="Calibri"/>
                <a:cs typeface="Calibri"/>
                <a:sym typeface="Calibri"/>
              </a:rPr>
              <a:t>NB: the soluble/rapid acting insulin dosing may change with Carbohydrate counting(it is not always fixed!)</a:t>
            </a:r>
            <a:endParaRPr sz="2000" b="1" dirty="0">
              <a:solidFill>
                <a:srgbClr val="990000"/>
              </a:solidFill>
              <a:latin typeface="Calibri"/>
              <a:ea typeface="Calibri"/>
              <a:cs typeface="Calibri"/>
              <a:sym typeface="Calibri"/>
            </a:endParaRPr>
          </a:p>
        </p:txBody>
      </p:sp>
    </p:spTree>
    <p:extLst>
      <p:ext uri="{BB962C8B-B14F-4D97-AF65-F5344CB8AC3E}">
        <p14:creationId xmlns:p14="http://schemas.microsoft.com/office/powerpoint/2010/main" val="126862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5">
                                            <p:txEl>
                                              <p:pRg st="0" end="0"/>
                                            </p:txEl>
                                          </p:spTgt>
                                        </p:tgtEl>
                                        <p:attrNameLst>
                                          <p:attrName>style.visibility</p:attrName>
                                        </p:attrNameLst>
                                      </p:cBhvr>
                                      <p:to>
                                        <p:strVal val="visible"/>
                                      </p:to>
                                    </p:set>
                                    <p:anim calcmode="lin" valueType="num">
                                      <p:cBhvr additive="base">
                                        <p:cTn id="31" dur="500" fill="hold"/>
                                        <p:tgtEl>
                                          <p:spTgt spid="51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28e1fb7c09a_1_1"/>
          <p:cNvSpPr txBox="1">
            <a:spLocks noGrp="1"/>
          </p:cNvSpPr>
          <p:nvPr>
            <p:ph type="title"/>
          </p:nvPr>
        </p:nvSpPr>
        <p:spPr>
          <a:xfrm>
            <a:off x="996072" y="-384750"/>
            <a:ext cx="10224655" cy="769500"/>
          </a:xfrm>
          <a:prstGeom prst="rect">
            <a:avLst/>
          </a:prstGeom>
          <a:noFill/>
          <a:ln>
            <a:noFill/>
          </a:ln>
        </p:spPr>
        <p:txBody>
          <a:bodyPr spcFirstLastPara="1" vert="horz" wrap="square" lIns="91425" tIns="45700" rIns="91425" bIns="45700" rtlCol="0" anchor="ctr" anchorCtr="0">
            <a:noAutofit/>
          </a:bodyPr>
          <a:lstStyle/>
          <a:p>
            <a:pPr>
              <a:spcBef>
                <a:spcPts val="0"/>
              </a:spcBef>
              <a:buSzPts val="1400"/>
            </a:pPr>
            <a:br>
              <a:rPr lang="en-US" sz="1800" b="1" dirty="0">
                <a:latin typeface="Cambria" panose="02040503050406030204" pitchFamily="18" charset="0"/>
                <a:ea typeface="Cambria" panose="02040503050406030204" pitchFamily="18" charset="0"/>
                <a:cs typeface="Arial"/>
                <a:sym typeface="Arial"/>
              </a:rPr>
            </a:br>
            <a:br>
              <a:rPr lang="en-US" sz="1800" b="1" dirty="0">
                <a:latin typeface="Cambria" panose="02040503050406030204" pitchFamily="18" charset="0"/>
                <a:ea typeface="Cambria" panose="02040503050406030204" pitchFamily="18" charset="0"/>
                <a:cs typeface="Arial"/>
                <a:sym typeface="Arial"/>
              </a:rPr>
            </a:br>
            <a:br>
              <a:rPr lang="en-US" sz="1800" b="1" dirty="0">
                <a:latin typeface="Cambria" panose="02040503050406030204" pitchFamily="18" charset="0"/>
                <a:ea typeface="Cambria" panose="02040503050406030204" pitchFamily="18" charset="0"/>
                <a:cs typeface="Arial"/>
                <a:sym typeface="Arial"/>
              </a:rPr>
            </a:br>
            <a:r>
              <a:rPr lang="en-US" sz="1800" b="1" dirty="0">
                <a:latin typeface="Cambria" panose="02040503050406030204" pitchFamily="18" charset="0"/>
                <a:ea typeface="Cambria" panose="02040503050406030204" pitchFamily="18" charset="0"/>
                <a:cs typeface="Arial"/>
                <a:sym typeface="Arial"/>
              </a:rPr>
              <a:t>Transitioning using long-acting insulin glargine (basal) and short/rapid acting insulin(bolus) as basal bolus regimen: Dose Calculation example</a:t>
            </a:r>
            <a:endParaRPr sz="1800" dirty="0">
              <a:latin typeface="Cambria" panose="02040503050406030204" pitchFamily="18" charset="0"/>
              <a:ea typeface="Cambria" panose="02040503050406030204" pitchFamily="18" charset="0"/>
            </a:endParaRPr>
          </a:p>
        </p:txBody>
      </p:sp>
      <p:sp>
        <p:nvSpPr>
          <p:cNvPr id="521" name="Google Shape;521;g28e1fb7c09a_1_1"/>
          <p:cNvSpPr txBox="1">
            <a:spLocks noGrp="1"/>
          </p:cNvSpPr>
          <p:nvPr>
            <p:ph type="body" idx="1"/>
          </p:nvPr>
        </p:nvSpPr>
        <p:spPr>
          <a:xfrm>
            <a:off x="1937501" y="1025236"/>
            <a:ext cx="8675082" cy="4409495"/>
          </a:xfrm>
          <a:prstGeom prst="rect">
            <a:avLst/>
          </a:prstGeom>
          <a:noFill/>
          <a:ln>
            <a:noFill/>
          </a:ln>
        </p:spPr>
        <p:txBody>
          <a:bodyPr spcFirstLastPara="1" vert="horz" wrap="square" lIns="91425" tIns="45700" rIns="91425" bIns="45700" rtlCol="0" anchor="t" anchorCtr="0">
            <a:noAutofit/>
          </a:bodyPr>
          <a:lstStyle/>
          <a:p>
            <a:pPr marL="127000" indent="0">
              <a:lnSpc>
                <a:spcPct val="100000"/>
              </a:lnSpc>
              <a:spcBef>
                <a:spcPts val="360"/>
              </a:spcBef>
              <a:buClr>
                <a:schemeClr val="dk1"/>
              </a:buClr>
              <a:buSzPts val="1600"/>
              <a:buNone/>
            </a:pPr>
            <a:r>
              <a:rPr lang="en-US" sz="2000" b="1" dirty="0">
                <a:latin typeface="Cambria" panose="02040503050406030204" pitchFamily="18" charset="0"/>
                <a:ea typeface="Cambria" panose="02040503050406030204" pitchFamily="18" charset="0"/>
                <a:cs typeface="Arial"/>
                <a:sym typeface="Arial"/>
              </a:rPr>
              <a:t>30 kg pre-pubertal child</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469900" indent="-342900">
              <a:lnSpc>
                <a:spcPct val="100000"/>
              </a:lnSpc>
              <a:spcBef>
                <a:spcPts val="360"/>
              </a:spcBef>
              <a:buClr>
                <a:schemeClr val="dk1"/>
              </a:buClr>
              <a:buSzPts val="1600"/>
            </a:pPr>
            <a:r>
              <a:rPr lang="en-US" sz="2000" b="1" dirty="0">
                <a:latin typeface="Tahoma" panose="020B0604030504040204" pitchFamily="34" charset="0"/>
                <a:ea typeface="Tahoma" panose="020B0604030504040204" pitchFamily="34" charset="0"/>
                <a:cs typeface="Tahoma" panose="020B0604030504040204" pitchFamily="34" charset="0"/>
              </a:rPr>
              <a:t>Starting dose</a:t>
            </a:r>
            <a:r>
              <a:rPr lang="en-US" sz="2000" dirty="0">
                <a:latin typeface="Tahoma" panose="020B0604030504040204" pitchFamily="34" charset="0"/>
                <a:ea typeface="Tahoma" panose="020B0604030504040204" pitchFamily="34" charset="0"/>
                <a:cs typeface="Tahoma" panose="020B0604030504040204" pitchFamily="34" charset="0"/>
              </a:rPr>
              <a:t>: 0.5 units/kg/day = 30 x 0.5</a:t>
            </a:r>
            <a:endParaRPr sz="2000" dirty="0">
              <a:latin typeface="Tahoma" panose="020B0604030504040204" pitchFamily="34" charset="0"/>
              <a:ea typeface="Tahoma" panose="020B0604030504040204" pitchFamily="34" charset="0"/>
              <a:cs typeface="Tahoma" panose="020B0604030504040204" pitchFamily="34" charset="0"/>
            </a:endParaRPr>
          </a:p>
          <a:p>
            <a:pPr marL="457200" indent="-330200">
              <a:lnSpc>
                <a:spcPct val="100000"/>
              </a:lnSpc>
              <a:spcBef>
                <a:spcPts val="360"/>
              </a:spcBef>
              <a:buClr>
                <a:schemeClr val="dk1"/>
              </a:buClr>
              <a:buSzPts val="16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Dose(TDD) of insulin </a:t>
            </a:r>
            <a:r>
              <a:rPr lang="en-US" sz="2000" dirty="0">
                <a:latin typeface="Tahoma" panose="020B0604030504040204" pitchFamily="34" charset="0"/>
                <a:ea typeface="Tahoma" panose="020B0604030504040204" pitchFamily="34" charset="0"/>
                <a:cs typeface="Tahoma" panose="020B0604030504040204" pitchFamily="34" charset="0"/>
              </a:rPr>
              <a:t>= 15 units per day</a:t>
            </a:r>
          </a:p>
          <a:p>
            <a:pPr marL="127000" indent="0">
              <a:lnSpc>
                <a:spcPct val="100000"/>
              </a:lnSpc>
              <a:spcBef>
                <a:spcPts val="360"/>
              </a:spcBef>
              <a:buClr>
                <a:schemeClr val="dk1"/>
              </a:buClr>
              <a:buSzPts val="1600"/>
              <a:buNone/>
            </a:pPr>
            <a:r>
              <a:rPr lang="en-US" sz="2000" dirty="0">
                <a:latin typeface="Tahoma" panose="020B0604030504040204" pitchFamily="34" charset="0"/>
                <a:ea typeface="Tahoma" panose="020B0604030504040204" pitchFamily="34" charset="0"/>
                <a:cs typeface="Tahoma" panose="020B0604030504040204" pitchFamily="34" charset="0"/>
              </a:rPr>
              <a:t> </a:t>
            </a:r>
            <a:endParaRPr sz="2000" dirty="0">
              <a:latin typeface="Tahoma" panose="020B0604030504040204" pitchFamily="34" charset="0"/>
              <a:ea typeface="Tahoma" panose="020B0604030504040204" pitchFamily="34" charset="0"/>
              <a:cs typeface="Tahoma" panose="020B0604030504040204" pitchFamily="34" charset="0"/>
            </a:endParaRPr>
          </a:p>
          <a:p>
            <a:pPr marL="457200" indent="-330200">
              <a:lnSpc>
                <a:spcPct val="100000"/>
              </a:lnSpc>
              <a:spcBef>
                <a:spcPts val="360"/>
              </a:spcBef>
              <a:buSzPts val="16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basal dose :</a:t>
            </a:r>
            <a:r>
              <a:rPr lang="en-US" sz="2000" b="1" dirty="0">
                <a:latin typeface="Tahoma" panose="020B0604030504040204" pitchFamily="34" charset="0"/>
                <a:ea typeface="Tahoma" panose="020B0604030504040204" pitchFamily="34" charset="0"/>
                <a:cs typeface="Tahoma" panose="020B0604030504040204" pitchFamily="34" charset="0"/>
              </a:rPr>
              <a:t>40% long-acting basal insulin </a:t>
            </a:r>
            <a:r>
              <a:rPr lang="en-US" sz="2000" dirty="0">
                <a:latin typeface="Tahoma" panose="020B0604030504040204" pitchFamily="34" charset="0"/>
                <a:ea typeface="Tahoma" panose="020B0604030504040204" pitchFamily="34" charset="0"/>
                <a:cs typeface="Tahoma" panose="020B0604030504040204" pitchFamily="34" charset="0"/>
              </a:rPr>
              <a:t>= 6 units SC given once daily at the same time every day</a:t>
            </a:r>
          </a:p>
          <a:p>
            <a:pPr marL="457200" indent="-330200">
              <a:lnSpc>
                <a:spcPct val="100000"/>
              </a:lnSpc>
              <a:spcBef>
                <a:spcPts val="360"/>
              </a:spcBef>
              <a:buSzPts val="1600"/>
            </a:pPr>
            <a:endParaRPr sz="2000" dirty="0">
              <a:latin typeface="Tahoma" panose="020B0604030504040204" pitchFamily="34" charset="0"/>
              <a:ea typeface="Tahoma" panose="020B0604030504040204" pitchFamily="34" charset="0"/>
              <a:cs typeface="Tahoma" panose="020B0604030504040204" pitchFamily="34" charset="0"/>
            </a:endParaRPr>
          </a:p>
          <a:p>
            <a:pPr marL="457200" indent="-330200">
              <a:lnSpc>
                <a:spcPct val="100000"/>
              </a:lnSpc>
              <a:spcBef>
                <a:spcPts val="360"/>
              </a:spcBef>
              <a:buSzPts val="16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bolus dose: </a:t>
            </a:r>
            <a:r>
              <a:rPr lang="en-US" sz="2000" b="1" dirty="0">
                <a:latin typeface="Tahoma" panose="020B0604030504040204" pitchFamily="34" charset="0"/>
                <a:ea typeface="Tahoma" panose="020B0604030504040204" pitchFamily="34" charset="0"/>
                <a:cs typeface="Tahoma" panose="020B0604030504040204" pitchFamily="34" charset="0"/>
              </a:rPr>
              <a:t>50-60 60% short/rapid acting insulin </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9 units divided by 3, </a:t>
            </a:r>
            <a:r>
              <a:rPr lang="en-US" sz="2000" dirty="0">
                <a:latin typeface="Tahoma" panose="020B0604030504040204" pitchFamily="34" charset="0"/>
                <a:ea typeface="Tahoma" panose="020B0604030504040204" pitchFamily="34" charset="0"/>
                <a:cs typeface="Tahoma" panose="020B0604030504040204" pitchFamily="34" charset="0"/>
              </a:rPr>
              <a:t>given (15 minutes-rapid acting) or (30 minutes- short acting insulin) before meals.</a:t>
            </a:r>
            <a:endParaRPr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endParaRPr>
          </a:p>
          <a:p>
            <a:pPr marL="914400" lvl="1" indent="-330200">
              <a:lnSpc>
                <a:spcPct val="100000"/>
              </a:lnSpc>
              <a:spcBef>
                <a:spcPts val="360"/>
              </a:spcBef>
              <a:buSzPts val="1600"/>
              <a:buChar char="–"/>
            </a:pP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3 units before breakfast</a:t>
            </a:r>
            <a:endParaRPr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914400" lvl="1" indent="-330200">
              <a:lnSpc>
                <a:spcPct val="100000"/>
              </a:lnSpc>
              <a:spcBef>
                <a:spcPts val="360"/>
              </a:spcBef>
              <a:buSzPts val="1600"/>
              <a:buChar char="–"/>
            </a:pP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3 units before lunch</a:t>
            </a:r>
            <a:endParaRPr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914400" lvl="1" indent="-330200">
              <a:lnSpc>
                <a:spcPct val="100000"/>
              </a:lnSpc>
              <a:spcBef>
                <a:spcPts val="360"/>
              </a:spcBef>
              <a:buSzPts val="1600"/>
              <a:buChar char="–"/>
            </a:pPr>
            <a:r>
              <a:rPr lang="en-US" sz="2000" dirty="0">
                <a:latin typeface="Tahoma" panose="020B0604030504040204" pitchFamily="34" charset="0"/>
                <a:ea typeface="Tahoma" panose="020B0604030504040204" pitchFamily="34" charset="0"/>
                <a:cs typeface="Tahoma" panose="020B060403050404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3 units before dinner</a:t>
            </a:r>
            <a:endParaRPr sz="2000" dirty="0">
              <a:latin typeface="Tahoma" panose="020B0604030504040204" pitchFamily="34" charset="0"/>
              <a:ea typeface="Tahoma" panose="020B0604030504040204" pitchFamily="34" charset="0"/>
              <a:cs typeface="Tahoma" panose="020B0604030504040204" pitchFamily="34" charset="0"/>
            </a:endParaRPr>
          </a:p>
          <a:p>
            <a:pPr marL="457200" indent="-330200">
              <a:lnSpc>
                <a:spcPct val="100000"/>
              </a:lnSpc>
              <a:spcBef>
                <a:spcPts val="360"/>
              </a:spcBef>
              <a:buSzPts val="1600"/>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522" name="Google Shape;522;g28e1fb7c09a_1_1"/>
          <p:cNvSpPr txBox="1"/>
          <p:nvPr/>
        </p:nvSpPr>
        <p:spPr>
          <a:xfrm>
            <a:off x="1937500" y="6165272"/>
            <a:ext cx="8341800" cy="738633"/>
          </a:xfrm>
          <a:prstGeom prst="rect">
            <a:avLst/>
          </a:prstGeom>
          <a:noFill/>
          <a:ln>
            <a:noFill/>
          </a:ln>
        </p:spPr>
        <p:txBody>
          <a:bodyPr spcFirstLastPara="1" wrap="square" lIns="91425" tIns="91425" rIns="91425" bIns="91425" anchor="t" anchorCtr="0">
            <a:spAutoFit/>
          </a:bodyPr>
          <a:lstStyle/>
          <a:p>
            <a:r>
              <a:rPr lang="en-US" b="1" dirty="0">
                <a:solidFill>
                  <a:srgbClr val="990000"/>
                </a:solidFill>
                <a:latin typeface="Tahoma" panose="020B0604030504040204" pitchFamily="34" charset="0"/>
                <a:ea typeface="Tahoma" panose="020B0604030504040204" pitchFamily="34" charset="0"/>
                <a:cs typeface="Tahoma" panose="020B0604030504040204" pitchFamily="34" charset="0"/>
                <a:sym typeface="Calibri"/>
              </a:rPr>
              <a:t>NB: the soluble/rapid acting insulin dosing may change with Carbohydrate counting(it is not always fixed!)</a:t>
            </a:r>
            <a:endParaRPr b="1" dirty="0">
              <a:solidFill>
                <a:srgbClr val="990000"/>
              </a:solidFill>
              <a:latin typeface="Tahoma" panose="020B0604030504040204" pitchFamily="34" charset="0"/>
              <a:ea typeface="Tahoma" panose="020B0604030504040204" pitchFamily="34" charset="0"/>
              <a:cs typeface="Tahoma" panose="020B0604030504040204" pitchFamily="34" charset="0"/>
              <a:sym typeface="Calibri"/>
            </a:endParaRPr>
          </a:p>
        </p:txBody>
      </p:sp>
    </p:spTree>
    <p:extLst>
      <p:ext uri="{BB962C8B-B14F-4D97-AF65-F5344CB8AC3E}">
        <p14:creationId xmlns:p14="http://schemas.microsoft.com/office/powerpoint/2010/main" val="224954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2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1">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2">
                                            <p:txEl>
                                              <p:pRg st="0" end="0"/>
                                            </p:txEl>
                                          </p:spTgt>
                                        </p:tgtEl>
                                        <p:attrNameLst>
                                          <p:attrName>style.visibility</p:attrName>
                                        </p:attrNameLst>
                                      </p:cBhvr>
                                      <p:to>
                                        <p:strVal val="visible"/>
                                      </p:to>
                                    </p:set>
                                    <p:anim calcmode="lin" valueType="num">
                                      <p:cBhvr additive="base">
                                        <p:cTn id="31" dur="500" fill="hold"/>
                                        <p:tgtEl>
                                          <p:spTgt spid="52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4"/>
          <p:cNvSpPr txBox="1">
            <a:spLocks noGrp="1"/>
          </p:cNvSpPr>
          <p:nvPr>
            <p:ph type="title"/>
          </p:nvPr>
        </p:nvSpPr>
        <p:spPr>
          <a:xfrm>
            <a:off x="1607127" y="170800"/>
            <a:ext cx="9725891" cy="769500"/>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SzPts val="1400"/>
            </a:pPr>
            <a:r>
              <a:rPr lang="en-US" sz="2200" b="1" dirty="0">
                <a:latin typeface="Cambria" panose="02040503050406030204" pitchFamily="18" charset="0"/>
                <a:ea typeface="Cambria" panose="02040503050406030204" pitchFamily="18" charset="0"/>
                <a:cs typeface="Arial"/>
                <a:sym typeface="Arial"/>
              </a:rPr>
              <a:t>Transitioning using long acting insulin </a:t>
            </a:r>
            <a:r>
              <a:rPr lang="en-US" sz="2200" b="1" dirty="0" err="1">
                <a:latin typeface="Cambria" panose="02040503050406030204" pitchFamily="18" charset="0"/>
                <a:ea typeface="Cambria" panose="02040503050406030204" pitchFamily="18" charset="0"/>
                <a:cs typeface="Arial"/>
                <a:sym typeface="Arial"/>
              </a:rPr>
              <a:t>Determir</a:t>
            </a:r>
            <a:r>
              <a:rPr lang="en-US" sz="2200" b="1" dirty="0">
                <a:latin typeface="Cambria" panose="02040503050406030204" pitchFamily="18" charset="0"/>
                <a:ea typeface="Cambria" panose="02040503050406030204" pitchFamily="18" charset="0"/>
                <a:cs typeface="Arial"/>
                <a:sym typeface="Arial"/>
              </a:rPr>
              <a:t> (basal) and short/rapid acting insulin(bolus) as basal bolus regimen</a:t>
            </a:r>
            <a:endParaRPr sz="2200" b="1" dirty="0">
              <a:latin typeface="Cambria" panose="02040503050406030204" pitchFamily="18" charset="0"/>
              <a:ea typeface="Cambria" panose="02040503050406030204" pitchFamily="18" charset="0"/>
              <a:cs typeface="Arial"/>
              <a:sym typeface="Arial"/>
            </a:endParaRPr>
          </a:p>
        </p:txBody>
      </p:sp>
      <p:sp>
        <p:nvSpPr>
          <p:cNvPr id="514" name="Google Shape;514;p84"/>
          <p:cNvSpPr txBox="1">
            <a:spLocks noGrp="1"/>
          </p:cNvSpPr>
          <p:nvPr>
            <p:ph type="body" idx="1"/>
          </p:nvPr>
        </p:nvSpPr>
        <p:spPr>
          <a:xfrm>
            <a:off x="1759527" y="940300"/>
            <a:ext cx="8406973" cy="5142775"/>
          </a:xfrm>
          <a:prstGeom prst="rect">
            <a:avLst/>
          </a:prstGeom>
          <a:noFill/>
          <a:ln>
            <a:noFill/>
          </a:ln>
        </p:spPr>
        <p:txBody>
          <a:bodyPr spcFirstLastPara="1" vert="horz" wrap="square" lIns="91425" tIns="45700" rIns="91425" bIns="45700" rtlCol="0" anchor="t" anchorCtr="0">
            <a:noAutofit/>
          </a:bodyPr>
          <a:lstStyle/>
          <a:p>
            <a:pPr marL="457200" indent="-342900">
              <a:lnSpc>
                <a:spcPct val="100000"/>
              </a:lnSpc>
              <a:spcBef>
                <a:spcPts val="360"/>
              </a:spcBef>
              <a:buClr>
                <a:schemeClr val="dk1"/>
              </a:buClr>
              <a:buSzPts val="18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Dose(TDD) of insulin </a:t>
            </a:r>
            <a:r>
              <a:rPr lang="en-US" sz="2000" dirty="0">
                <a:latin typeface="Tahoma" panose="020B0604030504040204" pitchFamily="34" charset="0"/>
                <a:ea typeface="Tahoma" panose="020B0604030504040204" pitchFamily="34" charset="0"/>
                <a:cs typeface="Tahoma" panose="020B0604030504040204" pitchFamily="34" charset="0"/>
              </a:rPr>
              <a:t>in units/kg/day </a:t>
            </a:r>
          </a:p>
          <a:p>
            <a:pPr marL="114300" indent="0">
              <a:lnSpc>
                <a:spcPct val="100000"/>
              </a:lnSpc>
              <a:spcBef>
                <a:spcPts val="360"/>
              </a:spcBef>
              <a:buClr>
                <a:schemeClr val="dk1"/>
              </a:buClr>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basal dose</a:t>
            </a:r>
            <a:r>
              <a:rPr lang="en-US" sz="2000" b="1" dirty="0">
                <a:latin typeface="Tahoma" panose="020B0604030504040204" pitchFamily="34" charset="0"/>
                <a:ea typeface="Tahoma" panose="020B0604030504040204" pitchFamily="34" charset="0"/>
                <a:cs typeface="Tahoma" panose="020B0604030504040204" pitchFamily="34" charset="0"/>
              </a:rPr>
              <a:t>: 50% as long acting </a:t>
            </a:r>
            <a:r>
              <a:rPr lang="en-US" sz="2000" b="1" dirty="0" err="1">
                <a:latin typeface="Tahoma" panose="020B0604030504040204" pitchFamily="34" charset="0"/>
                <a:ea typeface="Tahoma" panose="020B0604030504040204" pitchFamily="34" charset="0"/>
                <a:cs typeface="Tahoma" panose="020B0604030504040204" pitchFamily="34" charset="0"/>
              </a:rPr>
              <a:t>Detemir</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insulin.</a:t>
            </a:r>
            <a:endParaRPr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2000" dirty="0">
                <a:latin typeface="Tahoma" panose="020B0604030504040204" pitchFamily="34" charset="0"/>
                <a:ea typeface="Tahoma" panose="020B0604030504040204" pitchFamily="34" charset="0"/>
                <a:cs typeface="Tahoma" panose="020B0604030504040204" pitchFamily="34" charset="0"/>
              </a:rPr>
              <a:t>Give ½ of total basal in the morning and</a:t>
            </a:r>
            <a:endParaRPr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2000" dirty="0">
                <a:latin typeface="Tahoma" panose="020B0604030504040204" pitchFamily="34" charset="0"/>
                <a:ea typeface="Tahoma" panose="020B0604030504040204" pitchFamily="34" charset="0"/>
                <a:cs typeface="Tahoma" panose="020B0604030504040204" pitchFamily="34" charset="0"/>
              </a:rPr>
              <a:t>½ of total basal in the evening </a:t>
            </a:r>
            <a:endParaRPr sz="20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endParaRPr lang="en-US" sz="2000" b="1"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bolus dose:</a:t>
            </a:r>
            <a:r>
              <a:rPr lang="en-US" sz="2000" b="1" dirty="0">
                <a:latin typeface="Tahoma" panose="020B0604030504040204" pitchFamily="34" charset="0"/>
                <a:ea typeface="Tahoma" panose="020B0604030504040204" pitchFamily="34" charset="0"/>
                <a:cs typeface="Tahoma" panose="020B0604030504040204" pitchFamily="34" charset="0"/>
              </a:rPr>
              <a:t>50 % as short or rapid acting insulin</a:t>
            </a:r>
            <a:endParaRPr lang="en-US"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pPr>
            <a:r>
              <a:rPr lang="en-US" sz="1600" dirty="0">
                <a:latin typeface="Tahoma" panose="020B0604030504040204" pitchFamily="34" charset="0"/>
                <a:ea typeface="Tahoma" panose="020B0604030504040204" pitchFamily="34" charset="0"/>
                <a:cs typeface="Tahoma" panose="020B0604030504040204" pitchFamily="34" charset="0"/>
              </a:rPr>
              <a:t>Divide the total daily bolus dose by 3 to get the amount of bolus insulin to be given before breakfast, before lunch and before dinner</a:t>
            </a:r>
          </a:p>
          <a:p>
            <a:pPr marL="914400" lvl="1" indent="-323850">
              <a:lnSpc>
                <a:spcPct val="100000"/>
              </a:lnSpc>
              <a:spcBef>
                <a:spcPts val="360"/>
              </a:spcBef>
              <a:buSzPts val="1500"/>
            </a:pPr>
            <a:r>
              <a:rPr lang="en-US" sz="1600" dirty="0">
                <a:latin typeface="Tahoma" panose="020B0604030504040204" pitchFamily="34" charset="0"/>
                <a:ea typeface="Tahoma" panose="020B0604030504040204" pitchFamily="34" charset="0"/>
                <a:cs typeface="Tahoma" panose="020B0604030504040204" pitchFamily="34" charset="0"/>
              </a:rPr>
              <a:t>If using short acting insulin, give the dose 30 minutes before main meals</a:t>
            </a:r>
          </a:p>
          <a:p>
            <a:pPr marL="914400" lvl="1" indent="-323850">
              <a:lnSpc>
                <a:spcPct val="100000"/>
              </a:lnSpc>
              <a:spcBef>
                <a:spcPts val="360"/>
              </a:spcBef>
              <a:buSzPts val="1500"/>
            </a:pPr>
            <a:r>
              <a:rPr lang="en-US" sz="1600" dirty="0">
                <a:latin typeface="Tahoma" panose="020B0604030504040204" pitchFamily="34" charset="0"/>
                <a:ea typeface="Tahoma" panose="020B0604030504040204" pitchFamily="34" charset="0"/>
                <a:cs typeface="Tahoma" panose="020B0604030504040204" pitchFamily="34" charset="0"/>
              </a:rPr>
              <a:t>If using rapid acting insulin give 10-15 minutes before main meals</a:t>
            </a:r>
            <a:endParaRPr sz="16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515" name="Google Shape;515;p84"/>
          <p:cNvSpPr txBox="1"/>
          <p:nvPr/>
        </p:nvSpPr>
        <p:spPr>
          <a:xfrm>
            <a:off x="2342075" y="5996100"/>
            <a:ext cx="8229000" cy="800400"/>
          </a:xfrm>
          <a:prstGeom prst="rect">
            <a:avLst/>
          </a:prstGeom>
          <a:noFill/>
          <a:ln>
            <a:noFill/>
          </a:ln>
        </p:spPr>
        <p:txBody>
          <a:bodyPr spcFirstLastPara="1" wrap="square" lIns="91425" tIns="91425" rIns="91425" bIns="91425" anchor="t" anchorCtr="0">
            <a:spAutoFit/>
          </a:bodyPr>
          <a:lstStyle/>
          <a:p>
            <a:r>
              <a:rPr lang="en-US" sz="2000" b="1" dirty="0">
                <a:solidFill>
                  <a:srgbClr val="990000"/>
                </a:solidFill>
                <a:latin typeface="Calibri"/>
                <a:ea typeface="Calibri"/>
                <a:cs typeface="Calibri"/>
                <a:sym typeface="Calibri"/>
              </a:rPr>
              <a:t>NB: the soluble/rapid acting insulin dosing may change with Carbohydrate counting(it is not always fixed!)</a:t>
            </a:r>
            <a:endParaRPr sz="2000" b="1" dirty="0">
              <a:solidFill>
                <a:srgbClr val="990000"/>
              </a:solidFill>
              <a:latin typeface="Calibri"/>
              <a:ea typeface="Calibri"/>
              <a:cs typeface="Calibri"/>
              <a:sym typeface="Calibri"/>
            </a:endParaRPr>
          </a:p>
        </p:txBody>
      </p:sp>
    </p:spTree>
    <p:extLst>
      <p:ext uri="{BB962C8B-B14F-4D97-AF65-F5344CB8AC3E}">
        <p14:creationId xmlns:p14="http://schemas.microsoft.com/office/powerpoint/2010/main" val="422800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15">
                                            <p:txEl>
                                              <p:pRg st="0" end="0"/>
                                            </p:txEl>
                                          </p:spTgt>
                                        </p:tgtEl>
                                        <p:attrNameLst>
                                          <p:attrName>style.visibility</p:attrName>
                                        </p:attrNameLst>
                                      </p:cBhvr>
                                      <p:to>
                                        <p:strVal val="visible"/>
                                      </p:to>
                                    </p:set>
                                    <p:anim calcmode="lin" valueType="num">
                                      <p:cBhvr additive="base">
                                        <p:cTn id="33" dur="500" fill="hold"/>
                                        <p:tgtEl>
                                          <p:spTgt spid="51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hape 78">
            <a:extLst>
              <a:ext uri="{FF2B5EF4-FFF2-40B4-BE49-F238E27FC236}">
                <a16:creationId xmlns:a16="http://schemas.microsoft.com/office/drawing/2014/main" id="{9FC7F0C1-CC97-4366-9432-467A6F73EE51}"/>
              </a:ext>
            </a:extLst>
          </p:cNvPr>
          <p:cNvSpPr txBox="1">
            <a:spLocks noGrp="1"/>
          </p:cNvSpPr>
          <p:nvPr>
            <p:ph type="ctrTitle"/>
          </p:nvPr>
        </p:nvSpPr>
        <p:spPr>
          <a:xfrm>
            <a:off x="1085850" y="1388714"/>
            <a:ext cx="10020300" cy="2209619"/>
          </a:xfrm>
        </p:spPr>
        <p:txBody>
          <a:bodyPr>
            <a:noAutofit/>
          </a:bodyPr>
          <a:lstStyle/>
          <a:p>
            <a:pPr>
              <a:spcBef>
                <a:spcPct val="0"/>
              </a:spcBef>
              <a:buSzTx/>
              <a:buFont typeface="Raleway" charset="0"/>
              <a:buNone/>
              <a:defRPr/>
            </a:pPr>
            <a:r>
              <a:rPr lang="en-GB" altLang="en-US" sz="4400" b="1" dirty="0">
                <a:latin typeface="Calibri" pitchFamily="34" charset="0"/>
                <a:cs typeface="Arial" panose="020B0604020202020204" pitchFamily="34" charset="0"/>
                <a:sym typeface="Raleway" charset="0"/>
              </a:rPr>
              <a:t>Module 3:</a:t>
            </a:r>
            <a:br>
              <a:rPr lang="en-GB" altLang="en-US" sz="4400" b="1" dirty="0">
                <a:latin typeface="Calibri" pitchFamily="34" charset="0"/>
                <a:cs typeface="Arial" panose="020B0604020202020204" pitchFamily="34" charset="0"/>
                <a:sym typeface="Raleway" charset="0"/>
              </a:rPr>
            </a:br>
            <a:r>
              <a:rPr lang="en-GB" altLang="en-US" sz="4400" b="1" dirty="0">
                <a:latin typeface="Calibri" pitchFamily="34" charset="0"/>
                <a:cs typeface="Arial" panose="020B0604020202020204" pitchFamily="34" charset="0"/>
                <a:sym typeface="Raleway" charset="0"/>
              </a:rPr>
              <a:t>Assessment and management  of a sick infant/child with signs of life (no trauma)</a:t>
            </a:r>
            <a:br>
              <a:rPr lang="en-GB" altLang="en-US" sz="4400" b="1" dirty="0">
                <a:latin typeface="Calibri" pitchFamily="34" charset="0"/>
                <a:cs typeface="Arial" panose="020B0604020202020204" pitchFamily="34" charset="0"/>
                <a:sym typeface="Raleway" charset="0"/>
              </a:rPr>
            </a:br>
            <a:endParaRPr lang="en-GB" altLang="en-US" sz="4400" dirty="0">
              <a:latin typeface="Raleway" charset="0"/>
              <a:cs typeface="Arial" panose="020B0604020202020204" pitchFamily="34" charset="0"/>
              <a:sym typeface="Raleway"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4"/>
          <p:cNvSpPr txBox="1">
            <a:spLocks noGrp="1"/>
          </p:cNvSpPr>
          <p:nvPr>
            <p:ph type="title"/>
          </p:nvPr>
        </p:nvSpPr>
        <p:spPr>
          <a:xfrm>
            <a:off x="1634836" y="74912"/>
            <a:ext cx="9850582" cy="964179"/>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SzPts val="1400"/>
            </a:pPr>
            <a:r>
              <a:rPr lang="en-US" sz="2000" b="1" dirty="0">
                <a:latin typeface="Cambria" panose="02040503050406030204" pitchFamily="18" charset="0"/>
                <a:ea typeface="Cambria" panose="02040503050406030204" pitchFamily="18" charset="0"/>
                <a:cs typeface="Arial"/>
                <a:sym typeface="Arial"/>
              </a:rPr>
              <a:t>Transitioning using long acting insulin </a:t>
            </a:r>
            <a:r>
              <a:rPr lang="en-US" sz="2000" b="1" dirty="0" err="1">
                <a:latin typeface="Cambria" panose="02040503050406030204" pitchFamily="18" charset="0"/>
                <a:ea typeface="Cambria" panose="02040503050406030204" pitchFamily="18" charset="0"/>
                <a:cs typeface="Arial"/>
                <a:sym typeface="Arial"/>
              </a:rPr>
              <a:t>Determir</a:t>
            </a:r>
            <a:r>
              <a:rPr lang="en-US" sz="2000" b="1" dirty="0">
                <a:latin typeface="Cambria" panose="02040503050406030204" pitchFamily="18" charset="0"/>
                <a:ea typeface="Cambria" panose="02040503050406030204" pitchFamily="18" charset="0"/>
                <a:cs typeface="Arial"/>
                <a:sym typeface="Arial"/>
              </a:rPr>
              <a:t> (basal) and short/rapid acting insulin(bolus) as basal bolus regimen: Dose Calculation example </a:t>
            </a:r>
            <a:endParaRPr sz="2000" b="1" dirty="0">
              <a:latin typeface="Cambria" panose="02040503050406030204" pitchFamily="18" charset="0"/>
              <a:ea typeface="Cambria" panose="02040503050406030204" pitchFamily="18" charset="0"/>
              <a:cs typeface="Arial"/>
              <a:sym typeface="Arial"/>
            </a:endParaRPr>
          </a:p>
        </p:txBody>
      </p:sp>
      <p:sp>
        <p:nvSpPr>
          <p:cNvPr id="514" name="Google Shape;514;p84"/>
          <p:cNvSpPr txBox="1">
            <a:spLocks noGrp="1"/>
          </p:cNvSpPr>
          <p:nvPr>
            <p:ph type="body" idx="1"/>
          </p:nvPr>
        </p:nvSpPr>
        <p:spPr>
          <a:xfrm>
            <a:off x="1468581" y="1039091"/>
            <a:ext cx="8697969" cy="5070764"/>
          </a:xfrm>
          <a:prstGeom prst="rect">
            <a:avLst/>
          </a:prstGeom>
          <a:noFill/>
          <a:ln>
            <a:noFill/>
          </a:ln>
        </p:spPr>
        <p:txBody>
          <a:bodyPr spcFirstLastPara="1" vert="horz" wrap="square" lIns="91425" tIns="45700" rIns="91425" bIns="45700" rtlCol="0" anchor="t" anchorCtr="0">
            <a:noAutofit/>
          </a:bodyPr>
          <a:lstStyle/>
          <a:p>
            <a:pPr marL="114300" indent="0">
              <a:lnSpc>
                <a:spcPct val="100000"/>
              </a:lnSpc>
              <a:spcBef>
                <a:spcPts val="360"/>
              </a:spcBef>
              <a:buClr>
                <a:schemeClr val="dk1"/>
              </a:buClr>
              <a:buSzPts val="1800"/>
              <a:buNone/>
            </a:pPr>
            <a:r>
              <a:rPr lang="en-US" sz="1800" b="1" dirty="0">
                <a:latin typeface="Cambria" panose="02040503050406030204" pitchFamily="18" charset="0"/>
                <a:ea typeface="Cambria" panose="02040503050406030204" pitchFamily="18" charset="0"/>
                <a:cs typeface="Arial"/>
                <a:sym typeface="Arial"/>
              </a:rPr>
              <a:t>30 kg pre-pubertal child</a:t>
            </a:r>
            <a:endParaRPr lang="en-US" sz="1800" b="1" dirty="0">
              <a:latin typeface="Tahoma" panose="020B0604030504040204" pitchFamily="34" charset="0"/>
              <a:ea typeface="Tahoma" panose="020B0604030504040204" pitchFamily="34" charset="0"/>
              <a:cs typeface="Tahoma" panose="020B0604030504040204" pitchFamily="34" charset="0"/>
            </a:endParaRPr>
          </a:p>
          <a:p>
            <a:pPr marL="457200" indent="-342900">
              <a:lnSpc>
                <a:spcPct val="100000"/>
              </a:lnSpc>
              <a:spcBef>
                <a:spcPts val="360"/>
              </a:spcBef>
              <a:buClr>
                <a:schemeClr val="dk1"/>
              </a:buClr>
              <a:buSzPts val="1800"/>
            </a:pPr>
            <a:r>
              <a:rPr lang="en-US" sz="1800" b="1" dirty="0">
                <a:latin typeface="Tahoma" panose="020B0604030504040204" pitchFamily="34" charset="0"/>
                <a:ea typeface="Tahoma" panose="020B0604030504040204" pitchFamily="34" charset="0"/>
                <a:cs typeface="Tahoma" panose="020B0604030504040204" pitchFamily="34" charset="0"/>
              </a:rPr>
              <a:t>Starting dose:</a:t>
            </a:r>
            <a:r>
              <a:rPr lang="en-US" sz="1800" dirty="0">
                <a:latin typeface="Tahoma" panose="020B0604030504040204" pitchFamily="34" charset="0"/>
                <a:ea typeface="Tahoma" panose="020B0604030504040204" pitchFamily="34" charset="0"/>
                <a:cs typeface="Tahoma" panose="020B0604030504040204" pitchFamily="34" charset="0"/>
              </a:rPr>
              <a:t> 0.5 units/kg/day = 30 x 0.5</a:t>
            </a:r>
            <a:endParaRPr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Clr>
                <a:schemeClr val="dk1"/>
              </a:buClr>
              <a:buSzPts val="1500"/>
            </a:pPr>
            <a:r>
              <a:rPr lang="en-US" sz="1800" dirty="0">
                <a:latin typeface="Tahoma" panose="020B0604030504040204" pitchFamily="34" charset="0"/>
                <a:ea typeface="Tahoma" panose="020B0604030504040204" pitchFamily="34" charset="0"/>
                <a:cs typeface="Tahoma" panose="020B0604030504040204" pitchFamily="34" charset="0"/>
              </a:rPr>
              <a:t>T</a:t>
            </a:r>
            <a:r>
              <a:rPr lang="en-US" sz="1800" b="1" dirty="0">
                <a:latin typeface="Tahoma" panose="020B0604030504040204" pitchFamily="34" charset="0"/>
                <a:ea typeface="Tahoma" panose="020B0604030504040204" pitchFamily="34" charset="0"/>
                <a:cs typeface="Tahoma" panose="020B0604030504040204" pitchFamily="34" charset="0"/>
              </a:rPr>
              <a:t>otal daily insulin dose </a:t>
            </a:r>
            <a:r>
              <a:rPr lang="en-US" sz="1800" dirty="0">
                <a:latin typeface="Tahoma" panose="020B0604030504040204" pitchFamily="34" charset="0"/>
                <a:ea typeface="Tahoma" panose="020B0604030504040204" pitchFamily="34" charset="0"/>
                <a:cs typeface="Tahoma" panose="020B0604030504040204" pitchFamily="34" charset="0"/>
              </a:rPr>
              <a:t>= 15 units per day </a:t>
            </a:r>
            <a:endParaRPr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18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basal dose</a:t>
            </a:r>
            <a:r>
              <a:rPr lang="en-US" sz="1800" b="1" dirty="0">
                <a:latin typeface="Tahoma" panose="020B0604030504040204" pitchFamily="34" charset="0"/>
                <a:ea typeface="Tahoma" panose="020B0604030504040204" pitchFamily="34" charset="0"/>
                <a:cs typeface="Tahoma" panose="020B0604030504040204" pitchFamily="34" charset="0"/>
              </a:rPr>
              <a:t>: 50% as long acting </a:t>
            </a:r>
            <a:r>
              <a:rPr lang="en-US" sz="1800" b="1" dirty="0" err="1">
                <a:latin typeface="Tahoma" panose="020B0604030504040204" pitchFamily="34" charset="0"/>
                <a:ea typeface="Tahoma" panose="020B0604030504040204" pitchFamily="34" charset="0"/>
                <a:cs typeface="Tahoma" panose="020B0604030504040204" pitchFamily="34" charset="0"/>
              </a:rPr>
              <a:t>Detemir</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insulin= 7.5 units (round off to 8 units)</a:t>
            </a:r>
          </a:p>
          <a:p>
            <a:pPr marL="133350" indent="0">
              <a:lnSpc>
                <a:spcPct val="100000"/>
              </a:lnSpc>
              <a:spcBef>
                <a:spcPts val="360"/>
              </a:spcBef>
              <a:buSzPts val="1500"/>
              <a:buNone/>
            </a:pPr>
            <a:endParaRPr lang="en-US"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Give ½ of total basal in the morning= 4 units</a:t>
            </a: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½ of total basal in the evening = 4 units</a:t>
            </a:r>
          </a:p>
          <a:p>
            <a:pPr marL="914400" lvl="1" indent="-323850">
              <a:lnSpc>
                <a:spcPct val="100000"/>
              </a:lnSpc>
              <a:spcBef>
                <a:spcPts val="360"/>
              </a:spcBef>
              <a:buSzPts val="1500"/>
              <a:buChar char="–"/>
            </a:pPr>
            <a:endParaRPr lang="en-US"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18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bolus dose:</a:t>
            </a:r>
            <a:r>
              <a:rPr lang="en-US" sz="1800" b="1" dirty="0">
                <a:latin typeface="Tahoma" panose="020B0604030504040204" pitchFamily="34" charset="0"/>
                <a:ea typeface="Tahoma" panose="020B0604030504040204" pitchFamily="34" charset="0"/>
                <a:cs typeface="Tahoma" panose="020B0604030504040204" pitchFamily="34" charset="0"/>
              </a:rPr>
              <a:t>50 % as short or rapid acting insulin</a:t>
            </a:r>
            <a:endParaRPr lang="en-US"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1800" dirty="0">
                <a:latin typeface="Tahoma" panose="020B0604030504040204" pitchFamily="34" charset="0"/>
                <a:ea typeface="Tahoma" panose="020B0604030504040204" pitchFamily="34" charset="0"/>
                <a:cs typeface="Tahoma" panose="020B0604030504040204" pitchFamily="34" charset="0"/>
              </a:rPr>
              <a:t>= 8 units  divided by 3, given (15 minutes-rapid acting) or (30 minutes- short acting insulin) before main meals</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3 units before breakfast</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3 units before lunch</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2 units before dinner</a:t>
            </a:r>
            <a:endParaRPr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1800" dirty="0">
              <a:latin typeface="Tahoma" panose="020B0604030504040204" pitchFamily="34" charset="0"/>
              <a:ea typeface="Tahoma" panose="020B0604030504040204" pitchFamily="34" charset="0"/>
              <a:cs typeface="Tahoma" panose="020B0604030504040204" pitchFamily="34" charset="0"/>
            </a:endParaRPr>
          </a:p>
        </p:txBody>
      </p:sp>
      <p:sp>
        <p:nvSpPr>
          <p:cNvPr id="515" name="Google Shape;515;p84"/>
          <p:cNvSpPr txBox="1"/>
          <p:nvPr/>
        </p:nvSpPr>
        <p:spPr>
          <a:xfrm>
            <a:off x="2342075" y="5996100"/>
            <a:ext cx="8229000" cy="800400"/>
          </a:xfrm>
          <a:prstGeom prst="rect">
            <a:avLst/>
          </a:prstGeom>
          <a:noFill/>
          <a:ln>
            <a:noFill/>
          </a:ln>
        </p:spPr>
        <p:txBody>
          <a:bodyPr spcFirstLastPara="1" wrap="square" lIns="91425" tIns="91425" rIns="91425" bIns="91425" anchor="t" anchorCtr="0">
            <a:spAutoFit/>
          </a:bodyPr>
          <a:lstStyle/>
          <a:p>
            <a:r>
              <a:rPr lang="en-US" sz="2000" b="1" dirty="0">
                <a:solidFill>
                  <a:srgbClr val="990000"/>
                </a:solidFill>
                <a:latin typeface="Calibri"/>
                <a:ea typeface="Calibri"/>
                <a:cs typeface="Calibri"/>
                <a:sym typeface="Calibri"/>
              </a:rPr>
              <a:t>NB: the soluble/rapid acting insulin dosing may change with Carbohydrate counting(it is not always fixed!)</a:t>
            </a:r>
            <a:endParaRPr sz="2000" b="1" dirty="0">
              <a:solidFill>
                <a:srgbClr val="990000"/>
              </a:solidFill>
              <a:latin typeface="Calibri"/>
              <a:ea typeface="Calibri"/>
              <a:cs typeface="Calibri"/>
              <a:sym typeface="Calibri"/>
            </a:endParaRPr>
          </a:p>
        </p:txBody>
      </p:sp>
    </p:spTree>
    <p:extLst>
      <p:ext uri="{BB962C8B-B14F-4D97-AF65-F5344CB8AC3E}">
        <p14:creationId xmlns:p14="http://schemas.microsoft.com/office/powerpoint/2010/main" val="30650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4">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4">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15">
                                            <p:txEl>
                                              <p:pRg st="0" end="0"/>
                                            </p:txEl>
                                          </p:spTgt>
                                        </p:tgtEl>
                                        <p:attrNameLst>
                                          <p:attrName>style.visibility</p:attrName>
                                        </p:attrNameLst>
                                      </p:cBhvr>
                                      <p:to>
                                        <p:strVal val="visible"/>
                                      </p:to>
                                    </p:set>
                                    <p:anim calcmode="lin" valueType="num">
                                      <p:cBhvr additive="base">
                                        <p:cTn id="37" dur="500" fill="hold"/>
                                        <p:tgtEl>
                                          <p:spTgt spid="51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4"/>
          <p:cNvSpPr txBox="1">
            <a:spLocks noGrp="1"/>
          </p:cNvSpPr>
          <p:nvPr>
            <p:ph type="title"/>
          </p:nvPr>
        </p:nvSpPr>
        <p:spPr>
          <a:xfrm>
            <a:off x="1937500" y="170800"/>
            <a:ext cx="8141100" cy="7695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200" b="1" dirty="0">
                <a:latin typeface="Cambria" panose="02040503050406030204" pitchFamily="18" charset="0"/>
                <a:ea typeface="Cambria" panose="02040503050406030204" pitchFamily="18" charset="0"/>
                <a:cs typeface="Arial"/>
                <a:sym typeface="Arial"/>
              </a:rPr>
              <a:t>Transitioning using intermediate (basal) and short/rapid acting insulin(bolus) as basal bolus regimen</a:t>
            </a:r>
            <a:endParaRPr sz="2200" b="1" dirty="0">
              <a:latin typeface="Cambria" panose="02040503050406030204" pitchFamily="18" charset="0"/>
              <a:ea typeface="Cambria" panose="02040503050406030204" pitchFamily="18" charset="0"/>
              <a:cs typeface="Arial"/>
              <a:sym typeface="Arial"/>
            </a:endParaRPr>
          </a:p>
        </p:txBody>
      </p:sp>
      <p:sp>
        <p:nvSpPr>
          <p:cNvPr id="514" name="Google Shape;514;p84"/>
          <p:cNvSpPr txBox="1">
            <a:spLocks noGrp="1"/>
          </p:cNvSpPr>
          <p:nvPr>
            <p:ph type="body" idx="1"/>
          </p:nvPr>
        </p:nvSpPr>
        <p:spPr>
          <a:xfrm>
            <a:off x="1759527" y="940300"/>
            <a:ext cx="8406973" cy="5142775"/>
          </a:xfrm>
          <a:prstGeom prst="rect">
            <a:avLst/>
          </a:prstGeom>
          <a:noFill/>
          <a:ln>
            <a:noFill/>
          </a:ln>
        </p:spPr>
        <p:txBody>
          <a:bodyPr spcFirstLastPara="1" vert="horz" wrap="square" lIns="91425" tIns="45700" rIns="91425" bIns="45700" rtlCol="0" anchor="t" anchorCtr="0">
            <a:noAutofit/>
          </a:bodyPr>
          <a:lstStyle/>
          <a:p>
            <a:pPr marL="457200" indent="-342900">
              <a:lnSpc>
                <a:spcPct val="100000"/>
              </a:lnSpc>
              <a:spcBef>
                <a:spcPts val="360"/>
              </a:spcBef>
              <a:buClr>
                <a:schemeClr val="dk1"/>
              </a:buClr>
              <a:buSzPts val="18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Dose(TDD) of insulin </a:t>
            </a:r>
            <a:r>
              <a:rPr lang="en-US" sz="2000" dirty="0">
                <a:latin typeface="Tahoma" panose="020B0604030504040204" pitchFamily="34" charset="0"/>
                <a:ea typeface="Tahoma" panose="020B0604030504040204" pitchFamily="34" charset="0"/>
                <a:cs typeface="Tahoma" panose="020B0604030504040204" pitchFamily="34" charset="0"/>
              </a:rPr>
              <a:t>in units/kg/day </a:t>
            </a:r>
          </a:p>
          <a:p>
            <a:pPr marL="114300" indent="0">
              <a:lnSpc>
                <a:spcPct val="100000"/>
              </a:lnSpc>
              <a:spcBef>
                <a:spcPts val="360"/>
              </a:spcBef>
              <a:buClr>
                <a:schemeClr val="dk1"/>
              </a:buClr>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basal dose</a:t>
            </a:r>
            <a:r>
              <a:rPr lang="en-US" sz="2000" b="1" dirty="0">
                <a:latin typeface="Tahoma" panose="020B0604030504040204" pitchFamily="34" charset="0"/>
                <a:ea typeface="Tahoma" panose="020B0604030504040204" pitchFamily="34" charset="0"/>
                <a:cs typeface="Tahoma" panose="020B0604030504040204" pitchFamily="34" charset="0"/>
              </a:rPr>
              <a:t>: 40-50% as intermediate acting </a:t>
            </a:r>
            <a:r>
              <a:rPr lang="en-US" sz="2000" dirty="0">
                <a:latin typeface="Tahoma" panose="020B0604030504040204" pitchFamily="34" charset="0"/>
                <a:ea typeface="Tahoma" panose="020B0604030504040204" pitchFamily="34" charset="0"/>
                <a:cs typeface="Tahoma" panose="020B0604030504040204" pitchFamily="34" charset="0"/>
              </a:rPr>
              <a:t>insulin.</a:t>
            </a:r>
            <a:endParaRPr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2000" dirty="0">
                <a:latin typeface="Tahoma" panose="020B0604030504040204" pitchFamily="34" charset="0"/>
                <a:ea typeface="Tahoma" panose="020B0604030504040204" pitchFamily="34" charset="0"/>
                <a:cs typeface="Tahoma" panose="020B0604030504040204" pitchFamily="34" charset="0"/>
              </a:rPr>
              <a:t>Give ⅔ of basal in the morning</a:t>
            </a:r>
            <a:endParaRPr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2000" dirty="0">
                <a:latin typeface="Tahoma" panose="020B0604030504040204" pitchFamily="34" charset="0"/>
                <a:ea typeface="Tahoma" panose="020B0604030504040204" pitchFamily="34" charset="0"/>
                <a:cs typeface="Tahoma" panose="020B0604030504040204" pitchFamily="34" charset="0"/>
              </a:rPr>
              <a:t>⅓ in the evening </a:t>
            </a:r>
            <a:endParaRPr sz="20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endParaRPr lang="en-US" sz="2000" b="1"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bolus dose:</a:t>
            </a:r>
            <a:r>
              <a:rPr lang="en-US" sz="2000" b="1" dirty="0">
                <a:latin typeface="Tahoma" panose="020B0604030504040204" pitchFamily="34" charset="0"/>
                <a:ea typeface="Tahoma" panose="020B0604030504040204" pitchFamily="34" charset="0"/>
                <a:cs typeface="Tahoma" panose="020B0604030504040204" pitchFamily="34" charset="0"/>
              </a:rPr>
              <a:t>50-60 % as short or rapid acting insulin</a:t>
            </a:r>
            <a:endParaRPr lang="en-US" sz="20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pPr>
            <a:r>
              <a:rPr lang="en-US" sz="1600" dirty="0">
                <a:latin typeface="Tahoma" panose="020B0604030504040204" pitchFamily="34" charset="0"/>
                <a:ea typeface="Tahoma" panose="020B0604030504040204" pitchFamily="34" charset="0"/>
                <a:cs typeface="Tahoma" panose="020B0604030504040204" pitchFamily="34" charset="0"/>
              </a:rPr>
              <a:t>Divide the total daily bolus dose by 3 to get the amount of bolus insulin to be given before breakfast, before lunch and before dinner</a:t>
            </a:r>
          </a:p>
          <a:p>
            <a:pPr marL="914400" lvl="1" indent="-323850">
              <a:lnSpc>
                <a:spcPct val="100000"/>
              </a:lnSpc>
              <a:spcBef>
                <a:spcPts val="360"/>
              </a:spcBef>
              <a:buSzPts val="1500"/>
            </a:pPr>
            <a:r>
              <a:rPr lang="en-US" sz="1600" dirty="0">
                <a:latin typeface="Tahoma" panose="020B0604030504040204" pitchFamily="34" charset="0"/>
                <a:ea typeface="Tahoma" panose="020B0604030504040204" pitchFamily="34" charset="0"/>
                <a:cs typeface="Tahoma" panose="020B0604030504040204" pitchFamily="34" charset="0"/>
              </a:rPr>
              <a:t>If using short acting insulin, give the dose 30 minutes before main meals</a:t>
            </a:r>
          </a:p>
          <a:p>
            <a:pPr marL="914400" lvl="1" indent="-323850">
              <a:lnSpc>
                <a:spcPct val="100000"/>
              </a:lnSpc>
              <a:spcBef>
                <a:spcPts val="360"/>
              </a:spcBef>
              <a:buSzPts val="1500"/>
            </a:pPr>
            <a:r>
              <a:rPr lang="en-US" sz="1600" dirty="0">
                <a:latin typeface="Tahoma" panose="020B0604030504040204" pitchFamily="34" charset="0"/>
                <a:ea typeface="Tahoma" panose="020B0604030504040204" pitchFamily="34" charset="0"/>
                <a:cs typeface="Tahoma" panose="020B0604030504040204" pitchFamily="34" charset="0"/>
              </a:rPr>
              <a:t>If using rapid acting insulin give 10-15 minutes before main meals</a:t>
            </a:r>
            <a:endParaRPr sz="16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2000" dirty="0">
              <a:latin typeface="Tahoma" panose="020B0604030504040204" pitchFamily="34" charset="0"/>
              <a:ea typeface="Tahoma" panose="020B0604030504040204" pitchFamily="34" charset="0"/>
              <a:cs typeface="Tahoma" panose="020B0604030504040204" pitchFamily="34" charset="0"/>
            </a:endParaRPr>
          </a:p>
        </p:txBody>
      </p:sp>
      <p:sp>
        <p:nvSpPr>
          <p:cNvPr id="515" name="Google Shape;515;p84"/>
          <p:cNvSpPr txBox="1"/>
          <p:nvPr/>
        </p:nvSpPr>
        <p:spPr>
          <a:xfrm>
            <a:off x="2342075" y="5996100"/>
            <a:ext cx="8229000" cy="800400"/>
          </a:xfrm>
          <a:prstGeom prst="rect">
            <a:avLst/>
          </a:prstGeom>
          <a:noFill/>
          <a:ln>
            <a:noFill/>
          </a:ln>
        </p:spPr>
        <p:txBody>
          <a:bodyPr spcFirstLastPara="1" wrap="square" lIns="91425" tIns="91425" rIns="91425" bIns="91425" anchor="t" anchorCtr="0">
            <a:spAutoFit/>
          </a:bodyPr>
          <a:lstStyle/>
          <a:p>
            <a:r>
              <a:rPr lang="en-US" sz="2000" b="1" dirty="0">
                <a:solidFill>
                  <a:srgbClr val="990000"/>
                </a:solidFill>
                <a:latin typeface="Calibri"/>
                <a:ea typeface="Calibri"/>
                <a:cs typeface="Calibri"/>
                <a:sym typeface="Calibri"/>
              </a:rPr>
              <a:t>NB: the soluble/rapid acting insulin dosing may change with Carbohydrate counting(it is not always fixed!)</a:t>
            </a:r>
            <a:endParaRPr sz="2000" b="1" dirty="0">
              <a:solidFill>
                <a:srgbClr val="990000"/>
              </a:solidFill>
              <a:latin typeface="Calibri"/>
              <a:ea typeface="Calibri"/>
              <a:cs typeface="Calibri"/>
              <a:sym typeface="Calibri"/>
            </a:endParaRPr>
          </a:p>
        </p:txBody>
      </p:sp>
    </p:spTree>
    <p:extLst>
      <p:ext uri="{BB962C8B-B14F-4D97-AF65-F5344CB8AC3E}">
        <p14:creationId xmlns:p14="http://schemas.microsoft.com/office/powerpoint/2010/main" val="24578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15">
                                            <p:txEl>
                                              <p:pRg st="0" end="0"/>
                                            </p:txEl>
                                          </p:spTgt>
                                        </p:tgtEl>
                                        <p:attrNameLst>
                                          <p:attrName>style.visibility</p:attrName>
                                        </p:attrNameLst>
                                      </p:cBhvr>
                                      <p:to>
                                        <p:strVal val="visible"/>
                                      </p:to>
                                    </p:set>
                                    <p:anim calcmode="lin" valueType="num">
                                      <p:cBhvr additive="base">
                                        <p:cTn id="33" dur="500" fill="hold"/>
                                        <p:tgtEl>
                                          <p:spTgt spid="51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84"/>
          <p:cNvSpPr txBox="1">
            <a:spLocks noGrp="1"/>
          </p:cNvSpPr>
          <p:nvPr>
            <p:ph type="title"/>
          </p:nvPr>
        </p:nvSpPr>
        <p:spPr>
          <a:xfrm>
            <a:off x="1634836" y="74912"/>
            <a:ext cx="8531715" cy="964179"/>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200" b="1" dirty="0">
                <a:latin typeface="Cambria" panose="02040503050406030204" pitchFamily="18" charset="0"/>
                <a:ea typeface="Cambria" panose="02040503050406030204" pitchFamily="18" charset="0"/>
                <a:cs typeface="Arial"/>
                <a:sym typeface="Arial"/>
              </a:rPr>
              <a:t>Transitioning using intermediate (basal) and short/rapid acting insulin(bolus) as basal bolus regimen: Dose Calculation example </a:t>
            </a:r>
            <a:endParaRPr sz="2200" b="1" dirty="0">
              <a:latin typeface="Cambria" panose="02040503050406030204" pitchFamily="18" charset="0"/>
              <a:ea typeface="Cambria" panose="02040503050406030204" pitchFamily="18" charset="0"/>
              <a:cs typeface="Arial"/>
              <a:sym typeface="Arial"/>
            </a:endParaRPr>
          </a:p>
        </p:txBody>
      </p:sp>
      <p:sp>
        <p:nvSpPr>
          <p:cNvPr id="514" name="Google Shape;514;p84"/>
          <p:cNvSpPr txBox="1">
            <a:spLocks noGrp="1"/>
          </p:cNvSpPr>
          <p:nvPr>
            <p:ph type="body" idx="1"/>
          </p:nvPr>
        </p:nvSpPr>
        <p:spPr>
          <a:xfrm>
            <a:off x="1524001" y="1163782"/>
            <a:ext cx="8642550" cy="4832318"/>
          </a:xfrm>
          <a:prstGeom prst="rect">
            <a:avLst/>
          </a:prstGeom>
          <a:noFill/>
          <a:ln>
            <a:noFill/>
          </a:ln>
        </p:spPr>
        <p:txBody>
          <a:bodyPr spcFirstLastPara="1" vert="horz" wrap="square" lIns="91425" tIns="45700" rIns="91425" bIns="45700" rtlCol="0" anchor="t" anchorCtr="0">
            <a:noAutofit/>
          </a:bodyPr>
          <a:lstStyle/>
          <a:p>
            <a:pPr marL="114300" indent="0">
              <a:lnSpc>
                <a:spcPct val="100000"/>
              </a:lnSpc>
              <a:spcBef>
                <a:spcPts val="360"/>
              </a:spcBef>
              <a:buClr>
                <a:schemeClr val="dk1"/>
              </a:buClr>
              <a:buSzPts val="1800"/>
              <a:buNone/>
            </a:pPr>
            <a:r>
              <a:rPr lang="en-US" sz="1800" b="1" dirty="0">
                <a:latin typeface="Cambria" panose="02040503050406030204" pitchFamily="18" charset="0"/>
                <a:ea typeface="Cambria" panose="02040503050406030204" pitchFamily="18" charset="0"/>
                <a:cs typeface="Arial"/>
                <a:sym typeface="Arial"/>
              </a:rPr>
              <a:t>30 kg pre-pubertal child</a:t>
            </a:r>
            <a:endParaRPr lang="en-US" sz="1800" b="1" dirty="0">
              <a:latin typeface="Tahoma" panose="020B0604030504040204" pitchFamily="34" charset="0"/>
              <a:ea typeface="Tahoma" panose="020B0604030504040204" pitchFamily="34" charset="0"/>
              <a:cs typeface="Tahoma" panose="020B0604030504040204" pitchFamily="34" charset="0"/>
            </a:endParaRPr>
          </a:p>
          <a:p>
            <a:pPr marL="457200" indent="-342900">
              <a:lnSpc>
                <a:spcPct val="100000"/>
              </a:lnSpc>
              <a:spcBef>
                <a:spcPts val="360"/>
              </a:spcBef>
              <a:buClr>
                <a:schemeClr val="dk1"/>
              </a:buClr>
              <a:buSzPts val="1800"/>
            </a:pPr>
            <a:r>
              <a:rPr lang="en-US" sz="1800" b="1" dirty="0">
                <a:latin typeface="Tahoma" panose="020B0604030504040204" pitchFamily="34" charset="0"/>
                <a:ea typeface="Tahoma" panose="020B0604030504040204" pitchFamily="34" charset="0"/>
                <a:cs typeface="Tahoma" panose="020B0604030504040204" pitchFamily="34" charset="0"/>
              </a:rPr>
              <a:t>Starting dose:</a:t>
            </a:r>
            <a:r>
              <a:rPr lang="en-US" sz="1800" dirty="0">
                <a:latin typeface="Tahoma" panose="020B0604030504040204" pitchFamily="34" charset="0"/>
                <a:ea typeface="Tahoma" panose="020B0604030504040204" pitchFamily="34" charset="0"/>
                <a:cs typeface="Tahoma" panose="020B0604030504040204" pitchFamily="34" charset="0"/>
              </a:rPr>
              <a:t> 0.5 units/kg/day = 30 x 0.5</a:t>
            </a:r>
            <a:endParaRPr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Clr>
                <a:schemeClr val="dk1"/>
              </a:buClr>
              <a:buSzPts val="1500"/>
            </a:pPr>
            <a:r>
              <a:rPr lang="en-US" sz="1800" dirty="0">
                <a:latin typeface="Tahoma" panose="020B0604030504040204" pitchFamily="34" charset="0"/>
                <a:ea typeface="Tahoma" panose="020B0604030504040204" pitchFamily="34" charset="0"/>
                <a:cs typeface="Tahoma" panose="020B0604030504040204" pitchFamily="34" charset="0"/>
              </a:rPr>
              <a:t>T</a:t>
            </a:r>
            <a:r>
              <a:rPr lang="en-US" sz="1800" b="1" dirty="0">
                <a:latin typeface="Tahoma" panose="020B0604030504040204" pitchFamily="34" charset="0"/>
                <a:ea typeface="Tahoma" panose="020B0604030504040204" pitchFamily="34" charset="0"/>
                <a:cs typeface="Tahoma" panose="020B0604030504040204" pitchFamily="34" charset="0"/>
              </a:rPr>
              <a:t>otal daily insulin dose </a:t>
            </a:r>
            <a:r>
              <a:rPr lang="en-US" sz="1800" dirty="0">
                <a:latin typeface="Tahoma" panose="020B0604030504040204" pitchFamily="34" charset="0"/>
                <a:ea typeface="Tahoma" panose="020B0604030504040204" pitchFamily="34" charset="0"/>
                <a:cs typeface="Tahoma" panose="020B0604030504040204" pitchFamily="34" charset="0"/>
              </a:rPr>
              <a:t>= 15 units per day </a:t>
            </a:r>
            <a:endParaRPr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18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basal dose</a:t>
            </a:r>
            <a:r>
              <a:rPr lang="en-US" sz="1800" b="1" dirty="0">
                <a:latin typeface="Tahoma" panose="020B0604030504040204" pitchFamily="34" charset="0"/>
                <a:ea typeface="Tahoma" panose="020B0604030504040204" pitchFamily="34" charset="0"/>
                <a:cs typeface="Tahoma" panose="020B0604030504040204" pitchFamily="34" charset="0"/>
              </a:rPr>
              <a:t>: 40%  intermediate </a:t>
            </a:r>
            <a:r>
              <a:rPr lang="en-US" sz="1800" dirty="0">
                <a:latin typeface="Tahoma" panose="020B0604030504040204" pitchFamily="34" charset="0"/>
                <a:ea typeface="Tahoma" panose="020B0604030504040204" pitchFamily="34" charset="0"/>
                <a:cs typeface="Tahoma" panose="020B0604030504040204" pitchFamily="34" charset="0"/>
              </a:rPr>
              <a:t>= 6 units total</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⅔ in the morning = 4 units</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⅓ in the evening =2 units</a:t>
            </a:r>
            <a:endParaRPr sz="1800" dirty="0">
              <a:latin typeface="Tahoma" panose="020B0604030504040204" pitchFamily="34" charset="0"/>
              <a:ea typeface="Tahoma" panose="020B0604030504040204" pitchFamily="34" charset="0"/>
              <a:cs typeface="Tahoma" panose="020B0604030504040204" pitchFamily="34" charset="0"/>
            </a:endParaRPr>
          </a:p>
          <a:p>
            <a:pPr marL="457200" indent="-323850">
              <a:lnSpc>
                <a:spcPct val="100000"/>
              </a:lnSpc>
              <a:spcBef>
                <a:spcPts val="360"/>
              </a:spcBef>
              <a:buSzPts val="1500"/>
            </a:pPr>
            <a:r>
              <a:rPr lang="en-US" sz="1800" b="1" dirty="0">
                <a:solidFill>
                  <a:schemeClr val="accent1"/>
                </a:solidFill>
                <a:latin typeface="Tahoma" panose="020B0604030504040204" pitchFamily="34" charset="0"/>
                <a:ea typeface="Tahoma" panose="020B0604030504040204" pitchFamily="34" charset="0"/>
                <a:cs typeface="Tahoma" panose="020B0604030504040204" pitchFamily="34" charset="0"/>
              </a:rPr>
              <a:t>Calculate Total Daily bolus dose</a:t>
            </a:r>
            <a:r>
              <a:rPr lang="en-US" sz="1800" b="1" dirty="0">
                <a:latin typeface="Tahoma" panose="020B0604030504040204" pitchFamily="34" charset="0"/>
                <a:ea typeface="Tahoma" panose="020B0604030504040204" pitchFamily="34" charset="0"/>
                <a:cs typeface="Tahoma" panose="020B0604030504040204" pitchFamily="34" charset="0"/>
              </a:rPr>
              <a:t>: 60% short or rapid acting/ insulin </a:t>
            </a:r>
            <a:r>
              <a:rPr lang="en-US" sz="1800" dirty="0">
                <a:latin typeface="Tahoma" panose="020B0604030504040204" pitchFamily="34" charset="0"/>
                <a:ea typeface="Tahoma" panose="020B0604030504040204" pitchFamily="34" charset="0"/>
                <a:cs typeface="Tahoma" panose="020B0604030504040204" pitchFamily="34" charset="0"/>
              </a:rPr>
              <a:t>= 9 units  divided by 3, given (15 minutes-rapid acting) or (30 minutes- short acting insulin) </a:t>
            </a:r>
          </a:p>
          <a:p>
            <a:pPr marL="457200" indent="-323850">
              <a:lnSpc>
                <a:spcPct val="100000"/>
              </a:lnSpc>
              <a:spcBef>
                <a:spcPts val="360"/>
              </a:spcBef>
              <a:buSzPts val="1500"/>
            </a:pPr>
            <a:r>
              <a:rPr lang="en-US" sz="1800" dirty="0">
                <a:latin typeface="Tahoma" panose="020B0604030504040204" pitchFamily="34" charset="0"/>
                <a:ea typeface="Tahoma" panose="020B0604030504040204" pitchFamily="34" charset="0"/>
                <a:cs typeface="Tahoma" panose="020B0604030504040204" pitchFamily="34" charset="0"/>
              </a:rPr>
              <a:t>3 units before breakfast</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3 units before lunch</a:t>
            </a:r>
            <a:endParaRPr sz="1800" dirty="0">
              <a:latin typeface="Tahoma" panose="020B0604030504040204" pitchFamily="34" charset="0"/>
              <a:ea typeface="Tahoma" panose="020B0604030504040204" pitchFamily="34" charset="0"/>
              <a:cs typeface="Tahoma" panose="020B0604030504040204" pitchFamily="34" charset="0"/>
            </a:endParaRPr>
          </a:p>
          <a:p>
            <a:pPr marL="914400" lvl="1" indent="-323850">
              <a:lnSpc>
                <a:spcPct val="100000"/>
              </a:lnSpc>
              <a:spcBef>
                <a:spcPts val="360"/>
              </a:spcBef>
              <a:buSzPts val="1500"/>
              <a:buChar char="–"/>
            </a:pPr>
            <a:r>
              <a:rPr lang="en-US" sz="1800" dirty="0">
                <a:latin typeface="Tahoma" panose="020B0604030504040204" pitchFamily="34" charset="0"/>
                <a:ea typeface="Tahoma" panose="020B0604030504040204" pitchFamily="34" charset="0"/>
                <a:cs typeface="Tahoma" panose="020B0604030504040204" pitchFamily="34" charset="0"/>
              </a:rPr>
              <a:t>3 units before dinner</a:t>
            </a:r>
            <a:endParaRPr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18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360"/>
              </a:spcBef>
              <a:buSzPts val="1800"/>
              <a:buNone/>
            </a:pPr>
            <a:endParaRPr sz="1800" dirty="0">
              <a:latin typeface="Tahoma" panose="020B0604030504040204" pitchFamily="34" charset="0"/>
              <a:ea typeface="Tahoma" panose="020B0604030504040204" pitchFamily="34" charset="0"/>
              <a:cs typeface="Tahoma" panose="020B0604030504040204" pitchFamily="34" charset="0"/>
            </a:endParaRPr>
          </a:p>
        </p:txBody>
      </p:sp>
      <p:sp>
        <p:nvSpPr>
          <p:cNvPr id="515" name="Google Shape;515;p84"/>
          <p:cNvSpPr txBox="1"/>
          <p:nvPr/>
        </p:nvSpPr>
        <p:spPr>
          <a:xfrm>
            <a:off x="2342075" y="5996100"/>
            <a:ext cx="8229000" cy="800400"/>
          </a:xfrm>
          <a:prstGeom prst="rect">
            <a:avLst/>
          </a:prstGeom>
          <a:noFill/>
          <a:ln>
            <a:noFill/>
          </a:ln>
        </p:spPr>
        <p:txBody>
          <a:bodyPr spcFirstLastPara="1" wrap="square" lIns="91425" tIns="91425" rIns="91425" bIns="91425" anchor="t" anchorCtr="0">
            <a:spAutoFit/>
          </a:bodyPr>
          <a:lstStyle/>
          <a:p>
            <a:r>
              <a:rPr lang="en-US" sz="2000" b="1" dirty="0">
                <a:solidFill>
                  <a:srgbClr val="990000"/>
                </a:solidFill>
                <a:latin typeface="Calibri"/>
                <a:ea typeface="Calibri"/>
                <a:cs typeface="Calibri"/>
                <a:sym typeface="Calibri"/>
              </a:rPr>
              <a:t>NB: the soluble/rapid acting insulin dosing may change with Carbohydrate counting(it is not always fixed!)</a:t>
            </a:r>
            <a:endParaRPr sz="2000" b="1" dirty="0">
              <a:solidFill>
                <a:srgbClr val="990000"/>
              </a:solidFill>
              <a:latin typeface="Calibri"/>
              <a:ea typeface="Calibri"/>
              <a:cs typeface="Calibri"/>
              <a:sym typeface="Calibri"/>
            </a:endParaRPr>
          </a:p>
        </p:txBody>
      </p:sp>
    </p:spTree>
    <p:extLst>
      <p:ext uri="{BB962C8B-B14F-4D97-AF65-F5344CB8AC3E}">
        <p14:creationId xmlns:p14="http://schemas.microsoft.com/office/powerpoint/2010/main" val="281035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15">
                                            <p:txEl>
                                              <p:pRg st="0" end="0"/>
                                            </p:txEl>
                                          </p:spTgt>
                                        </p:tgtEl>
                                        <p:attrNameLst>
                                          <p:attrName>style.visibility</p:attrName>
                                        </p:attrNameLst>
                                      </p:cBhvr>
                                      <p:to>
                                        <p:strVal val="visible"/>
                                      </p:to>
                                    </p:set>
                                    <p:anim calcmode="lin" valueType="num">
                                      <p:cBhvr additive="base">
                                        <p:cTn id="35" dur="500" fill="hold"/>
                                        <p:tgtEl>
                                          <p:spTgt spid="5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017"/>
            <a:ext cx="10515600" cy="660110"/>
          </a:xfrm>
        </p:spPr>
        <p:txBody>
          <a:bodyPr>
            <a:normAutofit fontScale="90000"/>
          </a:bodyPr>
          <a:lstStyle/>
          <a:p>
            <a:r>
              <a:rPr lang="en-US" dirty="0"/>
              <a:t>Post- transition care 1</a:t>
            </a:r>
          </a:p>
        </p:txBody>
      </p:sp>
      <p:sp>
        <p:nvSpPr>
          <p:cNvPr id="3" name="Content Placeholder 2"/>
          <p:cNvSpPr>
            <a:spLocks noGrp="1"/>
          </p:cNvSpPr>
          <p:nvPr>
            <p:ph idx="1"/>
          </p:nvPr>
        </p:nvSpPr>
        <p:spPr>
          <a:xfrm>
            <a:off x="838200" y="845128"/>
            <a:ext cx="10515600" cy="5331836"/>
          </a:xfrm>
        </p:spPr>
        <p:txBody>
          <a:bodyPr>
            <a:normAutofit fontScale="92500" lnSpcReduction="10000"/>
          </a:bodyPr>
          <a:lstStyle/>
          <a:p>
            <a:r>
              <a:rPr lang="en-US" dirty="0"/>
              <a:t>Monitor sugars and keep a diary.</a:t>
            </a:r>
          </a:p>
          <a:p>
            <a:endParaRPr lang="en-US" dirty="0"/>
          </a:p>
          <a:p>
            <a:r>
              <a:rPr lang="en-US" dirty="0"/>
              <a:t>Advise the clinical team and patient on target sugars</a:t>
            </a:r>
          </a:p>
          <a:p>
            <a:pPr marL="0" indent="0">
              <a:buNone/>
            </a:pPr>
            <a:endParaRPr lang="en-US" dirty="0"/>
          </a:p>
          <a:p>
            <a:pPr marL="0" indent="0">
              <a:buNone/>
            </a:pPr>
            <a:endParaRPr lang="en-US" dirty="0"/>
          </a:p>
          <a:p>
            <a:r>
              <a:rPr lang="en-US" dirty="0"/>
              <a:t>Correct high sugars using correction factor</a:t>
            </a:r>
          </a:p>
          <a:p>
            <a:pPr marL="0" indent="0">
              <a:buNone/>
            </a:pPr>
            <a:endParaRPr lang="en-US" dirty="0"/>
          </a:p>
          <a:p>
            <a:pPr marL="0" indent="0">
              <a:buNone/>
            </a:pPr>
            <a:endParaRPr lang="en-US" dirty="0"/>
          </a:p>
          <a:p>
            <a:r>
              <a:rPr lang="en-US" dirty="0"/>
              <a:t>Watch out for hypoglycemia</a:t>
            </a:r>
          </a:p>
          <a:p>
            <a:endParaRPr lang="en-US" dirty="0"/>
          </a:p>
          <a:p>
            <a:pPr marL="0" indent="0">
              <a:buNone/>
            </a:pPr>
            <a:endParaRPr lang="en-US" dirty="0"/>
          </a:p>
          <a:p>
            <a:r>
              <a:rPr lang="en-US" dirty="0"/>
              <a:t>Advise on proper balanced diet and exercise</a:t>
            </a:r>
          </a:p>
        </p:txBody>
      </p:sp>
    </p:spTree>
    <p:extLst>
      <p:ext uri="{BB962C8B-B14F-4D97-AF65-F5344CB8AC3E}">
        <p14:creationId xmlns:p14="http://schemas.microsoft.com/office/powerpoint/2010/main" val="24228479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289"/>
            <a:ext cx="10515600" cy="590838"/>
          </a:xfrm>
        </p:spPr>
        <p:txBody>
          <a:bodyPr>
            <a:normAutofit fontScale="90000"/>
          </a:bodyPr>
          <a:lstStyle/>
          <a:p>
            <a:r>
              <a:rPr lang="en-US" dirty="0"/>
              <a:t>Post- transition care 2</a:t>
            </a:r>
          </a:p>
        </p:txBody>
      </p:sp>
      <p:sp>
        <p:nvSpPr>
          <p:cNvPr id="3" name="Content Placeholder 2"/>
          <p:cNvSpPr>
            <a:spLocks noGrp="1"/>
          </p:cNvSpPr>
          <p:nvPr>
            <p:ph idx="1"/>
          </p:nvPr>
        </p:nvSpPr>
        <p:spPr>
          <a:xfrm>
            <a:off x="838200" y="1011381"/>
            <a:ext cx="10515600" cy="5151727"/>
          </a:xfrm>
        </p:spPr>
        <p:txBody>
          <a:bodyPr/>
          <a:lstStyle/>
          <a:p>
            <a:r>
              <a:rPr lang="en-US" dirty="0"/>
              <a:t>Once patient is stable, start diabetes education while still in the ward and plan for discharge,</a:t>
            </a:r>
          </a:p>
          <a:p>
            <a:endParaRPr lang="en-US" dirty="0"/>
          </a:p>
          <a:p>
            <a:r>
              <a:rPr lang="en-US" dirty="0"/>
              <a:t>After discharge, continue with routine diabetes care at the </a:t>
            </a:r>
            <a:r>
              <a:rPr lang="en-US"/>
              <a:t>diabetes clinic.</a:t>
            </a:r>
            <a:endParaRPr lang="en-US" dirty="0"/>
          </a:p>
        </p:txBody>
      </p:sp>
    </p:spTree>
    <p:extLst>
      <p:ext uri="{BB962C8B-B14F-4D97-AF65-F5344CB8AC3E}">
        <p14:creationId xmlns:p14="http://schemas.microsoft.com/office/powerpoint/2010/main" val="53555387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txBox="1">
            <a:spLocks noGrp="1"/>
          </p:cNvSpPr>
          <p:nvPr>
            <p:ph type="ctrTitle"/>
          </p:nvPr>
        </p:nvSpPr>
        <p:spPr>
          <a:xfrm>
            <a:off x="1307592" y="2455072"/>
            <a:ext cx="10204704" cy="1102500"/>
          </a:xfrm>
          <a:prstGeom prst="rect">
            <a:avLst/>
          </a:prstGeom>
          <a:noFill/>
          <a:ln>
            <a:noFill/>
          </a:ln>
        </p:spPr>
        <p:txBody>
          <a:bodyPr spcFirstLastPara="1" vert="horz" wrap="square" lIns="68550" tIns="34275" rIns="68550" bIns="34275" rtlCol="0" anchor="ctr" anchorCtr="0">
            <a:noAutofit/>
          </a:bodyPr>
          <a:lstStyle/>
          <a:p>
            <a:pPr>
              <a:lnSpc>
                <a:spcPct val="100000"/>
              </a:lnSpc>
              <a:spcBef>
                <a:spcPts val="0"/>
              </a:spcBef>
              <a:buSzPts val="1400"/>
            </a:pPr>
            <a:r>
              <a:rPr lang="en-US" sz="3000" b="1" dirty="0">
                <a:solidFill>
                  <a:srgbClr val="0070C0"/>
                </a:solidFill>
                <a:latin typeface="Arial"/>
                <a:ea typeface="Arial"/>
                <a:cs typeface="Arial"/>
                <a:sym typeface="Arial"/>
              </a:rPr>
              <a:t>INSULIN THERAPY T1DM</a:t>
            </a:r>
            <a:endParaRPr sz="3000" b="1" dirty="0">
              <a:solidFill>
                <a:srgbClr val="0070C0"/>
              </a:solidFill>
              <a:latin typeface="Arial"/>
              <a:ea typeface="Arial"/>
              <a:cs typeface="Arial"/>
              <a:sym typeface="Arial"/>
            </a:endParaRPr>
          </a:p>
        </p:txBody>
      </p:sp>
      <p:sp>
        <p:nvSpPr>
          <p:cNvPr id="75" name="Google Shape;75;p2"/>
          <p:cNvSpPr txBox="1">
            <a:spLocks noGrp="1"/>
          </p:cNvSpPr>
          <p:nvPr>
            <p:ph type="sldNum" idx="12"/>
          </p:nvPr>
        </p:nvSpPr>
        <p:spPr>
          <a:xfrm>
            <a:off x="7581427" y="5624952"/>
            <a:ext cx="1600425" cy="273150"/>
          </a:xfrm>
          <a:prstGeom prst="rect">
            <a:avLst/>
          </a:prstGeom>
          <a:noFill/>
          <a:ln>
            <a:noFill/>
          </a:ln>
        </p:spPr>
        <p:txBody>
          <a:bodyPr spcFirstLastPara="1" vert="horz" wrap="square" lIns="68550" tIns="34275" rIns="68550" bIns="34275" rtlCol="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750"/>
              <a:buFontTx/>
              <a:buNone/>
              <a:tabLst/>
              <a:defRPr/>
            </a:pPr>
            <a:fld id="{00000000-1234-1234-1234-123412341234}" type="slidenum">
              <a:rPr kumimoji="0" lang="en-US" sz="563"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Pts val="750"/>
                <a:buFontTx/>
                <a:buNone/>
                <a:tabLst/>
                <a:defRPr/>
              </a:pPr>
              <a:t>185</a:t>
            </a:fld>
            <a:endParaRPr kumimoji="0" sz="563"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99290573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2784195" y="364261"/>
            <a:ext cx="6171793" cy="857430"/>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400" b="1" dirty="0">
                <a:solidFill>
                  <a:srgbClr val="0070C0"/>
                </a:solidFill>
                <a:latin typeface="Arial"/>
                <a:ea typeface="Arial"/>
                <a:cs typeface="Arial"/>
                <a:sym typeface="Arial"/>
              </a:rPr>
              <a:t>Learning Objectives </a:t>
            </a:r>
            <a:endParaRPr sz="2400" b="1" dirty="0">
              <a:solidFill>
                <a:srgbClr val="0070C0"/>
              </a:solidFill>
              <a:latin typeface="Arial"/>
              <a:ea typeface="Arial"/>
              <a:cs typeface="Arial"/>
              <a:sym typeface="Arial"/>
            </a:endParaRPr>
          </a:p>
        </p:txBody>
      </p:sp>
      <p:sp>
        <p:nvSpPr>
          <p:cNvPr id="81" name="Google Shape;81;p3"/>
          <p:cNvSpPr txBox="1">
            <a:spLocks noGrp="1"/>
          </p:cNvSpPr>
          <p:nvPr>
            <p:ph type="body" idx="1"/>
          </p:nvPr>
        </p:nvSpPr>
        <p:spPr>
          <a:xfrm>
            <a:off x="1347537" y="1011568"/>
            <a:ext cx="9721515" cy="5006055"/>
          </a:xfrm>
          <a:prstGeom prst="rect">
            <a:avLst/>
          </a:prstGeom>
          <a:noFill/>
          <a:ln>
            <a:noFill/>
          </a:ln>
        </p:spPr>
        <p:txBody>
          <a:bodyPr spcFirstLastPara="1" vert="horz" wrap="square" lIns="68550" tIns="34275" rIns="68550" bIns="34275" rtlCol="0" anchor="t" anchorCtr="0">
            <a:noAutofit/>
          </a:bodyPr>
          <a:lstStyle/>
          <a:p>
            <a:pPr marL="9525" indent="0">
              <a:lnSpc>
                <a:spcPct val="100000"/>
              </a:lnSpc>
              <a:spcBef>
                <a:spcPts val="270"/>
              </a:spcBef>
              <a:buSzPts val="3000"/>
              <a:buNone/>
            </a:pPr>
            <a:r>
              <a:rPr lang="en-US" sz="2400" dirty="0"/>
              <a:t>By the end of this session, the participant should be able to:</a:t>
            </a:r>
          </a:p>
          <a:p>
            <a:pPr marL="342900" indent="-333375">
              <a:lnSpc>
                <a:spcPct val="100000"/>
              </a:lnSpc>
              <a:spcBef>
                <a:spcPts val="270"/>
              </a:spcBef>
              <a:buSzPts val="3000"/>
            </a:pPr>
            <a:endParaRPr lang="en-US" sz="2400" dirty="0"/>
          </a:p>
          <a:p>
            <a:pPr marL="466725" indent="-457200">
              <a:lnSpc>
                <a:spcPct val="100000"/>
              </a:lnSpc>
              <a:spcBef>
                <a:spcPts val="270"/>
              </a:spcBef>
              <a:buSzPts val="3000"/>
              <a:buFont typeface="+mj-lt"/>
              <a:buAutoNum type="arabicPeriod"/>
            </a:pPr>
            <a:r>
              <a:rPr lang="en-US" sz="2400" dirty="0"/>
              <a:t>Identify different classes of insulin</a:t>
            </a:r>
            <a:endParaRPr sz="2400" dirty="0"/>
          </a:p>
          <a:p>
            <a:pPr marL="542925" indent="-457200">
              <a:lnSpc>
                <a:spcPct val="100000"/>
              </a:lnSpc>
              <a:spcBef>
                <a:spcPts val="270"/>
              </a:spcBef>
              <a:buSzPts val="1800"/>
              <a:buFont typeface="+mj-lt"/>
              <a:buAutoNum type="arabicPeriod"/>
            </a:pPr>
            <a:endParaRPr sz="2400" dirty="0"/>
          </a:p>
          <a:p>
            <a:pPr marL="466725" indent="-457200">
              <a:lnSpc>
                <a:spcPct val="100000"/>
              </a:lnSpc>
              <a:spcBef>
                <a:spcPts val="270"/>
              </a:spcBef>
              <a:buSzPts val="3000"/>
              <a:buFont typeface="+mj-lt"/>
              <a:buAutoNum type="arabicPeriod"/>
            </a:pPr>
            <a:r>
              <a:rPr lang="en-US" sz="2400" dirty="0"/>
              <a:t>Describe pharmacokinetics of the 4 classes of insulin</a:t>
            </a:r>
            <a:endParaRPr sz="2400" dirty="0"/>
          </a:p>
          <a:p>
            <a:pPr marL="542925" indent="-457200">
              <a:lnSpc>
                <a:spcPct val="100000"/>
              </a:lnSpc>
              <a:spcBef>
                <a:spcPts val="270"/>
              </a:spcBef>
              <a:buSzPts val="1800"/>
              <a:buFont typeface="+mj-lt"/>
              <a:buAutoNum type="arabicPeriod"/>
            </a:pPr>
            <a:endParaRPr sz="2400" dirty="0"/>
          </a:p>
          <a:p>
            <a:pPr marL="466725" indent="-457200">
              <a:lnSpc>
                <a:spcPct val="100000"/>
              </a:lnSpc>
              <a:spcBef>
                <a:spcPts val="270"/>
              </a:spcBef>
              <a:buSzPts val="3000"/>
              <a:buFont typeface="+mj-lt"/>
              <a:buAutoNum type="arabicPeriod"/>
            </a:pPr>
            <a:r>
              <a:rPr lang="en-US" sz="2400" dirty="0"/>
              <a:t>Describe basal-bolus regimen of insulin therapy (recommended regimen)</a:t>
            </a:r>
            <a:endParaRPr sz="2400" dirty="0"/>
          </a:p>
          <a:p>
            <a:pPr marL="542925" indent="-457200">
              <a:lnSpc>
                <a:spcPct val="100000"/>
              </a:lnSpc>
              <a:spcBef>
                <a:spcPts val="270"/>
              </a:spcBef>
              <a:buSzPts val="1800"/>
              <a:buFont typeface="+mj-lt"/>
              <a:buAutoNum type="arabicPeriod"/>
            </a:pPr>
            <a:endParaRPr sz="2400" dirty="0"/>
          </a:p>
          <a:p>
            <a:pPr marL="466725" indent="-457200">
              <a:lnSpc>
                <a:spcPct val="100000"/>
              </a:lnSpc>
              <a:spcBef>
                <a:spcPts val="270"/>
              </a:spcBef>
              <a:buSzPts val="3000"/>
              <a:buFont typeface="+mj-lt"/>
              <a:buAutoNum type="arabicPeriod"/>
            </a:pPr>
            <a:r>
              <a:rPr lang="en-US" sz="2400" dirty="0"/>
              <a:t>Explain blood sugar monitoring and insulin dose adjustments</a:t>
            </a:r>
            <a:endParaRPr sz="2400" dirty="0"/>
          </a:p>
          <a:p>
            <a:pPr marL="542925" indent="-457200">
              <a:lnSpc>
                <a:spcPct val="100000"/>
              </a:lnSpc>
              <a:spcBef>
                <a:spcPts val="270"/>
              </a:spcBef>
              <a:buSzPts val="1800"/>
              <a:buFont typeface="+mj-lt"/>
              <a:buAutoNum type="arabicPeriod"/>
            </a:pPr>
            <a:endParaRPr sz="2400" dirty="0"/>
          </a:p>
          <a:p>
            <a:pPr marL="466725" indent="-457200">
              <a:lnSpc>
                <a:spcPct val="100000"/>
              </a:lnSpc>
              <a:spcBef>
                <a:spcPts val="270"/>
              </a:spcBef>
              <a:buSzPts val="3000"/>
              <a:buFont typeface="+mj-lt"/>
              <a:buAutoNum type="arabicPeriod"/>
            </a:pPr>
            <a:r>
              <a:rPr lang="en-US" sz="2400" dirty="0"/>
              <a:t>Describe insulin injection technique and Storage</a:t>
            </a:r>
            <a:endParaRPr sz="2400" dirty="0"/>
          </a:p>
          <a:p>
            <a:pPr marL="85725" indent="0">
              <a:lnSpc>
                <a:spcPct val="100000"/>
              </a:lnSpc>
              <a:spcBef>
                <a:spcPts val="270"/>
              </a:spcBef>
              <a:buSzPts val="1800"/>
              <a:buNone/>
            </a:pPr>
            <a:endParaRPr sz="1800" dirty="0"/>
          </a:p>
          <a:p>
            <a:pPr marL="9525" indent="0">
              <a:lnSpc>
                <a:spcPct val="100000"/>
              </a:lnSpc>
              <a:spcBef>
                <a:spcPts val="270"/>
              </a:spcBef>
              <a:buSzPts val="3000"/>
              <a:buNone/>
            </a:pPr>
            <a:endParaRPr sz="1800" dirty="0"/>
          </a:p>
        </p:txBody>
      </p:sp>
    </p:spTree>
    <p:extLst>
      <p:ext uri="{BB962C8B-B14F-4D97-AF65-F5344CB8AC3E}">
        <p14:creationId xmlns:p14="http://schemas.microsoft.com/office/powerpoint/2010/main" val="29893207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0"/>
          <p:cNvSpPr txBox="1">
            <a:spLocks noGrp="1"/>
          </p:cNvSpPr>
          <p:nvPr>
            <p:ph type="title"/>
          </p:nvPr>
        </p:nvSpPr>
        <p:spPr>
          <a:xfrm>
            <a:off x="2573901" y="998998"/>
            <a:ext cx="5915025" cy="745650"/>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400" b="1">
                <a:solidFill>
                  <a:srgbClr val="0070C0"/>
                </a:solidFill>
                <a:latin typeface="Arial"/>
                <a:ea typeface="Arial"/>
                <a:cs typeface="Arial"/>
                <a:sym typeface="Arial"/>
              </a:rPr>
              <a:t>Natural Insulin Secretion Pattern</a:t>
            </a:r>
            <a:endParaRPr sz="2400" b="1">
              <a:solidFill>
                <a:srgbClr val="0070C0"/>
              </a:solidFill>
              <a:latin typeface="Arial"/>
              <a:ea typeface="Arial"/>
              <a:cs typeface="Arial"/>
              <a:sym typeface="Arial"/>
            </a:endParaRPr>
          </a:p>
        </p:txBody>
      </p:sp>
      <p:pic>
        <p:nvPicPr>
          <p:cNvPr id="108" name="Google Shape;108;p50" descr="Normal (Non-diabetic) Blood Glucose and Insulin Levels over 24 Hours"/>
          <p:cNvPicPr preferRelativeResize="0">
            <a:picLocks noGrp="1"/>
          </p:cNvPicPr>
          <p:nvPr>
            <p:ph type="body" idx="1"/>
          </p:nvPr>
        </p:nvPicPr>
        <p:blipFill rotWithShape="1">
          <a:blip r:embed="rId3">
            <a:alphaModFix/>
          </a:blip>
          <a:srcRect t="-1713"/>
          <a:stretch/>
        </p:blipFill>
        <p:spPr>
          <a:xfrm>
            <a:off x="1689464" y="1732245"/>
            <a:ext cx="6053248" cy="3393510"/>
          </a:xfrm>
          <a:prstGeom prst="rect">
            <a:avLst/>
          </a:prstGeom>
          <a:noFill/>
          <a:ln>
            <a:noFill/>
          </a:ln>
        </p:spPr>
      </p:pic>
      <p:sp>
        <p:nvSpPr>
          <p:cNvPr id="109" name="Google Shape;109;p50"/>
          <p:cNvSpPr txBox="1"/>
          <p:nvPr/>
        </p:nvSpPr>
        <p:spPr>
          <a:xfrm>
            <a:off x="3482226" y="5125755"/>
            <a:ext cx="3429000" cy="207719"/>
          </a:xfrm>
          <a:prstGeom prst="rect">
            <a:avLst/>
          </a:prstGeom>
          <a:noFill/>
          <a:ln>
            <a:noFill/>
          </a:ln>
        </p:spPr>
        <p:txBody>
          <a:bodyPr spcFirstLastPara="1" wrap="square" lIns="68550" tIns="34275" rIns="68550"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Calibri" panose="020F0502020204030204" pitchFamily="34" charset="0"/>
                <a:ea typeface="Verdana"/>
                <a:cs typeface="Calibri" panose="020F0502020204030204" pitchFamily="34" charset="0"/>
                <a:sym typeface="Verdana"/>
              </a:rPr>
              <a:t>Jacobs DM Care 20:1279, 1997.</a:t>
            </a:r>
            <a:endParaRPr kumimoji="0" sz="9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sp>
        <p:nvSpPr>
          <p:cNvPr id="110" name="Google Shape;110;p50"/>
          <p:cNvSpPr txBox="1"/>
          <p:nvPr/>
        </p:nvSpPr>
        <p:spPr>
          <a:xfrm>
            <a:off x="8015843" y="2268186"/>
            <a:ext cx="3895107" cy="2038989"/>
          </a:xfrm>
          <a:prstGeom prst="rect">
            <a:avLst/>
          </a:prstGeom>
          <a:noFill/>
          <a:ln>
            <a:noFill/>
          </a:ln>
        </p:spPr>
        <p:txBody>
          <a:bodyPr spcFirstLastPara="1" wrap="square" lIns="68550" tIns="34275" rIns="68550" bIns="34275" anchor="t" anchorCtr="0">
            <a:spAutoFit/>
          </a:bodyPr>
          <a:lstStyle/>
          <a:p>
            <a:pPr marL="192881" marR="0" lvl="0" indent="-192881"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Insulin is secreted to match carbohydrate intake and maintain blood sugar during periods of starvation.</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 </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192881" marR="0" lvl="0" indent="-192881"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Basal secretion – </a:t>
            </a:r>
            <a:r>
              <a:rPr kumimoji="0" lang="en-US" sz="1600" b="0" i="0" u="none" strike="noStrike" kern="0" cap="none" spc="0" normalizeH="0" baseline="0" noProof="0" dirty="0">
                <a:ln>
                  <a:noFill/>
                </a:ln>
                <a:solidFill>
                  <a:srgbClr val="000000"/>
                </a:solidFill>
                <a:effectLst/>
                <a:uLnTx/>
                <a:uFillTx/>
                <a:latin typeface="Arial"/>
                <a:ea typeface="+mn-ea"/>
                <a:cs typeface="Arial"/>
                <a:sym typeface="Arial"/>
              </a:rPr>
              <a:t>continuous, whether fasting or eating</a:t>
            </a: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192881" marR="0" lvl="0" indent="-192881"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600" b="0" i="0" u="none" strike="noStrike" kern="0" cap="none" spc="0" normalizeH="0" baseline="0" noProof="0" dirty="0">
                <a:ln>
                  <a:noFill/>
                </a:ln>
                <a:solidFill>
                  <a:srgbClr val="000000"/>
                </a:solidFill>
                <a:effectLst/>
                <a:uLnTx/>
                <a:uFillTx/>
                <a:latin typeface="Arial"/>
                <a:ea typeface="Arial"/>
                <a:cs typeface="Arial"/>
                <a:sym typeface="Arial"/>
              </a:rPr>
              <a:t>Bolus secretion during feeding times</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3216677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graphicFrame>
        <p:nvGraphicFramePr>
          <p:cNvPr id="122" name="Google Shape;122;p52"/>
          <p:cNvGraphicFramePr/>
          <p:nvPr/>
        </p:nvGraphicFramePr>
        <p:xfrm>
          <a:off x="1892136" y="1365059"/>
          <a:ext cx="8360229" cy="4923204"/>
        </p:xfrm>
        <a:graphic>
          <a:graphicData uri="http://schemas.openxmlformats.org/drawingml/2006/table">
            <a:tbl>
              <a:tblPr>
                <a:noFill/>
              </a:tblPr>
              <a:tblGrid>
                <a:gridCol w="2656528">
                  <a:extLst>
                    <a:ext uri="{9D8B030D-6E8A-4147-A177-3AD203B41FA5}">
                      <a16:colId xmlns:a16="http://schemas.microsoft.com/office/drawing/2014/main" val="20000"/>
                    </a:ext>
                  </a:extLst>
                </a:gridCol>
                <a:gridCol w="1601232">
                  <a:extLst>
                    <a:ext uri="{9D8B030D-6E8A-4147-A177-3AD203B41FA5}">
                      <a16:colId xmlns:a16="http://schemas.microsoft.com/office/drawing/2014/main" val="20001"/>
                    </a:ext>
                  </a:extLst>
                </a:gridCol>
                <a:gridCol w="1951418">
                  <a:extLst>
                    <a:ext uri="{9D8B030D-6E8A-4147-A177-3AD203B41FA5}">
                      <a16:colId xmlns:a16="http://schemas.microsoft.com/office/drawing/2014/main" val="20002"/>
                    </a:ext>
                  </a:extLst>
                </a:gridCol>
                <a:gridCol w="2151051">
                  <a:extLst>
                    <a:ext uri="{9D8B030D-6E8A-4147-A177-3AD203B41FA5}">
                      <a16:colId xmlns:a16="http://schemas.microsoft.com/office/drawing/2014/main" val="20003"/>
                    </a:ext>
                  </a:extLst>
                </a:gridCol>
              </a:tblGrid>
              <a:tr h="503724">
                <a:tc>
                  <a:txBody>
                    <a:bodyPr/>
                    <a:lstStyle/>
                    <a:p>
                      <a:pPr marL="0" marR="0" lvl="0" indent="0" algn="l" rtl="0">
                        <a:lnSpc>
                          <a:spcPct val="100000"/>
                        </a:lnSpc>
                        <a:spcBef>
                          <a:spcPts val="0"/>
                        </a:spcBef>
                        <a:spcAft>
                          <a:spcPts val="0"/>
                        </a:spcAft>
                        <a:buClr>
                          <a:srgbClr val="000000"/>
                        </a:buClr>
                        <a:buSzPts val="1100"/>
                        <a:buFont typeface="Arial"/>
                        <a:buNone/>
                      </a:pPr>
                      <a:r>
                        <a:rPr lang="en-US" sz="1400" b="1" u="none" strike="noStrike" cap="none" dirty="0">
                          <a:latin typeface="Arial" panose="020B0604020202020204" pitchFamily="34" charset="0"/>
                          <a:cs typeface="Arial" panose="020B0604020202020204" pitchFamily="34" charset="0"/>
                        </a:rPr>
                        <a:t>Insulin Type </a:t>
                      </a:r>
                      <a:endParaRPr sz="1400" b="1" u="none" strike="noStrike" cap="none" dirty="0">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100"/>
                        <a:buFont typeface="Arial"/>
                        <a:buNone/>
                      </a:pPr>
                      <a:r>
                        <a:rPr lang="en-US" sz="1400" b="1" u="none" strike="noStrike" cap="none">
                          <a:latin typeface="Arial" panose="020B0604020202020204" pitchFamily="34" charset="0"/>
                          <a:cs typeface="Arial" panose="020B0604020202020204" pitchFamily="34" charset="0"/>
                        </a:rPr>
                        <a:t>Onset of Action</a:t>
                      </a:r>
                      <a:endParaRPr sz="1400" b="1"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100"/>
                        <a:buFont typeface="Arial"/>
                        <a:buNone/>
                      </a:pPr>
                      <a:r>
                        <a:rPr lang="en-US" sz="1400" b="1" u="none" strike="noStrike" cap="none">
                          <a:latin typeface="Arial" panose="020B0604020202020204" pitchFamily="34" charset="0"/>
                          <a:cs typeface="Arial" panose="020B0604020202020204" pitchFamily="34" charset="0"/>
                        </a:rPr>
                        <a:t>Time to Peak Action</a:t>
                      </a:r>
                      <a:endParaRPr sz="1400" b="1"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100"/>
                        <a:buFont typeface="Arial"/>
                        <a:buNone/>
                      </a:pPr>
                      <a:r>
                        <a:rPr lang="en-US" sz="1400" b="1" u="none" strike="noStrike" cap="none">
                          <a:latin typeface="Arial" panose="020B0604020202020204" pitchFamily="34" charset="0"/>
                          <a:cs typeface="Arial" panose="020B0604020202020204" pitchFamily="34" charset="0"/>
                        </a:rPr>
                        <a:t>Duration of Action</a:t>
                      </a:r>
                      <a:endParaRPr sz="1400" b="1" u="none" strike="noStrike" cap="none">
                        <a:latin typeface="Arial" panose="020B0604020202020204" pitchFamily="34" charset="0"/>
                        <a:cs typeface="Arial" panose="020B0604020202020204" pitchFamily="34" charset="0"/>
                      </a:endParaRPr>
                    </a:p>
                  </a:txBody>
                  <a:tcPr marL="68575" marR="68575" marT="68575" marB="68575"/>
                </a:tc>
                <a:extLst>
                  <a:ext uri="{0D108BD9-81ED-4DB2-BD59-A6C34878D82A}">
                    <a16:rowId xmlns:a16="http://schemas.microsoft.com/office/drawing/2014/main" val="10000"/>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b="1" u="none" strike="noStrike" cap="none" dirty="0">
                          <a:latin typeface="Arial" panose="020B0604020202020204" pitchFamily="34" charset="0"/>
                          <a:cs typeface="Arial" panose="020B0604020202020204" pitchFamily="34" charset="0"/>
                        </a:rPr>
                        <a:t>Rapid-acting</a:t>
                      </a:r>
                      <a:endParaRPr sz="1400" b="1" u="none" strike="noStrike" cap="none" dirty="0">
                        <a:latin typeface="Arial" panose="020B0604020202020204" pitchFamily="34" charset="0"/>
                        <a:cs typeface="Arial" panose="020B0604020202020204" pitchFamily="34" charset="0"/>
                      </a:endParaRPr>
                    </a:p>
                  </a:txBody>
                  <a:tcPr marL="68575" marR="68575" marT="68575" marB="68575">
                    <a:solidFill>
                      <a:srgbClr val="FBD4B4"/>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FBD4B4"/>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FBD4B4"/>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FBD4B4"/>
                    </a:solidFill>
                  </a:tcPr>
                </a:tc>
                <a:extLst>
                  <a:ext uri="{0D108BD9-81ED-4DB2-BD59-A6C34878D82A}">
                    <a16:rowId xmlns:a16="http://schemas.microsoft.com/office/drawing/2014/main" val="10003"/>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dirty="0" err="1">
                          <a:latin typeface="Arial" panose="020B0604020202020204" pitchFamily="34" charset="0"/>
                          <a:cs typeface="Arial" panose="020B0604020202020204" pitchFamily="34" charset="0"/>
                        </a:rPr>
                        <a:t>Aspart</a:t>
                      </a:r>
                      <a:endParaRPr sz="1400" u="none" strike="noStrike" cap="none" dirty="0">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5-15 min</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30-90 min</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solidFill>
                            <a:schemeClr val="dk1"/>
                          </a:solidFill>
                          <a:latin typeface="Arial" panose="020B0604020202020204" pitchFamily="34" charset="0"/>
                          <a:cs typeface="Arial" panose="020B0604020202020204" pitchFamily="34" charset="0"/>
                        </a:rPr>
                        <a:t>4-6 hours</a:t>
                      </a:r>
                      <a:endParaRPr sz="1400" u="none" strike="noStrike" cap="none">
                        <a:latin typeface="Arial" panose="020B0604020202020204" pitchFamily="34" charset="0"/>
                        <a:cs typeface="Arial" panose="020B0604020202020204" pitchFamily="34" charset="0"/>
                      </a:endParaRPr>
                    </a:p>
                  </a:txBody>
                  <a:tcPr marL="68575" marR="68575" marT="68575" marB="68575"/>
                </a:tc>
                <a:extLst>
                  <a:ext uri="{0D108BD9-81ED-4DB2-BD59-A6C34878D82A}">
                    <a16:rowId xmlns:a16="http://schemas.microsoft.com/office/drawing/2014/main" val="10004"/>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dirty="0" err="1">
                          <a:latin typeface="Arial" panose="020B0604020202020204" pitchFamily="34" charset="0"/>
                          <a:cs typeface="Arial" panose="020B0604020202020204" pitchFamily="34" charset="0"/>
                        </a:rPr>
                        <a:t>Glulisine</a:t>
                      </a:r>
                      <a:endParaRPr sz="1400" u="none" strike="noStrike" cap="none" dirty="0">
                        <a:latin typeface="Arial" panose="020B0604020202020204" pitchFamily="34" charset="0"/>
                        <a:cs typeface="Arial" panose="020B0604020202020204" pitchFamily="34" charset="0"/>
                      </a:endParaRPr>
                    </a:p>
                  </a:txBody>
                  <a:tcPr marL="68575" marR="68575" marT="68575" marB="68575">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20 min</a:t>
                      </a:r>
                      <a:endParaRPr sz="1400" u="none" strike="noStrike" cap="none">
                        <a:latin typeface="Arial" panose="020B0604020202020204" pitchFamily="34" charset="0"/>
                        <a:cs typeface="Arial" panose="020B0604020202020204" pitchFamily="34" charset="0"/>
                      </a:endParaRPr>
                    </a:p>
                  </a:txBody>
                  <a:tcPr marL="68575" marR="68575" marT="68575" marB="68575">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100 min</a:t>
                      </a:r>
                      <a:endParaRPr sz="1400" u="none" strike="noStrike" cap="none">
                        <a:latin typeface="Arial" panose="020B0604020202020204" pitchFamily="34" charset="0"/>
                        <a:cs typeface="Arial" panose="020B0604020202020204" pitchFamily="34" charset="0"/>
                      </a:endParaRPr>
                    </a:p>
                  </a:txBody>
                  <a:tcPr marL="68575" marR="68575" marT="68575" marB="68575">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dirty="0">
                          <a:solidFill>
                            <a:schemeClr val="dk1"/>
                          </a:solidFill>
                          <a:latin typeface="Arial" panose="020B0604020202020204" pitchFamily="34" charset="0"/>
                          <a:cs typeface="Arial" panose="020B0604020202020204" pitchFamily="34" charset="0"/>
                        </a:rPr>
                        <a:t>4-6 hours</a:t>
                      </a:r>
                      <a:endParaRPr sz="1400" u="none" strike="noStrike" cap="none" dirty="0">
                        <a:latin typeface="Arial" panose="020B0604020202020204" pitchFamily="34" charset="0"/>
                        <a:cs typeface="Arial" panose="020B0604020202020204" pitchFamily="34" charset="0"/>
                      </a:endParaRPr>
                    </a:p>
                  </a:txBody>
                  <a:tcPr marL="68575" marR="68575" marT="68575" marB="68575">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Lispro</a:t>
                      </a:r>
                      <a:endParaRPr sz="1400" u="none" strike="noStrike" cap="none">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5-15 min</a:t>
                      </a:r>
                      <a:endParaRPr sz="1400" u="none" strike="noStrike" cap="none">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30-90 min</a:t>
                      </a:r>
                      <a:endParaRPr sz="1400" u="none" strike="noStrike" cap="none">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dirty="0">
                          <a:solidFill>
                            <a:schemeClr val="dk1"/>
                          </a:solidFill>
                          <a:latin typeface="Arial" panose="020B0604020202020204" pitchFamily="34" charset="0"/>
                          <a:cs typeface="Arial" panose="020B0604020202020204" pitchFamily="34" charset="0"/>
                        </a:rPr>
                        <a:t>4-6 hours</a:t>
                      </a:r>
                      <a:endParaRPr sz="1400" u="none" strike="noStrike" cap="none" dirty="0">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b="1" u="none" strike="noStrike" cap="none" dirty="0">
                          <a:latin typeface="Arial" panose="020B0604020202020204" pitchFamily="34" charset="0"/>
                          <a:cs typeface="Arial" panose="020B0604020202020204" pitchFamily="34" charset="0"/>
                        </a:rPr>
                        <a:t>Short-acting</a:t>
                      </a:r>
                      <a:endParaRPr sz="1400" b="1" u="none" strike="noStrike" cap="none" dirty="0">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0D9"/>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0D9"/>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0D9"/>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CC0D9"/>
                    </a:solidFill>
                  </a:tcPr>
                </a:tc>
                <a:extLst>
                  <a:ext uri="{0D108BD9-81ED-4DB2-BD59-A6C34878D82A}">
                    <a16:rowId xmlns:a16="http://schemas.microsoft.com/office/drawing/2014/main" val="10007"/>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Regular/Soluble</a:t>
                      </a:r>
                      <a:endParaRPr sz="1400" u="none" strike="noStrike" cap="none">
                        <a:latin typeface="Arial" panose="020B0604020202020204" pitchFamily="34" charset="0"/>
                        <a:cs typeface="Arial" panose="020B0604020202020204" pitchFamily="34" charset="0"/>
                      </a:endParaRPr>
                    </a:p>
                  </a:txBody>
                  <a:tcPr marL="68575" marR="68575" marT="68575" marB="68575">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dirty="0">
                          <a:latin typeface="Arial" panose="020B0604020202020204" pitchFamily="34" charset="0"/>
                          <a:cs typeface="Arial" panose="020B0604020202020204" pitchFamily="34" charset="0"/>
                        </a:rPr>
                        <a:t>30-60 min</a:t>
                      </a:r>
                      <a:endParaRPr sz="1400" u="none" strike="noStrike" cap="none" dirty="0">
                        <a:latin typeface="Arial" panose="020B0604020202020204" pitchFamily="34" charset="0"/>
                        <a:cs typeface="Arial" panose="020B0604020202020204" pitchFamily="34" charset="0"/>
                      </a:endParaRPr>
                    </a:p>
                  </a:txBody>
                  <a:tcPr marL="68575" marR="68575" marT="68575" marB="68575">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2-3 hours</a:t>
                      </a:r>
                      <a:endParaRPr sz="1400" u="none" strike="noStrike" cap="none">
                        <a:latin typeface="Arial" panose="020B0604020202020204" pitchFamily="34" charset="0"/>
                        <a:cs typeface="Arial" panose="020B0604020202020204" pitchFamily="34" charset="0"/>
                      </a:endParaRPr>
                    </a:p>
                  </a:txBody>
                  <a:tcPr marL="68575" marR="68575" marT="68575" marB="68575">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8-10 hours</a:t>
                      </a:r>
                      <a:endParaRPr sz="1400" u="none" strike="noStrike" cap="none">
                        <a:latin typeface="Arial" panose="020B0604020202020204" pitchFamily="34" charset="0"/>
                        <a:cs typeface="Arial" panose="020B0604020202020204" pitchFamily="34" charset="0"/>
                      </a:endParaRPr>
                    </a:p>
                  </a:txBody>
                  <a:tcPr marL="68575" marR="68575" marT="68575" marB="6857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8"/>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b="1" u="none" strike="noStrike" cap="none">
                          <a:latin typeface="Arial" panose="020B0604020202020204" pitchFamily="34" charset="0"/>
                          <a:cs typeface="Arial" panose="020B0604020202020204" pitchFamily="34" charset="0"/>
                        </a:rPr>
                        <a:t>Intermediate-acting</a:t>
                      </a:r>
                      <a:endParaRPr sz="1400" b="1" u="none" strike="noStrike" cap="none">
                        <a:latin typeface="Arial" panose="020B0604020202020204" pitchFamily="34" charset="0"/>
                        <a:cs typeface="Arial" panose="020B0604020202020204" pitchFamily="34" charset="0"/>
                      </a:endParaRPr>
                    </a:p>
                  </a:txBody>
                  <a:tcPr marL="68575" marR="68575" marT="68575" marB="68575">
                    <a:solidFill>
                      <a:srgbClr val="F2DADA"/>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F2DADA"/>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F2DADA"/>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dirty="0">
                        <a:latin typeface="Arial" panose="020B0604020202020204" pitchFamily="34" charset="0"/>
                        <a:cs typeface="Arial" panose="020B0604020202020204" pitchFamily="34" charset="0"/>
                      </a:endParaRPr>
                    </a:p>
                  </a:txBody>
                  <a:tcPr marL="68575" marR="68575" marT="68575" marB="68575">
                    <a:solidFill>
                      <a:srgbClr val="F2DADA"/>
                    </a:solidFill>
                  </a:tcPr>
                </a:tc>
                <a:extLst>
                  <a:ext uri="{0D108BD9-81ED-4DB2-BD59-A6C34878D82A}">
                    <a16:rowId xmlns:a16="http://schemas.microsoft.com/office/drawing/2014/main" val="10009"/>
                  </a:ext>
                </a:extLst>
              </a:tr>
              <a:tr h="457668">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Neutral Protamine Hagedorn (NPH)</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2-4 hours</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8-10 hours</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12-18 hours</a:t>
                      </a:r>
                      <a:endParaRPr sz="1400" u="none" strike="noStrike" cap="none">
                        <a:latin typeface="Arial" panose="020B0604020202020204" pitchFamily="34" charset="0"/>
                        <a:cs typeface="Arial" panose="020B0604020202020204" pitchFamily="34" charset="0"/>
                      </a:endParaRPr>
                    </a:p>
                  </a:txBody>
                  <a:tcPr marL="68575" marR="68575" marT="68575" marB="68575"/>
                </a:tc>
                <a:extLst>
                  <a:ext uri="{0D108BD9-81ED-4DB2-BD59-A6C34878D82A}">
                    <a16:rowId xmlns:a16="http://schemas.microsoft.com/office/drawing/2014/main" val="10010"/>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b="1" u="none" strike="noStrike" cap="none">
                          <a:latin typeface="Arial" panose="020B0604020202020204" pitchFamily="34" charset="0"/>
                          <a:cs typeface="Arial" panose="020B0604020202020204" pitchFamily="34" charset="0"/>
                        </a:rPr>
                        <a:t>Long-acting</a:t>
                      </a:r>
                      <a:endParaRPr sz="1400" b="1" u="none" strike="noStrike" cap="none">
                        <a:latin typeface="Arial" panose="020B0604020202020204" pitchFamily="34" charset="0"/>
                        <a:cs typeface="Arial" panose="020B0604020202020204" pitchFamily="34" charset="0"/>
                      </a:endParaRPr>
                    </a:p>
                  </a:txBody>
                  <a:tcPr marL="68575" marR="68575" marT="68575" marB="68575">
                    <a:solidFill>
                      <a:srgbClr val="D99593"/>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D99593"/>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D99593"/>
                    </a:solidFill>
                  </a:tcPr>
                </a:tc>
                <a:tc>
                  <a:txBody>
                    <a:bodyPr/>
                    <a:lstStyle/>
                    <a:p>
                      <a:pPr marL="0" marR="0" lvl="0" indent="0" algn="l" rtl="0">
                        <a:lnSpc>
                          <a:spcPct val="100000"/>
                        </a:lnSpc>
                        <a:spcBef>
                          <a:spcPts val="0"/>
                        </a:spcBef>
                        <a:spcAft>
                          <a:spcPts val="0"/>
                        </a:spcAft>
                        <a:buClr>
                          <a:srgbClr val="000000"/>
                        </a:buClr>
                        <a:buSzPts val="1000"/>
                        <a:buFont typeface="Arial"/>
                        <a:buNone/>
                      </a:pPr>
                      <a:endParaRPr sz="1400" u="none" strike="noStrike" cap="none">
                        <a:latin typeface="Arial" panose="020B0604020202020204" pitchFamily="34" charset="0"/>
                        <a:cs typeface="Arial" panose="020B0604020202020204" pitchFamily="34" charset="0"/>
                      </a:endParaRPr>
                    </a:p>
                  </a:txBody>
                  <a:tcPr marL="68575" marR="68575" marT="68575" marB="68575">
                    <a:solidFill>
                      <a:srgbClr val="D99593"/>
                    </a:solidFill>
                  </a:tcPr>
                </a:tc>
                <a:extLst>
                  <a:ext uri="{0D108BD9-81ED-4DB2-BD59-A6C34878D82A}">
                    <a16:rowId xmlns:a16="http://schemas.microsoft.com/office/drawing/2014/main" val="10011"/>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Detemir</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2-4 hours</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relatively flat</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14-24 hours</a:t>
                      </a:r>
                      <a:endParaRPr sz="1400" u="none" strike="noStrike" cap="none">
                        <a:latin typeface="Arial" panose="020B0604020202020204" pitchFamily="34" charset="0"/>
                        <a:cs typeface="Arial" panose="020B0604020202020204" pitchFamily="34" charset="0"/>
                      </a:endParaRPr>
                    </a:p>
                  </a:txBody>
                  <a:tcPr marL="68575" marR="68575" marT="68575" marB="68575"/>
                </a:tc>
                <a:extLst>
                  <a:ext uri="{0D108BD9-81ED-4DB2-BD59-A6C34878D82A}">
                    <a16:rowId xmlns:a16="http://schemas.microsoft.com/office/drawing/2014/main" val="10012"/>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Glargine</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2-4 hours</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no pronounced peak</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24 </a:t>
                      </a:r>
                      <a:r>
                        <a:rPr lang="en-US" sz="1400" u="none" strike="noStrike" cap="none">
                          <a:solidFill>
                            <a:schemeClr val="dk1"/>
                          </a:solidFill>
                          <a:latin typeface="Arial" panose="020B0604020202020204" pitchFamily="34" charset="0"/>
                          <a:cs typeface="Arial" panose="020B0604020202020204" pitchFamily="34" charset="0"/>
                        </a:rPr>
                        <a:t>hours</a:t>
                      </a:r>
                      <a:endParaRPr sz="1400" u="none" strike="noStrike" cap="none">
                        <a:latin typeface="Arial" panose="020B0604020202020204" pitchFamily="34" charset="0"/>
                        <a:cs typeface="Arial" panose="020B0604020202020204" pitchFamily="34" charset="0"/>
                      </a:endParaRPr>
                    </a:p>
                  </a:txBody>
                  <a:tcPr marL="68575" marR="68575" marT="68575" marB="68575"/>
                </a:tc>
                <a:extLst>
                  <a:ext uri="{0D108BD9-81ED-4DB2-BD59-A6C34878D82A}">
                    <a16:rowId xmlns:a16="http://schemas.microsoft.com/office/drawing/2014/main" val="10013"/>
                  </a:ext>
                </a:extLst>
              </a:tr>
              <a:tr h="309939">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Degludec</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1-2 hours</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a:latin typeface="Arial" panose="020B0604020202020204" pitchFamily="34" charset="0"/>
                          <a:cs typeface="Arial" panose="020B0604020202020204" pitchFamily="34" charset="0"/>
                        </a:rPr>
                        <a:t>no peak</a:t>
                      </a:r>
                      <a:endParaRPr sz="1400" u="none" strike="noStrike" cap="none">
                        <a:latin typeface="Arial" panose="020B0604020202020204" pitchFamily="34" charset="0"/>
                        <a:cs typeface="Arial" panose="020B0604020202020204" pitchFamily="34" charset="0"/>
                      </a:endParaRPr>
                    </a:p>
                  </a:txBody>
                  <a:tcPr marL="68575" marR="68575" marT="68575" marB="68575"/>
                </a:tc>
                <a:tc>
                  <a:txBody>
                    <a:bodyPr/>
                    <a:lstStyle/>
                    <a:p>
                      <a:pPr marL="0" marR="0" lvl="0" indent="0" algn="l" rtl="0">
                        <a:lnSpc>
                          <a:spcPct val="100000"/>
                        </a:lnSpc>
                        <a:spcBef>
                          <a:spcPts val="0"/>
                        </a:spcBef>
                        <a:spcAft>
                          <a:spcPts val="0"/>
                        </a:spcAft>
                        <a:buClr>
                          <a:srgbClr val="000000"/>
                        </a:buClr>
                        <a:buSzPts val="1000"/>
                        <a:buFont typeface="Arial"/>
                        <a:buNone/>
                      </a:pPr>
                      <a:r>
                        <a:rPr lang="en-US" sz="1400" u="none" strike="noStrike" cap="none" dirty="0">
                          <a:latin typeface="Arial" panose="020B0604020202020204" pitchFamily="34" charset="0"/>
                          <a:cs typeface="Arial" panose="020B0604020202020204" pitchFamily="34" charset="0"/>
                        </a:rPr>
                        <a:t>up to 40 hours</a:t>
                      </a:r>
                      <a:endParaRPr sz="1400" u="none" strike="noStrike" cap="none" dirty="0">
                        <a:latin typeface="Arial" panose="020B0604020202020204" pitchFamily="34" charset="0"/>
                        <a:cs typeface="Arial" panose="020B0604020202020204" pitchFamily="34" charset="0"/>
                      </a:endParaRPr>
                    </a:p>
                  </a:txBody>
                  <a:tcPr marL="68575" marR="68575" marT="68575" marB="68575"/>
                </a:tc>
                <a:extLst>
                  <a:ext uri="{0D108BD9-81ED-4DB2-BD59-A6C34878D82A}">
                    <a16:rowId xmlns:a16="http://schemas.microsoft.com/office/drawing/2014/main" val="10014"/>
                  </a:ext>
                </a:extLst>
              </a:tr>
            </a:tbl>
          </a:graphicData>
        </a:graphic>
      </p:graphicFrame>
      <p:sp>
        <p:nvSpPr>
          <p:cNvPr id="123" name="Google Shape;123;p52"/>
          <p:cNvSpPr txBox="1"/>
          <p:nvPr/>
        </p:nvSpPr>
        <p:spPr>
          <a:xfrm>
            <a:off x="2583873" y="503410"/>
            <a:ext cx="6173100" cy="569326"/>
          </a:xfrm>
          <a:prstGeom prst="rect">
            <a:avLst/>
          </a:prstGeom>
          <a:noFill/>
          <a:ln>
            <a:noFill/>
          </a:ln>
        </p:spPr>
        <p:txBody>
          <a:bodyPr spcFirstLastPara="1" wrap="square" lIns="68550" tIns="68550" rIns="68550" bIns="6855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70C0"/>
                </a:solidFill>
                <a:effectLst/>
                <a:uLnTx/>
                <a:uFillTx/>
                <a:latin typeface="Arial"/>
                <a:ea typeface="Arial"/>
                <a:cs typeface="Arial"/>
                <a:sym typeface="Arial"/>
              </a:rPr>
              <a:t>Pharmacokinetics of Insulin</a:t>
            </a:r>
            <a:endParaRPr kumimoji="0" sz="2800" b="0" i="0" u="none" strike="noStrike" kern="0" cap="none" spc="0" normalizeH="0" baseline="0" noProof="0" dirty="0">
              <a:ln>
                <a:noFill/>
              </a:ln>
              <a:solidFill>
                <a:srgbClr val="0070C0"/>
              </a:solidFill>
              <a:effectLst/>
              <a:uLnTx/>
              <a:uFillTx/>
              <a:latin typeface="Arial"/>
              <a:ea typeface="Arial"/>
              <a:cs typeface="Arial"/>
              <a:sym typeface="Arial"/>
            </a:endParaRPr>
          </a:p>
        </p:txBody>
      </p:sp>
    </p:spTree>
    <p:extLst>
      <p:ext uri="{BB962C8B-B14F-4D97-AF65-F5344CB8AC3E}">
        <p14:creationId xmlns:p14="http://schemas.microsoft.com/office/powerpoint/2010/main" val="21807087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1eb6e33d7e8_0_25"/>
          <p:cNvSpPr txBox="1">
            <a:spLocks noGrp="1"/>
          </p:cNvSpPr>
          <p:nvPr>
            <p:ph type="title"/>
          </p:nvPr>
        </p:nvSpPr>
        <p:spPr>
          <a:xfrm>
            <a:off x="1981475" y="716799"/>
            <a:ext cx="8229000" cy="756900"/>
          </a:xfrm>
          <a:prstGeom prst="rect">
            <a:avLst/>
          </a:prstGeom>
        </p:spPr>
        <p:txBody>
          <a:bodyPr spcFirstLastPara="1" vert="horz" wrap="square" lIns="91425" tIns="45700" rIns="91425" bIns="45700" rtlCol="0" anchor="ctr" anchorCtr="0">
            <a:noAutofit/>
          </a:bodyPr>
          <a:lstStyle/>
          <a:p>
            <a:pPr algn="ctr">
              <a:spcBef>
                <a:spcPts val="0"/>
              </a:spcBef>
            </a:pPr>
            <a:r>
              <a:rPr lang="en-US" sz="2800" b="1" dirty="0">
                <a:solidFill>
                  <a:srgbClr val="0070C0"/>
                </a:solidFill>
                <a:latin typeface="Arial" panose="020B0604020202020204" pitchFamily="34" charset="0"/>
                <a:cs typeface="Arial" panose="020B0604020202020204" pitchFamily="34" charset="0"/>
              </a:rPr>
              <a:t>Insulin Profiles</a:t>
            </a:r>
            <a:endParaRPr sz="2800" b="1" dirty="0">
              <a:solidFill>
                <a:srgbClr val="0070C0"/>
              </a:solidFill>
              <a:latin typeface="Arial" panose="020B0604020202020204" pitchFamily="34" charset="0"/>
              <a:cs typeface="Arial" panose="020B0604020202020204" pitchFamily="34" charset="0"/>
            </a:endParaRPr>
          </a:p>
        </p:txBody>
      </p:sp>
      <p:sp>
        <p:nvSpPr>
          <p:cNvPr id="130" name="Google Shape;130;g1eb6e33d7e8_0_25"/>
          <p:cNvSpPr txBox="1">
            <a:spLocks noGrp="1"/>
          </p:cNvSpPr>
          <p:nvPr>
            <p:ph type="sldNum" idx="12"/>
          </p:nvPr>
        </p:nvSpPr>
        <p:spPr>
          <a:xfrm>
            <a:off x="8076568" y="6356936"/>
            <a:ext cx="2133900" cy="364200"/>
          </a:xfrm>
          <a:prstGeom prst="rect">
            <a:avLst/>
          </a:prstGeom>
        </p:spPr>
        <p:txBody>
          <a:bodyPr spcFirstLastPara="1" vert="horz" wrap="square" lIns="91425" tIns="45700" rIns="91425" bIns="45700" rtlCol="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750"/>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Pts val="750"/>
                <a:buFontTx/>
                <a:buNone/>
                <a:tabLst/>
                <a:defRPr/>
              </a:pPr>
              <a:t>189</a:t>
            </a:fld>
            <a:endParaRPr kumimoji="0"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pic>
        <p:nvPicPr>
          <p:cNvPr id="131" name="Google Shape;131;g1eb6e33d7e8_0_25"/>
          <p:cNvPicPr preferRelativeResize="0"/>
          <p:nvPr/>
        </p:nvPicPr>
        <p:blipFill rotWithShape="1">
          <a:blip r:embed="rId3">
            <a:alphaModFix/>
          </a:blip>
          <a:srcRect l="4182" t="12435" r="7196" b="11368"/>
          <a:stretch/>
        </p:blipFill>
        <p:spPr>
          <a:xfrm>
            <a:off x="1717726" y="1665375"/>
            <a:ext cx="8950277" cy="4204600"/>
          </a:xfrm>
          <a:prstGeom prst="rect">
            <a:avLst/>
          </a:prstGeom>
          <a:noFill/>
          <a:ln>
            <a:noFill/>
          </a:ln>
        </p:spPr>
      </p:pic>
      <p:sp>
        <p:nvSpPr>
          <p:cNvPr id="4" name="TextBox 3">
            <a:extLst>
              <a:ext uri="{FF2B5EF4-FFF2-40B4-BE49-F238E27FC236}">
                <a16:creationId xmlns:a16="http://schemas.microsoft.com/office/drawing/2014/main" id="{B0E6CCFA-6C5D-3110-CEF2-6A568584B7A7}"/>
              </a:ext>
            </a:extLst>
          </p:cNvPr>
          <p:cNvSpPr txBox="1"/>
          <p:nvPr/>
        </p:nvSpPr>
        <p:spPr>
          <a:xfrm>
            <a:off x="5680364" y="1686297"/>
            <a:ext cx="163879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0A50B8-7AE1-F0BD-A833-1F5BB15EB9AB}"/>
              </a:ext>
            </a:extLst>
          </p:cNvPr>
          <p:cNvSpPr txBox="1"/>
          <p:nvPr/>
        </p:nvSpPr>
        <p:spPr>
          <a:xfrm>
            <a:off x="5359730" y="2553196"/>
            <a:ext cx="4987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042E8ECE-8972-4AE3-5EA5-FE7DFBD73ECA}"/>
              </a:ext>
            </a:extLst>
          </p:cNvPr>
          <p:cNvSpPr txBox="1"/>
          <p:nvPr/>
        </p:nvSpPr>
        <p:spPr>
          <a:xfrm>
            <a:off x="5027221" y="2968832"/>
            <a:ext cx="163879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2E32EC1D-DA9C-6776-4182-4A5153F6C2DA}"/>
              </a:ext>
            </a:extLst>
          </p:cNvPr>
          <p:cNvSpPr txBox="1"/>
          <p:nvPr/>
        </p:nvSpPr>
        <p:spPr>
          <a:xfrm>
            <a:off x="6761018" y="2553196"/>
            <a:ext cx="285008"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3207C2A1-8A52-3F6E-A952-4C50FD6413CD}"/>
              </a:ext>
            </a:extLst>
          </p:cNvPr>
          <p:cNvSpPr txBox="1"/>
          <p:nvPr/>
        </p:nvSpPr>
        <p:spPr>
          <a:xfrm>
            <a:off x="5549736" y="2339931"/>
            <a:ext cx="308759"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26D40F1F-6662-BB5C-6129-6A36EB98D496}"/>
              </a:ext>
            </a:extLst>
          </p:cNvPr>
          <p:cNvSpPr txBox="1"/>
          <p:nvPr/>
        </p:nvSpPr>
        <p:spPr>
          <a:xfrm>
            <a:off x="5549735" y="2980216"/>
            <a:ext cx="1401288"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04800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97AB7-71FB-A7E3-D321-0371D1FA35D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C0140EF-6973-C544-3B5A-FF486AAF6238}"/>
              </a:ext>
            </a:extLst>
          </p:cNvPr>
          <p:cNvSpPr/>
          <p:nvPr/>
        </p:nvSpPr>
        <p:spPr>
          <a:xfrm>
            <a:off x="4101488" y="558950"/>
            <a:ext cx="7716160" cy="120995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5" name="Rectangle 4">
            <a:extLst>
              <a:ext uri="{FF2B5EF4-FFF2-40B4-BE49-F238E27FC236}">
                <a16:creationId xmlns:a16="http://schemas.microsoft.com/office/drawing/2014/main" id="{11968FB9-FFA8-77DB-2E52-B3CD0E9A2B93}"/>
              </a:ext>
            </a:extLst>
          </p:cNvPr>
          <p:cNvSpPr/>
          <p:nvPr/>
        </p:nvSpPr>
        <p:spPr>
          <a:xfrm>
            <a:off x="4858689" y="2487439"/>
            <a:ext cx="6932390" cy="1313182"/>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8" name="TextBox 7">
            <a:extLst>
              <a:ext uri="{FF2B5EF4-FFF2-40B4-BE49-F238E27FC236}">
                <a16:creationId xmlns:a16="http://schemas.microsoft.com/office/drawing/2014/main" id="{80D91AD1-D80D-A295-A36B-0DDC74FF4A0F}"/>
              </a:ext>
            </a:extLst>
          </p:cNvPr>
          <p:cNvSpPr txBox="1"/>
          <p:nvPr/>
        </p:nvSpPr>
        <p:spPr>
          <a:xfrm>
            <a:off x="4257229" y="676422"/>
            <a:ext cx="6541399" cy="954107"/>
          </a:xfrm>
          <a:prstGeom prst="rect">
            <a:avLst/>
          </a:prstGeom>
          <a:noFill/>
        </p:spPr>
        <p:txBody>
          <a:bodyPr wrap="square" rtlCol="0" anchor="ctr">
            <a:spAutoFit/>
          </a:bodyPr>
          <a:lstStyle/>
          <a:p>
            <a:pPr eaLnBrk="1" hangingPunct="1">
              <a:defRPr/>
            </a:pPr>
            <a:r>
              <a:rPr lang="en-US" altLang="en-US" sz="2800" dirty="0"/>
              <a:t>To learn how to make the initial rapid assessment of a sick child with signs of life</a:t>
            </a:r>
          </a:p>
        </p:txBody>
      </p:sp>
      <p:sp>
        <p:nvSpPr>
          <p:cNvPr id="14" name="TextBox 13">
            <a:extLst>
              <a:ext uri="{FF2B5EF4-FFF2-40B4-BE49-F238E27FC236}">
                <a16:creationId xmlns:a16="http://schemas.microsoft.com/office/drawing/2014/main" id="{0AA31FE9-FA80-3AB8-C7A2-D1DFC44BDC56}"/>
              </a:ext>
            </a:extLst>
          </p:cNvPr>
          <p:cNvSpPr txBox="1"/>
          <p:nvPr/>
        </p:nvSpPr>
        <p:spPr>
          <a:xfrm>
            <a:off x="5038802" y="2654859"/>
            <a:ext cx="7069443" cy="954107"/>
          </a:xfrm>
          <a:prstGeom prst="rect">
            <a:avLst/>
          </a:prstGeom>
          <a:noFill/>
        </p:spPr>
        <p:txBody>
          <a:bodyPr wrap="square" rtlCol="0" anchor="ctr">
            <a:spAutoFit/>
          </a:bodyPr>
          <a:lstStyle/>
          <a:p>
            <a:pPr eaLnBrk="1" hangingPunct="1">
              <a:defRPr/>
            </a:pPr>
            <a:r>
              <a:rPr lang="en-US" altLang="en-US" sz="2800" dirty="0"/>
              <a:t>To identify life threating emergencies using ABCDE approach</a:t>
            </a:r>
            <a:endParaRPr lang="en-US" sz="2800" dirty="0">
              <a:solidFill>
                <a:prstClr val="black"/>
              </a:solidFill>
              <a:latin typeface="Arial" panose="020B0604020202020204" pitchFamily="34" charset="0"/>
              <a:cs typeface="Arial" panose="020B0604020202020204" pitchFamily="34" charset="0"/>
            </a:endParaRPr>
          </a:p>
        </p:txBody>
      </p:sp>
      <p:sp>
        <p:nvSpPr>
          <p:cNvPr id="3" name="Donut 2">
            <a:extLst>
              <a:ext uri="{FF2B5EF4-FFF2-40B4-BE49-F238E27FC236}">
                <a16:creationId xmlns:a16="http://schemas.microsoft.com/office/drawing/2014/main" id="{706994C8-7A63-9046-7259-DB96A62E1432}"/>
              </a:ext>
            </a:extLst>
          </p:cNvPr>
          <p:cNvSpPr/>
          <p:nvPr/>
        </p:nvSpPr>
        <p:spPr>
          <a:xfrm>
            <a:off x="989049" y="2113020"/>
            <a:ext cx="2336965" cy="2301056"/>
          </a:xfrm>
          <a:prstGeom prst="donut">
            <a:avLst>
              <a:gd name="adj" fmla="val 1068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black"/>
              </a:solidFill>
              <a:latin typeface="Calibri" panose="020F0502020204030204"/>
            </a:endParaRPr>
          </a:p>
        </p:txBody>
      </p:sp>
      <p:sp>
        <p:nvSpPr>
          <p:cNvPr id="34" name="TextBox 33">
            <a:extLst>
              <a:ext uri="{FF2B5EF4-FFF2-40B4-BE49-F238E27FC236}">
                <a16:creationId xmlns:a16="http://schemas.microsoft.com/office/drawing/2014/main" id="{228AEE42-CCF2-275A-B4DD-955AD90FAF56}"/>
              </a:ext>
            </a:extLst>
          </p:cNvPr>
          <p:cNvSpPr txBox="1"/>
          <p:nvPr/>
        </p:nvSpPr>
        <p:spPr>
          <a:xfrm>
            <a:off x="1200518" y="2967096"/>
            <a:ext cx="1843785" cy="523220"/>
          </a:xfrm>
          <a:prstGeom prst="rect">
            <a:avLst/>
          </a:prstGeom>
          <a:noFill/>
        </p:spPr>
        <p:txBody>
          <a:bodyPr wrap="square" rtlCol="0">
            <a:spAutoFit/>
          </a:bodyPr>
          <a:lstStyle/>
          <a:p>
            <a:pPr algn="ctr" defTabSz="685800">
              <a:defRPr/>
            </a:pPr>
            <a:r>
              <a:rPr lang="en-US" sz="2800" b="1" dirty="0">
                <a:solidFill>
                  <a:prstClr val="black"/>
                </a:solidFill>
                <a:latin typeface="Calibri" panose="020F0502020204030204"/>
              </a:rPr>
              <a:t>Objectives</a:t>
            </a:r>
            <a:endParaRPr lang="en-KE" sz="280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709E32FC-655E-E48C-420C-36476E590717}"/>
              </a:ext>
            </a:extLst>
          </p:cNvPr>
          <p:cNvSpPr/>
          <p:nvPr/>
        </p:nvSpPr>
        <p:spPr>
          <a:xfrm>
            <a:off x="4022413" y="4622943"/>
            <a:ext cx="7716160" cy="1251762"/>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4" name="TextBox 3">
            <a:extLst>
              <a:ext uri="{FF2B5EF4-FFF2-40B4-BE49-F238E27FC236}">
                <a16:creationId xmlns:a16="http://schemas.microsoft.com/office/drawing/2014/main" id="{BE36646A-961D-2F13-ABA2-4A33478BDEC6}"/>
              </a:ext>
            </a:extLst>
          </p:cNvPr>
          <p:cNvSpPr txBox="1"/>
          <p:nvPr/>
        </p:nvSpPr>
        <p:spPr>
          <a:xfrm>
            <a:off x="4257229" y="4078525"/>
            <a:ext cx="7246528" cy="2308324"/>
          </a:xfrm>
          <a:prstGeom prst="rect">
            <a:avLst/>
          </a:prstGeom>
          <a:noFill/>
        </p:spPr>
        <p:txBody>
          <a:bodyPr wrap="square" rtlCol="0" anchor="ctr">
            <a:spAutoFit/>
          </a:bodyPr>
          <a:lstStyle/>
          <a:p>
            <a:pPr eaLnBrk="1" hangingPunct="1">
              <a:defRPr/>
            </a:pPr>
            <a:endParaRPr lang="en-US" altLang="en-US" sz="3200" dirty="0"/>
          </a:p>
          <a:p>
            <a:pPr eaLnBrk="1" hangingPunct="1">
              <a:defRPr/>
            </a:pPr>
            <a:r>
              <a:rPr lang="en-US" altLang="en-US" sz="2800" dirty="0"/>
              <a:t>To learn how to make immediate decisions on life saving emergency interventions using ABCDE approach .</a:t>
            </a:r>
          </a:p>
          <a:p>
            <a:pPr defTabSz="685800" eaLnBrk="0" fontAlgn="base" hangingPunct="0">
              <a:spcBef>
                <a:spcPct val="0"/>
              </a:spcBef>
              <a:spcAft>
                <a:spcPct val="0"/>
              </a:spcAft>
              <a:defRPr/>
            </a:pPr>
            <a:endParaRPr lang="en-US" sz="2800" dirty="0">
              <a:solidFill>
                <a:prstClr val="black"/>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EFFC060-D25A-ABDF-53E0-38798BF64278}"/>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960" y="193930"/>
            <a:ext cx="2480318" cy="2037786"/>
          </a:xfrm>
          <a:prstGeom prst="rect">
            <a:avLst/>
          </a:prstGeom>
        </p:spPr>
      </p:pic>
      <p:pic>
        <p:nvPicPr>
          <p:cNvPr id="28" name="Picture 27">
            <a:extLst>
              <a:ext uri="{FF2B5EF4-FFF2-40B4-BE49-F238E27FC236}">
                <a16:creationId xmlns:a16="http://schemas.microsoft.com/office/drawing/2014/main" id="{53D28513-7A78-ECCE-B3E8-AF0D6211239B}"/>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913306" y="2113020"/>
            <a:ext cx="2480318" cy="2037786"/>
          </a:xfrm>
          <a:prstGeom prst="rect">
            <a:avLst/>
          </a:prstGeom>
        </p:spPr>
      </p:pic>
      <p:pic>
        <p:nvPicPr>
          <p:cNvPr id="29" name="Picture 28">
            <a:extLst>
              <a:ext uri="{FF2B5EF4-FFF2-40B4-BE49-F238E27FC236}">
                <a16:creationId xmlns:a16="http://schemas.microsoft.com/office/drawing/2014/main" id="{5A71AFA7-ECB3-AB04-48D4-760C63122E5C}"/>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57532" y="4225696"/>
            <a:ext cx="2480318" cy="2037786"/>
          </a:xfrm>
          <a:prstGeom prst="rect">
            <a:avLst/>
          </a:prstGeom>
        </p:spPr>
      </p:pic>
    </p:spTree>
    <p:extLst>
      <p:ext uri="{BB962C8B-B14F-4D97-AF65-F5344CB8AC3E}">
        <p14:creationId xmlns:p14="http://schemas.microsoft.com/office/powerpoint/2010/main" val="402175144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854C4-34D3-4ACF-9649-EAB6AA25FD32}"/>
              </a:ext>
            </a:extLst>
          </p:cNvPr>
          <p:cNvSpPr>
            <a:spLocks noGrp="1"/>
          </p:cNvSpPr>
          <p:nvPr>
            <p:ph type="title"/>
          </p:nvPr>
        </p:nvSpPr>
        <p:spPr>
          <a:xfrm>
            <a:off x="2042272" y="237506"/>
            <a:ext cx="7390694" cy="628942"/>
          </a:xfrm>
        </p:spPr>
        <p:txBody>
          <a:bodyPr>
            <a:noAutofit/>
          </a:bodyPr>
          <a:lstStyle/>
          <a:p>
            <a:pPr algn="ctr">
              <a:defRPr/>
            </a:pPr>
            <a:r>
              <a:rPr lang="en-US" sz="2800" b="1" dirty="0">
                <a:solidFill>
                  <a:srgbClr val="0070C0"/>
                </a:solidFill>
                <a:latin typeface="Arial" panose="020B0604020202020204" pitchFamily="34" charset="0"/>
                <a:cs typeface="Arial" panose="020B0604020202020204" pitchFamily="34" charset="0"/>
              </a:rPr>
              <a:t>Rapid-acting Insulin</a:t>
            </a:r>
            <a:br>
              <a:rPr lang="en-US" sz="2800" b="1" dirty="0">
                <a:solidFill>
                  <a:srgbClr val="0070C0"/>
                </a:solidFill>
                <a:latin typeface="Arial" panose="020B0604020202020204" pitchFamily="34" charset="0"/>
                <a:cs typeface="Arial" panose="020B0604020202020204" pitchFamily="34" charset="0"/>
              </a:rPr>
            </a:br>
            <a:br>
              <a:rPr lang="en-US" sz="2800" b="1" dirty="0">
                <a:solidFill>
                  <a:srgbClr val="0070C0"/>
                </a:solidFill>
                <a:latin typeface="Arial" panose="020B0604020202020204" pitchFamily="34" charset="0"/>
                <a:cs typeface="Arial" panose="020B0604020202020204" pitchFamily="34" charset="0"/>
              </a:rPr>
            </a:b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Rapid Acting</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Lispro(Humalog).</a:t>
            </a:r>
            <a:r>
              <a:rPr lang="en-US" sz="2800" b="1" dirty="0" err="1">
                <a:solidFill>
                  <a:srgbClr val="0070C0"/>
                </a:solidFill>
                <a:latin typeface="Arial" panose="020B0604020202020204" pitchFamily="34" charset="0"/>
                <a:cs typeface="Arial" panose="020B0604020202020204" pitchFamily="34" charset="0"/>
              </a:rPr>
              <a:t>Aspart</a:t>
            </a:r>
            <a:r>
              <a:rPr lang="en-US" sz="2800" b="1" dirty="0">
                <a:solidFill>
                  <a:srgbClr val="0070C0"/>
                </a:solidFill>
                <a:latin typeface="Arial" panose="020B0604020202020204" pitchFamily="34" charset="0"/>
                <a:cs typeface="Arial" panose="020B0604020202020204" pitchFamily="34" charset="0"/>
              </a:rPr>
              <a:t>(</a:t>
            </a:r>
            <a:r>
              <a:rPr lang="en-US" sz="2800" b="1" dirty="0" err="1">
                <a:solidFill>
                  <a:srgbClr val="0070C0"/>
                </a:solidFill>
                <a:latin typeface="Arial" panose="020B0604020202020204" pitchFamily="34" charset="0"/>
                <a:cs typeface="Arial" panose="020B0604020202020204" pitchFamily="34" charset="0"/>
              </a:rPr>
              <a:t>novorapid</a:t>
            </a:r>
            <a:r>
              <a:rPr lang="en-US" sz="2800" b="1" dirty="0">
                <a:solidFill>
                  <a:srgbClr val="0070C0"/>
                </a:solidFill>
                <a:latin typeface="Arial" panose="020B0604020202020204" pitchFamily="34" charset="0"/>
                <a:cs typeface="Arial" panose="020B0604020202020204" pitchFamily="34" charset="0"/>
              </a:rPr>
              <a:t>),</a:t>
            </a:r>
            <a:br>
              <a:rPr lang="en-US" sz="2800" b="1" dirty="0">
                <a:solidFill>
                  <a:srgbClr val="0070C0"/>
                </a:solidFill>
                <a:latin typeface="Arial" panose="020B0604020202020204" pitchFamily="34" charset="0"/>
                <a:cs typeface="Arial" panose="020B0604020202020204" pitchFamily="34" charset="0"/>
              </a:rPr>
            </a:br>
            <a:r>
              <a:rPr lang="en-US" sz="2800" b="1" dirty="0" err="1">
                <a:solidFill>
                  <a:srgbClr val="0070C0"/>
                </a:solidFill>
                <a:latin typeface="Arial" panose="020B0604020202020204" pitchFamily="34" charset="0"/>
                <a:cs typeface="Arial" panose="020B0604020202020204" pitchFamily="34" charset="0"/>
              </a:rPr>
              <a:t>Glulisine</a:t>
            </a:r>
            <a:r>
              <a:rPr lang="en-US" sz="2800" b="1" dirty="0">
                <a:solidFill>
                  <a:srgbClr val="0070C0"/>
                </a:solidFill>
                <a:latin typeface="Arial" panose="020B0604020202020204" pitchFamily="34" charset="0"/>
                <a:cs typeface="Arial" panose="020B0604020202020204" pitchFamily="34" charset="0"/>
              </a:rPr>
              <a:t>(</a:t>
            </a:r>
            <a:r>
              <a:rPr lang="en-US" sz="2800" b="1" dirty="0" err="1">
                <a:solidFill>
                  <a:srgbClr val="0070C0"/>
                </a:solidFill>
                <a:latin typeface="Arial" panose="020B0604020202020204" pitchFamily="34" charset="0"/>
                <a:cs typeface="Arial" panose="020B0604020202020204" pitchFamily="34" charset="0"/>
              </a:rPr>
              <a:t>apidra</a:t>
            </a:r>
            <a:r>
              <a:rPr lang="en-US" sz="2800" b="1" dirty="0">
                <a:solidFill>
                  <a:srgbClr val="0070C0"/>
                </a:solidFill>
                <a:latin typeface="Arial" panose="020B0604020202020204" pitchFamily="34" charset="0"/>
                <a:cs typeface="Arial" panose="020B0604020202020204" pitchFamily="34" charset="0"/>
              </a:rPr>
              <a:t>)</a:t>
            </a:r>
          </a:p>
        </p:txBody>
      </p:sp>
      <p:pic>
        <p:nvPicPr>
          <p:cNvPr id="39939" name="Content Placeholder 11" descr="HUMALOG PEN.jpg">
            <a:extLst>
              <a:ext uri="{FF2B5EF4-FFF2-40B4-BE49-F238E27FC236}">
                <a16:creationId xmlns:a16="http://schemas.microsoft.com/office/drawing/2014/main" id="{4D4E6A77-16B8-4B1B-9335-D0D69754E5E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042273" y="4607626"/>
            <a:ext cx="3578879" cy="1171285"/>
          </a:xfrm>
        </p:spPr>
      </p:pic>
      <p:pic>
        <p:nvPicPr>
          <p:cNvPr id="39940" name="Content Placeholder 7" descr="NOVORAPID FLEX.png">
            <a:extLst>
              <a:ext uri="{FF2B5EF4-FFF2-40B4-BE49-F238E27FC236}">
                <a16:creationId xmlns:a16="http://schemas.microsoft.com/office/drawing/2014/main" id="{E52E1C21-0045-4A57-8F8E-66F8341E5CBB}"/>
              </a:ext>
            </a:extLst>
          </p:cNvPr>
          <p:cNvPicPr>
            <a:picLocks noGrp="1" noChangeAspect="1"/>
          </p:cNvPicPr>
          <p:nvPr>
            <p:ph sz="half" idx="4"/>
          </p:nvPr>
        </p:nvPicPr>
        <p:blipFill rotWithShape="1">
          <a:blip r:embed="rId3">
            <a:extLst>
              <a:ext uri="{28A0092B-C50C-407E-A947-70E740481C1C}">
                <a14:useLocalDpi xmlns:a14="http://schemas.microsoft.com/office/drawing/2010/main" val="0"/>
              </a:ext>
            </a:extLst>
          </a:blip>
          <a:srcRect b="56289"/>
          <a:stretch/>
        </p:blipFill>
        <p:spPr bwMode="auto">
          <a:xfrm>
            <a:off x="5737619" y="3762034"/>
            <a:ext cx="4811525" cy="1083100"/>
          </a:xfrm>
        </p:spPr>
      </p:pic>
      <p:pic>
        <p:nvPicPr>
          <p:cNvPr id="39941" name="Content Placeholder 9" descr="apidra pen.jpg">
            <a:extLst>
              <a:ext uri="{FF2B5EF4-FFF2-40B4-BE49-F238E27FC236}">
                <a16:creationId xmlns:a16="http://schemas.microsoft.com/office/drawing/2014/main" id="{DCCFE098-F88C-4DBA-84CD-6CF60817C0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7839" y="2161310"/>
            <a:ext cx="4353313" cy="142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59364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93A8-91E0-06D0-93E3-D302EFD4513F}"/>
              </a:ext>
            </a:extLst>
          </p:cNvPr>
          <p:cNvSpPr>
            <a:spLocks noGrp="1"/>
          </p:cNvSpPr>
          <p:nvPr>
            <p:ph type="title"/>
          </p:nvPr>
        </p:nvSpPr>
        <p:spPr>
          <a:xfrm>
            <a:off x="865725" y="725392"/>
            <a:ext cx="8911687" cy="879570"/>
          </a:xfrm>
        </p:spPr>
        <p:txBody>
          <a:bodyPr/>
          <a:lstStyle/>
          <a:p>
            <a:pPr algn="ctr"/>
            <a:r>
              <a:rPr lang="en-US" b="1" dirty="0">
                <a:solidFill>
                  <a:srgbClr val="0070C0"/>
                </a:solidFill>
              </a:rPr>
              <a:t>Short acting</a:t>
            </a:r>
          </a:p>
        </p:txBody>
      </p:sp>
      <p:pic>
        <p:nvPicPr>
          <p:cNvPr id="5" name="Picture 4">
            <a:extLst>
              <a:ext uri="{FF2B5EF4-FFF2-40B4-BE49-F238E27FC236}">
                <a16:creationId xmlns:a16="http://schemas.microsoft.com/office/drawing/2014/main" id="{C4D5BD84-6EAF-42D1-0B8F-25BBF2345C7B}"/>
              </a:ext>
            </a:extLst>
          </p:cNvPr>
          <p:cNvPicPr>
            <a:picLocks noChangeAspect="1"/>
          </p:cNvPicPr>
          <p:nvPr/>
        </p:nvPicPr>
        <p:blipFill>
          <a:blip r:embed="rId2"/>
          <a:stretch>
            <a:fillRect/>
          </a:stretch>
        </p:blipFill>
        <p:spPr>
          <a:xfrm>
            <a:off x="2665571" y="3079529"/>
            <a:ext cx="3065463" cy="2720976"/>
          </a:xfrm>
          <a:prstGeom prst="rect">
            <a:avLst/>
          </a:prstGeom>
        </p:spPr>
      </p:pic>
      <p:pic>
        <p:nvPicPr>
          <p:cNvPr id="7" name="Picture 6">
            <a:extLst>
              <a:ext uri="{FF2B5EF4-FFF2-40B4-BE49-F238E27FC236}">
                <a16:creationId xmlns:a16="http://schemas.microsoft.com/office/drawing/2014/main" id="{591A2F75-987A-5390-A4D0-483DF2B58B2D}"/>
              </a:ext>
            </a:extLst>
          </p:cNvPr>
          <p:cNvPicPr>
            <a:picLocks noChangeAspect="1"/>
          </p:cNvPicPr>
          <p:nvPr/>
        </p:nvPicPr>
        <p:blipFill>
          <a:blip r:embed="rId3"/>
          <a:stretch>
            <a:fillRect/>
          </a:stretch>
        </p:blipFill>
        <p:spPr>
          <a:xfrm>
            <a:off x="5929629" y="3655377"/>
            <a:ext cx="2628900" cy="1733550"/>
          </a:xfrm>
          <a:prstGeom prst="rect">
            <a:avLst/>
          </a:prstGeom>
        </p:spPr>
      </p:pic>
      <p:pic>
        <p:nvPicPr>
          <p:cNvPr id="8" name="Picture 7">
            <a:extLst>
              <a:ext uri="{FF2B5EF4-FFF2-40B4-BE49-F238E27FC236}">
                <a16:creationId xmlns:a16="http://schemas.microsoft.com/office/drawing/2014/main" id="{1E0F6B84-EEE2-968F-3F5E-D4930DC74090}"/>
              </a:ext>
            </a:extLst>
          </p:cNvPr>
          <p:cNvPicPr>
            <a:picLocks noChangeAspect="1"/>
          </p:cNvPicPr>
          <p:nvPr/>
        </p:nvPicPr>
        <p:blipFill>
          <a:blip r:embed="rId4"/>
          <a:stretch>
            <a:fillRect/>
          </a:stretch>
        </p:blipFill>
        <p:spPr>
          <a:xfrm>
            <a:off x="9005887" y="3670617"/>
            <a:ext cx="2902267" cy="1925321"/>
          </a:xfrm>
          <a:prstGeom prst="rect">
            <a:avLst/>
          </a:prstGeom>
        </p:spPr>
      </p:pic>
      <p:sp>
        <p:nvSpPr>
          <p:cNvPr id="3" name="Rectangle 2">
            <a:extLst>
              <a:ext uri="{FF2B5EF4-FFF2-40B4-BE49-F238E27FC236}">
                <a16:creationId xmlns:a16="http://schemas.microsoft.com/office/drawing/2014/main" id="{68C5C8BB-8532-F341-4D00-8335EBDFBD37}"/>
              </a:ext>
            </a:extLst>
          </p:cNvPr>
          <p:cNvSpPr/>
          <p:nvPr/>
        </p:nvSpPr>
        <p:spPr>
          <a:xfrm>
            <a:off x="1751806" y="1510155"/>
            <a:ext cx="8355646" cy="9144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These are given during the day three doses as premeal boluses.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Revisit</a:t>
            </a:r>
          </a:p>
        </p:txBody>
      </p:sp>
      <p:sp>
        <p:nvSpPr>
          <p:cNvPr id="6" name="Content Placeholder 5">
            <a:extLst>
              <a:ext uri="{FF2B5EF4-FFF2-40B4-BE49-F238E27FC236}">
                <a16:creationId xmlns:a16="http://schemas.microsoft.com/office/drawing/2014/main" id="{405EA725-4E55-41F1-981E-B2D30076967B}"/>
              </a:ext>
            </a:extLst>
          </p:cNvPr>
          <p:cNvSpPr>
            <a:spLocks noGrp="1"/>
          </p:cNvSpPr>
          <p:nvPr>
            <p:ph idx="1"/>
          </p:nvPr>
        </p:nvSpPr>
        <p:spPr>
          <a:xfrm>
            <a:off x="725584" y="2548380"/>
            <a:ext cx="10010899" cy="3628583"/>
          </a:xfrm>
        </p:spPr>
        <p:txBody>
          <a:bodyPr/>
          <a:lstStyle/>
          <a:p>
            <a:endParaRPr lang="en-US" dirty="0"/>
          </a:p>
        </p:txBody>
      </p:sp>
    </p:spTree>
    <p:extLst>
      <p:ext uri="{BB962C8B-B14F-4D97-AF65-F5344CB8AC3E}">
        <p14:creationId xmlns:p14="http://schemas.microsoft.com/office/powerpoint/2010/main" val="41687402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E3996-DC91-A5AC-042C-8F2D74517B7B}"/>
              </a:ext>
            </a:extLst>
          </p:cNvPr>
          <p:cNvSpPr>
            <a:spLocks noGrp="1"/>
          </p:cNvSpPr>
          <p:nvPr>
            <p:ph type="title"/>
          </p:nvPr>
        </p:nvSpPr>
        <p:spPr>
          <a:xfrm>
            <a:off x="2450275" y="275012"/>
            <a:ext cx="5925788" cy="580011"/>
          </a:xfrm>
        </p:spPr>
        <p:txBody>
          <a:bodyPr>
            <a:normAutofit/>
          </a:bodyPr>
          <a:lstStyle/>
          <a:p>
            <a:r>
              <a:rPr lang="en-US" sz="2800" b="1" dirty="0">
                <a:solidFill>
                  <a:srgbClr val="0070C0"/>
                </a:solidFill>
                <a:latin typeface="Arial" panose="020B0604020202020204" pitchFamily="34" charset="0"/>
                <a:cs typeface="Arial" panose="020B0604020202020204" pitchFamily="34" charset="0"/>
              </a:rPr>
              <a:t>Intermediate-acting Basal Insulin</a:t>
            </a:r>
          </a:p>
        </p:txBody>
      </p:sp>
      <p:sp>
        <p:nvSpPr>
          <p:cNvPr id="3" name="Slide Number Placeholder 2">
            <a:extLst>
              <a:ext uri="{FF2B5EF4-FFF2-40B4-BE49-F238E27FC236}">
                <a16:creationId xmlns:a16="http://schemas.microsoft.com/office/drawing/2014/main" id="{FBFC4C4C-9C77-8AFA-920E-536EE45EEBE5}"/>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192</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pic>
        <p:nvPicPr>
          <p:cNvPr id="4" name="Picture 2" descr="C:\Users\Admin\Pictures\INSULIN\HUMULIN N VIAL.jpg">
            <a:extLst>
              <a:ext uri="{FF2B5EF4-FFF2-40B4-BE49-F238E27FC236}">
                <a16:creationId xmlns:a16="http://schemas.microsoft.com/office/drawing/2014/main" id="{915052CB-6906-BC09-B975-8640F63B6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504" y="1676681"/>
            <a:ext cx="3455614"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7" descr="Insulatard 2.jpg">
            <a:extLst>
              <a:ext uri="{FF2B5EF4-FFF2-40B4-BE49-F238E27FC236}">
                <a16:creationId xmlns:a16="http://schemas.microsoft.com/office/drawing/2014/main" id="{D7C724F9-E6C9-8EA5-F8DE-73863CB6FA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438" y="2469704"/>
            <a:ext cx="3143250" cy="1552015"/>
          </a:xfrm>
          <a:prstGeom prst="rect">
            <a:avLst/>
          </a:prstGeom>
        </p:spPr>
      </p:pic>
      <p:pic>
        <p:nvPicPr>
          <p:cNvPr id="7" name="Content Placeholder 6" descr="images N.jpg">
            <a:extLst>
              <a:ext uri="{FF2B5EF4-FFF2-40B4-BE49-F238E27FC236}">
                <a16:creationId xmlns:a16="http://schemas.microsoft.com/office/drawing/2014/main" id="{0F437CE1-907F-6F35-06C7-F016B2A86F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55405" y="4881372"/>
            <a:ext cx="3920658" cy="953901"/>
          </a:xfrm>
          <a:prstGeom prst="rect">
            <a:avLst/>
          </a:prstGeom>
          <a:noFill/>
          <a:ln>
            <a:noFill/>
          </a:ln>
        </p:spPr>
      </p:pic>
      <p:sp>
        <p:nvSpPr>
          <p:cNvPr id="8" name="Rectangle 7">
            <a:extLst>
              <a:ext uri="{FF2B5EF4-FFF2-40B4-BE49-F238E27FC236}">
                <a16:creationId xmlns:a16="http://schemas.microsoft.com/office/drawing/2014/main" id="{17E86002-02BA-4B42-9A48-2B1E23E67868}"/>
              </a:ext>
            </a:extLst>
          </p:cNvPr>
          <p:cNvSpPr/>
          <p:nvPr/>
        </p:nvSpPr>
        <p:spPr>
          <a:xfrm>
            <a:off x="3612553" y="887746"/>
            <a:ext cx="4049156" cy="496996"/>
          </a:xfrm>
          <a:prstGeom prst="rect">
            <a:avLst/>
          </a:prstGeom>
        </p:spPr>
        <p:txBody>
          <a:bodyPr wrap="square">
            <a:spAutoFit/>
          </a:bodyPr>
          <a:lstStyle/>
          <a:p>
            <a:pPr marL="84137" marR="0" lvl="0" algn="l" defTabSz="914400" rtl="0" eaLnBrk="1" fontAlgn="auto" latinLnBrk="0" hangingPunct="1">
              <a:lnSpc>
                <a:spcPct val="150000"/>
              </a:lnSpc>
              <a:spcBef>
                <a:spcPts val="270"/>
              </a:spcBef>
              <a:spcAft>
                <a:spcPts val="0"/>
              </a:spcAft>
              <a:buClrTx/>
              <a:buSzPts val="1900"/>
              <a:tabLst/>
              <a:defRPr/>
            </a:pP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Times New Roman"/>
                <a:cs typeface="Arial" panose="020B0604020202020204" pitchFamily="34" charset="0"/>
                <a:sym typeface="Times New Roman"/>
              </a:rPr>
              <a:t>NPH (Humulin N, </a:t>
            </a:r>
            <a:r>
              <a:rPr kumimoji="0" lang="en-US" sz="2000" b="0" i="0" u="none" strike="noStrike" kern="1200" cap="none" spc="0" normalizeH="0" baseline="0" noProof="0" dirty="0" err="1">
                <a:ln>
                  <a:noFill/>
                </a:ln>
                <a:solidFill>
                  <a:srgbClr val="0070C0"/>
                </a:solidFill>
                <a:effectLst/>
                <a:uLnTx/>
                <a:uFillTx/>
                <a:latin typeface="Arial" panose="020B0604020202020204" pitchFamily="34" charset="0"/>
                <a:ea typeface="Times New Roman"/>
                <a:cs typeface="Arial" panose="020B0604020202020204" pitchFamily="34" charset="0"/>
                <a:sym typeface="Times New Roman"/>
              </a:rPr>
              <a:t>Insulatard</a:t>
            </a: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Times New Roman"/>
                <a:cs typeface="Arial" panose="020B0604020202020204" pitchFamily="34" charset="0"/>
                <a:sym typeface="Times New Roman"/>
              </a:rPr>
              <a:t>)</a:t>
            </a:r>
          </a:p>
        </p:txBody>
      </p:sp>
    </p:spTree>
    <p:extLst>
      <p:ext uri="{BB962C8B-B14F-4D97-AF65-F5344CB8AC3E}">
        <p14:creationId xmlns:p14="http://schemas.microsoft.com/office/powerpoint/2010/main" val="327062002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FA57-D7C9-7E5D-DEE7-E999C52EB907}"/>
              </a:ext>
            </a:extLst>
          </p:cNvPr>
          <p:cNvSpPr>
            <a:spLocks noGrp="1"/>
          </p:cNvSpPr>
          <p:nvPr>
            <p:ph type="title"/>
          </p:nvPr>
        </p:nvSpPr>
        <p:spPr>
          <a:xfrm>
            <a:off x="1981475" y="275012"/>
            <a:ext cx="7047731" cy="1143240"/>
          </a:xfrm>
        </p:spPr>
        <p:txBody>
          <a:bodyPr>
            <a:normAutofit/>
          </a:bodyPr>
          <a:lstStyle/>
          <a:p>
            <a:pPr algn="ctr"/>
            <a:r>
              <a:rPr lang="en-US" sz="2800" b="1" dirty="0">
                <a:solidFill>
                  <a:srgbClr val="0070C0"/>
                </a:solidFill>
                <a:latin typeface="Arial" panose="020B0604020202020204" pitchFamily="34" charset="0"/>
                <a:cs typeface="Arial" panose="020B0604020202020204" pitchFamily="34" charset="0"/>
              </a:rPr>
              <a:t>Basal/ Long-acting Insulin</a:t>
            </a:r>
          </a:p>
        </p:txBody>
      </p:sp>
      <p:sp>
        <p:nvSpPr>
          <p:cNvPr id="3" name="Slide Number Placeholder 2">
            <a:extLst>
              <a:ext uri="{FF2B5EF4-FFF2-40B4-BE49-F238E27FC236}">
                <a16:creationId xmlns:a16="http://schemas.microsoft.com/office/drawing/2014/main" id="{B4560CF1-3313-AE15-E928-C25AB711D8F4}"/>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193</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08A3F3A3-D344-5AE8-F062-384D5EA25D13}"/>
              </a:ext>
            </a:extLst>
          </p:cNvPr>
          <p:cNvPicPr>
            <a:picLocks noChangeAspect="1"/>
          </p:cNvPicPr>
          <p:nvPr/>
        </p:nvPicPr>
        <p:blipFill>
          <a:blip r:embed="rId2"/>
          <a:stretch>
            <a:fillRect/>
          </a:stretch>
        </p:blipFill>
        <p:spPr>
          <a:xfrm>
            <a:off x="1981475" y="1903786"/>
            <a:ext cx="2603111" cy="2682733"/>
          </a:xfrm>
          <a:prstGeom prst="rect">
            <a:avLst/>
          </a:prstGeom>
        </p:spPr>
      </p:pic>
      <p:pic>
        <p:nvPicPr>
          <p:cNvPr id="5" name="Content Placeholder 7" descr="DETEMIR.jpg">
            <a:extLst>
              <a:ext uri="{FF2B5EF4-FFF2-40B4-BE49-F238E27FC236}">
                <a16:creationId xmlns:a16="http://schemas.microsoft.com/office/drawing/2014/main" id="{6C6414AC-9DF9-3B99-537B-C12A76D761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9419" y="2180058"/>
            <a:ext cx="2492781" cy="2338881"/>
          </a:xfrm>
          <a:prstGeom prst="rect">
            <a:avLst/>
          </a:prstGeom>
        </p:spPr>
      </p:pic>
      <p:pic>
        <p:nvPicPr>
          <p:cNvPr id="6" name="Content Placeholder 4" descr="lantus (1).jpg">
            <a:extLst>
              <a:ext uri="{FF2B5EF4-FFF2-40B4-BE49-F238E27FC236}">
                <a16:creationId xmlns:a16="http://schemas.microsoft.com/office/drawing/2014/main" id="{11B7902C-280E-9C9A-0D73-148D41D36F06}"/>
              </a:ext>
            </a:extLst>
          </p:cNvPr>
          <p:cNvPicPr>
            <a:picLocks noChangeAspect="1"/>
          </p:cNvPicPr>
          <p:nvPr/>
        </p:nvPicPr>
        <p:blipFill rotWithShape="1">
          <a:blip r:embed="rId4">
            <a:extLst>
              <a:ext uri="{28A0092B-C50C-407E-A947-70E740481C1C}">
                <a14:useLocalDpi xmlns:a14="http://schemas.microsoft.com/office/drawing/2010/main" val="0"/>
              </a:ext>
            </a:extLst>
          </a:blip>
          <a:srcRect t="33812" r="6193"/>
          <a:stretch/>
        </p:blipFill>
        <p:spPr bwMode="auto">
          <a:xfrm>
            <a:off x="4098321" y="4961469"/>
            <a:ext cx="4141877" cy="1575486"/>
          </a:xfrm>
          <a:prstGeom prst="rect">
            <a:avLst/>
          </a:prstGeom>
          <a:noFill/>
          <a:ln>
            <a:noFill/>
          </a:ln>
        </p:spPr>
      </p:pic>
      <p:sp>
        <p:nvSpPr>
          <p:cNvPr id="7" name="Rectangle 6">
            <a:extLst>
              <a:ext uri="{FF2B5EF4-FFF2-40B4-BE49-F238E27FC236}">
                <a16:creationId xmlns:a16="http://schemas.microsoft.com/office/drawing/2014/main" id="{F8C2B45C-A9B1-4311-B0AD-8C1AF1842873}"/>
              </a:ext>
            </a:extLst>
          </p:cNvPr>
          <p:cNvSpPr/>
          <p:nvPr/>
        </p:nvSpPr>
        <p:spPr>
          <a:xfrm>
            <a:off x="2646947" y="1097222"/>
            <a:ext cx="67288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Times New Roman"/>
                <a:cs typeface="Arial" panose="020B0604020202020204" pitchFamily="34" charset="0"/>
                <a:sym typeface="Times New Roman"/>
              </a:rPr>
              <a:t>Glargine (Lantus), Detemir (Levemir), </a:t>
            </a:r>
            <a:r>
              <a:rPr kumimoji="0" lang="en-US" sz="2000" b="0" i="0" u="none" strike="noStrike" kern="1200" cap="none" spc="0" normalizeH="0" baseline="0" noProof="0" dirty="0" err="1">
                <a:ln>
                  <a:noFill/>
                </a:ln>
                <a:solidFill>
                  <a:srgbClr val="0070C0"/>
                </a:solidFill>
                <a:effectLst/>
                <a:uLnTx/>
                <a:uFillTx/>
                <a:latin typeface="Arial" panose="020B0604020202020204" pitchFamily="34" charset="0"/>
                <a:ea typeface="Times New Roman"/>
                <a:cs typeface="Arial" panose="020B0604020202020204" pitchFamily="34" charset="0"/>
                <a:sym typeface="Times New Roman"/>
              </a:rPr>
              <a:t>Degludec</a:t>
            </a:r>
            <a:r>
              <a:rPr kumimoji="0" lang="en-US" sz="2000" b="0" i="0" u="none" strike="noStrike" kern="1200" cap="none" spc="0" normalizeH="0" baseline="0" noProof="0" dirty="0">
                <a:ln>
                  <a:noFill/>
                </a:ln>
                <a:solidFill>
                  <a:srgbClr val="0070C0"/>
                </a:solidFill>
                <a:effectLst/>
                <a:uLnTx/>
                <a:uFillTx/>
                <a:latin typeface="Arial" panose="020B0604020202020204" pitchFamily="34" charset="0"/>
                <a:ea typeface="Times New Roman"/>
                <a:cs typeface="Arial" panose="020B0604020202020204" pitchFamily="34" charset="0"/>
                <a:sym typeface="Times New Roman"/>
              </a:rPr>
              <a:t> (Tresiba)</a:t>
            </a: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864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6"/>
          <p:cNvSpPr txBox="1">
            <a:spLocks noGrp="1"/>
          </p:cNvSpPr>
          <p:nvPr>
            <p:ph type="title"/>
          </p:nvPr>
        </p:nvSpPr>
        <p:spPr>
          <a:xfrm>
            <a:off x="2651447" y="219695"/>
            <a:ext cx="6171750" cy="857475"/>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Clr>
                <a:schemeClr val="dk1"/>
              </a:buClr>
              <a:buSzPts val="1400"/>
            </a:pPr>
            <a:r>
              <a:rPr lang="en-US" sz="2400" b="1" dirty="0">
                <a:latin typeface="Arial"/>
                <a:ea typeface="Arial"/>
                <a:cs typeface="Arial"/>
                <a:sym typeface="Arial"/>
              </a:rPr>
              <a:t>     </a:t>
            </a:r>
            <a:r>
              <a:rPr lang="en-US" sz="2800" b="1" dirty="0">
                <a:solidFill>
                  <a:srgbClr val="0070C0"/>
                </a:solidFill>
                <a:latin typeface="Arial"/>
                <a:ea typeface="Arial"/>
                <a:cs typeface="Arial"/>
                <a:sym typeface="Arial"/>
              </a:rPr>
              <a:t>Types of insulin Regimen</a:t>
            </a:r>
            <a:endParaRPr sz="2800" b="1" dirty="0">
              <a:solidFill>
                <a:srgbClr val="0070C0"/>
              </a:solidFill>
              <a:highlight>
                <a:srgbClr val="0000FF"/>
              </a:highlight>
              <a:latin typeface="Arial"/>
              <a:ea typeface="Arial"/>
              <a:cs typeface="Arial"/>
              <a:sym typeface="Arial"/>
            </a:endParaRPr>
          </a:p>
        </p:txBody>
      </p:sp>
      <p:sp>
        <p:nvSpPr>
          <p:cNvPr id="152" name="Google Shape;152;p56"/>
          <p:cNvSpPr txBox="1">
            <a:spLocks noGrp="1"/>
          </p:cNvSpPr>
          <p:nvPr>
            <p:ph type="body" idx="1"/>
          </p:nvPr>
        </p:nvSpPr>
        <p:spPr>
          <a:xfrm>
            <a:off x="908023" y="753984"/>
            <a:ext cx="4829299" cy="4975760"/>
          </a:xfrm>
          <a:prstGeom prst="rect">
            <a:avLst/>
          </a:prstGeom>
          <a:noFill/>
          <a:ln>
            <a:noFill/>
          </a:ln>
        </p:spPr>
        <p:txBody>
          <a:bodyPr spcFirstLastPara="1" vert="horz" wrap="square" lIns="68550" tIns="34275" rIns="68550" bIns="34275" rtlCol="0" anchor="t" anchorCtr="0">
            <a:noAutofit/>
          </a:bodyPr>
          <a:lstStyle/>
          <a:p>
            <a:pPr marL="0" indent="0">
              <a:lnSpc>
                <a:spcPct val="100000"/>
              </a:lnSpc>
              <a:spcBef>
                <a:spcPts val="270"/>
              </a:spcBef>
              <a:buSzPts val="1800"/>
              <a:buNone/>
            </a:pPr>
            <a:r>
              <a:rPr lang="en-US" sz="1400" dirty="0"/>
              <a:t>     </a:t>
            </a:r>
            <a:r>
              <a:rPr lang="en-US" sz="2000" dirty="0"/>
              <a:t>1 </a:t>
            </a:r>
            <a:r>
              <a:rPr lang="en-US" sz="2000" b="1" dirty="0">
                <a:latin typeface="Arial" panose="020B0604020202020204" pitchFamily="34" charset="0"/>
                <a:cs typeface="Arial" panose="020B0604020202020204" pitchFamily="34" charset="0"/>
              </a:rPr>
              <a:t>Basal-bolus regimen</a:t>
            </a:r>
            <a:endParaRPr sz="2000" dirty="0">
              <a:latin typeface="Arial" panose="020B0604020202020204" pitchFamily="34" charset="0"/>
              <a:cs typeface="Arial" panose="020B0604020202020204" pitchFamily="34" charset="0"/>
            </a:endParaRPr>
          </a:p>
          <a:p>
            <a:pPr marL="0" indent="0">
              <a:lnSpc>
                <a:spcPct val="100000"/>
              </a:lnSpc>
              <a:spcBef>
                <a:spcPts val="270"/>
              </a:spcBef>
              <a:buSzPts val="1800"/>
              <a:buNone/>
            </a:pPr>
            <a:endParaRPr sz="1400" b="1"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This is the preferred regimen</a:t>
            </a: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Mimics natural secretion of insulin</a:t>
            </a:r>
            <a:endParaRPr sz="2000" dirty="0">
              <a:latin typeface="Arial" panose="020B0604020202020204" pitchFamily="34" charset="0"/>
              <a:cs typeface="Arial" panose="020B0604020202020204" pitchFamily="34" charset="0"/>
            </a:endParaRPr>
          </a:p>
          <a:p>
            <a:pPr marL="85725" indent="0">
              <a:lnSpc>
                <a:spcPct val="100000"/>
              </a:lnSpc>
              <a:spcBef>
                <a:spcPts val="270"/>
              </a:spcBef>
              <a:buSzPts val="1800"/>
              <a:buNone/>
            </a:pPr>
            <a:r>
              <a:rPr lang="en-US" sz="2000" dirty="0">
                <a:latin typeface="Arial" panose="020B0604020202020204" pitchFamily="34" charset="0"/>
                <a:cs typeface="Arial" panose="020B0604020202020204" pitchFamily="34" charset="0"/>
              </a:rPr>
              <a:t> </a:t>
            </a:r>
            <a:endParaRPr sz="2000" dirty="0">
              <a:latin typeface="Arial" panose="020B0604020202020204" pitchFamily="34" charset="0"/>
              <a:cs typeface="Arial" panose="020B0604020202020204" pitchFamily="34" charset="0"/>
            </a:endParaRPr>
          </a:p>
          <a:p>
            <a:pPr marL="800100" lvl="1" indent="-257175">
              <a:lnSpc>
                <a:spcPct val="100000"/>
              </a:lnSpc>
              <a:spcBef>
                <a:spcPts val="270"/>
              </a:spcBef>
              <a:buSzPts val="1800"/>
            </a:pPr>
            <a:r>
              <a:rPr lang="en-US" sz="2000" dirty="0">
                <a:latin typeface="Arial" panose="020B0604020202020204" pitchFamily="34" charset="0"/>
                <a:cs typeface="Arial" panose="020B0604020202020204" pitchFamily="34" charset="0"/>
              </a:rPr>
              <a:t>Basal: long-acting once daily insulin injection</a:t>
            </a:r>
            <a:endParaRPr sz="2000" dirty="0">
              <a:latin typeface="Arial" panose="020B0604020202020204" pitchFamily="34" charset="0"/>
              <a:cs typeface="Arial" panose="020B0604020202020204" pitchFamily="34" charset="0"/>
            </a:endParaRPr>
          </a:p>
          <a:p>
            <a:pPr marL="85725" indent="0">
              <a:lnSpc>
                <a:spcPct val="100000"/>
              </a:lnSpc>
              <a:spcBef>
                <a:spcPts val="270"/>
              </a:spcBef>
              <a:buSzPts val="1800"/>
              <a:buNone/>
            </a:pPr>
            <a:endParaRPr sz="2000" u="sng"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Meal boluses with short- or rapid-acting insulin</a:t>
            </a:r>
            <a:endParaRPr sz="2000" dirty="0">
              <a:latin typeface="Arial" panose="020B0604020202020204" pitchFamily="34" charset="0"/>
              <a:cs typeface="Arial" panose="020B0604020202020204" pitchFamily="34" charset="0"/>
            </a:endParaRPr>
          </a:p>
          <a:p>
            <a:pPr marL="85725" indent="0">
              <a:lnSpc>
                <a:spcPct val="100000"/>
              </a:lnSpc>
              <a:spcBef>
                <a:spcPts val="270"/>
              </a:spcBef>
              <a:buSzPts val="1800"/>
              <a:buNone/>
            </a:pPr>
            <a:endParaRPr sz="2000"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Meal doses are  based on </a:t>
            </a:r>
            <a:r>
              <a:rPr lang="en-US" sz="2000" dirty="0" err="1">
                <a:latin typeface="Arial" panose="020B0604020202020204" pitchFamily="34" charset="0"/>
                <a:cs typeface="Arial" panose="020B0604020202020204" pitchFamily="34" charset="0"/>
              </a:rPr>
              <a:t>insulin:carbohydrate</a:t>
            </a:r>
            <a:r>
              <a:rPr lang="en-US" sz="2000" dirty="0">
                <a:latin typeface="Arial" panose="020B0604020202020204" pitchFamily="34" charset="0"/>
                <a:cs typeface="Arial" panose="020B0604020202020204" pitchFamily="34" charset="0"/>
              </a:rPr>
              <a:t> ratio</a:t>
            </a:r>
            <a:endParaRPr sz="2000" dirty="0">
              <a:latin typeface="Arial" panose="020B0604020202020204" pitchFamily="34" charset="0"/>
              <a:cs typeface="Arial" panose="020B0604020202020204" pitchFamily="34" charset="0"/>
            </a:endParaRPr>
          </a:p>
          <a:p>
            <a:pPr marL="85725" indent="0">
              <a:lnSpc>
                <a:spcPct val="100000"/>
              </a:lnSpc>
              <a:spcBef>
                <a:spcPts val="270"/>
              </a:spcBef>
              <a:buSzPts val="1800"/>
              <a:buNone/>
            </a:pPr>
            <a:endParaRPr sz="2000"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Carbohydrate-counting is a crucial part of this regimen</a:t>
            </a:r>
            <a:endParaRPr sz="2000" dirty="0">
              <a:latin typeface="Arial" panose="020B0604020202020204" pitchFamily="34" charset="0"/>
              <a:cs typeface="Arial" panose="020B0604020202020204" pitchFamily="34" charset="0"/>
            </a:endParaRPr>
          </a:p>
          <a:p>
            <a:pPr marL="342900" indent="0">
              <a:lnSpc>
                <a:spcPct val="100000"/>
              </a:lnSpc>
              <a:spcBef>
                <a:spcPts val="270"/>
              </a:spcBef>
              <a:buSzPts val="1800"/>
              <a:buNone/>
            </a:pPr>
            <a:endParaRPr dirty="0"/>
          </a:p>
        </p:txBody>
      </p:sp>
      <p:pic>
        <p:nvPicPr>
          <p:cNvPr id="4" name="Google Shape;160;p57">
            <a:extLst>
              <a:ext uri="{FF2B5EF4-FFF2-40B4-BE49-F238E27FC236}">
                <a16:creationId xmlns:a16="http://schemas.microsoft.com/office/drawing/2014/main" id="{1206B13A-3F99-4D6C-AE77-E1B9D263C4C4}"/>
              </a:ext>
            </a:extLst>
          </p:cNvPr>
          <p:cNvPicPr preferRelativeResize="0"/>
          <p:nvPr/>
        </p:nvPicPr>
        <p:blipFill rotWithShape="1">
          <a:blip r:embed="rId3">
            <a:alphaModFix/>
          </a:blip>
          <a:srcRect/>
          <a:stretch/>
        </p:blipFill>
        <p:spPr>
          <a:xfrm>
            <a:off x="6336631" y="1641763"/>
            <a:ext cx="4829299" cy="3574473"/>
          </a:xfrm>
          <a:prstGeom prst="rect">
            <a:avLst/>
          </a:prstGeom>
          <a:noFill/>
          <a:ln>
            <a:noFill/>
          </a:ln>
        </p:spPr>
      </p:pic>
      <p:sp>
        <p:nvSpPr>
          <p:cNvPr id="5" name="Rounded Rectangle 1">
            <a:extLst>
              <a:ext uri="{FF2B5EF4-FFF2-40B4-BE49-F238E27FC236}">
                <a16:creationId xmlns:a16="http://schemas.microsoft.com/office/drawing/2014/main" id="{10B3B0F0-D2EC-4A8A-8D52-1B38980D8DC6}"/>
              </a:ext>
            </a:extLst>
          </p:cNvPr>
          <p:cNvSpPr/>
          <p:nvPr/>
        </p:nvSpPr>
        <p:spPr>
          <a:xfrm>
            <a:off x="835232" y="5693868"/>
            <a:ext cx="10521537" cy="484096"/>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Long-acting insulin can be given at any time of the day but must be at the same time every day</a:t>
            </a:r>
          </a:p>
        </p:txBody>
      </p:sp>
    </p:spTree>
    <p:extLst>
      <p:ext uri="{BB962C8B-B14F-4D97-AF65-F5344CB8AC3E}">
        <p14:creationId xmlns:p14="http://schemas.microsoft.com/office/powerpoint/2010/main" val="21961987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5"/>
          <p:cNvSpPr txBox="1">
            <a:spLocks noGrp="1"/>
          </p:cNvSpPr>
          <p:nvPr>
            <p:ph type="title"/>
          </p:nvPr>
        </p:nvSpPr>
        <p:spPr>
          <a:xfrm>
            <a:off x="1924322" y="1083229"/>
            <a:ext cx="8229057" cy="114324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Insulin Regimens</a:t>
            </a:r>
            <a:endParaRPr sz="2800" dirty="0"/>
          </a:p>
        </p:txBody>
      </p:sp>
      <p:sp>
        <p:nvSpPr>
          <p:cNvPr id="144" name="Google Shape;144;p55"/>
          <p:cNvSpPr txBox="1">
            <a:spLocks noGrp="1"/>
          </p:cNvSpPr>
          <p:nvPr>
            <p:ph type="body" idx="1"/>
          </p:nvPr>
        </p:nvSpPr>
        <p:spPr>
          <a:xfrm>
            <a:off x="1904082" y="2226469"/>
            <a:ext cx="4134768" cy="3263504"/>
          </a:xfrm>
          <a:prstGeom prst="rect">
            <a:avLst/>
          </a:prstGeom>
          <a:noFill/>
          <a:ln>
            <a:noFill/>
          </a:ln>
        </p:spPr>
        <p:txBody>
          <a:bodyPr spcFirstLastPara="1" vert="horz" wrap="square" lIns="91425" tIns="45700" rIns="91425" bIns="45700" rtlCol="0" anchor="t" anchorCtr="0">
            <a:normAutofit/>
          </a:bodyPr>
          <a:lstStyle/>
          <a:p>
            <a:pPr marL="0" indent="0">
              <a:lnSpc>
                <a:spcPct val="100000"/>
              </a:lnSpc>
              <a:spcBef>
                <a:spcPts val="270"/>
              </a:spcBef>
              <a:buSzPts val="2456"/>
              <a:buNone/>
            </a:pPr>
            <a:r>
              <a:rPr lang="en-US" b="1" dirty="0">
                <a:latin typeface="Arial" panose="020B0604020202020204" pitchFamily="34" charset="0"/>
                <a:cs typeface="Arial" panose="020B0604020202020204" pitchFamily="34" charset="0"/>
              </a:rPr>
              <a:t>2 Twice daily intermediate-acting (NPH) and thrice daily pre-meal boluses of short- or rapid-acting insulin</a:t>
            </a:r>
            <a:endParaRPr dirty="0">
              <a:latin typeface="Arial" panose="020B0604020202020204" pitchFamily="34" charset="0"/>
              <a:cs typeface="Arial" panose="020B0604020202020204" pitchFamily="34" charset="0"/>
            </a:endParaRPr>
          </a:p>
          <a:p>
            <a:pPr marL="0" indent="0">
              <a:lnSpc>
                <a:spcPct val="100000"/>
              </a:lnSpc>
              <a:spcBef>
                <a:spcPts val="270"/>
              </a:spcBef>
              <a:buSzPts val="2456"/>
              <a:buNone/>
            </a:pPr>
            <a:endParaRPr b="1" dirty="0">
              <a:latin typeface="Arial" panose="020B0604020202020204" pitchFamily="34" charset="0"/>
              <a:cs typeface="Arial" panose="020B0604020202020204" pitchFamily="34" charset="0"/>
            </a:endParaRPr>
          </a:p>
          <a:p>
            <a:pPr marL="72644" indent="0">
              <a:lnSpc>
                <a:spcPct val="100000"/>
              </a:lnSpc>
              <a:spcBef>
                <a:spcPts val="270"/>
              </a:spcBef>
              <a:buSzPts val="2456"/>
              <a:buNone/>
            </a:pPr>
            <a:endParaRPr dirty="0">
              <a:latin typeface="Arial" panose="020B0604020202020204" pitchFamily="34" charset="0"/>
              <a:cs typeface="Arial" panose="020B0604020202020204" pitchFamily="34" charset="0"/>
            </a:endParaRPr>
          </a:p>
          <a:p>
            <a:pPr marL="457200" indent="-228600">
              <a:lnSpc>
                <a:spcPct val="100000"/>
              </a:lnSpc>
              <a:spcBef>
                <a:spcPts val="368"/>
              </a:spcBef>
              <a:buClr>
                <a:schemeClr val="dk1"/>
              </a:buClr>
              <a:buSzPts val="2456"/>
              <a:buNone/>
            </a:pPr>
            <a:endParaRPr dirty="0"/>
          </a:p>
        </p:txBody>
      </p:sp>
      <p:pic>
        <p:nvPicPr>
          <p:cNvPr id="145" name="Google Shape;145;p55"/>
          <p:cNvPicPr preferRelativeResize="0">
            <a:picLocks noGrp="1"/>
          </p:cNvPicPr>
          <p:nvPr>
            <p:ph type="body" idx="2"/>
          </p:nvPr>
        </p:nvPicPr>
        <p:blipFill rotWithShape="1">
          <a:blip r:embed="rId3">
            <a:alphaModFix/>
          </a:blip>
          <a:srcRect/>
          <a:stretch/>
        </p:blipFill>
        <p:spPr>
          <a:xfrm>
            <a:off x="6514640" y="2509781"/>
            <a:ext cx="3886200" cy="2553159"/>
          </a:xfrm>
          <a:prstGeom prst="rect">
            <a:avLst/>
          </a:prstGeom>
          <a:noFill/>
          <a:ln>
            <a:noFill/>
          </a:ln>
        </p:spPr>
      </p:pic>
      <p:sp>
        <p:nvSpPr>
          <p:cNvPr id="2" name="TextBox 1">
            <a:extLst>
              <a:ext uri="{FF2B5EF4-FFF2-40B4-BE49-F238E27FC236}">
                <a16:creationId xmlns:a16="http://schemas.microsoft.com/office/drawing/2014/main" id="{2338FBFD-63C4-B04E-895A-9C9CFCC5E0FA}"/>
              </a:ext>
            </a:extLst>
          </p:cNvPr>
          <p:cNvSpPr txBox="1"/>
          <p:nvPr/>
        </p:nvSpPr>
        <p:spPr>
          <a:xfrm>
            <a:off x="9441628" y="3632471"/>
            <a:ext cx="623944"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0103887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2B8C6F-173C-AE4F-AB9E-E26D031D5FA0}"/>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196</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Google Shape;165;p58">
            <a:extLst>
              <a:ext uri="{FF2B5EF4-FFF2-40B4-BE49-F238E27FC236}">
                <a16:creationId xmlns:a16="http://schemas.microsoft.com/office/drawing/2014/main" id="{428A5E7C-C20D-6A4C-A71E-94C8F4F6379C}"/>
              </a:ext>
            </a:extLst>
          </p:cNvPr>
          <p:cNvSpPr txBox="1">
            <a:spLocks noGrp="1"/>
          </p:cNvSpPr>
          <p:nvPr>
            <p:ph type="title"/>
          </p:nvPr>
        </p:nvSpPr>
        <p:spPr>
          <a:xfrm>
            <a:off x="1524001" y="136784"/>
            <a:ext cx="8229057" cy="57545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4000" b="1" dirty="0">
                <a:latin typeface="Arial"/>
                <a:ea typeface="Arial"/>
                <a:cs typeface="Arial"/>
                <a:sym typeface="Arial"/>
              </a:rPr>
              <a:t> </a:t>
            </a:r>
            <a:r>
              <a:rPr lang="en-US" sz="2800" b="1" dirty="0">
                <a:solidFill>
                  <a:srgbClr val="0070C0"/>
                </a:solidFill>
                <a:latin typeface="Arial"/>
                <a:ea typeface="Arial"/>
                <a:cs typeface="Arial"/>
                <a:sym typeface="Arial"/>
              </a:rPr>
              <a:t>Insulin Regimens </a:t>
            </a:r>
            <a:endParaRPr sz="2800" dirty="0"/>
          </a:p>
        </p:txBody>
      </p:sp>
      <p:sp>
        <p:nvSpPr>
          <p:cNvPr id="7" name="Rectangle 6">
            <a:extLst>
              <a:ext uri="{FF2B5EF4-FFF2-40B4-BE49-F238E27FC236}">
                <a16:creationId xmlns:a16="http://schemas.microsoft.com/office/drawing/2014/main" id="{45AB45D5-3EE7-2D45-82DE-1649FDFBA89E}"/>
              </a:ext>
            </a:extLst>
          </p:cNvPr>
          <p:cNvSpPr/>
          <p:nvPr/>
        </p:nvSpPr>
        <p:spPr>
          <a:xfrm>
            <a:off x="2367077" y="1012168"/>
            <a:ext cx="8437562" cy="740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Continuous Subcutaneous Insulin Infusion: CSII ( Insulin Pump)</a:t>
            </a:r>
            <a:endParaRPr kumimoji="0" 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9" name="Picture 8">
            <a:extLst>
              <a:ext uri="{FF2B5EF4-FFF2-40B4-BE49-F238E27FC236}">
                <a16:creationId xmlns:a16="http://schemas.microsoft.com/office/drawing/2014/main" id="{84DFCB82-2548-4CC9-B7EF-44A2BAE19814}"/>
              </a:ext>
            </a:extLst>
          </p:cNvPr>
          <p:cNvPicPr>
            <a:picLocks noChangeAspect="1"/>
          </p:cNvPicPr>
          <p:nvPr/>
        </p:nvPicPr>
        <p:blipFill>
          <a:blip r:embed="rId2"/>
          <a:stretch>
            <a:fillRect/>
          </a:stretch>
        </p:blipFill>
        <p:spPr>
          <a:xfrm>
            <a:off x="3111336" y="2143774"/>
            <a:ext cx="6949044" cy="3912642"/>
          </a:xfrm>
          <a:prstGeom prst="rect">
            <a:avLst/>
          </a:prstGeom>
        </p:spPr>
      </p:pic>
    </p:spTree>
    <p:extLst>
      <p:ext uri="{BB962C8B-B14F-4D97-AF65-F5344CB8AC3E}">
        <p14:creationId xmlns:p14="http://schemas.microsoft.com/office/powerpoint/2010/main" val="52643341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60EC6E-EE89-4A45-96DE-4DDD295A66DE}"/>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197</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Round Diagonal Corner Rectangle 3">
            <a:extLst>
              <a:ext uri="{FF2B5EF4-FFF2-40B4-BE49-F238E27FC236}">
                <a16:creationId xmlns:a16="http://schemas.microsoft.com/office/drawing/2014/main" id="{979A5C53-C306-FC4D-8804-ACEE158722E0}"/>
              </a:ext>
            </a:extLst>
          </p:cNvPr>
          <p:cNvSpPr/>
          <p:nvPr/>
        </p:nvSpPr>
        <p:spPr>
          <a:xfrm>
            <a:off x="2310970" y="1204220"/>
            <a:ext cx="7379745" cy="1871831"/>
          </a:xfrm>
          <a:prstGeom prst="round2Diag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DKA</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 regular (soluble) insulin is preferred</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0.05 to 0.1 units per kg per hour – Given as IV infusion</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Insulin should be started 1-2 hours after fluid resuscitation</a:t>
            </a:r>
          </a:p>
        </p:txBody>
      </p:sp>
      <p:sp>
        <p:nvSpPr>
          <p:cNvPr id="5" name="Round Diagonal Corner Rectangle 4">
            <a:extLst>
              <a:ext uri="{FF2B5EF4-FFF2-40B4-BE49-F238E27FC236}">
                <a16:creationId xmlns:a16="http://schemas.microsoft.com/office/drawing/2014/main" id="{BCE9DC1F-8F98-124A-B074-02EC2ADD8E34}"/>
              </a:ext>
            </a:extLst>
          </p:cNvPr>
          <p:cNvSpPr/>
          <p:nvPr/>
        </p:nvSpPr>
        <p:spPr>
          <a:xfrm>
            <a:off x="2321726" y="3281084"/>
            <a:ext cx="7358230" cy="2834709"/>
          </a:xfrm>
          <a:prstGeom prst="round2Diag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Switching to SC insulin - once DKA is resolved</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The following dosage is used:</a:t>
            </a:r>
          </a:p>
          <a:p>
            <a:pPr marL="1028700" marR="0" lvl="2"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Prepubertal - 0.5 - 0.7 units/kg/day</a:t>
            </a:r>
          </a:p>
          <a:p>
            <a:pPr marL="1028700" marR="0" lvl="2"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Pubertal - 0.8 – 1.2  units/kg/day</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Rapid-acting/ Regular insulin forms 50-60% the total daily insulin dose</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Basal insulin usually constitutes 40-50% of total daily insulin dose</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Start at the lowest dose during transition</a:t>
            </a:r>
          </a:p>
        </p:txBody>
      </p:sp>
      <p:sp>
        <p:nvSpPr>
          <p:cNvPr id="6" name="Google Shape;172;p59">
            <a:extLst>
              <a:ext uri="{FF2B5EF4-FFF2-40B4-BE49-F238E27FC236}">
                <a16:creationId xmlns:a16="http://schemas.microsoft.com/office/drawing/2014/main" id="{81750334-41F8-0747-8A0A-236E65BB6D2B}"/>
              </a:ext>
            </a:extLst>
          </p:cNvPr>
          <p:cNvSpPr txBox="1">
            <a:spLocks noGrp="1"/>
          </p:cNvSpPr>
          <p:nvPr>
            <p:ph type="title"/>
          </p:nvPr>
        </p:nvSpPr>
        <p:spPr>
          <a:xfrm>
            <a:off x="2803049" y="293719"/>
            <a:ext cx="6340500" cy="910500"/>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400" b="1" dirty="0">
                <a:solidFill>
                  <a:srgbClr val="0070C0"/>
                </a:solidFill>
                <a:latin typeface="Arial"/>
                <a:ea typeface="Arial"/>
                <a:cs typeface="Arial"/>
                <a:sym typeface="Arial"/>
              </a:rPr>
              <a:t>Insulin Dosage</a:t>
            </a:r>
            <a:endParaRPr sz="2400" b="1"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26106149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60EC6E-EE89-4A45-96DE-4DDD295A66DE}"/>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198</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Round Diagonal Corner Rectangle 3">
            <a:extLst>
              <a:ext uri="{FF2B5EF4-FFF2-40B4-BE49-F238E27FC236}">
                <a16:creationId xmlns:a16="http://schemas.microsoft.com/office/drawing/2014/main" id="{979A5C53-C306-FC4D-8804-ACEE158722E0}"/>
              </a:ext>
            </a:extLst>
          </p:cNvPr>
          <p:cNvSpPr/>
          <p:nvPr/>
        </p:nvSpPr>
        <p:spPr>
          <a:xfrm>
            <a:off x="1867627" y="3676548"/>
            <a:ext cx="7368986" cy="1303453"/>
          </a:xfrm>
          <a:prstGeom prst="round2DiagRect">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a:t>
            </a:r>
            <a:r>
              <a:rPr lang="en-US" kern="0" dirty="0" err="1">
                <a:solidFill>
                  <a:prstClr val="black"/>
                </a:solidFill>
                <a:latin typeface="Arial" panose="020B0604020202020204" pitchFamily="34" charset="0"/>
                <a:cs typeface="Arial" panose="020B0604020202020204" pitchFamily="34" charset="0"/>
                <a:sym typeface="Arial"/>
              </a:rPr>
              <a:t>sulin</a:t>
            </a:r>
            <a:r>
              <a:rPr lang="en-US" kern="0" dirty="0">
                <a:solidFill>
                  <a:prstClr val="black"/>
                </a:solidFill>
                <a:latin typeface="Arial" panose="020B0604020202020204" pitchFamily="34" charset="0"/>
                <a:cs typeface="Arial" panose="020B0604020202020204" pitchFamily="34" charset="0"/>
                <a:sym typeface="Arial"/>
              </a:rPr>
              <a:t> intensification </a:t>
            </a:r>
            <a:r>
              <a:rPr lang="en-US" kern="0" dirty="0" err="1">
                <a:solidFill>
                  <a:prstClr val="black"/>
                </a:solidFill>
                <a:latin typeface="Arial" panose="020B0604020202020204" pitchFamily="34" charset="0"/>
                <a:cs typeface="Arial" panose="020B0604020202020204" pitchFamily="34" charset="0"/>
                <a:sym typeface="Arial"/>
              </a:rPr>
              <a:t>i.e</a:t>
            </a:r>
            <a:r>
              <a:rPr lang="en-US" kern="0" dirty="0">
                <a:solidFill>
                  <a:prstClr val="black"/>
                </a:solidFill>
                <a:latin typeface="Arial" panose="020B0604020202020204" pitchFamily="34" charset="0"/>
                <a:cs typeface="Arial" panose="020B0604020202020204" pitchFamily="34" charset="0"/>
                <a:sym typeface="Arial"/>
              </a:rPr>
              <a:t> </a:t>
            </a:r>
            <a:r>
              <a:rPr kumimoji="0" lang="en-US" sz="1800" b="0"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Switching a patient on Pre- mix insulin to the currently recommended regimen of basal- bolus</a:t>
            </a:r>
          </a:p>
          <a:p>
            <a:pPr marL="342900" marR="0" lvl="0"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Round Diagonal Corner Rectangle 4">
            <a:extLst>
              <a:ext uri="{FF2B5EF4-FFF2-40B4-BE49-F238E27FC236}">
                <a16:creationId xmlns:a16="http://schemas.microsoft.com/office/drawing/2014/main" id="{BCE9DC1F-8F98-124A-B074-02EC2ADD8E34}"/>
              </a:ext>
            </a:extLst>
          </p:cNvPr>
          <p:cNvSpPr/>
          <p:nvPr/>
        </p:nvSpPr>
        <p:spPr>
          <a:xfrm>
            <a:off x="1177636" y="655045"/>
            <a:ext cx="8266734" cy="2834709"/>
          </a:xfrm>
          <a:prstGeom prst="round2Diag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lvl="0">
              <a:spcBef>
                <a:spcPts val="270"/>
              </a:spcBef>
              <a:buClr>
                <a:srgbClr val="000000"/>
              </a:buClr>
              <a:buSzPts val="2400"/>
              <a:defRPr/>
            </a:pPr>
            <a:r>
              <a:rPr lang="en-US" kern="0" dirty="0">
                <a:solidFill>
                  <a:prstClr val="black"/>
                </a:solidFill>
                <a:latin typeface="Arial" panose="020B0604020202020204" pitchFamily="34" charset="0"/>
                <a:cs typeface="Arial" panose="020B0604020202020204" pitchFamily="34" charset="0"/>
                <a:sym typeface="Arial"/>
              </a:rPr>
              <a:t>In a newly diagnosed patient with no DKA</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The following dosage is used:</a:t>
            </a:r>
          </a:p>
          <a:p>
            <a:pPr marL="1028700" marR="0" lvl="2"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Prepubertal - 0.5 - 0.7 units/kg/day</a:t>
            </a:r>
          </a:p>
          <a:p>
            <a:pPr marL="1028700" marR="0" lvl="2"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Pubertal - 0.8 – 1.2  units/kg/day</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Rapid-acting/ Regular insulin forms 50-60% the total daily insulin dose</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Basal insulin usually constitutes 40-50% of total daily insulin dose</a:t>
            </a:r>
          </a:p>
          <a:p>
            <a:pPr marL="685800" marR="0" lvl="1" indent="-285750" algn="l" defTabSz="914400" rtl="0" eaLnBrk="1" fontAlgn="auto" latinLnBrk="0" hangingPunct="1">
              <a:lnSpc>
                <a:spcPct val="100000"/>
              </a:lnSpc>
              <a:spcBef>
                <a:spcPts val="27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Start at the lowest dose during transition and titrate to maintain</a:t>
            </a:r>
            <a:r>
              <a:rPr kumimoji="0" lang="en-US" sz="1800" b="0" i="0" u="none" strike="noStrike" kern="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target sugars</a:t>
            </a: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Google Shape;172;p59">
            <a:extLst>
              <a:ext uri="{FF2B5EF4-FFF2-40B4-BE49-F238E27FC236}">
                <a16:creationId xmlns:a16="http://schemas.microsoft.com/office/drawing/2014/main" id="{81750334-41F8-0747-8A0A-236E65BB6D2B}"/>
              </a:ext>
            </a:extLst>
          </p:cNvPr>
          <p:cNvSpPr txBox="1">
            <a:spLocks noGrp="1"/>
          </p:cNvSpPr>
          <p:nvPr>
            <p:ph type="title"/>
          </p:nvPr>
        </p:nvSpPr>
        <p:spPr>
          <a:xfrm>
            <a:off x="2747630" y="-2164"/>
            <a:ext cx="6299388" cy="698215"/>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400" b="1" dirty="0">
                <a:solidFill>
                  <a:srgbClr val="0070C0"/>
                </a:solidFill>
                <a:latin typeface="Arial"/>
                <a:ea typeface="Arial"/>
                <a:cs typeface="Arial"/>
                <a:sym typeface="Arial"/>
              </a:rPr>
              <a:t>Insulin Dosage</a:t>
            </a:r>
            <a:endParaRPr sz="2400" b="1"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22202186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14"/>
          <p:cNvSpPr txBox="1">
            <a:spLocks noGrp="1"/>
          </p:cNvSpPr>
          <p:nvPr>
            <p:ph type="title"/>
          </p:nvPr>
        </p:nvSpPr>
        <p:spPr>
          <a:xfrm>
            <a:off x="2486411" y="386138"/>
            <a:ext cx="6496050" cy="84455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Devices for Insulin Administration </a:t>
            </a:r>
            <a:endParaRPr sz="2800" b="1" dirty="0">
              <a:solidFill>
                <a:srgbClr val="0070C0"/>
              </a:solidFill>
              <a:latin typeface="Arial"/>
              <a:ea typeface="Arial"/>
              <a:cs typeface="Arial"/>
              <a:sym typeface="Arial"/>
            </a:endParaRPr>
          </a:p>
        </p:txBody>
      </p:sp>
      <p:pic>
        <p:nvPicPr>
          <p:cNvPr id="960" name="Google Shape;960;p114"/>
          <p:cNvPicPr preferRelativeResize="0"/>
          <p:nvPr/>
        </p:nvPicPr>
        <p:blipFill rotWithShape="1">
          <a:blip r:embed="rId3">
            <a:alphaModFix/>
          </a:blip>
          <a:srcRect/>
          <a:stretch/>
        </p:blipFill>
        <p:spPr>
          <a:xfrm>
            <a:off x="982286" y="1440874"/>
            <a:ext cx="3942139" cy="3581400"/>
          </a:xfrm>
          <a:prstGeom prst="rect">
            <a:avLst/>
          </a:prstGeom>
          <a:noFill/>
          <a:ln>
            <a:noFill/>
          </a:ln>
        </p:spPr>
      </p:pic>
      <p:pic>
        <p:nvPicPr>
          <p:cNvPr id="961" name="Google Shape;961;p114" descr="Insulin Pens (Discharge Care) - What You Need to Know"/>
          <p:cNvPicPr preferRelativeResize="0"/>
          <p:nvPr/>
        </p:nvPicPr>
        <p:blipFill rotWithShape="1">
          <a:blip r:embed="rId4">
            <a:alphaModFix/>
          </a:blip>
          <a:srcRect/>
          <a:stretch/>
        </p:blipFill>
        <p:spPr>
          <a:xfrm>
            <a:off x="4924425" y="1383724"/>
            <a:ext cx="3695700" cy="3695700"/>
          </a:xfrm>
          <a:prstGeom prst="rect">
            <a:avLst/>
          </a:prstGeom>
          <a:noFill/>
          <a:ln>
            <a:noFill/>
          </a:ln>
        </p:spPr>
      </p:pic>
      <p:sp>
        <p:nvSpPr>
          <p:cNvPr id="962" name="Google Shape;962;p114"/>
          <p:cNvSpPr txBox="1"/>
          <p:nvPr/>
        </p:nvSpPr>
        <p:spPr>
          <a:xfrm>
            <a:off x="1676400" y="5593512"/>
            <a:ext cx="8839200" cy="36929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Images:  1.How to give an insulin injection.  https://kidshealth.org/en/parents/injection-graphic.html</a:t>
            </a:r>
            <a:endParaRPr kumimoji="0" sz="900" b="0" i="0" u="none" strike="noStrike" kern="0" cap="none" spc="0" normalizeH="0" baseline="0" noProof="0" dirty="0">
              <a:ln>
                <a:noFill/>
              </a:ln>
              <a:solidFill>
                <a:srgbClr val="0070C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2. Insulin pens.  https://www.drugs.com/cg/insulin-pens-discharge-care.html</a:t>
            </a:r>
            <a:endParaRPr kumimoji="0" sz="900" b="0" i="0" u="none" strike="noStrike" kern="0" cap="none" spc="0" normalizeH="0" baseline="0" noProof="0" dirty="0">
              <a:ln>
                <a:noFill/>
              </a:ln>
              <a:solidFill>
                <a:srgbClr val="0070C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91F5560-1FF7-98E2-AB89-0E0C37D68ADC}"/>
              </a:ext>
            </a:extLst>
          </p:cNvPr>
          <p:cNvPicPr>
            <a:picLocks noChangeAspect="1"/>
          </p:cNvPicPr>
          <p:nvPr/>
        </p:nvPicPr>
        <p:blipFill>
          <a:blip r:embed="rId5"/>
          <a:stretch>
            <a:fillRect/>
          </a:stretch>
        </p:blipFill>
        <p:spPr>
          <a:xfrm>
            <a:off x="8968509" y="2351027"/>
            <a:ext cx="2641600" cy="1980828"/>
          </a:xfrm>
          <a:prstGeom prst="rect">
            <a:avLst/>
          </a:prstGeom>
        </p:spPr>
      </p:pic>
      <p:sp>
        <p:nvSpPr>
          <p:cNvPr id="4" name="TextBox 3">
            <a:extLst>
              <a:ext uri="{FF2B5EF4-FFF2-40B4-BE49-F238E27FC236}">
                <a16:creationId xmlns:a16="http://schemas.microsoft.com/office/drawing/2014/main" id="{E25B3C28-79D6-40D3-7CE8-2CD70342F81E}"/>
              </a:ext>
            </a:extLst>
          </p:cNvPr>
          <p:cNvSpPr txBox="1"/>
          <p:nvPr/>
        </p:nvSpPr>
        <p:spPr>
          <a:xfrm>
            <a:off x="1676400" y="5210570"/>
            <a:ext cx="21797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Syringe and needle</a:t>
            </a:r>
          </a:p>
        </p:txBody>
      </p:sp>
      <p:sp>
        <p:nvSpPr>
          <p:cNvPr id="6" name="TextBox 5">
            <a:extLst>
              <a:ext uri="{FF2B5EF4-FFF2-40B4-BE49-F238E27FC236}">
                <a16:creationId xmlns:a16="http://schemas.microsoft.com/office/drawing/2014/main" id="{DE63B11F-FB47-0989-977A-6B451C917F13}"/>
              </a:ext>
            </a:extLst>
          </p:cNvPr>
          <p:cNvSpPr txBox="1"/>
          <p:nvPr/>
        </p:nvSpPr>
        <p:spPr>
          <a:xfrm>
            <a:off x="5070764" y="5214619"/>
            <a:ext cx="21797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Insulin pens</a:t>
            </a:r>
          </a:p>
        </p:txBody>
      </p:sp>
      <p:sp>
        <p:nvSpPr>
          <p:cNvPr id="8" name="TextBox 7">
            <a:extLst>
              <a:ext uri="{FF2B5EF4-FFF2-40B4-BE49-F238E27FC236}">
                <a16:creationId xmlns:a16="http://schemas.microsoft.com/office/drawing/2014/main" id="{8B2E13B1-6895-4288-6378-BA54CCB30F17}"/>
              </a:ext>
            </a:extLst>
          </p:cNvPr>
          <p:cNvSpPr txBox="1"/>
          <p:nvPr/>
        </p:nvSpPr>
        <p:spPr>
          <a:xfrm>
            <a:off x="9587346" y="5057865"/>
            <a:ext cx="291869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Insulin pumps</a:t>
            </a:r>
          </a:p>
        </p:txBody>
      </p:sp>
    </p:spTree>
    <p:extLst>
      <p:ext uri="{BB962C8B-B14F-4D97-AF65-F5344CB8AC3E}">
        <p14:creationId xmlns:p14="http://schemas.microsoft.com/office/powerpoint/2010/main" val="97505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0A88A-2349-96E5-53AF-F817E3AED67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26C3D0A-0490-C359-C43B-A54C32D49B86}"/>
              </a:ext>
            </a:extLst>
          </p:cNvPr>
          <p:cNvSpPr/>
          <p:nvPr/>
        </p:nvSpPr>
        <p:spPr>
          <a:xfrm>
            <a:off x="4101488" y="558950"/>
            <a:ext cx="7716160" cy="120995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5" name="Rectangle 4">
            <a:extLst>
              <a:ext uri="{FF2B5EF4-FFF2-40B4-BE49-F238E27FC236}">
                <a16:creationId xmlns:a16="http://schemas.microsoft.com/office/drawing/2014/main" id="{2A859F5D-1BDF-587C-0696-47F4F819B9DD}"/>
              </a:ext>
            </a:extLst>
          </p:cNvPr>
          <p:cNvSpPr/>
          <p:nvPr/>
        </p:nvSpPr>
        <p:spPr>
          <a:xfrm>
            <a:off x="4858689" y="2487439"/>
            <a:ext cx="6932390" cy="1313182"/>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8" name="TextBox 7">
            <a:extLst>
              <a:ext uri="{FF2B5EF4-FFF2-40B4-BE49-F238E27FC236}">
                <a16:creationId xmlns:a16="http://schemas.microsoft.com/office/drawing/2014/main" id="{870A904D-A347-4865-00C9-AC91A94465D5}"/>
              </a:ext>
            </a:extLst>
          </p:cNvPr>
          <p:cNvSpPr txBox="1"/>
          <p:nvPr/>
        </p:nvSpPr>
        <p:spPr>
          <a:xfrm>
            <a:off x="3713202" y="774308"/>
            <a:ext cx="6541399" cy="497380"/>
          </a:xfrm>
          <a:prstGeom prst="rect">
            <a:avLst/>
          </a:prstGeom>
          <a:noFill/>
        </p:spPr>
        <p:txBody>
          <a:bodyPr wrap="square" rtlCol="0" anchor="ctr">
            <a:spAutoFit/>
          </a:bodyPr>
          <a:lstStyle/>
          <a:p>
            <a:pPr marL="965200" indent="-457200">
              <a:lnSpc>
                <a:spcPct val="94000"/>
              </a:lnSpc>
              <a:tabLst>
                <a:tab pos="736600" algn="l"/>
              </a:tabLst>
            </a:pPr>
            <a:r>
              <a:rPr lang="en-US" sz="2800" dirty="0">
                <a:effectLst/>
                <a:ea typeface="Times New Roman" panose="02020603050405020304" pitchFamily="18" charset="0"/>
                <a:cs typeface="Palatino Linotype" panose="02040502050505030304" pitchFamily="18" charset="0"/>
              </a:rPr>
              <a:t>Definition of Triage</a:t>
            </a:r>
          </a:p>
        </p:txBody>
      </p:sp>
      <p:sp>
        <p:nvSpPr>
          <p:cNvPr id="14" name="TextBox 13">
            <a:extLst>
              <a:ext uri="{FF2B5EF4-FFF2-40B4-BE49-F238E27FC236}">
                <a16:creationId xmlns:a16="http://schemas.microsoft.com/office/drawing/2014/main" id="{C6F3CB08-C63C-6084-D3C3-B3EA145B0E30}"/>
              </a:ext>
            </a:extLst>
          </p:cNvPr>
          <p:cNvSpPr txBox="1"/>
          <p:nvPr/>
        </p:nvSpPr>
        <p:spPr>
          <a:xfrm>
            <a:off x="4465814" y="2680699"/>
            <a:ext cx="7069443" cy="902427"/>
          </a:xfrm>
          <a:prstGeom prst="rect">
            <a:avLst/>
          </a:prstGeom>
          <a:noFill/>
        </p:spPr>
        <p:txBody>
          <a:bodyPr wrap="square" rtlCol="0" anchor="ctr">
            <a:spAutoFit/>
          </a:bodyPr>
          <a:lstStyle/>
          <a:p>
            <a:pPr marL="965200" indent="-457200">
              <a:lnSpc>
                <a:spcPct val="94000"/>
              </a:lnSpc>
              <a:tabLst>
                <a:tab pos="736600" algn="l"/>
              </a:tabLst>
            </a:pPr>
            <a:r>
              <a:rPr lang="en-US" sz="2800" dirty="0">
                <a:effectLst/>
                <a:ea typeface="Times New Roman" panose="02020603050405020304" pitchFamily="18" charset="0"/>
                <a:cs typeface="Palatino Linotype" panose="02040502050505030304" pitchFamily="18" charset="0"/>
              </a:rPr>
              <a:t>Identify and act on the ABCD for emergency signs.</a:t>
            </a:r>
            <a:endParaRPr lang="en-KE" sz="2800" dirty="0">
              <a:effectLst/>
              <a:ea typeface="Palatino Linotype" panose="02040502050505030304" pitchFamily="18" charset="0"/>
              <a:cs typeface="Palatino Linotype" panose="02040502050505030304" pitchFamily="18" charset="0"/>
            </a:endParaRPr>
          </a:p>
        </p:txBody>
      </p:sp>
      <p:sp>
        <p:nvSpPr>
          <p:cNvPr id="3" name="Donut 2">
            <a:extLst>
              <a:ext uri="{FF2B5EF4-FFF2-40B4-BE49-F238E27FC236}">
                <a16:creationId xmlns:a16="http://schemas.microsoft.com/office/drawing/2014/main" id="{A96E6C45-0A78-55E2-EB14-85DDFA71AD2E}"/>
              </a:ext>
            </a:extLst>
          </p:cNvPr>
          <p:cNvSpPr/>
          <p:nvPr/>
        </p:nvSpPr>
        <p:spPr>
          <a:xfrm>
            <a:off x="989049" y="2113020"/>
            <a:ext cx="2336965" cy="2301056"/>
          </a:xfrm>
          <a:prstGeom prst="donut">
            <a:avLst>
              <a:gd name="adj" fmla="val 1068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black"/>
              </a:solidFill>
              <a:latin typeface="Calibri" panose="020F0502020204030204"/>
            </a:endParaRPr>
          </a:p>
        </p:txBody>
      </p:sp>
      <p:sp>
        <p:nvSpPr>
          <p:cNvPr id="34" name="TextBox 33">
            <a:extLst>
              <a:ext uri="{FF2B5EF4-FFF2-40B4-BE49-F238E27FC236}">
                <a16:creationId xmlns:a16="http://schemas.microsoft.com/office/drawing/2014/main" id="{DE5D53F1-5DFC-5E42-D6CA-36E6DA87936A}"/>
              </a:ext>
            </a:extLst>
          </p:cNvPr>
          <p:cNvSpPr txBox="1"/>
          <p:nvPr/>
        </p:nvSpPr>
        <p:spPr>
          <a:xfrm>
            <a:off x="1200518" y="2967096"/>
            <a:ext cx="1843785" cy="523220"/>
          </a:xfrm>
          <a:prstGeom prst="rect">
            <a:avLst/>
          </a:prstGeom>
          <a:noFill/>
        </p:spPr>
        <p:txBody>
          <a:bodyPr wrap="square" rtlCol="0">
            <a:spAutoFit/>
          </a:bodyPr>
          <a:lstStyle/>
          <a:p>
            <a:pPr algn="ctr" defTabSz="685800">
              <a:defRPr/>
            </a:pPr>
            <a:r>
              <a:rPr lang="en-US" sz="2800" b="1" dirty="0">
                <a:solidFill>
                  <a:prstClr val="black"/>
                </a:solidFill>
                <a:latin typeface="Calibri" panose="020F0502020204030204"/>
              </a:rPr>
              <a:t>Objectives</a:t>
            </a:r>
            <a:endParaRPr lang="en-KE" sz="280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A7B7F52F-CF66-9453-3DFD-DBBA5CE2D944}"/>
              </a:ext>
            </a:extLst>
          </p:cNvPr>
          <p:cNvSpPr/>
          <p:nvPr/>
        </p:nvSpPr>
        <p:spPr>
          <a:xfrm>
            <a:off x="4022413" y="4622943"/>
            <a:ext cx="7716160" cy="1251762"/>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4" name="TextBox 3">
            <a:extLst>
              <a:ext uri="{FF2B5EF4-FFF2-40B4-BE49-F238E27FC236}">
                <a16:creationId xmlns:a16="http://schemas.microsoft.com/office/drawing/2014/main" id="{2E45665B-8FF6-45D1-F9BA-D878CF42ADA2}"/>
              </a:ext>
            </a:extLst>
          </p:cNvPr>
          <p:cNvSpPr txBox="1"/>
          <p:nvPr/>
        </p:nvSpPr>
        <p:spPr>
          <a:xfrm>
            <a:off x="4257229" y="4755633"/>
            <a:ext cx="7246528" cy="954107"/>
          </a:xfrm>
          <a:prstGeom prst="rect">
            <a:avLst/>
          </a:prstGeom>
          <a:noFill/>
        </p:spPr>
        <p:txBody>
          <a:bodyPr wrap="square" rtlCol="0" anchor="ctr">
            <a:spAutoFit/>
          </a:bodyPr>
          <a:lstStyle/>
          <a:p>
            <a:pPr eaLnBrk="1" hangingPunct="1">
              <a:defRPr/>
            </a:pPr>
            <a:r>
              <a:rPr lang="en-US" altLang="en-US" sz="2800" dirty="0"/>
              <a:t>Identify and act on 3Ts, 3Ps, 3Rs and MOB for priority signs.</a:t>
            </a:r>
            <a:endParaRPr lang="en-US" sz="2800" dirty="0">
              <a:solidFill>
                <a:prstClr val="black"/>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B400787-46FB-8368-92D2-D0B2AA031E49}"/>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960" y="193930"/>
            <a:ext cx="2480318" cy="2037786"/>
          </a:xfrm>
          <a:prstGeom prst="rect">
            <a:avLst/>
          </a:prstGeom>
        </p:spPr>
      </p:pic>
      <p:pic>
        <p:nvPicPr>
          <p:cNvPr id="28" name="Picture 27">
            <a:extLst>
              <a:ext uri="{FF2B5EF4-FFF2-40B4-BE49-F238E27FC236}">
                <a16:creationId xmlns:a16="http://schemas.microsoft.com/office/drawing/2014/main" id="{B4836C2A-0E05-7E03-DB1C-62B567F34AB3}"/>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913306" y="2113020"/>
            <a:ext cx="2480318" cy="2037786"/>
          </a:xfrm>
          <a:prstGeom prst="rect">
            <a:avLst/>
          </a:prstGeom>
        </p:spPr>
      </p:pic>
      <p:pic>
        <p:nvPicPr>
          <p:cNvPr id="29" name="Picture 28">
            <a:extLst>
              <a:ext uri="{FF2B5EF4-FFF2-40B4-BE49-F238E27FC236}">
                <a16:creationId xmlns:a16="http://schemas.microsoft.com/office/drawing/2014/main" id="{B620F6A9-2DC1-3910-C4AE-587EE2CCBE8E}"/>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57532" y="4225696"/>
            <a:ext cx="2480318" cy="2037786"/>
          </a:xfrm>
          <a:prstGeom prst="rect">
            <a:avLst/>
          </a:prstGeom>
        </p:spPr>
      </p:pic>
    </p:spTree>
    <p:extLst>
      <p:ext uri="{BB962C8B-B14F-4D97-AF65-F5344CB8AC3E}">
        <p14:creationId xmlns:p14="http://schemas.microsoft.com/office/powerpoint/2010/main" val="2587649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D79F-6131-4056-8C04-3D8138639291}"/>
              </a:ext>
            </a:extLst>
          </p:cNvPr>
          <p:cNvSpPr>
            <a:spLocks noGrp="1"/>
          </p:cNvSpPr>
          <p:nvPr>
            <p:ph type="title"/>
          </p:nvPr>
        </p:nvSpPr>
        <p:spPr>
          <a:xfrm>
            <a:off x="2301240" y="154543"/>
            <a:ext cx="8229600" cy="990600"/>
          </a:xfrm>
        </p:spPr>
        <p:txBody>
          <a:bodyPr/>
          <a:lstStyle/>
          <a:p>
            <a:r>
              <a:rPr lang="en-US" b="1" dirty="0">
                <a:solidFill>
                  <a:srgbClr val="0070C0"/>
                </a:solidFill>
                <a:latin typeface="+mn-lt"/>
              </a:rPr>
              <a:t>The ABCDE Approach</a:t>
            </a:r>
            <a:endParaRPr lang="en-KE" b="1" dirty="0">
              <a:solidFill>
                <a:srgbClr val="0070C0"/>
              </a:solidFill>
              <a:latin typeface="+mn-lt"/>
            </a:endParaRPr>
          </a:p>
        </p:txBody>
      </p:sp>
      <p:pic>
        <p:nvPicPr>
          <p:cNvPr id="5" name="Picture 4">
            <a:extLst>
              <a:ext uri="{FF2B5EF4-FFF2-40B4-BE49-F238E27FC236}">
                <a16:creationId xmlns:a16="http://schemas.microsoft.com/office/drawing/2014/main" id="{50E08313-A69C-02E8-13AF-635EA36B762D}"/>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l="16000" t="2888" r="15777" b="16001"/>
          <a:stretch/>
        </p:blipFill>
        <p:spPr>
          <a:xfrm>
            <a:off x="1638436" y="1187128"/>
            <a:ext cx="1021080" cy="1096716"/>
          </a:xfrm>
          <a:prstGeom prst="rect">
            <a:avLst/>
          </a:prstGeom>
        </p:spPr>
      </p:pic>
      <p:sp>
        <p:nvSpPr>
          <p:cNvPr id="6" name="TextBox 5">
            <a:extLst>
              <a:ext uri="{FF2B5EF4-FFF2-40B4-BE49-F238E27FC236}">
                <a16:creationId xmlns:a16="http://schemas.microsoft.com/office/drawing/2014/main" id="{3808EA73-A871-B17B-6705-58C980C0D16C}"/>
              </a:ext>
            </a:extLst>
          </p:cNvPr>
          <p:cNvSpPr txBox="1"/>
          <p:nvPr/>
        </p:nvSpPr>
        <p:spPr>
          <a:xfrm>
            <a:off x="2766197" y="1386128"/>
            <a:ext cx="2206630" cy="646331"/>
          </a:xfrm>
          <a:prstGeom prst="rect">
            <a:avLst/>
          </a:prstGeom>
          <a:noFill/>
        </p:spPr>
        <p:txBody>
          <a:bodyPr wrap="none" rtlCol="0">
            <a:spAutoFit/>
          </a:bodyPr>
          <a:lstStyle/>
          <a:p>
            <a:r>
              <a:rPr lang="en-US" dirty="0"/>
              <a:t>Ensure Safe approach</a:t>
            </a:r>
          </a:p>
          <a:p>
            <a:endParaRPr lang="en-KE" dirty="0"/>
          </a:p>
        </p:txBody>
      </p:sp>
      <p:pic>
        <p:nvPicPr>
          <p:cNvPr id="8" name="Picture 7">
            <a:extLst>
              <a:ext uri="{FF2B5EF4-FFF2-40B4-BE49-F238E27FC236}">
                <a16:creationId xmlns:a16="http://schemas.microsoft.com/office/drawing/2014/main" id="{A91AD413-4DCD-66AE-67F7-14418E6E2706}"/>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r="2458" b="18000"/>
          <a:stretch/>
        </p:blipFill>
        <p:spPr>
          <a:xfrm>
            <a:off x="1419973" y="3280922"/>
            <a:ext cx="1234440" cy="1037740"/>
          </a:xfrm>
          <a:prstGeom prst="rect">
            <a:avLst/>
          </a:prstGeom>
        </p:spPr>
      </p:pic>
      <p:sp>
        <p:nvSpPr>
          <p:cNvPr id="9" name="TextBox 8">
            <a:extLst>
              <a:ext uri="{FF2B5EF4-FFF2-40B4-BE49-F238E27FC236}">
                <a16:creationId xmlns:a16="http://schemas.microsoft.com/office/drawing/2014/main" id="{E3C30143-5F20-160C-2561-548108F27B4E}"/>
              </a:ext>
            </a:extLst>
          </p:cNvPr>
          <p:cNvSpPr txBox="1"/>
          <p:nvPr/>
        </p:nvSpPr>
        <p:spPr>
          <a:xfrm>
            <a:off x="2654413" y="2333503"/>
            <a:ext cx="3929268" cy="3970318"/>
          </a:xfrm>
          <a:prstGeom prst="rect">
            <a:avLst/>
          </a:prstGeom>
          <a:noFill/>
        </p:spPr>
        <p:txBody>
          <a:bodyPr wrap="square" rtlCol="0">
            <a:spAutoFit/>
          </a:bodyPr>
          <a:lstStyle/>
          <a:p>
            <a:r>
              <a:rPr lang="en-US" dirty="0"/>
              <a:t>Observe to determine initial level of alertness</a:t>
            </a:r>
          </a:p>
          <a:p>
            <a:pPr marL="742950" lvl="1" indent="-285750">
              <a:buFont typeface="Arial" panose="020B0604020202020204" pitchFamily="34" charset="0"/>
              <a:buChar char="•"/>
            </a:pPr>
            <a:r>
              <a:rPr lang="en-US" dirty="0"/>
              <a:t>For alert babies, consider assessing while with the parents</a:t>
            </a:r>
          </a:p>
          <a:p>
            <a:pPr marL="742950" lvl="1" indent="-285750">
              <a:buFont typeface="Arial" panose="020B0604020202020204" pitchFamily="34" charset="0"/>
              <a:buChar char="•"/>
            </a:pPr>
            <a:r>
              <a:rPr lang="en-US" b="1" dirty="0"/>
              <a:t>S - </a:t>
            </a:r>
            <a:r>
              <a:rPr lang="en-US" dirty="0"/>
              <a:t>Gentle Stimulation-tactile and verbal ( if not obviously alert)</a:t>
            </a:r>
          </a:p>
          <a:p>
            <a:pPr marL="742950" lvl="1" indent="-285750">
              <a:buFont typeface="Arial" panose="020B0604020202020204" pitchFamily="34" charset="0"/>
              <a:buChar char="•"/>
            </a:pPr>
            <a:r>
              <a:rPr lang="en-US" b="1" dirty="0"/>
              <a:t>S</a:t>
            </a:r>
            <a:r>
              <a:rPr lang="en-US" dirty="0"/>
              <a:t> - Shout (or other system) for help if unresponsiveness to initial stimulation</a:t>
            </a:r>
          </a:p>
          <a:p>
            <a:pPr marL="742950" lvl="1" indent="-285750">
              <a:buFont typeface="Arial" panose="020B0604020202020204" pitchFamily="34" charset="0"/>
              <a:buChar char="•"/>
            </a:pPr>
            <a:r>
              <a:rPr lang="en-US" b="1" dirty="0"/>
              <a:t>S - </a:t>
            </a:r>
            <a:r>
              <a:rPr lang="en-US" dirty="0"/>
              <a:t>Consider change of Setting to an emergency area (</a:t>
            </a:r>
            <a:r>
              <a:rPr lang="en-US" dirty="0" err="1"/>
              <a:t>E.g</a:t>
            </a:r>
            <a:r>
              <a:rPr lang="en-US" dirty="0"/>
              <a:t> if in the waiting bay)</a:t>
            </a:r>
          </a:p>
          <a:p>
            <a:endParaRPr lang="en-KE" dirty="0"/>
          </a:p>
        </p:txBody>
      </p:sp>
      <p:pic>
        <p:nvPicPr>
          <p:cNvPr id="11" name="Picture 10">
            <a:extLst>
              <a:ext uri="{FF2B5EF4-FFF2-40B4-BE49-F238E27FC236}">
                <a16:creationId xmlns:a16="http://schemas.microsoft.com/office/drawing/2014/main" id="{129E9F85-2AB6-F6D9-978E-DD37F8CC182A}"/>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635700" y="2541891"/>
            <a:ext cx="874275" cy="730662"/>
          </a:xfrm>
          <a:prstGeom prst="rect">
            <a:avLst/>
          </a:prstGeom>
        </p:spPr>
      </p:pic>
      <p:pic>
        <p:nvPicPr>
          <p:cNvPr id="13" name="Picture 12">
            <a:extLst>
              <a:ext uri="{FF2B5EF4-FFF2-40B4-BE49-F238E27FC236}">
                <a16:creationId xmlns:a16="http://schemas.microsoft.com/office/drawing/2014/main" id="{2606216E-3ACF-0EA5-F8FE-270986B3B294}"/>
              </a:ext>
            </a:extLst>
          </p:cNvPr>
          <p:cNvPicPr>
            <a:picLocks noChangeAspect="1"/>
          </p:cNvPicPr>
          <p:nvPr/>
        </p:nvPicPr>
        <p:blipFill>
          <a:blip r:embed="rId5">
            <a:duotone>
              <a:schemeClr val="accent4">
                <a:shade val="45000"/>
                <a:satMod val="135000"/>
              </a:schemeClr>
              <a:prstClr val="white"/>
            </a:duotone>
          </a:blip>
          <a:srcRect b="17848"/>
          <a:stretch/>
        </p:blipFill>
        <p:spPr>
          <a:xfrm>
            <a:off x="6635699" y="1233914"/>
            <a:ext cx="889400" cy="730662"/>
          </a:xfrm>
          <a:prstGeom prst="rect">
            <a:avLst/>
          </a:prstGeom>
        </p:spPr>
      </p:pic>
      <p:pic>
        <p:nvPicPr>
          <p:cNvPr id="15" name="Picture 14">
            <a:extLst>
              <a:ext uri="{FF2B5EF4-FFF2-40B4-BE49-F238E27FC236}">
                <a16:creationId xmlns:a16="http://schemas.microsoft.com/office/drawing/2014/main" id="{8378E10D-396D-19AA-758E-4CD1263A0467}"/>
              </a:ext>
            </a:extLst>
          </p:cNvPr>
          <p:cNvPicPr>
            <a:picLocks noChangeAspect="1"/>
          </p:cNvPicPr>
          <p:nvPr/>
        </p:nvPicPr>
        <p:blipFill>
          <a:blip r:embed="rId6">
            <a:duotone>
              <a:schemeClr val="accent2">
                <a:shade val="45000"/>
                <a:satMod val="135000"/>
              </a:schemeClr>
              <a:prstClr val="white"/>
            </a:duotone>
          </a:blip>
          <a:srcRect l="1" r="-58" b="16172"/>
          <a:stretch/>
        </p:blipFill>
        <p:spPr>
          <a:xfrm>
            <a:off x="6591436" y="3577144"/>
            <a:ext cx="872112" cy="730662"/>
          </a:xfrm>
          <a:prstGeom prst="rect">
            <a:avLst/>
          </a:prstGeom>
        </p:spPr>
      </p:pic>
      <p:pic>
        <p:nvPicPr>
          <p:cNvPr id="17" name="Picture 16">
            <a:extLst>
              <a:ext uri="{FF2B5EF4-FFF2-40B4-BE49-F238E27FC236}">
                <a16:creationId xmlns:a16="http://schemas.microsoft.com/office/drawing/2014/main" id="{0BAA6CA4-1B20-1108-2B1B-582F741DEA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3681" y="4571964"/>
            <a:ext cx="872112" cy="742677"/>
          </a:xfrm>
          <a:prstGeom prst="rect">
            <a:avLst/>
          </a:prstGeom>
        </p:spPr>
      </p:pic>
      <p:pic>
        <p:nvPicPr>
          <p:cNvPr id="19" name="Picture 18">
            <a:extLst>
              <a:ext uri="{FF2B5EF4-FFF2-40B4-BE49-F238E27FC236}">
                <a16:creationId xmlns:a16="http://schemas.microsoft.com/office/drawing/2014/main" id="{4C770CDC-2367-2B87-FB32-6BE098A3D4E7}"/>
              </a:ext>
            </a:extLst>
          </p:cNvPr>
          <p:cNvPicPr>
            <a:picLocks noChangeAspect="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r="53985" b="8947"/>
          <a:stretch/>
        </p:blipFill>
        <p:spPr>
          <a:xfrm>
            <a:off x="6754092" y="5537535"/>
            <a:ext cx="675700" cy="957872"/>
          </a:xfrm>
          <a:prstGeom prst="rect">
            <a:avLst/>
          </a:prstGeom>
        </p:spPr>
      </p:pic>
      <p:sp>
        <p:nvSpPr>
          <p:cNvPr id="20" name="TextBox 19">
            <a:extLst>
              <a:ext uri="{FF2B5EF4-FFF2-40B4-BE49-F238E27FC236}">
                <a16:creationId xmlns:a16="http://schemas.microsoft.com/office/drawing/2014/main" id="{84753358-E1C2-AA90-1DA7-1927A17AF9AA}"/>
              </a:ext>
            </a:extLst>
          </p:cNvPr>
          <p:cNvSpPr txBox="1"/>
          <p:nvPr/>
        </p:nvSpPr>
        <p:spPr>
          <a:xfrm>
            <a:off x="7783170" y="1478186"/>
            <a:ext cx="1187313" cy="369332"/>
          </a:xfrm>
          <a:prstGeom prst="rect">
            <a:avLst/>
          </a:prstGeom>
          <a:noFill/>
        </p:spPr>
        <p:txBody>
          <a:bodyPr wrap="none" rtlCol="0">
            <a:spAutoFit/>
          </a:bodyPr>
          <a:lstStyle/>
          <a:p>
            <a:r>
              <a:rPr lang="en-US" dirty="0"/>
              <a:t>A - Airway </a:t>
            </a:r>
            <a:endParaRPr lang="en-KE" dirty="0"/>
          </a:p>
        </p:txBody>
      </p:sp>
      <p:sp>
        <p:nvSpPr>
          <p:cNvPr id="21" name="TextBox 20">
            <a:extLst>
              <a:ext uri="{FF2B5EF4-FFF2-40B4-BE49-F238E27FC236}">
                <a16:creationId xmlns:a16="http://schemas.microsoft.com/office/drawing/2014/main" id="{3191868C-26CB-404E-0A74-C931B2B50172}"/>
              </a:ext>
            </a:extLst>
          </p:cNvPr>
          <p:cNvSpPr txBox="1"/>
          <p:nvPr/>
        </p:nvSpPr>
        <p:spPr>
          <a:xfrm>
            <a:off x="7813133" y="2722556"/>
            <a:ext cx="1394613" cy="369332"/>
          </a:xfrm>
          <a:prstGeom prst="rect">
            <a:avLst/>
          </a:prstGeom>
          <a:noFill/>
        </p:spPr>
        <p:txBody>
          <a:bodyPr wrap="none" rtlCol="0">
            <a:spAutoFit/>
          </a:bodyPr>
          <a:lstStyle/>
          <a:p>
            <a:r>
              <a:rPr lang="en-US" dirty="0"/>
              <a:t>B - Breathing</a:t>
            </a:r>
            <a:endParaRPr lang="en-KE" dirty="0"/>
          </a:p>
        </p:txBody>
      </p:sp>
      <p:sp>
        <p:nvSpPr>
          <p:cNvPr id="22" name="TextBox 21">
            <a:extLst>
              <a:ext uri="{FF2B5EF4-FFF2-40B4-BE49-F238E27FC236}">
                <a16:creationId xmlns:a16="http://schemas.microsoft.com/office/drawing/2014/main" id="{5FAC6D05-E78D-1258-24A7-90604B7A036B}"/>
              </a:ext>
            </a:extLst>
          </p:cNvPr>
          <p:cNvSpPr txBox="1"/>
          <p:nvPr/>
        </p:nvSpPr>
        <p:spPr>
          <a:xfrm>
            <a:off x="7704736" y="3726682"/>
            <a:ext cx="1492012" cy="369332"/>
          </a:xfrm>
          <a:prstGeom prst="rect">
            <a:avLst/>
          </a:prstGeom>
          <a:noFill/>
        </p:spPr>
        <p:txBody>
          <a:bodyPr wrap="none" rtlCol="0">
            <a:spAutoFit/>
          </a:bodyPr>
          <a:lstStyle/>
          <a:p>
            <a:r>
              <a:rPr lang="en-US" dirty="0"/>
              <a:t>C - Circulation</a:t>
            </a:r>
            <a:endParaRPr lang="en-KE" dirty="0"/>
          </a:p>
        </p:txBody>
      </p:sp>
      <p:sp>
        <p:nvSpPr>
          <p:cNvPr id="23" name="TextBox 22">
            <a:extLst>
              <a:ext uri="{FF2B5EF4-FFF2-40B4-BE49-F238E27FC236}">
                <a16:creationId xmlns:a16="http://schemas.microsoft.com/office/drawing/2014/main" id="{F56EADD6-B958-AAF2-DA9B-05E71367832C}"/>
              </a:ext>
            </a:extLst>
          </p:cNvPr>
          <p:cNvSpPr txBox="1"/>
          <p:nvPr/>
        </p:nvSpPr>
        <p:spPr>
          <a:xfrm>
            <a:off x="7687408" y="4581271"/>
            <a:ext cx="2377957" cy="646331"/>
          </a:xfrm>
          <a:prstGeom prst="rect">
            <a:avLst/>
          </a:prstGeom>
          <a:noFill/>
        </p:spPr>
        <p:txBody>
          <a:bodyPr wrap="square" rtlCol="0">
            <a:spAutoFit/>
          </a:bodyPr>
          <a:lstStyle/>
          <a:p>
            <a:r>
              <a:rPr lang="en-US" dirty="0"/>
              <a:t>D -Disability (Neurological status)</a:t>
            </a:r>
          </a:p>
        </p:txBody>
      </p:sp>
      <p:sp>
        <p:nvSpPr>
          <p:cNvPr id="25" name="TextBox 24">
            <a:extLst>
              <a:ext uri="{FF2B5EF4-FFF2-40B4-BE49-F238E27FC236}">
                <a16:creationId xmlns:a16="http://schemas.microsoft.com/office/drawing/2014/main" id="{5BA3E864-F0F3-0382-E005-338E90D4586A}"/>
              </a:ext>
            </a:extLst>
          </p:cNvPr>
          <p:cNvSpPr txBox="1"/>
          <p:nvPr/>
        </p:nvSpPr>
        <p:spPr>
          <a:xfrm>
            <a:off x="7783169" y="5877167"/>
            <a:ext cx="2290470" cy="369332"/>
          </a:xfrm>
          <a:prstGeom prst="rect">
            <a:avLst/>
          </a:prstGeom>
          <a:noFill/>
        </p:spPr>
        <p:txBody>
          <a:bodyPr wrap="square">
            <a:spAutoFit/>
          </a:bodyPr>
          <a:lstStyle/>
          <a:p>
            <a:r>
              <a:rPr lang="en-US" dirty="0"/>
              <a:t>E - Exposure</a:t>
            </a:r>
          </a:p>
        </p:txBody>
      </p:sp>
      <p:cxnSp>
        <p:nvCxnSpPr>
          <p:cNvPr id="27" name="Straight Connector 26">
            <a:extLst>
              <a:ext uri="{FF2B5EF4-FFF2-40B4-BE49-F238E27FC236}">
                <a16:creationId xmlns:a16="http://schemas.microsoft.com/office/drawing/2014/main" id="{5984252C-699B-00AE-A6BD-1AF5468DD81D}"/>
              </a:ext>
            </a:extLst>
          </p:cNvPr>
          <p:cNvCxnSpPr/>
          <p:nvPr/>
        </p:nvCxnSpPr>
        <p:spPr>
          <a:xfrm>
            <a:off x="6522721" y="1735204"/>
            <a:ext cx="0" cy="4785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8AA2570-28B5-D106-6205-FF0B80A7B40B}"/>
              </a:ext>
            </a:extLst>
          </p:cNvPr>
          <p:cNvCxnSpPr/>
          <p:nvPr/>
        </p:nvCxnSpPr>
        <p:spPr>
          <a:xfrm>
            <a:off x="2766198" y="2116789"/>
            <a:ext cx="332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E2FCDB0-ADC3-727F-7156-0EDA3322C89E}"/>
              </a:ext>
            </a:extLst>
          </p:cNvPr>
          <p:cNvCxnSpPr/>
          <p:nvPr/>
        </p:nvCxnSpPr>
        <p:spPr>
          <a:xfrm>
            <a:off x="2918598" y="6493836"/>
            <a:ext cx="332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1DBB9B-D3F6-FCF0-463B-D1311D6D7FF5}"/>
              </a:ext>
            </a:extLst>
          </p:cNvPr>
          <p:cNvCxnSpPr/>
          <p:nvPr/>
        </p:nvCxnSpPr>
        <p:spPr>
          <a:xfrm>
            <a:off x="7018158" y="2143542"/>
            <a:ext cx="332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B9F9EFA-C90A-A234-7F71-EF9C316D6E93}"/>
              </a:ext>
            </a:extLst>
          </p:cNvPr>
          <p:cNvCxnSpPr/>
          <p:nvPr/>
        </p:nvCxnSpPr>
        <p:spPr>
          <a:xfrm>
            <a:off x="7018158" y="3423702"/>
            <a:ext cx="332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16C784-A5D2-AE11-B675-28CD3C78D7C2}"/>
              </a:ext>
            </a:extLst>
          </p:cNvPr>
          <p:cNvCxnSpPr/>
          <p:nvPr/>
        </p:nvCxnSpPr>
        <p:spPr>
          <a:xfrm>
            <a:off x="7018158" y="4444782"/>
            <a:ext cx="33298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BEB5AF2-298A-26A3-98AB-67D965859D9B}"/>
              </a:ext>
            </a:extLst>
          </p:cNvPr>
          <p:cNvCxnSpPr/>
          <p:nvPr/>
        </p:nvCxnSpPr>
        <p:spPr>
          <a:xfrm>
            <a:off x="7201038" y="5504807"/>
            <a:ext cx="332980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81226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15"/>
          <p:cNvSpPr txBox="1">
            <a:spLocks noGrp="1"/>
          </p:cNvSpPr>
          <p:nvPr>
            <p:ph type="title"/>
          </p:nvPr>
        </p:nvSpPr>
        <p:spPr>
          <a:xfrm>
            <a:off x="2036906" y="139094"/>
            <a:ext cx="8229600" cy="1003906"/>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Drawing Up Insulin </a:t>
            </a:r>
            <a:endParaRPr sz="2800" b="1" dirty="0">
              <a:solidFill>
                <a:srgbClr val="0070C0"/>
              </a:solidFill>
              <a:latin typeface="Arial"/>
              <a:ea typeface="Arial"/>
              <a:cs typeface="Arial"/>
              <a:sym typeface="Arial"/>
            </a:endParaRPr>
          </a:p>
        </p:txBody>
      </p:sp>
      <p:pic>
        <p:nvPicPr>
          <p:cNvPr id="968" name="Google Shape;968;p115"/>
          <p:cNvPicPr preferRelativeResize="0">
            <a:picLocks noGrp="1"/>
          </p:cNvPicPr>
          <p:nvPr>
            <p:ph type="body" idx="1"/>
          </p:nvPr>
        </p:nvPicPr>
        <p:blipFill rotWithShape="1">
          <a:blip r:embed="rId3">
            <a:alphaModFix/>
          </a:blip>
          <a:srcRect/>
          <a:stretch/>
        </p:blipFill>
        <p:spPr>
          <a:xfrm>
            <a:off x="1175651" y="1500206"/>
            <a:ext cx="3204736" cy="3449167"/>
          </a:xfrm>
          <a:prstGeom prst="rect">
            <a:avLst/>
          </a:prstGeom>
          <a:noFill/>
          <a:ln>
            <a:noFill/>
          </a:ln>
        </p:spPr>
      </p:pic>
      <p:pic>
        <p:nvPicPr>
          <p:cNvPr id="969" name="Google Shape;969;p115"/>
          <p:cNvPicPr preferRelativeResize="0">
            <a:picLocks noGrp="1"/>
          </p:cNvPicPr>
          <p:nvPr>
            <p:ph type="body" idx="2"/>
          </p:nvPr>
        </p:nvPicPr>
        <p:blipFill rotWithShape="1">
          <a:blip r:embed="rId4">
            <a:alphaModFix/>
          </a:blip>
          <a:srcRect/>
          <a:stretch/>
        </p:blipFill>
        <p:spPr>
          <a:xfrm>
            <a:off x="4891312" y="1500206"/>
            <a:ext cx="3325145" cy="3449167"/>
          </a:xfrm>
          <a:prstGeom prst="rect">
            <a:avLst/>
          </a:prstGeom>
          <a:noFill/>
          <a:ln>
            <a:noFill/>
          </a:ln>
        </p:spPr>
      </p:pic>
      <p:sp>
        <p:nvSpPr>
          <p:cNvPr id="970" name="Google Shape;970;p115"/>
          <p:cNvSpPr txBox="1"/>
          <p:nvPr/>
        </p:nvSpPr>
        <p:spPr>
          <a:xfrm>
            <a:off x="1732100" y="5586425"/>
            <a:ext cx="8839200" cy="2307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Image:  How to give an insulin injection.  https://kidshealth.org/en/parents/injection-graphic.html</a:t>
            </a:r>
            <a:endParaRPr kumimoji="0" sz="900" b="0" i="0" u="none" strike="noStrike" kern="0" cap="none" spc="0" normalizeH="0" baseline="0" noProof="0" dirty="0">
              <a:ln>
                <a:noFill/>
              </a:ln>
              <a:solidFill>
                <a:srgbClr val="0070C0"/>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1C28FCD8-95B2-70F4-67B0-6E135DF91DF7}"/>
              </a:ext>
            </a:extLst>
          </p:cNvPr>
          <p:cNvSpPr/>
          <p:nvPr/>
        </p:nvSpPr>
        <p:spPr>
          <a:xfrm>
            <a:off x="8467478" y="1297004"/>
            <a:ext cx="3568759" cy="37290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U-100 syringes for U-100 insulin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small syringes with half or one unit per mark (e.g., 0.3 or 0.5 mL, 100 U/mL) for  children, to make it possible to dose in half units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Use needle length of 4-6mm for children</a:t>
            </a:r>
          </a:p>
        </p:txBody>
      </p:sp>
    </p:spTree>
    <p:extLst>
      <p:ext uri="{BB962C8B-B14F-4D97-AF65-F5344CB8AC3E}">
        <p14:creationId xmlns:p14="http://schemas.microsoft.com/office/powerpoint/2010/main" val="106928529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8D2A-1878-F000-5C75-469AD39B0C76}"/>
              </a:ext>
            </a:extLst>
          </p:cNvPr>
          <p:cNvSpPr>
            <a:spLocks noGrp="1"/>
          </p:cNvSpPr>
          <p:nvPr>
            <p:ph type="title"/>
          </p:nvPr>
        </p:nvSpPr>
        <p:spPr>
          <a:xfrm>
            <a:off x="1981472" y="136784"/>
            <a:ext cx="6305038" cy="736053"/>
          </a:xfrm>
        </p:spPr>
        <p:txBody>
          <a:bodyPr>
            <a:normAutofit/>
          </a:bodyPr>
          <a:lstStyle/>
          <a:p>
            <a:pPr algn="ctr"/>
            <a:r>
              <a:rPr lang="en-US" sz="2800" b="1" dirty="0">
                <a:solidFill>
                  <a:srgbClr val="0070C0"/>
                </a:solidFill>
                <a:latin typeface="Arial"/>
                <a:ea typeface="Arial"/>
                <a:cs typeface="Arial"/>
                <a:sym typeface="Arial"/>
              </a:rPr>
              <a:t>Injection Technique (1)</a:t>
            </a:r>
            <a:endParaRPr lang="en-US" sz="2800" dirty="0"/>
          </a:p>
        </p:txBody>
      </p:sp>
      <p:sp>
        <p:nvSpPr>
          <p:cNvPr id="5" name="Slide Number Placeholder 4">
            <a:extLst>
              <a:ext uri="{FF2B5EF4-FFF2-40B4-BE49-F238E27FC236}">
                <a16:creationId xmlns:a16="http://schemas.microsoft.com/office/drawing/2014/main" id="{1C17549E-E5B9-FEF8-8490-B7D715EAA366}"/>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201</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pic>
        <p:nvPicPr>
          <p:cNvPr id="6" name="Google Shape;977;p116" descr="Insulin Injection Sites: Where and How to Inject">
            <a:extLst>
              <a:ext uri="{FF2B5EF4-FFF2-40B4-BE49-F238E27FC236}">
                <a16:creationId xmlns:a16="http://schemas.microsoft.com/office/drawing/2014/main" id="{C6222DF9-2B46-1248-98A3-856335DF8725}"/>
              </a:ext>
            </a:extLst>
          </p:cNvPr>
          <p:cNvPicPr preferRelativeResize="0"/>
          <p:nvPr/>
        </p:nvPicPr>
        <p:blipFill rotWithShape="1">
          <a:blip r:embed="rId2">
            <a:alphaModFix/>
          </a:blip>
          <a:srcRect l="46475" t="10691" r="9095" b="13844"/>
          <a:stretch/>
        </p:blipFill>
        <p:spPr>
          <a:xfrm>
            <a:off x="9942286" y="2214931"/>
            <a:ext cx="1972036" cy="2328040"/>
          </a:xfrm>
          <a:prstGeom prst="rect">
            <a:avLst/>
          </a:prstGeom>
          <a:noFill/>
          <a:ln>
            <a:noFill/>
          </a:ln>
        </p:spPr>
      </p:pic>
      <p:sp>
        <p:nvSpPr>
          <p:cNvPr id="7" name="Rectangle: Rounded Corners 6">
            <a:extLst>
              <a:ext uri="{FF2B5EF4-FFF2-40B4-BE49-F238E27FC236}">
                <a16:creationId xmlns:a16="http://schemas.microsoft.com/office/drawing/2014/main" id="{E8DDED07-D8E7-DB6F-2D68-9EF89C045CEC}"/>
              </a:ext>
            </a:extLst>
          </p:cNvPr>
          <p:cNvSpPr/>
          <p:nvPr/>
        </p:nvSpPr>
        <p:spPr>
          <a:xfrm>
            <a:off x="1262743" y="769258"/>
            <a:ext cx="8445600" cy="5769654"/>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Insulin should be given subcutaneously.</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Pinch up some skin and quickly insert the needle at a </a:t>
            </a:r>
            <a:r>
              <a:rPr kumimoji="0" lang="en-US" sz="2000" b="0" i="0" u="none" strike="noStrike" kern="0" cap="none" spc="0" normalizeH="0" baseline="0" noProof="0" dirty="0">
                <a:ln>
                  <a:noFill/>
                </a:ln>
                <a:solidFill>
                  <a:srgbClr val="FF0000"/>
                </a:solidFill>
                <a:effectLst/>
                <a:uLnTx/>
                <a:uFillTx/>
                <a:ea typeface="+mn-ea"/>
                <a:cs typeface="+mn-cs"/>
                <a:sym typeface="Arial"/>
              </a:rPr>
              <a:t>90°</a:t>
            </a:r>
            <a:r>
              <a:rPr kumimoji="0" lang="en-US" sz="2000" b="0" i="0" u="none" strike="noStrike" kern="0" cap="none" spc="0" normalizeH="0" baseline="0" noProof="0" dirty="0">
                <a:ln>
                  <a:noFill/>
                </a:ln>
                <a:solidFill>
                  <a:prstClr val="black"/>
                </a:solidFill>
                <a:effectLst/>
                <a:uLnTx/>
                <a:uFillTx/>
                <a:ea typeface="+mn-ea"/>
                <a:cs typeface="+mn-cs"/>
                <a:sym typeface="Arial"/>
              </a:rPr>
              <a:t> angle.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No need to pinch up skin if using 4mm needle.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Keep the skin pinched to avoid having the insulin go into the muscle.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Push the plunger down all the way.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Hold the syringe and needle in place for 15 seconds.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Let go of the pinched skin and remove the needle from the skin.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prstClr val="black"/>
                </a:solidFill>
                <a:effectLst/>
                <a:uLnTx/>
                <a:uFillTx/>
                <a:ea typeface="+mn-ea"/>
                <a:cs typeface="+mn-cs"/>
                <a:sym typeface="Arial"/>
              </a:rPr>
              <a:t>If you see blood or clear fluid (insulin) where the needle went in, press on the area for 10 seconds.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2000" b="0" i="0" u="none" strike="noStrike" kern="0" cap="none" spc="0" normalizeH="0" baseline="0" noProof="0" dirty="0">
              <a:ln>
                <a:noFill/>
              </a:ln>
              <a:solidFill>
                <a:prstClr val="black"/>
              </a:solidFill>
              <a:effectLst/>
              <a:uLnTx/>
              <a:uFillTx/>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prstClr val="black"/>
                </a:solidFill>
                <a:effectLst/>
                <a:uLnTx/>
                <a:uFillTx/>
                <a:ea typeface="+mn-ea"/>
                <a:cs typeface="+mn-cs"/>
                <a:sym typeface="Arial"/>
              </a:rPr>
              <a:t>Do not rub.</a:t>
            </a:r>
          </a:p>
        </p:txBody>
      </p:sp>
      <p:sp>
        <p:nvSpPr>
          <p:cNvPr id="8" name="Google Shape;978;p116">
            <a:extLst>
              <a:ext uri="{FF2B5EF4-FFF2-40B4-BE49-F238E27FC236}">
                <a16:creationId xmlns:a16="http://schemas.microsoft.com/office/drawing/2014/main" id="{C9DFDBB4-B5F3-E707-2539-6F9C3103FBCB}"/>
              </a:ext>
            </a:extLst>
          </p:cNvPr>
          <p:cNvSpPr txBox="1"/>
          <p:nvPr/>
        </p:nvSpPr>
        <p:spPr>
          <a:xfrm>
            <a:off x="1674436" y="6538912"/>
            <a:ext cx="8445600" cy="2307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Image: Insulin injection sites:  where and how to inject.  https://www.healthline.com/health/diabetes/insulin-injection</a:t>
            </a:r>
            <a:endParaRPr kumimoji="0" sz="900" b="0" i="0" u="none" strike="noStrike" kern="0" cap="none" spc="0" normalizeH="0" baseline="0" noProof="0" dirty="0">
              <a:ln>
                <a:noFill/>
              </a:ln>
              <a:solidFill>
                <a:srgbClr val="0070C0"/>
              </a:solidFill>
              <a:effectLst/>
              <a:uLnTx/>
              <a:uFillTx/>
              <a:latin typeface="Arial"/>
              <a:ea typeface="+mn-ea"/>
              <a:cs typeface="Arial"/>
              <a:sym typeface="Arial"/>
            </a:endParaRPr>
          </a:p>
        </p:txBody>
      </p:sp>
    </p:spTree>
    <p:extLst>
      <p:ext uri="{BB962C8B-B14F-4D97-AF65-F5344CB8AC3E}">
        <p14:creationId xmlns:p14="http://schemas.microsoft.com/office/powerpoint/2010/main" val="429333770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18"/>
          <p:cNvSpPr txBox="1">
            <a:spLocks noGrp="1"/>
          </p:cNvSpPr>
          <p:nvPr>
            <p:ph type="title"/>
          </p:nvPr>
        </p:nvSpPr>
        <p:spPr>
          <a:xfrm>
            <a:off x="2307771" y="237506"/>
            <a:ext cx="6543304" cy="687134"/>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SzPts val="1400"/>
            </a:pPr>
            <a:r>
              <a:rPr lang="en-US" sz="2800" b="1" dirty="0">
                <a:solidFill>
                  <a:srgbClr val="0070C0"/>
                </a:solidFill>
                <a:latin typeface="Arial" panose="020B0604020202020204" pitchFamily="34" charset="0"/>
                <a:ea typeface="Arial"/>
                <a:cs typeface="Arial" panose="020B0604020202020204" pitchFamily="34" charset="0"/>
                <a:sym typeface="Arial"/>
              </a:rPr>
              <a:t>Sites for Injection &amp; Rotation</a:t>
            </a:r>
            <a:r>
              <a:rPr lang="en-US" sz="2800" dirty="0">
                <a:solidFill>
                  <a:srgbClr val="0070C0"/>
                </a:solidFill>
                <a:latin typeface="Arial" panose="020B0604020202020204" pitchFamily="34" charset="0"/>
                <a:ea typeface="Calibri"/>
                <a:cs typeface="Arial" panose="020B0604020202020204" pitchFamily="34" charset="0"/>
                <a:sym typeface="Calibri"/>
              </a:rPr>
              <a:t>  </a:t>
            </a:r>
            <a:endParaRPr sz="2800" dirty="0">
              <a:solidFill>
                <a:srgbClr val="0070C0"/>
              </a:solidFill>
              <a:latin typeface="Arial" panose="020B0604020202020204" pitchFamily="34" charset="0"/>
              <a:ea typeface="Calibri"/>
              <a:cs typeface="Arial" panose="020B0604020202020204" pitchFamily="34" charset="0"/>
              <a:sym typeface="Calibri"/>
            </a:endParaRPr>
          </a:p>
        </p:txBody>
      </p:sp>
      <p:pic>
        <p:nvPicPr>
          <p:cNvPr id="994" name="Google Shape;994;p118" descr="EADSG Guidelines: Insulin Storage and Optimisation of Injection Technique  in Diabetes Management | SpringerLink"/>
          <p:cNvPicPr preferRelativeResize="0"/>
          <p:nvPr/>
        </p:nvPicPr>
        <p:blipFill rotWithShape="1">
          <a:blip r:embed="rId3">
            <a:alphaModFix/>
          </a:blip>
          <a:srcRect/>
          <a:stretch/>
        </p:blipFill>
        <p:spPr>
          <a:xfrm>
            <a:off x="1638301" y="1184595"/>
            <a:ext cx="4244335" cy="4284000"/>
          </a:xfrm>
          <a:prstGeom prst="rect">
            <a:avLst/>
          </a:prstGeom>
          <a:noFill/>
          <a:ln>
            <a:noFill/>
          </a:ln>
        </p:spPr>
      </p:pic>
      <p:sp>
        <p:nvSpPr>
          <p:cNvPr id="995" name="Google Shape;995;p118"/>
          <p:cNvSpPr txBox="1"/>
          <p:nvPr/>
        </p:nvSpPr>
        <p:spPr>
          <a:xfrm>
            <a:off x="1704000" y="5685858"/>
            <a:ext cx="8915400" cy="23079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err="1">
                <a:ln>
                  <a:noFill/>
                </a:ln>
                <a:solidFill>
                  <a:srgbClr val="0070C0"/>
                </a:solidFill>
                <a:effectLst/>
                <a:uLnTx/>
                <a:uFillTx/>
                <a:latin typeface="Arial"/>
                <a:ea typeface="Arial"/>
                <a:cs typeface="Arial"/>
                <a:sym typeface="Arial"/>
              </a:rPr>
              <a:t>Bahendeka</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 S. </a:t>
            </a:r>
            <a:r>
              <a:rPr kumimoji="0" lang="en-US" sz="900" b="0" i="1" u="none" strike="noStrike" kern="0" cap="none" spc="0" normalizeH="0" baseline="0" noProof="0" dirty="0">
                <a:ln>
                  <a:noFill/>
                </a:ln>
                <a:solidFill>
                  <a:srgbClr val="0070C0"/>
                </a:solidFill>
                <a:effectLst/>
                <a:uLnTx/>
                <a:uFillTx/>
                <a:latin typeface="Arial"/>
                <a:ea typeface="Arial"/>
                <a:cs typeface="Arial"/>
                <a:sym typeface="Arial"/>
              </a:rPr>
              <a:t>et al.</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 EADSG Guidelines: Insulin Storage and </a:t>
            </a:r>
            <a:r>
              <a:rPr kumimoji="0" lang="en-US" sz="900" b="0" i="0" u="none" strike="noStrike" kern="0" cap="none" spc="0" normalizeH="0" baseline="0" noProof="0" dirty="0" err="1">
                <a:ln>
                  <a:noFill/>
                </a:ln>
                <a:solidFill>
                  <a:srgbClr val="0070C0"/>
                </a:solidFill>
                <a:effectLst/>
                <a:uLnTx/>
                <a:uFillTx/>
                <a:latin typeface="Arial"/>
                <a:ea typeface="Arial"/>
                <a:cs typeface="Arial"/>
                <a:sym typeface="Arial"/>
              </a:rPr>
              <a:t>Optimisation</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 of Injection Technique in Diabetes Management. </a:t>
            </a:r>
            <a:r>
              <a:rPr kumimoji="0" lang="en-US" sz="900" b="0" i="1" u="none" strike="noStrike" kern="0" cap="none" spc="0" normalizeH="0" baseline="0" noProof="0" dirty="0">
                <a:ln>
                  <a:noFill/>
                </a:ln>
                <a:solidFill>
                  <a:srgbClr val="0070C0"/>
                </a:solidFill>
                <a:effectLst/>
                <a:uLnTx/>
                <a:uFillTx/>
                <a:latin typeface="Arial"/>
                <a:ea typeface="Arial"/>
                <a:cs typeface="Arial"/>
                <a:sym typeface="Arial"/>
              </a:rPr>
              <a:t>Diabetes </a:t>
            </a:r>
            <a:r>
              <a:rPr kumimoji="0" lang="en-US" sz="900" b="0" i="1" u="none" strike="noStrike" kern="0" cap="none" spc="0" normalizeH="0" baseline="0" noProof="0" dirty="0" err="1">
                <a:ln>
                  <a:noFill/>
                </a:ln>
                <a:solidFill>
                  <a:srgbClr val="0070C0"/>
                </a:solidFill>
                <a:effectLst/>
                <a:uLnTx/>
                <a:uFillTx/>
                <a:latin typeface="Arial"/>
                <a:ea typeface="Arial"/>
                <a:cs typeface="Arial"/>
                <a:sym typeface="Arial"/>
              </a:rPr>
              <a:t>Ther</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 </a:t>
            </a:r>
            <a:r>
              <a:rPr kumimoji="0" lang="en-US" sz="900" b="1" i="0" u="none" strike="noStrike" kern="0" cap="none" spc="0" normalizeH="0" baseline="0" noProof="0" dirty="0">
                <a:ln>
                  <a:noFill/>
                </a:ln>
                <a:solidFill>
                  <a:srgbClr val="0070C0"/>
                </a:solidFill>
                <a:effectLst/>
                <a:uLnTx/>
                <a:uFillTx/>
                <a:latin typeface="Arial"/>
                <a:ea typeface="Arial"/>
                <a:cs typeface="Arial"/>
                <a:sym typeface="Arial"/>
              </a:rPr>
              <a:t>10, </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341–366 (2019).</a:t>
            </a:r>
            <a:endParaRPr kumimoji="0" sz="900" b="0" i="0" u="none" strike="noStrike" kern="0" cap="none" spc="0" normalizeH="0" baseline="0" noProof="0" dirty="0">
              <a:ln>
                <a:noFill/>
              </a:ln>
              <a:solidFill>
                <a:srgbClr val="0070C0"/>
              </a:solidFill>
              <a:effectLst/>
              <a:uLnTx/>
              <a:uFillTx/>
              <a:latin typeface="Arial"/>
              <a:ea typeface="Arial"/>
              <a:cs typeface="Arial"/>
              <a:sym typeface="Arial"/>
            </a:endParaRPr>
          </a:p>
        </p:txBody>
      </p:sp>
      <p:pic>
        <p:nvPicPr>
          <p:cNvPr id="996" name="Google Shape;996;p118" descr="Insulin injection sites | Health Navigator NZ"/>
          <p:cNvPicPr preferRelativeResize="0"/>
          <p:nvPr/>
        </p:nvPicPr>
        <p:blipFill rotWithShape="1">
          <a:blip r:embed="rId4">
            <a:alphaModFix/>
          </a:blip>
          <a:srcRect/>
          <a:stretch/>
        </p:blipFill>
        <p:spPr>
          <a:xfrm>
            <a:off x="6161700" y="1056746"/>
            <a:ext cx="4392000" cy="4325450"/>
          </a:xfrm>
          <a:prstGeom prst="rect">
            <a:avLst/>
          </a:prstGeom>
          <a:noFill/>
          <a:ln>
            <a:noFill/>
          </a:ln>
        </p:spPr>
      </p:pic>
    </p:spTree>
    <p:extLst>
      <p:ext uri="{BB962C8B-B14F-4D97-AF65-F5344CB8AC3E}">
        <p14:creationId xmlns:p14="http://schemas.microsoft.com/office/powerpoint/2010/main" val="350796763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60"/>
          <p:cNvSpPr txBox="1">
            <a:spLocks noGrp="1"/>
          </p:cNvSpPr>
          <p:nvPr>
            <p:ph type="title"/>
          </p:nvPr>
        </p:nvSpPr>
        <p:spPr>
          <a:xfrm>
            <a:off x="3010100" y="445575"/>
            <a:ext cx="5430000" cy="1026900"/>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Blood Sugar Monitoring </a:t>
            </a:r>
            <a:endParaRPr sz="2800" b="1" dirty="0">
              <a:solidFill>
                <a:srgbClr val="0070C0"/>
              </a:solidFill>
              <a:latin typeface="Arial"/>
              <a:ea typeface="Arial"/>
              <a:cs typeface="Arial"/>
              <a:sym typeface="Arial"/>
            </a:endParaRPr>
          </a:p>
        </p:txBody>
      </p:sp>
      <p:sp>
        <p:nvSpPr>
          <p:cNvPr id="179" name="Google Shape;179;p60"/>
          <p:cNvSpPr txBox="1">
            <a:spLocks noGrp="1"/>
          </p:cNvSpPr>
          <p:nvPr>
            <p:ph type="body" idx="1"/>
          </p:nvPr>
        </p:nvSpPr>
        <p:spPr>
          <a:xfrm>
            <a:off x="2029611" y="1644597"/>
            <a:ext cx="8014447" cy="4099986"/>
          </a:xfrm>
          <a:prstGeom prst="rect">
            <a:avLst/>
          </a:prstGeom>
          <a:noFill/>
          <a:ln>
            <a:noFill/>
          </a:ln>
        </p:spPr>
        <p:txBody>
          <a:bodyPr spcFirstLastPara="1" vert="horz" wrap="square" lIns="68550" tIns="34275" rIns="68550" bIns="34275" rtlCol="0" anchor="t" anchorCtr="0">
            <a:noAutofit/>
          </a:bodyPr>
          <a:lstStyle/>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Blood sugar monitoring at home is vital.</a:t>
            </a:r>
            <a:endParaRPr sz="2000" dirty="0">
              <a:latin typeface="Arial" panose="020B0604020202020204" pitchFamily="34" charset="0"/>
              <a:cs typeface="Arial" panose="020B0604020202020204" pitchFamily="34" charset="0"/>
            </a:endParaRPr>
          </a:p>
          <a:p>
            <a:pPr marL="85725" indent="0">
              <a:lnSpc>
                <a:spcPct val="100000"/>
              </a:lnSpc>
              <a:spcBef>
                <a:spcPts val="270"/>
              </a:spcBef>
              <a:buSzPts val="1800"/>
              <a:buNone/>
            </a:pPr>
            <a:endParaRPr sz="2000"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Tests frequency - depending on availability of resources, level of control, any other illness e.g. fever, gastroenteritis:</a:t>
            </a:r>
            <a:endParaRPr sz="2000" dirty="0">
              <a:latin typeface="Arial" panose="020B0604020202020204" pitchFamily="34" charset="0"/>
              <a:cs typeface="Arial" panose="020B0604020202020204" pitchFamily="34" charset="0"/>
            </a:endParaRPr>
          </a:p>
          <a:p>
            <a:pPr marL="685800" lvl="1" indent="-257175">
              <a:lnSpc>
                <a:spcPct val="100000"/>
              </a:lnSpc>
              <a:spcBef>
                <a:spcPts val="270"/>
              </a:spcBef>
              <a:buSzPts val="1800"/>
              <a:buChar char="–"/>
            </a:pPr>
            <a:r>
              <a:rPr lang="en-US" sz="2000" dirty="0">
                <a:latin typeface="Arial" panose="020B0604020202020204" pitchFamily="34" charset="0"/>
                <a:cs typeface="Arial" panose="020B0604020202020204" pitchFamily="34" charset="0"/>
              </a:rPr>
              <a:t>Pre-meal </a:t>
            </a:r>
            <a:endParaRPr sz="2000" dirty="0">
              <a:latin typeface="Arial" panose="020B0604020202020204" pitchFamily="34" charset="0"/>
              <a:cs typeface="Arial" panose="020B0604020202020204" pitchFamily="34" charset="0"/>
            </a:endParaRPr>
          </a:p>
          <a:p>
            <a:pPr marL="685800" lvl="1" indent="-257175">
              <a:lnSpc>
                <a:spcPct val="100000"/>
              </a:lnSpc>
              <a:spcBef>
                <a:spcPts val="270"/>
              </a:spcBef>
              <a:buSzPts val="1800"/>
              <a:buChar char="–"/>
            </a:pPr>
            <a:r>
              <a:rPr lang="en-US" sz="2000" dirty="0">
                <a:latin typeface="Arial" panose="020B0604020202020204" pitchFamily="34" charset="0"/>
                <a:cs typeface="Arial" panose="020B0604020202020204" pitchFamily="34" charset="0"/>
              </a:rPr>
              <a:t>Pre-meal and 2-3 hours post-meal</a:t>
            </a:r>
            <a:endParaRPr sz="2000" dirty="0">
              <a:latin typeface="Arial" panose="020B0604020202020204" pitchFamily="34" charset="0"/>
              <a:cs typeface="Arial" panose="020B0604020202020204" pitchFamily="34" charset="0"/>
            </a:endParaRPr>
          </a:p>
          <a:p>
            <a:pPr marL="685800" lvl="1" indent="-257175">
              <a:lnSpc>
                <a:spcPct val="100000"/>
              </a:lnSpc>
              <a:spcBef>
                <a:spcPts val="270"/>
              </a:spcBef>
              <a:buSzPts val="1800"/>
              <a:buChar char="–"/>
            </a:pPr>
            <a:r>
              <a:rPr lang="en-US" sz="2000" dirty="0">
                <a:latin typeface="Arial" panose="020B0604020202020204" pitchFamily="34" charset="0"/>
                <a:cs typeface="Arial" panose="020B0604020202020204" pitchFamily="34" charset="0"/>
              </a:rPr>
              <a:t>Pre-meal, 2-3 hours post-meal, bedtime and 3 am</a:t>
            </a:r>
            <a:endParaRPr sz="2000" dirty="0">
              <a:latin typeface="Arial" panose="020B0604020202020204" pitchFamily="34" charset="0"/>
              <a:cs typeface="Arial" panose="020B0604020202020204" pitchFamily="34" charset="0"/>
            </a:endParaRPr>
          </a:p>
          <a:p>
            <a:pPr marL="685800" lvl="1" indent="-257175">
              <a:lnSpc>
                <a:spcPct val="100000"/>
              </a:lnSpc>
              <a:spcBef>
                <a:spcPts val="270"/>
              </a:spcBef>
              <a:buSzPts val="1800"/>
              <a:buChar char="–"/>
            </a:pPr>
            <a:r>
              <a:rPr lang="en-US" sz="2000" dirty="0">
                <a:latin typeface="Arial" panose="020B0604020202020204" pitchFamily="34" charset="0"/>
                <a:cs typeface="Arial" panose="020B0604020202020204" pitchFamily="34" charset="0"/>
              </a:rPr>
              <a:t>Continuous glucose monitoring</a:t>
            </a:r>
            <a:endParaRPr sz="2000" dirty="0">
              <a:latin typeface="Arial" panose="020B0604020202020204" pitchFamily="34" charset="0"/>
              <a:cs typeface="Arial" panose="020B0604020202020204" pitchFamily="34" charset="0"/>
            </a:endParaRPr>
          </a:p>
          <a:p>
            <a:pPr marL="342900" indent="-142875">
              <a:lnSpc>
                <a:spcPct val="100000"/>
              </a:lnSpc>
              <a:spcBef>
                <a:spcPts val="270"/>
              </a:spcBef>
              <a:buSzPts val="1800"/>
              <a:buNone/>
            </a:pPr>
            <a:endParaRPr sz="2000"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Need to keep a chart for blood sugar, insulin dose and food taken - type and amount.</a:t>
            </a:r>
            <a:endParaRPr sz="2000" dirty="0">
              <a:latin typeface="Arial" panose="020B0604020202020204" pitchFamily="34" charset="0"/>
              <a:cs typeface="Arial" panose="020B0604020202020204" pitchFamily="34" charset="0"/>
            </a:endParaRPr>
          </a:p>
          <a:p>
            <a:pPr marL="342900" indent="-342900">
              <a:lnSpc>
                <a:spcPct val="100000"/>
              </a:lnSpc>
              <a:spcBef>
                <a:spcPts val="270"/>
              </a:spcBef>
              <a:buSzPts val="1800"/>
              <a:buNone/>
            </a:pPr>
            <a:endParaRPr dirty="0"/>
          </a:p>
        </p:txBody>
      </p:sp>
    </p:spTree>
    <p:extLst>
      <p:ext uri="{BB962C8B-B14F-4D97-AF65-F5344CB8AC3E}">
        <p14:creationId xmlns:p14="http://schemas.microsoft.com/office/powerpoint/2010/main" val="145121489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9d18b37853_0_0"/>
          <p:cNvSpPr txBox="1">
            <a:spLocks noGrp="1"/>
          </p:cNvSpPr>
          <p:nvPr>
            <p:ph type="title" idx="4294967295"/>
          </p:nvPr>
        </p:nvSpPr>
        <p:spPr>
          <a:xfrm>
            <a:off x="2362098" y="109722"/>
            <a:ext cx="5920639" cy="10422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000" b="1" dirty="0">
                <a:latin typeface="Arial"/>
                <a:ea typeface="Arial"/>
                <a:cs typeface="Arial"/>
                <a:sym typeface="Arial"/>
              </a:rPr>
              <a:t>Interpretation of Blood Sugar reading; </a:t>
            </a:r>
            <a:br>
              <a:rPr lang="en-US" sz="2000" b="1" dirty="0">
                <a:latin typeface="Arial"/>
                <a:ea typeface="Arial"/>
                <a:cs typeface="Arial"/>
                <a:sym typeface="Arial"/>
              </a:rPr>
            </a:br>
            <a:r>
              <a:rPr lang="en-US" sz="2000" b="1" dirty="0">
                <a:latin typeface="Arial"/>
                <a:ea typeface="Arial"/>
                <a:cs typeface="Arial"/>
                <a:sym typeface="Arial"/>
              </a:rPr>
              <a:t>Relevant Insulin Dose Adjustment or Other Intervention</a:t>
            </a:r>
            <a:endParaRPr sz="2000" b="1" dirty="0">
              <a:latin typeface="Arial"/>
              <a:ea typeface="Arial"/>
              <a:cs typeface="Arial"/>
              <a:sym typeface="Arial"/>
            </a:endParaRPr>
          </a:p>
        </p:txBody>
      </p:sp>
      <p:graphicFrame>
        <p:nvGraphicFramePr>
          <p:cNvPr id="186" name="Google Shape;186;g29d18b37853_0_0"/>
          <p:cNvGraphicFramePr/>
          <p:nvPr/>
        </p:nvGraphicFramePr>
        <p:xfrm>
          <a:off x="1617819" y="1246850"/>
          <a:ext cx="8955178" cy="4878155"/>
        </p:xfrm>
        <a:graphic>
          <a:graphicData uri="http://schemas.openxmlformats.org/drawingml/2006/table">
            <a:tbl>
              <a:tblPr>
                <a:noFill/>
              </a:tblPr>
              <a:tblGrid>
                <a:gridCol w="2811847">
                  <a:extLst>
                    <a:ext uri="{9D8B030D-6E8A-4147-A177-3AD203B41FA5}">
                      <a16:colId xmlns:a16="http://schemas.microsoft.com/office/drawing/2014/main" val="20000"/>
                    </a:ext>
                  </a:extLst>
                </a:gridCol>
                <a:gridCol w="6143331">
                  <a:extLst>
                    <a:ext uri="{9D8B030D-6E8A-4147-A177-3AD203B41FA5}">
                      <a16:colId xmlns:a16="http://schemas.microsoft.com/office/drawing/2014/main" val="20001"/>
                    </a:ext>
                  </a:extLst>
                </a:gridCol>
              </a:tblGrid>
              <a:tr h="570450">
                <a:tc>
                  <a:txBody>
                    <a:bodyPr/>
                    <a:lstStyle/>
                    <a:p>
                      <a:pPr marL="0" marR="0" lvl="0" indent="0" algn="l" rtl="0">
                        <a:lnSpc>
                          <a:spcPct val="100000"/>
                        </a:lnSpc>
                        <a:spcBef>
                          <a:spcPts val="0"/>
                        </a:spcBef>
                        <a:spcAft>
                          <a:spcPts val="0"/>
                        </a:spcAft>
                        <a:buClr>
                          <a:srgbClr val="FFFFFF"/>
                        </a:buClr>
                        <a:buSzPts val="1400"/>
                        <a:buFont typeface="Arial"/>
                        <a:buNone/>
                      </a:pPr>
                      <a:r>
                        <a:rPr lang="en-US" sz="1800" b="1" i="0" u="none" strike="noStrike" cap="none">
                          <a:solidFill>
                            <a:srgbClr val="FFFFFF"/>
                          </a:solidFill>
                          <a:latin typeface="Arial" panose="020B0604020202020204" pitchFamily="34" charset="0"/>
                          <a:cs typeface="Arial" panose="020B0604020202020204" pitchFamily="34" charset="0"/>
                        </a:rPr>
                        <a:t>Timing of  test </a:t>
                      </a:r>
                      <a:r>
                        <a:rPr lang="en-US" sz="1800" b="1">
                          <a:solidFill>
                            <a:srgbClr val="FFFFFF"/>
                          </a:solidFill>
                          <a:latin typeface="Arial" panose="020B0604020202020204" pitchFamily="34" charset="0"/>
                          <a:cs typeface="Arial" panose="020B0604020202020204" pitchFamily="34" charset="0"/>
                        </a:rPr>
                        <a:t>with high or  low bl</a:t>
                      </a:r>
                      <a:r>
                        <a:rPr lang="en-US" sz="1800" b="1" i="0" u="none" strike="noStrike" cap="none">
                          <a:solidFill>
                            <a:srgbClr val="FFFFFF"/>
                          </a:solidFill>
                          <a:latin typeface="Arial" panose="020B0604020202020204" pitchFamily="34" charset="0"/>
                          <a:cs typeface="Arial" panose="020B0604020202020204" pitchFamily="34" charset="0"/>
                        </a:rPr>
                        <a:t>ood sugar </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400"/>
                        <a:buFont typeface="Arial"/>
                        <a:buNone/>
                      </a:pPr>
                      <a:r>
                        <a:rPr lang="en-US" sz="1800" b="1" dirty="0">
                          <a:solidFill>
                            <a:srgbClr val="FFFFFF"/>
                          </a:solidFill>
                          <a:latin typeface="Arial" panose="020B0604020202020204" pitchFamily="34" charset="0"/>
                          <a:cs typeface="Arial" panose="020B0604020202020204" pitchFamily="34" charset="0"/>
                        </a:rPr>
                        <a:t>Relevant intervention or insulin </a:t>
                      </a:r>
                      <a:r>
                        <a:rPr lang="en-US" sz="1800" b="1" i="0" u="none" strike="noStrike" cap="none" dirty="0">
                          <a:solidFill>
                            <a:srgbClr val="FFFFFF"/>
                          </a:solidFill>
                          <a:latin typeface="Arial" panose="020B0604020202020204" pitchFamily="34" charset="0"/>
                          <a:cs typeface="Arial" panose="020B0604020202020204" pitchFamily="34" charset="0"/>
                        </a:rPr>
                        <a:t>dose to be adjusted</a:t>
                      </a:r>
                      <a:endParaRPr sz="1800" dirty="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50025">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000000"/>
                          </a:solidFill>
                          <a:latin typeface="Arial" panose="020B0604020202020204" pitchFamily="34" charset="0"/>
                          <a:cs typeface="Arial" panose="020B0604020202020204" pitchFamily="34" charset="0"/>
                        </a:rPr>
                        <a:t>Fasting</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000000"/>
                          </a:solidFill>
                          <a:latin typeface="Arial" panose="020B0604020202020204" pitchFamily="34" charset="0"/>
                          <a:cs typeface="Arial" panose="020B0604020202020204" pitchFamily="34" charset="0"/>
                        </a:rPr>
                        <a:t>Evening dose of int</a:t>
                      </a:r>
                      <a:r>
                        <a:rPr lang="en-US" sz="1800">
                          <a:latin typeface="Arial" panose="020B0604020202020204" pitchFamily="34" charset="0"/>
                          <a:cs typeface="Arial" panose="020B0604020202020204" pitchFamily="34" charset="0"/>
                        </a:rPr>
                        <a:t>ermediate or </a:t>
                      </a:r>
                      <a:r>
                        <a:rPr lang="en-US" sz="1800" i="0" u="none" strike="noStrike" cap="none">
                          <a:solidFill>
                            <a:srgbClr val="000000"/>
                          </a:solidFill>
                          <a:latin typeface="Arial" panose="020B0604020202020204" pitchFamily="34" charset="0"/>
                          <a:cs typeface="Arial" panose="020B0604020202020204" pitchFamily="34" charset="0"/>
                        </a:rPr>
                        <a:t>long</a:t>
                      </a:r>
                      <a:r>
                        <a:rPr lang="en-US" sz="1800">
                          <a:latin typeface="Arial" panose="020B0604020202020204" pitchFamily="34" charset="0"/>
                          <a:cs typeface="Arial" panose="020B0604020202020204" pitchFamily="34" charset="0"/>
                        </a:rPr>
                        <a:t>-</a:t>
                      </a:r>
                      <a:r>
                        <a:rPr lang="en-US" sz="1800" i="0" u="none" strike="noStrike" cap="none">
                          <a:solidFill>
                            <a:srgbClr val="000000"/>
                          </a:solidFill>
                          <a:latin typeface="Arial" panose="020B0604020202020204" pitchFamily="34" charset="0"/>
                          <a:cs typeface="Arial" panose="020B0604020202020204" pitchFamily="34" charset="0"/>
                        </a:rPr>
                        <a:t>acting insulin</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extLst>
                  <a:ext uri="{0D108BD9-81ED-4DB2-BD59-A6C34878D82A}">
                    <a16:rowId xmlns:a16="http://schemas.microsoft.com/office/drawing/2014/main" val="10001"/>
                  </a:ext>
                </a:extLst>
              </a:tr>
              <a:tr h="640675">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000000"/>
                          </a:solidFill>
                          <a:latin typeface="Arial" panose="020B0604020202020204" pitchFamily="34" charset="0"/>
                          <a:cs typeface="Arial" panose="020B0604020202020204" pitchFamily="34" charset="0"/>
                        </a:rPr>
                        <a:t>After breakfast </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a:latin typeface="Arial" panose="020B0604020202020204" pitchFamily="34" charset="0"/>
                          <a:cs typeface="Arial" panose="020B0604020202020204" pitchFamily="34" charset="0"/>
                        </a:rPr>
                        <a:t>R</a:t>
                      </a:r>
                      <a:r>
                        <a:rPr lang="en-US" sz="1800" i="0" u="none" strike="noStrike" cap="none">
                          <a:solidFill>
                            <a:srgbClr val="000000"/>
                          </a:solidFill>
                          <a:latin typeface="Arial" panose="020B0604020202020204" pitchFamily="34" charset="0"/>
                          <a:cs typeface="Arial" panose="020B0604020202020204" pitchFamily="34" charset="0"/>
                        </a:rPr>
                        <a:t>apid-acting insulin at breakfast or breakfast insulin:carbohydrate ratio</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F"/>
                    </a:solidFill>
                  </a:tcPr>
                </a:tc>
                <a:extLst>
                  <a:ext uri="{0D108BD9-81ED-4DB2-BD59-A6C34878D82A}">
                    <a16:rowId xmlns:a16="http://schemas.microsoft.com/office/drawing/2014/main" val="10002"/>
                  </a:ext>
                </a:extLst>
              </a:tr>
              <a:tr h="640675">
                <a:tc>
                  <a:txBody>
                    <a:bodyPr/>
                    <a:lstStyle/>
                    <a:p>
                      <a:pPr marL="0" marR="0" lvl="0" indent="0" algn="l" rtl="0">
                        <a:lnSpc>
                          <a:spcPct val="100000"/>
                        </a:lnSpc>
                        <a:spcBef>
                          <a:spcPts val="0"/>
                        </a:spcBef>
                        <a:spcAft>
                          <a:spcPts val="0"/>
                        </a:spcAft>
                        <a:buClr>
                          <a:srgbClr val="000000"/>
                        </a:buClr>
                        <a:buSzPts val="1400"/>
                        <a:buFont typeface="Arial"/>
                        <a:buNone/>
                      </a:pPr>
                      <a:r>
                        <a:rPr lang="en-US" sz="1800">
                          <a:latin typeface="Arial" panose="020B0604020202020204" pitchFamily="34" charset="0"/>
                          <a:cs typeface="Arial" panose="020B0604020202020204" pitchFamily="34" charset="0"/>
                        </a:rPr>
                        <a:t>Before </a:t>
                      </a:r>
                      <a:r>
                        <a:rPr lang="en-US" sz="1800" i="0" u="none" strike="noStrike" cap="none">
                          <a:solidFill>
                            <a:srgbClr val="000000"/>
                          </a:solidFill>
                          <a:latin typeface="Arial" panose="020B0604020202020204" pitchFamily="34" charset="0"/>
                          <a:cs typeface="Arial" panose="020B0604020202020204" pitchFamily="34" charset="0"/>
                        </a:rPr>
                        <a:t>lunch </a:t>
                      </a:r>
                      <a:endParaRPr sz="1800" i="0" u="none" strike="noStrike" cap="none">
                        <a:solidFill>
                          <a:srgbClr val="000000"/>
                        </a:solidFill>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dirty="0">
                          <a:latin typeface="Arial" panose="020B0604020202020204" pitchFamily="34" charset="0"/>
                          <a:cs typeface="Arial" panose="020B0604020202020204" pitchFamily="34" charset="0"/>
                        </a:rPr>
                        <a:t>R</a:t>
                      </a:r>
                      <a:r>
                        <a:rPr lang="en-US" sz="1800" i="0" u="none" strike="noStrike" cap="none" dirty="0">
                          <a:solidFill>
                            <a:srgbClr val="000000"/>
                          </a:solidFill>
                          <a:latin typeface="Arial" panose="020B0604020202020204" pitchFamily="34" charset="0"/>
                          <a:cs typeface="Arial" panose="020B0604020202020204" pitchFamily="34" charset="0"/>
                        </a:rPr>
                        <a:t>apid-</a:t>
                      </a:r>
                      <a:r>
                        <a:rPr lang="en-US" sz="1800" dirty="0">
                          <a:latin typeface="Arial" panose="020B0604020202020204" pitchFamily="34" charset="0"/>
                          <a:cs typeface="Arial" panose="020B0604020202020204" pitchFamily="34" charset="0"/>
                        </a:rPr>
                        <a:t>acting insulin</a:t>
                      </a:r>
                      <a:r>
                        <a:rPr lang="en-US" sz="1800" i="0" u="none" strike="noStrike" cap="none" dirty="0">
                          <a:solidFill>
                            <a:srgbClr val="000000"/>
                          </a:solidFill>
                          <a:latin typeface="Arial" panose="020B0604020202020204" pitchFamily="34" charset="0"/>
                          <a:cs typeface="Arial" panose="020B0604020202020204" pitchFamily="34" charset="0"/>
                        </a:rPr>
                        <a:t> at breakfast</a:t>
                      </a:r>
                      <a:r>
                        <a:rPr lang="en-US" sz="1800" dirty="0">
                          <a:latin typeface="Arial" panose="020B0604020202020204" pitchFamily="34" charset="0"/>
                          <a:cs typeface="Arial" panose="020B0604020202020204" pitchFamily="34" charset="0"/>
                        </a:rPr>
                        <a:t>,  morning intermediate-acting insulin or </a:t>
                      </a:r>
                      <a:r>
                        <a:rPr lang="en-US" sz="1800" i="0" u="none" strike="noStrike" cap="none" dirty="0">
                          <a:solidFill>
                            <a:srgbClr val="000000"/>
                          </a:solidFill>
                          <a:latin typeface="Arial" panose="020B0604020202020204" pitchFamily="34" charset="0"/>
                          <a:cs typeface="Arial" panose="020B0604020202020204" pitchFamily="34" charset="0"/>
                        </a:rPr>
                        <a:t>mid</a:t>
                      </a:r>
                      <a:r>
                        <a:rPr lang="en-US" sz="1800" dirty="0">
                          <a:latin typeface="Arial" panose="020B0604020202020204" pitchFamily="34" charset="0"/>
                          <a:cs typeface="Arial" panose="020B0604020202020204" pitchFamily="34" charset="0"/>
                        </a:rPr>
                        <a:t>-</a:t>
                      </a:r>
                      <a:r>
                        <a:rPr lang="en-US" sz="1800" i="0" u="none" strike="noStrike" cap="none" dirty="0">
                          <a:solidFill>
                            <a:srgbClr val="000000"/>
                          </a:solidFill>
                          <a:latin typeface="Arial" panose="020B0604020202020204" pitchFamily="34" charset="0"/>
                          <a:cs typeface="Arial" panose="020B0604020202020204" pitchFamily="34" charset="0"/>
                        </a:rPr>
                        <a:t>morning snack </a:t>
                      </a:r>
                      <a:endParaRPr sz="1800" dirty="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extLst>
                  <a:ext uri="{0D108BD9-81ED-4DB2-BD59-A6C34878D82A}">
                    <a16:rowId xmlns:a16="http://schemas.microsoft.com/office/drawing/2014/main" val="10003"/>
                  </a:ext>
                </a:extLst>
              </a:tr>
              <a:tr h="640675">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000000"/>
                          </a:solidFill>
                          <a:latin typeface="Arial" panose="020B0604020202020204" pitchFamily="34" charset="0"/>
                          <a:cs typeface="Arial" panose="020B0604020202020204" pitchFamily="34" charset="0"/>
                        </a:rPr>
                        <a:t>After lunch </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dirty="0">
                          <a:latin typeface="Arial" panose="020B0604020202020204" pitchFamily="34" charset="0"/>
                          <a:cs typeface="Arial" panose="020B0604020202020204" pitchFamily="34" charset="0"/>
                        </a:rPr>
                        <a:t>R</a:t>
                      </a:r>
                      <a:r>
                        <a:rPr lang="en-US" sz="1800" i="0" u="none" strike="noStrike" cap="none" dirty="0">
                          <a:solidFill>
                            <a:srgbClr val="000000"/>
                          </a:solidFill>
                          <a:latin typeface="Arial" panose="020B0604020202020204" pitchFamily="34" charset="0"/>
                          <a:cs typeface="Arial" panose="020B0604020202020204" pitchFamily="34" charset="0"/>
                        </a:rPr>
                        <a:t>apid-acting insulin at lunch or lunchtime </a:t>
                      </a:r>
                      <a:r>
                        <a:rPr lang="en-US" sz="1800" i="0" u="none" strike="noStrike" cap="none" dirty="0" err="1">
                          <a:solidFill>
                            <a:srgbClr val="000000"/>
                          </a:solidFill>
                          <a:latin typeface="Arial" panose="020B0604020202020204" pitchFamily="34" charset="0"/>
                          <a:cs typeface="Arial" panose="020B0604020202020204" pitchFamily="34" charset="0"/>
                        </a:rPr>
                        <a:t>insulin:carbohydrate</a:t>
                      </a:r>
                      <a:r>
                        <a:rPr lang="en-US" sz="1800" i="0" u="none" strike="noStrike" cap="none" dirty="0">
                          <a:solidFill>
                            <a:srgbClr val="000000"/>
                          </a:solidFill>
                          <a:latin typeface="Arial" panose="020B0604020202020204" pitchFamily="34" charset="0"/>
                          <a:cs typeface="Arial" panose="020B0604020202020204" pitchFamily="34" charset="0"/>
                        </a:rPr>
                        <a:t> ratio</a:t>
                      </a:r>
                      <a:endParaRPr sz="1800" dirty="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extLst>
                  <a:ext uri="{0D108BD9-81ED-4DB2-BD59-A6C34878D82A}">
                    <a16:rowId xmlns:a16="http://schemas.microsoft.com/office/drawing/2014/main" val="10004"/>
                  </a:ext>
                </a:extLst>
              </a:tr>
              <a:tr h="640675">
                <a:tc>
                  <a:txBody>
                    <a:bodyPr/>
                    <a:lstStyle/>
                    <a:p>
                      <a:pPr marL="0" marR="0" lvl="0" indent="0" algn="l" rtl="0">
                        <a:lnSpc>
                          <a:spcPct val="100000"/>
                        </a:lnSpc>
                        <a:spcBef>
                          <a:spcPts val="0"/>
                        </a:spcBef>
                        <a:spcAft>
                          <a:spcPts val="0"/>
                        </a:spcAft>
                        <a:buClr>
                          <a:srgbClr val="000000"/>
                        </a:buClr>
                        <a:buSzPts val="1400"/>
                        <a:buFont typeface="Arial"/>
                        <a:buNone/>
                      </a:pPr>
                      <a:r>
                        <a:rPr lang="en-US" sz="1800">
                          <a:latin typeface="Arial" panose="020B0604020202020204" pitchFamily="34" charset="0"/>
                          <a:cs typeface="Arial" panose="020B0604020202020204" pitchFamily="34" charset="0"/>
                        </a:rPr>
                        <a:t>Before </a:t>
                      </a:r>
                      <a:r>
                        <a:rPr lang="en-US" sz="1800" i="0" u="none" strike="noStrike" cap="none">
                          <a:solidFill>
                            <a:srgbClr val="000000"/>
                          </a:solidFill>
                          <a:latin typeface="Arial" panose="020B0604020202020204" pitchFamily="34" charset="0"/>
                          <a:cs typeface="Arial" panose="020B0604020202020204" pitchFamily="34" charset="0"/>
                        </a:rPr>
                        <a:t>supper </a:t>
                      </a:r>
                      <a:endParaRPr sz="1800" i="0" u="none" strike="noStrike" cap="none">
                        <a:solidFill>
                          <a:srgbClr val="000000"/>
                        </a:solidFill>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a:latin typeface="Arial" panose="020B0604020202020204" pitchFamily="34" charset="0"/>
                          <a:cs typeface="Arial" panose="020B0604020202020204" pitchFamily="34" charset="0"/>
                        </a:rPr>
                        <a:t>Rapid-acting insulin</a:t>
                      </a:r>
                      <a:r>
                        <a:rPr lang="en-US" sz="1800" i="0" u="none" strike="noStrike" cap="none">
                          <a:solidFill>
                            <a:srgbClr val="000000"/>
                          </a:solidFill>
                          <a:latin typeface="Arial" panose="020B0604020202020204" pitchFamily="34" charset="0"/>
                          <a:cs typeface="Arial" panose="020B0604020202020204" pitchFamily="34" charset="0"/>
                        </a:rPr>
                        <a:t> at lunch, mid</a:t>
                      </a:r>
                      <a:r>
                        <a:rPr lang="en-US" sz="1800">
                          <a:latin typeface="Arial" panose="020B0604020202020204" pitchFamily="34" charset="0"/>
                          <a:cs typeface="Arial" panose="020B0604020202020204" pitchFamily="34" charset="0"/>
                        </a:rPr>
                        <a:t>-</a:t>
                      </a:r>
                      <a:r>
                        <a:rPr lang="en-US" sz="1800" i="0" u="none" strike="noStrike" cap="none">
                          <a:solidFill>
                            <a:srgbClr val="000000"/>
                          </a:solidFill>
                          <a:latin typeface="Arial" panose="020B0604020202020204" pitchFamily="34" charset="0"/>
                          <a:cs typeface="Arial" panose="020B0604020202020204" pitchFamily="34" charset="0"/>
                        </a:rPr>
                        <a:t>afternoon snack </a:t>
                      </a:r>
                      <a:r>
                        <a:rPr lang="en-US" sz="1800">
                          <a:latin typeface="Arial" panose="020B0604020202020204" pitchFamily="34" charset="0"/>
                          <a:cs typeface="Arial" panose="020B0604020202020204" pitchFamily="34" charset="0"/>
                        </a:rPr>
                        <a:t>or </a:t>
                      </a:r>
                      <a:r>
                        <a:rPr lang="en-US" sz="1800" i="0" u="none" strike="noStrike" cap="none">
                          <a:solidFill>
                            <a:srgbClr val="000000"/>
                          </a:solidFill>
                          <a:latin typeface="Arial" panose="020B0604020202020204" pitchFamily="34" charset="0"/>
                          <a:cs typeface="Arial" panose="020B0604020202020204" pitchFamily="34" charset="0"/>
                        </a:rPr>
                        <a:t> morning </a:t>
                      </a:r>
                      <a:r>
                        <a:rPr lang="en-US" sz="1800">
                          <a:latin typeface="Arial" panose="020B0604020202020204" pitchFamily="34" charset="0"/>
                          <a:cs typeface="Arial" panose="020B0604020202020204" pitchFamily="34" charset="0"/>
                        </a:rPr>
                        <a:t>intermediate</a:t>
                      </a:r>
                      <a:r>
                        <a:rPr lang="en-US" sz="1800" i="0" u="none" strike="noStrike" cap="none">
                          <a:solidFill>
                            <a:srgbClr val="000000"/>
                          </a:solidFill>
                          <a:latin typeface="Arial" panose="020B0604020202020204" pitchFamily="34" charset="0"/>
                          <a:cs typeface="Arial" panose="020B0604020202020204" pitchFamily="34" charset="0"/>
                        </a:rPr>
                        <a:t>-acting insulin</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F"/>
                    </a:solidFill>
                  </a:tcPr>
                </a:tc>
                <a:extLst>
                  <a:ext uri="{0D108BD9-81ED-4DB2-BD59-A6C34878D82A}">
                    <a16:rowId xmlns:a16="http://schemas.microsoft.com/office/drawing/2014/main" val="10005"/>
                  </a:ext>
                </a:extLst>
              </a:tr>
              <a:tr h="550025">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000000"/>
                          </a:solidFill>
                          <a:latin typeface="Arial" panose="020B0604020202020204" pitchFamily="34" charset="0"/>
                          <a:cs typeface="Arial" panose="020B0604020202020204" pitchFamily="34" charset="0"/>
                        </a:rPr>
                        <a:t>After supper </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dirty="0">
                          <a:latin typeface="Arial" panose="020B0604020202020204" pitchFamily="34" charset="0"/>
                          <a:cs typeface="Arial" panose="020B0604020202020204" pitchFamily="34" charset="0"/>
                        </a:rPr>
                        <a:t>R</a:t>
                      </a:r>
                      <a:r>
                        <a:rPr lang="en-US" sz="1800" i="0" u="none" strike="noStrike" cap="none" dirty="0">
                          <a:solidFill>
                            <a:srgbClr val="000000"/>
                          </a:solidFill>
                          <a:latin typeface="Arial" panose="020B0604020202020204" pitchFamily="34" charset="0"/>
                          <a:cs typeface="Arial" panose="020B0604020202020204" pitchFamily="34" charset="0"/>
                        </a:rPr>
                        <a:t>apid-acting insulin at supper or suppertime </a:t>
                      </a:r>
                      <a:r>
                        <a:rPr lang="en-US" sz="1800" i="0" u="none" strike="noStrike" cap="none" dirty="0" err="1">
                          <a:solidFill>
                            <a:srgbClr val="000000"/>
                          </a:solidFill>
                          <a:latin typeface="Arial" panose="020B0604020202020204" pitchFamily="34" charset="0"/>
                          <a:cs typeface="Arial" panose="020B0604020202020204" pitchFamily="34" charset="0"/>
                        </a:rPr>
                        <a:t>insulin:carbohydrate</a:t>
                      </a:r>
                      <a:r>
                        <a:rPr lang="en-US" sz="1800" i="0" u="none" strike="noStrike" cap="none" dirty="0">
                          <a:solidFill>
                            <a:srgbClr val="000000"/>
                          </a:solidFill>
                          <a:latin typeface="Arial" panose="020B0604020202020204" pitchFamily="34" charset="0"/>
                          <a:cs typeface="Arial" panose="020B0604020202020204" pitchFamily="34" charset="0"/>
                        </a:rPr>
                        <a:t> ratio</a:t>
                      </a:r>
                      <a:endParaRPr sz="1800" dirty="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F3FF"/>
                    </a:solidFill>
                  </a:tcPr>
                </a:tc>
                <a:extLst>
                  <a:ext uri="{0D108BD9-81ED-4DB2-BD59-A6C34878D82A}">
                    <a16:rowId xmlns:a16="http://schemas.microsoft.com/office/drawing/2014/main" val="10006"/>
                  </a:ext>
                </a:extLst>
              </a:tr>
              <a:tr h="531050">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a:solidFill>
                            <a:srgbClr val="000000"/>
                          </a:solidFill>
                          <a:latin typeface="Arial" panose="020B0604020202020204" pitchFamily="34" charset="0"/>
                          <a:cs typeface="Arial" panose="020B0604020202020204" pitchFamily="34" charset="0"/>
                        </a:rPr>
                        <a:t>All levels</a:t>
                      </a:r>
                      <a:endParaRPr sz="180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i="0" u="none" strike="noStrike" cap="none" dirty="0">
                          <a:solidFill>
                            <a:srgbClr val="000000"/>
                          </a:solidFill>
                          <a:latin typeface="Arial" panose="020B0604020202020204" pitchFamily="34" charset="0"/>
                          <a:cs typeface="Arial" panose="020B0604020202020204" pitchFamily="34" charset="0"/>
                        </a:rPr>
                        <a:t>Affected by snacks and exercise</a:t>
                      </a:r>
                      <a:endParaRPr sz="1800" dirty="0">
                        <a:latin typeface="Arial" panose="020B0604020202020204" pitchFamily="34" charset="0"/>
                        <a:cs typeface="Arial" panose="020B0604020202020204" pitchFamily="34" charset="0"/>
                      </a:endParaRPr>
                    </a:p>
                  </a:txBody>
                  <a:tcPr marL="68575" marR="68575" marT="34275" marB="3427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E6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2115623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9D0095-6794-8443-B673-12B2A663A4B0}"/>
              </a:ext>
            </a:extLst>
          </p:cNvPr>
          <p:cNvSpPr>
            <a:spLocks noGrp="1"/>
          </p:cNvSpPr>
          <p:nvPr>
            <p:ph type="sldNum"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rPr>
              <a:pPr marL="0" marR="0" lvl="0" indent="0" algn="r" defTabSz="914400" rtl="1" eaLnBrk="1" fontAlgn="auto" latinLnBrk="0" hangingPunct="1">
                <a:lnSpc>
                  <a:spcPct val="100000"/>
                </a:lnSpc>
                <a:spcBef>
                  <a:spcPts val="0"/>
                </a:spcBef>
                <a:spcAft>
                  <a:spcPts val="0"/>
                </a:spcAft>
                <a:buClr>
                  <a:srgbClr val="000000"/>
                </a:buClr>
                <a:buSzTx/>
                <a:buFontTx/>
                <a:buNone/>
                <a:tabLst/>
                <a:defRPr/>
              </a:pPr>
              <a:t>205</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Rounded Rectangle 3">
            <a:extLst>
              <a:ext uri="{FF2B5EF4-FFF2-40B4-BE49-F238E27FC236}">
                <a16:creationId xmlns:a16="http://schemas.microsoft.com/office/drawing/2014/main" id="{91B93E61-9C75-A14E-B496-C556FD659AEF}"/>
              </a:ext>
            </a:extLst>
          </p:cNvPr>
          <p:cNvSpPr/>
          <p:nvPr/>
        </p:nvSpPr>
        <p:spPr>
          <a:xfrm>
            <a:off x="2373854" y="2022559"/>
            <a:ext cx="7444291" cy="2157819"/>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1" indent="0" algn="l" defTabSz="914400" rtl="0" eaLnBrk="1" fontAlgn="auto" latinLnBrk="0" hangingPunct="1">
              <a:lnSpc>
                <a:spcPct val="100000"/>
              </a:lnSpc>
              <a:spcBef>
                <a:spcPts val="270"/>
              </a:spcBef>
              <a:spcAft>
                <a:spcPts val="0"/>
              </a:spcAft>
              <a:buClr>
                <a:srgbClr val="FF0000"/>
              </a:buClr>
              <a:buSzPts val="2800"/>
              <a:buFontTx/>
              <a:buNone/>
              <a:tabLst/>
              <a:defRPr/>
            </a:pPr>
            <a:r>
              <a:rPr kumimoji="0" lang="en-US" sz="1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For the carbohydrate in the meal: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carbohydrate counting</a:t>
            </a:r>
          </a:p>
          <a:p>
            <a:pPr marL="374650" marR="0" lvl="1" indent="0" algn="l" defTabSz="914400" rtl="0" eaLnBrk="1" fontAlgn="auto" latinLnBrk="0" hangingPunct="1">
              <a:lnSpc>
                <a:spcPct val="100000"/>
              </a:lnSpc>
              <a:spcBef>
                <a:spcPts val="270"/>
              </a:spcBef>
              <a:spcAft>
                <a:spcPts val="0"/>
              </a:spcAft>
              <a:buClr>
                <a:srgbClr val="FF0000"/>
              </a:buClr>
              <a:buSzPts val="2800"/>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p>
          <a:p>
            <a:pPr marL="0" marR="0" lvl="0" indent="0" algn="l" defTabSz="914400" rtl="0" eaLnBrk="1" fontAlgn="auto" latinLnBrk="0" hangingPunct="1">
              <a:lnSpc>
                <a:spcPct val="100000"/>
              </a:lnSpc>
              <a:spcBef>
                <a:spcPts val="270"/>
              </a:spcBef>
              <a:spcAft>
                <a:spcPts val="0"/>
              </a:spcAft>
              <a:buClr>
                <a:srgbClr val="000000"/>
              </a:buClr>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Formulae for insulin carbohydrate ratios:</a:t>
            </a:r>
          </a:p>
          <a:p>
            <a:pPr marL="1543050" marR="0" lvl="3" indent="-342900" algn="l" defTabSz="914400" rtl="0" eaLnBrk="1" fontAlgn="auto" latinLnBrk="0" hangingPunct="1">
              <a:lnSpc>
                <a:spcPct val="100000"/>
              </a:lnSpc>
              <a:spcBef>
                <a:spcPts val="270"/>
              </a:spcBef>
              <a:spcAft>
                <a:spcPts val="0"/>
              </a:spcAft>
              <a:buClr>
                <a:srgbClr val="C00000"/>
              </a:buClr>
              <a:buSzPts val="2400"/>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Rapid-acting insulin: 500/Total Daily Dose</a:t>
            </a:r>
          </a:p>
          <a:p>
            <a:pPr marL="1543050" marR="0" lvl="3" indent="-342900" algn="l" defTabSz="914400" rtl="0" eaLnBrk="1" fontAlgn="auto" latinLnBrk="0" hangingPunct="1">
              <a:lnSpc>
                <a:spcPct val="100000"/>
              </a:lnSpc>
              <a:spcBef>
                <a:spcPts val="270"/>
              </a:spcBef>
              <a:spcAft>
                <a:spcPts val="0"/>
              </a:spcAft>
              <a:buClr>
                <a:srgbClr val="C00000"/>
              </a:buClr>
              <a:buSzPts val="2400"/>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Regular insulin: 450/Total Daily Dose</a:t>
            </a:r>
          </a:p>
        </p:txBody>
      </p:sp>
      <p:sp>
        <p:nvSpPr>
          <p:cNvPr id="5" name="Rounded Rectangle 4">
            <a:extLst>
              <a:ext uri="{FF2B5EF4-FFF2-40B4-BE49-F238E27FC236}">
                <a16:creationId xmlns:a16="http://schemas.microsoft.com/office/drawing/2014/main" id="{9B345254-4156-5446-B5AB-D5F5D5162790}"/>
              </a:ext>
            </a:extLst>
          </p:cNvPr>
          <p:cNvSpPr/>
          <p:nvPr/>
        </p:nvSpPr>
        <p:spPr>
          <a:xfrm>
            <a:off x="2373854" y="4227509"/>
            <a:ext cx="7444291" cy="1930534"/>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4650" marR="0" lvl="1" indent="0" algn="l" defTabSz="914400" rtl="0" eaLnBrk="1" fontAlgn="auto" latinLnBrk="0" hangingPunct="1">
              <a:lnSpc>
                <a:spcPct val="100000"/>
              </a:lnSpc>
              <a:spcBef>
                <a:spcPts val="270"/>
              </a:spcBef>
              <a:spcAft>
                <a:spcPts val="0"/>
              </a:spcAft>
              <a:buClr>
                <a:srgbClr val="FF0000"/>
              </a:buClr>
              <a:buSzPts val="2800"/>
              <a:buFontTx/>
              <a:buNone/>
              <a:tabLst/>
              <a:defRPr/>
            </a:pPr>
            <a:r>
              <a:rPr kumimoji="0" lang="en-US" sz="18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To correct pre-meal hyperglycemia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Use Insulin Sensitivity Factor (also called Correction Factor)</a:t>
            </a:r>
          </a:p>
          <a:p>
            <a:pPr marL="374650" marR="0" lvl="1" indent="0" algn="l" defTabSz="914400" rtl="0" eaLnBrk="1" fontAlgn="auto" latinLnBrk="0" hangingPunct="1">
              <a:lnSpc>
                <a:spcPct val="100000"/>
              </a:lnSpc>
              <a:spcBef>
                <a:spcPts val="270"/>
              </a:spcBef>
              <a:spcAft>
                <a:spcPts val="0"/>
              </a:spcAft>
              <a:buClr>
                <a:srgbClr val="FF0000"/>
              </a:buClr>
              <a:buSzPts val="2800"/>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270"/>
              </a:spcBef>
              <a:spcAft>
                <a:spcPts val="0"/>
              </a:spcAft>
              <a:buClr>
                <a:srgbClr val="000000"/>
              </a:buClr>
              <a:buSzTx/>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Formulae (for mmol/L):</a:t>
            </a:r>
          </a:p>
          <a:p>
            <a:pPr marL="1543050" marR="0" lvl="3" indent="-342900" algn="l" defTabSz="914400" rtl="0" eaLnBrk="1" fontAlgn="auto" latinLnBrk="0" hangingPunct="1">
              <a:lnSpc>
                <a:spcPct val="100000"/>
              </a:lnSpc>
              <a:spcBef>
                <a:spcPts val="270"/>
              </a:spcBef>
              <a:spcAft>
                <a:spcPts val="0"/>
              </a:spcAft>
              <a:buClr>
                <a:srgbClr val="C00000"/>
              </a:buClr>
              <a:buSzPts val="2400"/>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Rapid-acting insulin: 100/total daily dose</a:t>
            </a:r>
          </a:p>
          <a:p>
            <a:pPr marL="1543050" marR="0" lvl="3" indent="-342900" algn="l" defTabSz="914400" rtl="0" eaLnBrk="1" fontAlgn="auto" latinLnBrk="0" hangingPunct="1">
              <a:lnSpc>
                <a:spcPct val="100000"/>
              </a:lnSpc>
              <a:spcBef>
                <a:spcPts val="270"/>
              </a:spcBef>
              <a:spcAft>
                <a:spcPts val="0"/>
              </a:spcAft>
              <a:buClr>
                <a:srgbClr val="C00000"/>
              </a:buClr>
              <a:buSzPts val="2400"/>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Regular insulin: 83/total daily dose</a:t>
            </a:r>
          </a:p>
        </p:txBody>
      </p:sp>
      <p:sp>
        <p:nvSpPr>
          <p:cNvPr id="6" name="Round Diagonal Corner Rectangle 5">
            <a:extLst>
              <a:ext uri="{FF2B5EF4-FFF2-40B4-BE49-F238E27FC236}">
                <a16:creationId xmlns:a16="http://schemas.microsoft.com/office/drawing/2014/main" id="{350A69CB-AE40-474E-BDCB-C196E761E76D}"/>
              </a:ext>
            </a:extLst>
          </p:cNvPr>
          <p:cNvSpPr/>
          <p:nvPr/>
        </p:nvSpPr>
        <p:spPr>
          <a:xfrm>
            <a:off x="2470672" y="1331736"/>
            <a:ext cx="7347473" cy="59167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225" marR="0" lvl="0" indent="0" algn="ctr" defTabSz="914400" rtl="0" eaLnBrk="1" fontAlgn="auto" latinLnBrk="0" hangingPunct="1">
              <a:lnSpc>
                <a:spcPct val="100000"/>
              </a:lnSpc>
              <a:spcBef>
                <a:spcPts val="270"/>
              </a:spcBef>
              <a:spcAft>
                <a:spcPts val="0"/>
              </a:spcAft>
              <a:buClr>
                <a:srgbClr val="000000"/>
              </a:buClr>
              <a:buSzPts val="2800"/>
              <a:buFontTx/>
              <a:buNone/>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Bolus insulin - Each pre-meal insulin dose has 2 components:</a:t>
            </a:r>
          </a:p>
        </p:txBody>
      </p:sp>
      <p:sp>
        <p:nvSpPr>
          <p:cNvPr id="7" name="Google Shape;191;p62">
            <a:extLst>
              <a:ext uri="{FF2B5EF4-FFF2-40B4-BE49-F238E27FC236}">
                <a16:creationId xmlns:a16="http://schemas.microsoft.com/office/drawing/2014/main" id="{B3EE3C72-199F-524B-8CF5-C5300E68C1F6}"/>
              </a:ext>
            </a:extLst>
          </p:cNvPr>
          <p:cNvSpPr txBox="1">
            <a:spLocks noGrp="1"/>
          </p:cNvSpPr>
          <p:nvPr>
            <p:ph type="title"/>
          </p:nvPr>
        </p:nvSpPr>
        <p:spPr>
          <a:xfrm>
            <a:off x="2590577" y="649015"/>
            <a:ext cx="6171750" cy="433350"/>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Dose Adjustments… </a:t>
            </a:r>
            <a:r>
              <a:rPr lang="en-US" sz="2800" b="1" dirty="0" err="1">
                <a:solidFill>
                  <a:srgbClr val="0070C0"/>
                </a:solidFill>
                <a:latin typeface="Arial"/>
                <a:ea typeface="Arial"/>
                <a:cs typeface="Arial"/>
                <a:sym typeface="Arial"/>
              </a:rPr>
              <a:t>cont</a:t>
            </a:r>
            <a:r>
              <a:rPr lang="en-US" sz="2800" dirty="0">
                <a:solidFill>
                  <a:srgbClr val="0070C0"/>
                </a:solidFill>
              </a:rPr>
              <a:t> </a:t>
            </a:r>
            <a:endParaRPr sz="2800" dirty="0">
              <a:solidFill>
                <a:srgbClr val="0070C0"/>
              </a:solidFill>
            </a:endParaRPr>
          </a:p>
        </p:txBody>
      </p:sp>
    </p:spTree>
    <p:extLst>
      <p:ext uri="{BB962C8B-B14F-4D97-AF65-F5344CB8AC3E}">
        <p14:creationId xmlns:p14="http://schemas.microsoft.com/office/powerpoint/2010/main" val="402089220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66"/>
          <p:cNvSpPr txBox="1">
            <a:spLocks noGrp="1"/>
          </p:cNvSpPr>
          <p:nvPr>
            <p:ph type="title"/>
          </p:nvPr>
        </p:nvSpPr>
        <p:spPr>
          <a:xfrm>
            <a:off x="2558843" y="284547"/>
            <a:ext cx="6171793" cy="857430"/>
          </a:xfrm>
          <a:prstGeom prst="rect">
            <a:avLst/>
          </a:prstGeom>
          <a:noFill/>
          <a:ln>
            <a:noFill/>
          </a:ln>
        </p:spPr>
        <p:txBody>
          <a:bodyPr spcFirstLastPara="1" vert="horz" wrap="square" lIns="68550" tIns="34275" rIns="68550" bIns="34275"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Insulin Storage</a:t>
            </a:r>
            <a:endParaRPr sz="2800" b="1" dirty="0">
              <a:solidFill>
                <a:srgbClr val="0070C0"/>
              </a:solidFill>
              <a:latin typeface="Arial"/>
              <a:ea typeface="Arial"/>
              <a:cs typeface="Arial"/>
              <a:sym typeface="Arial"/>
            </a:endParaRPr>
          </a:p>
        </p:txBody>
      </p:sp>
      <p:sp>
        <p:nvSpPr>
          <p:cNvPr id="222" name="Google Shape;222;p66"/>
          <p:cNvSpPr txBox="1">
            <a:spLocks noGrp="1"/>
          </p:cNvSpPr>
          <p:nvPr>
            <p:ph type="body" idx="1"/>
          </p:nvPr>
        </p:nvSpPr>
        <p:spPr>
          <a:xfrm>
            <a:off x="1049155" y="1388239"/>
            <a:ext cx="9760016" cy="4442546"/>
          </a:xfrm>
          <a:prstGeom prst="rect">
            <a:avLst/>
          </a:prstGeom>
          <a:noFill/>
          <a:ln>
            <a:noFill/>
          </a:ln>
        </p:spPr>
        <p:txBody>
          <a:bodyPr spcFirstLastPara="1" vert="horz" wrap="square" lIns="68550" tIns="34275" rIns="68550" bIns="34275" rtlCol="0" anchor="t" anchorCtr="0">
            <a:noAutofit/>
          </a:bodyPr>
          <a:lstStyle/>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Kept at 2-8 degrees Celsius(avoid freezer section&amp; door)</a:t>
            </a:r>
            <a:endParaRPr sz="2000"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Pens - room temperature for a month</a:t>
            </a:r>
            <a:endParaRPr sz="2000" dirty="0">
              <a:latin typeface="Arial" panose="020B0604020202020204" pitchFamily="34" charset="0"/>
              <a:cs typeface="Arial" panose="020B0604020202020204" pitchFamily="34" charset="0"/>
            </a:endParaRPr>
          </a:p>
          <a:p>
            <a:pPr marL="342900" indent="-257175">
              <a:lnSpc>
                <a:spcPct val="100000"/>
              </a:lnSpc>
              <a:spcBef>
                <a:spcPts val="270"/>
              </a:spcBef>
              <a:buSzPts val="1800"/>
            </a:pPr>
            <a:r>
              <a:rPr lang="en-US" sz="2000" dirty="0">
                <a:latin typeface="Arial" panose="020B0604020202020204" pitchFamily="34" charset="0"/>
                <a:cs typeface="Arial" panose="020B0604020202020204" pitchFamily="34" charset="0"/>
              </a:rPr>
              <a:t>Use fridge, traditional methods</a:t>
            </a:r>
            <a:endParaRPr sz="2000" dirty="0">
              <a:latin typeface="Arial" panose="020B0604020202020204" pitchFamily="34" charset="0"/>
              <a:cs typeface="Arial" panose="020B0604020202020204" pitchFamily="34" charset="0"/>
            </a:endParaRPr>
          </a:p>
          <a:p>
            <a:pPr marL="342900" indent="-342900">
              <a:lnSpc>
                <a:spcPct val="100000"/>
              </a:lnSpc>
              <a:spcBef>
                <a:spcPts val="270"/>
              </a:spcBef>
              <a:buSzPts val="1800"/>
              <a:buNone/>
            </a:pPr>
            <a:endParaRPr dirty="0"/>
          </a:p>
        </p:txBody>
      </p:sp>
      <p:pic>
        <p:nvPicPr>
          <p:cNvPr id="223" name="Google Shape;223;p66"/>
          <p:cNvPicPr preferRelativeResize="0"/>
          <p:nvPr/>
        </p:nvPicPr>
        <p:blipFill rotWithShape="1">
          <a:blip r:embed="rId3">
            <a:alphaModFix/>
          </a:blip>
          <a:srcRect l="61511" t="9968" r="14000"/>
          <a:stretch/>
        </p:blipFill>
        <p:spPr>
          <a:xfrm>
            <a:off x="7610305" y="3282085"/>
            <a:ext cx="2987894" cy="2332055"/>
          </a:xfrm>
          <a:prstGeom prst="rect">
            <a:avLst/>
          </a:prstGeom>
          <a:noFill/>
          <a:ln>
            <a:noFill/>
          </a:ln>
        </p:spPr>
      </p:pic>
      <p:sp>
        <p:nvSpPr>
          <p:cNvPr id="224" name="Google Shape;224;p66"/>
          <p:cNvSpPr txBox="1"/>
          <p:nvPr/>
        </p:nvSpPr>
        <p:spPr>
          <a:xfrm>
            <a:off x="2930562" y="5940253"/>
            <a:ext cx="6330876" cy="346218"/>
          </a:xfrm>
          <a:prstGeom prst="rect">
            <a:avLst/>
          </a:prstGeom>
          <a:noFill/>
          <a:ln>
            <a:noFill/>
          </a:ln>
        </p:spPr>
        <p:txBody>
          <a:bodyPr spcFirstLastPara="1" wrap="square" lIns="68550" tIns="34275" rIns="68550"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Annals Of Medicine</a:t>
            </a:r>
            <a:r>
              <a:rPr kumimoji="0" lang="en-US" sz="900" b="0" i="0" u="none" strike="noStrike" kern="0" cap="none" spc="0" normalizeH="0" baseline="0" noProof="0" dirty="0">
                <a:ln>
                  <a:noFill/>
                </a:ln>
                <a:solidFill>
                  <a:srgbClr val="0070C0"/>
                </a:solidFill>
                <a:effectLst/>
                <a:uLnTx/>
                <a:uFillTx/>
                <a:latin typeface="Arial"/>
                <a:ea typeface="+mn-ea"/>
                <a:cs typeface="Arial"/>
                <a:sym typeface="Arial"/>
              </a:rPr>
              <a:t> </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2022, VOL. 54, NO. 1, 1118–1125</a:t>
            </a:r>
            <a:r>
              <a:rPr kumimoji="0" lang="en-US" sz="900" b="0" i="0" u="none" strike="noStrike" kern="0" cap="none" spc="0" normalizeH="0" baseline="0" noProof="0" dirty="0">
                <a:ln>
                  <a:noFill/>
                </a:ln>
                <a:solidFill>
                  <a:srgbClr val="0070C0"/>
                </a:solidFill>
                <a:effectLst/>
                <a:uLnTx/>
                <a:uFillTx/>
                <a:latin typeface="Arial"/>
                <a:ea typeface="+mn-ea"/>
                <a:cs typeface="Arial"/>
                <a:sym typeface="Arial"/>
              </a:rPr>
              <a:t>. </a:t>
            </a: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hlinkClick r:id="rId4"/>
              </a:rPr>
              <a:t>https://doi.org/10.1080/07853890.2022.2067355</a:t>
            </a:r>
            <a:endParaRPr kumimoji="0" lang="en-US" sz="900" b="0" i="0" u="none" strike="noStrike" kern="0" cap="none" spc="0" normalizeH="0" baseline="0" noProof="0" dirty="0">
              <a:ln>
                <a:noFill/>
              </a:ln>
              <a:solidFill>
                <a:srgbClr val="0070C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900" b="0" i="0" u="none" strike="noStrike" kern="0" cap="none" spc="0" normalizeH="0" baseline="0" noProof="0" dirty="0">
                <a:ln>
                  <a:noFill/>
                </a:ln>
                <a:solidFill>
                  <a:srgbClr val="0070C0"/>
                </a:solidFill>
                <a:effectLst/>
                <a:uLnTx/>
                <a:uFillTx/>
                <a:latin typeface="Arial"/>
                <a:ea typeface="Arial"/>
                <a:cs typeface="Arial"/>
                <a:sym typeface="Arial"/>
              </a:rPr>
              <a:t>https://pixabay.com/vectors/refrigerator-fridge-cooling-cold-158634/</a:t>
            </a:r>
          </a:p>
        </p:txBody>
      </p:sp>
      <p:pic>
        <p:nvPicPr>
          <p:cNvPr id="3" name="Picture 2">
            <a:extLst>
              <a:ext uri="{FF2B5EF4-FFF2-40B4-BE49-F238E27FC236}">
                <a16:creationId xmlns:a16="http://schemas.microsoft.com/office/drawing/2014/main" id="{64B787DA-B8F5-7757-BC02-31901BB5A1A5}"/>
              </a:ext>
            </a:extLst>
          </p:cNvPr>
          <p:cNvPicPr>
            <a:picLocks noChangeAspect="1"/>
          </p:cNvPicPr>
          <p:nvPr/>
        </p:nvPicPr>
        <p:blipFill>
          <a:blip r:embed="rId5"/>
          <a:stretch>
            <a:fillRect/>
          </a:stretch>
        </p:blipFill>
        <p:spPr>
          <a:xfrm flipH="1" flipV="1">
            <a:off x="1699679" y="3137705"/>
            <a:ext cx="2314641" cy="2332055"/>
          </a:xfrm>
          <a:prstGeom prst="rect">
            <a:avLst/>
          </a:prstGeom>
        </p:spPr>
      </p:pic>
    </p:spTree>
    <p:extLst>
      <p:ext uri="{BB962C8B-B14F-4D97-AF65-F5344CB8AC3E}">
        <p14:creationId xmlns:p14="http://schemas.microsoft.com/office/powerpoint/2010/main" val="186237486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67"/>
          <p:cNvSpPr txBox="1">
            <a:spLocks noGrp="1"/>
          </p:cNvSpPr>
          <p:nvPr>
            <p:ph type="title"/>
          </p:nvPr>
        </p:nvSpPr>
        <p:spPr>
          <a:xfrm>
            <a:off x="1838969" y="228144"/>
            <a:ext cx="8229057" cy="1006599"/>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Key Messages</a:t>
            </a:r>
            <a:endParaRPr sz="2800" dirty="0"/>
          </a:p>
        </p:txBody>
      </p:sp>
      <p:sp>
        <p:nvSpPr>
          <p:cNvPr id="230" name="Google Shape;230;p67"/>
          <p:cNvSpPr txBox="1">
            <a:spLocks noGrp="1"/>
          </p:cNvSpPr>
          <p:nvPr>
            <p:ph type="body" idx="1"/>
          </p:nvPr>
        </p:nvSpPr>
        <p:spPr>
          <a:xfrm>
            <a:off x="1106906" y="1135782"/>
            <a:ext cx="10308656" cy="4995512"/>
          </a:xfrm>
          <a:prstGeom prst="rect">
            <a:avLst/>
          </a:prstGeom>
          <a:noFill/>
          <a:ln>
            <a:noFill/>
          </a:ln>
        </p:spPr>
        <p:txBody>
          <a:bodyPr spcFirstLastPara="1" vert="horz" wrap="square" lIns="91425" tIns="45700" rIns="91425" bIns="45700" rtlCol="0" anchor="t" anchorCtr="0">
            <a:normAutofit lnSpcReduction="10000"/>
          </a:bodyPr>
          <a:lstStyle/>
          <a:p>
            <a:pPr marL="457200" indent="-342900">
              <a:lnSpc>
                <a:spcPct val="100000"/>
              </a:lnSpc>
              <a:spcBef>
                <a:spcPts val="270"/>
              </a:spcBef>
              <a:buSzPct val="108108"/>
              <a:buFont typeface="Arial"/>
              <a:buChar char="•"/>
            </a:pPr>
            <a:r>
              <a:rPr lang="en-US" sz="2200" dirty="0">
                <a:solidFill>
                  <a:srgbClr val="000000"/>
                </a:solidFill>
                <a:latin typeface="Arial" panose="020B0604020202020204" pitchFamily="34" charset="0"/>
                <a:ea typeface="Arial"/>
                <a:cs typeface="Arial" panose="020B0604020202020204" pitchFamily="34" charset="0"/>
                <a:sym typeface="Arial"/>
              </a:rPr>
              <a:t>There are different classes (types) of insulin, with varying mode of action.</a:t>
            </a:r>
            <a:endParaRPr sz="2200" dirty="0">
              <a:latin typeface="Arial" panose="020B0604020202020204" pitchFamily="34" charset="0"/>
              <a:cs typeface="Arial" panose="020B0604020202020204" pitchFamily="34" charset="0"/>
            </a:endParaRPr>
          </a:p>
          <a:p>
            <a:pPr marL="0" indent="0">
              <a:lnSpc>
                <a:spcPct val="100000"/>
              </a:lnSpc>
              <a:spcBef>
                <a:spcPts val="270"/>
              </a:spcBef>
              <a:buSzPct val="108108"/>
              <a:buNone/>
            </a:pPr>
            <a:endParaRPr sz="2200" dirty="0">
              <a:solidFill>
                <a:srgbClr val="000000"/>
              </a:solidFill>
              <a:latin typeface="Arial" panose="020B0604020202020204" pitchFamily="34" charset="0"/>
              <a:ea typeface="Arial"/>
              <a:cs typeface="Arial" panose="020B0604020202020204" pitchFamily="34" charset="0"/>
              <a:sym typeface="Arial"/>
            </a:endParaRPr>
          </a:p>
          <a:p>
            <a:pPr marL="457200" indent="-342900">
              <a:lnSpc>
                <a:spcPct val="100000"/>
              </a:lnSpc>
              <a:spcBef>
                <a:spcPts val="270"/>
              </a:spcBef>
              <a:buSzPct val="108108"/>
              <a:buFont typeface="Arial"/>
              <a:buChar char="•"/>
            </a:pPr>
            <a:r>
              <a:rPr lang="en-US" sz="2200" dirty="0">
                <a:solidFill>
                  <a:srgbClr val="000000"/>
                </a:solidFill>
                <a:latin typeface="Arial" panose="020B0604020202020204" pitchFamily="34" charset="0"/>
                <a:ea typeface="Arial"/>
                <a:cs typeface="Arial" panose="020B0604020202020204" pitchFamily="34" charset="0"/>
                <a:sym typeface="Arial"/>
              </a:rPr>
              <a:t>Several insulin regimens are available for management of diabetes.</a:t>
            </a:r>
            <a:endParaRPr sz="2200" dirty="0">
              <a:latin typeface="Arial" panose="020B0604020202020204" pitchFamily="34" charset="0"/>
              <a:cs typeface="Arial" panose="020B0604020202020204" pitchFamily="34" charset="0"/>
            </a:endParaRPr>
          </a:p>
          <a:p>
            <a:pPr marL="0" indent="0">
              <a:lnSpc>
                <a:spcPct val="100000"/>
              </a:lnSpc>
              <a:spcBef>
                <a:spcPts val="270"/>
              </a:spcBef>
              <a:buSzPct val="108108"/>
              <a:buNone/>
            </a:pPr>
            <a:endParaRPr sz="2200" dirty="0">
              <a:solidFill>
                <a:srgbClr val="000000"/>
              </a:solidFill>
              <a:latin typeface="Arial" panose="020B0604020202020204" pitchFamily="34" charset="0"/>
              <a:ea typeface="Arial"/>
              <a:cs typeface="Arial" panose="020B0604020202020204" pitchFamily="34" charset="0"/>
              <a:sym typeface="Arial"/>
            </a:endParaRPr>
          </a:p>
          <a:p>
            <a:pPr marL="457200" indent="-342900">
              <a:lnSpc>
                <a:spcPct val="100000"/>
              </a:lnSpc>
              <a:spcBef>
                <a:spcPts val="270"/>
              </a:spcBef>
              <a:buSzPct val="108108"/>
              <a:buFont typeface="Arial"/>
              <a:buChar char="•"/>
            </a:pPr>
            <a:r>
              <a:rPr lang="en-US" sz="2200" dirty="0">
                <a:solidFill>
                  <a:srgbClr val="000000"/>
                </a:solidFill>
                <a:latin typeface="Arial" panose="020B0604020202020204" pitchFamily="34" charset="0"/>
                <a:ea typeface="Arial"/>
                <a:cs typeface="Arial" panose="020B0604020202020204" pitchFamily="34" charset="0"/>
                <a:sym typeface="Arial"/>
              </a:rPr>
              <a:t>The preferred insulin regimen is one that mimics physiological insulin-blood glucose interaction.  </a:t>
            </a:r>
            <a:r>
              <a:rPr lang="en-US" sz="2200" b="1" dirty="0">
                <a:solidFill>
                  <a:srgbClr val="FF0000"/>
                </a:solidFill>
                <a:latin typeface="Arial" panose="020B0604020202020204" pitchFamily="34" charset="0"/>
                <a:ea typeface="Arial"/>
                <a:cs typeface="Arial" panose="020B0604020202020204" pitchFamily="34" charset="0"/>
                <a:sym typeface="Arial"/>
              </a:rPr>
              <a:t>Premix insulin (e.g. 30/70 or 25/75) is not recommended in type 1 diabetes</a:t>
            </a:r>
            <a:endParaRPr sz="2200" b="1" dirty="0">
              <a:solidFill>
                <a:srgbClr val="FF0000"/>
              </a:solidFill>
              <a:latin typeface="Arial" panose="020B0604020202020204" pitchFamily="34" charset="0"/>
              <a:cs typeface="Arial" panose="020B0604020202020204" pitchFamily="34" charset="0"/>
            </a:endParaRPr>
          </a:p>
          <a:p>
            <a:pPr marL="0" indent="0">
              <a:lnSpc>
                <a:spcPct val="100000"/>
              </a:lnSpc>
              <a:spcBef>
                <a:spcPts val="270"/>
              </a:spcBef>
              <a:buSzPct val="108108"/>
              <a:buNone/>
            </a:pPr>
            <a:endParaRPr sz="2200" dirty="0">
              <a:solidFill>
                <a:srgbClr val="000000"/>
              </a:solidFill>
              <a:latin typeface="Arial" panose="020B0604020202020204" pitchFamily="34" charset="0"/>
              <a:ea typeface="Arial"/>
              <a:cs typeface="Arial" panose="020B0604020202020204" pitchFamily="34" charset="0"/>
              <a:sym typeface="Arial"/>
            </a:endParaRPr>
          </a:p>
          <a:p>
            <a:pPr marL="457200" indent="-342900">
              <a:lnSpc>
                <a:spcPct val="100000"/>
              </a:lnSpc>
              <a:spcBef>
                <a:spcPts val="270"/>
              </a:spcBef>
              <a:buSzPct val="108108"/>
              <a:buFont typeface="Arial"/>
              <a:buChar char="•"/>
            </a:pPr>
            <a:r>
              <a:rPr lang="en-US" sz="2200" dirty="0">
                <a:solidFill>
                  <a:srgbClr val="000000"/>
                </a:solidFill>
                <a:latin typeface="Arial" panose="020B0604020202020204" pitchFamily="34" charset="0"/>
                <a:ea typeface="Arial"/>
                <a:cs typeface="Arial" panose="020B0604020202020204" pitchFamily="34" charset="0"/>
                <a:sym typeface="Arial"/>
              </a:rPr>
              <a:t>Blood sugar monitoring is essential for proper management of diabetes.</a:t>
            </a:r>
            <a:endParaRPr sz="2200" dirty="0">
              <a:latin typeface="Arial" panose="020B0604020202020204" pitchFamily="34" charset="0"/>
              <a:cs typeface="Arial" panose="020B0604020202020204" pitchFamily="34" charset="0"/>
            </a:endParaRPr>
          </a:p>
          <a:p>
            <a:pPr marL="0" indent="0">
              <a:lnSpc>
                <a:spcPct val="100000"/>
              </a:lnSpc>
              <a:spcBef>
                <a:spcPts val="270"/>
              </a:spcBef>
              <a:buSzPct val="108108"/>
              <a:buNone/>
            </a:pPr>
            <a:endParaRPr sz="2200" dirty="0">
              <a:solidFill>
                <a:srgbClr val="000000"/>
              </a:solidFill>
              <a:latin typeface="Arial" panose="020B0604020202020204" pitchFamily="34" charset="0"/>
              <a:ea typeface="Arial"/>
              <a:cs typeface="Arial" panose="020B0604020202020204" pitchFamily="34" charset="0"/>
              <a:sym typeface="Arial"/>
            </a:endParaRPr>
          </a:p>
          <a:p>
            <a:pPr marL="457200" indent="-342900">
              <a:lnSpc>
                <a:spcPct val="100000"/>
              </a:lnSpc>
              <a:spcBef>
                <a:spcPts val="270"/>
              </a:spcBef>
              <a:buSzPct val="108108"/>
              <a:buFont typeface="Arial"/>
              <a:buChar char="•"/>
            </a:pPr>
            <a:r>
              <a:rPr lang="en-US" sz="2200" dirty="0">
                <a:solidFill>
                  <a:srgbClr val="000000"/>
                </a:solidFill>
                <a:latin typeface="Arial" panose="020B0604020202020204" pitchFamily="34" charset="0"/>
                <a:ea typeface="Arial"/>
                <a:cs typeface="Arial" panose="020B0604020202020204" pitchFamily="34" charset="0"/>
                <a:sym typeface="Arial"/>
              </a:rPr>
              <a:t>Correct injection techniques must be used to ensure proper administration of insulin.</a:t>
            </a:r>
            <a:endParaRPr sz="2200" dirty="0">
              <a:latin typeface="Arial" panose="020B0604020202020204" pitchFamily="34" charset="0"/>
              <a:cs typeface="Arial" panose="020B0604020202020204" pitchFamily="34" charset="0"/>
            </a:endParaRPr>
          </a:p>
          <a:p>
            <a:pPr marL="0" indent="0">
              <a:lnSpc>
                <a:spcPct val="100000"/>
              </a:lnSpc>
              <a:spcBef>
                <a:spcPts val="270"/>
              </a:spcBef>
              <a:buSzPct val="108108"/>
              <a:buNone/>
            </a:pPr>
            <a:endParaRPr sz="2200" dirty="0">
              <a:solidFill>
                <a:srgbClr val="000000"/>
              </a:solidFill>
              <a:latin typeface="Arial" panose="020B0604020202020204" pitchFamily="34" charset="0"/>
              <a:ea typeface="Arial"/>
              <a:cs typeface="Arial" panose="020B0604020202020204" pitchFamily="34" charset="0"/>
              <a:sym typeface="Arial"/>
            </a:endParaRPr>
          </a:p>
          <a:p>
            <a:pPr marL="457200" indent="-342900">
              <a:lnSpc>
                <a:spcPct val="100000"/>
              </a:lnSpc>
              <a:spcBef>
                <a:spcPts val="270"/>
              </a:spcBef>
              <a:buSzPct val="108108"/>
              <a:buFont typeface="Arial"/>
              <a:buChar char="•"/>
            </a:pPr>
            <a:r>
              <a:rPr lang="en-US" sz="2200" dirty="0">
                <a:solidFill>
                  <a:srgbClr val="000000"/>
                </a:solidFill>
                <a:latin typeface="Arial" panose="020B0604020202020204" pitchFamily="34" charset="0"/>
                <a:ea typeface="Arial"/>
                <a:cs typeface="Arial" panose="020B0604020202020204" pitchFamily="34" charset="0"/>
                <a:sym typeface="Arial"/>
              </a:rPr>
              <a:t>Insulin must be stored properly for it to maintain its effectiveness.</a:t>
            </a:r>
            <a:endParaRPr sz="2200" dirty="0">
              <a:latin typeface="Arial" panose="020B0604020202020204" pitchFamily="34" charset="0"/>
              <a:cs typeface="Arial" panose="020B0604020202020204" pitchFamily="34" charset="0"/>
            </a:endParaRPr>
          </a:p>
          <a:p>
            <a:pPr marL="457200" indent="-228600">
              <a:lnSpc>
                <a:spcPct val="100000"/>
              </a:lnSpc>
              <a:spcBef>
                <a:spcPts val="270"/>
              </a:spcBef>
              <a:buClr>
                <a:schemeClr val="dk1"/>
              </a:buClr>
              <a:buSzPct val="69498"/>
              <a:buNone/>
            </a:pPr>
            <a:endParaRPr dirty="0"/>
          </a:p>
        </p:txBody>
      </p:sp>
    </p:spTree>
    <p:extLst>
      <p:ext uri="{BB962C8B-B14F-4D97-AF65-F5344CB8AC3E}">
        <p14:creationId xmlns:p14="http://schemas.microsoft.com/office/powerpoint/2010/main" val="69107809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0070C0"/>
                </a:solidFill>
              </a:rPr>
              <a:t>Structured Diabetes Education </a:t>
            </a:r>
            <a:r>
              <a:rPr lang="en-US" b="1" dirty="0" err="1">
                <a:solidFill>
                  <a:srgbClr val="0070C0"/>
                </a:solidFill>
              </a:rPr>
              <a:t>Lecturette</a:t>
            </a:r>
            <a:endParaRPr lang="en-US" b="1" dirty="0">
              <a:solidFill>
                <a:srgbClr val="0070C0"/>
              </a:solidFill>
            </a:endParaRP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200" b="0" i="0" u="none" strike="noStrike" kern="0" cap="none" spc="0" normalizeH="0" baseline="0" noProof="0" smtClean="0">
                <a:ln>
                  <a:noFill/>
                </a:ln>
                <a:solidFill>
                  <a:prstClr val="black">
                    <a:tint val="75000"/>
                  </a:prstClr>
                </a:solidFill>
                <a:effectLst/>
                <a:uLnTx/>
                <a:uFillTx/>
                <a:latin typeface="Arial" panose="020B0604020202020204"/>
                <a:ea typeface="+mn-ea"/>
                <a:cs typeface="Arial" panose="020B0604020202020204"/>
                <a:sym typeface="Arial" panose="020B0604020202020204"/>
              </a:rPr>
              <a:t>208</a:t>
            </a:fld>
            <a:endParaRPr kumimoji="0" lang="en-US" sz="1200" b="0" i="0" u="none" strike="noStrike" kern="0" cap="none" spc="0" normalizeH="0" baseline="0" noProof="0">
              <a:ln>
                <a:noFill/>
              </a:ln>
              <a:solidFill>
                <a:prstClr val="black">
                  <a:tint val="75000"/>
                </a:prstClr>
              </a:solidFill>
              <a:effectLst/>
              <a:uLnTx/>
              <a:uFillTx/>
              <a:latin typeface="Arial" panose="020B0604020202020204"/>
              <a:ea typeface="+mn-ea"/>
              <a:cs typeface="Arial" panose="020B0604020202020204"/>
              <a:sym typeface="Arial" panose="020B0604020202020204"/>
            </a:endParaRPr>
          </a:p>
        </p:txBody>
      </p:sp>
    </p:spTree>
    <p:extLst>
      <p:ext uri="{BB962C8B-B14F-4D97-AF65-F5344CB8AC3E}">
        <p14:creationId xmlns:p14="http://schemas.microsoft.com/office/powerpoint/2010/main" val="9566466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1"/>
                </a:solidFill>
              </a:rPr>
              <a:t>Objectives</a:t>
            </a:r>
          </a:p>
        </p:txBody>
      </p:sp>
      <p:sp>
        <p:nvSpPr>
          <p:cNvPr id="3" name="Content Placeholder 2"/>
          <p:cNvSpPr>
            <a:spLocks noGrp="1"/>
          </p:cNvSpPr>
          <p:nvPr>
            <p:ph idx="1"/>
          </p:nvPr>
        </p:nvSpPr>
        <p:spPr/>
        <p:txBody>
          <a:bodyPr/>
          <a:lstStyle/>
          <a:p>
            <a:r>
              <a:rPr lang="en-US" dirty="0"/>
              <a:t>Outline structure diabetes education</a:t>
            </a:r>
          </a:p>
        </p:txBody>
      </p:sp>
    </p:spTree>
    <p:extLst>
      <p:ext uri="{BB962C8B-B14F-4D97-AF65-F5344CB8AC3E}">
        <p14:creationId xmlns:p14="http://schemas.microsoft.com/office/powerpoint/2010/main" val="191893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EB14A-07F9-4F3F-A550-B8553CF2E509}"/>
              </a:ext>
            </a:extLst>
          </p:cNvPr>
          <p:cNvSpPr>
            <a:spLocks noGrp="1"/>
          </p:cNvSpPr>
          <p:nvPr>
            <p:ph type="title"/>
          </p:nvPr>
        </p:nvSpPr>
        <p:spPr>
          <a:xfrm>
            <a:off x="1841900" y="1022751"/>
            <a:ext cx="6172200" cy="742950"/>
          </a:xfrm>
        </p:spPr>
        <p:txBody>
          <a:bodyPr>
            <a:noAutofit/>
          </a:bodyPr>
          <a:lstStyle/>
          <a:p>
            <a:pPr>
              <a:defRPr/>
            </a:pPr>
            <a:r>
              <a:rPr lang="en-US" sz="2800" b="1" dirty="0">
                <a:latin typeface="+mn-lt"/>
              </a:rPr>
              <a:t>1. Rapid assessment  for airway patency</a:t>
            </a:r>
            <a:endParaRPr lang="en-KE" sz="2800" b="1" dirty="0">
              <a:latin typeface="+mn-lt"/>
            </a:endParaRPr>
          </a:p>
        </p:txBody>
      </p:sp>
      <p:sp>
        <p:nvSpPr>
          <p:cNvPr id="235523" name="Content Placeholder 2">
            <a:extLst>
              <a:ext uri="{FF2B5EF4-FFF2-40B4-BE49-F238E27FC236}">
                <a16:creationId xmlns:a16="http://schemas.microsoft.com/office/drawing/2014/main" id="{5F748438-741D-4883-BA56-D35C23D4D36B}"/>
              </a:ext>
            </a:extLst>
          </p:cNvPr>
          <p:cNvSpPr>
            <a:spLocks noGrp="1"/>
          </p:cNvSpPr>
          <p:nvPr>
            <p:ph idx="1"/>
          </p:nvPr>
        </p:nvSpPr>
        <p:spPr>
          <a:xfrm>
            <a:off x="3860364" y="1796850"/>
            <a:ext cx="5044734" cy="764381"/>
          </a:xfrm>
        </p:spPr>
        <p:txBody>
          <a:bodyPr>
            <a:noAutofit/>
          </a:bodyPr>
          <a:lstStyle/>
          <a:p>
            <a:r>
              <a:rPr lang="en-US" altLang="LID4096" sz="2400" dirty="0"/>
              <a:t>Is the airway adequate ?</a:t>
            </a:r>
          </a:p>
          <a:p>
            <a:r>
              <a:rPr lang="en-US" altLang="LID4096" sz="2400" b="1" dirty="0"/>
              <a:t>Assess for airway obstruction</a:t>
            </a:r>
          </a:p>
        </p:txBody>
      </p:sp>
      <p:sp>
        <p:nvSpPr>
          <p:cNvPr id="3" name="Rectangle 2">
            <a:extLst>
              <a:ext uri="{FF2B5EF4-FFF2-40B4-BE49-F238E27FC236}">
                <a16:creationId xmlns:a16="http://schemas.microsoft.com/office/drawing/2014/main" id="{033537BF-A2A3-4D5A-B2B8-3A6E2F109E65}"/>
              </a:ext>
            </a:extLst>
          </p:cNvPr>
          <p:cNvSpPr/>
          <p:nvPr/>
        </p:nvSpPr>
        <p:spPr bwMode="auto">
          <a:xfrm>
            <a:off x="4051889" y="3325220"/>
            <a:ext cx="4853209" cy="97155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lvl="1" eaLnBrk="0" fontAlgn="base" hangingPunct="0">
              <a:spcBef>
                <a:spcPct val="0"/>
              </a:spcBef>
              <a:spcAft>
                <a:spcPct val="0"/>
              </a:spcAft>
              <a:defRPr/>
            </a:pPr>
            <a:r>
              <a:rPr lang="en-US" altLang="en-KE" sz="2400" dirty="0">
                <a:solidFill>
                  <a:prstClr val="black"/>
                </a:solidFill>
              </a:rPr>
              <a:t>Assess the child while with parent</a:t>
            </a:r>
          </a:p>
          <a:p>
            <a:pPr marL="0" lvl="1" eaLnBrk="0" fontAlgn="base" hangingPunct="0">
              <a:spcBef>
                <a:spcPct val="0"/>
              </a:spcBef>
              <a:spcAft>
                <a:spcPct val="0"/>
              </a:spcAft>
              <a:defRPr/>
            </a:pPr>
            <a:r>
              <a:rPr lang="en-US" altLang="en-KE" sz="2400" b="1" dirty="0">
                <a:solidFill>
                  <a:prstClr val="black"/>
                </a:solidFill>
              </a:rPr>
              <a:t>Listen: </a:t>
            </a:r>
            <a:r>
              <a:rPr lang="en-US" altLang="en-KE" sz="2400" dirty="0">
                <a:solidFill>
                  <a:prstClr val="black"/>
                </a:solidFill>
              </a:rPr>
              <a:t>stridor/airway noises</a:t>
            </a:r>
            <a:endParaRPr lang="en-GB" sz="2400" dirty="0">
              <a:solidFill>
                <a:prstClr val="black"/>
              </a:solidFill>
            </a:endParaRPr>
          </a:p>
        </p:txBody>
      </p:sp>
      <p:sp>
        <p:nvSpPr>
          <p:cNvPr id="4" name="Arrow: Pentagon 3">
            <a:extLst>
              <a:ext uri="{FF2B5EF4-FFF2-40B4-BE49-F238E27FC236}">
                <a16:creationId xmlns:a16="http://schemas.microsoft.com/office/drawing/2014/main" id="{F08BA00E-16D8-488D-A5BB-49D3B73B70FB}"/>
              </a:ext>
            </a:extLst>
          </p:cNvPr>
          <p:cNvSpPr/>
          <p:nvPr/>
        </p:nvSpPr>
        <p:spPr bwMode="auto">
          <a:xfrm>
            <a:off x="1956081" y="3573275"/>
            <a:ext cx="1134126" cy="544116"/>
          </a:xfrm>
          <a:prstGeom prst="homePlate">
            <a:avLst/>
          </a:prstGeom>
          <a:solidFill>
            <a:schemeClr val="accent5">
              <a:lumMod val="75000"/>
            </a:schemeClr>
          </a:solidFill>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r>
              <a:rPr lang="en-GB" dirty="0">
                <a:solidFill>
                  <a:prstClr val="white"/>
                </a:solidFill>
                <a:latin typeface="Arial"/>
              </a:rPr>
              <a:t>If alert </a:t>
            </a:r>
          </a:p>
        </p:txBody>
      </p:sp>
      <p:grpSp>
        <p:nvGrpSpPr>
          <p:cNvPr id="235528" name="Group 7">
            <a:extLst>
              <a:ext uri="{FF2B5EF4-FFF2-40B4-BE49-F238E27FC236}">
                <a16:creationId xmlns:a16="http://schemas.microsoft.com/office/drawing/2014/main" id="{99172E84-92A5-43EB-BC9E-D8CF7F936547}"/>
              </a:ext>
            </a:extLst>
          </p:cNvPr>
          <p:cNvGrpSpPr>
            <a:grpSpLocks/>
          </p:cNvGrpSpPr>
          <p:nvPr/>
        </p:nvGrpSpPr>
        <p:grpSpPr bwMode="auto">
          <a:xfrm>
            <a:off x="1956081" y="4670818"/>
            <a:ext cx="8853299" cy="1164431"/>
            <a:chOff x="-2497625" y="4390574"/>
            <a:chExt cx="5095025" cy="1544355"/>
          </a:xfrm>
        </p:grpSpPr>
        <p:sp>
          <p:nvSpPr>
            <p:cNvPr id="9" name="Rectangle 8">
              <a:extLst>
                <a:ext uri="{FF2B5EF4-FFF2-40B4-BE49-F238E27FC236}">
                  <a16:creationId xmlns:a16="http://schemas.microsoft.com/office/drawing/2014/main" id="{CD2E365D-22B3-4D37-9AE4-AB2B580ECA09}"/>
                </a:ext>
              </a:extLst>
            </p:cNvPr>
            <p:cNvSpPr/>
            <p:nvPr/>
          </p:nvSpPr>
          <p:spPr>
            <a:xfrm>
              <a:off x="-1286448" y="4390574"/>
              <a:ext cx="3883848" cy="1544355"/>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marL="257175" indent="-257175" eaLnBrk="0" fontAlgn="base" hangingPunct="0">
                <a:spcBef>
                  <a:spcPct val="0"/>
                </a:spcBef>
                <a:spcAft>
                  <a:spcPct val="0"/>
                </a:spcAft>
                <a:buFont typeface="Wingdings" panose="05000000000000000000" pitchFamily="2" charset="2"/>
                <a:buChar char="§"/>
                <a:defRPr/>
              </a:pPr>
              <a:endParaRPr lang="en-US" altLang="en-KE" sz="2400" dirty="0">
                <a:solidFill>
                  <a:prstClr val="black"/>
                </a:solidFill>
              </a:endParaRPr>
            </a:p>
            <a:p>
              <a:pPr marL="257175" indent="-257175" eaLnBrk="0" fontAlgn="base" hangingPunct="0">
                <a:spcBef>
                  <a:spcPct val="0"/>
                </a:spcBef>
                <a:spcAft>
                  <a:spcPct val="0"/>
                </a:spcAft>
                <a:buFont typeface="Wingdings" panose="05000000000000000000" pitchFamily="2" charset="2"/>
                <a:buChar char="§"/>
                <a:defRPr/>
              </a:pPr>
              <a:endParaRPr lang="en-US" altLang="en-KE" sz="2400" dirty="0">
                <a:solidFill>
                  <a:prstClr val="black"/>
                </a:solidFill>
              </a:endParaRPr>
            </a:p>
            <a:p>
              <a:pPr eaLnBrk="0" fontAlgn="base" hangingPunct="0">
                <a:spcBef>
                  <a:spcPct val="0"/>
                </a:spcBef>
                <a:spcAft>
                  <a:spcPct val="0"/>
                </a:spcAft>
                <a:defRPr/>
              </a:pPr>
              <a:r>
                <a:rPr lang="en-US" altLang="en-KE" sz="2400" dirty="0">
                  <a:solidFill>
                    <a:prstClr val="black"/>
                  </a:solidFill>
                </a:rPr>
                <a:t>Place the child in resuscitation couch</a:t>
              </a:r>
            </a:p>
            <a:p>
              <a:pPr eaLnBrk="0" fontAlgn="base" hangingPunct="0">
                <a:spcBef>
                  <a:spcPct val="0"/>
                </a:spcBef>
                <a:spcAft>
                  <a:spcPct val="0"/>
                </a:spcAft>
                <a:defRPr/>
              </a:pPr>
              <a:r>
                <a:rPr lang="en-US" altLang="en-KE" sz="2400" b="1" dirty="0">
                  <a:solidFill>
                    <a:prstClr val="black"/>
                  </a:solidFill>
                </a:rPr>
                <a:t>Look</a:t>
              </a:r>
              <a:r>
                <a:rPr lang="en-US" altLang="en-KE" sz="2400" dirty="0">
                  <a:solidFill>
                    <a:prstClr val="black"/>
                  </a:solidFill>
                </a:rPr>
                <a:t> in the mouth/nose - foreign body, Secretions, vomitus</a:t>
              </a:r>
            </a:p>
            <a:p>
              <a:pPr algn="ctr" eaLnBrk="0" fontAlgn="base" hangingPunct="0">
                <a:spcBef>
                  <a:spcPct val="0"/>
                </a:spcBef>
                <a:spcAft>
                  <a:spcPct val="0"/>
                </a:spcAft>
                <a:defRPr/>
              </a:pPr>
              <a:endParaRPr lang="en-GB" sz="2400" dirty="0">
                <a:solidFill>
                  <a:prstClr val="black"/>
                </a:solidFill>
              </a:endParaRPr>
            </a:p>
          </p:txBody>
        </p:sp>
        <p:sp>
          <p:nvSpPr>
            <p:cNvPr id="10" name="Arrow: Pentagon 9">
              <a:extLst>
                <a:ext uri="{FF2B5EF4-FFF2-40B4-BE49-F238E27FC236}">
                  <a16:creationId xmlns:a16="http://schemas.microsoft.com/office/drawing/2014/main" id="{69C175D9-A153-4334-A11B-648892020868}"/>
                </a:ext>
              </a:extLst>
            </p:cNvPr>
            <p:cNvSpPr/>
            <p:nvPr/>
          </p:nvSpPr>
          <p:spPr>
            <a:xfrm>
              <a:off x="-2497625" y="4827537"/>
              <a:ext cx="1057711" cy="721647"/>
            </a:xfrm>
            <a:prstGeom prst="homePlate">
              <a:avLst/>
            </a:prstGeom>
          </p:spPr>
          <p:style>
            <a:lnRef idx="0">
              <a:schemeClr val="accent2"/>
            </a:lnRef>
            <a:fillRef idx="3">
              <a:schemeClr val="accent2"/>
            </a:fillRef>
            <a:effectRef idx="3">
              <a:schemeClr val="accent2"/>
            </a:effectRef>
            <a:fontRef idx="minor">
              <a:schemeClr val="lt1"/>
            </a:fontRef>
          </p:style>
          <p:txBody>
            <a:bodyPr anchor="ctr"/>
            <a:lstStyle/>
            <a:p>
              <a:pPr algn="ctr" eaLnBrk="0" fontAlgn="base" hangingPunct="0">
                <a:spcBef>
                  <a:spcPct val="0"/>
                </a:spcBef>
                <a:spcAft>
                  <a:spcPct val="0"/>
                </a:spcAft>
                <a:defRPr/>
              </a:pPr>
              <a:r>
                <a:rPr lang="en-GB" dirty="0">
                  <a:solidFill>
                    <a:prstClr val="white"/>
                  </a:solidFill>
                  <a:latin typeface="Arial"/>
                </a:rPr>
                <a:t>If not alert </a:t>
              </a:r>
            </a:p>
          </p:txBody>
        </p:sp>
      </p:grpSp>
      <p:cxnSp>
        <p:nvCxnSpPr>
          <p:cNvPr id="6" name="Straight Connector 5">
            <a:extLst>
              <a:ext uri="{FF2B5EF4-FFF2-40B4-BE49-F238E27FC236}">
                <a16:creationId xmlns:a16="http://schemas.microsoft.com/office/drawing/2014/main" id="{9AE38E06-6AD4-4FF5-84C8-FF26F66E24C2}"/>
              </a:ext>
            </a:extLst>
          </p:cNvPr>
          <p:cNvCxnSpPr>
            <a:cxnSpLocks/>
          </p:cNvCxnSpPr>
          <p:nvPr/>
        </p:nvCxnSpPr>
        <p:spPr>
          <a:xfrm>
            <a:off x="4051889" y="4617530"/>
            <a:ext cx="5586012" cy="0"/>
          </a:xfrm>
          <a:prstGeom prst="line">
            <a:avLst/>
          </a:prstGeom>
          <a:ln w="9525" cap="flat" cmpd="sng" algn="ctr">
            <a:solidFill>
              <a:schemeClr val="bg2">
                <a:lumMod val="9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itle 1">
            <a:extLst>
              <a:ext uri="{FF2B5EF4-FFF2-40B4-BE49-F238E27FC236}">
                <a16:creationId xmlns:a16="http://schemas.microsoft.com/office/drawing/2014/main" id="{465BE173-C4D0-E3AC-0E56-EC569F47C889}"/>
              </a:ext>
            </a:extLst>
          </p:cNvPr>
          <p:cNvSpPr txBox="1">
            <a:spLocks/>
          </p:cNvSpPr>
          <p:nvPr/>
        </p:nvSpPr>
        <p:spPr>
          <a:xfrm>
            <a:off x="1100826" y="289270"/>
            <a:ext cx="6172200" cy="742950"/>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3000" kern="1200" spc="-75">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342900" algn="l" rtl="0" fontAlgn="base">
              <a:spcBef>
                <a:spcPct val="0"/>
              </a:spcBef>
              <a:spcAft>
                <a:spcPct val="0"/>
              </a:spcAft>
              <a:defRPr sz="3000">
                <a:solidFill>
                  <a:schemeClr val="tx2"/>
                </a:solidFill>
                <a:latin typeface="Arial" charset="0"/>
              </a:defRPr>
            </a:lvl6pPr>
            <a:lvl7pPr marL="685800" algn="l" rtl="0" fontAlgn="base">
              <a:spcBef>
                <a:spcPct val="0"/>
              </a:spcBef>
              <a:spcAft>
                <a:spcPct val="0"/>
              </a:spcAft>
              <a:defRPr sz="3000">
                <a:solidFill>
                  <a:schemeClr val="tx2"/>
                </a:solidFill>
                <a:latin typeface="Arial" charset="0"/>
              </a:defRPr>
            </a:lvl7pPr>
            <a:lvl8pPr marL="1028700" algn="l" rtl="0" fontAlgn="base">
              <a:spcBef>
                <a:spcPct val="0"/>
              </a:spcBef>
              <a:spcAft>
                <a:spcPct val="0"/>
              </a:spcAft>
              <a:defRPr sz="3000">
                <a:solidFill>
                  <a:schemeClr val="tx2"/>
                </a:solidFill>
                <a:latin typeface="Arial" charset="0"/>
              </a:defRPr>
            </a:lvl8pPr>
            <a:lvl9pPr marL="1371600" algn="l" rtl="0" fontAlgn="base">
              <a:spcBef>
                <a:spcPct val="0"/>
              </a:spcBef>
              <a:spcAft>
                <a:spcPct val="0"/>
              </a:spcAft>
              <a:defRPr sz="3000">
                <a:solidFill>
                  <a:schemeClr val="tx2"/>
                </a:solidFill>
                <a:latin typeface="Arial" charset="0"/>
              </a:defRPr>
            </a:lvl9pPr>
          </a:lstStyle>
          <a:p>
            <a:pPr>
              <a:defRPr/>
            </a:pPr>
            <a:r>
              <a:rPr lang="en-US" sz="4400" b="1" dirty="0">
                <a:solidFill>
                  <a:srgbClr val="0070C0"/>
                </a:solidFill>
                <a:latin typeface="+mn-lt"/>
              </a:rPr>
              <a:t>Airway</a:t>
            </a:r>
            <a:endParaRPr lang="en-KE" sz="4400" b="1" dirty="0">
              <a:solidFill>
                <a:srgbClr val="0070C0"/>
              </a:solidFill>
              <a:latin typeface="+mn-lt"/>
            </a:endParaRPr>
          </a:p>
        </p:txBody>
      </p:sp>
      <p:pic>
        <p:nvPicPr>
          <p:cNvPr id="8" name="Picture 7">
            <a:extLst>
              <a:ext uri="{FF2B5EF4-FFF2-40B4-BE49-F238E27FC236}">
                <a16:creationId xmlns:a16="http://schemas.microsoft.com/office/drawing/2014/main" id="{C1E2059A-DC3A-8B95-B52F-1AF366C3E66D}"/>
              </a:ext>
            </a:extLst>
          </p:cNvPr>
          <p:cNvPicPr>
            <a:picLocks noChangeAspect="1"/>
          </p:cNvPicPr>
          <p:nvPr/>
        </p:nvPicPr>
        <p:blipFill>
          <a:blip r:embed="rId2">
            <a:duotone>
              <a:schemeClr val="accent1">
                <a:shade val="45000"/>
                <a:satMod val="135000"/>
              </a:schemeClr>
              <a:prstClr val="white"/>
            </a:duotone>
          </a:blip>
          <a:srcRect b="17848"/>
          <a:stretch/>
        </p:blipFill>
        <p:spPr>
          <a:xfrm>
            <a:off x="1841900" y="1863998"/>
            <a:ext cx="1254858" cy="1030894"/>
          </a:xfrm>
          <a:prstGeom prst="rect">
            <a:avLst/>
          </a:prstGeom>
        </p:spPr>
      </p:pic>
      <p:cxnSp>
        <p:nvCxnSpPr>
          <p:cNvPr id="11" name="Straight Connector 10">
            <a:extLst>
              <a:ext uri="{FF2B5EF4-FFF2-40B4-BE49-F238E27FC236}">
                <a16:creationId xmlns:a16="http://schemas.microsoft.com/office/drawing/2014/main" id="{3E539157-074C-8E43-D58B-2AE8F4F6ABD2}"/>
              </a:ext>
            </a:extLst>
          </p:cNvPr>
          <p:cNvCxnSpPr>
            <a:cxnSpLocks/>
          </p:cNvCxnSpPr>
          <p:nvPr/>
        </p:nvCxnSpPr>
        <p:spPr>
          <a:xfrm>
            <a:off x="3918258" y="2959282"/>
            <a:ext cx="5586012" cy="0"/>
          </a:xfrm>
          <a:prstGeom prst="line">
            <a:avLst/>
          </a:prstGeom>
          <a:ln w="9525" cap="flat" cmpd="sng" algn="ctr">
            <a:solidFill>
              <a:schemeClr val="bg2">
                <a:lumMod val="9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1" y="274639"/>
            <a:ext cx="8229057" cy="1006599"/>
          </a:xfrm>
        </p:spPr>
        <p:txBody>
          <a:bodyPr>
            <a:normAutofit/>
          </a:bodyPr>
          <a:lstStyle/>
          <a:p>
            <a:pPr algn="ctr"/>
            <a:r>
              <a:rPr lang="en-GB" b="1" dirty="0">
                <a:solidFill>
                  <a:srgbClr val="0070C0"/>
                </a:solidFill>
              </a:rPr>
              <a:t>Introduction</a:t>
            </a:r>
          </a:p>
        </p:txBody>
      </p:sp>
      <p:sp>
        <p:nvSpPr>
          <p:cNvPr id="7" name="Content Placeholder 6"/>
          <p:cNvSpPr>
            <a:spLocks noGrp="1"/>
          </p:cNvSpPr>
          <p:nvPr>
            <p:ph idx="1"/>
          </p:nvPr>
        </p:nvSpPr>
        <p:spPr>
          <a:xfrm>
            <a:off x="1174281" y="1172688"/>
            <a:ext cx="10000649" cy="4741224"/>
          </a:xfrm>
        </p:spPr>
        <p:txBody>
          <a:bodyPr/>
          <a:lstStyle/>
          <a:p>
            <a:r>
              <a:rPr lang="en-GB" sz="2400" dirty="0"/>
              <a:t>Diabetes education is a core component in management of Type 1 Diabetes.</a:t>
            </a:r>
          </a:p>
          <a:p>
            <a:pPr marL="0" indent="0">
              <a:buNone/>
            </a:pPr>
            <a:endParaRPr lang="en-GB" sz="2400" dirty="0"/>
          </a:p>
          <a:p>
            <a:r>
              <a:rPr lang="en-GB" sz="2400" dirty="0"/>
              <a:t>Structured diabetes education is mainly done by the  diabetes educator who should be the lead amongst  all the others.</a:t>
            </a:r>
          </a:p>
          <a:p>
            <a:pPr marL="0" indent="0">
              <a:buNone/>
            </a:pPr>
            <a:r>
              <a:rPr lang="en-GB" sz="2400" dirty="0"/>
              <a:t> </a:t>
            </a:r>
          </a:p>
          <a:p>
            <a:r>
              <a:rPr lang="en-GB" sz="2400" dirty="0"/>
              <a:t>When effectively done it improves the management of children and young adults holistically.</a:t>
            </a:r>
          </a:p>
          <a:p>
            <a:pPr marL="0" indent="0">
              <a:buNone/>
            </a:pPr>
            <a:endParaRPr lang="en-GB" sz="2400" dirty="0"/>
          </a:p>
          <a:p>
            <a:r>
              <a:rPr lang="en-GB" sz="2400" dirty="0"/>
              <a:t>Diabetes education can be done individually or in a group setting.</a:t>
            </a:r>
          </a:p>
          <a:p>
            <a:endParaRPr lang="en-GB" dirty="0"/>
          </a:p>
        </p:txBody>
      </p:sp>
    </p:spTree>
    <p:extLst>
      <p:ext uri="{BB962C8B-B14F-4D97-AF65-F5344CB8AC3E}">
        <p14:creationId xmlns:p14="http://schemas.microsoft.com/office/powerpoint/2010/main" val="194278671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0839" y="255258"/>
            <a:ext cx="8229057" cy="1006599"/>
          </a:xfrm>
        </p:spPr>
        <p:txBody>
          <a:bodyPr/>
          <a:lstStyle/>
          <a:p>
            <a:pPr algn="ctr"/>
            <a:r>
              <a:rPr lang="en-GB" b="1" dirty="0">
                <a:solidFill>
                  <a:schemeClr val="accent5"/>
                </a:solidFill>
                <a:latin typeface="+mn-lt"/>
              </a:rPr>
              <a:t>First Visit Education </a:t>
            </a:r>
          </a:p>
        </p:txBody>
      </p:sp>
      <p:sp>
        <p:nvSpPr>
          <p:cNvPr id="3" name="Content Placeholder 2"/>
          <p:cNvSpPr>
            <a:spLocks noGrp="1"/>
          </p:cNvSpPr>
          <p:nvPr>
            <p:ph idx="1"/>
          </p:nvPr>
        </p:nvSpPr>
        <p:spPr>
          <a:xfrm>
            <a:off x="1901042" y="1428997"/>
            <a:ext cx="8389917" cy="4461164"/>
          </a:xfrm>
        </p:spPr>
        <p:txBody>
          <a:bodyPr>
            <a:normAutofit fontScale="62500" lnSpcReduction="20000"/>
          </a:bodyPr>
          <a:lstStyle/>
          <a:p>
            <a:r>
              <a:rPr lang="en-GB" sz="4200" dirty="0"/>
              <a:t>This is done at the initial contact with the patient in the inpatient or outpatient setting. </a:t>
            </a:r>
          </a:p>
          <a:p>
            <a:pPr marL="0" indent="0">
              <a:buNone/>
            </a:pPr>
            <a:endParaRPr lang="en-GB" sz="4200" dirty="0"/>
          </a:p>
          <a:p>
            <a:pPr marL="114300" indent="0">
              <a:buNone/>
            </a:pPr>
            <a:endParaRPr lang="en-GB" sz="4200" dirty="0"/>
          </a:p>
          <a:p>
            <a:pPr marL="114300" indent="0">
              <a:buNone/>
            </a:pPr>
            <a:r>
              <a:rPr lang="en-GB" sz="4200" b="1" dirty="0"/>
              <a:t>The following topics are to be covered:</a:t>
            </a:r>
            <a:endParaRPr lang="en-GB" sz="4200" dirty="0"/>
          </a:p>
          <a:p>
            <a:pPr marL="571500" lvl="1" indent="0">
              <a:buNone/>
            </a:pPr>
            <a:r>
              <a:rPr lang="en-GB" sz="3800" dirty="0"/>
              <a:t>1. Description of Type 1 diabetes and different types of diabetes.</a:t>
            </a:r>
          </a:p>
          <a:p>
            <a:pPr marL="457200" lvl="1" indent="0">
              <a:buNone/>
            </a:pPr>
            <a:endParaRPr lang="en-GB" sz="3800" dirty="0"/>
          </a:p>
          <a:p>
            <a:pPr marL="571500" lvl="1" indent="0">
              <a:buNone/>
            </a:pPr>
            <a:r>
              <a:rPr lang="en-GB" sz="3800" dirty="0"/>
              <a:t>2. Self-monitoring of blood glucose, blood glucose targets, when to monitor, testing techniques and sites. </a:t>
            </a:r>
          </a:p>
          <a:p>
            <a:pPr lvl="1"/>
            <a:endParaRPr lang="en-GB" sz="3800" dirty="0"/>
          </a:p>
          <a:p>
            <a:pPr marL="571500" lvl="1" indent="0">
              <a:buNone/>
            </a:pPr>
            <a:r>
              <a:rPr lang="en-GB" sz="3800" dirty="0"/>
              <a:t>3. How to maintain a blood glucose, insulin and food diary. </a:t>
            </a:r>
          </a:p>
          <a:p>
            <a:endParaRPr lang="en-GB" dirty="0"/>
          </a:p>
        </p:txBody>
      </p:sp>
    </p:spTree>
    <p:extLst>
      <p:ext uri="{BB962C8B-B14F-4D97-AF65-F5344CB8AC3E}">
        <p14:creationId xmlns:p14="http://schemas.microsoft.com/office/powerpoint/2010/main" val="187924529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216" y="152401"/>
            <a:ext cx="8229057" cy="1006599"/>
          </a:xfrm>
        </p:spPr>
        <p:txBody>
          <a:bodyPr/>
          <a:lstStyle/>
          <a:p>
            <a:pPr algn="ctr"/>
            <a:r>
              <a:rPr lang="en-GB" b="1" dirty="0">
                <a:solidFill>
                  <a:schemeClr val="accent5"/>
                </a:solidFill>
                <a:latin typeface="+mn-lt"/>
              </a:rPr>
              <a:t>First Visit Education (2)</a:t>
            </a:r>
          </a:p>
        </p:txBody>
      </p:sp>
      <p:sp>
        <p:nvSpPr>
          <p:cNvPr id="3" name="Content Placeholder 2"/>
          <p:cNvSpPr>
            <a:spLocks noGrp="1"/>
          </p:cNvSpPr>
          <p:nvPr>
            <p:ph idx="1"/>
          </p:nvPr>
        </p:nvSpPr>
        <p:spPr>
          <a:xfrm>
            <a:off x="2024230" y="1159000"/>
            <a:ext cx="8974328" cy="4469068"/>
          </a:xfrm>
        </p:spPr>
        <p:txBody>
          <a:bodyPr>
            <a:noAutofit/>
          </a:bodyPr>
          <a:lstStyle/>
          <a:p>
            <a:pPr marL="114300" indent="0">
              <a:buNone/>
            </a:pPr>
            <a:r>
              <a:rPr lang="en-GB" sz="2400" dirty="0"/>
              <a:t>4. </a:t>
            </a:r>
            <a:r>
              <a:rPr lang="en-GB" dirty="0"/>
              <a:t>Management of hypoglycaemia: </a:t>
            </a:r>
          </a:p>
          <a:p>
            <a:pPr lvl="1"/>
            <a:r>
              <a:rPr lang="en-GB" sz="2800" dirty="0"/>
              <a:t>Signs and symptoms</a:t>
            </a:r>
          </a:p>
          <a:p>
            <a:pPr lvl="1"/>
            <a:r>
              <a:rPr lang="en-GB" sz="2800" dirty="0"/>
              <a:t>Correction (rule of 15).</a:t>
            </a:r>
          </a:p>
          <a:p>
            <a:pPr lvl="1"/>
            <a:r>
              <a:rPr lang="en-GB" sz="2800" dirty="0">
                <a:solidFill>
                  <a:srgbClr val="FF0000"/>
                </a:solidFill>
              </a:rPr>
              <a:t> </a:t>
            </a:r>
            <a:r>
              <a:rPr lang="en-GB" sz="2800" dirty="0">
                <a:solidFill>
                  <a:schemeClr val="tx1"/>
                </a:solidFill>
              </a:rPr>
              <a:t>The role of a </a:t>
            </a:r>
            <a:r>
              <a:rPr lang="en-GB" sz="2800" dirty="0" err="1">
                <a:solidFill>
                  <a:schemeClr val="tx1"/>
                </a:solidFill>
              </a:rPr>
              <a:t>hypoglycemia</a:t>
            </a:r>
            <a:r>
              <a:rPr lang="en-GB" sz="2800" dirty="0">
                <a:solidFill>
                  <a:schemeClr val="tx1"/>
                </a:solidFill>
              </a:rPr>
              <a:t> kit (</a:t>
            </a:r>
            <a:r>
              <a:rPr lang="en-GB" sz="2800" dirty="0" err="1">
                <a:solidFill>
                  <a:schemeClr val="tx1"/>
                </a:solidFill>
              </a:rPr>
              <a:t>hypokit</a:t>
            </a:r>
            <a:r>
              <a:rPr lang="en-GB" sz="2800" dirty="0">
                <a:solidFill>
                  <a:schemeClr val="tx1"/>
                </a:solidFill>
              </a:rPr>
              <a:t>).</a:t>
            </a:r>
            <a:r>
              <a:rPr lang="en-GB" sz="2800" dirty="0">
                <a:solidFill>
                  <a:srgbClr val="FF0000"/>
                </a:solidFill>
              </a:rPr>
              <a:t> </a:t>
            </a:r>
          </a:p>
          <a:p>
            <a:endParaRPr lang="en-GB" dirty="0"/>
          </a:p>
          <a:p>
            <a:pPr marL="114300" indent="0">
              <a:buNone/>
            </a:pPr>
            <a:r>
              <a:rPr lang="en-GB" dirty="0"/>
              <a:t>5. Management of hyperglycaemia: </a:t>
            </a:r>
          </a:p>
          <a:p>
            <a:pPr lvl="1"/>
            <a:r>
              <a:rPr lang="en-GB" sz="2800" dirty="0"/>
              <a:t>Signs and symptoms</a:t>
            </a:r>
          </a:p>
          <a:p>
            <a:pPr lvl="1"/>
            <a:r>
              <a:rPr lang="en-GB" sz="2800" dirty="0"/>
              <a:t>Management including correction factor, taking a lot of water and exercise.</a:t>
            </a:r>
          </a:p>
          <a:p>
            <a:endParaRPr lang="en-GB" dirty="0"/>
          </a:p>
          <a:p>
            <a:endParaRPr lang="en-GB" sz="2200" dirty="0"/>
          </a:p>
        </p:txBody>
      </p:sp>
    </p:spTree>
    <p:extLst>
      <p:ext uri="{BB962C8B-B14F-4D97-AF65-F5344CB8AC3E}">
        <p14:creationId xmlns:p14="http://schemas.microsoft.com/office/powerpoint/2010/main" val="236737658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967" y="124630"/>
            <a:ext cx="8229057" cy="1006599"/>
          </a:xfrm>
        </p:spPr>
        <p:txBody>
          <a:bodyPr/>
          <a:lstStyle/>
          <a:p>
            <a:pPr algn="ctr"/>
            <a:r>
              <a:rPr lang="en-GB" b="1" dirty="0">
                <a:solidFill>
                  <a:schemeClr val="accent5"/>
                </a:solidFill>
                <a:latin typeface="+mn-lt"/>
              </a:rPr>
              <a:t>First Visit Education (3)</a:t>
            </a:r>
            <a:endParaRPr lang="en-US" b="1" dirty="0">
              <a:solidFill>
                <a:schemeClr val="accent5"/>
              </a:solidFill>
              <a:latin typeface="+mn-lt"/>
            </a:endParaRPr>
          </a:p>
        </p:txBody>
      </p:sp>
      <p:sp>
        <p:nvSpPr>
          <p:cNvPr id="3" name="Content Placeholder 2"/>
          <p:cNvSpPr>
            <a:spLocks noGrp="1"/>
          </p:cNvSpPr>
          <p:nvPr>
            <p:ph idx="1"/>
          </p:nvPr>
        </p:nvSpPr>
        <p:spPr>
          <a:xfrm>
            <a:off x="1282943" y="1131229"/>
            <a:ext cx="9981398" cy="5287962"/>
          </a:xfrm>
        </p:spPr>
        <p:txBody>
          <a:bodyPr>
            <a:normAutofit lnSpcReduction="10000"/>
          </a:bodyPr>
          <a:lstStyle/>
          <a:p>
            <a:pPr marL="114300" indent="0">
              <a:buNone/>
            </a:pPr>
            <a:r>
              <a:rPr lang="en-GB" dirty="0"/>
              <a:t>6. Insulin:</a:t>
            </a:r>
          </a:p>
          <a:p>
            <a:pPr lvl="1"/>
            <a:r>
              <a:rPr lang="en-GB" sz="2800" dirty="0"/>
              <a:t>Different types and their role</a:t>
            </a:r>
          </a:p>
          <a:p>
            <a:pPr lvl="1"/>
            <a:r>
              <a:rPr lang="en-GB" sz="2800" dirty="0"/>
              <a:t>Multiple daily injections- Basal bolus insulin ( short/rapid-acting insulin and long-acting insulin)</a:t>
            </a:r>
          </a:p>
          <a:p>
            <a:pPr lvl="1"/>
            <a:r>
              <a:rPr lang="en-GB" sz="2800" dirty="0"/>
              <a:t>Insulin storage.</a:t>
            </a:r>
          </a:p>
          <a:p>
            <a:pPr marL="0" indent="0">
              <a:buNone/>
            </a:pPr>
            <a:endParaRPr lang="en-GB" dirty="0"/>
          </a:p>
          <a:p>
            <a:pPr marL="114300" indent="0">
              <a:buNone/>
            </a:pPr>
            <a:r>
              <a:rPr lang="en-GB" dirty="0"/>
              <a:t>7. Nutrition and how to balance insulin with carbohydrates</a:t>
            </a:r>
          </a:p>
          <a:p>
            <a:endParaRPr lang="en-GB" dirty="0"/>
          </a:p>
          <a:p>
            <a:pPr marL="114300" indent="0">
              <a:buNone/>
            </a:pPr>
            <a:r>
              <a:rPr lang="en-GB" dirty="0"/>
              <a:t>8. Injection techniques:</a:t>
            </a:r>
          </a:p>
          <a:p>
            <a:pPr lvl="1"/>
            <a:r>
              <a:rPr lang="en-GB" sz="2800" dirty="0"/>
              <a:t>Sites, rotation, technique</a:t>
            </a:r>
          </a:p>
          <a:p>
            <a:pPr lvl="1"/>
            <a:r>
              <a:rPr lang="en-GB" sz="2800" dirty="0"/>
              <a:t>Safe use of both needles and injection pens to include number of times to reuse and proper disposal (not in dustbins).</a:t>
            </a:r>
            <a:endParaRPr lang="en-GB" sz="2800" dirty="0">
              <a:solidFill>
                <a:srgbClr val="FF0000"/>
              </a:solidFill>
            </a:endParaRPr>
          </a:p>
          <a:p>
            <a:endParaRPr lang="en-US" dirty="0"/>
          </a:p>
        </p:txBody>
      </p:sp>
    </p:spTree>
    <p:extLst>
      <p:ext uri="{BB962C8B-B14F-4D97-AF65-F5344CB8AC3E}">
        <p14:creationId xmlns:p14="http://schemas.microsoft.com/office/powerpoint/2010/main" val="205757958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816" y="712739"/>
            <a:ext cx="8593612" cy="915988"/>
          </a:xfrm>
        </p:spPr>
        <p:txBody>
          <a:bodyPr>
            <a:normAutofit fontScale="90000"/>
          </a:bodyPr>
          <a:lstStyle/>
          <a:p>
            <a:r>
              <a:rPr lang="en-GB" b="1" dirty="0">
                <a:solidFill>
                  <a:schemeClr val="accent5"/>
                </a:solidFill>
                <a:latin typeface="+mn-lt"/>
              </a:rPr>
              <a:t>Sample of Daily Food And Insulin Diary</a:t>
            </a:r>
          </a:p>
        </p:txBody>
      </p:sp>
      <p:graphicFrame>
        <p:nvGraphicFramePr>
          <p:cNvPr id="6" name="Content Placeholder 5"/>
          <p:cNvGraphicFramePr>
            <a:graphicFrameLocks noGrp="1"/>
          </p:cNvGraphicFramePr>
          <p:nvPr>
            <p:ph idx="1"/>
          </p:nvPr>
        </p:nvGraphicFramePr>
        <p:xfrm>
          <a:off x="1873815" y="1706611"/>
          <a:ext cx="8444369" cy="443865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20000"/>
                    </a:ext>
                  </a:extLst>
                </a:gridCol>
                <a:gridCol w="750412">
                  <a:extLst>
                    <a:ext uri="{9D8B030D-6E8A-4147-A177-3AD203B41FA5}">
                      <a16:colId xmlns:a16="http://schemas.microsoft.com/office/drawing/2014/main" val="20001"/>
                    </a:ext>
                  </a:extLst>
                </a:gridCol>
                <a:gridCol w="784587">
                  <a:extLst>
                    <a:ext uri="{9D8B030D-6E8A-4147-A177-3AD203B41FA5}">
                      <a16:colId xmlns:a16="http://schemas.microsoft.com/office/drawing/2014/main" val="20002"/>
                    </a:ext>
                  </a:extLst>
                </a:gridCol>
                <a:gridCol w="852148">
                  <a:extLst>
                    <a:ext uri="{9D8B030D-6E8A-4147-A177-3AD203B41FA5}">
                      <a16:colId xmlns:a16="http://schemas.microsoft.com/office/drawing/2014/main" val="20003"/>
                    </a:ext>
                  </a:extLst>
                </a:gridCol>
                <a:gridCol w="844437">
                  <a:extLst>
                    <a:ext uri="{9D8B030D-6E8A-4147-A177-3AD203B41FA5}">
                      <a16:colId xmlns:a16="http://schemas.microsoft.com/office/drawing/2014/main" val="20004"/>
                    </a:ext>
                  </a:extLst>
                </a:gridCol>
                <a:gridCol w="844437">
                  <a:extLst>
                    <a:ext uri="{9D8B030D-6E8A-4147-A177-3AD203B41FA5}">
                      <a16:colId xmlns:a16="http://schemas.microsoft.com/office/drawing/2014/main" val="20005"/>
                    </a:ext>
                  </a:extLst>
                </a:gridCol>
                <a:gridCol w="844437">
                  <a:extLst>
                    <a:ext uri="{9D8B030D-6E8A-4147-A177-3AD203B41FA5}">
                      <a16:colId xmlns:a16="http://schemas.microsoft.com/office/drawing/2014/main" val="20006"/>
                    </a:ext>
                  </a:extLst>
                </a:gridCol>
                <a:gridCol w="844437">
                  <a:extLst>
                    <a:ext uri="{9D8B030D-6E8A-4147-A177-3AD203B41FA5}">
                      <a16:colId xmlns:a16="http://schemas.microsoft.com/office/drawing/2014/main" val="20007"/>
                    </a:ext>
                  </a:extLst>
                </a:gridCol>
                <a:gridCol w="844437">
                  <a:extLst>
                    <a:ext uri="{9D8B030D-6E8A-4147-A177-3AD203B41FA5}">
                      <a16:colId xmlns:a16="http://schemas.microsoft.com/office/drawing/2014/main" val="20008"/>
                    </a:ext>
                  </a:extLst>
                </a:gridCol>
                <a:gridCol w="844437">
                  <a:extLst>
                    <a:ext uri="{9D8B030D-6E8A-4147-A177-3AD203B41FA5}">
                      <a16:colId xmlns:a16="http://schemas.microsoft.com/office/drawing/2014/main" val="20009"/>
                    </a:ext>
                  </a:extLst>
                </a:gridCol>
              </a:tblGrid>
              <a:tr h="739775">
                <a:tc>
                  <a:txBody>
                    <a:bodyPr/>
                    <a:lstStyle/>
                    <a:p>
                      <a:pPr algn="ctr"/>
                      <a:endParaRPr lang="en-GB" sz="1800" dirty="0">
                        <a:solidFill>
                          <a:schemeClr val="tx1"/>
                        </a:solidFill>
                      </a:endParaRPr>
                    </a:p>
                  </a:txBody>
                  <a:tcPr marL="68580" marR="68580" marT="34290" marB="34290">
                    <a:solidFill>
                      <a:schemeClr val="accent1">
                        <a:lumMod val="90000"/>
                      </a:schemeClr>
                    </a:solidFill>
                  </a:tcPr>
                </a:tc>
                <a:tc gridSpan="2">
                  <a:txBody>
                    <a:bodyPr/>
                    <a:lstStyle/>
                    <a:p>
                      <a:pPr algn="ctr"/>
                      <a:r>
                        <a:rPr lang="en-US" sz="1800" b="1" kern="1200" dirty="0">
                          <a:solidFill>
                            <a:schemeClr val="tx1"/>
                          </a:solidFill>
                          <a:effectLst/>
                          <a:latin typeface="+mn-lt"/>
                          <a:ea typeface="+mn-ea"/>
                          <a:cs typeface="+mn-cs"/>
                        </a:rPr>
                        <a:t>Breakfast </a:t>
                      </a:r>
                      <a:endParaRPr lang="en-GB" sz="1800" dirty="0">
                        <a:solidFill>
                          <a:schemeClr val="tx1"/>
                        </a:solidFill>
                      </a:endParaRPr>
                    </a:p>
                  </a:txBody>
                  <a:tcPr marL="68580" marR="68580" marT="34290" marB="34290">
                    <a:solidFill>
                      <a:schemeClr val="accent1">
                        <a:lumMod val="90000"/>
                      </a:schemeClr>
                    </a:solidFill>
                  </a:tcPr>
                </a:tc>
                <a:tc hMerge="1">
                  <a:txBody>
                    <a:bodyPr/>
                    <a:lstStyle/>
                    <a:p>
                      <a:endParaRPr lang="en-US"/>
                    </a:p>
                  </a:txBody>
                  <a:tcPr marL="68580" marR="68580" marT="34290" marB="34290">
                    <a:solidFill>
                      <a:srgbClr val="0070C0"/>
                    </a:solidFill>
                  </a:tcPr>
                </a:tc>
                <a:tc gridSpan="2">
                  <a:txBody>
                    <a:bodyPr/>
                    <a:lstStyle/>
                    <a:p>
                      <a:pPr algn="ctr"/>
                      <a:r>
                        <a:rPr lang="en-GB" sz="1800" dirty="0">
                          <a:solidFill>
                            <a:schemeClr val="tx1"/>
                          </a:solidFill>
                        </a:rPr>
                        <a:t>Lunch</a:t>
                      </a:r>
                    </a:p>
                  </a:txBody>
                  <a:tcPr marL="68580" marR="68580" marT="34290" marB="34290">
                    <a:solidFill>
                      <a:schemeClr val="accent1">
                        <a:lumMod val="90000"/>
                      </a:schemeClr>
                    </a:solidFill>
                  </a:tcPr>
                </a:tc>
                <a:tc hMerge="1">
                  <a:txBody>
                    <a:bodyPr/>
                    <a:lstStyle/>
                    <a:p>
                      <a:endParaRPr lang="en-US"/>
                    </a:p>
                  </a:txBody>
                  <a:tcPr marL="68580" marR="68580" marT="34290" marB="34290">
                    <a:solidFill>
                      <a:schemeClr val="accent1">
                        <a:lumMod val="90000"/>
                      </a:schemeClr>
                    </a:solidFill>
                  </a:tcPr>
                </a:tc>
                <a:tc gridSpan="2">
                  <a:txBody>
                    <a:bodyPr/>
                    <a:lstStyle/>
                    <a:p>
                      <a:pPr algn="ctr"/>
                      <a:r>
                        <a:rPr lang="en-GB" sz="1800" dirty="0">
                          <a:solidFill>
                            <a:schemeClr val="tx1"/>
                          </a:solidFill>
                        </a:rPr>
                        <a:t>Dinner</a:t>
                      </a:r>
                    </a:p>
                  </a:txBody>
                  <a:tcPr marL="68580" marR="68580" marT="34290" marB="34290">
                    <a:solidFill>
                      <a:schemeClr val="accent1">
                        <a:lumMod val="90000"/>
                      </a:schemeClr>
                    </a:solidFill>
                  </a:tcPr>
                </a:tc>
                <a:tc hMerge="1">
                  <a:txBody>
                    <a:bodyPr/>
                    <a:lstStyle/>
                    <a:p>
                      <a:endParaRPr lang="en-US"/>
                    </a:p>
                  </a:txBody>
                  <a:tcPr marL="68580" marR="68580" marT="34290" marB="34290">
                    <a:solidFill>
                      <a:schemeClr val="accent1">
                        <a:lumMod val="90000"/>
                      </a:schemeClr>
                    </a:solidFill>
                  </a:tcPr>
                </a:tc>
                <a:tc gridSpan="2">
                  <a:txBody>
                    <a:bodyPr/>
                    <a:lstStyle/>
                    <a:p>
                      <a:pPr algn="ctr"/>
                      <a:r>
                        <a:rPr lang="en-GB" sz="1800" dirty="0">
                          <a:solidFill>
                            <a:schemeClr val="tx1"/>
                          </a:solidFill>
                        </a:rPr>
                        <a:t>Bedtime</a:t>
                      </a:r>
                    </a:p>
                  </a:txBody>
                  <a:tcPr marL="68580" marR="68580" marT="34290" marB="34290">
                    <a:solidFill>
                      <a:schemeClr val="accent1">
                        <a:lumMod val="90000"/>
                      </a:schemeClr>
                    </a:solidFill>
                  </a:tcPr>
                </a:tc>
                <a:tc hMerge="1">
                  <a:txBody>
                    <a:bodyPr/>
                    <a:lstStyle/>
                    <a:p>
                      <a:endParaRPr lang="en-US"/>
                    </a:p>
                  </a:txBody>
                  <a:tcPr marL="68580" marR="68580" marT="34290" marB="34290">
                    <a:solidFill>
                      <a:schemeClr val="accent1">
                        <a:lumMod val="90000"/>
                      </a:schemeClr>
                    </a:solidFill>
                  </a:tcPr>
                </a:tc>
                <a:tc>
                  <a:txBody>
                    <a:bodyPr/>
                    <a:lstStyle/>
                    <a:p>
                      <a:pPr algn="ctr"/>
                      <a:r>
                        <a:rPr lang="en-GB" sz="1800" dirty="0">
                          <a:solidFill>
                            <a:schemeClr val="tx1"/>
                          </a:solidFill>
                        </a:rPr>
                        <a:t>Notes</a:t>
                      </a:r>
                    </a:p>
                  </a:txBody>
                  <a:tcPr marL="68580" marR="68580" marT="34290" marB="34290">
                    <a:solidFill>
                      <a:schemeClr val="accent1">
                        <a:lumMod val="90000"/>
                      </a:schemeClr>
                    </a:solidFill>
                  </a:tcPr>
                </a:tc>
                <a:extLst>
                  <a:ext uri="{0D108BD9-81ED-4DB2-BD59-A6C34878D82A}">
                    <a16:rowId xmlns:a16="http://schemas.microsoft.com/office/drawing/2014/main" val="10000"/>
                  </a:ext>
                </a:extLst>
              </a:tr>
              <a:tr h="739775">
                <a:tc>
                  <a:txBody>
                    <a:bodyPr/>
                    <a:lstStyle/>
                    <a:p>
                      <a:r>
                        <a:rPr lang="en-GB" sz="1600" dirty="0"/>
                        <a:t>Date:</a:t>
                      </a:r>
                    </a:p>
                  </a:txBody>
                  <a:tcPr marL="68580" marR="68580" marT="34290" marB="34290"/>
                </a:tc>
                <a:tc>
                  <a:txBody>
                    <a:bodyPr/>
                    <a:lstStyle/>
                    <a:p>
                      <a:r>
                        <a:rPr lang="en-GB" sz="1600" dirty="0"/>
                        <a:t>before</a:t>
                      </a:r>
                    </a:p>
                  </a:txBody>
                  <a:tcPr marL="68580" marR="68580" marT="34290" marB="34290"/>
                </a:tc>
                <a:tc>
                  <a:txBody>
                    <a:bodyPr/>
                    <a:lstStyle/>
                    <a:p>
                      <a:r>
                        <a:rPr lang="en-GB" sz="1600" dirty="0"/>
                        <a:t>2 hrs after</a:t>
                      </a:r>
                    </a:p>
                  </a:txBody>
                  <a:tcPr marL="68580" marR="68580" marT="34290" marB="34290"/>
                </a:tc>
                <a:tc>
                  <a:txBody>
                    <a:bodyPr/>
                    <a:lstStyle/>
                    <a:p>
                      <a:r>
                        <a:rPr lang="en-GB" sz="1600" dirty="0"/>
                        <a:t>before</a:t>
                      </a:r>
                    </a:p>
                  </a:txBody>
                  <a:tcPr marL="68580" marR="68580" marT="34290" marB="34290"/>
                </a:tc>
                <a:tc>
                  <a:txBody>
                    <a:bodyPr/>
                    <a:lstStyle/>
                    <a:p>
                      <a:r>
                        <a:rPr lang="en-GB" sz="1600" dirty="0"/>
                        <a:t>2 hrs after</a:t>
                      </a:r>
                    </a:p>
                  </a:txBody>
                  <a:tcPr marL="68580" marR="68580" marT="34290" marB="34290"/>
                </a:tc>
                <a:tc>
                  <a:txBody>
                    <a:bodyPr/>
                    <a:lstStyle/>
                    <a:p>
                      <a:r>
                        <a:rPr lang="en-GB" sz="1600" dirty="0"/>
                        <a:t>before</a:t>
                      </a:r>
                    </a:p>
                  </a:txBody>
                  <a:tcPr marL="68580" marR="68580" marT="34290" marB="34290"/>
                </a:tc>
                <a:tc>
                  <a:txBody>
                    <a:bodyPr/>
                    <a:lstStyle/>
                    <a:p>
                      <a:r>
                        <a:rPr lang="en-GB" sz="1600" dirty="0"/>
                        <a:t>2 hrs after</a:t>
                      </a:r>
                    </a:p>
                  </a:txBody>
                  <a:tcPr marL="68580" marR="68580" marT="34290" marB="34290"/>
                </a:tc>
                <a:tc>
                  <a:txBody>
                    <a:bodyPr/>
                    <a:lstStyle/>
                    <a:p>
                      <a:r>
                        <a:rPr lang="en-GB" sz="1600" dirty="0"/>
                        <a:t>10pm</a:t>
                      </a:r>
                    </a:p>
                  </a:txBody>
                  <a:tcPr marL="68580" marR="68580" marT="34290" marB="34290"/>
                </a:tc>
                <a:tc>
                  <a:txBody>
                    <a:bodyPr/>
                    <a:lstStyle/>
                    <a:p>
                      <a:r>
                        <a:rPr lang="en-GB" sz="1600" dirty="0"/>
                        <a:t>2am</a:t>
                      </a:r>
                    </a:p>
                  </a:txBody>
                  <a:tcPr marL="68580" marR="68580" marT="34290" marB="34290"/>
                </a:tc>
                <a:tc>
                  <a:txBody>
                    <a:bodyPr/>
                    <a:lstStyle/>
                    <a:p>
                      <a:endParaRPr lang="en-GB" sz="1600" dirty="0"/>
                    </a:p>
                  </a:txBody>
                  <a:tcPr marL="68580" marR="68580" marT="34290" marB="34290"/>
                </a:tc>
                <a:extLst>
                  <a:ext uri="{0D108BD9-81ED-4DB2-BD59-A6C34878D82A}">
                    <a16:rowId xmlns:a16="http://schemas.microsoft.com/office/drawing/2014/main" val="10001"/>
                  </a:ext>
                </a:extLst>
              </a:tr>
              <a:tr h="739775">
                <a:tc>
                  <a:txBody>
                    <a:bodyPr/>
                    <a:lstStyle/>
                    <a:p>
                      <a:r>
                        <a:rPr lang="en-US" sz="1600" kern="1200" dirty="0">
                          <a:solidFill>
                            <a:schemeClr val="dk1"/>
                          </a:solidFill>
                          <a:effectLst/>
                          <a:latin typeface="+mn-lt"/>
                          <a:ea typeface="+mn-ea"/>
                          <a:cs typeface="+mn-cs"/>
                        </a:rPr>
                        <a:t>Blood Sugar</a:t>
                      </a:r>
                      <a:endParaRPr lang="en-GB" sz="1600" dirty="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dirty="0"/>
                    </a:p>
                  </a:txBody>
                  <a:tcPr marL="68580" marR="68580" marT="34290" marB="34290"/>
                </a:tc>
                <a:extLst>
                  <a:ext uri="{0D108BD9-81ED-4DB2-BD59-A6C34878D82A}">
                    <a16:rowId xmlns:a16="http://schemas.microsoft.com/office/drawing/2014/main" val="10002"/>
                  </a:ext>
                </a:extLst>
              </a:tr>
              <a:tr h="739775">
                <a:tc>
                  <a:txBody>
                    <a:bodyPr/>
                    <a:lstStyle/>
                    <a:p>
                      <a:r>
                        <a:rPr lang="en-US" sz="1600" kern="1200" dirty="0">
                          <a:solidFill>
                            <a:schemeClr val="dk1"/>
                          </a:solidFill>
                          <a:effectLst/>
                          <a:latin typeface="+mn-lt"/>
                          <a:ea typeface="+mn-ea"/>
                          <a:cs typeface="+mn-cs"/>
                        </a:rPr>
                        <a:t>Insulin Dose</a:t>
                      </a:r>
                      <a:endParaRPr lang="en-GB" sz="1600" dirty="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extLst>
                  <a:ext uri="{0D108BD9-81ED-4DB2-BD59-A6C34878D82A}">
                    <a16:rowId xmlns:a16="http://schemas.microsoft.com/office/drawing/2014/main" val="10003"/>
                  </a:ext>
                </a:extLst>
              </a:tr>
              <a:tr h="739775">
                <a:tc>
                  <a:txBody>
                    <a:bodyPr/>
                    <a:lstStyle/>
                    <a:p>
                      <a:r>
                        <a:rPr lang="en-US" sz="1600" kern="1200" dirty="0">
                          <a:solidFill>
                            <a:schemeClr val="dk1"/>
                          </a:solidFill>
                          <a:effectLst/>
                          <a:latin typeface="+mn-lt"/>
                          <a:ea typeface="+mn-ea"/>
                          <a:cs typeface="+mn-cs"/>
                        </a:rPr>
                        <a:t>Carbs eaten</a:t>
                      </a:r>
                      <a:endParaRPr lang="en-GB" sz="1600" dirty="0"/>
                    </a:p>
                  </a:txBody>
                  <a:tcPr marL="68580" marR="68580" marT="34290" marB="34290"/>
                </a:tc>
                <a:tc>
                  <a:txBody>
                    <a:bodyPr/>
                    <a:lstStyle/>
                    <a:p>
                      <a:endParaRPr lang="en-GB" sz="1600" dirty="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extLst>
                  <a:ext uri="{0D108BD9-81ED-4DB2-BD59-A6C34878D82A}">
                    <a16:rowId xmlns:a16="http://schemas.microsoft.com/office/drawing/2014/main" val="10004"/>
                  </a:ext>
                </a:extLst>
              </a:tr>
              <a:tr h="739775">
                <a:tc>
                  <a:txBody>
                    <a:bodyPr/>
                    <a:lstStyle/>
                    <a:p>
                      <a:r>
                        <a:rPr lang="en-US" sz="1600" kern="1200" dirty="0">
                          <a:solidFill>
                            <a:schemeClr val="dk1"/>
                          </a:solidFill>
                          <a:effectLst/>
                          <a:latin typeface="+mn-lt"/>
                          <a:ea typeface="+mn-ea"/>
                          <a:cs typeface="+mn-cs"/>
                        </a:rPr>
                        <a:t>Exercise</a:t>
                      </a:r>
                      <a:endParaRPr lang="en-GB" sz="1600" dirty="0"/>
                    </a:p>
                  </a:txBody>
                  <a:tcPr marL="68580" marR="68580" marT="34290" marB="34290"/>
                </a:tc>
                <a:tc>
                  <a:txBody>
                    <a:bodyPr/>
                    <a:lstStyle/>
                    <a:p>
                      <a:endParaRPr lang="en-GB" sz="1600" dirty="0"/>
                    </a:p>
                  </a:txBody>
                  <a:tcPr marL="68580" marR="68580" marT="34290" marB="34290"/>
                </a:tc>
                <a:tc>
                  <a:txBody>
                    <a:bodyPr/>
                    <a:lstStyle/>
                    <a:p>
                      <a:endParaRPr lang="en-GB" sz="1600" dirty="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a:p>
                  </a:txBody>
                  <a:tcPr marL="68580" marR="68580" marT="34290" marB="34290"/>
                </a:tc>
                <a:tc>
                  <a:txBody>
                    <a:bodyPr/>
                    <a:lstStyle/>
                    <a:p>
                      <a:endParaRPr lang="en-GB" sz="1600" dirty="0"/>
                    </a:p>
                  </a:txBody>
                  <a:tcPr marL="68580" marR="68580" marT="34290" marB="3429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8182948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519" y="180007"/>
            <a:ext cx="6889760" cy="702496"/>
          </a:xfrm>
        </p:spPr>
        <p:txBody>
          <a:bodyPr/>
          <a:lstStyle/>
          <a:p>
            <a:pPr algn="ctr"/>
            <a:r>
              <a:rPr lang="en-GB" b="1" dirty="0">
                <a:solidFill>
                  <a:schemeClr val="accent5"/>
                </a:solidFill>
                <a:latin typeface="+mn-lt"/>
              </a:rPr>
              <a:t>Second Visit </a:t>
            </a:r>
          </a:p>
        </p:txBody>
      </p:sp>
      <p:sp>
        <p:nvSpPr>
          <p:cNvPr id="3" name="Content Placeholder 2"/>
          <p:cNvSpPr>
            <a:spLocks noGrp="1"/>
          </p:cNvSpPr>
          <p:nvPr>
            <p:ph idx="1"/>
          </p:nvPr>
        </p:nvSpPr>
        <p:spPr>
          <a:xfrm>
            <a:off x="1981200" y="1265274"/>
            <a:ext cx="8506047" cy="5178056"/>
          </a:xfrm>
        </p:spPr>
        <p:txBody>
          <a:bodyPr>
            <a:normAutofit fontScale="62500" lnSpcReduction="20000"/>
          </a:bodyPr>
          <a:lstStyle/>
          <a:p>
            <a:pPr>
              <a:lnSpc>
                <a:spcPct val="120000"/>
              </a:lnSpc>
              <a:buFont typeface="Wingdings" panose="05000000000000000000" pitchFamily="2" charset="2"/>
              <a:buChar char="v"/>
            </a:pPr>
            <a:r>
              <a:rPr lang="en-GB" sz="5100" dirty="0"/>
              <a:t>This is in the outpatient clinic : 2 weeks after diagnosis or after initial contact with the patient:</a:t>
            </a:r>
          </a:p>
          <a:p>
            <a:pPr>
              <a:lnSpc>
                <a:spcPct val="120000"/>
              </a:lnSpc>
              <a:buFont typeface="Wingdings" panose="05000000000000000000" pitchFamily="2" charset="2"/>
              <a:buChar char="v"/>
            </a:pPr>
            <a:r>
              <a:rPr lang="en-GB" sz="5100" dirty="0"/>
              <a:t> The following is carried out:</a:t>
            </a:r>
          </a:p>
          <a:p>
            <a:pPr marL="571500" lvl="1" indent="0">
              <a:lnSpc>
                <a:spcPct val="120000"/>
              </a:lnSpc>
              <a:buNone/>
            </a:pPr>
            <a:r>
              <a:rPr lang="en-GB" sz="4600" dirty="0"/>
              <a:t>1. Recap of what was taught in visit 1</a:t>
            </a:r>
          </a:p>
          <a:p>
            <a:pPr marL="571500" lvl="1" indent="0">
              <a:lnSpc>
                <a:spcPct val="120000"/>
              </a:lnSpc>
              <a:buNone/>
            </a:pPr>
            <a:r>
              <a:rPr lang="en-GB" sz="4600" dirty="0"/>
              <a:t>2. Growth assessment (weight, height and BMI).</a:t>
            </a:r>
          </a:p>
          <a:p>
            <a:pPr marL="571500" lvl="1" indent="0">
              <a:lnSpc>
                <a:spcPct val="120000"/>
              </a:lnSpc>
              <a:buNone/>
            </a:pPr>
            <a:r>
              <a:rPr lang="en-GB" sz="4600" dirty="0"/>
              <a:t>3. Interpreting blood sugar results from the diary (what the current readings mean).</a:t>
            </a:r>
          </a:p>
          <a:p>
            <a:pPr marL="571500" lvl="1" indent="0">
              <a:lnSpc>
                <a:spcPct val="120000"/>
              </a:lnSpc>
              <a:buNone/>
            </a:pPr>
            <a:r>
              <a:rPr lang="en-GB" sz="4600" dirty="0"/>
              <a:t>4. Recap demonstration on blood glucose testing. </a:t>
            </a:r>
          </a:p>
          <a:p>
            <a:pPr marL="571500" lvl="1" indent="0">
              <a:lnSpc>
                <a:spcPct val="120000"/>
              </a:lnSpc>
              <a:buNone/>
            </a:pPr>
            <a:r>
              <a:rPr lang="en-GB" sz="4600" dirty="0"/>
              <a:t>5. Recap demonstration on insulin injection.</a:t>
            </a:r>
          </a:p>
          <a:p>
            <a:endParaRPr lang="en-GB" dirty="0"/>
          </a:p>
        </p:txBody>
      </p:sp>
    </p:spTree>
    <p:extLst>
      <p:ext uri="{BB962C8B-B14F-4D97-AF65-F5344CB8AC3E}">
        <p14:creationId xmlns:p14="http://schemas.microsoft.com/office/powerpoint/2010/main" val="51963783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969" y="274639"/>
            <a:ext cx="8229057" cy="1006599"/>
          </a:xfrm>
        </p:spPr>
        <p:txBody>
          <a:bodyPr/>
          <a:lstStyle/>
          <a:p>
            <a:pPr algn="ctr"/>
            <a:r>
              <a:rPr lang="en-GB" b="1" dirty="0">
                <a:solidFill>
                  <a:schemeClr val="accent5"/>
                </a:solidFill>
                <a:latin typeface="+mn-lt"/>
              </a:rPr>
              <a:t>Second Visit (2)</a:t>
            </a:r>
          </a:p>
        </p:txBody>
      </p:sp>
      <p:sp>
        <p:nvSpPr>
          <p:cNvPr id="3" name="Content Placeholder 2"/>
          <p:cNvSpPr>
            <a:spLocks noGrp="1"/>
          </p:cNvSpPr>
          <p:nvPr>
            <p:ph idx="1"/>
          </p:nvPr>
        </p:nvSpPr>
        <p:spPr>
          <a:xfrm>
            <a:off x="1981200" y="1281237"/>
            <a:ext cx="8229600" cy="4983162"/>
          </a:xfrm>
        </p:spPr>
        <p:txBody>
          <a:bodyPr/>
          <a:lstStyle/>
          <a:p>
            <a:pPr marL="114300" indent="0">
              <a:buNone/>
            </a:pPr>
            <a:r>
              <a:rPr lang="en-GB" dirty="0"/>
              <a:t>6. Diet review and hypoglycaemia.</a:t>
            </a:r>
          </a:p>
          <a:p>
            <a:pPr marL="114300" indent="0">
              <a:buNone/>
            </a:pPr>
            <a:r>
              <a:rPr lang="en-GB" dirty="0"/>
              <a:t>7. Nutrition and carbohydrate counting.</a:t>
            </a:r>
          </a:p>
          <a:p>
            <a:pPr marL="114300" indent="0">
              <a:buNone/>
            </a:pPr>
            <a:r>
              <a:rPr lang="en-GB" dirty="0"/>
              <a:t>8. Hyperglycaemia signs and symptoms and management.</a:t>
            </a:r>
          </a:p>
          <a:p>
            <a:pPr marL="114300" indent="0">
              <a:buNone/>
            </a:pPr>
            <a:r>
              <a:rPr lang="en-GB" dirty="0"/>
              <a:t>9. Diabetes and school </a:t>
            </a:r>
          </a:p>
          <a:p>
            <a:pPr marL="114300" indent="0">
              <a:buNone/>
            </a:pPr>
            <a:r>
              <a:rPr lang="en-GB" dirty="0"/>
              <a:t>10. Importance of a picnic bag: </a:t>
            </a:r>
          </a:p>
          <a:p>
            <a:pPr lvl="1"/>
            <a:r>
              <a:rPr lang="en-GB" sz="2800" dirty="0"/>
              <a:t>components include: </a:t>
            </a:r>
            <a:r>
              <a:rPr lang="en-GB" sz="2800" dirty="0" err="1"/>
              <a:t>hypokit</a:t>
            </a:r>
            <a:r>
              <a:rPr lang="en-GB" sz="2800" dirty="0"/>
              <a:t>, glucometer, strips, lancet needles, insulin, water, lunch, a snack, a well-maintained diary.</a:t>
            </a:r>
          </a:p>
          <a:p>
            <a:pPr marL="114300" indent="0">
              <a:buNone/>
            </a:pPr>
            <a:endParaRPr lang="en-GB" dirty="0"/>
          </a:p>
          <a:p>
            <a:endParaRPr lang="en-GB" dirty="0"/>
          </a:p>
        </p:txBody>
      </p:sp>
    </p:spTree>
    <p:extLst>
      <p:ext uri="{BB962C8B-B14F-4D97-AF65-F5344CB8AC3E}">
        <p14:creationId xmlns:p14="http://schemas.microsoft.com/office/powerpoint/2010/main" val="401897862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74640"/>
            <a:ext cx="8229057" cy="1006599"/>
          </a:xfrm>
        </p:spPr>
        <p:txBody>
          <a:bodyPr/>
          <a:lstStyle/>
          <a:p>
            <a:pPr algn="ctr"/>
            <a:r>
              <a:rPr lang="en-GB" b="1" dirty="0">
                <a:solidFill>
                  <a:schemeClr val="accent5"/>
                </a:solidFill>
                <a:latin typeface="+mn-lt"/>
              </a:rPr>
              <a:t>Third Visit </a:t>
            </a:r>
          </a:p>
        </p:txBody>
      </p:sp>
      <p:sp>
        <p:nvSpPr>
          <p:cNvPr id="3" name="Content Placeholder 2"/>
          <p:cNvSpPr>
            <a:spLocks noGrp="1"/>
          </p:cNvSpPr>
          <p:nvPr>
            <p:ph idx="1"/>
          </p:nvPr>
        </p:nvSpPr>
        <p:spPr>
          <a:xfrm>
            <a:off x="933651" y="1536044"/>
            <a:ext cx="9807445" cy="4856256"/>
          </a:xfrm>
        </p:spPr>
        <p:txBody>
          <a:bodyPr>
            <a:normAutofit/>
          </a:bodyPr>
          <a:lstStyle/>
          <a:p>
            <a:r>
              <a:rPr lang="en-GB" dirty="0"/>
              <a:t>Done 1 month after visit 1 or 6 weeks after diagnosis or initial contact which includes:</a:t>
            </a:r>
          </a:p>
          <a:p>
            <a:pPr marL="457200" lvl="1" indent="0">
              <a:buNone/>
            </a:pPr>
            <a:r>
              <a:rPr lang="en-GB" sz="2800" dirty="0"/>
              <a:t>  1. Recap of previously taught topics</a:t>
            </a:r>
          </a:p>
          <a:p>
            <a:pPr marL="571500" lvl="1" indent="0">
              <a:lnSpc>
                <a:spcPct val="150000"/>
              </a:lnSpc>
              <a:buNone/>
            </a:pPr>
            <a:r>
              <a:rPr lang="en-US" sz="2800" dirty="0"/>
              <a:t>2. Sick day rules to include ketone monitoring. </a:t>
            </a:r>
          </a:p>
          <a:p>
            <a:pPr marL="571500" lvl="1" indent="0">
              <a:lnSpc>
                <a:spcPct val="150000"/>
              </a:lnSpc>
              <a:buNone/>
            </a:pPr>
            <a:r>
              <a:rPr lang="en-US" sz="2800" dirty="0"/>
              <a:t>3. Annual review: Explain the need for assessment of comorbidities, microvascular complications </a:t>
            </a:r>
          </a:p>
          <a:p>
            <a:pPr marL="571500" lvl="1" indent="0">
              <a:buNone/>
            </a:pPr>
            <a:endParaRPr lang="en-GB" sz="2800" dirty="0"/>
          </a:p>
          <a:p>
            <a:endParaRPr lang="en-GB" dirty="0"/>
          </a:p>
        </p:txBody>
      </p:sp>
    </p:spTree>
    <p:extLst>
      <p:ext uri="{BB962C8B-B14F-4D97-AF65-F5344CB8AC3E}">
        <p14:creationId xmlns:p14="http://schemas.microsoft.com/office/powerpoint/2010/main" val="257595247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8252" y="340242"/>
            <a:ext cx="5879805" cy="935298"/>
          </a:xfrm>
        </p:spPr>
        <p:txBody>
          <a:bodyPr/>
          <a:lstStyle/>
          <a:p>
            <a:pPr algn="ctr"/>
            <a:r>
              <a:rPr lang="en-GB" b="1" dirty="0">
                <a:solidFill>
                  <a:schemeClr val="accent5"/>
                </a:solidFill>
                <a:latin typeface="+mn-lt"/>
              </a:rPr>
              <a:t>Fourth Visit </a:t>
            </a:r>
          </a:p>
        </p:txBody>
      </p:sp>
      <p:sp>
        <p:nvSpPr>
          <p:cNvPr id="3" name="Content Placeholder 2"/>
          <p:cNvSpPr>
            <a:spLocks noGrp="1"/>
          </p:cNvSpPr>
          <p:nvPr>
            <p:ph idx="1"/>
          </p:nvPr>
        </p:nvSpPr>
        <p:spPr>
          <a:xfrm>
            <a:off x="2143131" y="1559293"/>
            <a:ext cx="8851704" cy="4302491"/>
          </a:xfrm>
        </p:spPr>
        <p:txBody>
          <a:bodyPr>
            <a:normAutofit/>
          </a:bodyPr>
          <a:lstStyle/>
          <a:p>
            <a:pPr marL="114300" indent="0">
              <a:buNone/>
            </a:pPr>
            <a:r>
              <a:rPr lang="en-GB" dirty="0"/>
              <a:t>Done 4 or 6 weeks after the previous visit and includes:</a:t>
            </a:r>
          </a:p>
          <a:p>
            <a:pPr marL="114300" indent="0">
              <a:buNone/>
            </a:pPr>
            <a:endParaRPr lang="en-GB" dirty="0"/>
          </a:p>
          <a:p>
            <a:pPr lvl="1"/>
            <a:r>
              <a:rPr lang="en-GB" sz="2800" dirty="0"/>
              <a:t>Recap the previously taught topics to include demonstrations.</a:t>
            </a:r>
          </a:p>
          <a:p>
            <a:pPr lvl="1"/>
            <a:r>
              <a:rPr lang="en-GB" sz="2800" dirty="0"/>
              <a:t>Growth assessment.</a:t>
            </a:r>
          </a:p>
          <a:p>
            <a:pPr lvl="1"/>
            <a:r>
              <a:rPr lang="en-GB" sz="2800" dirty="0"/>
              <a:t>Diabetes and exercise.</a:t>
            </a:r>
          </a:p>
          <a:p>
            <a:pPr lvl="1"/>
            <a:r>
              <a:rPr lang="en-GB" sz="2800" dirty="0"/>
              <a:t>Nutrition and carbohydrate counting including practical</a:t>
            </a:r>
          </a:p>
        </p:txBody>
      </p:sp>
    </p:spTree>
    <p:extLst>
      <p:ext uri="{BB962C8B-B14F-4D97-AF65-F5344CB8AC3E}">
        <p14:creationId xmlns:p14="http://schemas.microsoft.com/office/powerpoint/2010/main" val="195218601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9247" y="170122"/>
            <a:ext cx="5082362" cy="702715"/>
          </a:xfrm>
        </p:spPr>
        <p:txBody>
          <a:bodyPr/>
          <a:lstStyle/>
          <a:p>
            <a:pPr algn="ctr"/>
            <a:r>
              <a:rPr lang="en-GB" b="1" dirty="0">
                <a:solidFill>
                  <a:schemeClr val="accent5"/>
                </a:solidFill>
                <a:latin typeface="+mn-lt"/>
              </a:rPr>
              <a:t>Fifth Visit </a:t>
            </a:r>
          </a:p>
        </p:txBody>
      </p:sp>
      <p:sp>
        <p:nvSpPr>
          <p:cNvPr id="3" name="Content Placeholder 2"/>
          <p:cNvSpPr>
            <a:spLocks noGrp="1"/>
          </p:cNvSpPr>
          <p:nvPr>
            <p:ph idx="1"/>
          </p:nvPr>
        </p:nvSpPr>
        <p:spPr>
          <a:xfrm>
            <a:off x="2144829" y="1259174"/>
            <a:ext cx="9262685" cy="5209927"/>
          </a:xfrm>
        </p:spPr>
        <p:txBody>
          <a:bodyPr>
            <a:normAutofit/>
          </a:bodyPr>
          <a:lstStyle/>
          <a:p>
            <a:pPr marL="0" indent="0">
              <a:buNone/>
            </a:pPr>
            <a:endParaRPr lang="en-GB" dirty="0"/>
          </a:p>
          <a:p>
            <a:pPr marL="0" indent="0">
              <a:buNone/>
            </a:pPr>
            <a:r>
              <a:rPr lang="en-GB" dirty="0"/>
              <a:t>Done 1 or 2 months after the previous visit which includes;</a:t>
            </a:r>
          </a:p>
          <a:p>
            <a:pPr lvl="1">
              <a:buSzPct val="100000"/>
            </a:pPr>
            <a:r>
              <a:rPr lang="en-GB" sz="2800" dirty="0"/>
              <a:t>Recap the previously taught topics to include demonstrations.</a:t>
            </a:r>
          </a:p>
          <a:p>
            <a:pPr lvl="1">
              <a:buSzPct val="100000"/>
            </a:pPr>
            <a:r>
              <a:rPr lang="en-GB" sz="2800" dirty="0"/>
              <a:t>Diabetes care while travelling, on holidays and during camps</a:t>
            </a:r>
          </a:p>
          <a:p>
            <a:pPr lvl="1">
              <a:buSzPct val="100000"/>
            </a:pPr>
            <a:r>
              <a:rPr lang="en-GB" sz="2800" dirty="0"/>
              <a:t>Parties and festive seasons</a:t>
            </a:r>
          </a:p>
          <a:p>
            <a:pPr lvl="1">
              <a:buSzPct val="100000"/>
            </a:pPr>
            <a:r>
              <a:rPr lang="en-GB" sz="2800" dirty="0"/>
              <a:t>Diet and Exercise review</a:t>
            </a:r>
          </a:p>
          <a:p>
            <a:pPr lvl="1">
              <a:buSzPct val="100000"/>
            </a:pPr>
            <a:r>
              <a:rPr lang="en-GB" sz="2800" dirty="0"/>
              <a:t>State need for further investigations/ </a:t>
            </a:r>
            <a:r>
              <a:rPr lang="en-GB" sz="2800" dirty="0" err="1"/>
              <a:t>longterm</a:t>
            </a:r>
            <a:r>
              <a:rPr lang="en-GB" sz="2800" dirty="0"/>
              <a:t> complications/ </a:t>
            </a:r>
            <a:r>
              <a:rPr lang="en-GB" sz="2800" dirty="0" err="1"/>
              <a:t>cormorbidities</a:t>
            </a:r>
            <a:r>
              <a:rPr lang="en-GB" sz="2800" dirty="0"/>
              <a:t> screening</a:t>
            </a:r>
          </a:p>
          <a:p>
            <a:endParaRPr lang="en-GB" dirty="0"/>
          </a:p>
          <a:p>
            <a:endParaRPr lang="en-GB" dirty="0"/>
          </a:p>
        </p:txBody>
      </p:sp>
    </p:spTree>
    <p:extLst>
      <p:ext uri="{BB962C8B-B14F-4D97-AF65-F5344CB8AC3E}">
        <p14:creationId xmlns:p14="http://schemas.microsoft.com/office/powerpoint/2010/main" val="413260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6" descr="Positioning Infants and Children for Airway Management - Pediatric  Anesthesia Digital Handbook">
            <a:extLst>
              <a:ext uri="{FF2B5EF4-FFF2-40B4-BE49-F238E27FC236}">
                <a16:creationId xmlns:a16="http://schemas.microsoft.com/office/drawing/2014/main" id="{19CB5C0E-0E63-4A0D-9FC0-1D7157214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3" t="10876" r="1093" b="1247"/>
          <a:stretch>
            <a:fillRect/>
          </a:stretch>
        </p:blipFill>
        <p:spPr bwMode="auto">
          <a:xfrm>
            <a:off x="1698232" y="2815832"/>
            <a:ext cx="4174331" cy="274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Picture 2" descr="Head Tilt Chin Lift Cpr">
            <a:extLst>
              <a:ext uri="{FF2B5EF4-FFF2-40B4-BE49-F238E27FC236}">
                <a16:creationId xmlns:a16="http://schemas.microsoft.com/office/drawing/2014/main" id="{09CF7C0F-A9A7-41BB-B595-C20157B92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7046" y="1036320"/>
            <a:ext cx="2099069" cy="2126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EC4B28E-AAC8-4F88-9BFB-7C4209C22BB7}"/>
              </a:ext>
            </a:extLst>
          </p:cNvPr>
          <p:cNvSpPr>
            <a:spLocks noGrp="1"/>
          </p:cNvSpPr>
          <p:nvPr>
            <p:ph type="title"/>
          </p:nvPr>
        </p:nvSpPr>
        <p:spPr>
          <a:xfrm>
            <a:off x="1015841" y="176592"/>
            <a:ext cx="6011466" cy="673894"/>
          </a:xfrm>
        </p:spPr>
        <p:txBody>
          <a:bodyPr>
            <a:noAutofit/>
          </a:bodyPr>
          <a:lstStyle/>
          <a:p>
            <a:pPr algn="ctr">
              <a:defRPr/>
            </a:pPr>
            <a:r>
              <a:rPr lang="en-US" b="1" dirty="0">
                <a:solidFill>
                  <a:srgbClr val="0070C0"/>
                </a:solidFill>
                <a:latin typeface="+mn-lt"/>
                <a:cs typeface="Calibri" panose="020F0502020204030204" pitchFamily="34" charset="0"/>
              </a:rPr>
              <a:t>Airway- positioning</a:t>
            </a:r>
          </a:p>
        </p:txBody>
      </p:sp>
      <p:sp>
        <p:nvSpPr>
          <p:cNvPr id="240646" name="TextBox 3">
            <a:extLst>
              <a:ext uri="{FF2B5EF4-FFF2-40B4-BE49-F238E27FC236}">
                <a16:creationId xmlns:a16="http://schemas.microsoft.com/office/drawing/2014/main" id="{CF4C9028-7951-441D-8D93-3F04630BE654}"/>
              </a:ext>
            </a:extLst>
          </p:cNvPr>
          <p:cNvSpPr txBox="1">
            <a:spLocks noChangeArrowheads="1"/>
          </p:cNvSpPr>
          <p:nvPr/>
        </p:nvSpPr>
        <p:spPr bwMode="auto">
          <a:xfrm>
            <a:off x="2746647" y="6098055"/>
            <a:ext cx="85613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1200" i="1" dirty="0">
                <a:solidFill>
                  <a:srgbClr val="000000"/>
                </a:solidFill>
              </a:rPr>
              <a:t>Image from </a:t>
            </a:r>
            <a:r>
              <a:rPr lang="en-US" altLang="en-US" sz="1200" i="1" dirty="0" err="1">
                <a:solidFill>
                  <a:srgbClr val="000000"/>
                </a:solidFill>
              </a:rPr>
              <a:t>kidzAid</a:t>
            </a:r>
            <a:r>
              <a:rPr lang="en-US" altLang="en-US" sz="1200" i="1" dirty="0">
                <a:solidFill>
                  <a:srgbClr val="000000"/>
                </a:solidFill>
              </a:rPr>
              <a:t> Australia; kidzaid.com.au</a:t>
            </a:r>
          </a:p>
          <a:p>
            <a:pPr algn="ctr" eaLnBrk="0" fontAlgn="base" hangingPunct="0">
              <a:spcBef>
                <a:spcPct val="0"/>
              </a:spcBef>
              <a:spcAft>
                <a:spcPct val="0"/>
              </a:spcAft>
            </a:pPr>
            <a:r>
              <a:rPr lang="en-US" altLang="en-US" sz="1200" i="1" dirty="0">
                <a:solidFill>
                  <a:srgbClr val="000000"/>
                </a:solidFill>
              </a:rPr>
              <a:t>Pediatric anesthesia digital handbook</a:t>
            </a:r>
          </a:p>
          <a:p>
            <a:pPr algn="ctr" eaLnBrk="0" fontAlgn="base" hangingPunct="0">
              <a:spcBef>
                <a:spcPct val="0"/>
              </a:spcBef>
              <a:spcAft>
                <a:spcPct val="0"/>
              </a:spcAft>
            </a:pPr>
            <a:endParaRPr lang="en-US" altLang="en-US" sz="1200" i="1" dirty="0">
              <a:solidFill>
                <a:srgbClr val="000000"/>
              </a:solidFill>
            </a:endParaRPr>
          </a:p>
        </p:txBody>
      </p:sp>
      <p:sp>
        <p:nvSpPr>
          <p:cNvPr id="8" name="TextBox 7">
            <a:extLst>
              <a:ext uri="{FF2B5EF4-FFF2-40B4-BE49-F238E27FC236}">
                <a16:creationId xmlns:a16="http://schemas.microsoft.com/office/drawing/2014/main" id="{BC116E07-1DDC-4AF8-B966-20B09C0C5881}"/>
              </a:ext>
            </a:extLst>
          </p:cNvPr>
          <p:cNvSpPr txBox="1"/>
          <p:nvPr/>
        </p:nvSpPr>
        <p:spPr>
          <a:xfrm>
            <a:off x="8290484" y="3695535"/>
            <a:ext cx="2394447" cy="1687890"/>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eaLnBrk="0" fontAlgn="base" hangingPunct="0">
              <a:spcBef>
                <a:spcPct val="0"/>
              </a:spcBef>
              <a:spcAft>
                <a:spcPct val="0"/>
              </a:spcAft>
              <a:defRPr/>
            </a:pPr>
            <a:r>
              <a:rPr lang="en-US" sz="2400" b="1" dirty="0">
                <a:solidFill>
                  <a:prstClr val="white"/>
                </a:solidFill>
                <a:latin typeface="Calibri" panose="020F0502020204030204" pitchFamily="34" charset="0"/>
                <a:cs typeface="Calibri" panose="020F0502020204030204" pitchFamily="34" charset="0"/>
              </a:rPr>
              <a:t>Position to a sniffing position</a:t>
            </a:r>
          </a:p>
        </p:txBody>
      </p:sp>
      <p:sp>
        <p:nvSpPr>
          <p:cNvPr id="4" name="Rectangle: Diagonal Corners Rounded 3">
            <a:extLst>
              <a:ext uri="{FF2B5EF4-FFF2-40B4-BE49-F238E27FC236}">
                <a16:creationId xmlns:a16="http://schemas.microsoft.com/office/drawing/2014/main" id="{5FBC7BE8-ADDB-28A0-E373-96E551112C24}"/>
              </a:ext>
            </a:extLst>
          </p:cNvPr>
          <p:cNvSpPr/>
          <p:nvPr/>
        </p:nvSpPr>
        <p:spPr>
          <a:xfrm>
            <a:off x="1269975" y="1189693"/>
            <a:ext cx="4826026" cy="1384174"/>
          </a:xfrm>
          <a:prstGeom prst="round2DiagRect">
            <a:avLst/>
          </a:prstGeom>
          <a:solidFill>
            <a:srgbClr val="F4F9F1"/>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defRPr/>
            </a:pPr>
            <a:endParaRPr lang="en-US" sz="2400" dirty="0">
              <a:solidFill>
                <a:schemeClr val="tx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endParaRPr lang="en-US" sz="2400" dirty="0">
              <a:solidFill>
                <a:schemeClr val="tx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r>
              <a:rPr lang="en-US" sz="2400" dirty="0">
                <a:solidFill>
                  <a:schemeClr val="tx1"/>
                </a:solidFill>
                <a:latin typeface="Calibri" panose="020F0502020204030204" pitchFamily="34" charset="0"/>
                <a:cs typeface="Calibri" panose="020F0502020204030204" pitchFamily="34" charset="0"/>
              </a:rPr>
              <a:t>Use the head-tilt,  chin-lift maneuver</a:t>
            </a:r>
          </a:p>
          <a:p>
            <a:pPr marL="342900" indent="-342900">
              <a:buFont typeface="Arial" panose="020B0604020202020204" pitchFamily="34" charset="0"/>
              <a:buChar char="•"/>
              <a:defRPr/>
            </a:pPr>
            <a:r>
              <a:rPr lang="en-US" sz="2400" dirty="0">
                <a:solidFill>
                  <a:schemeClr val="tx1"/>
                </a:solidFill>
                <a:latin typeface="Calibri" panose="020F0502020204030204" pitchFamily="34" charset="0"/>
                <a:cs typeface="Calibri" panose="020F0502020204030204" pitchFamily="34" charset="0"/>
              </a:rPr>
              <a:t>In trauma, use jaw thrust</a:t>
            </a:r>
          </a:p>
          <a:p>
            <a:pPr marL="342900" indent="-342900">
              <a:buFont typeface="Arial" panose="020B0604020202020204" pitchFamily="34" charset="0"/>
              <a:buChar char="•"/>
              <a:defRPr/>
            </a:pPr>
            <a:endParaRPr lang="en-US" sz="2400" dirty="0">
              <a:solidFill>
                <a:schemeClr val="tx1"/>
              </a:solidFill>
              <a:latin typeface="Calibri" panose="020F0502020204030204" pitchFamily="34" charset="0"/>
              <a:cs typeface="Calibri" panose="020F0502020204030204" pitchFamily="34" charset="0"/>
            </a:endParaRPr>
          </a:p>
          <a:p>
            <a:pPr marL="342900" indent="-342900" algn="ctr">
              <a:buFont typeface="Arial" panose="020B0604020202020204" pitchFamily="34" charset="0"/>
              <a:buChar char="•"/>
            </a:pPr>
            <a:endParaRPr lang="en-KE" sz="2400" dirty="0">
              <a:solidFill>
                <a:schemeClr val="tx1"/>
              </a:solidFill>
            </a:endParaRPr>
          </a:p>
        </p:txBody>
      </p:sp>
      <p:cxnSp>
        <p:nvCxnSpPr>
          <p:cNvPr id="7" name="Straight Connector 6">
            <a:extLst>
              <a:ext uri="{FF2B5EF4-FFF2-40B4-BE49-F238E27FC236}">
                <a16:creationId xmlns:a16="http://schemas.microsoft.com/office/drawing/2014/main" id="{7948E7BB-3BE4-7ED8-4499-DDEA4BFE5FC3}"/>
              </a:ext>
            </a:extLst>
          </p:cNvPr>
          <p:cNvCxnSpPr/>
          <p:nvPr/>
        </p:nvCxnSpPr>
        <p:spPr>
          <a:xfrm>
            <a:off x="7081523" y="1036320"/>
            <a:ext cx="0" cy="478536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3714" y="457535"/>
            <a:ext cx="5332395" cy="927719"/>
          </a:xfrm>
        </p:spPr>
        <p:txBody>
          <a:bodyPr>
            <a:normAutofit/>
          </a:bodyPr>
          <a:lstStyle/>
          <a:p>
            <a:r>
              <a:rPr lang="en-GB" b="1" dirty="0">
                <a:solidFill>
                  <a:schemeClr val="accent5"/>
                </a:solidFill>
                <a:latin typeface="+mn-lt"/>
              </a:rPr>
              <a:t>Sixth Visit/Home Visit</a:t>
            </a:r>
          </a:p>
        </p:txBody>
      </p:sp>
      <p:sp>
        <p:nvSpPr>
          <p:cNvPr id="3" name="Content Placeholder 2"/>
          <p:cNvSpPr>
            <a:spLocks noGrp="1"/>
          </p:cNvSpPr>
          <p:nvPr>
            <p:ph idx="1"/>
          </p:nvPr>
        </p:nvSpPr>
        <p:spPr>
          <a:xfrm>
            <a:off x="1322119" y="1385254"/>
            <a:ext cx="4773881" cy="4524315"/>
          </a:xfrm>
        </p:spPr>
        <p:txBody>
          <a:bodyPr>
            <a:normAutofit/>
          </a:bodyPr>
          <a:lstStyle/>
          <a:p>
            <a:pPr marL="0" indent="0">
              <a:buNone/>
            </a:pPr>
            <a:r>
              <a:rPr lang="en-GB" b="1" dirty="0">
                <a:cs typeface="Arial" panose="020B0604020202020204" pitchFamily="34" charset="0"/>
              </a:rPr>
              <a:t>Sixth Visit </a:t>
            </a:r>
            <a:endParaRPr lang="en-GB" dirty="0">
              <a:cs typeface="Arial" panose="020B0604020202020204" pitchFamily="34" charset="0"/>
            </a:endParaRPr>
          </a:p>
          <a:p>
            <a:pPr marL="0" indent="0">
              <a:buNone/>
            </a:pPr>
            <a:r>
              <a:rPr lang="en-GB" dirty="0">
                <a:cs typeface="Arial" panose="020B0604020202020204" pitchFamily="34" charset="0"/>
              </a:rPr>
              <a:t>Done 2 months from the previous visit and should address the following: </a:t>
            </a:r>
          </a:p>
          <a:p>
            <a:pPr>
              <a:buSzPct val="100000"/>
            </a:pPr>
            <a:r>
              <a:rPr lang="en-GB" dirty="0">
                <a:cs typeface="Arial" panose="020B0604020202020204" pitchFamily="34" charset="0"/>
              </a:rPr>
              <a:t>Foot care, dental and eye follow up</a:t>
            </a:r>
          </a:p>
          <a:p>
            <a:pPr>
              <a:buSzPct val="100000"/>
            </a:pPr>
            <a:r>
              <a:rPr lang="en-GB" dirty="0">
                <a:cs typeface="Arial" panose="020B0604020202020204" pitchFamily="34" charset="0"/>
              </a:rPr>
              <a:t>Lifestyle issues: address alcohol, smoking, drugs and sexual health</a:t>
            </a:r>
          </a:p>
          <a:p>
            <a:pPr>
              <a:buSzPct val="100000"/>
            </a:pPr>
            <a:r>
              <a:rPr lang="en-GB" dirty="0">
                <a:cs typeface="Arial" panose="020B0604020202020204" pitchFamily="34" charset="0"/>
              </a:rPr>
              <a:t>Ongoing dietary assistance</a:t>
            </a:r>
          </a:p>
          <a:p>
            <a:pPr>
              <a:buSzPct val="100000"/>
            </a:pPr>
            <a:endParaRPr lang="en-GB" dirty="0"/>
          </a:p>
          <a:p>
            <a:pPr>
              <a:buSzPct val="100000"/>
            </a:pPr>
            <a:endParaRPr lang="en-GB" sz="2400" dirty="0"/>
          </a:p>
          <a:p>
            <a:pPr>
              <a:buSzPct val="100000"/>
            </a:pPr>
            <a:endParaRPr lang="en-GB" sz="2400" dirty="0"/>
          </a:p>
          <a:p>
            <a:pPr>
              <a:buSzPct val="100000"/>
            </a:pPr>
            <a:endParaRPr lang="en-GB" sz="2400" dirty="0"/>
          </a:p>
        </p:txBody>
      </p:sp>
      <p:sp>
        <p:nvSpPr>
          <p:cNvPr id="4" name="TextBox 3"/>
          <p:cNvSpPr txBox="1"/>
          <p:nvPr/>
        </p:nvSpPr>
        <p:spPr>
          <a:xfrm>
            <a:off x="6874562" y="1239035"/>
            <a:ext cx="477388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Pct val="100000"/>
              <a:buFontTx/>
              <a:buNone/>
              <a:defRPr/>
            </a:pPr>
            <a:r>
              <a:rPr kumimoji="0" lang="en-GB" sz="2400" b="1" i="0" u="none" strike="noStrike" kern="1200" cap="none" spc="0" normalizeH="0" baseline="0" noProof="0" dirty="0">
                <a:ln>
                  <a:noFill/>
                </a:ln>
                <a:solidFill>
                  <a:prstClr val="black"/>
                </a:solidFill>
                <a:effectLst/>
                <a:uLnTx/>
                <a:uFillTx/>
                <a:ea typeface="+mn-ea"/>
                <a:cs typeface="+mn-cs"/>
              </a:rPr>
              <a:t>Home Visit</a:t>
            </a:r>
          </a:p>
          <a:p>
            <a:pPr marL="0" marR="0" lvl="0" indent="0" algn="l" defTabSz="914400" rtl="0" eaLnBrk="1" fontAlgn="auto" latinLnBrk="0" hangingPunct="1">
              <a:lnSpc>
                <a:spcPct val="100000"/>
              </a:lnSpc>
              <a:spcBef>
                <a:spcPts val="0"/>
              </a:spcBef>
              <a:spcAft>
                <a:spcPts val="0"/>
              </a:spcAft>
              <a:buClrTx/>
              <a:buSzPct val="100000"/>
              <a:buFontTx/>
              <a:buNone/>
              <a:defRPr/>
            </a:pPr>
            <a:r>
              <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rPr>
              <a:t>diabetes management at household</a:t>
            </a:r>
          </a:p>
          <a:p>
            <a:pPr marL="0" marR="0" lvl="0" indent="0" algn="l" defTabSz="914400" rtl="0" eaLnBrk="1" fontAlgn="auto" latinLnBrk="0" hangingPunct="1">
              <a:lnSpc>
                <a:spcPct val="100000"/>
              </a:lnSpc>
              <a:spcBef>
                <a:spcPts val="0"/>
              </a:spcBef>
              <a:spcAft>
                <a:spcPts val="0"/>
              </a:spcAft>
              <a:buClrTx/>
              <a:buSzPct val="100000"/>
              <a:buFontTx/>
              <a:buNone/>
              <a:defRPr/>
            </a:pPr>
            <a:endPar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ct val="100000"/>
              <a:buFontTx/>
              <a:buNone/>
              <a:defRPr/>
            </a:pPr>
            <a:r>
              <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rPr>
              <a:t>Carbohydrate counting to insulin matching is done practically.</a:t>
            </a:r>
          </a:p>
          <a:p>
            <a:pPr marL="0" marR="0" lvl="0" indent="0" algn="l" defTabSz="914400" rtl="0" eaLnBrk="1" fontAlgn="auto" latinLnBrk="0" hangingPunct="1">
              <a:lnSpc>
                <a:spcPct val="100000"/>
              </a:lnSpc>
              <a:spcBef>
                <a:spcPts val="0"/>
              </a:spcBef>
              <a:spcAft>
                <a:spcPts val="0"/>
              </a:spcAft>
              <a:buClrTx/>
              <a:buSzPct val="100000"/>
              <a:buFontTx/>
              <a:buNone/>
              <a:defRPr/>
            </a:pPr>
            <a:endPar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ct val="100000"/>
              <a:buFontTx/>
              <a:buNone/>
              <a:defRPr/>
            </a:pPr>
            <a:r>
              <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rPr>
              <a:t>Storage of insulin is assessed, and insulin injection is reviewed.</a:t>
            </a:r>
          </a:p>
          <a:p>
            <a:pPr marL="0" marR="0" lvl="0" indent="0" algn="l" defTabSz="914400" rtl="0" eaLnBrk="1" fontAlgn="auto" latinLnBrk="0" hangingPunct="1">
              <a:lnSpc>
                <a:spcPct val="100000"/>
              </a:lnSpc>
              <a:spcBef>
                <a:spcPts val="0"/>
              </a:spcBef>
              <a:spcAft>
                <a:spcPts val="0"/>
              </a:spcAft>
              <a:buClrTx/>
              <a:buSzPct val="100000"/>
              <a:buFontTx/>
              <a:buNone/>
              <a:defRPr/>
            </a:pPr>
            <a:endPar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ct val="100000"/>
              <a:buFontTx/>
              <a:buNone/>
              <a:defRPr/>
            </a:pPr>
            <a:r>
              <a:rPr kumimoji="0" lang="en-GB" sz="2400" b="0" i="0" u="none" strike="noStrike" kern="1200" cap="none" spc="0" normalizeH="0" baseline="0" noProof="0" dirty="0">
                <a:ln>
                  <a:noFill/>
                </a:ln>
                <a:solidFill>
                  <a:prstClr val="black"/>
                </a:solidFill>
                <a:effectLst/>
                <a:uLnTx/>
                <a:uFillTx/>
                <a:ea typeface="+mn-ea"/>
                <a:cs typeface="Arial" panose="020B0604020202020204" pitchFamily="34" charset="0"/>
              </a:rPr>
              <a:t>Provide linkage to community support.</a:t>
            </a:r>
          </a:p>
        </p:txBody>
      </p:sp>
    </p:spTree>
    <p:extLst>
      <p:ext uri="{BB962C8B-B14F-4D97-AF65-F5344CB8AC3E}">
        <p14:creationId xmlns:p14="http://schemas.microsoft.com/office/powerpoint/2010/main" val="300600260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058" y="0"/>
            <a:ext cx="8229057" cy="1006599"/>
          </a:xfrm>
        </p:spPr>
        <p:txBody>
          <a:bodyPr/>
          <a:lstStyle/>
          <a:p>
            <a:pPr algn="ctr"/>
            <a:r>
              <a:rPr lang="en-GB" b="1" dirty="0">
                <a:solidFill>
                  <a:schemeClr val="accent5"/>
                </a:solidFill>
                <a:latin typeface="+mn-lt"/>
              </a:rPr>
              <a:t>School Visit</a:t>
            </a:r>
          </a:p>
        </p:txBody>
      </p:sp>
      <p:sp>
        <p:nvSpPr>
          <p:cNvPr id="3" name="Content Placeholder 2"/>
          <p:cNvSpPr>
            <a:spLocks noGrp="1"/>
          </p:cNvSpPr>
          <p:nvPr>
            <p:ph idx="1"/>
          </p:nvPr>
        </p:nvSpPr>
        <p:spPr>
          <a:xfrm>
            <a:off x="1199213" y="1006599"/>
            <a:ext cx="10341478" cy="5192070"/>
          </a:xfrm>
        </p:spPr>
        <p:txBody>
          <a:bodyPr>
            <a:noAutofit/>
          </a:bodyPr>
          <a:lstStyle/>
          <a:p>
            <a:r>
              <a:rPr lang="en-GB" dirty="0"/>
              <a:t>It is important to have a school visit:</a:t>
            </a:r>
          </a:p>
          <a:p>
            <a:pPr lvl="1"/>
            <a:r>
              <a:rPr lang="en-GB" sz="2800" dirty="0"/>
              <a:t>to help the child incorporate back to school.</a:t>
            </a:r>
          </a:p>
          <a:p>
            <a:pPr lvl="1"/>
            <a:r>
              <a:rPr lang="en-GB" sz="2800" dirty="0"/>
              <a:t>to teach/ impact the school personnel on knowledge, skills and management of children with type 1 diabetes.</a:t>
            </a:r>
          </a:p>
          <a:p>
            <a:pPr lvl="1"/>
            <a:r>
              <a:rPr lang="en-GB" sz="2800" dirty="0"/>
              <a:t>to have practical skills training on hyperglycaemia, hypoglycaemia, sick days and exercise management.</a:t>
            </a:r>
          </a:p>
          <a:p>
            <a:pPr marL="0" indent="0">
              <a:buNone/>
            </a:pPr>
            <a:endParaRPr lang="en-GB" dirty="0"/>
          </a:p>
          <a:p>
            <a:r>
              <a:rPr lang="en-GB" dirty="0"/>
              <a:t>Parents responsibility: supplies, supporting school especially with carbohydrate counting.</a:t>
            </a:r>
          </a:p>
          <a:p>
            <a:pPr marL="114300" indent="0">
              <a:buNone/>
            </a:pPr>
            <a:endParaRPr lang="en-GB" dirty="0"/>
          </a:p>
          <a:p>
            <a:r>
              <a:rPr lang="en-GB" dirty="0"/>
              <a:t>School responsibility: supervision and communicating with the whole family.</a:t>
            </a:r>
          </a:p>
        </p:txBody>
      </p:sp>
    </p:spTree>
    <p:extLst>
      <p:ext uri="{BB962C8B-B14F-4D97-AF65-F5344CB8AC3E}">
        <p14:creationId xmlns:p14="http://schemas.microsoft.com/office/powerpoint/2010/main" val="273465023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472" y="417039"/>
            <a:ext cx="8229057" cy="1006599"/>
          </a:xfrm>
        </p:spPr>
        <p:txBody>
          <a:bodyPr/>
          <a:lstStyle/>
          <a:p>
            <a:pPr algn="ctr"/>
            <a:r>
              <a:rPr lang="en-US" b="1" dirty="0">
                <a:solidFill>
                  <a:schemeClr val="accent5"/>
                </a:solidFill>
                <a:latin typeface="+mn-lt"/>
              </a:rPr>
              <a:t>Summary</a:t>
            </a:r>
          </a:p>
        </p:txBody>
      </p:sp>
      <p:sp>
        <p:nvSpPr>
          <p:cNvPr id="3" name="Text Placeholder 2"/>
          <p:cNvSpPr>
            <a:spLocks noGrp="1"/>
          </p:cNvSpPr>
          <p:nvPr>
            <p:ph idx="1"/>
          </p:nvPr>
        </p:nvSpPr>
        <p:spPr>
          <a:xfrm>
            <a:off x="1068404" y="1503480"/>
            <a:ext cx="10866922" cy="4473808"/>
          </a:xfrm>
        </p:spPr>
        <p:txBody>
          <a:bodyPr>
            <a:normAutofit fontScale="92500" lnSpcReduction="20000"/>
          </a:bodyPr>
          <a:lstStyle/>
          <a:p>
            <a:pPr marL="285750" indent="-285750">
              <a:lnSpc>
                <a:spcPct val="115000"/>
              </a:lnSpc>
              <a:spcBef>
                <a:spcPts val="0"/>
              </a:spcBef>
              <a:buFont typeface="Arial" panose="020B0604020202020204" pitchFamily="34" charset="0"/>
              <a:buChar char="•"/>
            </a:pPr>
            <a:r>
              <a:rPr lang="en-US" dirty="0">
                <a:ea typeface="Arial" panose="020B0604020202020204" pitchFamily="34" charset="0"/>
              </a:rPr>
              <a:t>Diabetes education plays a key role in management of patients with type 1 diabetes.</a:t>
            </a:r>
          </a:p>
          <a:p>
            <a:pPr marL="0" indent="0">
              <a:lnSpc>
                <a:spcPct val="115000"/>
              </a:lnSpc>
              <a:spcBef>
                <a:spcPts val="0"/>
              </a:spcBef>
              <a:buNone/>
            </a:pPr>
            <a:endParaRPr lang="en-US" dirty="0">
              <a:ea typeface="Arial" panose="020B0604020202020204" pitchFamily="34" charset="0"/>
            </a:endParaRPr>
          </a:p>
          <a:p>
            <a:pPr marL="285750" indent="-285750">
              <a:lnSpc>
                <a:spcPct val="115000"/>
              </a:lnSpc>
              <a:spcBef>
                <a:spcPts val="0"/>
              </a:spcBef>
              <a:buFont typeface="Arial" panose="020B0604020202020204" pitchFamily="34" charset="0"/>
              <a:buChar char="•"/>
            </a:pPr>
            <a:r>
              <a:rPr lang="en-US" dirty="0">
                <a:ea typeface="Arial" panose="020B0604020202020204" pitchFamily="34" charset="0"/>
              </a:rPr>
              <a:t>Always treat the patient and family with dignity and respect.</a:t>
            </a:r>
          </a:p>
          <a:p>
            <a:pPr marL="0" indent="0">
              <a:lnSpc>
                <a:spcPct val="115000"/>
              </a:lnSpc>
              <a:spcBef>
                <a:spcPts val="0"/>
              </a:spcBef>
              <a:buNone/>
            </a:pPr>
            <a:endParaRPr lang="en-US" dirty="0">
              <a:ea typeface="Arial" panose="020B0604020202020204" pitchFamily="34" charset="0"/>
            </a:endParaRPr>
          </a:p>
          <a:p>
            <a:pPr marL="285750" indent="-285750">
              <a:lnSpc>
                <a:spcPct val="115000"/>
              </a:lnSpc>
              <a:spcBef>
                <a:spcPts val="0"/>
              </a:spcBef>
              <a:buFont typeface="Arial" panose="020B0604020202020204" pitchFamily="34" charset="0"/>
              <a:buChar char="•"/>
            </a:pPr>
            <a:r>
              <a:rPr lang="en-US" dirty="0">
                <a:ea typeface="Arial" panose="020B0604020202020204" pitchFamily="34" charset="0"/>
              </a:rPr>
              <a:t>Effective diabetes self management skills are critical to health and well being.</a:t>
            </a:r>
          </a:p>
          <a:p>
            <a:pPr marL="0" indent="0">
              <a:lnSpc>
                <a:spcPct val="115000"/>
              </a:lnSpc>
              <a:spcBef>
                <a:spcPts val="0"/>
              </a:spcBef>
              <a:buNone/>
            </a:pPr>
            <a:r>
              <a:rPr lang="en-US" dirty="0">
                <a:ea typeface="Arial" panose="020B0604020202020204" pitchFamily="34" charset="0"/>
              </a:rPr>
              <a:t> </a:t>
            </a:r>
          </a:p>
          <a:p>
            <a:pPr marL="285750" indent="-285750">
              <a:lnSpc>
                <a:spcPct val="115000"/>
              </a:lnSpc>
              <a:spcBef>
                <a:spcPts val="0"/>
              </a:spcBef>
              <a:buFont typeface="Arial" panose="020B0604020202020204" pitchFamily="34" charset="0"/>
              <a:buChar char="•"/>
            </a:pPr>
            <a:r>
              <a:rPr lang="en-US" dirty="0">
                <a:ea typeface="Arial" panose="020B0604020202020204" pitchFamily="34" charset="0"/>
              </a:rPr>
              <a:t>It is important to provide person centered care. </a:t>
            </a:r>
          </a:p>
          <a:p>
            <a:pPr marL="0" indent="0">
              <a:lnSpc>
                <a:spcPct val="115000"/>
              </a:lnSpc>
              <a:spcBef>
                <a:spcPts val="0"/>
              </a:spcBef>
              <a:buNone/>
            </a:pPr>
            <a:endParaRPr lang="en-US" dirty="0">
              <a:ea typeface="Arial" panose="020B0604020202020204" pitchFamily="34" charset="0"/>
            </a:endParaRPr>
          </a:p>
          <a:p>
            <a:pPr marL="285750" indent="-285750">
              <a:lnSpc>
                <a:spcPct val="115000"/>
              </a:lnSpc>
              <a:spcBef>
                <a:spcPts val="0"/>
              </a:spcBef>
              <a:buFont typeface="Arial" panose="020B0604020202020204" pitchFamily="34" charset="0"/>
              <a:buChar char="•"/>
            </a:pPr>
            <a:r>
              <a:rPr lang="en-US" dirty="0">
                <a:ea typeface="Arial" panose="020B0604020202020204" pitchFamily="34" charset="0"/>
              </a:rPr>
              <a:t>Always encourage and support  participation in care by the patient, family and the multidisciplinary team.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0" cap="none" spc="0" normalizeH="0" baseline="0" noProof="0">
                <a:ln>
                  <a:noFill/>
                </a:ln>
                <a:solidFill>
                  <a:prstClr val="black">
                    <a:tint val="75000"/>
                  </a:prstClr>
                </a:solidFill>
                <a:effectLst/>
                <a:uLnTx/>
                <a:uFillTx/>
                <a:latin typeface="Calibri" panose="020F0502020204030204"/>
                <a:ea typeface="+mn-ea"/>
                <a:cs typeface="+mn-cs"/>
              </a:rPr>
              <a:t>222</a:t>
            </a:fld>
            <a:endParaRPr kumimoji="0" lang="en-US" sz="1200" b="0" i="0" u="none" strike="noStrike" kern="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83749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05"/>
          <p:cNvSpPr txBox="1">
            <a:spLocks noGrp="1"/>
          </p:cNvSpPr>
          <p:nvPr>
            <p:ph type="ctrTitle"/>
          </p:nvPr>
        </p:nvSpPr>
        <p:spPr>
          <a:xfrm>
            <a:off x="1858500" y="2564950"/>
            <a:ext cx="8686800" cy="1470000"/>
          </a:xfrm>
          <a:prstGeom prst="rect">
            <a:avLst/>
          </a:prstGeom>
          <a:noFill/>
          <a:ln>
            <a:noFill/>
          </a:ln>
        </p:spPr>
        <p:txBody>
          <a:bodyPr spcFirstLastPara="1" vert="horz" wrap="square" lIns="91425" tIns="45700" rIns="91425" bIns="45700" rtlCol="0" anchor="ctr" anchorCtr="0">
            <a:noAutofit/>
          </a:bodyPr>
          <a:lstStyle/>
          <a:p>
            <a:pPr>
              <a:lnSpc>
                <a:spcPct val="100000"/>
              </a:lnSpc>
              <a:spcBef>
                <a:spcPts val="0"/>
              </a:spcBef>
              <a:buSzPts val="1400"/>
            </a:pPr>
            <a:r>
              <a:rPr lang="en-US" sz="4000" b="1" dirty="0">
                <a:solidFill>
                  <a:srgbClr val="0070C0"/>
                </a:solidFill>
                <a:latin typeface="+mn-lt"/>
                <a:cs typeface="Arial" panose="020B0604020202020204" pitchFamily="34" charset="0"/>
              </a:rPr>
              <a:t>Routine Management of Type 1 Diabetes</a:t>
            </a:r>
            <a:endParaRPr sz="4000" b="1" dirty="0">
              <a:solidFill>
                <a:srgbClr val="0070C0"/>
              </a:solidFill>
              <a:latin typeface="+mn-lt"/>
              <a:cs typeface="Arial" panose="020B0604020202020204" pitchFamily="34"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507AA-A36F-79AC-CD63-466C50E9E6E9}"/>
              </a:ext>
            </a:extLst>
          </p:cNvPr>
          <p:cNvSpPr>
            <a:spLocks noGrp="1"/>
          </p:cNvSpPr>
          <p:nvPr>
            <p:ph type="title"/>
          </p:nvPr>
        </p:nvSpPr>
        <p:spPr>
          <a:xfrm>
            <a:off x="1981474" y="731444"/>
            <a:ext cx="8229057" cy="1006599"/>
          </a:xfrm>
        </p:spPr>
        <p:txBody>
          <a:bodyPr>
            <a:normAutofit/>
          </a:bodyPr>
          <a:lstStyle/>
          <a:p>
            <a:pPr algn="ctr"/>
            <a:r>
              <a:rPr lang="en-US" sz="2800" b="1" dirty="0">
                <a:solidFill>
                  <a:srgbClr val="0070C0"/>
                </a:solidFill>
                <a:latin typeface="Arial" panose="020B0604020202020204" pitchFamily="34" charset="0"/>
                <a:cs typeface="Arial" panose="020B0604020202020204" pitchFamily="34" charset="0"/>
              </a:rPr>
              <a:t>Learning Objectives</a:t>
            </a:r>
          </a:p>
        </p:txBody>
      </p:sp>
      <p:sp>
        <p:nvSpPr>
          <p:cNvPr id="3" name="Text Placeholder 2">
            <a:extLst>
              <a:ext uri="{FF2B5EF4-FFF2-40B4-BE49-F238E27FC236}">
                <a16:creationId xmlns:a16="http://schemas.microsoft.com/office/drawing/2014/main" id="{25012C1F-2682-2F76-E9A3-77CDC00ED842}"/>
              </a:ext>
            </a:extLst>
          </p:cNvPr>
          <p:cNvSpPr>
            <a:spLocks noGrp="1"/>
          </p:cNvSpPr>
          <p:nvPr>
            <p:ph type="body" idx="1"/>
          </p:nvPr>
        </p:nvSpPr>
        <p:spPr>
          <a:xfrm>
            <a:off x="1981474" y="1738043"/>
            <a:ext cx="8229057" cy="3930113"/>
          </a:xfrm>
        </p:spPr>
        <p:txBody>
          <a:bodyPr/>
          <a:lstStyle/>
          <a:p>
            <a:r>
              <a:rPr lang="en-US" sz="2100" dirty="0">
                <a:latin typeface="Arial" panose="020B0604020202020204" pitchFamily="34" charset="0"/>
                <a:cs typeface="Arial" panose="020B0604020202020204" pitchFamily="34" charset="0"/>
              </a:rPr>
              <a:t>Understand the components of care of a child with type 1 diabetes</a:t>
            </a:r>
            <a:r>
              <a:rPr lang="en-US" dirty="0">
                <a:latin typeface="Arial" panose="020B0604020202020204" pitchFamily="34" charset="0"/>
                <a:cs typeface="Arial" panose="020B0604020202020204" pitchFamily="34" charset="0"/>
              </a:rPr>
              <a:t>.</a:t>
            </a:r>
          </a:p>
          <a:p>
            <a:pPr marL="114300" indent="0">
              <a:buNone/>
            </a:pPr>
            <a:endParaRPr lang="en-US"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Understand the role of nutrition in management of type 1 diabetes.</a:t>
            </a:r>
          </a:p>
          <a:p>
            <a:pPr marL="114300" indent="0">
              <a:buNone/>
            </a:pPr>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Describe the ways to assess glycemic control.</a:t>
            </a:r>
          </a:p>
          <a:p>
            <a:pPr marL="114300" indent="0">
              <a:buNone/>
            </a:pPr>
            <a:endParaRPr lang="en-US" sz="2100" dirty="0">
              <a:latin typeface="Arial" panose="020B0604020202020204" pitchFamily="34" charset="0"/>
              <a:cs typeface="Arial" panose="020B0604020202020204" pitchFamily="34" charset="0"/>
            </a:endParaRPr>
          </a:p>
          <a:p>
            <a:r>
              <a:rPr lang="en-US" sz="2100" dirty="0">
                <a:latin typeface="Arial" panose="020B0604020202020204" pitchFamily="34" charset="0"/>
                <a:cs typeface="Arial" panose="020B0604020202020204" pitchFamily="34" charset="0"/>
              </a:rPr>
              <a:t>Understand the role of growth monitoring in diabetes.</a:t>
            </a:r>
          </a:p>
        </p:txBody>
      </p:sp>
      <p:sp>
        <p:nvSpPr>
          <p:cNvPr id="4" name="Slide Number Placeholder 3">
            <a:extLst>
              <a:ext uri="{FF2B5EF4-FFF2-40B4-BE49-F238E27FC236}">
                <a16:creationId xmlns:a16="http://schemas.microsoft.com/office/drawing/2014/main" id="{AC960225-B74A-10C5-B81F-B9CFAFE6A1BB}"/>
              </a:ext>
            </a:extLst>
          </p:cNvPr>
          <p:cNvSpPr>
            <a:spLocks noGrp="1"/>
          </p:cNvSpPr>
          <p:nvPr>
            <p:ph type="sldNum" idx="12"/>
          </p:nvPr>
        </p:nvSpPr>
        <p:spPr/>
        <p:txBody>
          <a:bodyPr/>
          <a:lstStyle/>
          <a:p>
            <a:pPr rtl="1"/>
            <a:fld id="{00000000-1234-1234-1234-123412341234}" type="slidenum">
              <a:rPr lang="en-US" smtClean="0"/>
              <a:pPr rtl="1"/>
              <a:t>224</a:t>
            </a:fld>
            <a:endParaRPr lang="en-US"/>
          </a:p>
        </p:txBody>
      </p:sp>
    </p:spTree>
    <p:extLst>
      <p:ext uri="{BB962C8B-B14F-4D97-AF65-F5344CB8AC3E}">
        <p14:creationId xmlns:p14="http://schemas.microsoft.com/office/powerpoint/2010/main" val="349571414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317D-5401-44C4-BC38-853AD29277AD}"/>
              </a:ext>
            </a:extLst>
          </p:cNvPr>
          <p:cNvSpPr>
            <a:spLocks noGrp="1"/>
          </p:cNvSpPr>
          <p:nvPr>
            <p:ph type="title"/>
          </p:nvPr>
        </p:nvSpPr>
        <p:spPr>
          <a:xfrm>
            <a:off x="1981200" y="42984"/>
            <a:ext cx="8229600" cy="1066800"/>
          </a:xfrm>
        </p:spPr>
        <p:txBody>
          <a:bodyPr>
            <a:normAutofit/>
          </a:bodyPr>
          <a:lstStyle/>
          <a:p>
            <a:pPr algn="ctr"/>
            <a:r>
              <a:rPr lang="en-ZA" sz="2800" b="1" dirty="0">
                <a:solidFill>
                  <a:srgbClr val="0070C0"/>
                </a:solidFill>
                <a:latin typeface="Arial" panose="020B0604020202020204" pitchFamily="34" charset="0"/>
                <a:ea typeface="Calibri" panose="020F0502020204030204" pitchFamily="34" charset="0"/>
                <a:cs typeface="Arial" panose="020B0604020202020204" pitchFamily="34" charset="0"/>
              </a:rPr>
              <a:t>Structure of Care</a:t>
            </a:r>
            <a:endParaRPr lang="en-KE" sz="2800" b="1"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1FF20EC2-C73C-4450-863D-E009E1F1184D}"/>
              </a:ext>
            </a:extLst>
          </p:cNvPr>
          <p:cNvGraphicFramePr/>
          <p:nvPr/>
        </p:nvGraphicFramePr>
        <p:xfrm>
          <a:off x="1682393" y="1109784"/>
          <a:ext cx="8839200" cy="4148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Soccer Goal with solid fill">
            <a:extLst>
              <a:ext uri="{FF2B5EF4-FFF2-40B4-BE49-F238E27FC236}">
                <a16:creationId xmlns:a16="http://schemas.microsoft.com/office/drawing/2014/main" id="{BAD185E9-F24E-6926-5192-A47BFE4B88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33600" y="1481258"/>
            <a:ext cx="914400" cy="914400"/>
          </a:xfrm>
          <a:prstGeom prst="rect">
            <a:avLst/>
          </a:prstGeom>
        </p:spPr>
      </p:pic>
      <p:pic>
        <p:nvPicPr>
          <p:cNvPr id="10" name="Graphic 9" descr="Group success with solid fill">
            <a:extLst>
              <a:ext uri="{FF2B5EF4-FFF2-40B4-BE49-F238E27FC236}">
                <a16:creationId xmlns:a16="http://schemas.microsoft.com/office/drawing/2014/main" id="{A3F3FB46-4F8D-255A-C67A-BE3548F910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33600" y="4038842"/>
            <a:ext cx="914400" cy="914400"/>
          </a:xfrm>
          <a:prstGeom prst="rect">
            <a:avLst/>
          </a:prstGeom>
        </p:spPr>
      </p:pic>
      <p:pic>
        <p:nvPicPr>
          <p:cNvPr id="12" name="Graphic 11" descr="Crawl with solid fill">
            <a:extLst>
              <a:ext uri="{FF2B5EF4-FFF2-40B4-BE49-F238E27FC236}">
                <a16:creationId xmlns:a16="http://schemas.microsoft.com/office/drawing/2014/main" id="{D20C453E-B248-AE62-3686-1FEFC7DAD1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26722" y="2700216"/>
            <a:ext cx="914400" cy="914400"/>
          </a:xfrm>
          <a:prstGeom prst="rect">
            <a:avLst/>
          </a:prstGeom>
        </p:spPr>
      </p:pic>
      <p:sp>
        <p:nvSpPr>
          <p:cNvPr id="5" name="TextBox 4">
            <a:extLst>
              <a:ext uri="{FF2B5EF4-FFF2-40B4-BE49-F238E27FC236}">
                <a16:creationId xmlns:a16="http://schemas.microsoft.com/office/drawing/2014/main" id="{B3512B3E-A614-9790-1AF1-0621273B7FB6}"/>
              </a:ext>
            </a:extLst>
          </p:cNvPr>
          <p:cNvSpPr txBox="1"/>
          <p:nvPr/>
        </p:nvSpPr>
        <p:spPr>
          <a:xfrm>
            <a:off x="1676400" y="5581960"/>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578191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382ED-85FA-B9A3-67E8-3C66EBA02DA3}"/>
              </a:ext>
            </a:extLst>
          </p:cNvPr>
          <p:cNvSpPr>
            <a:spLocks noGrp="1"/>
          </p:cNvSpPr>
          <p:nvPr>
            <p:ph type="title"/>
          </p:nvPr>
        </p:nvSpPr>
        <p:spPr>
          <a:xfrm>
            <a:off x="1981471" y="78836"/>
            <a:ext cx="7748378" cy="827872"/>
          </a:xfrm>
        </p:spPr>
        <p:txBody>
          <a:bodyPr>
            <a:normAutofit/>
          </a:bodyPr>
          <a:lstStyle/>
          <a:p>
            <a:pPr algn="ctr"/>
            <a:r>
              <a:rPr lang="en-US" sz="2800" b="1" dirty="0">
                <a:solidFill>
                  <a:srgbClr val="0070C0"/>
                </a:solidFill>
                <a:latin typeface="Arial"/>
                <a:ea typeface="Arial"/>
                <a:cs typeface="Arial"/>
                <a:sym typeface="Arial"/>
              </a:rPr>
              <a:t>Goals of Care</a:t>
            </a:r>
            <a:endParaRPr lang="en-US" sz="2800" dirty="0"/>
          </a:p>
        </p:txBody>
      </p:sp>
      <p:sp>
        <p:nvSpPr>
          <p:cNvPr id="3" name="Slide Number Placeholder 2">
            <a:extLst>
              <a:ext uri="{FF2B5EF4-FFF2-40B4-BE49-F238E27FC236}">
                <a16:creationId xmlns:a16="http://schemas.microsoft.com/office/drawing/2014/main" id="{1843E2CB-CE39-2E17-A965-EF8BF062AFFD}"/>
              </a:ext>
            </a:extLst>
          </p:cNvPr>
          <p:cNvSpPr>
            <a:spLocks noGrp="1"/>
          </p:cNvSpPr>
          <p:nvPr>
            <p:ph type="sldNum" idx="12"/>
          </p:nvPr>
        </p:nvSpPr>
        <p:spPr/>
        <p:txBody>
          <a:bodyPr/>
          <a:lstStyle/>
          <a:p>
            <a:pPr rtl="1"/>
            <a:fld id="{00000000-1234-1234-1234-123412341234}" type="slidenum">
              <a:rPr lang="en-US" smtClean="0"/>
              <a:pPr rtl="1"/>
              <a:t>226</a:t>
            </a:fld>
            <a:endParaRPr lang="en-US"/>
          </a:p>
        </p:txBody>
      </p:sp>
      <p:graphicFrame>
        <p:nvGraphicFramePr>
          <p:cNvPr id="4" name="Diagram 3">
            <a:extLst>
              <a:ext uri="{FF2B5EF4-FFF2-40B4-BE49-F238E27FC236}">
                <a16:creationId xmlns:a16="http://schemas.microsoft.com/office/drawing/2014/main" id="{8FFDDCD2-38FB-CC43-E18E-454CD13A9307}"/>
              </a:ext>
            </a:extLst>
          </p:cNvPr>
          <p:cNvGraphicFramePr/>
          <p:nvPr/>
        </p:nvGraphicFramePr>
        <p:xfrm>
          <a:off x="1981472" y="1127472"/>
          <a:ext cx="8229057" cy="4269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7AE7041-54CD-21ED-C0D6-EE6018EA3E97}"/>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262073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357201-2CA3-E287-21D7-08443C4C12B4}"/>
              </a:ext>
            </a:extLst>
          </p:cNvPr>
          <p:cNvSpPr>
            <a:spLocks noGrp="1"/>
          </p:cNvSpPr>
          <p:nvPr>
            <p:ph type="sldNum" idx="12"/>
          </p:nvPr>
        </p:nvSpPr>
        <p:spPr/>
        <p:txBody>
          <a:bodyPr/>
          <a:lstStyle/>
          <a:p>
            <a:pPr rtl="1"/>
            <a:fld id="{00000000-1234-1234-1234-123412341234}" type="slidenum">
              <a:rPr lang="en-US" smtClean="0"/>
              <a:pPr rtl="1"/>
              <a:t>227</a:t>
            </a:fld>
            <a:endParaRPr lang="en-US"/>
          </a:p>
        </p:txBody>
      </p:sp>
      <p:graphicFrame>
        <p:nvGraphicFramePr>
          <p:cNvPr id="4" name="Diagram 3">
            <a:extLst>
              <a:ext uri="{FF2B5EF4-FFF2-40B4-BE49-F238E27FC236}">
                <a16:creationId xmlns:a16="http://schemas.microsoft.com/office/drawing/2014/main" id="{F3EB0D02-C2BF-FB4A-2A02-41303CBBC219}"/>
              </a:ext>
            </a:extLst>
          </p:cNvPr>
          <p:cNvGraphicFramePr/>
          <p:nvPr/>
        </p:nvGraphicFramePr>
        <p:xfrm>
          <a:off x="1702131" y="1188602"/>
          <a:ext cx="8813469" cy="4369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C74CC01-2B8A-2806-CFAA-17627D582B98}"/>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Google Shape;884;p108">
            <a:extLst>
              <a:ext uri="{FF2B5EF4-FFF2-40B4-BE49-F238E27FC236}">
                <a16:creationId xmlns:a16="http://schemas.microsoft.com/office/drawing/2014/main" id="{AEB7116F-E4DC-88BD-AE85-A3E66E59EC80}"/>
              </a:ext>
            </a:extLst>
          </p:cNvPr>
          <p:cNvSpPr txBox="1">
            <a:spLocks noGrp="1"/>
          </p:cNvSpPr>
          <p:nvPr>
            <p:ph type="title"/>
          </p:nvPr>
        </p:nvSpPr>
        <p:spPr>
          <a:xfrm>
            <a:off x="1237013" y="505801"/>
            <a:ext cx="8110200" cy="682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300" b="1" dirty="0">
                <a:solidFill>
                  <a:srgbClr val="0070C0"/>
                </a:solidFill>
                <a:latin typeface="Arial"/>
                <a:ea typeface="Arial"/>
                <a:cs typeface="Arial"/>
                <a:sym typeface="Arial"/>
              </a:rPr>
              <a:t>Person-</a:t>
            </a:r>
            <a:r>
              <a:rPr lang="en-US" sz="2300" b="1" dirty="0" err="1">
                <a:solidFill>
                  <a:srgbClr val="0070C0"/>
                </a:solidFill>
                <a:latin typeface="Arial"/>
                <a:ea typeface="Arial"/>
                <a:cs typeface="Arial"/>
                <a:sym typeface="Arial"/>
              </a:rPr>
              <a:t>Centred</a:t>
            </a:r>
            <a:r>
              <a:rPr lang="en-US" sz="2300" b="1" dirty="0">
                <a:solidFill>
                  <a:srgbClr val="0070C0"/>
                </a:solidFill>
                <a:latin typeface="Arial"/>
                <a:ea typeface="Arial"/>
                <a:cs typeface="Arial"/>
                <a:sym typeface="Arial"/>
              </a:rPr>
              <a:t> </a:t>
            </a:r>
            <a:r>
              <a:rPr lang="en-US" sz="2300" b="1" dirty="0" err="1">
                <a:solidFill>
                  <a:srgbClr val="0070C0"/>
                </a:solidFill>
                <a:latin typeface="Arial"/>
                <a:ea typeface="Arial"/>
                <a:cs typeface="Arial"/>
                <a:sym typeface="Arial"/>
              </a:rPr>
              <a:t>Paediatric</a:t>
            </a:r>
            <a:r>
              <a:rPr lang="en-US" sz="2300" b="1" dirty="0">
                <a:solidFill>
                  <a:srgbClr val="0070C0"/>
                </a:solidFill>
                <a:latin typeface="Arial"/>
                <a:ea typeface="Arial"/>
                <a:cs typeface="Arial"/>
                <a:sym typeface="Arial"/>
              </a:rPr>
              <a:t> Diabetes Care Model</a:t>
            </a:r>
            <a:endParaRPr sz="2300" b="1" dirty="0">
              <a:solidFill>
                <a:srgbClr val="0070C0"/>
              </a:solidFill>
              <a:latin typeface="Arial"/>
              <a:ea typeface="Arial"/>
              <a:cs typeface="Arial"/>
              <a:sym typeface="Arial"/>
            </a:endParaRPr>
          </a:p>
        </p:txBody>
      </p:sp>
      <p:sp>
        <p:nvSpPr>
          <p:cNvPr id="7" name="Google Shape;887;p108">
            <a:extLst>
              <a:ext uri="{FF2B5EF4-FFF2-40B4-BE49-F238E27FC236}">
                <a16:creationId xmlns:a16="http://schemas.microsoft.com/office/drawing/2014/main" id="{DC838A8B-B6E7-5EF3-FFDB-CAD89A89B3C8}"/>
              </a:ext>
            </a:extLst>
          </p:cNvPr>
          <p:cNvSpPr txBox="1"/>
          <p:nvPr/>
        </p:nvSpPr>
        <p:spPr>
          <a:xfrm>
            <a:off x="7842564" y="4278647"/>
            <a:ext cx="2825437" cy="1023000"/>
          </a:xfrm>
          <a:prstGeom prst="rect">
            <a:avLst/>
          </a:prstGeom>
          <a:noFill/>
          <a:ln>
            <a:noFill/>
          </a:ln>
        </p:spPr>
        <p:txBody>
          <a:bodyPr spcFirstLastPara="1" wrap="square" lIns="91425" tIns="91425" rIns="91425" bIns="91425" anchor="t" anchorCtr="0">
            <a:noAutofit/>
          </a:bodyPr>
          <a:lstStyle/>
          <a:p>
            <a:pPr>
              <a:lnSpc>
                <a:spcPct val="115000"/>
              </a:lnSpc>
              <a:spcBef>
                <a:spcPts val="1200"/>
              </a:spcBef>
              <a:spcAft>
                <a:spcPts val="1200"/>
              </a:spcAft>
            </a:pPr>
            <a:r>
              <a:rPr lang="en-US" dirty="0">
                <a:solidFill>
                  <a:srgbClr val="0070C0"/>
                </a:solidFill>
              </a:rPr>
              <a:t>Each member of the team should have training in both </a:t>
            </a:r>
            <a:r>
              <a:rPr lang="en-US" dirty="0" err="1">
                <a:solidFill>
                  <a:srgbClr val="0070C0"/>
                </a:solidFill>
              </a:rPr>
              <a:t>paediatrics</a:t>
            </a:r>
            <a:r>
              <a:rPr lang="en-US" dirty="0">
                <a:solidFill>
                  <a:srgbClr val="0070C0"/>
                </a:solidFill>
              </a:rPr>
              <a:t> and diabetes.</a:t>
            </a:r>
            <a:endParaRPr dirty="0">
              <a:solidFill>
                <a:srgbClr val="0070C0"/>
              </a:solidFill>
              <a:latin typeface="Calibri"/>
              <a:ea typeface="Calibri"/>
              <a:cs typeface="Calibri"/>
              <a:sym typeface="Calibri"/>
            </a:endParaRPr>
          </a:p>
        </p:txBody>
      </p:sp>
    </p:spTree>
    <p:extLst>
      <p:ext uri="{BB962C8B-B14F-4D97-AF65-F5344CB8AC3E}">
        <p14:creationId xmlns:p14="http://schemas.microsoft.com/office/powerpoint/2010/main" val="208877907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298879c2ccd_0_32"/>
          <p:cNvSpPr txBox="1">
            <a:spLocks noGrp="1"/>
          </p:cNvSpPr>
          <p:nvPr>
            <p:ph type="title"/>
          </p:nvPr>
        </p:nvSpPr>
        <p:spPr>
          <a:xfrm>
            <a:off x="1676399" y="150715"/>
            <a:ext cx="6972796" cy="1143300"/>
          </a:xfrm>
          <a:prstGeom prst="rect">
            <a:avLst/>
          </a:prstGeom>
        </p:spPr>
        <p:txBody>
          <a:bodyPr spcFirstLastPara="1" vert="horz" wrap="square" lIns="91425" tIns="45700" rIns="91425" bIns="45700" rtlCol="0" anchor="ctr" anchorCtr="0">
            <a:noAutofit/>
          </a:bodyPr>
          <a:lstStyle/>
          <a:p>
            <a:pPr algn="ctr">
              <a:spcBef>
                <a:spcPts val="0"/>
              </a:spcBef>
            </a:pPr>
            <a:r>
              <a:rPr lang="en-US" sz="2800" b="1" dirty="0">
                <a:solidFill>
                  <a:srgbClr val="0070C0"/>
                </a:solidFill>
                <a:latin typeface="Arial"/>
                <a:ea typeface="Arial"/>
                <a:cs typeface="Arial"/>
                <a:sym typeface="Arial"/>
              </a:rPr>
              <a:t>Aims of Individualized Diabetes Care</a:t>
            </a:r>
            <a:endParaRPr sz="2800" b="1" dirty="0">
              <a:solidFill>
                <a:srgbClr val="0070C0"/>
              </a:solidFill>
              <a:latin typeface="Arial"/>
              <a:ea typeface="Arial"/>
              <a:cs typeface="Arial"/>
              <a:sym typeface="Arial"/>
            </a:endParaRPr>
          </a:p>
        </p:txBody>
      </p:sp>
      <p:sp>
        <p:nvSpPr>
          <p:cNvPr id="894" name="Google Shape;894;g298879c2ccd_0_32"/>
          <p:cNvSpPr txBox="1">
            <a:spLocks noGrp="1"/>
          </p:cNvSpPr>
          <p:nvPr>
            <p:ph type="sldNum" idx="12"/>
          </p:nvPr>
        </p:nvSpPr>
        <p:spPr>
          <a:xfrm>
            <a:off x="8076568" y="6356934"/>
            <a:ext cx="2133900" cy="364200"/>
          </a:xfrm>
          <a:prstGeom prst="rect">
            <a:avLst/>
          </a:prstGeom>
        </p:spPr>
        <p:txBody>
          <a:bodyPr spcFirstLastPara="1" vert="horz" wrap="square" lIns="91425" tIns="45700" rIns="91425" bIns="45700" rtlCol="0" anchor="ctr" anchorCtr="0">
            <a:noAutofit/>
          </a:bodyPr>
          <a:lstStyle/>
          <a:p>
            <a:pPr rtl="1">
              <a:buClr>
                <a:srgbClr val="000000"/>
              </a:buClr>
              <a:buSzPts val="1000"/>
            </a:pPr>
            <a:fld id="{00000000-1234-1234-1234-123412341234}" type="slidenum">
              <a:rPr lang="en-US"/>
              <a:pPr rtl="1">
                <a:buClr>
                  <a:srgbClr val="000000"/>
                </a:buClr>
                <a:buSzPts val="1000"/>
              </a:pPr>
              <a:t>228</a:t>
            </a:fld>
            <a:endParaRPr/>
          </a:p>
        </p:txBody>
      </p:sp>
      <p:sp>
        <p:nvSpPr>
          <p:cNvPr id="895" name="Google Shape;895;g298879c2ccd_0_32"/>
          <p:cNvSpPr txBox="1"/>
          <p:nvPr/>
        </p:nvSpPr>
        <p:spPr>
          <a:xfrm>
            <a:off x="1981499" y="1294015"/>
            <a:ext cx="8229000" cy="4431952"/>
          </a:xfrm>
          <a:prstGeom prst="rect">
            <a:avLst/>
          </a:prstGeom>
          <a:noFill/>
          <a:ln>
            <a:noFill/>
          </a:ln>
        </p:spPr>
        <p:txBody>
          <a:bodyPr spcFirstLastPara="1" wrap="square" lIns="91425" tIns="91425" rIns="91425" bIns="91425" anchor="t" anchorCtr="0">
            <a:spAutoFit/>
          </a:bodyPr>
          <a:lstStyle/>
          <a:p>
            <a:pPr marL="457200" indent="-355600">
              <a:lnSpc>
                <a:spcPct val="115000"/>
              </a:lnSpc>
              <a:buClr>
                <a:schemeClr val="dk1"/>
              </a:buClr>
              <a:buSzPts val="20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Ongoing diabetes &amp; self-management education</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a:lnSpc>
                <a:spcPct val="115000"/>
              </a:lnSpc>
            </a:pP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indent="-355600">
              <a:lnSpc>
                <a:spcPct val="115000"/>
              </a:lnSpc>
              <a:buClr>
                <a:schemeClr val="dk1"/>
              </a:buClr>
              <a:buSzPts val="20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Advice on insulin management, glucose and ketone monitoring</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a:lnSpc>
                <a:spcPct val="115000"/>
              </a:lnSpc>
            </a:pP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indent="-355600">
              <a:lnSpc>
                <a:spcPct val="115000"/>
              </a:lnSpc>
              <a:buClr>
                <a:schemeClr val="dk1"/>
              </a:buClr>
              <a:buSzPts val="20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Monitoring for comorbidities and risk factors for / complications</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a:lnSpc>
                <a:spcPct val="115000"/>
              </a:lnSpc>
            </a:pP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indent="-355600">
              <a:lnSpc>
                <a:spcPct val="115000"/>
              </a:lnSpc>
              <a:buClr>
                <a:schemeClr val="dk1"/>
              </a:buClr>
              <a:buSzPts val="20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Regular review of individualized goals (blood glucose targets,  HbA1c)</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a:lnSpc>
                <a:spcPct val="115000"/>
              </a:lnSpc>
            </a:pP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indent="-355600">
              <a:lnSpc>
                <a:spcPct val="115000"/>
              </a:lnSpc>
              <a:buClr>
                <a:schemeClr val="dk1"/>
              </a:buClr>
              <a:buSzPts val="2000"/>
              <a:buFont typeface="Calibri"/>
              <a:buChar char="●"/>
            </a:pPr>
            <a:r>
              <a:rPr lang="en-US" sz="2000" dirty="0">
                <a:solidFill>
                  <a:schemeClr val="dk1"/>
                </a:solidFill>
                <a:latin typeface="Arial" panose="020B0604020202020204" pitchFamily="34" charset="0"/>
                <a:ea typeface="Calibri"/>
                <a:cs typeface="Arial" panose="020B0604020202020204" pitchFamily="34" charset="0"/>
                <a:sym typeface="Calibri"/>
              </a:rPr>
              <a:t>Contact with support groups</a:t>
            </a: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a:lnSpc>
                <a:spcPct val="115000"/>
              </a:lnSpc>
            </a:pPr>
            <a:endParaRPr sz="2000" dirty="0">
              <a:solidFill>
                <a:schemeClr val="dk1"/>
              </a:solidFill>
              <a:latin typeface="Arial" panose="020B0604020202020204" pitchFamily="34" charset="0"/>
              <a:ea typeface="Calibri"/>
              <a:cs typeface="Arial" panose="020B0604020202020204" pitchFamily="34" charset="0"/>
              <a:sym typeface="Calibri"/>
            </a:endParaRPr>
          </a:p>
          <a:p>
            <a:pPr marL="457200" indent="-355600">
              <a:lnSpc>
                <a:spcPct val="115000"/>
              </a:lnSpc>
              <a:buClr>
                <a:schemeClr val="dk1"/>
              </a:buClr>
              <a:buSzPts val="2000"/>
              <a:buChar char="●"/>
            </a:pPr>
            <a:r>
              <a:rPr lang="en-US" sz="2000" dirty="0">
                <a:solidFill>
                  <a:schemeClr val="dk1"/>
                </a:solidFill>
                <a:latin typeface="Arial" panose="020B0604020202020204" pitchFamily="34" charset="0"/>
                <a:ea typeface="Calibri"/>
                <a:cs typeface="Arial" panose="020B0604020202020204" pitchFamily="34" charset="0"/>
                <a:sym typeface="Calibri"/>
              </a:rPr>
              <a:t>Psychosocial screening and appropriate referral</a:t>
            </a:r>
            <a:endParaRPr sz="2000" dirty="0">
              <a:solidFill>
                <a:schemeClr val="dk1"/>
              </a:solidFill>
              <a:latin typeface="Arial" panose="020B0604020202020204" pitchFamily="34" charset="0"/>
              <a:ea typeface="Calibri"/>
              <a:cs typeface="Arial" panose="020B0604020202020204" pitchFamily="34" charset="0"/>
              <a:sym typeface="Calibri"/>
            </a:endParaRPr>
          </a:p>
        </p:txBody>
      </p:sp>
      <p:sp>
        <p:nvSpPr>
          <p:cNvPr id="2" name="TextBox 1">
            <a:extLst>
              <a:ext uri="{FF2B5EF4-FFF2-40B4-BE49-F238E27FC236}">
                <a16:creationId xmlns:a16="http://schemas.microsoft.com/office/drawing/2014/main" id="{0B731E84-63AF-8085-64DD-E70531EA3CA5}"/>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B3745-944C-46E8-815D-996187F65E08}"/>
              </a:ext>
            </a:extLst>
          </p:cNvPr>
          <p:cNvSpPr>
            <a:spLocks noGrp="1"/>
          </p:cNvSpPr>
          <p:nvPr>
            <p:ph type="title"/>
          </p:nvPr>
        </p:nvSpPr>
        <p:spPr>
          <a:xfrm>
            <a:off x="1524001" y="750950"/>
            <a:ext cx="8229057" cy="1006599"/>
          </a:xfrm>
        </p:spPr>
        <p:txBody>
          <a:bodyPr/>
          <a:lstStyle/>
          <a:p>
            <a:r>
              <a:rPr lang="en-US" sz="2400" b="1" dirty="0">
                <a:solidFill>
                  <a:srgbClr val="0070C0"/>
                </a:solidFill>
                <a:latin typeface="Arial" panose="020B0604020202020204" pitchFamily="34" charset="0"/>
                <a:cs typeface="Arial" panose="020B0604020202020204" pitchFamily="34" charset="0"/>
              </a:rPr>
              <a:t>Assessment  of General Wellbeing During Clinic Visits</a:t>
            </a:r>
            <a:endParaRPr lang="en-KE" sz="2400" b="1" dirty="0">
              <a:solidFill>
                <a:srgbClr val="0070C0"/>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3C45FBF6-4BA8-43C6-AE60-851787D055F9}"/>
              </a:ext>
            </a:extLst>
          </p:cNvPr>
          <p:cNvGraphicFramePr>
            <a:graphicFrameLocks noGrp="1"/>
          </p:cNvGraphicFramePr>
          <p:nvPr>
            <p:ph idx="1"/>
          </p:nvPr>
        </p:nvGraphicFramePr>
        <p:xfrm>
          <a:off x="1981200" y="1757548"/>
          <a:ext cx="8382000" cy="3835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9CBEF7C-0DE9-D5C5-78F2-AE0FF85BC6E9}"/>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5513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B73FD-42CD-3BB9-44A3-8AE2A3B061D0}"/>
            </a:ext>
          </a:extLst>
        </p:cNvPr>
        <p:cNvGrpSpPr/>
        <p:nvPr/>
      </p:nvGrpSpPr>
      <p:grpSpPr>
        <a:xfrm>
          <a:off x="0" y="0"/>
          <a:ext cx="0" cy="0"/>
          <a:chOff x="0" y="0"/>
          <a:chExt cx="0" cy="0"/>
        </a:xfrm>
      </p:grpSpPr>
      <p:sp>
        <p:nvSpPr>
          <p:cNvPr id="10242" name="Rectangle 2">
            <a:extLst>
              <a:ext uri="{FF2B5EF4-FFF2-40B4-BE49-F238E27FC236}">
                <a16:creationId xmlns:a16="http://schemas.microsoft.com/office/drawing/2014/main" id="{99DE80EF-E425-66A6-2E03-33E5AF9A362B}"/>
              </a:ext>
            </a:extLst>
          </p:cNvPr>
          <p:cNvSpPr>
            <a:spLocks noGrp="1" noChangeArrowheads="1"/>
          </p:cNvSpPr>
          <p:nvPr>
            <p:ph type="title"/>
          </p:nvPr>
        </p:nvSpPr>
        <p:spPr>
          <a:xfrm>
            <a:off x="2221138" y="966198"/>
            <a:ext cx="5829300" cy="684609"/>
          </a:xfrm>
        </p:spPr>
        <p:txBody>
          <a:bodyPr>
            <a:normAutofit/>
          </a:bodyPr>
          <a:lstStyle/>
          <a:p>
            <a:pPr eaLnBrk="1" hangingPunct="1">
              <a:defRPr/>
            </a:pPr>
            <a:r>
              <a:rPr lang="en-GB" altLang="en-US" sz="2700" b="1" dirty="0"/>
              <a:t>Rapidly assess adequacy of breathing</a:t>
            </a:r>
          </a:p>
        </p:txBody>
      </p:sp>
      <p:sp>
        <p:nvSpPr>
          <p:cNvPr id="29700" name="TextBox 5">
            <a:extLst>
              <a:ext uri="{FF2B5EF4-FFF2-40B4-BE49-F238E27FC236}">
                <a16:creationId xmlns:a16="http://schemas.microsoft.com/office/drawing/2014/main" id="{61C63F7B-3C51-C95B-33D2-3171A8440305}"/>
              </a:ext>
            </a:extLst>
          </p:cNvPr>
          <p:cNvSpPr txBox="1">
            <a:spLocks noChangeArrowheads="1"/>
          </p:cNvSpPr>
          <p:nvPr/>
        </p:nvSpPr>
        <p:spPr bwMode="auto">
          <a:xfrm>
            <a:off x="2582952" y="5995106"/>
            <a:ext cx="6347036" cy="646331"/>
          </a:xfrm>
          <a:prstGeom prst="rect">
            <a:avLst/>
          </a:prstGeom>
          <a:ln/>
        </p:spPr>
        <p:style>
          <a:lnRef idx="0">
            <a:schemeClr val="accent2"/>
          </a:lnRef>
          <a:fillRef idx="3">
            <a:schemeClr val="accent2"/>
          </a:fillRef>
          <a:effectRef idx="3">
            <a:schemeClr val="accent2"/>
          </a:effectRef>
          <a:fontRef idx="minor">
            <a:schemeClr val="lt1"/>
          </a:fontRef>
        </p:style>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57175" indent="-257175" fontAlgn="base">
              <a:spcBef>
                <a:spcPct val="0"/>
              </a:spcBef>
              <a:spcAft>
                <a:spcPct val="0"/>
              </a:spcAft>
              <a:buFont typeface="Arial" panose="020B0604020202020204" pitchFamily="34" charset="0"/>
              <a:buChar char="•"/>
              <a:defRPr/>
            </a:pPr>
            <a:r>
              <a:rPr lang="en-US" altLang="en-US" sz="1800" i="1" dirty="0">
                <a:solidFill>
                  <a:prstClr val="white"/>
                </a:solidFill>
                <a:latin typeface="+mn-lt"/>
              </a:rPr>
              <a:t>NB:  gasping require BVM ventilation</a:t>
            </a:r>
          </a:p>
          <a:p>
            <a:pPr marL="257175" indent="-257175" fontAlgn="base">
              <a:spcBef>
                <a:spcPct val="0"/>
              </a:spcBef>
              <a:spcAft>
                <a:spcPct val="0"/>
              </a:spcAft>
              <a:buFont typeface="Arial" panose="020B0604020202020204" pitchFamily="34" charset="0"/>
              <a:buChar char="•"/>
              <a:defRPr/>
            </a:pPr>
            <a:r>
              <a:rPr lang="en-US" altLang="en-US" sz="1800" i="1" dirty="0">
                <a:solidFill>
                  <a:prstClr val="white"/>
                </a:solidFill>
                <a:latin typeface="+mn-lt"/>
              </a:rPr>
              <a:t>Very slow breathing may require BVM ventilation </a:t>
            </a:r>
          </a:p>
        </p:txBody>
      </p:sp>
      <p:sp>
        <p:nvSpPr>
          <p:cNvPr id="6" name="Oval Callout 5">
            <a:extLst>
              <a:ext uri="{FF2B5EF4-FFF2-40B4-BE49-F238E27FC236}">
                <a16:creationId xmlns:a16="http://schemas.microsoft.com/office/drawing/2014/main" id="{A32B6F58-6D19-AEC8-5995-6C6EE47D880D}"/>
              </a:ext>
            </a:extLst>
          </p:cNvPr>
          <p:cNvSpPr/>
          <p:nvPr/>
        </p:nvSpPr>
        <p:spPr>
          <a:xfrm>
            <a:off x="8980857" y="1507911"/>
            <a:ext cx="1980009" cy="1424457"/>
          </a:xfrm>
          <a:prstGeom prst="wedgeEllipseCallout">
            <a:avLst>
              <a:gd name="adj1" fmla="val 66179"/>
              <a:gd name="adj2" fmla="val 55070"/>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b="1" dirty="0">
                <a:solidFill>
                  <a:srgbClr val="C00000"/>
                </a:solidFill>
                <a:latin typeface="Arial"/>
              </a:rPr>
              <a:t>Saturation &lt;90% give oxygen</a:t>
            </a:r>
          </a:p>
        </p:txBody>
      </p:sp>
      <p:sp>
        <p:nvSpPr>
          <p:cNvPr id="2" name="Title 3">
            <a:extLst>
              <a:ext uri="{FF2B5EF4-FFF2-40B4-BE49-F238E27FC236}">
                <a16:creationId xmlns:a16="http://schemas.microsoft.com/office/drawing/2014/main" id="{0AD56C2B-6A4F-C5B8-1A5C-FEED5DAD0DDD}"/>
              </a:ext>
            </a:extLst>
          </p:cNvPr>
          <p:cNvSpPr txBox="1">
            <a:spLocks/>
          </p:cNvSpPr>
          <p:nvPr/>
        </p:nvSpPr>
        <p:spPr>
          <a:xfrm>
            <a:off x="1095326" y="-150779"/>
            <a:ext cx="5216699" cy="154650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3000" kern="1200" spc="-75">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342900" algn="l" rtl="0" fontAlgn="base">
              <a:spcBef>
                <a:spcPct val="0"/>
              </a:spcBef>
              <a:spcAft>
                <a:spcPct val="0"/>
              </a:spcAft>
              <a:defRPr sz="3000">
                <a:solidFill>
                  <a:schemeClr val="tx2"/>
                </a:solidFill>
                <a:latin typeface="Arial" charset="0"/>
              </a:defRPr>
            </a:lvl6pPr>
            <a:lvl7pPr marL="685800" algn="l" rtl="0" fontAlgn="base">
              <a:spcBef>
                <a:spcPct val="0"/>
              </a:spcBef>
              <a:spcAft>
                <a:spcPct val="0"/>
              </a:spcAft>
              <a:defRPr sz="3000">
                <a:solidFill>
                  <a:schemeClr val="tx2"/>
                </a:solidFill>
                <a:latin typeface="Arial" charset="0"/>
              </a:defRPr>
            </a:lvl7pPr>
            <a:lvl8pPr marL="1028700" algn="l" rtl="0" fontAlgn="base">
              <a:spcBef>
                <a:spcPct val="0"/>
              </a:spcBef>
              <a:spcAft>
                <a:spcPct val="0"/>
              </a:spcAft>
              <a:defRPr sz="3000">
                <a:solidFill>
                  <a:schemeClr val="tx2"/>
                </a:solidFill>
                <a:latin typeface="Arial" charset="0"/>
              </a:defRPr>
            </a:lvl8pPr>
            <a:lvl9pPr marL="1371600" algn="l" rtl="0" fontAlgn="base">
              <a:spcBef>
                <a:spcPct val="0"/>
              </a:spcBef>
              <a:spcAft>
                <a:spcPct val="0"/>
              </a:spcAft>
              <a:defRPr sz="3000">
                <a:solidFill>
                  <a:schemeClr val="tx2"/>
                </a:solidFill>
                <a:latin typeface="Arial" charset="0"/>
              </a:defRPr>
            </a:lvl9pPr>
          </a:lstStyle>
          <a:p>
            <a:r>
              <a:rPr lang="en-US" sz="4400" dirty="0">
                <a:solidFill>
                  <a:srgbClr val="0070C0"/>
                </a:solidFill>
                <a:latin typeface="+mn-lt"/>
              </a:rPr>
              <a:t>Breathing</a:t>
            </a:r>
          </a:p>
        </p:txBody>
      </p:sp>
      <p:sp>
        <p:nvSpPr>
          <p:cNvPr id="5" name="Rectangle: Diagonal Corners Rounded 4">
            <a:extLst>
              <a:ext uri="{FF2B5EF4-FFF2-40B4-BE49-F238E27FC236}">
                <a16:creationId xmlns:a16="http://schemas.microsoft.com/office/drawing/2014/main" id="{FF2261A8-26B5-0170-4225-6A5251495922}"/>
              </a:ext>
            </a:extLst>
          </p:cNvPr>
          <p:cNvSpPr/>
          <p:nvPr/>
        </p:nvSpPr>
        <p:spPr>
          <a:xfrm>
            <a:off x="2827183" y="1575134"/>
            <a:ext cx="5858574" cy="4240559"/>
          </a:xfrm>
          <a:prstGeom prst="round2DiagRect">
            <a:avLst/>
          </a:prstGeom>
          <a:solidFill>
            <a:schemeClr val="accent1">
              <a:lumMod val="60000"/>
              <a:lumOff val="4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lnSpc>
                <a:spcPct val="80000"/>
              </a:lnSpc>
              <a:defRPr/>
            </a:pPr>
            <a:endParaRPr lang="en-GB" altLang="en-US" sz="2400" dirty="0">
              <a:solidFill>
                <a:schemeClr val="tx1"/>
              </a:solidFill>
            </a:endParaRPr>
          </a:p>
          <a:p>
            <a:pPr eaLnBrk="1" hangingPunct="1">
              <a:lnSpc>
                <a:spcPct val="80000"/>
              </a:lnSpc>
              <a:defRPr/>
            </a:pPr>
            <a:endParaRPr lang="en-GB" altLang="en-US" sz="2400" dirty="0">
              <a:solidFill>
                <a:schemeClr val="tx1"/>
              </a:solidFill>
            </a:endParaRPr>
          </a:p>
          <a:p>
            <a:pPr eaLnBrk="1" hangingPunct="1">
              <a:lnSpc>
                <a:spcPct val="80000"/>
              </a:lnSpc>
              <a:defRPr/>
            </a:pPr>
            <a:r>
              <a:rPr lang="en-GB" altLang="en-US" sz="2400" dirty="0">
                <a:solidFill>
                  <a:schemeClr val="tx1"/>
                </a:solidFill>
              </a:rPr>
              <a:t>Central Cyanosis?</a:t>
            </a:r>
          </a:p>
          <a:p>
            <a:pPr eaLnBrk="1" hangingPunct="1">
              <a:lnSpc>
                <a:spcPct val="80000"/>
              </a:lnSpc>
              <a:defRPr/>
            </a:pPr>
            <a:r>
              <a:rPr lang="en-GB" altLang="en-US" sz="2400" b="1" i="1" dirty="0">
                <a:solidFill>
                  <a:schemeClr val="tx1"/>
                </a:solidFill>
              </a:rPr>
              <a:t>Pulse oximetry</a:t>
            </a:r>
          </a:p>
          <a:p>
            <a:pPr eaLnBrk="1" hangingPunct="1">
              <a:lnSpc>
                <a:spcPct val="80000"/>
              </a:lnSpc>
              <a:defRPr/>
            </a:pPr>
            <a:endParaRPr lang="en-GB" altLang="en-US" sz="2400" b="1" i="1" dirty="0">
              <a:solidFill>
                <a:schemeClr val="tx1"/>
              </a:solidFill>
            </a:endParaRPr>
          </a:p>
          <a:p>
            <a:pPr eaLnBrk="1" hangingPunct="1">
              <a:lnSpc>
                <a:spcPct val="80000"/>
              </a:lnSpc>
              <a:defRPr/>
            </a:pPr>
            <a:r>
              <a:rPr lang="en-GB" altLang="en-US" sz="2400" dirty="0">
                <a:solidFill>
                  <a:schemeClr val="tx1"/>
                </a:solidFill>
              </a:rPr>
              <a:t>Work of breathing </a:t>
            </a:r>
          </a:p>
          <a:p>
            <a:pPr marL="800100" lvl="1" indent="-342900" eaLnBrk="1" hangingPunct="1">
              <a:lnSpc>
                <a:spcPct val="80000"/>
              </a:lnSpc>
              <a:buFont typeface="Arial" panose="020B0604020202020204" pitchFamily="34" charset="0"/>
              <a:buChar char="•"/>
              <a:defRPr/>
            </a:pPr>
            <a:r>
              <a:rPr lang="en-GB" altLang="en-US" sz="2400" dirty="0">
                <a:solidFill>
                  <a:schemeClr val="tx1"/>
                </a:solidFill>
              </a:rPr>
              <a:t>Respiratory rate: Very Fast? </a:t>
            </a:r>
          </a:p>
          <a:p>
            <a:pPr marL="800100" lvl="1" indent="-342900" eaLnBrk="1" hangingPunct="1">
              <a:lnSpc>
                <a:spcPct val="80000"/>
              </a:lnSpc>
              <a:buFont typeface="Arial" panose="020B0604020202020204" pitchFamily="34" charset="0"/>
              <a:buChar char="•"/>
              <a:defRPr/>
            </a:pPr>
            <a:r>
              <a:rPr lang="en-GB" altLang="en-US" sz="2400" dirty="0">
                <a:solidFill>
                  <a:schemeClr val="tx1"/>
                </a:solidFill>
              </a:rPr>
              <a:t>Grunting?</a:t>
            </a:r>
          </a:p>
          <a:p>
            <a:pPr marL="800100" lvl="1" indent="-342900" eaLnBrk="1" hangingPunct="1">
              <a:lnSpc>
                <a:spcPct val="80000"/>
              </a:lnSpc>
              <a:buFont typeface="Arial" panose="020B0604020202020204" pitchFamily="34" charset="0"/>
              <a:buChar char="•"/>
              <a:defRPr/>
            </a:pPr>
            <a:r>
              <a:rPr lang="en-GB" altLang="en-US" sz="2400" dirty="0">
                <a:solidFill>
                  <a:schemeClr val="tx1"/>
                </a:solidFill>
              </a:rPr>
              <a:t>Head nodding / bobbing?</a:t>
            </a:r>
          </a:p>
          <a:p>
            <a:pPr marL="800100" lvl="1" indent="-342900" eaLnBrk="1" hangingPunct="1">
              <a:lnSpc>
                <a:spcPct val="80000"/>
              </a:lnSpc>
              <a:buFont typeface="Arial" panose="020B0604020202020204" pitchFamily="34" charset="0"/>
              <a:buChar char="•"/>
              <a:defRPr/>
            </a:pPr>
            <a:r>
              <a:rPr lang="en-GB" altLang="en-US" sz="2400" dirty="0">
                <a:solidFill>
                  <a:schemeClr val="tx1"/>
                </a:solidFill>
              </a:rPr>
              <a:t>Severe chest Indrawing?</a:t>
            </a:r>
          </a:p>
          <a:p>
            <a:pPr marL="800100" lvl="1" indent="-342900" eaLnBrk="1" hangingPunct="1">
              <a:lnSpc>
                <a:spcPct val="80000"/>
              </a:lnSpc>
              <a:buFont typeface="Arial" panose="020B0604020202020204" pitchFamily="34" charset="0"/>
              <a:buChar char="•"/>
              <a:defRPr/>
            </a:pPr>
            <a:r>
              <a:rPr lang="en-GB" altLang="en-US" sz="2400" dirty="0">
                <a:solidFill>
                  <a:schemeClr val="tx1"/>
                </a:solidFill>
              </a:rPr>
              <a:t>Deep / acidotic breathing?</a:t>
            </a:r>
          </a:p>
          <a:p>
            <a:pPr marL="800100" lvl="1" indent="-342900" eaLnBrk="1" hangingPunct="1">
              <a:lnSpc>
                <a:spcPct val="80000"/>
              </a:lnSpc>
              <a:buFont typeface="Arial" panose="020B0604020202020204" pitchFamily="34" charset="0"/>
              <a:buChar char="•"/>
              <a:defRPr/>
            </a:pPr>
            <a:r>
              <a:rPr lang="en-GB" altLang="en-US" sz="2400" dirty="0">
                <a:solidFill>
                  <a:schemeClr val="tx1"/>
                </a:solidFill>
              </a:rPr>
              <a:t>(Symmetrical movement?)</a:t>
            </a:r>
          </a:p>
          <a:p>
            <a:pPr lvl="1" eaLnBrk="1" hangingPunct="1">
              <a:lnSpc>
                <a:spcPct val="80000"/>
              </a:lnSpc>
              <a:defRPr/>
            </a:pPr>
            <a:endParaRPr lang="en-GB" altLang="en-US" sz="2400" dirty="0">
              <a:solidFill>
                <a:schemeClr val="tx1"/>
              </a:solidFill>
            </a:endParaRPr>
          </a:p>
          <a:p>
            <a:pPr marL="0" indent="0">
              <a:lnSpc>
                <a:spcPct val="80000"/>
              </a:lnSpc>
              <a:buNone/>
              <a:defRPr/>
            </a:pPr>
            <a:r>
              <a:rPr lang="en-GB" altLang="en-US" sz="2400" dirty="0">
                <a:solidFill>
                  <a:schemeClr val="tx1"/>
                </a:solidFill>
              </a:rPr>
              <a:t>-If signs of respiratory distress listen-</a:t>
            </a:r>
          </a:p>
          <a:p>
            <a:pPr eaLnBrk="1" hangingPunct="1">
              <a:lnSpc>
                <a:spcPct val="80000"/>
              </a:lnSpc>
              <a:defRPr/>
            </a:pPr>
            <a:r>
              <a:rPr lang="en-GB" altLang="en-US" sz="2400" dirty="0">
                <a:solidFill>
                  <a:schemeClr val="tx1"/>
                </a:solidFill>
              </a:rPr>
              <a:t>  Wheeze (bronchodilators)</a:t>
            </a:r>
          </a:p>
          <a:p>
            <a:pPr algn="ctr"/>
            <a:endParaRPr lang="en-KE" sz="2400" dirty="0">
              <a:solidFill>
                <a:schemeClr val="tx1"/>
              </a:solidFill>
            </a:endParaRPr>
          </a:p>
        </p:txBody>
      </p:sp>
      <p:sp>
        <p:nvSpPr>
          <p:cNvPr id="3" name="Oval 2">
            <a:extLst>
              <a:ext uri="{FF2B5EF4-FFF2-40B4-BE49-F238E27FC236}">
                <a16:creationId xmlns:a16="http://schemas.microsoft.com/office/drawing/2014/main" id="{A9E524B2-AAEB-EDA7-022C-B8800024998E}"/>
              </a:ext>
            </a:extLst>
          </p:cNvPr>
          <p:cNvSpPr/>
          <p:nvPr/>
        </p:nvSpPr>
        <p:spPr>
          <a:xfrm>
            <a:off x="1203708" y="2808375"/>
            <a:ext cx="2013462" cy="2029163"/>
          </a:xfrm>
          <a:prstGeom prst="ellipse">
            <a:avLst/>
          </a:prstGeom>
          <a:solidFill>
            <a:srgbClr val="EAF4E4"/>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4" name="Picture 3">
            <a:extLst>
              <a:ext uri="{FF2B5EF4-FFF2-40B4-BE49-F238E27FC236}">
                <a16:creationId xmlns:a16="http://schemas.microsoft.com/office/drawing/2014/main" id="{40A6855A-E684-D8F1-01C0-C1DE661AB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117" y="2932368"/>
            <a:ext cx="1850468" cy="1546500"/>
          </a:xfrm>
          <a:prstGeom prst="rect">
            <a:avLst/>
          </a:prstGeom>
        </p:spPr>
      </p:pic>
      <p:pic>
        <p:nvPicPr>
          <p:cNvPr id="9" name="Picture 3">
            <a:extLst>
              <a:ext uri="{FF2B5EF4-FFF2-40B4-BE49-F238E27FC236}">
                <a16:creationId xmlns:a16="http://schemas.microsoft.com/office/drawing/2014/main" id="{D714ECFF-43D7-A811-0613-02E0F1E63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9398" y="3104509"/>
            <a:ext cx="1796800" cy="190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496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11"/>
          <p:cNvSpPr txBox="1">
            <a:spLocks noGrp="1"/>
          </p:cNvSpPr>
          <p:nvPr>
            <p:ph type="title"/>
          </p:nvPr>
        </p:nvSpPr>
        <p:spPr>
          <a:xfrm>
            <a:off x="2318013" y="167470"/>
            <a:ext cx="6938773" cy="842306"/>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panose="020B0604020202020204" pitchFamily="34" charset="0"/>
                <a:ea typeface="Arial"/>
                <a:cs typeface="Arial" panose="020B0604020202020204" pitchFamily="34" charset="0"/>
                <a:sym typeface="Arial"/>
              </a:rPr>
              <a:t>Routine Physical Examination</a:t>
            </a:r>
            <a:r>
              <a:rPr lang="en-US" sz="2800" dirty="0">
                <a:solidFill>
                  <a:srgbClr val="0070C0"/>
                </a:solidFill>
                <a:latin typeface="Arial" panose="020B0604020202020204" pitchFamily="34" charset="0"/>
                <a:ea typeface="Calibri"/>
                <a:cs typeface="Arial" panose="020B0604020202020204" pitchFamily="34" charset="0"/>
                <a:sym typeface="Calibri"/>
              </a:rPr>
              <a:t> </a:t>
            </a:r>
            <a:endParaRPr sz="2800" dirty="0">
              <a:solidFill>
                <a:srgbClr val="0070C0"/>
              </a:solidFill>
              <a:latin typeface="Arial" panose="020B0604020202020204" pitchFamily="34" charset="0"/>
              <a:ea typeface="Calibri"/>
              <a:cs typeface="Arial" panose="020B0604020202020204" pitchFamily="34" charset="0"/>
              <a:sym typeface="Calibri"/>
            </a:endParaRPr>
          </a:p>
        </p:txBody>
      </p:sp>
      <p:grpSp>
        <p:nvGrpSpPr>
          <p:cNvPr id="926" name="Google Shape;926;p111"/>
          <p:cNvGrpSpPr/>
          <p:nvPr/>
        </p:nvGrpSpPr>
        <p:grpSpPr>
          <a:xfrm>
            <a:off x="1676400" y="1109777"/>
            <a:ext cx="8839200" cy="4368978"/>
            <a:chOff x="0" y="0"/>
            <a:chExt cx="8839200" cy="5308600"/>
          </a:xfrm>
        </p:grpSpPr>
        <p:cxnSp>
          <p:nvCxnSpPr>
            <p:cNvPr id="927" name="Google Shape;927;p111"/>
            <p:cNvCxnSpPr/>
            <p:nvPr/>
          </p:nvCxnSpPr>
          <p:spPr>
            <a:xfrm>
              <a:off x="0" y="0"/>
              <a:ext cx="8839200" cy="0"/>
            </a:xfrm>
            <a:prstGeom prst="straightConnector1">
              <a:avLst/>
            </a:prstGeom>
            <a:solidFill>
              <a:schemeClr val="accent1"/>
            </a:solidFill>
            <a:ln w="25400" cap="flat" cmpd="sng">
              <a:solidFill>
                <a:schemeClr val="accent1"/>
              </a:solidFill>
              <a:prstDash val="solid"/>
              <a:round/>
              <a:headEnd type="none" w="sm" len="sm"/>
              <a:tailEnd type="none" w="sm" len="sm"/>
            </a:ln>
          </p:spPr>
        </p:cxnSp>
        <p:sp>
          <p:nvSpPr>
            <p:cNvPr id="928" name="Google Shape;928;p111"/>
            <p:cNvSpPr/>
            <p:nvPr/>
          </p:nvSpPr>
          <p:spPr>
            <a:xfrm>
              <a:off x="0" y="0"/>
              <a:ext cx="1767840" cy="5308600"/>
            </a:xfrm>
            <a:prstGeom prst="rect">
              <a:avLst/>
            </a:prstGeom>
            <a:noFill/>
            <a:ln>
              <a:noFill/>
            </a:ln>
          </p:spPr>
          <p:txBody>
            <a:bodyPr spcFirstLastPara="1" wrap="square" lIns="91425" tIns="91425" rIns="91425" bIns="91425" anchor="ctr" anchorCtr="0">
              <a:noAutofit/>
            </a:bodyPr>
            <a:lstStyle/>
            <a:p>
              <a:endParaRPr/>
            </a:p>
          </p:txBody>
        </p:sp>
        <p:sp>
          <p:nvSpPr>
            <p:cNvPr id="929" name="Google Shape;929;p111"/>
            <p:cNvSpPr txBox="1"/>
            <p:nvPr/>
          </p:nvSpPr>
          <p:spPr>
            <a:xfrm>
              <a:off x="0" y="0"/>
              <a:ext cx="1767840" cy="5308600"/>
            </a:xfrm>
            <a:prstGeom prst="rect">
              <a:avLst/>
            </a:prstGeom>
            <a:noFill/>
            <a:ln>
              <a:noFill/>
            </a:ln>
          </p:spPr>
          <p:txBody>
            <a:bodyPr spcFirstLastPara="1" wrap="square" lIns="175250" tIns="175250" rIns="175250" bIns="175250" anchor="t" anchorCtr="0">
              <a:noAutofit/>
            </a:bodyPr>
            <a:lstStyle/>
            <a:p>
              <a:pPr>
                <a:lnSpc>
                  <a:spcPct val="90000"/>
                </a:lnSpc>
                <a:buClr>
                  <a:srgbClr val="000000"/>
                </a:buClr>
                <a:buSzPts val="4600"/>
              </a:pPr>
              <a:endParaRPr sz="4600">
                <a:solidFill>
                  <a:srgbClr val="000000"/>
                </a:solidFill>
                <a:latin typeface="Arial"/>
                <a:ea typeface="Arial"/>
                <a:cs typeface="Arial"/>
                <a:sym typeface="Arial"/>
              </a:endParaRPr>
            </a:p>
          </p:txBody>
        </p:sp>
        <p:sp>
          <p:nvSpPr>
            <p:cNvPr id="930" name="Google Shape;930;p111"/>
            <p:cNvSpPr/>
            <p:nvPr/>
          </p:nvSpPr>
          <p:spPr>
            <a:xfrm>
              <a:off x="1900428" y="50027"/>
              <a:ext cx="6938772" cy="1000546"/>
            </a:xfrm>
            <a:prstGeom prst="rect">
              <a:avLst/>
            </a:prstGeom>
            <a:noFill/>
            <a:ln>
              <a:noFill/>
            </a:ln>
          </p:spPr>
          <p:txBody>
            <a:bodyPr spcFirstLastPara="1" wrap="square" lIns="91425" tIns="91425" rIns="91425" bIns="91425" anchor="ctr" anchorCtr="0">
              <a:noAutofit/>
            </a:bodyPr>
            <a:lstStyle/>
            <a:p>
              <a:endParaRPr/>
            </a:p>
          </p:txBody>
        </p:sp>
        <p:sp>
          <p:nvSpPr>
            <p:cNvPr id="931" name="Google Shape;931;p111"/>
            <p:cNvSpPr txBox="1"/>
            <p:nvPr/>
          </p:nvSpPr>
          <p:spPr>
            <a:xfrm>
              <a:off x="1900428" y="50027"/>
              <a:ext cx="6938772" cy="1000546"/>
            </a:xfrm>
            <a:prstGeom prst="rect">
              <a:avLst/>
            </a:prstGeom>
            <a:noFill/>
            <a:ln>
              <a:noFill/>
            </a:ln>
          </p:spPr>
          <p:txBody>
            <a:bodyPr spcFirstLastPara="1" wrap="square" lIns="91425" tIns="91425" rIns="91425" bIns="91425" anchor="t" anchorCtr="0">
              <a:noAutofit/>
            </a:bodyPr>
            <a:lstStyle/>
            <a:p>
              <a:pPr>
                <a:lnSpc>
                  <a:spcPct val="90000"/>
                </a:lnSpc>
                <a:buClr>
                  <a:srgbClr val="000000"/>
                </a:buClr>
                <a:buSzPts val="2400"/>
              </a:pPr>
              <a:r>
                <a:rPr lang="en-US" sz="2200" dirty="0">
                  <a:solidFill>
                    <a:srgbClr val="000000"/>
                  </a:solidFill>
                  <a:latin typeface="Arial"/>
                  <a:ea typeface="Arial"/>
                  <a:cs typeface="Arial"/>
                  <a:sym typeface="Arial"/>
                </a:rPr>
                <a:t>Height, weight, BMI, pubertal status </a:t>
              </a:r>
              <a:endParaRPr sz="2200" b="1" dirty="0">
                <a:solidFill>
                  <a:srgbClr val="000000"/>
                </a:solidFill>
                <a:latin typeface="Arial"/>
                <a:ea typeface="Arial"/>
                <a:cs typeface="Arial"/>
                <a:sym typeface="Arial"/>
              </a:endParaRPr>
            </a:p>
          </p:txBody>
        </p:sp>
        <p:cxnSp>
          <p:nvCxnSpPr>
            <p:cNvPr id="932" name="Google Shape;932;p111"/>
            <p:cNvCxnSpPr/>
            <p:nvPr/>
          </p:nvCxnSpPr>
          <p:spPr>
            <a:xfrm>
              <a:off x="1767839" y="1050574"/>
              <a:ext cx="7071360" cy="0"/>
            </a:xfrm>
            <a:prstGeom prst="straightConnector1">
              <a:avLst/>
            </a:prstGeom>
            <a:solidFill>
              <a:schemeClr val="accent1"/>
            </a:solidFill>
            <a:ln w="25400" cap="flat" cmpd="sng">
              <a:solidFill>
                <a:srgbClr val="C0CCE1"/>
              </a:solidFill>
              <a:prstDash val="solid"/>
              <a:round/>
              <a:headEnd type="none" w="sm" len="sm"/>
              <a:tailEnd type="none" w="sm" len="sm"/>
            </a:ln>
          </p:spPr>
        </p:cxnSp>
        <p:sp>
          <p:nvSpPr>
            <p:cNvPr id="933" name="Google Shape;933;p111"/>
            <p:cNvSpPr/>
            <p:nvPr/>
          </p:nvSpPr>
          <p:spPr>
            <a:xfrm>
              <a:off x="1900428" y="1100601"/>
              <a:ext cx="6938772" cy="1000546"/>
            </a:xfrm>
            <a:prstGeom prst="rect">
              <a:avLst/>
            </a:prstGeom>
            <a:noFill/>
            <a:ln>
              <a:noFill/>
            </a:ln>
          </p:spPr>
          <p:txBody>
            <a:bodyPr spcFirstLastPara="1" wrap="square" lIns="91425" tIns="91425" rIns="91425" bIns="91425" anchor="ctr" anchorCtr="0">
              <a:noAutofit/>
            </a:bodyPr>
            <a:lstStyle/>
            <a:p>
              <a:endParaRPr/>
            </a:p>
          </p:txBody>
        </p:sp>
        <p:sp>
          <p:nvSpPr>
            <p:cNvPr id="934" name="Google Shape;934;p111"/>
            <p:cNvSpPr txBox="1"/>
            <p:nvPr/>
          </p:nvSpPr>
          <p:spPr>
            <a:xfrm>
              <a:off x="1900428" y="1100601"/>
              <a:ext cx="6938772" cy="1000546"/>
            </a:xfrm>
            <a:prstGeom prst="rect">
              <a:avLst/>
            </a:prstGeom>
            <a:noFill/>
            <a:ln>
              <a:noFill/>
            </a:ln>
          </p:spPr>
          <p:txBody>
            <a:bodyPr spcFirstLastPara="1" wrap="square" lIns="91425" tIns="91425" rIns="91425" bIns="91425" anchor="t" anchorCtr="0">
              <a:noAutofit/>
            </a:bodyPr>
            <a:lstStyle/>
            <a:p>
              <a:pPr>
                <a:lnSpc>
                  <a:spcPct val="90000"/>
                </a:lnSpc>
                <a:buClr>
                  <a:srgbClr val="000000"/>
                </a:buClr>
                <a:buSzPts val="2400"/>
              </a:pPr>
              <a:r>
                <a:rPr lang="en-US" sz="2200" dirty="0">
                  <a:solidFill>
                    <a:schemeClr val="dk1"/>
                  </a:solidFill>
                  <a:latin typeface="Arial"/>
                  <a:ea typeface="Arial"/>
                  <a:cs typeface="Arial"/>
                  <a:sym typeface="Arial"/>
                </a:rPr>
                <a:t>Blood pressure</a:t>
              </a:r>
              <a:endParaRPr sz="2200" dirty="0">
                <a:solidFill>
                  <a:schemeClr val="dk1"/>
                </a:solidFill>
                <a:latin typeface="Arial"/>
                <a:ea typeface="Arial"/>
                <a:cs typeface="Arial"/>
                <a:sym typeface="Arial"/>
              </a:endParaRPr>
            </a:p>
          </p:txBody>
        </p:sp>
        <p:cxnSp>
          <p:nvCxnSpPr>
            <p:cNvPr id="935" name="Google Shape;935;p111"/>
            <p:cNvCxnSpPr/>
            <p:nvPr/>
          </p:nvCxnSpPr>
          <p:spPr>
            <a:xfrm>
              <a:off x="1767839" y="2101148"/>
              <a:ext cx="7071360" cy="0"/>
            </a:xfrm>
            <a:prstGeom prst="straightConnector1">
              <a:avLst/>
            </a:prstGeom>
            <a:solidFill>
              <a:schemeClr val="accent1"/>
            </a:solidFill>
            <a:ln w="25400" cap="flat" cmpd="sng">
              <a:solidFill>
                <a:srgbClr val="C0CCE1"/>
              </a:solidFill>
              <a:prstDash val="solid"/>
              <a:round/>
              <a:headEnd type="none" w="sm" len="sm"/>
              <a:tailEnd type="none" w="sm" len="sm"/>
            </a:ln>
          </p:spPr>
        </p:cxnSp>
        <p:sp>
          <p:nvSpPr>
            <p:cNvPr id="936" name="Google Shape;936;p111"/>
            <p:cNvSpPr/>
            <p:nvPr/>
          </p:nvSpPr>
          <p:spPr>
            <a:xfrm>
              <a:off x="1900428" y="2151175"/>
              <a:ext cx="6938772" cy="1000546"/>
            </a:xfrm>
            <a:prstGeom prst="rect">
              <a:avLst/>
            </a:prstGeom>
            <a:noFill/>
            <a:ln>
              <a:noFill/>
            </a:ln>
          </p:spPr>
          <p:txBody>
            <a:bodyPr spcFirstLastPara="1" wrap="square" lIns="91425" tIns="91425" rIns="91425" bIns="91425" anchor="ctr" anchorCtr="0">
              <a:noAutofit/>
            </a:bodyPr>
            <a:lstStyle/>
            <a:p>
              <a:endParaRPr/>
            </a:p>
          </p:txBody>
        </p:sp>
        <p:sp>
          <p:nvSpPr>
            <p:cNvPr id="937" name="Google Shape;937;p111"/>
            <p:cNvSpPr txBox="1"/>
            <p:nvPr/>
          </p:nvSpPr>
          <p:spPr>
            <a:xfrm>
              <a:off x="1900425" y="2151189"/>
              <a:ext cx="6938700" cy="1929600"/>
            </a:xfrm>
            <a:prstGeom prst="rect">
              <a:avLst/>
            </a:prstGeom>
            <a:noFill/>
            <a:ln>
              <a:noFill/>
            </a:ln>
          </p:spPr>
          <p:txBody>
            <a:bodyPr spcFirstLastPara="1" wrap="square" lIns="91425" tIns="91425" rIns="91425" bIns="91425" anchor="t" anchorCtr="0">
              <a:noAutofit/>
            </a:bodyPr>
            <a:lstStyle/>
            <a:p>
              <a:pPr>
                <a:lnSpc>
                  <a:spcPct val="90000"/>
                </a:lnSpc>
                <a:buClr>
                  <a:srgbClr val="000000"/>
                </a:buClr>
                <a:buSzPts val="2400"/>
              </a:pPr>
              <a:r>
                <a:rPr lang="en-US" sz="2200" dirty="0">
                  <a:solidFill>
                    <a:schemeClr val="dk1"/>
                  </a:solidFill>
                  <a:latin typeface="Arial" panose="020B0604020202020204" pitchFamily="34" charset="0"/>
                  <a:ea typeface="Calibri"/>
                  <a:cs typeface="Arial" panose="020B0604020202020204" pitchFamily="34" charset="0"/>
                  <a:sym typeface="Calibri"/>
                </a:rPr>
                <a:t>Oral mucosa and dentition </a:t>
              </a:r>
              <a:endParaRPr sz="2200" dirty="0">
                <a:solidFill>
                  <a:schemeClr val="dk1"/>
                </a:solidFill>
                <a:latin typeface="Arial" panose="020B0604020202020204" pitchFamily="34" charset="0"/>
                <a:ea typeface="Calibri"/>
                <a:cs typeface="Arial" panose="020B0604020202020204" pitchFamily="34" charset="0"/>
                <a:sym typeface="Calibri"/>
              </a:endParaRPr>
            </a:p>
          </p:txBody>
        </p:sp>
        <p:cxnSp>
          <p:nvCxnSpPr>
            <p:cNvPr id="938" name="Google Shape;938;p111"/>
            <p:cNvCxnSpPr/>
            <p:nvPr/>
          </p:nvCxnSpPr>
          <p:spPr>
            <a:xfrm>
              <a:off x="1767839" y="3151722"/>
              <a:ext cx="7071360" cy="0"/>
            </a:xfrm>
            <a:prstGeom prst="straightConnector1">
              <a:avLst/>
            </a:prstGeom>
            <a:solidFill>
              <a:schemeClr val="accent1"/>
            </a:solidFill>
            <a:ln w="25400" cap="flat" cmpd="sng">
              <a:solidFill>
                <a:srgbClr val="C0CCE1"/>
              </a:solidFill>
              <a:prstDash val="solid"/>
              <a:round/>
              <a:headEnd type="none" w="sm" len="sm"/>
              <a:tailEnd type="none" w="sm" len="sm"/>
            </a:ln>
          </p:spPr>
        </p:cxnSp>
        <p:sp>
          <p:nvSpPr>
            <p:cNvPr id="939" name="Google Shape;939;p111"/>
            <p:cNvSpPr/>
            <p:nvPr/>
          </p:nvSpPr>
          <p:spPr>
            <a:xfrm>
              <a:off x="1900428" y="3201749"/>
              <a:ext cx="6938772" cy="1000546"/>
            </a:xfrm>
            <a:prstGeom prst="rect">
              <a:avLst/>
            </a:prstGeom>
            <a:noFill/>
            <a:ln>
              <a:noFill/>
            </a:ln>
          </p:spPr>
          <p:txBody>
            <a:bodyPr spcFirstLastPara="1" wrap="square" lIns="91425" tIns="91425" rIns="91425" bIns="91425" anchor="ctr" anchorCtr="0">
              <a:noAutofit/>
            </a:bodyPr>
            <a:lstStyle/>
            <a:p>
              <a:endParaRPr/>
            </a:p>
          </p:txBody>
        </p:sp>
        <p:sp>
          <p:nvSpPr>
            <p:cNvPr id="940" name="Google Shape;940;p111"/>
            <p:cNvSpPr txBox="1"/>
            <p:nvPr/>
          </p:nvSpPr>
          <p:spPr>
            <a:xfrm>
              <a:off x="1900428" y="3201749"/>
              <a:ext cx="6938772" cy="1000546"/>
            </a:xfrm>
            <a:prstGeom prst="rect">
              <a:avLst/>
            </a:prstGeom>
            <a:noFill/>
            <a:ln>
              <a:noFill/>
            </a:ln>
          </p:spPr>
          <p:txBody>
            <a:bodyPr spcFirstLastPara="1" wrap="square" lIns="91425" tIns="91425" rIns="91425" bIns="91425" anchor="t" anchorCtr="0">
              <a:noAutofit/>
            </a:bodyPr>
            <a:lstStyle/>
            <a:p>
              <a:pPr>
                <a:lnSpc>
                  <a:spcPct val="90000"/>
                </a:lnSpc>
                <a:buClr>
                  <a:srgbClr val="000000"/>
                </a:buClr>
                <a:buSzPts val="2400"/>
              </a:pPr>
              <a:r>
                <a:rPr lang="en-US" sz="2200" dirty="0">
                  <a:solidFill>
                    <a:schemeClr val="dk1"/>
                  </a:solidFill>
                  <a:latin typeface="Arial" panose="020B0604020202020204" pitchFamily="34" charset="0"/>
                  <a:ea typeface="Calibri"/>
                  <a:cs typeface="Arial" panose="020B0604020202020204" pitchFamily="34" charset="0"/>
                  <a:sym typeface="Calibri"/>
                </a:rPr>
                <a:t>Thyroid, cardiac, abdomen (hepatomegaly), foot examination, neurological function tests</a:t>
              </a:r>
              <a:endParaRPr sz="2200" dirty="0">
                <a:latin typeface="Arial" panose="020B0604020202020204" pitchFamily="34" charset="0"/>
                <a:cs typeface="Arial" panose="020B0604020202020204" pitchFamily="34" charset="0"/>
              </a:endParaRPr>
            </a:p>
          </p:txBody>
        </p:sp>
        <p:cxnSp>
          <p:nvCxnSpPr>
            <p:cNvPr id="941" name="Google Shape;941;p111"/>
            <p:cNvCxnSpPr/>
            <p:nvPr/>
          </p:nvCxnSpPr>
          <p:spPr>
            <a:xfrm>
              <a:off x="1767839" y="4202296"/>
              <a:ext cx="7071360" cy="0"/>
            </a:xfrm>
            <a:prstGeom prst="straightConnector1">
              <a:avLst/>
            </a:prstGeom>
            <a:solidFill>
              <a:schemeClr val="accent1"/>
            </a:solidFill>
            <a:ln w="25400" cap="flat" cmpd="sng">
              <a:solidFill>
                <a:srgbClr val="C0CCE1"/>
              </a:solidFill>
              <a:prstDash val="solid"/>
              <a:round/>
              <a:headEnd type="none" w="sm" len="sm"/>
              <a:tailEnd type="none" w="sm" len="sm"/>
            </a:ln>
          </p:spPr>
        </p:cxnSp>
        <p:sp>
          <p:nvSpPr>
            <p:cNvPr id="942" name="Google Shape;942;p111"/>
            <p:cNvSpPr/>
            <p:nvPr/>
          </p:nvSpPr>
          <p:spPr>
            <a:xfrm>
              <a:off x="1900428" y="4252323"/>
              <a:ext cx="6938772" cy="1000546"/>
            </a:xfrm>
            <a:prstGeom prst="rect">
              <a:avLst/>
            </a:prstGeom>
            <a:noFill/>
            <a:ln>
              <a:noFill/>
            </a:ln>
          </p:spPr>
          <p:txBody>
            <a:bodyPr spcFirstLastPara="1" wrap="square" lIns="91425" tIns="91425" rIns="91425" bIns="91425" anchor="ctr" anchorCtr="0">
              <a:noAutofit/>
            </a:bodyPr>
            <a:lstStyle/>
            <a:p>
              <a:endParaRPr/>
            </a:p>
          </p:txBody>
        </p:sp>
        <p:sp>
          <p:nvSpPr>
            <p:cNvPr id="943" name="Google Shape;943;p111"/>
            <p:cNvSpPr txBox="1"/>
            <p:nvPr/>
          </p:nvSpPr>
          <p:spPr>
            <a:xfrm>
              <a:off x="1900428" y="4252323"/>
              <a:ext cx="6938772" cy="1000546"/>
            </a:xfrm>
            <a:prstGeom prst="rect">
              <a:avLst/>
            </a:prstGeom>
            <a:noFill/>
            <a:ln>
              <a:noFill/>
            </a:ln>
          </p:spPr>
          <p:txBody>
            <a:bodyPr spcFirstLastPara="1" wrap="square" lIns="91425" tIns="91425" rIns="91425" bIns="91425" anchor="t" anchorCtr="0">
              <a:noAutofit/>
            </a:bodyPr>
            <a:lstStyle/>
            <a:p>
              <a:pPr>
                <a:lnSpc>
                  <a:spcPct val="90000"/>
                </a:lnSpc>
                <a:buClr>
                  <a:srgbClr val="000000"/>
                </a:buClr>
                <a:buSzPts val="2400"/>
              </a:pPr>
              <a:r>
                <a:rPr lang="en-US" sz="2200" dirty="0">
                  <a:solidFill>
                    <a:schemeClr val="dk1"/>
                  </a:solidFill>
                  <a:latin typeface="Arial" panose="020B0604020202020204" pitchFamily="34" charset="0"/>
                  <a:ea typeface="Calibri"/>
                  <a:cs typeface="Arial" panose="020B0604020202020204" pitchFamily="34" charset="0"/>
                  <a:sym typeface="Calibri"/>
                </a:rPr>
                <a:t>Skin: lipodystrophy, acanthosis nigricans, hirsutism, acne</a:t>
              </a:r>
              <a:endParaRPr sz="2200" dirty="0">
                <a:latin typeface="Arial" panose="020B0604020202020204" pitchFamily="34" charset="0"/>
                <a:cs typeface="Arial" panose="020B0604020202020204" pitchFamily="34" charset="0"/>
              </a:endParaRPr>
            </a:p>
          </p:txBody>
        </p:sp>
        <p:cxnSp>
          <p:nvCxnSpPr>
            <p:cNvPr id="944" name="Google Shape;944;p111"/>
            <p:cNvCxnSpPr/>
            <p:nvPr/>
          </p:nvCxnSpPr>
          <p:spPr>
            <a:xfrm>
              <a:off x="1767839" y="5252870"/>
              <a:ext cx="7071360" cy="0"/>
            </a:xfrm>
            <a:prstGeom prst="straightConnector1">
              <a:avLst/>
            </a:prstGeom>
            <a:solidFill>
              <a:schemeClr val="accent1"/>
            </a:solidFill>
            <a:ln w="25400" cap="flat" cmpd="sng">
              <a:solidFill>
                <a:srgbClr val="C0CCE1"/>
              </a:solidFill>
              <a:prstDash val="solid"/>
              <a:round/>
              <a:headEnd type="none" w="sm" len="sm"/>
              <a:tailEnd type="none" w="sm" len="sm"/>
            </a:ln>
          </p:spPr>
        </p:cxnSp>
      </p:grpSp>
      <p:pic>
        <p:nvPicPr>
          <p:cNvPr id="946" name="Google Shape;946;p111" descr="Stethoscope with solid fill"/>
          <p:cNvPicPr preferRelativeResize="0"/>
          <p:nvPr/>
        </p:nvPicPr>
        <p:blipFill rotWithShape="1">
          <a:blip r:embed="rId3">
            <a:alphaModFix/>
          </a:blip>
          <a:srcRect/>
          <a:stretch/>
        </p:blipFill>
        <p:spPr>
          <a:xfrm>
            <a:off x="2006345" y="1964975"/>
            <a:ext cx="914400" cy="914400"/>
          </a:xfrm>
          <a:prstGeom prst="rect">
            <a:avLst/>
          </a:prstGeom>
          <a:noFill/>
          <a:ln>
            <a:noFill/>
          </a:ln>
        </p:spPr>
      </p:pic>
      <p:sp>
        <p:nvSpPr>
          <p:cNvPr id="2" name="TextBox 1">
            <a:extLst>
              <a:ext uri="{FF2B5EF4-FFF2-40B4-BE49-F238E27FC236}">
                <a16:creationId xmlns:a16="http://schemas.microsoft.com/office/drawing/2014/main" id="{F12AC2F9-391E-46E7-C0FD-B3F3AE669954}"/>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934AED8-D6E6-7F20-846B-F33DF6E9E838}"/>
              </a:ext>
            </a:extLst>
          </p:cNvPr>
          <p:cNvPicPr>
            <a:picLocks noChangeAspect="1"/>
          </p:cNvPicPr>
          <p:nvPr/>
        </p:nvPicPr>
        <p:blipFill>
          <a:blip r:embed="rId4"/>
          <a:stretch>
            <a:fillRect/>
          </a:stretch>
        </p:blipFill>
        <p:spPr>
          <a:xfrm>
            <a:off x="1594620" y="4082161"/>
            <a:ext cx="1717032" cy="1296534"/>
          </a:xfrm>
          <a:prstGeom prst="rect">
            <a:avLst/>
          </a:prstGeom>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19"/>
          <p:cNvSpPr txBox="1">
            <a:spLocks noGrp="1"/>
          </p:cNvSpPr>
          <p:nvPr>
            <p:ph type="title"/>
          </p:nvPr>
        </p:nvSpPr>
        <p:spPr>
          <a:xfrm>
            <a:off x="1981200" y="76200"/>
            <a:ext cx="8229600" cy="7041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Blood Glucose Testing</a:t>
            </a:r>
            <a:endParaRPr sz="2800" b="1" dirty="0">
              <a:solidFill>
                <a:srgbClr val="0070C0"/>
              </a:solidFill>
              <a:latin typeface="Arial"/>
              <a:ea typeface="Arial"/>
              <a:cs typeface="Arial"/>
              <a:sym typeface="Arial"/>
            </a:endParaRPr>
          </a:p>
        </p:txBody>
      </p:sp>
      <p:grpSp>
        <p:nvGrpSpPr>
          <p:cNvPr id="1003" name="Google Shape;1003;p119"/>
          <p:cNvGrpSpPr/>
          <p:nvPr/>
        </p:nvGrpSpPr>
        <p:grpSpPr>
          <a:xfrm>
            <a:off x="4349750" y="780302"/>
            <a:ext cx="3644900" cy="3364187"/>
            <a:chOff x="2520950" y="26034"/>
            <a:chExt cx="3644900" cy="4113531"/>
          </a:xfrm>
        </p:grpSpPr>
        <p:sp>
          <p:nvSpPr>
            <p:cNvPr id="1004" name="Google Shape;1004;p119"/>
            <p:cNvSpPr/>
            <p:nvPr/>
          </p:nvSpPr>
          <p:spPr>
            <a:xfrm>
              <a:off x="2658935" y="169227"/>
              <a:ext cx="3358515" cy="1166368"/>
            </a:xfrm>
            <a:prstGeom prst="ellipse">
              <a:avLst/>
            </a:prstGeom>
            <a:solidFill>
              <a:srgbClr val="C0CCE1">
                <a:alpha val="40000"/>
              </a:srgbClr>
            </a:solidFill>
            <a:ln>
              <a:noFill/>
            </a:ln>
          </p:spPr>
          <p:txBody>
            <a:bodyPr spcFirstLastPara="1" wrap="square" lIns="91425" tIns="91425" rIns="91425" bIns="91425" anchor="ctr" anchorCtr="0">
              <a:noAutofit/>
            </a:bodyPr>
            <a:lstStyle/>
            <a:p>
              <a:endParaRPr/>
            </a:p>
          </p:txBody>
        </p:sp>
        <p:sp>
          <p:nvSpPr>
            <p:cNvPr id="1005" name="Google Shape;1005;p119"/>
            <p:cNvSpPr/>
            <p:nvPr/>
          </p:nvSpPr>
          <p:spPr>
            <a:xfrm>
              <a:off x="4017962" y="3025267"/>
              <a:ext cx="650875" cy="416560"/>
            </a:xfrm>
            <a:prstGeom prst="downArrow">
              <a:avLst>
                <a:gd name="adj1" fmla="val 50000"/>
                <a:gd name="adj2" fmla="val 50000"/>
              </a:avLst>
            </a:prstGeom>
            <a:solidFill>
              <a:srgbClr val="FFCC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06" name="Google Shape;1006;p119"/>
            <p:cNvSpPr/>
            <p:nvPr/>
          </p:nvSpPr>
          <p:spPr>
            <a:xfrm>
              <a:off x="2781300" y="3358515"/>
              <a:ext cx="3124200" cy="781050"/>
            </a:xfrm>
            <a:prstGeom prst="rect">
              <a:avLst/>
            </a:prstGeom>
            <a:noFill/>
            <a:ln>
              <a:noFill/>
            </a:ln>
          </p:spPr>
          <p:txBody>
            <a:bodyPr spcFirstLastPara="1" wrap="square" lIns="91425" tIns="91425" rIns="91425" bIns="91425" anchor="ctr" anchorCtr="0">
              <a:noAutofit/>
            </a:bodyPr>
            <a:lstStyle/>
            <a:p>
              <a:endParaRPr/>
            </a:p>
          </p:txBody>
        </p:sp>
        <p:sp>
          <p:nvSpPr>
            <p:cNvPr id="1007" name="Google Shape;1007;p119"/>
            <p:cNvSpPr txBox="1"/>
            <p:nvPr/>
          </p:nvSpPr>
          <p:spPr>
            <a:xfrm>
              <a:off x="2781300" y="3358515"/>
              <a:ext cx="3124200" cy="781050"/>
            </a:xfrm>
            <a:prstGeom prst="rect">
              <a:avLst/>
            </a:prstGeom>
            <a:noFill/>
            <a:ln>
              <a:noFill/>
            </a:ln>
          </p:spPr>
          <p:txBody>
            <a:bodyPr spcFirstLastPara="1" wrap="square" lIns="177800" tIns="177800" rIns="177800" bIns="177800" anchor="ctr" anchorCtr="0">
              <a:noAutofit/>
            </a:bodyPr>
            <a:lstStyle/>
            <a:p>
              <a:pPr algn="ctr">
                <a:lnSpc>
                  <a:spcPct val="90000"/>
                </a:lnSpc>
                <a:buClr>
                  <a:srgbClr val="000000"/>
                </a:buClr>
                <a:buSzPts val="2500"/>
              </a:pPr>
              <a:r>
                <a:rPr lang="en-US" sz="2500">
                  <a:solidFill>
                    <a:srgbClr val="000000"/>
                  </a:solidFill>
                  <a:latin typeface="Arial"/>
                  <a:ea typeface="Arial"/>
                  <a:cs typeface="Arial"/>
                  <a:sym typeface="Arial"/>
                </a:rPr>
                <a:t>Blood glucose level</a:t>
              </a:r>
              <a:endParaRPr/>
            </a:p>
          </p:txBody>
        </p:sp>
        <p:sp>
          <p:nvSpPr>
            <p:cNvPr id="1008" name="Google Shape;1008;p119"/>
            <p:cNvSpPr/>
            <p:nvPr/>
          </p:nvSpPr>
          <p:spPr>
            <a:xfrm>
              <a:off x="3879977" y="1425676"/>
              <a:ext cx="1171575" cy="1171575"/>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09" name="Google Shape;1009;p119"/>
            <p:cNvSpPr txBox="1"/>
            <p:nvPr/>
          </p:nvSpPr>
          <p:spPr>
            <a:xfrm>
              <a:off x="4051550" y="1597249"/>
              <a:ext cx="828429" cy="828429"/>
            </a:xfrm>
            <a:prstGeom prst="rect">
              <a:avLst/>
            </a:prstGeom>
            <a:noFill/>
            <a:ln>
              <a:noFill/>
            </a:ln>
          </p:spPr>
          <p:txBody>
            <a:bodyPr spcFirstLastPara="1" wrap="square" lIns="20300" tIns="20300" rIns="20300" bIns="20300" anchor="ctr" anchorCtr="0">
              <a:noAutofit/>
            </a:bodyPr>
            <a:lstStyle/>
            <a:p>
              <a:pPr algn="ctr">
                <a:lnSpc>
                  <a:spcPct val="90000"/>
                </a:lnSpc>
                <a:buClr>
                  <a:srgbClr val="000000"/>
                </a:buClr>
                <a:buSzPts val="1600"/>
              </a:pPr>
              <a:r>
                <a:rPr lang="en-US" sz="1600">
                  <a:solidFill>
                    <a:srgbClr val="002060"/>
                  </a:solidFill>
                  <a:latin typeface="Arial"/>
                  <a:ea typeface="Arial"/>
                  <a:cs typeface="Arial"/>
                  <a:sym typeface="Arial"/>
                </a:rPr>
                <a:t>Activity/ Illness</a:t>
              </a:r>
              <a:endParaRPr/>
            </a:p>
          </p:txBody>
        </p:sp>
        <p:sp>
          <p:nvSpPr>
            <p:cNvPr id="1010" name="Google Shape;1010;p119"/>
            <p:cNvSpPr/>
            <p:nvPr/>
          </p:nvSpPr>
          <p:spPr>
            <a:xfrm>
              <a:off x="3041650" y="546734"/>
              <a:ext cx="1171575" cy="1171575"/>
            </a:xfrm>
            <a:prstGeom prst="ellipse">
              <a:avLst/>
            </a:prstGeom>
            <a:solidFill>
              <a:srgbClr val="FFCC6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11" name="Google Shape;1011;p119"/>
            <p:cNvSpPr txBox="1"/>
            <p:nvPr/>
          </p:nvSpPr>
          <p:spPr>
            <a:xfrm>
              <a:off x="3213223" y="718307"/>
              <a:ext cx="828429" cy="828429"/>
            </a:xfrm>
            <a:prstGeom prst="rect">
              <a:avLst/>
            </a:prstGeom>
            <a:noFill/>
            <a:ln>
              <a:noFill/>
            </a:ln>
          </p:spPr>
          <p:txBody>
            <a:bodyPr spcFirstLastPara="1" wrap="square" lIns="20300" tIns="20300" rIns="20300" bIns="20300" anchor="ctr" anchorCtr="0">
              <a:noAutofit/>
            </a:bodyPr>
            <a:lstStyle/>
            <a:p>
              <a:pPr algn="ctr">
                <a:lnSpc>
                  <a:spcPct val="90000"/>
                </a:lnSpc>
                <a:buClr>
                  <a:srgbClr val="000000"/>
                </a:buClr>
                <a:buSzPts val="1600"/>
              </a:pPr>
              <a:r>
                <a:rPr lang="en-US" sz="1600">
                  <a:solidFill>
                    <a:srgbClr val="002060"/>
                  </a:solidFill>
                  <a:latin typeface="Arial"/>
                  <a:ea typeface="Arial"/>
                  <a:cs typeface="Arial"/>
                  <a:sym typeface="Arial"/>
                </a:rPr>
                <a:t>Pattern of eating</a:t>
              </a:r>
              <a:endParaRPr/>
            </a:p>
          </p:txBody>
        </p:sp>
        <p:sp>
          <p:nvSpPr>
            <p:cNvPr id="1012" name="Google Shape;1012;p119"/>
            <p:cNvSpPr/>
            <p:nvPr/>
          </p:nvSpPr>
          <p:spPr>
            <a:xfrm>
              <a:off x="4163693" y="228602"/>
              <a:ext cx="1322708" cy="1241318"/>
            </a:xfrm>
            <a:prstGeom prst="ellipse">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13" name="Google Shape;1013;p119"/>
            <p:cNvSpPr txBox="1"/>
            <p:nvPr/>
          </p:nvSpPr>
          <p:spPr>
            <a:xfrm>
              <a:off x="4357399" y="410389"/>
              <a:ext cx="935296" cy="877744"/>
            </a:xfrm>
            <a:prstGeom prst="rect">
              <a:avLst/>
            </a:prstGeom>
            <a:noFill/>
            <a:ln>
              <a:noFill/>
            </a:ln>
          </p:spPr>
          <p:txBody>
            <a:bodyPr spcFirstLastPara="1" wrap="square" lIns="20300" tIns="20300" rIns="20300" bIns="20300" anchor="ctr" anchorCtr="0">
              <a:noAutofit/>
            </a:bodyPr>
            <a:lstStyle/>
            <a:p>
              <a:pPr algn="ctr">
                <a:lnSpc>
                  <a:spcPct val="90000"/>
                </a:lnSpc>
                <a:buClr>
                  <a:srgbClr val="000000"/>
                </a:buClr>
                <a:buSzPts val="1600"/>
              </a:pPr>
              <a:r>
                <a:rPr lang="en-US" sz="1600">
                  <a:solidFill>
                    <a:srgbClr val="002060"/>
                  </a:solidFill>
                  <a:latin typeface="Arial"/>
                  <a:ea typeface="Arial"/>
                  <a:cs typeface="Arial"/>
                  <a:sym typeface="Arial"/>
                </a:rPr>
                <a:t>Insulin regimen/doses</a:t>
              </a:r>
              <a:endParaRPr/>
            </a:p>
          </p:txBody>
        </p:sp>
        <p:sp>
          <p:nvSpPr>
            <p:cNvPr id="1014" name="Google Shape;1014;p119"/>
            <p:cNvSpPr/>
            <p:nvPr/>
          </p:nvSpPr>
          <p:spPr>
            <a:xfrm>
              <a:off x="2520950" y="26034"/>
              <a:ext cx="3644900" cy="2915920"/>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262" y="30000"/>
                  </a:moveTo>
                  <a:lnTo>
                    <a:pt x="4262" y="30000"/>
                  </a:lnTo>
                  <a:cubicBezTo>
                    <a:pt x="4262" y="43255"/>
                    <a:pt x="29217" y="54000"/>
                    <a:pt x="60000" y="54000"/>
                  </a:cubicBezTo>
                  <a:cubicBezTo>
                    <a:pt x="90783" y="54000"/>
                    <a:pt x="115738" y="43255"/>
                    <a:pt x="115738" y="30000"/>
                  </a:cubicBezTo>
                  <a:cubicBezTo>
                    <a:pt x="115738" y="16745"/>
                    <a:pt x="90783" y="6000"/>
                    <a:pt x="60000" y="6000"/>
                  </a:cubicBezTo>
                  <a:cubicBezTo>
                    <a:pt x="29217" y="6000"/>
                    <a:pt x="4262" y="16745"/>
                    <a:pt x="4262" y="30000"/>
                  </a:cubicBezTo>
                  <a:close/>
                </a:path>
              </a:pathLst>
            </a:custGeom>
            <a:solidFill>
              <a:schemeClr val="lt1">
                <a:alpha val="40000"/>
              </a:schemeClr>
            </a:solidFill>
            <a:ln w="9525" cap="flat" cmpd="sng">
              <a:solidFill>
                <a:srgbClr val="FFCC66"/>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1015" name="Google Shape;1015;p119"/>
          <p:cNvSpPr/>
          <p:nvPr/>
        </p:nvSpPr>
        <p:spPr>
          <a:xfrm>
            <a:off x="2299999" y="4144489"/>
            <a:ext cx="7772400" cy="1450411"/>
          </a:xfrm>
          <a:prstGeom prst="roundRect">
            <a:avLst>
              <a:gd name="adj" fmla="val 16667"/>
            </a:avLst>
          </a:prstGeom>
          <a:solidFill>
            <a:srgbClr val="FFCC66"/>
          </a:solidFill>
          <a:ln w="25400" cap="flat" cmpd="sng">
            <a:solidFill>
              <a:srgbClr val="FFCC66"/>
            </a:solidFill>
            <a:prstDash val="solid"/>
            <a:round/>
            <a:headEnd type="none" w="sm" len="sm"/>
            <a:tailEnd type="none" w="sm" len="sm"/>
          </a:ln>
        </p:spPr>
        <p:txBody>
          <a:bodyPr spcFirstLastPara="1" wrap="square" lIns="91425" tIns="45700" rIns="91425" bIns="45700" anchor="ctr" anchorCtr="0">
            <a:noAutofit/>
          </a:bodyPr>
          <a:lstStyle/>
          <a:p>
            <a:pPr marL="514350" indent="-514350" algn="ctr"/>
            <a:endParaRPr dirty="0">
              <a:solidFill>
                <a:srgbClr val="FF0000"/>
              </a:solidFill>
              <a:latin typeface="Arial"/>
              <a:ea typeface="Arial"/>
              <a:cs typeface="Arial"/>
              <a:sym typeface="Arial"/>
            </a:endParaRPr>
          </a:p>
          <a:p>
            <a:pPr marL="514350" indent="-514350" algn="ctr"/>
            <a:r>
              <a:rPr lang="en-US" dirty="0">
                <a:solidFill>
                  <a:srgbClr val="FF0000"/>
                </a:solidFill>
                <a:latin typeface="Arial"/>
                <a:ea typeface="Arial"/>
                <a:cs typeface="Arial"/>
                <a:sym typeface="Arial"/>
              </a:rPr>
              <a:t>Identify times when at risk for hyper- or </a:t>
            </a:r>
            <a:r>
              <a:rPr lang="en-US" dirty="0" err="1">
                <a:solidFill>
                  <a:srgbClr val="FF0000"/>
                </a:solidFill>
                <a:latin typeface="Arial"/>
                <a:ea typeface="Arial"/>
                <a:cs typeface="Arial"/>
                <a:sym typeface="Arial"/>
              </a:rPr>
              <a:t>hypoglycaemia</a:t>
            </a:r>
            <a:endParaRPr dirty="0">
              <a:solidFill>
                <a:srgbClr val="FF0000"/>
              </a:solidFill>
            </a:endParaRPr>
          </a:p>
          <a:p>
            <a:pPr marL="514350" indent="-514350" algn="ctr"/>
            <a:endParaRPr b="1" dirty="0">
              <a:solidFill>
                <a:schemeClr val="accent2"/>
              </a:solidFill>
              <a:latin typeface="Arial"/>
              <a:ea typeface="Arial"/>
              <a:cs typeface="Arial"/>
              <a:sym typeface="Arial"/>
            </a:endParaRPr>
          </a:p>
          <a:p>
            <a:pPr marL="514350" indent="-514350" algn="ctr"/>
            <a:r>
              <a:rPr lang="en-US" b="1" dirty="0">
                <a:solidFill>
                  <a:srgbClr val="FF0000"/>
                </a:solidFill>
                <a:latin typeface="Arial"/>
                <a:ea typeface="Arial"/>
                <a:cs typeface="Arial"/>
                <a:sym typeface="Arial"/>
              </a:rPr>
              <a:t>Blood glucose information is used to help patient and family learn – not done for staff!</a:t>
            </a:r>
          </a:p>
          <a:p>
            <a:pPr marL="514350" indent="-514350" algn="ctr"/>
            <a:r>
              <a:rPr lang="en-US" b="1" dirty="0">
                <a:solidFill>
                  <a:srgbClr val="FF0000"/>
                </a:solidFill>
              </a:rPr>
              <a:t>Beware of doctored readings!</a:t>
            </a:r>
            <a:endParaRPr dirty="0">
              <a:solidFill>
                <a:srgbClr val="FF0000"/>
              </a:solidFill>
            </a:endParaRPr>
          </a:p>
          <a:p>
            <a:pPr marL="514350" indent="-514350" algn="ctr">
              <a:buClr>
                <a:srgbClr val="000000"/>
              </a:buClr>
              <a:buSzPts val="1400"/>
            </a:pPr>
            <a:endParaRPr sz="1400" b="1" dirty="0">
              <a:solidFill>
                <a:srgbClr val="FF0000"/>
              </a:solidFill>
              <a:latin typeface="Arial"/>
              <a:ea typeface="Arial"/>
              <a:cs typeface="Arial"/>
              <a:sym typeface="Arial"/>
            </a:endParaRPr>
          </a:p>
        </p:txBody>
      </p:sp>
      <p:sp>
        <p:nvSpPr>
          <p:cNvPr id="1016" name="Google Shape;1016;p119"/>
          <p:cNvSpPr txBox="1"/>
          <p:nvPr/>
        </p:nvSpPr>
        <p:spPr>
          <a:xfrm>
            <a:off x="1766599" y="5708409"/>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g298879c2ccd_0_76"/>
          <p:cNvSpPr txBox="1">
            <a:spLocks noGrp="1"/>
          </p:cNvSpPr>
          <p:nvPr>
            <p:ph type="title"/>
          </p:nvPr>
        </p:nvSpPr>
        <p:spPr>
          <a:xfrm>
            <a:off x="1600200" y="414459"/>
            <a:ext cx="6899564" cy="5919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Patterns of Testing are determined by</a:t>
            </a:r>
            <a:endParaRPr sz="2800" b="1" dirty="0">
              <a:solidFill>
                <a:srgbClr val="0070C0"/>
              </a:solidFill>
              <a:latin typeface="Arial"/>
              <a:ea typeface="Arial"/>
              <a:cs typeface="Arial"/>
              <a:sym typeface="Arial"/>
            </a:endParaRPr>
          </a:p>
        </p:txBody>
      </p:sp>
      <p:grpSp>
        <p:nvGrpSpPr>
          <p:cNvPr id="1023" name="Google Shape;1023;g298879c2ccd_0_76"/>
          <p:cNvGrpSpPr/>
          <p:nvPr/>
        </p:nvGrpSpPr>
        <p:grpSpPr>
          <a:xfrm>
            <a:off x="3709060" y="1328041"/>
            <a:ext cx="4564190" cy="3459538"/>
            <a:chOff x="1969747" y="0"/>
            <a:chExt cx="4671000" cy="4671000"/>
          </a:xfrm>
        </p:grpSpPr>
        <p:sp>
          <p:nvSpPr>
            <p:cNvPr id="1024" name="Google Shape;1024;g298879c2ccd_0_76"/>
            <p:cNvSpPr/>
            <p:nvPr/>
          </p:nvSpPr>
          <p:spPr>
            <a:xfrm>
              <a:off x="1969747" y="0"/>
              <a:ext cx="4671000" cy="4671000"/>
            </a:xfrm>
            <a:prstGeom prst="diamond">
              <a:avLst/>
            </a:prstGeom>
            <a:solidFill>
              <a:srgbClr val="FFCC99"/>
            </a:solidFill>
            <a:ln>
              <a:noFill/>
            </a:ln>
          </p:spPr>
          <p:txBody>
            <a:bodyPr spcFirstLastPara="1" wrap="square" lIns="91425" tIns="91425" rIns="91425" bIns="91425" anchor="ctr" anchorCtr="0">
              <a:noAutofit/>
            </a:bodyPr>
            <a:lstStyle/>
            <a:p>
              <a:endParaRPr/>
            </a:p>
          </p:txBody>
        </p:sp>
        <p:sp>
          <p:nvSpPr>
            <p:cNvPr id="1025" name="Google Shape;1025;g298879c2ccd_0_76"/>
            <p:cNvSpPr/>
            <p:nvPr/>
          </p:nvSpPr>
          <p:spPr>
            <a:xfrm>
              <a:off x="2413502" y="443755"/>
              <a:ext cx="1821600" cy="1821600"/>
            </a:xfrm>
            <a:prstGeom prst="roundRect">
              <a:avLst>
                <a:gd name="adj" fmla="val 16667"/>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26" name="Google Shape;1026;g298879c2ccd_0_76"/>
            <p:cNvSpPr txBox="1"/>
            <p:nvPr/>
          </p:nvSpPr>
          <p:spPr>
            <a:xfrm>
              <a:off x="2502432" y="532685"/>
              <a:ext cx="1644000" cy="1644000"/>
            </a:xfrm>
            <a:prstGeom prst="rect">
              <a:avLst/>
            </a:prstGeom>
            <a:noFill/>
            <a:ln>
              <a:noFill/>
            </a:ln>
          </p:spPr>
          <p:txBody>
            <a:bodyPr spcFirstLastPara="1" wrap="square" lIns="91425" tIns="91425" rIns="91425" bIns="91425" anchor="ctr" anchorCtr="0">
              <a:noAutofit/>
            </a:bodyPr>
            <a:lstStyle/>
            <a:p>
              <a:pPr algn="ctr">
                <a:lnSpc>
                  <a:spcPct val="90000"/>
                </a:lnSpc>
                <a:buClr>
                  <a:srgbClr val="000000"/>
                </a:buClr>
                <a:buSzPts val="2400"/>
              </a:pPr>
              <a:r>
                <a:rPr lang="en-US" sz="2400">
                  <a:solidFill>
                    <a:schemeClr val="lt1"/>
                  </a:solidFill>
                  <a:latin typeface="Calibri"/>
                  <a:ea typeface="Calibri"/>
                  <a:cs typeface="Calibri"/>
                  <a:sym typeface="Calibri"/>
                </a:rPr>
                <a:t>availability of strips</a:t>
              </a:r>
              <a:endParaRPr sz="2400">
                <a:solidFill>
                  <a:schemeClr val="lt1"/>
                </a:solidFill>
                <a:latin typeface="Calibri"/>
                <a:ea typeface="Calibri"/>
                <a:cs typeface="Calibri"/>
                <a:sym typeface="Calibri"/>
              </a:endParaRPr>
            </a:p>
          </p:txBody>
        </p:sp>
        <p:sp>
          <p:nvSpPr>
            <p:cNvPr id="1027" name="Google Shape;1027;g298879c2ccd_0_76"/>
            <p:cNvSpPr/>
            <p:nvPr/>
          </p:nvSpPr>
          <p:spPr>
            <a:xfrm>
              <a:off x="4375366" y="443755"/>
              <a:ext cx="1821600" cy="1821600"/>
            </a:xfrm>
            <a:prstGeom prst="roundRect">
              <a:avLst>
                <a:gd name="adj" fmla="val 16667"/>
              </a:avLst>
            </a:prstGeom>
            <a:solidFill>
              <a:srgbClr val="667F3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28" name="Google Shape;1028;g298879c2ccd_0_76"/>
            <p:cNvSpPr txBox="1"/>
            <p:nvPr/>
          </p:nvSpPr>
          <p:spPr>
            <a:xfrm>
              <a:off x="4464296" y="532685"/>
              <a:ext cx="1644000" cy="1644000"/>
            </a:xfrm>
            <a:prstGeom prst="rect">
              <a:avLst/>
            </a:prstGeom>
            <a:noFill/>
            <a:ln>
              <a:noFill/>
            </a:ln>
          </p:spPr>
          <p:txBody>
            <a:bodyPr spcFirstLastPara="1" wrap="square" lIns="91425" tIns="91425" rIns="91425" bIns="91425" anchor="ctr" anchorCtr="0">
              <a:noAutofit/>
            </a:bodyPr>
            <a:lstStyle/>
            <a:p>
              <a:pPr algn="ctr">
                <a:lnSpc>
                  <a:spcPct val="90000"/>
                </a:lnSpc>
                <a:buClr>
                  <a:srgbClr val="000000"/>
                </a:buClr>
                <a:buSzPts val="2400"/>
              </a:pPr>
              <a:r>
                <a:rPr lang="en-US" sz="2400">
                  <a:solidFill>
                    <a:schemeClr val="lt1"/>
                  </a:solidFill>
                  <a:latin typeface="Calibri"/>
                  <a:ea typeface="Calibri"/>
                  <a:cs typeface="Calibri"/>
                  <a:sym typeface="Calibri"/>
                </a:rPr>
                <a:t>insulin regimen</a:t>
              </a:r>
              <a:endParaRPr/>
            </a:p>
          </p:txBody>
        </p:sp>
        <p:sp>
          <p:nvSpPr>
            <p:cNvPr id="1029" name="Google Shape;1029;g298879c2ccd_0_76"/>
            <p:cNvSpPr/>
            <p:nvPr/>
          </p:nvSpPr>
          <p:spPr>
            <a:xfrm>
              <a:off x="2413502" y="2405619"/>
              <a:ext cx="1821600" cy="1821600"/>
            </a:xfrm>
            <a:prstGeom prst="roundRect">
              <a:avLst>
                <a:gd name="adj" fmla="val 16667"/>
              </a:avLst>
            </a:prstGeom>
            <a:solidFill>
              <a:srgbClr val="FF99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30" name="Google Shape;1030;g298879c2ccd_0_76"/>
            <p:cNvSpPr txBox="1"/>
            <p:nvPr/>
          </p:nvSpPr>
          <p:spPr>
            <a:xfrm>
              <a:off x="2502432" y="2494549"/>
              <a:ext cx="1644000" cy="1644000"/>
            </a:xfrm>
            <a:prstGeom prst="rect">
              <a:avLst/>
            </a:prstGeom>
            <a:noFill/>
            <a:ln>
              <a:noFill/>
            </a:ln>
          </p:spPr>
          <p:txBody>
            <a:bodyPr spcFirstLastPara="1" wrap="square" lIns="91425" tIns="91425" rIns="91425" bIns="91425" anchor="ctr" anchorCtr="0">
              <a:noAutofit/>
            </a:bodyPr>
            <a:lstStyle/>
            <a:p>
              <a:pPr algn="ctr">
                <a:lnSpc>
                  <a:spcPct val="90000"/>
                </a:lnSpc>
                <a:buClr>
                  <a:srgbClr val="000000"/>
                </a:buClr>
                <a:buSzPts val="2400"/>
              </a:pPr>
              <a:r>
                <a:rPr lang="en-US" sz="2400">
                  <a:solidFill>
                    <a:schemeClr val="lt1"/>
                  </a:solidFill>
                  <a:latin typeface="Calibri"/>
                  <a:ea typeface="Calibri"/>
                  <a:cs typeface="Calibri"/>
                  <a:sym typeface="Calibri"/>
                </a:rPr>
                <a:t>level of glycemic control</a:t>
              </a:r>
              <a:endParaRPr sz="2400">
                <a:solidFill>
                  <a:schemeClr val="lt1"/>
                </a:solidFill>
                <a:latin typeface="Calibri"/>
                <a:ea typeface="Calibri"/>
                <a:cs typeface="Calibri"/>
                <a:sym typeface="Calibri"/>
              </a:endParaRPr>
            </a:p>
          </p:txBody>
        </p:sp>
        <p:sp>
          <p:nvSpPr>
            <p:cNvPr id="1031" name="Google Shape;1031;g298879c2ccd_0_76"/>
            <p:cNvSpPr/>
            <p:nvPr/>
          </p:nvSpPr>
          <p:spPr>
            <a:xfrm>
              <a:off x="4375366" y="2405619"/>
              <a:ext cx="1821600" cy="1821600"/>
            </a:xfrm>
            <a:prstGeom prst="roundRect">
              <a:avLst>
                <a:gd name="adj" fmla="val 16667"/>
              </a:avLst>
            </a:prstGeom>
            <a:solidFill>
              <a:srgbClr val="24406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32" name="Google Shape;1032;g298879c2ccd_0_76"/>
            <p:cNvSpPr txBox="1"/>
            <p:nvPr/>
          </p:nvSpPr>
          <p:spPr>
            <a:xfrm>
              <a:off x="4464296" y="2494549"/>
              <a:ext cx="1644000" cy="1644000"/>
            </a:xfrm>
            <a:prstGeom prst="rect">
              <a:avLst/>
            </a:prstGeom>
            <a:noFill/>
            <a:ln>
              <a:noFill/>
            </a:ln>
          </p:spPr>
          <p:txBody>
            <a:bodyPr spcFirstLastPara="1" wrap="square" lIns="91425" tIns="91425" rIns="91425" bIns="91425" anchor="ctr" anchorCtr="0">
              <a:noAutofit/>
            </a:bodyPr>
            <a:lstStyle/>
            <a:p>
              <a:pPr algn="ctr">
                <a:lnSpc>
                  <a:spcPct val="90000"/>
                </a:lnSpc>
                <a:buClr>
                  <a:srgbClr val="000000"/>
                </a:buClr>
                <a:buSzPts val="2400"/>
              </a:pPr>
              <a:r>
                <a:rPr lang="en-US" sz="2400" dirty="0">
                  <a:solidFill>
                    <a:schemeClr val="lt1"/>
                  </a:solidFill>
                  <a:latin typeface="Calibri"/>
                  <a:ea typeface="Calibri"/>
                  <a:cs typeface="Calibri"/>
                  <a:sym typeface="Calibri"/>
                </a:rPr>
                <a:t>patient factors</a:t>
              </a:r>
              <a:endParaRPr sz="2400" dirty="0">
                <a:solidFill>
                  <a:schemeClr val="lt1"/>
                </a:solidFill>
                <a:latin typeface="Calibri"/>
                <a:ea typeface="Calibri"/>
                <a:cs typeface="Calibri"/>
                <a:sym typeface="Calibri"/>
              </a:endParaRPr>
            </a:p>
          </p:txBody>
        </p:sp>
      </p:grpSp>
      <p:sp>
        <p:nvSpPr>
          <p:cNvPr id="1033" name="Google Shape;1033;g298879c2ccd_0_76"/>
          <p:cNvSpPr/>
          <p:nvPr/>
        </p:nvSpPr>
        <p:spPr>
          <a:xfrm>
            <a:off x="1600200" y="4839044"/>
            <a:ext cx="8991600" cy="767100"/>
          </a:xfrm>
          <a:prstGeom prst="wedgeRoundRectCallout">
            <a:avLst>
              <a:gd name="adj1" fmla="val 12835"/>
              <a:gd name="adj2" fmla="val -63530"/>
              <a:gd name="adj3"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algn="ctr"/>
            <a:r>
              <a:rPr lang="en-US" sz="1400">
                <a:solidFill>
                  <a:srgbClr val="FF0000"/>
                </a:solidFill>
                <a:latin typeface="Arial"/>
                <a:ea typeface="Arial"/>
                <a:cs typeface="Arial"/>
                <a:sym typeface="Arial"/>
              </a:rPr>
              <a:t>Patterns of testing may be increased to get more information</a:t>
            </a:r>
            <a:endParaRPr>
              <a:solidFill>
                <a:srgbClr val="FF0000"/>
              </a:solidFill>
            </a:endParaRPr>
          </a:p>
          <a:p>
            <a:pPr algn="ctr"/>
            <a:r>
              <a:rPr lang="en-US" sz="1400">
                <a:solidFill>
                  <a:srgbClr val="FF0000"/>
                </a:solidFill>
                <a:latin typeface="Arial"/>
                <a:ea typeface="Arial"/>
                <a:cs typeface="Arial"/>
                <a:sym typeface="Arial"/>
              </a:rPr>
              <a:t>Needs patient records of </a:t>
            </a:r>
            <a:r>
              <a:rPr lang="en-US" sz="1400" b="1">
                <a:solidFill>
                  <a:srgbClr val="FF0000"/>
                </a:solidFill>
                <a:latin typeface="Arial"/>
                <a:ea typeface="Arial"/>
                <a:cs typeface="Arial"/>
                <a:sym typeface="Arial"/>
              </a:rPr>
              <a:t>food</a:t>
            </a:r>
            <a:r>
              <a:rPr lang="en-US" sz="1400">
                <a:solidFill>
                  <a:srgbClr val="FF0000"/>
                </a:solidFill>
                <a:latin typeface="Arial"/>
                <a:ea typeface="Arial"/>
                <a:cs typeface="Arial"/>
                <a:sym typeface="Arial"/>
              </a:rPr>
              <a:t> and </a:t>
            </a:r>
            <a:r>
              <a:rPr lang="en-US" sz="1400" b="1">
                <a:solidFill>
                  <a:srgbClr val="FF0000"/>
                </a:solidFill>
                <a:latin typeface="Arial"/>
                <a:ea typeface="Arial"/>
                <a:cs typeface="Arial"/>
                <a:sym typeface="Arial"/>
              </a:rPr>
              <a:t>insulin</a:t>
            </a:r>
            <a:r>
              <a:rPr lang="en-US" sz="1400">
                <a:solidFill>
                  <a:srgbClr val="FF0000"/>
                </a:solidFill>
                <a:latin typeface="Arial"/>
                <a:ea typeface="Arial"/>
                <a:cs typeface="Arial"/>
                <a:sym typeface="Arial"/>
              </a:rPr>
              <a:t> for readings to be valuable!</a:t>
            </a:r>
            <a:r>
              <a:rPr lang="en-US" sz="1400">
                <a:solidFill>
                  <a:schemeClr val="dk1"/>
                </a:solidFill>
                <a:latin typeface="Arial"/>
                <a:ea typeface="Arial"/>
                <a:cs typeface="Arial"/>
                <a:sym typeface="Arial"/>
              </a:rPr>
              <a:t> </a:t>
            </a:r>
            <a:endParaRPr>
              <a:solidFill>
                <a:schemeClr val="dk1"/>
              </a:solidFill>
            </a:endParaRPr>
          </a:p>
        </p:txBody>
      </p:sp>
      <p:sp>
        <p:nvSpPr>
          <p:cNvPr id="1034" name="Google Shape;1034;g298879c2ccd_0_76"/>
          <p:cNvSpPr txBox="1"/>
          <p:nvPr/>
        </p:nvSpPr>
        <p:spPr>
          <a:xfrm>
            <a:off x="1752600" y="5674440"/>
            <a:ext cx="89154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g298879c2ccd_0_95"/>
          <p:cNvSpPr txBox="1">
            <a:spLocks noGrp="1"/>
          </p:cNvSpPr>
          <p:nvPr>
            <p:ph type="title"/>
          </p:nvPr>
        </p:nvSpPr>
        <p:spPr>
          <a:xfrm>
            <a:off x="1690254" y="497787"/>
            <a:ext cx="7540833" cy="639388"/>
          </a:xfrm>
          <a:prstGeom prst="rect">
            <a:avLst/>
          </a:prstGeom>
        </p:spPr>
        <p:txBody>
          <a:bodyPr spcFirstLastPara="1" vert="horz" wrap="square" lIns="91425" tIns="45700" rIns="91425" bIns="45700" rtlCol="0" anchor="ctr" anchorCtr="0">
            <a:noAutofit/>
          </a:bodyPr>
          <a:lstStyle/>
          <a:p>
            <a:pPr algn="ctr">
              <a:spcBef>
                <a:spcPts val="0"/>
              </a:spcBef>
            </a:pPr>
            <a:r>
              <a:rPr lang="en-US" sz="2800" b="1" dirty="0">
                <a:solidFill>
                  <a:srgbClr val="0070C0"/>
                </a:solidFill>
                <a:latin typeface="Arial"/>
                <a:ea typeface="Arial"/>
                <a:cs typeface="Arial"/>
                <a:sym typeface="Arial"/>
              </a:rPr>
              <a:t>Structured Blood Glucose Monitoring</a:t>
            </a:r>
            <a:endParaRPr sz="2800" b="1" dirty="0">
              <a:solidFill>
                <a:srgbClr val="0070C0"/>
              </a:solidFill>
              <a:latin typeface="Arial"/>
              <a:ea typeface="Arial"/>
              <a:cs typeface="Arial"/>
              <a:sym typeface="Arial"/>
            </a:endParaRPr>
          </a:p>
        </p:txBody>
      </p:sp>
      <p:sp>
        <p:nvSpPr>
          <p:cNvPr id="1042" name="Google Shape;1042;g298879c2ccd_0_95"/>
          <p:cNvSpPr txBox="1">
            <a:spLocks noGrp="1"/>
          </p:cNvSpPr>
          <p:nvPr>
            <p:ph type="body" idx="1"/>
          </p:nvPr>
        </p:nvSpPr>
        <p:spPr>
          <a:xfrm>
            <a:off x="1828800" y="1267553"/>
            <a:ext cx="8534400" cy="4322895"/>
          </a:xfrm>
          <a:prstGeom prst="rect">
            <a:avLst/>
          </a:prstGeom>
        </p:spPr>
        <p:txBody>
          <a:bodyPr spcFirstLastPara="1" vert="horz" wrap="square" lIns="91425" tIns="45700" rIns="91425" bIns="45700" rtlCol="0" anchor="t" anchorCtr="0">
            <a:noAutofit/>
          </a:bodyPr>
          <a:lstStyle/>
          <a:p>
            <a:pPr marL="552450" indent="-457200">
              <a:spcBef>
                <a:spcPts val="360"/>
              </a:spcBef>
              <a:buSzPts val="2100"/>
              <a:buFont typeface="+mj-lt"/>
              <a:buAutoNum type="arabicPeriod"/>
            </a:pPr>
            <a:r>
              <a:rPr lang="en-US" sz="2000" b="1" dirty="0">
                <a:latin typeface="Arial" panose="020B0604020202020204" pitchFamily="34" charset="0"/>
                <a:cs typeface="Arial" panose="020B0604020202020204" pitchFamily="34" charset="0"/>
              </a:rPr>
              <a:t>7-point testing:</a:t>
            </a:r>
            <a:r>
              <a:rPr lang="en-US" sz="2000" dirty="0">
                <a:latin typeface="Arial" panose="020B0604020202020204" pitchFamily="34" charset="0"/>
                <a:cs typeface="Arial" panose="020B0604020202020204" pitchFamily="34" charset="0"/>
              </a:rPr>
              <a:t> Pre-meal, post-meal, at bedtime, and at 3 am.</a:t>
            </a:r>
            <a:endParaRPr sz="2000" dirty="0">
              <a:latin typeface="Arial" panose="020B0604020202020204" pitchFamily="34" charset="0"/>
              <a:cs typeface="Arial" panose="020B0604020202020204" pitchFamily="34" charset="0"/>
            </a:endParaRPr>
          </a:p>
          <a:p>
            <a:pPr indent="-457200">
              <a:spcBef>
                <a:spcPts val="360"/>
              </a:spcBef>
              <a:buFont typeface="+mj-lt"/>
              <a:buAutoNum type="arabicPeriod"/>
            </a:pPr>
            <a:endParaRPr sz="2000" dirty="0">
              <a:latin typeface="Arial" panose="020B0604020202020204" pitchFamily="34" charset="0"/>
              <a:cs typeface="Arial" panose="020B0604020202020204" pitchFamily="34" charset="0"/>
            </a:endParaRPr>
          </a:p>
          <a:p>
            <a:pPr marL="552450" indent="-457200">
              <a:spcBef>
                <a:spcPts val="360"/>
              </a:spcBef>
              <a:buSzPts val="2100"/>
              <a:buFont typeface="+mj-lt"/>
              <a:buAutoNum type="arabicPeriod"/>
            </a:pPr>
            <a:r>
              <a:rPr lang="en-US" sz="2000" b="1" dirty="0">
                <a:latin typeface="Arial" panose="020B0604020202020204" pitchFamily="34" charset="0"/>
                <a:cs typeface="Arial" panose="020B0604020202020204" pitchFamily="34" charset="0"/>
              </a:rPr>
              <a:t>5 tests a day:</a:t>
            </a:r>
            <a:r>
              <a:rPr lang="en-US" sz="2000" dirty="0">
                <a:latin typeface="Arial" panose="020B0604020202020204" pitchFamily="34" charset="0"/>
                <a:cs typeface="Arial" panose="020B0604020202020204" pitchFamily="34" charset="0"/>
              </a:rPr>
              <a:t> Pre-meals, at bedtime and at 3 am.</a:t>
            </a:r>
            <a:endParaRPr sz="2000" dirty="0">
              <a:latin typeface="Arial" panose="020B0604020202020204" pitchFamily="34" charset="0"/>
              <a:cs typeface="Arial" panose="020B0604020202020204" pitchFamily="34" charset="0"/>
            </a:endParaRPr>
          </a:p>
          <a:p>
            <a:pPr marL="914400" indent="-457200">
              <a:spcBef>
                <a:spcPts val="360"/>
              </a:spcBef>
              <a:buFont typeface="+mj-lt"/>
              <a:buAutoNum type="arabicPeriod"/>
            </a:pPr>
            <a:endParaRPr sz="2000" dirty="0">
              <a:latin typeface="Arial" panose="020B0604020202020204" pitchFamily="34" charset="0"/>
              <a:cs typeface="Arial" panose="020B0604020202020204" pitchFamily="34" charset="0"/>
            </a:endParaRPr>
          </a:p>
          <a:p>
            <a:pPr marL="552450" indent="-457200">
              <a:spcBef>
                <a:spcPts val="360"/>
              </a:spcBef>
              <a:buSzPts val="2100"/>
              <a:buFont typeface="+mj-lt"/>
              <a:buAutoNum type="arabicPeriod"/>
            </a:pPr>
            <a:r>
              <a:rPr lang="en-US" sz="2000" b="1" dirty="0">
                <a:latin typeface="Arial" panose="020B0604020202020204" pitchFamily="34" charset="0"/>
                <a:cs typeface="Arial" panose="020B0604020202020204" pitchFamily="34" charset="0"/>
              </a:rPr>
              <a:t>4 tests a day: </a:t>
            </a:r>
            <a:r>
              <a:rPr lang="en-US" sz="2000" dirty="0">
                <a:latin typeface="Arial" panose="020B0604020202020204" pitchFamily="34" charset="0"/>
                <a:cs typeface="Arial" panose="020B0604020202020204" pitchFamily="34" charset="0"/>
              </a:rPr>
              <a:t>Pre-meals and bedtime.</a:t>
            </a:r>
          </a:p>
          <a:p>
            <a:pPr marL="914400" indent="-457200">
              <a:spcBef>
                <a:spcPts val="360"/>
              </a:spcBef>
              <a:buFont typeface="+mj-lt"/>
              <a:buAutoNum type="arabicPeriod"/>
            </a:pPr>
            <a:endParaRPr lang="en-US" sz="2000" dirty="0">
              <a:latin typeface="Arial" panose="020B0604020202020204" pitchFamily="34" charset="0"/>
              <a:cs typeface="Arial" panose="020B0604020202020204" pitchFamily="34" charset="0"/>
            </a:endParaRPr>
          </a:p>
          <a:p>
            <a:pPr marL="552450" indent="-457200">
              <a:spcBef>
                <a:spcPts val="360"/>
              </a:spcBef>
              <a:buSzPts val="2100"/>
              <a:buFont typeface="+mj-lt"/>
              <a:buAutoNum type="arabicPeriod"/>
            </a:pPr>
            <a:r>
              <a:rPr lang="en-US" sz="2000" b="1" dirty="0">
                <a:latin typeface="Arial" panose="020B0604020202020204" pitchFamily="34" charset="0"/>
                <a:cs typeface="Arial" panose="020B0604020202020204" pitchFamily="34" charset="0"/>
              </a:rPr>
              <a:t>3 tests a day:</a:t>
            </a:r>
            <a:r>
              <a:rPr lang="en-US" sz="2000" dirty="0">
                <a:latin typeface="Arial" panose="020B0604020202020204" pitchFamily="34" charset="0"/>
                <a:cs typeface="Arial" panose="020B0604020202020204" pitchFamily="34" charset="0"/>
              </a:rPr>
              <a:t> Usually done pre-meal to allow for correction of pre-meal hyperglycemia.</a:t>
            </a:r>
            <a:endParaRPr sz="2000" dirty="0">
              <a:latin typeface="Arial" panose="020B0604020202020204" pitchFamily="34" charset="0"/>
              <a:cs typeface="Arial" panose="020B0604020202020204" pitchFamily="34" charset="0"/>
            </a:endParaRPr>
          </a:p>
          <a:p>
            <a:pPr marL="914400" indent="-457200">
              <a:spcBef>
                <a:spcPts val="360"/>
              </a:spcBef>
              <a:buFont typeface="+mj-lt"/>
              <a:buAutoNum type="arabicPeriod"/>
            </a:pPr>
            <a:endParaRPr sz="2000" dirty="0">
              <a:latin typeface="Arial" panose="020B0604020202020204" pitchFamily="34" charset="0"/>
              <a:cs typeface="Arial" panose="020B0604020202020204" pitchFamily="34" charset="0"/>
            </a:endParaRPr>
          </a:p>
          <a:p>
            <a:pPr marL="552450" indent="-457200">
              <a:spcBef>
                <a:spcPts val="360"/>
              </a:spcBef>
              <a:buSzPts val="2100"/>
              <a:buFont typeface="+mj-lt"/>
              <a:buAutoNum type="arabicPeriod"/>
            </a:pPr>
            <a:r>
              <a:rPr lang="en-US" sz="2000" b="1" dirty="0">
                <a:latin typeface="Arial" panose="020B0604020202020204" pitchFamily="34" charset="0"/>
                <a:cs typeface="Arial" panose="020B0604020202020204" pitchFamily="34" charset="0"/>
              </a:rPr>
              <a:t>Where availability of strips is a challenge: </a:t>
            </a:r>
            <a:r>
              <a:rPr lang="en-US" sz="2000" dirty="0">
                <a:latin typeface="Arial" panose="020B0604020202020204" pitchFamily="34" charset="0"/>
                <a:cs typeface="Arial" panose="020B0604020202020204" pitchFamily="34" charset="0"/>
              </a:rPr>
              <a:t>Tests can be modified to collect as much information as possible e.g., 7-point testing for 3 days in a row in one week and over the weekend the following week.</a:t>
            </a:r>
            <a:endParaRPr sz="2000" dirty="0">
              <a:latin typeface="Arial" panose="020B0604020202020204" pitchFamily="34" charset="0"/>
              <a:cs typeface="Arial" panose="020B0604020202020204" pitchFamily="34" charset="0"/>
            </a:endParaRPr>
          </a:p>
          <a:p>
            <a:pPr marL="0" indent="0">
              <a:spcBef>
                <a:spcPts val="360"/>
              </a:spcBef>
              <a:buNone/>
            </a:pPr>
            <a:endParaRPr dirty="0"/>
          </a:p>
        </p:txBody>
      </p:sp>
      <p:sp>
        <p:nvSpPr>
          <p:cNvPr id="1043" name="Google Shape;1043;g298879c2ccd_0_95"/>
          <p:cNvSpPr txBox="1"/>
          <p:nvPr/>
        </p:nvSpPr>
        <p:spPr>
          <a:xfrm>
            <a:off x="1828800" y="5668165"/>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100" b="1" dirty="0">
                <a:solidFill>
                  <a:srgbClr val="0070C0"/>
                </a:solidFill>
                <a:latin typeface="Arial" panose="020B0604020202020204" pitchFamily="34" charset="0"/>
                <a:cs typeface="Arial" panose="020B0604020202020204" pitchFamily="34" charset="0"/>
              </a:rPr>
              <a:t>Record Keeping/ use of food and glucose diary</a:t>
            </a:r>
          </a:p>
        </p:txBody>
      </p:sp>
      <p:sp>
        <p:nvSpPr>
          <p:cNvPr id="3" name="Content Placeholder 2"/>
          <p:cNvSpPr>
            <a:spLocks noGrp="1"/>
          </p:cNvSpPr>
          <p:nvPr>
            <p:ph idx="1"/>
          </p:nvPr>
        </p:nvSpPr>
        <p:spPr>
          <a:xfrm>
            <a:off x="2152650" y="1297859"/>
            <a:ext cx="7886700" cy="4879105"/>
          </a:xfrm>
        </p:spPr>
        <p:txBody>
          <a:bodyPr>
            <a:normAutofit/>
          </a:bodyPr>
          <a:lstStyle/>
          <a:p>
            <a:r>
              <a:rPr lang="en-US" sz="1800" dirty="0">
                <a:latin typeface="Arial" panose="020B0604020202020204" pitchFamily="34" charset="0"/>
                <a:cs typeface="Arial" panose="020B0604020202020204" pitchFamily="34" charset="0"/>
              </a:rPr>
              <a:t>A monitoring diary to record </a:t>
            </a:r>
            <a:r>
              <a:rPr lang="en-US" sz="1800" dirty="0">
                <a:solidFill>
                  <a:srgbClr val="C00000"/>
                </a:solidFill>
                <a:latin typeface="Arial" panose="020B0604020202020204" pitchFamily="34" charset="0"/>
                <a:cs typeface="Arial" panose="020B0604020202020204" pitchFamily="34" charset="0"/>
              </a:rPr>
              <a:t>patterns of glycemic control</a:t>
            </a:r>
            <a:r>
              <a:rPr lang="en-US" sz="1800" dirty="0">
                <a:latin typeface="Arial" panose="020B0604020202020204" pitchFamily="34" charset="0"/>
                <a:cs typeface="Arial" panose="020B0604020202020204" pitchFamily="34" charset="0"/>
              </a:rPr>
              <a:t>, </a:t>
            </a:r>
            <a:r>
              <a:rPr lang="en-US" sz="1800" dirty="0">
                <a:solidFill>
                  <a:srgbClr val="C00000"/>
                </a:solidFill>
                <a:latin typeface="Arial" panose="020B0604020202020204" pitchFamily="34" charset="0"/>
                <a:cs typeface="Arial" panose="020B0604020202020204" pitchFamily="34" charset="0"/>
              </a:rPr>
              <a:t>insulin doses </a:t>
            </a:r>
            <a:r>
              <a:rPr lang="en-US" sz="1800" dirty="0">
                <a:latin typeface="Arial" panose="020B0604020202020204" pitchFamily="34" charset="0"/>
                <a:cs typeface="Arial" panose="020B0604020202020204" pitchFamily="34" charset="0"/>
              </a:rPr>
              <a:t>and </a:t>
            </a:r>
            <a:r>
              <a:rPr lang="en-US" sz="1800" dirty="0">
                <a:solidFill>
                  <a:srgbClr val="C00000"/>
                </a:solidFill>
                <a:latin typeface="Arial" panose="020B0604020202020204" pitchFamily="34" charset="0"/>
                <a:cs typeface="Arial" panose="020B0604020202020204" pitchFamily="34" charset="0"/>
              </a:rPr>
              <a:t>amounts of carbohydrate consumed</a:t>
            </a:r>
            <a:r>
              <a:rPr lang="en-US" sz="1800" dirty="0">
                <a:latin typeface="Arial" panose="020B0604020202020204" pitchFamily="34" charset="0"/>
                <a:cs typeface="Arial" panose="020B0604020202020204" pitchFamily="34" charset="0"/>
              </a:rPr>
              <a:t>, and </a:t>
            </a:r>
            <a:r>
              <a:rPr lang="en-US" sz="1800" dirty="0">
                <a:solidFill>
                  <a:srgbClr val="C00000"/>
                </a:solidFill>
                <a:latin typeface="Arial" panose="020B0604020202020204" pitchFamily="34" charset="0"/>
                <a:cs typeface="Arial" panose="020B0604020202020204" pitchFamily="34" charset="0"/>
              </a:rPr>
              <a:t>adjustments</a:t>
            </a:r>
            <a:r>
              <a:rPr lang="en-US" sz="1800" dirty="0">
                <a:latin typeface="Arial" panose="020B0604020202020204" pitchFamily="34" charset="0"/>
                <a:cs typeface="Arial" panose="020B0604020202020204" pitchFamily="34" charset="0"/>
              </a:rPr>
              <a:t> to treatment. </a:t>
            </a:r>
          </a:p>
          <a:p>
            <a:pPr marL="61722" indent="0">
              <a:buNone/>
            </a:pP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The record book is required at the time of consultation and should contain time and date of: </a:t>
            </a:r>
          </a:p>
          <a:p>
            <a:pPr marL="82296" indent="0">
              <a:buNone/>
            </a:pPr>
            <a:endParaRPr lang="en-US" sz="18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Glucose levels</a:t>
            </a:r>
          </a:p>
          <a:p>
            <a:pPr lvl="1"/>
            <a:r>
              <a:rPr lang="en-US" dirty="0">
                <a:latin typeface="Arial" panose="020B0604020202020204" pitchFamily="34" charset="0"/>
                <a:cs typeface="Arial" panose="020B0604020202020204" pitchFamily="34" charset="0"/>
              </a:rPr>
              <a:t>Carbohydrate intake</a:t>
            </a:r>
          </a:p>
          <a:p>
            <a:pPr lvl="1"/>
            <a:r>
              <a:rPr lang="en-US" dirty="0">
                <a:latin typeface="Arial" panose="020B0604020202020204" pitchFamily="34" charset="0"/>
                <a:cs typeface="Arial" panose="020B0604020202020204" pitchFamily="34" charset="0"/>
              </a:rPr>
              <a:t>Insulin dosage</a:t>
            </a:r>
          </a:p>
        </p:txBody>
      </p:sp>
    </p:spTree>
    <p:extLst>
      <p:ext uri="{BB962C8B-B14F-4D97-AF65-F5344CB8AC3E}">
        <p14:creationId xmlns:p14="http://schemas.microsoft.com/office/powerpoint/2010/main" val="131001736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2100" b="1" dirty="0">
                <a:solidFill>
                  <a:srgbClr val="0070C0"/>
                </a:solidFill>
                <a:latin typeface="Arial" panose="020B0604020202020204" pitchFamily="34" charset="0"/>
                <a:cs typeface="Arial" panose="020B0604020202020204" pitchFamily="34" charset="0"/>
              </a:rPr>
              <a:t>Record Keeping/ use of food and glucose diary </a:t>
            </a:r>
            <a:r>
              <a:rPr lang="en-US" sz="2100" b="1" dirty="0" err="1">
                <a:solidFill>
                  <a:srgbClr val="0070C0"/>
                </a:solidFill>
                <a:latin typeface="Arial" panose="020B0604020202020204" pitchFamily="34" charset="0"/>
                <a:cs typeface="Arial" panose="020B0604020202020204" pitchFamily="34" charset="0"/>
              </a:rPr>
              <a:t>cont</a:t>
            </a:r>
            <a:r>
              <a:rPr lang="en-US" sz="2100" b="1" dirty="0">
                <a:solidFill>
                  <a:srgbClr val="0070C0"/>
                </a:solidFill>
                <a:latin typeface="Arial" panose="020B0604020202020204" pitchFamily="34" charset="0"/>
                <a:cs typeface="Arial" panose="020B0604020202020204" pitchFamily="34" charset="0"/>
              </a:rPr>
              <a:t>,</a:t>
            </a:r>
            <a:endParaRPr lang="en-US" sz="2100" b="1" dirty="0">
              <a:solidFill>
                <a:schemeClr val="accent1"/>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p:txBody>
          <a:bodyPr>
            <a:normAutofit/>
          </a:bodyPr>
          <a:lstStyle/>
          <a:p>
            <a:r>
              <a:rPr lang="en-US" sz="1800" dirty="0"/>
              <a:t>Note of special events affecting glycemic control (e.g., illness, exercise, menses, alcohol intake)</a:t>
            </a:r>
          </a:p>
          <a:p>
            <a:endParaRPr lang="en-US" sz="1800" dirty="0"/>
          </a:p>
          <a:p>
            <a:r>
              <a:rPr lang="en-US" sz="1800" dirty="0"/>
              <a:t>Hypoglycemic episodes, description of severity, and potential alterations in the usual routine to help explain the cause for the event</a:t>
            </a:r>
          </a:p>
          <a:p>
            <a:endParaRPr lang="en-US" sz="1800" dirty="0"/>
          </a:p>
          <a:p>
            <a:r>
              <a:rPr lang="en-US" sz="1800" dirty="0"/>
              <a:t>Episodes of hyperglycemia, ketonuria/ketonemia</a:t>
            </a:r>
          </a:p>
          <a:p>
            <a:endParaRPr lang="en-US" sz="1800" dirty="0"/>
          </a:p>
          <a:p>
            <a:r>
              <a:rPr lang="en-US" sz="1800" dirty="0"/>
              <a:t>Glucose monitoring records </a:t>
            </a:r>
            <a:r>
              <a:rPr lang="en-US" sz="1800" dirty="0">
                <a:solidFill>
                  <a:srgbClr val="C00000"/>
                </a:solidFill>
              </a:rPr>
              <a:t>should not be used judgmentally </a:t>
            </a:r>
            <a:r>
              <a:rPr lang="en-US" sz="1800" dirty="0"/>
              <a:t>but as a vehicle for </a:t>
            </a:r>
            <a:r>
              <a:rPr lang="en-US" sz="1800" dirty="0">
                <a:solidFill>
                  <a:srgbClr val="C00000"/>
                </a:solidFill>
              </a:rPr>
              <a:t>discussing the causes of variability </a:t>
            </a:r>
            <a:r>
              <a:rPr lang="en-US" sz="1800" dirty="0"/>
              <a:t>and strategies for improving glycemic control.</a:t>
            </a:r>
          </a:p>
          <a:p>
            <a:endParaRPr lang="en-US" dirty="0"/>
          </a:p>
        </p:txBody>
      </p:sp>
    </p:spTree>
    <p:extLst>
      <p:ext uri="{BB962C8B-B14F-4D97-AF65-F5344CB8AC3E}">
        <p14:creationId xmlns:p14="http://schemas.microsoft.com/office/powerpoint/2010/main" val="132912228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190" y="683883"/>
            <a:ext cx="6445209" cy="686991"/>
          </a:xfrm>
        </p:spPr>
        <p:txBody>
          <a:bodyPr>
            <a:normAutofit fontScale="90000"/>
          </a:bodyPr>
          <a:lstStyle/>
          <a:p>
            <a:r>
              <a:rPr lang="en-GB" b="1" dirty="0">
                <a:solidFill>
                  <a:schemeClr val="accent5"/>
                </a:solidFill>
                <a:latin typeface="+mn-lt"/>
              </a:rPr>
              <a:t>Sample of Daily Food And Insulin Diary</a:t>
            </a:r>
          </a:p>
        </p:txBody>
      </p:sp>
      <p:graphicFrame>
        <p:nvGraphicFramePr>
          <p:cNvPr id="6" name="Content Placeholder 5"/>
          <p:cNvGraphicFramePr>
            <a:graphicFrameLocks noGrp="1"/>
          </p:cNvGraphicFramePr>
          <p:nvPr>
            <p:ph idx="1"/>
          </p:nvPr>
        </p:nvGraphicFramePr>
        <p:xfrm>
          <a:off x="2649143" y="1873043"/>
          <a:ext cx="6878969" cy="3740634"/>
        </p:xfrm>
        <a:graphic>
          <a:graphicData uri="http://schemas.openxmlformats.org/drawingml/2006/table">
            <a:tbl>
              <a:tblPr firstRow="1" bandRow="1">
                <a:tableStyleId>{5C22544A-7EE6-4342-B048-85BDC9FD1C3A}</a:tableStyleId>
              </a:tblPr>
              <a:tblGrid>
                <a:gridCol w="806964">
                  <a:extLst>
                    <a:ext uri="{9D8B030D-6E8A-4147-A177-3AD203B41FA5}">
                      <a16:colId xmlns:a16="http://schemas.microsoft.com/office/drawing/2014/main" val="20000"/>
                    </a:ext>
                  </a:extLst>
                </a:gridCol>
                <a:gridCol w="611302">
                  <a:extLst>
                    <a:ext uri="{9D8B030D-6E8A-4147-A177-3AD203B41FA5}">
                      <a16:colId xmlns:a16="http://schemas.microsoft.com/office/drawing/2014/main" val="20001"/>
                    </a:ext>
                  </a:extLst>
                </a:gridCol>
                <a:gridCol w="639142">
                  <a:extLst>
                    <a:ext uri="{9D8B030D-6E8A-4147-A177-3AD203B41FA5}">
                      <a16:colId xmlns:a16="http://schemas.microsoft.com/office/drawing/2014/main" val="20002"/>
                    </a:ext>
                  </a:extLst>
                </a:gridCol>
                <a:gridCol w="694179">
                  <a:extLst>
                    <a:ext uri="{9D8B030D-6E8A-4147-A177-3AD203B41FA5}">
                      <a16:colId xmlns:a16="http://schemas.microsoft.com/office/drawing/2014/main" val="20003"/>
                    </a:ext>
                  </a:extLst>
                </a:gridCol>
                <a:gridCol w="687897">
                  <a:extLst>
                    <a:ext uri="{9D8B030D-6E8A-4147-A177-3AD203B41FA5}">
                      <a16:colId xmlns:a16="http://schemas.microsoft.com/office/drawing/2014/main" val="20004"/>
                    </a:ext>
                  </a:extLst>
                </a:gridCol>
                <a:gridCol w="687897">
                  <a:extLst>
                    <a:ext uri="{9D8B030D-6E8A-4147-A177-3AD203B41FA5}">
                      <a16:colId xmlns:a16="http://schemas.microsoft.com/office/drawing/2014/main" val="20005"/>
                    </a:ext>
                  </a:extLst>
                </a:gridCol>
                <a:gridCol w="687897">
                  <a:extLst>
                    <a:ext uri="{9D8B030D-6E8A-4147-A177-3AD203B41FA5}">
                      <a16:colId xmlns:a16="http://schemas.microsoft.com/office/drawing/2014/main" val="20006"/>
                    </a:ext>
                  </a:extLst>
                </a:gridCol>
                <a:gridCol w="687897">
                  <a:extLst>
                    <a:ext uri="{9D8B030D-6E8A-4147-A177-3AD203B41FA5}">
                      <a16:colId xmlns:a16="http://schemas.microsoft.com/office/drawing/2014/main" val="20007"/>
                    </a:ext>
                  </a:extLst>
                </a:gridCol>
                <a:gridCol w="687897">
                  <a:extLst>
                    <a:ext uri="{9D8B030D-6E8A-4147-A177-3AD203B41FA5}">
                      <a16:colId xmlns:a16="http://schemas.microsoft.com/office/drawing/2014/main" val="20008"/>
                    </a:ext>
                  </a:extLst>
                </a:gridCol>
                <a:gridCol w="687897">
                  <a:extLst>
                    <a:ext uri="{9D8B030D-6E8A-4147-A177-3AD203B41FA5}">
                      <a16:colId xmlns:a16="http://schemas.microsoft.com/office/drawing/2014/main" val="20009"/>
                    </a:ext>
                  </a:extLst>
                </a:gridCol>
              </a:tblGrid>
              <a:tr h="623439">
                <a:tc>
                  <a:txBody>
                    <a:bodyPr/>
                    <a:lstStyle/>
                    <a:p>
                      <a:pPr algn="ctr"/>
                      <a:endParaRPr lang="en-GB" sz="1400" dirty="0">
                        <a:solidFill>
                          <a:schemeClr val="tx1"/>
                        </a:solidFill>
                      </a:endParaRPr>
                    </a:p>
                  </a:txBody>
                  <a:tcPr marL="51435" marR="51435" marT="25718" marB="25718">
                    <a:solidFill>
                      <a:schemeClr val="accent1">
                        <a:lumMod val="90000"/>
                      </a:schemeClr>
                    </a:solidFill>
                  </a:tcPr>
                </a:tc>
                <a:tc gridSpan="2">
                  <a:txBody>
                    <a:bodyPr/>
                    <a:lstStyle/>
                    <a:p>
                      <a:pPr algn="ctr"/>
                      <a:r>
                        <a:rPr lang="en-US" sz="1400" b="1" kern="1200" dirty="0">
                          <a:solidFill>
                            <a:schemeClr val="tx1"/>
                          </a:solidFill>
                          <a:effectLst/>
                          <a:latin typeface="+mn-lt"/>
                          <a:ea typeface="+mn-ea"/>
                          <a:cs typeface="+mn-cs"/>
                        </a:rPr>
                        <a:t>Breakfast </a:t>
                      </a:r>
                      <a:endParaRPr lang="en-GB" sz="1400" dirty="0">
                        <a:solidFill>
                          <a:schemeClr val="tx1"/>
                        </a:solidFill>
                      </a:endParaRPr>
                    </a:p>
                  </a:txBody>
                  <a:tcPr marL="51435" marR="51435" marT="25718" marB="25718">
                    <a:solidFill>
                      <a:schemeClr val="accent1">
                        <a:lumMod val="90000"/>
                      </a:schemeClr>
                    </a:solidFill>
                  </a:tcPr>
                </a:tc>
                <a:tc hMerge="1">
                  <a:txBody>
                    <a:bodyPr/>
                    <a:lstStyle/>
                    <a:p>
                      <a:endParaRPr lang="en-US"/>
                    </a:p>
                  </a:txBody>
                  <a:tcPr marL="68580" marR="68580" marT="34290" marB="34290">
                    <a:solidFill>
                      <a:srgbClr val="0070C0"/>
                    </a:solidFill>
                  </a:tcPr>
                </a:tc>
                <a:tc gridSpan="2">
                  <a:txBody>
                    <a:bodyPr/>
                    <a:lstStyle/>
                    <a:p>
                      <a:pPr algn="ctr"/>
                      <a:r>
                        <a:rPr lang="en-GB" sz="1400" dirty="0">
                          <a:solidFill>
                            <a:schemeClr val="tx1"/>
                          </a:solidFill>
                        </a:rPr>
                        <a:t>Lunch</a:t>
                      </a:r>
                    </a:p>
                  </a:txBody>
                  <a:tcPr marL="51435" marR="51435" marT="25718" marB="25718">
                    <a:solidFill>
                      <a:schemeClr val="accent1">
                        <a:lumMod val="90000"/>
                      </a:schemeClr>
                    </a:solidFill>
                  </a:tcPr>
                </a:tc>
                <a:tc hMerge="1">
                  <a:txBody>
                    <a:bodyPr/>
                    <a:lstStyle/>
                    <a:p>
                      <a:endParaRPr lang="en-US"/>
                    </a:p>
                  </a:txBody>
                  <a:tcPr marL="68580" marR="68580" marT="34290" marB="34290">
                    <a:solidFill>
                      <a:schemeClr val="accent1">
                        <a:lumMod val="90000"/>
                      </a:schemeClr>
                    </a:solidFill>
                  </a:tcPr>
                </a:tc>
                <a:tc gridSpan="2">
                  <a:txBody>
                    <a:bodyPr/>
                    <a:lstStyle/>
                    <a:p>
                      <a:pPr algn="ctr"/>
                      <a:r>
                        <a:rPr lang="en-GB" sz="1400" dirty="0">
                          <a:solidFill>
                            <a:schemeClr val="tx1"/>
                          </a:solidFill>
                        </a:rPr>
                        <a:t>Dinner</a:t>
                      </a:r>
                    </a:p>
                  </a:txBody>
                  <a:tcPr marL="51435" marR="51435" marT="25718" marB="25718">
                    <a:solidFill>
                      <a:schemeClr val="accent1">
                        <a:lumMod val="90000"/>
                      </a:schemeClr>
                    </a:solidFill>
                  </a:tcPr>
                </a:tc>
                <a:tc hMerge="1">
                  <a:txBody>
                    <a:bodyPr/>
                    <a:lstStyle/>
                    <a:p>
                      <a:endParaRPr lang="en-US"/>
                    </a:p>
                  </a:txBody>
                  <a:tcPr marL="68580" marR="68580" marT="34290" marB="34290">
                    <a:solidFill>
                      <a:schemeClr val="accent1">
                        <a:lumMod val="90000"/>
                      </a:schemeClr>
                    </a:solidFill>
                  </a:tcPr>
                </a:tc>
                <a:tc gridSpan="2">
                  <a:txBody>
                    <a:bodyPr/>
                    <a:lstStyle/>
                    <a:p>
                      <a:pPr algn="ctr"/>
                      <a:r>
                        <a:rPr lang="en-GB" sz="1400" dirty="0">
                          <a:solidFill>
                            <a:schemeClr val="tx1"/>
                          </a:solidFill>
                        </a:rPr>
                        <a:t>Bedtime</a:t>
                      </a:r>
                    </a:p>
                  </a:txBody>
                  <a:tcPr marL="51435" marR="51435" marT="25718" marB="25718">
                    <a:solidFill>
                      <a:schemeClr val="accent1">
                        <a:lumMod val="90000"/>
                      </a:schemeClr>
                    </a:solidFill>
                  </a:tcPr>
                </a:tc>
                <a:tc hMerge="1">
                  <a:txBody>
                    <a:bodyPr/>
                    <a:lstStyle/>
                    <a:p>
                      <a:endParaRPr lang="en-US"/>
                    </a:p>
                  </a:txBody>
                  <a:tcPr marL="68580" marR="68580" marT="34290" marB="34290">
                    <a:solidFill>
                      <a:schemeClr val="accent1">
                        <a:lumMod val="90000"/>
                      </a:schemeClr>
                    </a:solidFill>
                  </a:tcPr>
                </a:tc>
                <a:tc>
                  <a:txBody>
                    <a:bodyPr/>
                    <a:lstStyle/>
                    <a:p>
                      <a:pPr algn="ctr"/>
                      <a:r>
                        <a:rPr lang="en-GB" sz="1400" dirty="0">
                          <a:solidFill>
                            <a:schemeClr val="tx1"/>
                          </a:solidFill>
                        </a:rPr>
                        <a:t>Notes</a:t>
                      </a:r>
                    </a:p>
                  </a:txBody>
                  <a:tcPr marL="51435" marR="51435" marT="25718" marB="25718">
                    <a:solidFill>
                      <a:schemeClr val="accent1">
                        <a:lumMod val="90000"/>
                      </a:schemeClr>
                    </a:solidFill>
                  </a:tcPr>
                </a:tc>
                <a:extLst>
                  <a:ext uri="{0D108BD9-81ED-4DB2-BD59-A6C34878D82A}">
                    <a16:rowId xmlns:a16="http://schemas.microsoft.com/office/drawing/2014/main" val="10000"/>
                  </a:ext>
                </a:extLst>
              </a:tr>
              <a:tr h="623439">
                <a:tc>
                  <a:txBody>
                    <a:bodyPr/>
                    <a:lstStyle/>
                    <a:p>
                      <a:r>
                        <a:rPr lang="en-GB" sz="1200" dirty="0"/>
                        <a:t>Date:</a:t>
                      </a:r>
                    </a:p>
                  </a:txBody>
                  <a:tcPr marL="51435" marR="51435" marT="25718" marB="25718"/>
                </a:tc>
                <a:tc>
                  <a:txBody>
                    <a:bodyPr/>
                    <a:lstStyle/>
                    <a:p>
                      <a:r>
                        <a:rPr lang="en-GB" sz="1200" dirty="0"/>
                        <a:t>before</a:t>
                      </a:r>
                    </a:p>
                  </a:txBody>
                  <a:tcPr marL="51435" marR="51435" marT="25718" marB="25718"/>
                </a:tc>
                <a:tc>
                  <a:txBody>
                    <a:bodyPr/>
                    <a:lstStyle/>
                    <a:p>
                      <a:r>
                        <a:rPr lang="en-GB" sz="1200" dirty="0"/>
                        <a:t>2 hrs after</a:t>
                      </a:r>
                    </a:p>
                  </a:txBody>
                  <a:tcPr marL="51435" marR="51435" marT="25718" marB="25718"/>
                </a:tc>
                <a:tc>
                  <a:txBody>
                    <a:bodyPr/>
                    <a:lstStyle/>
                    <a:p>
                      <a:r>
                        <a:rPr lang="en-GB" sz="1200" dirty="0"/>
                        <a:t>before</a:t>
                      </a:r>
                    </a:p>
                  </a:txBody>
                  <a:tcPr marL="51435" marR="51435" marT="25718" marB="25718"/>
                </a:tc>
                <a:tc>
                  <a:txBody>
                    <a:bodyPr/>
                    <a:lstStyle/>
                    <a:p>
                      <a:r>
                        <a:rPr lang="en-GB" sz="1200" dirty="0"/>
                        <a:t>2 hrs after</a:t>
                      </a:r>
                    </a:p>
                  </a:txBody>
                  <a:tcPr marL="51435" marR="51435" marT="25718" marB="25718"/>
                </a:tc>
                <a:tc>
                  <a:txBody>
                    <a:bodyPr/>
                    <a:lstStyle/>
                    <a:p>
                      <a:r>
                        <a:rPr lang="en-GB" sz="1200" dirty="0"/>
                        <a:t>before</a:t>
                      </a:r>
                    </a:p>
                  </a:txBody>
                  <a:tcPr marL="51435" marR="51435" marT="25718" marB="25718"/>
                </a:tc>
                <a:tc>
                  <a:txBody>
                    <a:bodyPr/>
                    <a:lstStyle/>
                    <a:p>
                      <a:r>
                        <a:rPr lang="en-GB" sz="1200" dirty="0"/>
                        <a:t>2 hrs after</a:t>
                      </a:r>
                    </a:p>
                  </a:txBody>
                  <a:tcPr marL="51435" marR="51435" marT="25718" marB="25718"/>
                </a:tc>
                <a:tc>
                  <a:txBody>
                    <a:bodyPr/>
                    <a:lstStyle/>
                    <a:p>
                      <a:r>
                        <a:rPr lang="en-GB" sz="1200" dirty="0"/>
                        <a:t>10pm</a:t>
                      </a:r>
                    </a:p>
                  </a:txBody>
                  <a:tcPr marL="51435" marR="51435" marT="25718" marB="25718"/>
                </a:tc>
                <a:tc>
                  <a:txBody>
                    <a:bodyPr/>
                    <a:lstStyle/>
                    <a:p>
                      <a:r>
                        <a:rPr lang="en-GB" sz="1200" dirty="0"/>
                        <a:t>2am</a:t>
                      </a:r>
                    </a:p>
                  </a:txBody>
                  <a:tcPr marL="51435" marR="51435" marT="25718" marB="25718"/>
                </a:tc>
                <a:tc>
                  <a:txBody>
                    <a:bodyPr/>
                    <a:lstStyle/>
                    <a:p>
                      <a:endParaRPr lang="en-GB" sz="1200" dirty="0"/>
                    </a:p>
                  </a:txBody>
                  <a:tcPr marL="51435" marR="51435" marT="25718" marB="25718"/>
                </a:tc>
                <a:extLst>
                  <a:ext uri="{0D108BD9-81ED-4DB2-BD59-A6C34878D82A}">
                    <a16:rowId xmlns:a16="http://schemas.microsoft.com/office/drawing/2014/main" val="10001"/>
                  </a:ext>
                </a:extLst>
              </a:tr>
              <a:tr h="623439">
                <a:tc>
                  <a:txBody>
                    <a:bodyPr/>
                    <a:lstStyle/>
                    <a:p>
                      <a:r>
                        <a:rPr lang="en-US" sz="1200" kern="1200" dirty="0">
                          <a:solidFill>
                            <a:schemeClr val="dk1"/>
                          </a:solidFill>
                          <a:effectLst/>
                          <a:latin typeface="+mn-lt"/>
                          <a:ea typeface="+mn-ea"/>
                          <a:cs typeface="+mn-cs"/>
                        </a:rPr>
                        <a:t>Blood Sugar</a:t>
                      </a:r>
                      <a:endParaRPr lang="en-GB" sz="1200" dirty="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dirty="0"/>
                    </a:p>
                  </a:txBody>
                  <a:tcPr marL="51435" marR="51435" marT="25718" marB="25718"/>
                </a:tc>
                <a:extLst>
                  <a:ext uri="{0D108BD9-81ED-4DB2-BD59-A6C34878D82A}">
                    <a16:rowId xmlns:a16="http://schemas.microsoft.com/office/drawing/2014/main" val="10002"/>
                  </a:ext>
                </a:extLst>
              </a:tr>
              <a:tr h="623439">
                <a:tc>
                  <a:txBody>
                    <a:bodyPr/>
                    <a:lstStyle/>
                    <a:p>
                      <a:r>
                        <a:rPr lang="en-US" sz="1200" kern="1200" dirty="0">
                          <a:solidFill>
                            <a:schemeClr val="dk1"/>
                          </a:solidFill>
                          <a:effectLst/>
                          <a:latin typeface="+mn-lt"/>
                          <a:ea typeface="+mn-ea"/>
                          <a:cs typeface="+mn-cs"/>
                        </a:rPr>
                        <a:t>Insulin Dose</a:t>
                      </a:r>
                      <a:endParaRPr lang="en-GB" sz="1200" dirty="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dirty="0"/>
                    </a:p>
                  </a:txBody>
                  <a:tcPr marL="51435" marR="51435" marT="25718" marB="25718"/>
                </a:tc>
                <a:extLst>
                  <a:ext uri="{0D108BD9-81ED-4DB2-BD59-A6C34878D82A}">
                    <a16:rowId xmlns:a16="http://schemas.microsoft.com/office/drawing/2014/main" val="10003"/>
                  </a:ext>
                </a:extLst>
              </a:tr>
              <a:tr h="623439">
                <a:tc>
                  <a:txBody>
                    <a:bodyPr/>
                    <a:lstStyle/>
                    <a:p>
                      <a:r>
                        <a:rPr lang="en-US" sz="1200" kern="1200" dirty="0">
                          <a:solidFill>
                            <a:schemeClr val="dk1"/>
                          </a:solidFill>
                          <a:effectLst/>
                          <a:latin typeface="+mn-lt"/>
                          <a:ea typeface="+mn-ea"/>
                          <a:cs typeface="+mn-cs"/>
                        </a:rPr>
                        <a:t>Carbs eaten</a:t>
                      </a:r>
                      <a:endParaRPr lang="en-GB" sz="1200" dirty="0"/>
                    </a:p>
                  </a:txBody>
                  <a:tcPr marL="51435" marR="51435" marT="25718" marB="25718"/>
                </a:tc>
                <a:tc>
                  <a:txBody>
                    <a:bodyPr/>
                    <a:lstStyle/>
                    <a:p>
                      <a:endParaRPr lang="en-GB" sz="1200" dirty="0"/>
                    </a:p>
                  </a:txBody>
                  <a:tcPr marL="51435" marR="51435" marT="25718" marB="25718"/>
                </a:tc>
                <a:tc>
                  <a:txBody>
                    <a:bodyPr/>
                    <a:lstStyle/>
                    <a:p>
                      <a:endParaRPr lang="en-GB" sz="1200"/>
                    </a:p>
                  </a:txBody>
                  <a:tcPr marL="51435" marR="51435" marT="25718" marB="25718"/>
                </a:tc>
                <a:tc>
                  <a:txBody>
                    <a:bodyPr/>
                    <a:lstStyle/>
                    <a:p>
                      <a:endParaRPr lang="en-GB" sz="1200" dirty="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extLst>
                  <a:ext uri="{0D108BD9-81ED-4DB2-BD59-A6C34878D82A}">
                    <a16:rowId xmlns:a16="http://schemas.microsoft.com/office/drawing/2014/main" val="10004"/>
                  </a:ext>
                </a:extLst>
              </a:tr>
              <a:tr h="623439">
                <a:tc>
                  <a:txBody>
                    <a:bodyPr/>
                    <a:lstStyle/>
                    <a:p>
                      <a:r>
                        <a:rPr lang="en-US" sz="1200" kern="1200" dirty="0">
                          <a:solidFill>
                            <a:schemeClr val="dk1"/>
                          </a:solidFill>
                          <a:effectLst/>
                          <a:latin typeface="+mn-lt"/>
                          <a:ea typeface="+mn-ea"/>
                          <a:cs typeface="+mn-cs"/>
                        </a:rPr>
                        <a:t>Exercise</a:t>
                      </a:r>
                      <a:endParaRPr lang="en-GB" sz="1200" dirty="0"/>
                    </a:p>
                  </a:txBody>
                  <a:tcPr marL="51435" marR="51435" marT="25718" marB="25718"/>
                </a:tc>
                <a:tc>
                  <a:txBody>
                    <a:bodyPr/>
                    <a:lstStyle/>
                    <a:p>
                      <a:endParaRPr lang="en-GB" sz="1200" dirty="0"/>
                    </a:p>
                  </a:txBody>
                  <a:tcPr marL="51435" marR="51435" marT="25718" marB="25718"/>
                </a:tc>
                <a:tc>
                  <a:txBody>
                    <a:bodyPr/>
                    <a:lstStyle/>
                    <a:p>
                      <a:endParaRPr lang="en-GB" sz="1200" dirty="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a:p>
                  </a:txBody>
                  <a:tcPr marL="51435" marR="51435" marT="25718" marB="25718"/>
                </a:tc>
                <a:tc>
                  <a:txBody>
                    <a:bodyPr/>
                    <a:lstStyle/>
                    <a:p>
                      <a:endParaRPr lang="en-GB" sz="1200" dirty="0"/>
                    </a:p>
                  </a:txBody>
                  <a:tcPr marL="51435" marR="51435" marT="25718" marB="25718"/>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663112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a:extLst>
              <a:ext uri="{FF2B5EF4-FFF2-40B4-BE49-F238E27FC236}">
                <a16:creationId xmlns:a16="http://schemas.microsoft.com/office/drawing/2014/main" id="{7052F358-0254-4CC9-98DA-F1B92E3D112D}"/>
              </a:ext>
            </a:extLst>
          </p:cNvPr>
          <p:cNvSpPr>
            <a:spLocks noGrp="1" noChangeArrowheads="1"/>
          </p:cNvSpPr>
          <p:nvPr>
            <p:ph type="ftr" sz="quarter" idx="10"/>
          </p:nvPr>
        </p:nvSpPr>
        <p:spPr>
          <a:xfrm>
            <a:off x="1919288" y="1"/>
            <a:ext cx="6519862" cy="620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r>
              <a:rPr lang="en-GB" altLang="en-US" b="0">
                <a:solidFill>
                  <a:schemeClr val="bg1"/>
                </a:solidFill>
              </a:rPr>
              <a:t>Presentation title</a:t>
            </a:r>
          </a:p>
        </p:txBody>
      </p:sp>
      <p:sp>
        <p:nvSpPr>
          <p:cNvPr id="33795" name="Rectangle 2">
            <a:extLst>
              <a:ext uri="{FF2B5EF4-FFF2-40B4-BE49-F238E27FC236}">
                <a16:creationId xmlns:a16="http://schemas.microsoft.com/office/drawing/2014/main" id="{3BB99909-6BE0-4FE7-B6CE-E8F09E7BCBA6}"/>
              </a:ext>
            </a:extLst>
          </p:cNvPr>
          <p:cNvSpPr>
            <a:spLocks noGrp="1" noChangeArrowheads="1"/>
          </p:cNvSpPr>
          <p:nvPr>
            <p:ph type="ctrTitle" idx="4294967295"/>
          </p:nvPr>
        </p:nvSpPr>
        <p:spPr>
          <a:xfrm>
            <a:off x="1610096" y="2995552"/>
            <a:ext cx="8686800" cy="620713"/>
          </a:xfrm>
        </p:spPr>
        <p:txBody>
          <a:bodyPr anchor="t">
            <a:normAutofit/>
          </a:bodyPr>
          <a:lstStyle/>
          <a:p>
            <a:pPr algn="r" eaLnBrk="1" hangingPunct="1">
              <a:lnSpc>
                <a:spcPct val="85000"/>
              </a:lnSpc>
            </a:pPr>
            <a:r>
              <a:rPr lang="en-GB" altLang="en-US" sz="4000" b="1" dirty="0">
                <a:solidFill>
                  <a:srgbClr val="0070C0"/>
                </a:solidFill>
                <a:latin typeface="+mn-lt"/>
                <a:ea typeface="Calibri" panose="020F0502020204030204" pitchFamily="34" charset="0"/>
                <a:cs typeface="Arial" panose="020B0604020202020204" pitchFamily="34" charset="0"/>
              </a:rPr>
              <a:t>Monitoring of </a:t>
            </a:r>
            <a:r>
              <a:rPr lang="en-GB" altLang="en-US" sz="4000" b="1" dirty="0" err="1">
                <a:solidFill>
                  <a:srgbClr val="0070C0"/>
                </a:solidFill>
                <a:latin typeface="+mn-lt"/>
                <a:ea typeface="Calibri" panose="020F0502020204030204" pitchFamily="34" charset="0"/>
                <a:cs typeface="Arial" panose="020B0604020202020204" pitchFamily="34" charset="0"/>
              </a:rPr>
              <a:t>Glycemic</a:t>
            </a:r>
            <a:r>
              <a:rPr lang="en-GB" altLang="en-US" sz="4000" b="1" dirty="0">
                <a:solidFill>
                  <a:srgbClr val="0070C0"/>
                </a:solidFill>
                <a:latin typeface="+mn-lt"/>
                <a:ea typeface="Calibri" panose="020F0502020204030204" pitchFamily="34" charset="0"/>
                <a:cs typeface="Arial" panose="020B0604020202020204" pitchFamily="34" charset="0"/>
              </a:rPr>
              <a:t> Management</a:t>
            </a:r>
          </a:p>
        </p:txBody>
      </p:sp>
    </p:spTree>
    <p:extLst>
      <p:ext uri="{BB962C8B-B14F-4D97-AF65-F5344CB8AC3E}">
        <p14:creationId xmlns:p14="http://schemas.microsoft.com/office/powerpoint/2010/main" val="327821346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g298879c2ccd_0_119"/>
          <p:cNvSpPr txBox="1">
            <a:spLocks noGrp="1"/>
          </p:cNvSpPr>
          <p:nvPr>
            <p:ph type="title"/>
          </p:nvPr>
        </p:nvSpPr>
        <p:spPr>
          <a:xfrm>
            <a:off x="1672710" y="236992"/>
            <a:ext cx="8229000" cy="1143300"/>
          </a:xfrm>
          <a:prstGeom prst="rect">
            <a:avLst/>
          </a:prstGeom>
        </p:spPr>
        <p:txBody>
          <a:bodyPr spcFirstLastPara="1" vert="horz" wrap="square" lIns="91425" tIns="45700" rIns="91425" bIns="45700" rtlCol="0" anchor="ctr" anchorCtr="0">
            <a:noAutofit/>
          </a:bodyPr>
          <a:lstStyle/>
          <a:p>
            <a:pPr algn="ctr">
              <a:spcBef>
                <a:spcPts val="0"/>
              </a:spcBef>
            </a:pPr>
            <a:r>
              <a:rPr lang="en-US" sz="2800" b="1" dirty="0">
                <a:solidFill>
                  <a:srgbClr val="0070C0"/>
                </a:solidFill>
                <a:latin typeface="Arial"/>
                <a:ea typeface="Arial"/>
                <a:cs typeface="Arial"/>
                <a:sym typeface="Arial"/>
              </a:rPr>
              <a:t>Blood Glucose Targets</a:t>
            </a:r>
            <a:endParaRPr sz="2800" b="1" dirty="0">
              <a:solidFill>
                <a:srgbClr val="0070C0"/>
              </a:solidFill>
              <a:latin typeface="Arial"/>
              <a:ea typeface="Arial"/>
              <a:cs typeface="Arial"/>
              <a:sym typeface="Arial"/>
            </a:endParaRPr>
          </a:p>
        </p:txBody>
      </p:sp>
      <p:sp>
        <p:nvSpPr>
          <p:cNvPr id="1050" name="Google Shape;1050;g298879c2ccd_0_119"/>
          <p:cNvSpPr txBox="1">
            <a:spLocks noGrp="1"/>
          </p:cNvSpPr>
          <p:nvPr>
            <p:ph type="body" idx="1"/>
          </p:nvPr>
        </p:nvSpPr>
        <p:spPr>
          <a:xfrm>
            <a:off x="2043450" y="1894271"/>
            <a:ext cx="8229000" cy="3258351"/>
          </a:xfrm>
          <a:prstGeom prst="rect">
            <a:avLst/>
          </a:prstGeom>
        </p:spPr>
        <p:txBody>
          <a:bodyPr spcFirstLastPara="1" vert="horz" wrap="square" lIns="91425" tIns="45700" rIns="91425" bIns="45700" rtlCol="0" anchor="t" anchorCtr="0">
            <a:noAutofit/>
          </a:bodyPr>
          <a:lstStyle/>
          <a:p>
            <a:pPr>
              <a:spcBef>
                <a:spcPts val="360"/>
              </a:spcBef>
              <a:buClr>
                <a:srgbClr val="FF0000"/>
              </a:buClr>
              <a:buSzPts val="1800"/>
              <a:buFont typeface="Wingdings" panose="05000000000000000000" pitchFamily="2" charset="2"/>
              <a:buChar char="q"/>
            </a:pPr>
            <a:r>
              <a:rPr lang="en-US" sz="2400" dirty="0">
                <a:latin typeface="Arial" panose="020B0604020202020204" pitchFamily="34" charset="0"/>
                <a:cs typeface="Arial" panose="020B0604020202020204" pitchFamily="34" charset="0"/>
              </a:rPr>
              <a:t>For fingerstick testing, recommended blood glucose target is  4 - 10 mmol/L.</a:t>
            </a:r>
            <a:endParaRPr sz="2400" dirty="0">
              <a:latin typeface="Arial" panose="020B0604020202020204" pitchFamily="34" charset="0"/>
              <a:cs typeface="Arial" panose="020B0604020202020204" pitchFamily="34" charset="0"/>
            </a:endParaRPr>
          </a:p>
          <a:p>
            <a:pPr indent="0">
              <a:spcBef>
                <a:spcPts val="360"/>
              </a:spcBef>
              <a:buClr>
                <a:srgbClr val="FF0000"/>
              </a:buClr>
              <a:buNone/>
            </a:pPr>
            <a:endParaRPr sz="2400" dirty="0">
              <a:latin typeface="Arial" panose="020B0604020202020204" pitchFamily="34" charset="0"/>
              <a:cs typeface="Arial" panose="020B0604020202020204" pitchFamily="34" charset="0"/>
            </a:endParaRPr>
          </a:p>
          <a:p>
            <a:pPr>
              <a:spcBef>
                <a:spcPts val="360"/>
              </a:spcBef>
              <a:buClr>
                <a:srgbClr val="FF0000"/>
              </a:buClr>
              <a:buSzPts val="1800"/>
              <a:buFont typeface="Wingdings" panose="05000000000000000000" pitchFamily="2" charset="2"/>
              <a:buChar char="q"/>
            </a:pPr>
            <a:r>
              <a:rPr lang="en-US" sz="2400" dirty="0">
                <a:latin typeface="Arial" panose="020B0604020202020204" pitchFamily="34" charset="0"/>
                <a:cs typeface="Arial" panose="020B0604020202020204" pitchFamily="34" charset="0"/>
              </a:rPr>
              <a:t>Fasting (morning) target range:  4 - 8 mmol/L.</a:t>
            </a:r>
          </a:p>
          <a:p>
            <a:pPr>
              <a:spcBef>
                <a:spcPts val="360"/>
              </a:spcBef>
              <a:buClr>
                <a:srgbClr val="FF0000"/>
              </a:buClr>
              <a:buSzPts val="1800"/>
              <a:buFont typeface="Wingdings" panose="05000000000000000000" pitchFamily="2" charset="2"/>
              <a:buChar char="q"/>
            </a:pPr>
            <a:endParaRPr lang="en-US" sz="2400" dirty="0">
              <a:latin typeface="Arial" panose="020B0604020202020204" pitchFamily="34" charset="0"/>
              <a:cs typeface="Arial" panose="020B0604020202020204" pitchFamily="34" charset="0"/>
            </a:endParaRPr>
          </a:p>
          <a:p>
            <a:pPr>
              <a:spcBef>
                <a:spcPts val="360"/>
              </a:spcBef>
              <a:buClr>
                <a:srgbClr val="FF0000"/>
              </a:buClr>
              <a:buSzPts val="1800"/>
              <a:buFont typeface="Wingdings" panose="05000000000000000000" pitchFamily="2" charset="2"/>
              <a:buChar char="q"/>
            </a:pPr>
            <a:r>
              <a:rPr lang="en-US" sz="2400" dirty="0">
                <a:latin typeface="Arial" panose="020B0604020202020204" pitchFamily="34" charset="0"/>
                <a:cs typeface="Arial" panose="020B0604020202020204" pitchFamily="34" charset="0"/>
              </a:rPr>
              <a:t>Bedtime target range: 7 - 10 mmol/L.</a:t>
            </a:r>
            <a:endParaRPr sz="2400" dirty="0">
              <a:latin typeface="Arial" panose="020B0604020202020204" pitchFamily="34" charset="0"/>
              <a:cs typeface="Arial" panose="020B0604020202020204" pitchFamily="34" charset="0"/>
            </a:endParaRPr>
          </a:p>
        </p:txBody>
      </p:sp>
      <p:sp>
        <p:nvSpPr>
          <p:cNvPr id="1051" name="Google Shape;1051;g298879c2ccd_0_119"/>
          <p:cNvSpPr txBox="1">
            <a:spLocks noGrp="1"/>
          </p:cNvSpPr>
          <p:nvPr>
            <p:ph type="sldNum" idx="12"/>
          </p:nvPr>
        </p:nvSpPr>
        <p:spPr>
          <a:xfrm>
            <a:off x="8076568" y="6356934"/>
            <a:ext cx="2133900" cy="364200"/>
          </a:xfrm>
          <a:prstGeom prst="rect">
            <a:avLst/>
          </a:prstGeom>
        </p:spPr>
        <p:txBody>
          <a:bodyPr spcFirstLastPara="1" vert="horz" wrap="square" lIns="91425" tIns="45700" rIns="91425" bIns="45700" rtlCol="0" anchor="ctr" anchorCtr="0">
            <a:noAutofit/>
          </a:bodyPr>
          <a:lstStyle/>
          <a:p>
            <a:pPr rtl="1">
              <a:buClr>
                <a:srgbClr val="000000"/>
              </a:buClr>
              <a:buSzPts val="1000"/>
            </a:pPr>
            <a:fld id="{00000000-1234-1234-1234-123412341234}" type="slidenum">
              <a:rPr lang="en-US"/>
              <a:pPr rtl="1">
                <a:buClr>
                  <a:srgbClr val="000000"/>
                </a:buClr>
                <a:buSzPts val="1000"/>
              </a:pPr>
              <a:t>238</a:t>
            </a:fld>
            <a:endParaRPr/>
          </a:p>
        </p:txBody>
      </p:sp>
      <p:sp>
        <p:nvSpPr>
          <p:cNvPr id="2" name="Google Shape;1092;g298879c2ccd_0_138">
            <a:extLst>
              <a:ext uri="{FF2B5EF4-FFF2-40B4-BE49-F238E27FC236}">
                <a16:creationId xmlns:a16="http://schemas.microsoft.com/office/drawing/2014/main" id="{EC5C753A-DE1F-621E-BF9B-C132122D0FCC}"/>
              </a:ext>
            </a:extLst>
          </p:cNvPr>
          <p:cNvSpPr txBox="1"/>
          <p:nvPr/>
        </p:nvSpPr>
        <p:spPr>
          <a:xfrm>
            <a:off x="1647900" y="5666601"/>
            <a:ext cx="9020100" cy="369291"/>
          </a:xfrm>
          <a:prstGeom prst="rect">
            <a:avLst/>
          </a:prstGeom>
          <a:noFill/>
          <a:ln>
            <a:noFill/>
          </a:ln>
        </p:spPr>
        <p:txBody>
          <a:bodyPr spcFirstLastPara="1" wrap="square" lIns="91425" tIns="45700" rIns="91425" bIns="45700" anchor="t" anchorCtr="0">
            <a:spAutoFit/>
          </a:bodyPr>
          <a:lstStyle/>
          <a:p>
            <a:pPr algn="ctr"/>
            <a:r>
              <a:rPr lang="en-US" sz="900" dirty="0">
                <a:solidFill>
                  <a:srgbClr val="0070C0"/>
                </a:solidFill>
                <a:latin typeface="Arial"/>
                <a:ea typeface="Arial"/>
                <a:cs typeface="Arial"/>
                <a:sym typeface="Arial"/>
              </a:rPr>
              <a:t>de Bock M, </a:t>
            </a:r>
            <a:r>
              <a:rPr lang="en-US" sz="900" dirty="0" err="1">
                <a:solidFill>
                  <a:srgbClr val="0070C0"/>
                </a:solidFill>
                <a:latin typeface="Arial"/>
                <a:ea typeface="Arial"/>
                <a:cs typeface="Arial"/>
                <a:sym typeface="Arial"/>
              </a:rPr>
              <a:t>Codner</a:t>
            </a:r>
            <a:r>
              <a:rPr lang="en-US" sz="900" dirty="0">
                <a:solidFill>
                  <a:srgbClr val="0070C0"/>
                </a:solidFill>
                <a:latin typeface="Arial"/>
                <a:ea typeface="Arial"/>
                <a:cs typeface="Arial"/>
                <a:sym typeface="Arial"/>
              </a:rPr>
              <a:t> E, Craig ME, et al. ISPAD Clinical Practice Consensus Guidelines 2022: Glycemic targets and glucose monitoring for children, adolescents, and young people with diabetes. </a:t>
            </a:r>
            <a:r>
              <a:rPr lang="en-US" sz="900" dirty="0" err="1">
                <a:solidFill>
                  <a:srgbClr val="0070C0"/>
                </a:solidFill>
                <a:latin typeface="Arial"/>
                <a:ea typeface="Arial"/>
                <a:cs typeface="Arial"/>
                <a:sym typeface="Arial"/>
              </a:rPr>
              <a:t>Pediatr</a:t>
            </a:r>
            <a:r>
              <a:rPr lang="en-US" sz="900" dirty="0">
                <a:solidFill>
                  <a:srgbClr val="0070C0"/>
                </a:solidFill>
                <a:latin typeface="Arial"/>
                <a:ea typeface="Arial"/>
                <a:cs typeface="Arial"/>
                <a:sym typeface="Arial"/>
              </a:rPr>
              <a:t> Diabetes. 2022;23(8): 1270‐1276.</a:t>
            </a:r>
            <a:endParaRPr sz="900" dirty="0">
              <a:solidFill>
                <a:srgbClr val="0070C0"/>
              </a:solidFill>
              <a:latin typeface="Calibri"/>
              <a:ea typeface="Calibri"/>
              <a:cs typeface="Calibri"/>
              <a:sym typeface="Calibri"/>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21"/>
          <p:cNvSpPr txBox="1">
            <a:spLocks noGrp="1"/>
          </p:cNvSpPr>
          <p:nvPr>
            <p:ph type="title"/>
          </p:nvPr>
        </p:nvSpPr>
        <p:spPr>
          <a:xfrm>
            <a:off x="1981473" y="275012"/>
            <a:ext cx="8229057" cy="114324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Correction Factor</a:t>
            </a:r>
            <a:endParaRPr sz="2800" b="1" dirty="0">
              <a:solidFill>
                <a:srgbClr val="0070C0"/>
              </a:solidFill>
              <a:latin typeface="Arial"/>
              <a:ea typeface="Arial"/>
              <a:cs typeface="Arial"/>
              <a:sym typeface="Arial"/>
            </a:endParaRPr>
          </a:p>
        </p:txBody>
      </p:sp>
      <p:sp>
        <p:nvSpPr>
          <p:cNvPr id="1075" name="Google Shape;1075;p121"/>
          <p:cNvSpPr txBox="1">
            <a:spLocks noGrp="1"/>
          </p:cNvSpPr>
          <p:nvPr>
            <p:ph type="body" idx="1"/>
          </p:nvPr>
        </p:nvSpPr>
        <p:spPr>
          <a:xfrm>
            <a:off x="1981473" y="1754053"/>
            <a:ext cx="8229057" cy="3815475"/>
          </a:xfrm>
          <a:prstGeom prst="rect">
            <a:avLst/>
          </a:prstGeom>
          <a:noFill/>
          <a:ln>
            <a:noFill/>
          </a:ln>
        </p:spPr>
        <p:txBody>
          <a:bodyPr spcFirstLastPara="1" vert="horz" wrap="square" lIns="91425" tIns="45700" rIns="91425" bIns="45700" rtlCol="0" anchor="t" anchorCtr="0">
            <a:normAutofit lnSpcReduction="10000"/>
          </a:bodyPr>
          <a:lstStyle/>
          <a:p>
            <a:pPr marL="114300" indent="0">
              <a:lnSpc>
                <a:spcPct val="100000"/>
              </a:lnSpc>
              <a:spcBef>
                <a:spcPts val="360"/>
              </a:spcBef>
              <a:buClr>
                <a:schemeClr val="dk1"/>
              </a:buClr>
              <a:buSzPts val="1800"/>
              <a:buNone/>
            </a:pPr>
            <a:endParaRPr lang="en-US" sz="2400" dirty="0">
              <a:latin typeface="Arial" panose="020B0604020202020204" pitchFamily="34" charset="0"/>
              <a:ea typeface="Calibri"/>
              <a:cs typeface="Arial" panose="020B0604020202020204" pitchFamily="34" charset="0"/>
              <a:sym typeface="Calibri"/>
            </a:endParaRPr>
          </a:p>
          <a:p>
            <a:pPr marL="457200" indent="-342900">
              <a:lnSpc>
                <a:spcPct val="100000"/>
              </a:lnSpc>
              <a:spcBef>
                <a:spcPts val="360"/>
              </a:spcBef>
              <a:buClr>
                <a:schemeClr val="dk1"/>
              </a:buClr>
              <a:buSzPts val="1800"/>
            </a:pPr>
            <a:r>
              <a:rPr lang="en-US" sz="2400" dirty="0">
                <a:latin typeface="Arial" panose="020B0604020202020204" pitchFamily="34" charset="0"/>
                <a:ea typeface="Calibri"/>
                <a:cs typeface="Arial" panose="020B0604020202020204" pitchFamily="34" charset="0"/>
                <a:sym typeface="Calibri"/>
              </a:rPr>
              <a:t>Also called </a:t>
            </a:r>
            <a:r>
              <a:rPr lang="en-US" sz="2400" dirty="0">
                <a:solidFill>
                  <a:srgbClr val="FF0000"/>
                </a:solidFill>
                <a:latin typeface="Arial" panose="020B0604020202020204" pitchFamily="34" charset="0"/>
                <a:ea typeface="Calibri"/>
                <a:cs typeface="Arial" panose="020B0604020202020204" pitchFamily="34" charset="0"/>
                <a:sym typeface="Calibri"/>
              </a:rPr>
              <a:t>insulin sensitivity factor </a:t>
            </a:r>
            <a:r>
              <a:rPr lang="en-US" sz="2400" dirty="0">
                <a:latin typeface="Arial" panose="020B0604020202020204" pitchFamily="34" charset="0"/>
                <a:ea typeface="Calibri"/>
                <a:cs typeface="Arial" panose="020B0604020202020204" pitchFamily="34" charset="0"/>
                <a:sym typeface="Calibri"/>
              </a:rPr>
              <a:t>for correction of hyperglycemia</a:t>
            </a:r>
            <a:endParaRPr sz="2400" dirty="0">
              <a:latin typeface="Arial" panose="020B0604020202020204" pitchFamily="34" charset="0"/>
              <a:cs typeface="Arial" panose="020B0604020202020204" pitchFamily="34" charset="0"/>
            </a:endParaRPr>
          </a:p>
          <a:p>
            <a:pPr marL="457200">
              <a:lnSpc>
                <a:spcPct val="100000"/>
              </a:lnSpc>
              <a:spcBef>
                <a:spcPts val="360"/>
              </a:spcBef>
              <a:buClr>
                <a:schemeClr val="dk1"/>
              </a:buClr>
              <a:buSzPts val="1800"/>
              <a:buNone/>
            </a:pPr>
            <a:endParaRPr sz="2400" dirty="0">
              <a:latin typeface="Arial" panose="020B0604020202020204" pitchFamily="34" charset="0"/>
              <a:ea typeface="Calibri"/>
              <a:cs typeface="Arial" panose="020B0604020202020204" pitchFamily="34" charset="0"/>
              <a:sym typeface="Calibri"/>
            </a:endParaRPr>
          </a:p>
          <a:p>
            <a:pPr marL="457200" indent="-342900">
              <a:lnSpc>
                <a:spcPct val="100000"/>
              </a:lnSpc>
              <a:spcBef>
                <a:spcPts val="360"/>
              </a:spcBef>
              <a:buClr>
                <a:schemeClr val="dk1"/>
              </a:buClr>
              <a:buSzPts val="1800"/>
            </a:pPr>
            <a:r>
              <a:rPr lang="en-US" sz="2400" dirty="0">
                <a:latin typeface="Arial" panose="020B0604020202020204" pitchFamily="34" charset="0"/>
                <a:ea typeface="Calibri"/>
                <a:cs typeface="Arial" panose="020B0604020202020204" pitchFamily="34" charset="0"/>
                <a:sym typeface="Calibri"/>
              </a:rPr>
              <a:t>Correction doses for mmol/L, use the “100 rule,” that is, divide 100 by total daily insulin dose to get the mmol/L that 1 unit of rapid-acting insulin will lower the blood glucose by.</a:t>
            </a:r>
            <a:endParaRPr sz="2400" dirty="0">
              <a:latin typeface="Arial" panose="020B0604020202020204" pitchFamily="34" charset="0"/>
              <a:cs typeface="Arial" panose="020B0604020202020204" pitchFamily="34" charset="0"/>
            </a:endParaRPr>
          </a:p>
          <a:p>
            <a:pPr marL="457200">
              <a:lnSpc>
                <a:spcPct val="100000"/>
              </a:lnSpc>
              <a:spcBef>
                <a:spcPts val="360"/>
              </a:spcBef>
              <a:buClr>
                <a:schemeClr val="dk1"/>
              </a:buClr>
              <a:buSzPts val="1800"/>
              <a:buNone/>
            </a:pPr>
            <a:endParaRPr sz="2400" dirty="0">
              <a:latin typeface="Arial" panose="020B0604020202020204" pitchFamily="34" charset="0"/>
              <a:ea typeface="Calibri"/>
              <a:cs typeface="Arial" panose="020B0604020202020204" pitchFamily="34" charset="0"/>
              <a:sym typeface="Calibri"/>
            </a:endParaRPr>
          </a:p>
          <a:p>
            <a:pPr marL="457200" indent="-342900">
              <a:lnSpc>
                <a:spcPct val="100000"/>
              </a:lnSpc>
              <a:spcBef>
                <a:spcPts val="360"/>
              </a:spcBef>
              <a:buClr>
                <a:schemeClr val="dk1"/>
              </a:buClr>
              <a:buSzPts val="1800"/>
            </a:pPr>
            <a:r>
              <a:rPr lang="en-US" sz="2400" dirty="0">
                <a:latin typeface="Arial" panose="020B0604020202020204" pitchFamily="34" charset="0"/>
                <a:ea typeface="Calibri"/>
                <a:cs typeface="Arial" panose="020B0604020202020204" pitchFamily="34" charset="0"/>
                <a:sym typeface="Calibri"/>
              </a:rPr>
              <a:t>For regular insulin, a “83-rule” for results in mmol/L. </a:t>
            </a:r>
            <a:endParaRPr sz="2400" dirty="0">
              <a:latin typeface="Arial" panose="020B0604020202020204" pitchFamily="34" charset="0"/>
              <a:cs typeface="Arial" panose="020B0604020202020204" pitchFamily="34" charset="0"/>
            </a:endParaRPr>
          </a:p>
        </p:txBody>
      </p:sp>
      <p:sp>
        <p:nvSpPr>
          <p:cNvPr id="1076" name="Google Shape;1076;p121"/>
          <p:cNvSpPr txBox="1"/>
          <p:nvPr/>
        </p:nvSpPr>
        <p:spPr>
          <a:xfrm>
            <a:off x="1828800" y="5699168"/>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latin typeface="Arial"/>
                <a:ea typeface="Arial"/>
                <a:cs typeface="Arial"/>
                <a:sym typeface="Arial"/>
              </a:rPr>
              <a:t>Danne</a:t>
            </a:r>
            <a:r>
              <a:rPr lang="en-US" sz="900" dirty="0">
                <a:solidFill>
                  <a:srgbClr val="0070C0"/>
                </a:solidFill>
                <a:latin typeface="Arial"/>
                <a:ea typeface="Arial"/>
                <a:cs typeface="Arial"/>
                <a:sym typeface="Arial"/>
              </a:rPr>
              <a:t> T, Phillip M, Buckingham BA, et al. ISPAD Clinical Practice Consensus Guidelines 2018: Insulin treatment in children and adolescents with diabetes. </a:t>
            </a:r>
            <a:r>
              <a:rPr lang="en-US" sz="900" dirty="0" err="1">
                <a:solidFill>
                  <a:srgbClr val="0070C0"/>
                </a:solidFill>
                <a:latin typeface="Arial"/>
                <a:ea typeface="Arial"/>
                <a:cs typeface="Arial"/>
                <a:sym typeface="Arial"/>
              </a:rPr>
              <a:t>Pediatr</a:t>
            </a:r>
            <a:r>
              <a:rPr lang="en-US" sz="900" dirty="0">
                <a:solidFill>
                  <a:srgbClr val="0070C0"/>
                </a:solidFill>
                <a:latin typeface="Arial"/>
                <a:ea typeface="Arial"/>
                <a:cs typeface="Arial"/>
                <a:sym typeface="Arial"/>
              </a:rPr>
              <a:t> Diabetes. 2018;19(Suppl. 27):115–135.</a:t>
            </a:r>
            <a:endParaRPr sz="900"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835809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C244EAD-C0BA-44B0-5967-B0F8DE6798FD}"/>
              </a:ext>
            </a:extLst>
          </p:cNvPr>
          <p:cNvSpPr/>
          <p:nvPr/>
        </p:nvSpPr>
        <p:spPr>
          <a:xfrm>
            <a:off x="1439333" y="4509175"/>
            <a:ext cx="1875647" cy="1926136"/>
          </a:xfrm>
          <a:prstGeom prst="ellipse">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4" name="Oval 3">
            <a:extLst>
              <a:ext uri="{FF2B5EF4-FFF2-40B4-BE49-F238E27FC236}">
                <a16:creationId xmlns:a16="http://schemas.microsoft.com/office/drawing/2014/main" id="{65B3A91B-294F-44FC-5840-21024C0E40DB}"/>
              </a:ext>
            </a:extLst>
          </p:cNvPr>
          <p:cNvSpPr/>
          <p:nvPr/>
        </p:nvSpPr>
        <p:spPr>
          <a:xfrm>
            <a:off x="1439333" y="1502865"/>
            <a:ext cx="1875647" cy="1926136"/>
          </a:xfrm>
          <a:prstGeom prst="ellipse">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2" name="Title 1">
            <a:extLst>
              <a:ext uri="{FF2B5EF4-FFF2-40B4-BE49-F238E27FC236}">
                <a16:creationId xmlns:a16="http://schemas.microsoft.com/office/drawing/2014/main" id="{8EF68AF0-D1C5-4CA4-B222-0283658EC394}"/>
              </a:ext>
            </a:extLst>
          </p:cNvPr>
          <p:cNvSpPr>
            <a:spLocks noGrp="1"/>
          </p:cNvSpPr>
          <p:nvPr>
            <p:ph type="title"/>
          </p:nvPr>
        </p:nvSpPr>
        <p:spPr>
          <a:xfrm>
            <a:off x="1301519" y="834501"/>
            <a:ext cx="9588962" cy="742950"/>
          </a:xfrm>
        </p:spPr>
        <p:txBody>
          <a:bodyPr>
            <a:noAutofit/>
          </a:bodyPr>
          <a:lstStyle/>
          <a:p>
            <a:pPr>
              <a:defRPr/>
            </a:pPr>
            <a:r>
              <a:rPr lang="en-US" b="1" dirty="0">
                <a:solidFill>
                  <a:srgbClr val="0070C0"/>
                </a:solidFill>
                <a:latin typeface="+mn-lt"/>
              </a:rPr>
              <a:t>Emergency intervention </a:t>
            </a:r>
            <a:r>
              <a:rPr lang="en-GB" b="1" dirty="0">
                <a:solidFill>
                  <a:srgbClr val="0070C0"/>
                </a:solidFill>
                <a:latin typeface="+mn-lt"/>
              </a:rPr>
              <a:t> for inadequate breathing</a:t>
            </a:r>
            <a:br>
              <a:rPr lang="en-GB" b="1" dirty="0">
                <a:solidFill>
                  <a:srgbClr val="0070C0"/>
                </a:solidFill>
                <a:latin typeface="+mn-lt"/>
              </a:rPr>
            </a:br>
            <a:r>
              <a:rPr lang="en-GB" b="1" dirty="0">
                <a:solidFill>
                  <a:srgbClr val="0070C0"/>
                </a:solidFill>
                <a:latin typeface="+mn-lt"/>
              </a:rPr>
              <a:t> </a:t>
            </a:r>
          </a:p>
        </p:txBody>
      </p:sp>
      <p:sp>
        <p:nvSpPr>
          <p:cNvPr id="3" name="Rectangle 2">
            <a:extLst>
              <a:ext uri="{FF2B5EF4-FFF2-40B4-BE49-F238E27FC236}">
                <a16:creationId xmlns:a16="http://schemas.microsoft.com/office/drawing/2014/main" id="{DD70150D-E85C-4F18-94CC-30F224C29FE9}"/>
              </a:ext>
            </a:extLst>
          </p:cNvPr>
          <p:cNvSpPr/>
          <p:nvPr/>
        </p:nvSpPr>
        <p:spPr>
          <a:xfrm>
            <a:off x="3939779" y="3750465"/>
            <a:ext cx="2278856" cy="784619"/>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eaLnBrk="0" fontAlgn="base" hangingPunct="0">
              <a:spcBef>
                <a:spcPct val="0"/>
              </a:spcBef>
              <a:spcAft>
                <a:spcPct val="0"/>
              </a:spcAft>
              <a:defRPr/>
            </a:pPr>
            <a:r>
              <a:rPr lang="en-US" sz="2400" dirty="0">
                <a:solidFill>
                  <a:prstClr val="black"/>
                </a:solidFill>
              </a:rPr>
              <a:t>Is there a wheeze?</a:t>
            </a:r>
            <a:endParaRPr lang="en-KE" sz="2400" dirty="0">
              <a:solidFill>
                <a:prstClr val="black"/>
              </a:solidFill>
            </a:endParaRPr>
          </a:p>
        </p:txBody>
      </p:sp>
      <p:sp>
        <p:nvSpPr>
          <p:cNvPr id="9" name="Rectangle 8">
            <a:extLst>
              <a:ext uri="{FF2B5EF4-FFF2-40B4-BE49-F238E27FC236}">
                <a16:creationId xmlns:a16="http://schemas.microsoft.com/office/drawing/2014/main" id="{DB3E7C67-EE1E-45A4-BF3B-E5DD38869F3D}"/>
              </a:ext>
            </a:extLst>
          </p:cNvPr>
          <p:cNvSpPr/>
          <p:nvPr/>
        </p:nvSpPr>
        <p:spPr>
          <a:xfrm>
            <a:off x="3430195" y="1865580"/>
            <a:ext cx="2879525" cy="1303732"/>
          </a:xfrm>
          <a:prstGeom prst="rect">
            <a:avLst/>
          </a:prstGeom>
          <a:ln/>
        </p:spPr>
        <p:style>
          <a:lnRef idx="0">
            <a:schemeClr val="accent2"/>
          </a:lnRef>
          <a:fillRef idx="3">
            <a:schemeClr val="accent2"/>
          </a:fillRef>
          <a:effectRef idx="3">
            <a:schemeClr val="accent2"/>
          </a:effectRef>
          <a:fontRef idx="minor">
            <a:schemeClr val="lt1"/>
          </a:fontRef>
        </p:style>
        <p:txBody>
          <a:bodyPr anchor="ctr"/>
          <a:lstStyle/>
          <a:p>
            <a:pPr marL="342900" lvl="1" indent="-342900" fontAlgn="base">
              <a:lnSpc>
                <a:spcPct val="80000"/>
              </a:lnSpc>
              <a:spcBef>
                <a:spcPct val="0"/>
              </a:spcBef>
              <a:spcAft>
                <a:spcPct val="0"/>
              </a:spcAft>
              <a:buFont typeface="Arial" panose="020B0604020202020204" pitchFamily="34" charset="0"/>
              <a:buChar char="•"/>
              <a:defRPr/>
            </a:pPr>
            <a:r>
              <a:rPr lang="en-GB" altLang="en-US" sz="2400" dirty="0">
                <a:solidFill>
                  <a:prstClr val="white"/>
                </a:solidFill>
              </a:rPr>
              <a:t>SpO</a:t>
            </a:r>
            <a:r>
              <a:rPr lang="en-GB" altLang="en-US" sz="2400" baseline="-25000" dirty="0">
                <a:solidFill>
                  <a:prstClr val="white"/>
                </a:solidFill>
              </a:rPr>
              <a:t>2</a:t>
            </a:r>
            <a:r>
              <a:rPr lang="en-GB" altLang="en-US" sz="2400" dirty="0">
                <a:solidFill>
                  <a:prstClr val="white"/>
                </a:solidFill>
              </a:rPr>
              <a:t> &lt;90%  or </a:t>
            </a:r>
          </a:p>
          <a:p>
            <a:pPr marL="342900" lvl="1" indent="-342900" fontAlgn="base">
              <a:spcBef>
                <a:spcPct val="0"/>
              </a:spcBef>
              <a:spcAft>
                <a:spcPct val="0"/>
              </a:spcAft>
              <a:buFont typeface="Arial" panose="020B0604020202020204" pitchFamily="34" charset="0"/>
              <a:buChar char="•"/>
              <a:defRPr/>
            </a:pPr>
            <a:r>
              <a:rPr lang="en-GB" altLang="en-US" sz="2400" dirty="0">
                <a:solidFill>
                  <a:prstClr val="white"/>
                </a:solidFill>
              </a:rPr>
              <a:t>Signs of increased work of breathing</a:t>
            </a:r>
          </a:p>
        </p:txBody>
      </p:sp>
      <p:sp>
        <p:nvSpPr>
          <p:cNvPr id="16" name="Rectangle: Rounded Corners 15">
            <a:extLst>
              <a:ext uri="{FF2B5EF4-FFF2-40B4-BE49-F238E27FC236}">
                <a16:creationId xmlns:a16="http://schemas.microsoft.com/office/drawing/2014/main" id="{6140F947-73B9-40FF-9B9A-2A1E5239BED1}"/>
              </a:ext>
            </a:extLst>
          </p:cNvPr>
          <p:cNvSpPr/>
          <p:nvPr/>
        </p:nvSpPr>
        <p:spPr>
          <a:xfrm>
            <a:off x="3430195" y="5267896"/>
            <a:ext cx="3899297" cy="8167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dirty="0">
                <a:solidFill>
                  <a:prstClr val="white"/>
                </a:solidFill>
              </a:rPr>
              <a:t>Bronchodilators + Oxygen therapy</a:t>
            </a:r>
            <a:endParaRPr lang="en-KE" sz="2400" dirty="0">
              <a:solidFill>
                <a:prstClr val="white"/>
              </a:solidFill>
            </a:endParaRPr>
          </a:p>
        </p:txBody>
      </p:sp>
      <p:sp>
        <p:nvSpPr>
          <p:cNvPr id="17" name="Rectangle: Rounded Corners 16">
            <a:extLst>
              <a:ext uri="{FF2B5EF4-FFF2-40B4-BE49-F238E27FC236}">
                <a16:creationId xmlns:a16="http://schemas.microsoft.com/office/drawing/2014/main" id="{68719CD7-EDF1-4C6E-A580-DA4E0F4C8135}"/>
              </a:ext>
            </a:extLst>
          </p:cNvPr>
          <p:cNvSpPr/>
          <p:nvPr/>
        </p:nvSpPr>
        <p:spPr>
          <a:xfrm>
            <a:off x="7044062" y="3640449"/>
            <a:ext cx="2018637" cy="868725"/>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0" fontAlgn="base" hangingPunct="0">
              <a:spcBef>
                <a:spcPct val="0"/>
              </a:spcBef>
              <a:spcAft>
                <a:spcPct val="0"/>
              </a:spcAft>
              <a:defRPr/>
            </a:pPr>
            <a:r>
              <a:rPr lang="en-US" sz="2400" dirty="0">
                <a:solidFill>
                  <a:prstClr val="white"/>
                </a:solidFill>
              </a:rPr>
              <a:t>Oxygen</a:t>
            </a:r>
          </a:p>
          <a:p>
            <a:pPr algn="ctr" eaLnBrk="0" fontAlgn="base" hangingPunct="0">
              <a:spcBef>
                <a:spcPct val="0"/>
              </a:spcBef>
              <a:spcAft>
                <a:spcPct val="0"/>
              </a:spcAft>
              <a:defRPr/>
            </a:pPr>
            <a:r>
              <a:rPr lang="en-US" sz="2400" dirty="0">
                <a:solidFill>
                  <a:prstClr val="white"/>
                </a:solidFill>
              </a:rPr>
              <a:t>therapy</a:t>
            </a:r>
            <a:endParaRPr lang="en-KE" sz="2400" dirty="0">
              <a:solidFill>
                <a:prstClr val="white"/>
              </a:solidFill>
            </a:endParaRPr>
          </a:p>
        </p:txBody>
      </p:sp>
      <p:cxnSp>
        <p:nvCxnSpPr>
          <p:cNvPr id="30" name="Straight Arrow Connector 29">
            <a:extLst>
              <a:ext uri="{FF2B5EF4-FFF2-40B4-BE49-F238E27FC236}">
                <a16:creationId xmlns:a16="http://schemas.microsoft.com/office/drawing/2014/main" id="{5A3537E6-AFDA-4325-968B-45BD030162EE}"/>
              </a:ext>
            </a:extLst>
          </p:cNvPr>
          <p:cNvCxnSpPr>
            <a:cxnSpLocks/>
          </p:cNvCxnSpPr>
          <p:nvPr/>
        </p:nvCxnSpPr>
        <p:spPr>
          <a:xfrm flipH="1">
            <a:off x="5062538" y="3257548"/>
            <a:ext cx="0" cy="426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805" name="Picture 13" descr="tired Icon 1917122">
            <a:extLst>
              <a:ext uri="{FF2B5EF4-FFF2-40B4-BE49-F238E27FC236}">
                <a16:creationId xmlns:a16="http://schemas.microsoft.com/office/drawing/2014/main" id="{DB4F5A18-7433-4D82-8B9E-E30CA2E624F4}"/>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1702330" y="1747268"/>
            <a:ext cx="1422044" cy="1422044"/>
          </a:xfrm>
          <a:prstGeom prst="rect">
            <a:avLst/>
          </a:prstGeom>
          <a:noFill/>
        </p:spPr>
      </p:pic>
      <p:sp>
        <p:nvSpPr>
          <p:cNvPr id="250891" name="TextBox 14">
            <a:extLst>
              <a:ext uri="{FF2B5EF4-FFF2-40B4-BE49-F238E27FC236}">
                <a16:creationId xmlns:a16="http://schemas.microsoft.com/office/drawing/2014/main" id="{19F132A4-CC8C-4DFE-B9BA-4B6E86099DB3}"/>
              </a:ext>
            </a:extLst>
          </p:cNvPr>
          <p:cNvSpPr txBox="1">
            <a:spLocks noChangeArrowheads="1"/>
          </p:cNvSpPr>
          <p:nvPr/>
        </p:nvSpPr>
        <p:spPr bwMode="auto">
          <a:xfrm>
            <a:off x="6557960" y="1901537"/>
            <a:ext cx="3931710" cy="128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85750" lvl="1" indent="-285750" fontAlgn="base">
              <a:lnSpc>
                <a:spcPct val="80000"/>
              </a:lnSpc>
              <a:spcBef>
                <a:spcPct val="0"/>
              </a:spcBef>
              <a:spcAft>
                <a:spcPct val="0"/>
              </a:spcAft>
              <a:buFont typeface="Arial" panose="020B0604020202020204" pitchFamily="34" charset="0"/>
              <a:buChar char="•"/>
            </a:pPr>
            <a:r>
              <a:rPr lang="en-GB" altLang="en-US" dirty="0">
                <a:solidFill>
                  <a:srgbClr val="000000"/>
                </a:solidFill>
                <a:latin typeface="+mn-lt"/>
              </a:rPr>
              <a:t>Increased Respiratory Rate?</a:t>
            </a:r>
          </a:p>
          <a:p>
            <a:pPr marL="285750" lvl="1" indent="-285750" fontAlgn="base">
              <a:lnSpc>
                <a:spcPct val="80000"/>
              </a:lnSpc>
              <a:spcBef>
                <a:spcPct val="0"/>
              </a:spcBef>
              <a:spcAft>
                <a:spcPct val="0"/>
              </a:spcAft>
              <a:buFont typeface="Arial" panose="020B0604020202020204" pitchFamily="34" charset="0"/>
              <a:buChar char="•"/>
            </a:pPr>
            <a:r>
              <a:rPr lang="en-GB" altLang="en-US" dirty="0">
                <a:solidFill>
                  <a:srgbClr val="000000"/>
                </a:solidFill>
                <a:latin typeface="+mn-lt"/>
              </a:rPr>
              <a:t>Grunting?</a:t>
            </a:r>
          </a:p>
          <a:p>
            <a:pPr marL="285750" lvl="1" indent="-285750" fontAlgn="base">
              <a:lnSpc>
                <a:spcPct val="80000"/>
              </a:lnSpc>
              <a:spcBef>
                <a:spcPct val="0"/>
              </a:spcBef>
              <a:spcAft>
                <a:spcPct val="0"/>
              </a:spcAft>
              <a:buFont typeface="Arial" panose="020B0604020202020204" pitchFamily="34" charset="0"/>
              <a:buChar char="•"/>
            </a:pPr>
            <a:r>
              <a:rPr lang="en-GB" altLang="en-US" dirty="0">
                <a:solidFill>
                  <a:srgbClr val="000000"/>
                </a:solidFill>
                <a:latin typeface="+mn-lt"/>
              </a:rPr>
              <a:t>Head nodding / bobbing?</a:t>
            </a:r>
          </a:p>
          <a:p>
            <a:pPr marL="285750" lvl="1" indent="-285750" fontAlgn="base">
              <a:lnSpc>
                <a:spcPct val="80000"/>
              </a:lnSpc>
              <a:spcBef>
                <a:spcPct val="0"/>
              </a:spcBef>
              <a:spcAft>
                <a:spcPct val="0"/>
              </a:spcAft>
              <a:buFont typeface="Arial" panose="020B0604020202020204" pitchFamily="34" charset="0"/>
              <a:buChar char="•"/>
            </a:pPr>
            <a:r>
              <a:rPr lang="en-GB" altLang="en-US" dirty="0">
                <a:solidFill>
                  <a:srgbClr val="000000"/>
                </a:solidFill>
                <a:latin typeface="+mn-lt"/>
              </a:rPr>
              <a:t>Deep / acidotic breathing?</a:t>
            </a:r>
          </a:p>
        </p:txBody>
      </p:sp>
      <p:cxnSp>
        <p:nvCxnSpPr>
          <p:cNvPr id="19" name="Straight Arrow Connector 18">
            <a:extLst>
              <a:ext uri="{FF2B5EF4-FFF2-40B4-BE49-F238E27FC236}">
                <a16:creationId xmlns:a16="http://schemas.microsoft.com/office/drawing/2014/main" id="{B27252AF-0E5F-465F-BE54-CD374BFEAAD7}"/>
              </a:ext>
            </a:extLst>
          </p:cNvPr>
          <p:cNvCxnSpPr>
            <a:cxnSpLocks/>
          </p:cNvCxnSpPr>
          <p:nvPr/>
        </p:nvCxnSpPr>
        <p:spPr>
          <a:xfrm>
            <a:off x="6261498" y="4032761"/>
            <a:ext cx="6369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0893" name="Picture 15" descr="inhaler Icon 1225373">
            <a:extLst>
              <a:ext uri="{FF2B5EF4-FFF2-40B4-BE49-F238E27FC236}">
                <a16:creationId xmlns:a16="http://schemas.microsoft.com/office/drawing/2014/main" id="{A79BC5EB-7237-4220-AC63-8E7F1600A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699" y="4751424"/>
            <a:ext cx="1431872" cy="143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94" name="Text Box 21">
            <a:extLst>
              <a:ext uri="{FF2B5EF4-FFF2-40B4-BE49-F238E27FC236}">
                <a16:creationId xmlns:a16="http://schemas.microsoft.com/office/drawing/2014/main" id="{78201ED1-9E84-4C85-893B-E9A83BED2043}"/>
              </a:ext>
            </a:extLst>
          </p:cNvPr>
          <p:cNvSpPr txBox="1">
            <a:spLocks noChangeArrowheads="1"/>
          </p:cNvSpPr>
          <p:nvPr/>
        </p:nvSpPr>
        <p:spPr bwMode="auto">
          <a:xfrm>
            <a:off x="6415085" y="3562467"/>
            <a:ext cx="285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GB" altLang="en-US" sz="1800" b="1" dirty="0">
                <a:solidFill>
                  <a:srgbClr val="000000"/>
                </a:solidFill>
                <a:latin typeface="Arial" panose="020B0604020202020204" pitchFamily="34" charset="0"/>
                <a:ea typeface="MS PGothic" panose="020B0600070205080204" pitchFamily="34" charset="-128"/>
              </a:rPr>
              <a:t>N</a:t>
            </a:r>
          </a:p>
        </p:txBody>
      </p:sp>
      <p:sp>
        <p:nvSpPr>
          <p:cNvPr id="250895" name="Text Box 21">
            <a:extLst>
              <a:ext uri="{FF2B5EF4-FFF2-40B4-BE49-F238E27FC236}">
                <a16:creationId xmlns:a16="http://schemas.microsoft.com/office/drawing/2014/main" id="{AAABD217-C29C-4913-A1A1-E8A26DDF0BA7}"/>
              </a:ext>
            </a:extLst>
          </p:cNvPr>
          <p:cNvSpPr txBox="1">
            <a:spLocks noChangeArrowheads="1"/>
          </p:cNvSpPr>
          <p:nvPr/>
        </p:nvSpPr>
        <p:spPr bwMode="auto">
          <a:xfrm flipH="1">
            <a:off x="5062542" y="4833314"/>
            <a:ext cx="291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pPr>
            <a:r>
              <a:rPr lang="en-GB" altLang="en-US" sz="1800" b="1">
                <a:solidFill>
                  <a:srgbClr val="000000"/>
                </a:solidFill>
                <a:latin typeface="Arial" panose="020B0604020202020204" pitchFamily="34" charset="0"/>
                <a:ea typeface="MS PGothic" panose="020B0600070205080204" pitchFamily="34" charset="-128"/>
              </a:rPr>
              <a:t>Y</a:t>
            </a:r>
          </a:p>
        </p:txBody>
      </p:sp>
      <p:cxnSp>
        <p:nvCxnSpPr>
          <p:cNvPr id="14" name="Straight Arrow Connector 13">
            <a:extLst>
              <a:ext uri="{FF2B5EF4-FFF2-40B4-BE49-F238E27FC236}">
                <a16:creationId xmlns:a16="http://schemas.microsoft.com/office/drawing/2014/main" id="{BC19C0F0-A009-4266-99CF-637BA87DB5B4}"/>
              </a:ext>
            </a:extLst>
          </p:cNvPr>
          <p:cNvCxnSpPr>
            <a:cxnSpLocks/>
          </p:cNvCxnSpPr>
          <p:nvPr/>
        </p:nvCxnSpPr>
        <p:spPr>
          <a:xfrm>
            <a:off x="5062538" y="4662527"/>
            <a:ext cx="0" cy="548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709" y="-192933"/>
            <a:ext cx="8043402" cy="1091381"/>
          </a:xfrm>
        </p:spPr>
        <p:txBody>
          <a:bodyPr/>
          <a:lstStyle/>
          <a:p>
            <a:r>
              <a:rPr lang="en-US" sz="3600" b="1" dirty="0">
                <a:solidFill>
                  <a:srgbClr val="0070C0"/>
                </a:solidFill>
                <a:latin typeface="Arial"/>
                <a:ea typeface="Arial"/>
                <a:cs typeface="Arial"/>
                <a:sym typeface="Arial"/>
              </a:rPr>
              <a:t>Correction Factor</a:t>
            </a:r>
            <a:endParaRPr lang="en-US" dirty="0"/>
          </a:p>
        </p:txBody>
      </p:sp>
      <p:sp>
        <p:nvSpPr>
          <p:cNvPr id="3" name="Content Placeholder 2"/>
          <p:cNvSpPr>
            <a:spLocks noGrp="1"/>
          </p:cNvSpPr>
          <p:nvPr>
            <p:ph idx="1"/>
          </p:nvPr>
        </p:nvSpPr>
        <p:spPr>
          <a:xfrm>
            <a:off x="1892710" y="766917"/>
            <a:ext cx="8146641" cy="5410047"/>
          </a:xfrm>
        </p:spPr>
        <p:txBody>
          <a:bodyPr>
            <a:normAutofit lnSpcReduction="10000"/>
          </a:bodyPr>
          <a:lstStyle/>
          <a:p>
            <a:pPr marL="914400" lvl="1" indent="-342900">
              <a:lnSpc>
                <a:spcPct val="100000"/>
              </a:lnSpc>
              <a:spcBef>
                <a:spcPts val="360"/>
              </a:spcBef>
              <a:buClr>
                <a:schemeClr val="dk1"/>
              </a:buClr>
              <a:buSzPts val="1800"/>
            </a:pPr>
            <a:r>
              <a:rPr lang="en-US" dirty="0" err="1">
                <a:ea typeface="Calibri"/>
                <a:cs typeface="Calibri"/>
                <a:sym typeface="Calibri"/>
              </a:rPr>
              <a:t>E.g</a:t>
            </a:r>
            <a:r>
              <a:rPr lang="en-US" dirty="0">
                <a:ea typeface="Calibri"/>
                <a:cs typeface="Calibri"/>
                <a:sym typeface="Calibri"/>
              </a:rPr>
              <a:t> if TDD is 20 units:</a:t>
            </a:r>
          </a:p>
          <a:p>
            <a:pPr marL="571500" lvl="1" indent="0">
              <a:lnSpc>
                <a:spcPct val="100000"/>
              </a:lnSpc>
              <a:spcBef>
                <a:spcPts val="360"/>
              </a:spcBef>
              <a:buClr>
                <a:schemeClr val="dk1"/>
              </a:buClr>
              <a:buSzPts val="1800"/>
              <a:buNone/>
            </a:pPr>
            <a:endParaRPr lang="en-US" dirty="0">
              <a:ea typeface="Calibri"/>
              <a:cs typeface="Calibri"/>
              <a:sym typeface="Calibri"/>
            </a:endParaRPr>
          </a:p>
          <a:p>
            <a:pPr marL="914400" lvl="1" indent="-342900">
              <a:lnSpc>
                <a:spcPct val="100000"/>
              </a:lnSpc>
              <a:spcBef>
                <a:spcPts val="360"/>
              </a:spcBef>
              <a:buClr>
                <a:schemeClr val="dk1"/>
              </a:buClr>
              <a:buSzPts val="1800"/>
            </a:pPr>
            <a:r>
              <a:rPr lang="en-US" dirty="0"/>
              <a:t>Correction factor is 100/20=5 </a:t>
            </a:r>
            <a:r>
              <a:rPr lang="en-US" dirty="0" err="1"/>
              <a:t>Mmols</a:t>
            </a:r>
            <a:r>
              <a:rPr lang="en-US" dirty="0"/>
              <a:t> ( means – for that particular child 1 unit of rapid acting insulin lowers their blood sugar by 5 </a:t>
            </a:r>
            <a:r>
              <a:rPr lang="en-US" dirty="0" err="1"/>
              <a:t>mmols</a:t>
            </a:r>
            <a:r>
              <a:rPr lang="en-US" dirty="0"/>
              <a:t>.</a:t>
            </a:r>
          </a:p>
          <a:p>
            <a:pPr marL="571500" lvl="1" indent="0">
              <a:lnSpc>
                <a:spcPct val="100000"/>
              </a:lnSpc>
              <a:spcBef>
                <a:spcPts val="360"/>
              </a:spcBef>
              <a:buClr>
                <a:schemeClr val="dk1"/>
              </a:buClr>
              <a:buSzPts val="1800"/>
              <a:buNone/>
            </a:pPr>
            <a:endParaRPr lang="en-US" dirty="0"/>
          </a:p>
          <a:p>
            <a:pPr marL="914400" lvl="1" indent="-342900">
              <a:lnSpc>
                <a:spcPct val="100000"/>
              </a:lnSpc>
              <a:spcBef>
                <a:spcPts val="360"/>
              </a:spcBef>
              <a:buClr>
                <a:schemeClr val="dk1"/>
              </a:buClr>
              <a:buSzPts val="1800"/>
            </a:pPr>
            <a:r>
              <a:rPr lang="en-US" dirty="0"/>
              <a:t>If child has RBS of 20 </a:t>
            </a:r>
            <a:r>
              <a:rPr lang="en-US" dirty="0" err="1"/>
              <a:t>mmols</a:t>
            </a:r>
            <a:r>
              <a:rPr lang="en-US" dirty="0"/>
              <a:t> with a target recommended level of 10 </a:t>
            </a:r>
            <a:r>
              <a:rPr lang="en-US" dirty="0" err="1"/>
              <a:t>mmols</a:t>
            </a:r>
            <a:r>
              <a:rPr lang="en-US" dirty="0"/>
              <a:t>. They will require an extra 2 units of insulin. (20-10 =10mmols needs 10/5=2)</a:t>
            </a:r>
          </a:p>
          <a:p>
            <a:pPr marL="457200">
              <a:lnSpc>
                <a:spcPct val="100000"/>
              </a:lnSpc>
              <a:spcBef>
                <a:spcPts val="360"/>
              </a:spcBef>
              <a:buClr>
                <a:schemeClr val="dk1"/>
              </a:buClr>
              <a:buSzPts val="1800"/>
              <a:buNone/>
            </a:pPr>
            <a:endParaRPr lang="en-US" sz="2400" dirty="0">
              <a:ea typeface="Calibri"/>
              <a:cs typeface="Calibri"/>
              <a:sym typeface="Calibri"/>
            </a:endParaRPr>
          </a:p>
          <a:p>
            <a:pPr marL="457200" indent="-342900">
              <a:lnSpc>
                <a:spcPct val="100000"/>
              </a:lnSpc>
              <a:spcBef>
                <a:spcPts val="360"/>
              </a:spcBef>
              <a:buClr>
                <a:schemeClr val="dk1"/>
              </a:buClr>
              <a:buSzPts val="1800"/>
            </a:pPr>
            <a:r>
              <a:rPr lang="en-US" sz="2400" dirty="0">
                <a:ea typeface="Calibri"/>
                <a:cs typeface="Calibri"/>
                <a:sym typeface="Calibri"/>
              </a:rPr>
              <a:t>For regular insulin, a “83-rule” for results in </a:t>
            </a:r>
            <a:r>
              <a:rPr lang="en-US" sz="2400" dirty="0" err="1">
                <a:ea typeface="Calibri"/>
                <a:cs typeface="Calibri"/>
                <a:sym typeface="Calibri"/>
              </a:rPr>
              <a:t>mmol</a:t>
            </a:r>
            <a:r>
              <a:rPr lang="en-US" sz="2400" dirty="0">
                <a:ea typeface="Calibri"/>
                <a:cs typeface="Calibri"/>
                <a:sym typeface="Calibri"/>
              </a:rPr>
              <a:t>/L. </a:t>
            </a:r>
          </a:p>
          <a:p>
            <a:pPr marL="114300" indent="0">
              <a:lnSpc>
                <a:spcPct val="100000"/>
              </a:lnSpc>
              <a:spcBef>
                <a:spcPts val="360"/>
              </a:spcBef>
              <a:buClr>
                <a:schemeClr val="dk1"/>
              </a:buClr>
              <a:buSzPts val="1800"/>
              <a:buNone/>
            </a:pPr>
            <a:endParaRPr lang="en-US" sz="2400" dirty="0">
              <a:ea typeface="Calibri"/>
              <a:cs typeface="Calibri"/>
              <a:sym typeface="Calibri"/>
            </a:endParaRPr>
          </a:p>
          <a:p>
            <a:pPr marL="457200" indent="-342900">
              <a:lnSpc>
                <a:spcPct val="100000"/>
              </a:lnSpc>
              <a:spcBef>
                <a:spcPts val="360"/>
              </a:spcBef>
              <a:buClr>
                <a:schemeClr val="dk1"/>
              </a:buClr>
              <a:buSzPts val="1800"/>
            </a:pPr>
            <a:r>
              <a:rPr lang="en-US" sz="2400" dirty="0">
                <a:ea typeface="Calibri"/>
                <a:cs typeface="Calibri"/>
                <a:sym typeface="Calibri"/>
              </a:rPr>
              <a:t>Therefore 83/20 = 1: 4 ( 1 unit of insulin will lower the sugars by 4 </a:t>
            </a:r>
            <a:r>
              <a:rPr lang="en-US" sz="2400" dirty="0" err="1">
                <a:ea typeface="Calibri"/>
                <a:cs typeface="Calibri"/>
                <a:sym typeface="Calibri"/>
              </a:rPr>
              <a:t>mmol</a:t>
            </a:r>
            <a:r>
              <a:rPr lang="en-US" sz="2400" dirty="0">
                <a:ea typeface="Calibri"/>
                <a:cs typeface="Calibri"/>
                <a:sym typeface="Calibri"/>
              </a:rPr>
              <a:t>/l.</a:t>
            </a:r>
          </a:p>
          <a:p>
            <a:pPr marL="457200" indent="-342900">
              <a:lnSpc>
                <a:spcPct val="100000"/>
              </a:lnSpc>
              <a:spcBef>
                <a:spcPts val="360"/>
              </a:spcBef>
              <a:buClr>
                <a:schemeClr val="dk1"/>
              </a:buClr>
              <a:buSzPts val="1800"/>
            </a:pPr>
            <a:endParaRPr lang="en-US" sz="2400" dirty="0">
              <a:ea typeface="Calibri"/>
              <a:cs typeface="Calibri"/>
              <a:sym typeface="Calibri"/>
            </a:endParaRPr>
          </a:p>
          <a:p>
            <a:endParaRPr lang="en-US" sz="2400" dirty="0"/>
          </a:p>
        </p:txBody>
      </p:sp>
      <p:sp>
        <p:nvSpPr>
          <p:cNvPr id="4" name="Slide Number Placeholder 3"/>
          <p:cNvSpPr>
            <a:spLocks noGrp="1"/>
          </p:cNvSpPr>
          <p:nvPr>
            <p:ph type="sldNum" sz="quarter" idx="12"/>
          </p:nvPr>
        </p:nvSpPr>
        <p:spPr/>
        <p:txBody>
          <a:bodyPr/>
          <a:lstStyle/>
          <a:p>
            <a:pPr defTabSz="685800" rtl="1"/>
            <a:fld id="{00000000-1234-1234-1234-123412341234}" type="slidenum">
              <a:rPr lang="en-US" smtClean="0">
                <a:solidFill>
                  <a:prstClr val="black">
                    <a:tint val="75000"/>
                  </a:prstClr>
                </a:solidFill>
              </a:rPr>
              <a:pPr defTabSz="685800" rtl="1"/>
              <a:t>240</a:t>
            </a:fld>
            <a:endParaRPr lang="en-US">
              <a:solidFill>
                <a:prstClr val="black">
                  <a:tint val="75000"/>
                </a:prstClr>
              </a:solidFill>
            </a:endParaRPr>
          </a:p>
        </p:txBody>
      </p:sp>
    </p:spTree>
    <p:extLst>
      <p:ext uri="{BB962C8B-B14F-4D97-AF65-F5344CB8AC3E}">
        <p14:creationId xmlns:p14="http://schemas.microsoft.com/office/powerpoint/2010/main" val="385125862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C0BA-E4DC-5D34-37A7-EF1205696563}"/>
              </a:ext>
            </a:extLst>
          </p:cNvPr>
          <p:cNvSpPr>
            <a:spLocks noGrp="1"/>
          </p:cNvSpPr>
          <p:nvPr>
            <p:ph type="title"/>
          </p:nvPr>
        </p:nvSpPr>
        <p:spPr/>
        <p:txBody>
          <a:bodyPr/>
          <a:lstStyle/>
          <a:p>
            <a:r>
              <a:rPr lang="en-US" b="1" dirty="0">
                <a:solidFill>
                  <a:schemeClr val="accent5"/>
                </a:solidFill>
              </a:rPr>
              <a:t>Hypoglycemia awareness and management</a:t>
            </a:r>
          </a:p>
        </p:txBody>
      </p:sp>
      <p:sp>
        <p:nvSpPr>
          <p:cNvPr id="3" name="Content Placeholder 2">
            <a:extLst>
              <a:ext uri="{FF2B5EF4-FFF2-40B4-BE49-F238E27FC236}">
                <a16:creationId xmlns:a16="http://schemas.microsoft.com/office/drawing/2014/main" id="{E520AE59-74FB-50C0-E0F7-34C14B5289B0}"/>
              </a:ext>
            </a:extLst>
          </p:cNvPr>
          <p:cNvSpPr>
            <a:spLocks noGrp="1"/>
          </p:cNvSpPr>
          <p:nvPr>
            <p:ph idx="1"/>
          </p:nvPr>
        </p:nvSpPr>
        <p:spPr/>
        <p:txBody>
          <a:bodyPr>
            <a:normAutofit/>
          </a:bodyPr>
          <a:lstStyle/>
          <a:p>
            <a:r>
              <a:rPr lang="en-US" b="1" dirty="0"/>
              <a:t>Self-management skills on how to recognize and manage hypoglycemia</a:t>
            </a:r>
          </a:p>
          <a:p>
            <a:endParaRPr lang="en-US" b="1" dirty="0"/>
          </a:p>
          <a:p>
            <a:pPr lvl="1"/>
            <a:endParaRPr lang="en-US" sz="2100" dirty="0"/>
          </a:p>
          <a:p>
            <a:pPr lvl="1"/>
            <a:r>
              <a:rPr lang="en-US" sz="2100" dirty="0"/>
              <a:t>During every clinic visit, take history on hypoglycemic episodes, (</a:t>
            </a:r>
            <a:r>
              <a:rPr lang="en-US" sz="2100" b="1" dirty="0">
                <a:solidFill>
                  <a:srgbClr val="FF0000"/>
                </a:solidFill>
              </a:rPr>
              <a:t>RBS ≤ 3.9MMOL/L) . </a:t>
            </a:r>
            <a:endParaRPr lang="en-US" sz="2100" dirty="0"/>
          </a:p>
          <a:p>
            <a:pPr marL="342900" lvl="1" indent="0">
              <a:buNone/>
            </a:pPr>
            <a:endParaRPr lang="en-US" sz="2100" dirty="0"/>
          </a:p>
          <a:p>
            <a:pPr lvl="1"/>
            <a:r>
              <a:rPr lang="en-US" sz="2100" dirty="0"/>
              <a:t>Find out if patient has awareness of symptoms  of hypoglycemia and whether they have been educated on correction of hypoglycemia,</a:t>
            </a:r>
          </a:p>
          <a:p>
            <a:pPr lvl="1"/>
            <a:endParaRPr lang="en-US" sz="2100" dirty="0"/>
          </a:p>
          <a:p>
            <a:pPr lvl="1"/>
            <a:r>
              <a:rPr lang="en-US" sz="2100" dirty="0"/>
              <a:t>Re-teach/ </a:t>
            </a:r>
            <a:r>
              <a:rPr lang="en-US" sz="2100" dirty="0" err="1"/>
              <a:t>emphasise</a:t>
            </a:r>
            <a:r>
              <a:rPr lang="en-US" sz="2100" dirty="0"/>
              <a:t> on identification and urgent treatment </a:t>
            </a:r>
            <a:r>
              <a:rPr lang="en-US" sz="2100"/>
              <a:t>of hypoglycemia.</a:t>
            </a:r>
            <a:endParaRPr lang="en-US" sz="2100" dirty="0"/>
          </a:p>
          <a:p>
            <a:pPr marL="342900" lvl="1" indent="0">
              <a:buNone/>
            </a:pPr>
            <a:endParaRPr lang="en-US" sz="2100" dirty="0"/>
          </a:p>
          <a:p>
            <a:endParaRPr lang="en-US" dirty="0"/>
          </a:p>
        </p:txBody>
      </p:sp>
    </p:spTree>
    <p:extLst>
      <p:ext uri="{BB962C8B-B14F-4D97-AF65-F5344CB8AC3E}">
        <p14:creationId xmlns:p14="http://schemas.microsoft.com/office/powerpoint/2010/main" val="417737498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184"/>
          <p:cNvSpPr txBox="1">
            <a:spLocks noGrp="1"/>
          </p:cNvSpPr>
          <p:nvPr>
            <p:ph type="title"/>
          </p:nvPr>
        </p:nvSpPr>
        <p:spPr>
          <a:xfrm>
            <a:off x="1874042" y="746235"/>
            <a:ext cx="7101793" cy="3091781"/>
          </a:xfrm>
          <a:prstGeom prst="rect">
            <a:avLst/>
          </a:prstGeom>
          <a:noFill/>
          <a:ln>
            <a:noFill/>
          </a:ln>
        </p:spPr>
        <p:txBody>
          <a:bodyPr spcFirstLastPara="1" vert="horz" wrap="square" lIns="91425" tIns="45700" rIns="91425" bIns="45700" rtlCol="0" anchor="b" anchorCtr="0">
            <a:normAutofit/>
          </a:bodyPr>
          <a:lstStyle/>
          <a:p>
            <a:pPr algn="r">
              <a:lnSpc>
                <a:spcPct val="100000"/>
              </a:lnSpc>
              <a:spcBef>
                <a:spcPts val="0"/>
              </a:spcBef>
              <a:buSzPts val="1400"/>
            </a:pPr>
            <a:r>
              <a:rPr lang="en-US" sz="3000">
                <a:solidFill>
                  <a:schemeClr val="dk1"/>
                </a:solidFill>
              </a:rPr>
              <a:t>Symptoms:</a:t>
            </a:r>
            <a:br>
              <a:rPr lang="en-US" sz="3000">
                <a:solidFill>
                  <a:schemeClr val="dk1"/>
                </a:solidFill>
              </a:rPr>
            </a:br>
            <a:r>
              <a:rPr lang="en-US" sz="3000">
                <a:solidFill>
                  <a:schemeClr val="dk1"/>
                </a:solidFill>
              </a:rPr>
              <a:t>Hypoglycemia  </a:t>
            </a:r>
            <a:endParaRPr sz="3000">
              <a:solidFill>
                <a:schemeClr val="dk1"/>
              </a:solidFill>
            </a:endParaRPr>
          </a:p>
        </p:txBody>
      </p:sp>
      <p:pic>
        <p:nvPicPr>
          <p:cNvPr id="1732" name="Google Shape;1732;p184" descr="Engineering drawing&#10;&#10;Description automatically generated"/>
          <p:cNvPicPr preferRelativeResize="0">
            <a:picLocks noGrp="1"/>
          </p:cNvPicPr>
          <p:nvPr>
            <p:ph type="body" idx="1"/>
          </p:nvPr>
        </p:nvPicPr>
        <p:blipFill rotWithShape="1">
          <a:blip r:embed="rId3">
            <a:alphaModFix/>
          </a:blip>
          <a:srcRect/>
          <a:stretch/>
        </p:blipFill>
        <p:spPr>
          <a:xfrm>
            <a:off x="2800250" y="1008037"/>
            <a:ext cx="5948481" cy="4650782"/>
          </a:xfrm>
          <a:prstGeom prst="rect">
            <a:avLst/>
          </a:prstGeom>
          <a:noFill/>
          <a:ln>
            <a:noFill/>
          </a:ln>
        </p:spPr>
      </p:pic>
      <p:sp>
        <p:nvSpPr>
          <p:cNvPr id="1733" name="Google Shape;1733;p184"/>
          <p:cNvSpPr txBox="1"/>
          <p:nvPr/>
        </p:nvSpPr>
        <p:spPr>
          <a:xfrm>
            <a:off x="2800250" y="339910"/>
            <a:ext cx="5753943" cy="585000"/>
          </a:xfrm>
          <a:prstGeom prst="rect">
            <a:avLst/>
          </a:prstGeom>
          <a:noFill/>
          <a:ln>
            <a:noFill/>
          </a:ln>
        </p:spPr>
        <p:txBody>
          <a:bodyPr spcFirstLastPara="1" wrap="square" lIns="91425" tIns="45700" rIns="91425" bIns="45700" anchor="t" anchorCtr="0">
            <a:spAutoFit/>
          </a:bodyPr>
          <a:lstStyle/>
          <a:p>
            <a:r>
              <a:rPr lang="en-US" sz="3200" b="1" dirty="0">
                <a:solidFill>
                  <a:srgbClr val="0070C0"/>
                </a:solidFill>
              </a:rPr>
              <a:t>Symptoms of Hypoglycemia </a:t>
            </a:r>
            <a:endParaRPr sz="3200" b="1" dirty="0">
              <a:solidFill>
                <a:srgbClr val="0070C0"/>
              </a:solidFill>
            </a:endParaRPr>
          </a:p>
        </p:txBody>
      </p:sp>
      <p:sp>
        <p:nvSpPr>
          <p:cNvPr id="2" name="TextBox 1">
            <a:extLst>
              <a:ext uri="{FF2B5EF4-FFF2-40B4-BE49-F238E27FC236}">
                <a16:creationId xmlns:a16="http://schemas.microsoft.com/office/drawing/2014/main" id="{3EBD71E0-46BF-B344-FC87-33E9A15BC714}"/>
              </a:ext>
            </a:extLst>
          </p:cNvPr>
          <p:cNvSpPr txBox="1"/>
          <p:nvPr/>
        </p:nvSpPr>
        <p:spPr>
          <a:xfrm>
            <a:off x="1844246" y="5761612"/>
            <a:ext cx="9144000" cy="369332"/>
          </a:xfrm>
          <a:prstGeom prst="rect">
            <a:avLst/>
          </a:prstGeom>
          <a:noFill/>
        </p:spPr>
        <p:txBody>
          <a:bodyPr wrap="square" rtlCol="0">
            <a:spAutoFit/>
          </a:bodyPr>
          <a:lstStyle/>
          <a:p>
            <a:pPr algn="ctr"/>
            <a:r>
              <a:rPr lang="en-US" sz="900" dirty="0">
                <a:solidFill>
                  <a:srgbClr val="0070C0"/>
                </a:solidFill>
              </a:rPr>
              <a:t>Abraham MB et al. ISPAD Clinical Practice Consensus Guidelines 2018: Assessment and management of hypoglycemia in children and adolescents with diabetes. </a:t>
            </a:r>
            <a:r>
              <a:rPr lang="en-US" sz="900" i="1" dirty="0" err="1">
                <a:solidFill>
                  <a:srgbClr val="0070C0"/>
                </a:solidFill>
              </a:rPr>
              <a:t>Pediatr</a:t>
            </a:r>
            <a:r>
              <a:rPr lang="en-US" sz="900" i="1" dirty="0">
                <a:solidFill>
                  <a:srgbClr val="0070C0"/>
                </a:solidFill>
              </a:rPr>
              <a:t> Diabetes</a:t>
            </a:r>
            <a:r>
              <a:rPr lang="en-US" sz="900" dirty="0">
                <a:solidFill>
                  <a:srgbClr val="0070C0"/>
                </a:solidFill>
              </a:rPr>
              <a:t>. 2018;19 (Suppl. 27):178–192.</a:t>
            </a:r>
            <a:endParaRPr lang="en-GB" sz="9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003519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p185"/>
          <p:cNvSpPr txBox="1">
            <a:spLocks noGrp="1"/>
          </p:cNvSpPr>
          <p:nvPr>
            <p:ph type="title"/>
          </p:nvPr>
        </p:nvSpPr>
        <p:spPr>
          <a:xfrm>
            <a:off x="1681394" y="1080657"/>
            <a:ext cx="7533017" cy="884908"/>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Treatment:  Conscious/ Able to Swallow: </a:t>
            </a:r>
            <a:br>
              <a:rPr lang="en-US" sz="2800" b="1" dirty="0">
                <a:solidFill>
                  <a:srgbClr val="0070C0"/>
                </a:solidFill>
                <a:latin typeface="Arial"/>
                <a:ea typeface="Arial"/>
                <a:cs typeface="Arial"/>
                <a:sym typeface="Arial"/>
              </a:rPr>
            </a:br>
            <a:r>
              <a:rPr lang="en-US" sz="2800" b="1" dirty="0">
                <a:solidFill>
                  <a:srgbClr val="0070C0"/>
                </a:solidFill>
                <a:latin typeface="Arial"/>
                <a:ea typeface="Arial"/>
                <a:cs typeface="Arial"/>
                <a:sym typeface="Arial"/>
              </a:rPr>
              <a:t>Rule of 15 </a:t>
            </a:r>
            <a:r>
              <a:rPr lang="en-US" sz="2400" b="1" dirty="0">
                <a:solidFill>
                  <a:srgbClr val="0070C0"/>
                </a:solidFill>
                <a:latin typeface="Arial"/>
                <a:ea typeface="Arial"/>
                <a:cs typeface="Arial"/>
                <a:sym typeface="Arial"/>
              </a:rPr>
              <a:t> </a:t>
            </a:r>
            <a:endParaRPr sz="2400" b="1" dirty="0">
              <a:solidFill>
                <a:srgbClr val="0070C0"/>
              </a:solidFill>
              <a:latin typeface="Arial"/>
              <a:ea typeface="Arial"/>
              <a:cs typeface="Arial"/>
              <a:sym typeface="Arial"/>
            </a:endParaRPr>
          </a:p>
        </p:txBody>
      </p:sp>
      <p:grpSp>
        <p:nvGrpSpPr>
          <p:cNvPr id="1740" name="Google Shape;1740;p185"/>
          <p:cNvGrpSpPr/>
          <p:nvPr/>
        </p:nvGrpSpPr>
        <p:grpSpPr>
          <a:xfrm>
            <a:off x="1681393" y="3007326"/>
            <a:ext cx="8453212" cy="2113324"/>
            <a:chOff x="2118" y="684804"/>
            <a:chExt cx="8453212" cy="2113324"/>
          </a:xfrm>
        </p:grpSpPr>
        <p:sp>
          <p:nvSpPr>
            <p:cNvPr id="1741" name="Google Shape;1741;p185"/>
            <p:cNvSpPr/>
            <p:nvPr/>
          </p:nvSpPr>
          <p:spPr>
            <a:xfrm>
              <a:off x="331795" y="756220"/>
              <a:ext cx="539472" cy="539472"/>
            </a:xfrm>
            <a:prstGeom prst="rect">
              <a:avLst/>
            </a:prstGeom>
            <a:blipFill rotWithShape="1">
              <a:blip r:embed="rId3">
                <a:alphaModFix/>
              </a:blip>
              <a:stretch>
                <a:fillRect l="-24998" r="-24998"/>
              </a:stretch>
            </a:blipFill>
            <a:ln w="254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42" name="Google Shape;1742;p185"/>
            <p:cNvSpPr/>
            <p:nvPr/>
          </p:nvSpPr>
          <p:spPr>
            <a:xfrm>
              <a:off x="2118" y="1571478"/>
              <a:ext cx="1198828" cy="1022281"/>
            </a:xfrm>
            <a:prstGeom prst="rect">
              <a:avLst/>
            </a:prstGeom>
            <a:noFill/>
            <a:ln>
              <a:noFill/>
            </a:ln>
          </p:spPr>
          <p:txBody>
            <a:bodyPr spcFirstLastPara="1" wrap="square" lIns="91425" tIns="91425" rIns="91425" bIns="91425" anchor="ctr" anchorCtr="0">
              <a:noAutofit/>
            </a:bodyPr>
            <a:lstStyle/>
            <a:p>
              <a:endParaRPr/>
            </a:p>
          </p:txBody>
        </p:sp>
        <p:sp>
          <p:nvSpPr>
            <p:cNvPr id="1743" name="Google Shape;1743;p185"/>
            <p:cNvSpPr txBox="1"/>
            <p:nvPr/>
          </p:nvSpPr>
          <p:spPr>
            <a:xfrm>
              <a:off x="2118" y="1571478"/>
              <a:ext cx="1198828" cy="1022281"/>
            </a:xfrm>
            <a:prstGeom prst="rect">
              <a:avLst/>
            </a:prstGeom>
            <a:noFill/>
            <a:ln>
              <a:noFill/>
            </a:ln>
          </p:spPr>
          <p:txBody>
            <a:bodyPr spcFirstLastPara="1" wrap="square" lIns="0" tIns="0" rIns="0" bIns="0" anchor="t" anchorCtr="0">
              <a:noAutofit/>
            </a:bodyPr>
            <a:lstStyle/>
            <a:p>
              <a:pPr algn="ctr">
                <a:buClr>
                  <a:srgbClr val="000000"/>
                </a:buClr>
                <a:buSzPts val="2400"/>
              </a:pPr>
              <a:r>
                <a:rPr lang="en-US" sz="1700" dirty="0">
                  <a:solidFill>
                    <a:srgbClr val="000000"/>
                  </a:solidFill>
                  <a:latin typeface="Arial"/>
                  <a:ea typeface="Arial"/>
                  <a:cs typeface="Arial"/>
                  <a:sym typeface="Arial"/>
                </a:rPr>
                <a:t>Check blood glucose </a:t>
              </a:r>
              <a:endParaRPr sz="1700" dirty="0"/>
            </a:p>
          </p:txBody>
        </p:sp>
        <p:sp>
          <p:nvSpPr>
            <p:cNvPr id="1744" name="Google Shape;1744;p185"/>
            <p:cNvSpPr/>
            <p:nvPr/>
          </p:nvSpPr>
          <p:spPr>
            <a:xfrm>
              <a:off x="1846053" y="684804"/>
              <a:ext cx="539472" cy="539472"/>
            </a:xfrm>
            <a:prstGeom prst="rect">
              <a:avLst/>
            </a:prstGeom>
            <a:blipFill rotWithShape="1">
              <a:blip r:embed="rId4">
                <a:alphaModFix/>
              </a:blip>
              <a:stretch>
                <a:fillRect/>
              </a:stretch>
            </a:blipFill>
            <a:ln w="254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45" name="Google Shape;1745;p185"/>
            <p:cNvSpPr/>
            <p:nvPr/>
          </p:nvSpPr>
          <p:spPr>
            <a:xfrm>
              <a:off x="1410741" y="1357228"/>
              <a:ext cx="1410097" cy="1307948"/>
            </a:xfrm>
            <a:prstGeom prst="rect">
              <a:avLst/>
            </a:prstGeom>
            <a:noFill/>
            <a:ln>
              <a:noFill/>
            </a:ln>
          </p:spPr>
          <p:txBody>
            <a:bodyPr spcFirstLastPara="1" wrap="square" lIns="91425" tIns="91425" rIns="91425" bIns="91425" anchor="ctr" anchorCtr="0">
              <a:noAutofit/>
            </a:bodyPr>
            <a:lstStyle/>
            <a:p>
              <a:endParaRPr/>
            </a:p>
          </p:txBody>
        </p:sp>
        <p:sp>
          <p:nvSpPr>
            <p:cNvPr id="1746" name="Google Shape;1746;p185"/>
            <p:cNvSpPr txBox="1"/>
            <p:nvPr/>
          </p:nvSpPr>
          <p:spPr>
            <a:xfrm>
              <a:off x="1428956" y="1490180"/>
              <a:ext cx="1410097" cy="1307948"/>
            </a:xfrm>
            <a:prstGeom prst="rect">
              <a:avLst/>
            </a:prstGeom>
            <a:noFill/>
            <a:ln>
              <a:noFill/>
            </a:ln>
          </p:spPr>
          <p:txBody>
            <a:bodyPr spcFirstLastPara="1" wrap="square" lIns="0" tIns="0" rIns="0" bIns="0" anchor="t" anchorCtr="0">
              <a:noAutofit/>
            </a:bodyPr>
            <a:lstStyle/>
            <a:p>
              <a:pPr algn="ctr">
                <a:spcBef>
                  <a:spcPts val="840"/>
                </a:spcBef>
                <a:buClr>
                  <a:srgbClr val="000000"/>
                </a:buClr>
                <a:buSzPts val="2400"/>
              </a:pPr>
              <a:r>
                <a:rPr lang="en-US" sz="1700" dirty="0">
                  <a:solidFill>
                    <a:srgbClr val="000000"/>
                  </a:solidFill>
                  <a:latin typeface="Arial"/>
                  <a:ea typeface="Arial"/>
                  <a:cs typeface="Arial"/>
                  <a:sym typeface="Arial"/>
                </a:rPr>
                <a:t>Eat 15 grams of </a:t>
              </a:r>
              <a:r>
                <a:rPr lang="en-US" sz="1700" dirty="0"/>
                <a:t>f</a:t>
              </a:r>
              <a:r>
                <a:rPr lang="en-US" sz="1700" dirty="0">
                  <a:solidFill>
                    <a:srgbClr val="000000"/>
                  </a:solidFill>
                  <a:latin typeface="Arial"/>
                  <a:ea typeface="Arial"/>
                  <a:cs typeface="Arial"/>
                  <a:sym typeface="Arial"/>
                </a:rPr>
                <a:t>ast-acting carbohydrates</a:t>
              </a:r>
              <a:endParaRPr sz="1700" dirty="0"/>
            </a:p>
          </p:txBody>
        </p:sp>
        <p:sp>
          <p:nvSpPr>
            <p:cNvPr id="1747" name="Google Shape;1747;p185"/>
            <p:cNvSpPr/>
            <p:nvPr/>
          </p:nvSpPr>
          <p:spPr>
            <a:xfrm>
              <a:off x="3360311" y="756220"/>
              <a:ext cx="539472" cy="539472"/>
            </a:xfrm>
            <a:prstGeom prst="rect">
              <a:avLst/>
            </a:prstGeom>
            <a:blipFill rotWithShape="1">
              <a:blip r:embed="rId5">
                <a:alphaModFix/>
              </a:blip>
              <a:stretch>
                <a:fillRect/>
              </a:stretch>
            </a:blipFill>
            <a:ln w="254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48" name="Google Shape;1748;p185"/>
            <p:cNvSpPr/>
            <p:nvPr/>
          </p:nvSpPr>
          <p:spPr>
            <a:xfrm>
              <a:off x="3030633" y="1571478"/>
              <a:ext cx="1198828" cy="1022281"/>
            </a:xfrm>
            <a:prstGeom prst="rect">
              <a:avLst/>
            </a:prstGeom>
            <a:noFill/>
            <a:ln>
              <a:noFill/>
            </a:ln>
          </p:spPr>
          <p:txBody>
            <a:bodyPr spcFirstLastPara="1" wrap="square" lIns="91425" tIns="91425" rIns="91425" bIns="91425" anchor="ctr" anchorCtr="0">
              <a:noAutofit/>
            </a:bodyPr>
            <a:lstStyle/>
            <a:p>
              <a:endParaRPr/>
            </a:p>
          </p:txBody>
        </p:sp>
        <p:sp>
          <p:nvSpPr>
            <p:cNvPr id="1749" name="Google Shape;1749;p185"/>
            <p:cNvSpPr txBox="1"/>
            <p:nvPr/>
          </p:nvSpPr>
          <p:spPr>
            <a:xfrm>
              <a:off x="3030633" y="1571478"/>
              <a:ext cx="1198828" cy="1022281"/>
            </a:xfrm>
            <a:prstGeom prst="rect">
              <a:avLst/>
            </a:prstGeom>
            <a:noFill/>
            <a:ln>
              <a:noFill/>
            </a:ln>
          </p:spPr>
          <p:txBody>
            <a:bodyPr spcFirstLastPara="1" wrap="square" lIns="0" tIns="0" rIns="0" bIns="0" anchor="t" anchorCtr="0">
              <a:noAutofit/>
            </a:bodyPr>
            <a:lstStyle/>
            <a:p>
              <a:pPr algn="ctr">
                <a:buClr>
                  <a:srgbClr val="000000"/>
                </a:buClr>
                <a:buSzPts val="2400"/>
              </a:pPr>
              <a:r>
                <a:rPr lang="en-US" sz="1700" dirty="0">
                  <a:solidFill>
                    <a:srgbClr val="000000"/>
                  </a:solidFill>
                  <a:latin typeface="Arial"/>
                  <a:ea typeface="Arial"/>
                  <a:cs typeface="Arial"/>
                  <a:sym typeface="Arial"/>
                </a:rPr>
                <a:t>Wait for 15 minutes</a:t>
              </a:r>
              <a:endParaRPr sz="1700" dirty="0"/>
            </a:p>
          </p:txBody>
        </p:sp>
        <p:sp>
          <p:nvSpPr>
            <p:cNvPr id="1750" name="Google Shape;1750;p185"/>
            <p:cNvSpPr/>
            <p:nvPr/>
          </p:nvSpPr>
          <p:spPr>
            <a:xfrm>
              <a:off x="4768934" y="756220"/>
              <a:ext cx="539472" cy="539472"/>
            </a:xfrm>
            <a:prstGeom prst="rect">
              <a:avLst/>
            </a:prstGeom>
            <a:blipFill rotWithShape="1">
              <a:blip r:embed="rId6">
                <a:alphaModFix/>
              </a:blip>
              <a:stretch>
                <a:fillRect/>
              </a:stretch>
            </a:blipFill>
            <a:ln w="254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51" name="Google Shape;1751;p185"/>
            <p:cNvSpPr/>
            <p:nvPr/>
          </p:nvSpPr>
          <p:spPr>
            <a:xfrm>
              <a:off x="4439256" y="1571478"/>
              <a:ext cx="1198828" cy="1022281"/>
            </a:xfrm>
            <a:prstGeom prst="rect">
              <a:avLst/>
            </a:prstGeom>
            <a:noFill/>
            <a:ln>
              <a:noFill/>
            </a:ln>
          </p:spPr>
          <p:txBody>
            <a:bodyPr spcFirstLastPara="1" wrap="square" lIns="91425" tIns="91425" rIns="91425" bIns="91425" anchor="ctr" anchorCtr="0">
              <a:noAutofit/>
            </a:bodyPr>
            <a:lstStyle/>
            <a:p>
              <a:endParaRPr/>
            </a:p>
          </p:txBody>
        </p:sp>
        <p:sp>
          <p:nvSpPr>
            <p:cNvPr id="1752" name="Google Shape;1752;p185"/>
            <p:cNvSpPr txBox="1"/>
            <p:nvPr/>
          </p:nvSpPr>
          <p:spPr>
            <a:xfrm>
              <a:off x="4439256" y="1571478"/>
              <a:ext cx="1198828" cy="1022281"/>
            </a:xfrm>
            <a:prstGeom prst="rect">
              <a:avLst/>
            </a:prstGeom>
            <a:noFill/>
            <a:ln>
              <a:noFill/>
            </a:ln>
          </p:spPr>
          <p:txBody>
            <a:bodyPr spcFirstLastPara="1" wrap="square" lIns="0" tIns="0" rIns="0" bIns="0" anchor="t" anchorCtr="0">
              <a:noAutofit/>
            </a:bodyPr>
            <a:lstStyle/>
            <a:p>
              <a:pPr algn="ctr">
                <a:buClr>
                  <a:srgbClr val="000000"/>
                </a:buClr>
                <a:buSzPts val="2400"/>
              </a:pPr>
              <a:r>
                <a:rPr lang="en-US" sz="1700" dirty="0">
                  <a:solidFill>
                    <a:srgbClr val="000000"/>
                  </a:solidFill>
                  <a:latin typeface="Arial"/>
                  <a:ea typeface="Arial"/>
                  <a:cs typeface="Arial"/>
                  <a:sym typeface="Arial"/>
                </a:rPr>
                <a:t>Recheck blood sugar </a:t>
              </a:r>
              <a:endParaRPr sz="1700" dirty="0"/>
            </a:p>
          </p:txBody>
        </p:sp>
        <p:sp>
          <p:nvSpPr>
            <p:cNvPr id="1753" name="Google Shape;1753;p185"/>
            <p:cNvSpPr/>
            <p:nvPr/>
          </p:nvSpPr>
          <p:spPr>
            <a:xfrm>
              <a:off x="6177557" y="756220"/>
              <a:ext cx="539472" cy="539472"/>
            </a:xfrm>
            <a:prstGeom prst="rect">
              <a:avLst/>
            </a:prstGeom>
            <a:blipFill rotWithShape="1">
              <a:blip r:embed="rId7">
                <a:alphaModFix/>
              </a:blip>
              <a:stretch>
                <a:fillRect/>
              </a:stretch>
            </a:blipFill>
            <a:ln w="254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54" name="Google Shape;1754;p185"/>
            <p:cNvSpPr/>
            <p:nvPr/>
          </p:nvSpPr>
          <p:spPr>
            <a:xfrm>
              <a:off x="5847879" y="1571478"/>
              <a:ext cx="1198828" cy="1022281"/>
            </a:xfrm>
            <a:prstGeom prst="rect">
              <a:avLst/>
            </a:prstGeom>
            <a:noFill/>
            <a:ln>
              <a:noFill/>
            </a:ln>
          </p:spPr>
          <p:txBody>
            <a:bodyPr spcFirstLastPara="1" wrap="square" lIns="91425" tIns="91425" rIns="91425" bIns="91425" anchor="ctr" anchorCtr="0">
              <a:noAutofit/>
            </a:bodyPr>
            <a:lstStyle/>
            <a:p>
              <a:endParaRPr/>
            </a:p>
          </p:txBody>
        </p:sp>
        <p:sp>
          <p:nvSpPr>
            <p:cNvPr id="1755" name="Google Shape;1755;p185"/>
            <p:cNvSpPr txBox="1"/>
            <p:nvPr/>
          </p:nvSpPr>
          <p:spPr>
            <a:xfrm>
              <a:off x="5847878" y="1500061"/>
              <a:ext cx="1288295" cy="1022281"/>
            </a:xfrm>
            <a:prstGeom prst="rect">
              <a:avLst/>
            </a:prstGeom>
            <a:noFill/>
            <a:ln>
              <a:noFill/>
            </a:ln>
          </p:spPr>
          <p:txBody>
            <a:bodyPr spcFirstLastPara="1" wrap="square" lIns="0" tIns="0" rIns="0" bIns="0" anchor="t" anchorCtr="0">
              <a:noAutofit/>
            </a:bodyPr>
            <a:lstStyle/>
            <a:p>
              <a:pPr algn="ctr">
                <a:buClr>
                  <a:srgbClr val="000000"/>
                </a:buClr>
                <a:buSzPts val="2400"/>
              </a:pPr>
              <a:r>
                <a:rPr lang="en-US" sz="2400" dirty="0">
                  <a:solidFill>
                    <a:srgbClr val="000000"/>
                  </a:solidFill>
                  <a:latin typeface="Arial"/>
                  <a:ea typeface="Arial"/>
                  <a:cs typeface="Arial"/>
                  <a:sym typeface="Arial"/>
                </a:rPr>
                <a:t> </a:t>
              </a:r>
              <a:r>
                <a:rPr lang="en-US" sz="1700" dirty="0">
                  <a:solidFill>
                    <a:srgbClr val="000000"/>
                  </a:solidFill>
                  <a:latin typeface="Arial"/>
                  <a:ea typeface="Arial"/>
                  <a:cs typeface="Arial"/>
                  <a:sym typeface="Arial"/>
                </a:rPr>
                <a:t>Repeat Rule of 15 if RBS &lt;3.9 mmol/L</a:t>
              </a:r>
              <a:endParaRPr sz="1700" dirty="0"/>
            </a:p>
          </p:txBody>
        </p:sp>
        <p:sp>
          <p:nvSpPr>
            <p:cNvPr id="1756" name="Google Shape;1756;p185"/>
            <p:cNvSpPr/>
            <p:nvPr/>
          </p:nvSpPr>
          <p:spPr>
            <a:xfrm>
              <a:off x="7586180" y="756220"/>
              <a:ext cx="539472" cy="539472"/>
            </a:xfrm>
            <a:prstGeom prst="rect">
              <a:avLst/>
            </a:prstGeom>
            <a:blipFill rotWithShape="1">
              <a:blip r:embed="rId8">
                <a:alphaModFix/>
              </a:blip>
              <a:stretch>
                <a:fillRect/>
              </a:stretch>
            </a:blipFill>
            <a:ln w="25400"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57" name="Google Shape;1757;p185"/>
            <p:cNvSpPr/>
            <p:nvPr/>
          </p:nvSpPr>
          <p:spPr>
            <a:xfrm>
              <a:off x="7256502" y="1571478"/>
              <a:ext cx="1198828" cy="1022281"/>
            </a:xfrm>
            <a:prstGeom prst="rect">
              <a:avLst/>
            </a:prstGeom>
            <a:noFill/>
            <a:ln>
              <a:noFill/>
            </a:ln>
          </p:spPr>
          <p:txBody>
            <a:bodyPr spcFirstLastPara="1" wrap="square" lIns="91425" tIns="91425" rIns="91425" bIns="91425" anchor="ctr" anchorCtr="0">
              <a:noAutofit/>
            </a:bodyPr>
            <a:lstStyle/>
            <a:p>
              <a:endParaRPr/>
            </a:p>
          </p:txBody>
        </p:sp>
        <p:sp>
          <p:nvSpPr>
            <p:cNvPr id="1758" name="Google Shape;1758;p185"/>
            <p:cNvSpPr txBox="1"/>
            <p:nvPr/>
          </p:nvSpPr>
          <p:spPr>
            <a:xfrm>
              <a:off x="7256502" y="1571478"/>
              <a:ext cx="1198828" cy="1022281"/>
            </a:xfrm>
            <a:prstGeom prst="rect">
              <a:avLst/>
            </a:prstGeom>
            <a:noFill/>
            <a:ln>
              <a:noFill/>
            </a:ln>
          </p:spPr>
          <p:txBody>
            <a:bodyPr spcFirstLastPara="1" wrap="square" lIns="0" tIns="0" rIns="0" bIns="0" anchor="t" anchorCtr="0">
              <a:noAutofit/>
            </a:bodyPr>
            <a:lstStyle/>
            <a:p>
              <a:pPr algn="ctr">
                <a:buClr>
                  <a:srgbClr val="000000"/>
                </a:buClr>
                <a:buSzPts val="2400"/>
              </a:pPr>
              <a:r>
                <a:rPr lang="en-US" sz="1700" dirty="0">
                  <a:solidFill>
                    <a:srgbClr val="000000"/>
                  </a:solidFill>
                  <a:latin typeface="Arial"/>
                  <a:ea typeface="Arial"/>
                  <a:cs typeface="Arial"/>
                  <a:sym typeface="Arial"/>
                </a:rPr>
                <a:t>If normal give a snack or meal </a:t>
              </a:r>
              <a:endParaRPr sz="1700" dirty="0"/>
            </a:p>
          </p:txBody>
        </p:sp>
      </p:grpSp>
    </p:spTree>
    <p:extLst>
      <p:ext uri="{BB962C8B-B14F-4D97-AF65-F5344CB8AC3E}">
        <p14:creationId xmlns:p14="http://schemas.microsoft.com/office/powerpoint/2010/main" val="47456058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A056C-750F-87CF-7817-727C59185989}"/>
              </a:ext>
            </a:extLst>
          </p:cNvPr>
          <p:cNvSpPr>
            <a:spLocks noGrp="1"/>
          </p:cNvSpPr>
          <p:nvPr>
            <p:ph type="title"/>
          </p:nvPr>
        </p:nvSpPr>
        <p:spPr>
          <a:xfrm>
            <a:off x="2561675" y="1118900"/>
            <a:ext cx="7288583" cy="1182335"/>
          </a:xfrm>
        </p:spPr>
        <p:txBody>
          <a:bodyPr anchor="ctr">
            <a:normAutofit/>
          </a:bodyPr>
          <a:lstStyle/>
          <a:p>
            <a:r>
              <a:rPr lang="en-US" sz="3000">
                <a:solidFill>
                  <a:srgbClr val="FFFFFF"/>
                </a:solidFill>
                <a:cs typeface="Calibri Light"/>
              </a:rPr>
              <a:t>Examples of Fast acting Carbohydrates</a:t>
            </a:r>
          </a:p>
        </p:txBody>
      </p:sp>
      <p:graphicFrame>
        <p:nvGraphicFramePr>
          <p:cNvPr id="5" name="Content Placeholder 2">
            <a:extLst>
              <a:ext uri="{FF2B5EF4-FFF2-40B4-BE49-F238E27FC236}">
                <a16:creationId xmlns:a16="http://schemas.microsoft.com/office/drawing/2014/main" id="{2F7DF98D-FFC1-1FBE-47BA-D40F67C83E05}"/>
              </a:ext>
            </a:extLst>
          </p:cNvPr>
          <p:cNvGraphicFramePr>
            <a:graphicFrameLocks noGrp="1"/>
          </p:cNvGraphicFramePr>
          <p:nvPr>
            <p:ph idx="1"/>
          </p:nvPr>
        </p:nvGraphicFramePr>
        <p:xfrm>
          <a:off x="2402965" y="1861003"/>
          <a:ext cx="7706895" cy="3601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Google Shape;1763;p186">
            <a:extLst>
              <a:ext uri="{FF2B5EF4-FFF2-40B4-BE49-F238E27FC236}">
                <a16:creationId xmlns:a16="http://schemas.microsoft.com/office/drawing/2014/main" id="{01FBDCF3-B421-D1E8-B2F4-695D55EC69DB}"/>
              </a:ext>
            </a:extLst>
          </p:cNvPr>
          <p:cNvSpPr txBox="1">
            <a:spLocks/>
          </p:cNvSpPr>
          <p:nvPr/>
        </p:nvSpPr>
        <p:spPr>
          <a:xfrm>
            <a:off x="2223334" y="879366"/>
            <a:ext cx="7706895" cy="742103"/>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3800" b="0" i="0" u="none" strike="noStrike" cap="none">
                <a:solidFill>
                  <a:schemeClr val="dk1"/>
                </a:solidFill>
                <a:latin typeface="Calibri"/>
                <a:ea typeface="Calibri"/>
                <a:cs typeface="Calibri"/>
                <a:sym typeface="Calibri"/>
              </a:defRPr>
            </a:lvl9pPr>
          </a:lstStyle>
          <a:p>
            <a:r>
              <a:rPr lang="en-US" sz="3200" b="1" dirty="0">
                <a:solidFill>
                  <a:srgbClr val="0070C0"/>
                </a:solidFill>
                <a:latin typeface="Arial"/>
                <a:ea typeface="Arial"/>
                <a:cs typeface="Arial"/>
                <a:sym typeface="Arial"/>
              </a:rPr>
              <a:t>Examples of Fast-Acting Carbohydrates</a:t>
            </a:r>
          </a:p>
        </p:txBody>
      </p:sp>
    </p:spTree>
    <p:extLst>
      <p:ext uri="{BB962C8B-B14F-4D97-AF65-F5344CB8AC3E}">
        <p14:creationId xmlns:p14="http://schemas.microsoft.com/office/powerpoint/2010/main" val="365212106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A384E-9B37-465F-DB13-D1EA9CAEEB8C}"/>
              </a:ext>
            </a:extLst>
          </p:cNvPr>
          <p:cNvSpPr>
            <a:spLocks noGrp="1"/>
          </p:cNvSpPr>
          <p:nvPr>
            <p:ph type="title"/>
          </p:nvPr>
        </p:nvSpPr>
        <p:spPr>
          <a:xfrm>
            <a:off x="1730478" y="1969224"/>
            <a:ext cx="3496843" cy="3149783"/>
          </a:xfrm>
        </p:spPr>
        <p:txBody>
          <a:bodyPr anchor="ctr">
            <a:normAutofit/>
          </a:bodyPr>
          <a:lstStyle/>
          <a:p>
            <a:r>
              <a:rPr lang="en-US" sz="4050" dirty="0">
                <a:solidFill>
                  <a:srgbClr val="0070C0"/>
                </a:solidFill>
                <a:cs typeface="Calibri Light"/>
              </a:rPr>
              <a:t>Examples of follow up carbohydrate snack</a:t>
            </a:r>
            <a:br>
              <a:rPr lang="en-US" sz="4050" dirty="0">
                <a:solidFill>
                  <a:srgbClr val="0070C0"/>
                </a:solidFill>
                <a:cs typeface="Calibri Light"/>
              </a:rPr>
            </a:br>
            <a:endParaRPr lang="en-US" sz="4050" dirty="0">
              <a:solidFill>
                <a:srgbClr val="0070C0"/>
              </a:solidFill>
            </a:endParaRPr>
          </a:p>
        </p:txBody>
      </p:sp>
      <p:graphicFrame>
        <p:nvGraphicFramePr>
          <p:cNvPr id="17" name="Content Placeholder 2">
            <a:extLst>
              <a:ext uri="{FF2B5EF4-FFF2-40B4-BE49-F238E27FC236}">
                <a16:creationId xmlns:a16="http://schemas.microsoft.com/office/drawing/2014/main" id="{73152929-8174-266C-3B3C-ECBBF45D4AA1}"/>
              </a:ext>
            </a:extLst>
          </p:cNvPr>
          <p:cNvGraphicFramePr>
            <a:graphicFrameLocks noGrp="1"/>
          </p:cNvGraphicFramePr>
          <p:nvPr>
            <p:ph idx="1"/>
          </p:nvPr>
        </p:nvGraphicFramePr>
        <p:xfrm>
          <a:off x="4785361" y="1783080"/>
          <a:ext cx="5304906" cy="3480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357739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1797" name="Google Shape;1797;p188"/>
          <p:cNvSpPr txBox="1">
            <a:spLocks noGrp="1"/>
          </p:cNvSpPr>
          <p:nvPr>
            <p:ph type="title"/>
          </p:nvPr>
        </p:nvSpPr>
        <p:spPr>
          <a:xfrm>
            <a:off x="1713047" y="969649"/>
            <a:ext cx="8250823" cy="512744"/>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556"/>
            </a:pPr>
            <a:r>
              <a:rPr lang="en-US" sz="2900" b="1" dirty="0">
                <a:solidFill>
                  <a:srgbClr val="0070C0"/>
                </a:solidFill>
                <a:latin typeface="Arial"/>
                <a:ea typeface="Arial"/>
                <a:cs typeface="Arial"/>
                <a:sym typeface="Arial"/>
              </a:rPr>
              <a:t>Treatment: Unconscious/ Unable to Swallow</a:t>
            </a:r>
            <a:endParaRPr sz="2900" b="1" dirty="0">
              <a:solidFill>
                <a:srgbClr val="0070C0"/>
              </a:solidFill>
              <a:latin typeface="Arial"/>
              <a:ea typeface="Arial"/>
              <a:cs typeface="Arial"/>
              <a:sym typeface="Arial"/>
            </a:endParaRPr>
          </a:p>
        </p:txBody>
      </p:sp>
      <p:grpSp>
        <p:nvGrpSpPr>
          <p:cNvPr id="1798" name="Google Shape;1798;p188"/>
          <p:cNvGrpSpPr/>
          <p:nvPr/>
        </p:nvGrpSpPr>
        <p:grpSpPr>
          <a:xfrm>
            <a:off x="1681434" y="1560153"/>
            <a:ext cx="8986567" cy="4197824"/>
            <a:chOff x="0" y="23466"/>
            <a:chExt cx="8986567" cy="4197824"/>
          </a:xfrm>
        </p:grpSpPr>
        <p:sp>
          <p:nvSpPr>
            <p:cNvPr id="1799" name="Google Shape;1799;p188"/>
            <p:cNvSpPr/>
            <p:nvPr/>
          </p:nvSpPr>
          <p:spPr>
            <a:xfrm>
              <a:off x="0" y="23466"/>
              <a:ext cx="8986567" cy="647595"/>
            </a:xfrm>
            <a:prstGeom prst="roundRect">
              <a:avLst>
                <a:gd name="adj" fmla="val 16667"/>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00" name="Google Shape;1800;p188"/>
            <p:cNvSpPr txBox="1"/>
            <p:nvPr/>
          </p:nvSpPr>
          <p:spPr>
            <a:xfrm>
              <a:off x="31613" y="55079"/>
              <a:ext cx="8923341" cy="584369"/>
            </a:xfrm>
            <a:prstGeom prst="rect">
              <a:avLst/>
            </a:prstGeom>
            <a:noFill/>
            <a:ln>
              <a:noFill/>
            </a:ln>
          </p:spPr>
          <p:txBody>
            <a:bodyPr spcFirstLastPara="1" wrap="square" lIns="102850" tIns="102850" rIns="102850" bIns="102850" anchor="ctr" anchorCtr="0">
              <a:noAutofit/>
            </a:bodyPr>
            <a:lstStyle/>
            <a:p>
              <a:pPr>
                <a:lnSpc>
                  <a:spcPct val="90000"/>
                </a:lnSpc>
                <a:buClr>
                  <a:srgbClr val="000000"/>
                </a:buClr>
                <a:buSzPts val="2700"/>
              </a:pPr>
              <a:r>
                <a:rPr lang="en-US" sz="2700" dirty="0">
                  <a:solidFill>
                    <a:schemeClr val="lt1"/>
                  </a:solidFill>
                  <a:latin typeface="Calibri"/>
                  <a:ea typeface="Calibri"/>
                  <a:cs typeface="Calibri"/>
                  <a:sym typeface="Calibri"/>
                </a:rPr>
                <a:t>1. Position</a:t>
              </a:r>
              <a:r>
                <a:rPr lang="en-US" sz="2700" dirty="0">
                  <a:solidFill>
                    <a:schemeClr val="lt1"/>
                  </a:solidFill>
                  <a:latin typeface="Arial"/>
                  <a:ea typeface="Arial"/>
                  <a:cs typeface="Arial"/>
                  <a:sym typeface="Arial"/>
                </a:rPr>
                <a:t> on the </a:t>
              </a:r>
              <a:r>
                <a:rPr lang="en-US" sz="2700" dirty="0">
                  <a:solidFill>
                    <a:schemeClr val="lt1"/>
                  </a:solidFill>
                  <a:latin typeface="Calibri"/>
                  <a:ea typeface="Calibri"/>
                  <a:cs typeface="Calibri"/>
                  <a:sym typeface="Calibri"/>
                </a:rPr>
                <a:t>side &amp; </a:t>
              </a:r>
              <a:r>
                <a:rPr lang="en-US" sz="2700" dirty="0">
                  <a:solidFill>
                    <a:schemeClr val="lt1"/>
                  </a:solidFill>
                  <a:latin typeface="Arial"/>
                  <a:ea typeface="Arial"/>
                  <a:cs typeface="Arial"/>
                  <a:sym typeface="Arial"/>
                </a:rPr>
                <a:t>maintain airway patent</a:t>
              </a:r>
              <a:endParaRPr dirty="0"/>
            </a:p>
          </p:txBody>
        </p:sp>
        <p:sp>
          <p:nvSpPr>
            <p:cNvPr id="1801" name="Google Shape;1801;p188"/>
            <p:cNvSpPr/>
            <p:nvPr/>
          </p:nvSpPr>
          <p:spPr>
            <a:xfrm>
              <a:off x="0" y="748821"/>
              <a:ext cx="8986567" cy="647595"/>
            </a:xfrm>
            <a:prstGeom prst="roundRect">
              <a:avLst>
                <a:gd name="adj" fmla="val 16667"/>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02" name="Google Shape;1802;p188"/>
            <p:cNvSpPr txBox="1"/>
            <p:nvPr/>
          </p:nvSpPr>
          <p:spPr>
            <a:xfrm>
              <a:off x="31613" y="780434"/>
              <a:ext cx="8923341" cy="584369"/>
            </a:xfrm>
            <a:prstGeom prst="rect">
              <a:avLst/>
            </a:prstGeom>
            <a:noFill/>
            <a:ln>
              <a:noFill/>
            </a:ln>
          </p:spPr>
          <p:txBody>
            <a:bodyPr spcFirstLastPara="1" wrap="square" lIns="102850" tIns="102850" rIns="102850" bIns="102850" anchor="ctr" anchorCtr="0">
              <a:noAutofit/>
            </a:bodyPr>
            <a:lstStyle/>
            <a:p>
              <a:pPr>
                <a:lnSpc>
                  <a:spcPct val="90000"/>
                </a:lnSpc>
                <a:buClr>
                  <a:srgbClr val="000000"/>
                </a:buClr>
                <a:buSzPts val="2700"/>
              </a:pPr>
              <a:r>
                <a:rPr lang="en-US" sz="2700">
                  <a:solidFill>
                    <a:schemeClr val="lt1"/>
                  </a:solidFill>
                  <a:latin typeface="Arial"/>
                  <a:ea typeface="Arial"/>
                  <a:cs typeface="Arial"/>
                  <a:sym typeface="Arial"/>
                </a:rPr>
                <a:t>2. Administer glucagon</a:t>
              </a:r>
              <a:endParaRPr/>
            </a:p>
          </p:txBody>
        </p:sp>
        <p:sp>
          <p:nvSpPr>
            <p:cNvPr id="1803" name="Google Shape;1803;p188"/>
            <p:cNvSpPr/>
            <p:nvPr/>
          </p:nvSpPr>
          <p:spPr>
            <a:xfrm>
              <a:off x="0" y="1396416"/>
              <a:ext cx="8986567" cy="726570"/>
            </a:xfrm>
            <a:prstGeom prst="rect">
              <a:avLst/>
            </a:prstGeom>
            <a:noFill/>
            <a:ln>
              <a:noFill/>
            </a:ln>
          </p:spPr>
          <p:txBody>
            <a:bodyPr spcFirstLastPara="1" wrap="square" lIns="91425" tIns="91425" rIns="91425" bIns="91425" anchor="ctr" anchorCtr="0">
              <a:noAutofit/>
            </a:bodyPr>
            <a:lstStyle/>
            <a:p>
              <a:endParaRPr/>
            </a:p>
          </p:txBody>
        </p:sp>
        <p:sp>
          <p:nvSpPr>
            <p:cNvPr id="1804" name="Google Shape;1804;p188"/>
            <p:cNvSpPr txBox="1"/>
            <p:nvPr/>
          </p:nvSpPr>
          <p:spPr>
            <a:xfrm>
              <a:off x="0" y="1396416"/>
              <a:ext cx="8986567" cy="726570"/>
            </a:xfrm>
            <a:prstGeom prst="rect">
              <a:avLst/>
            </a:prstGeom>
            <a:noFill/>
            <a:ln>
              <a:noFill/>
            </a:ln>
          </p:spPr>
          <p:txBody>
            <a:bodyPr spcFirstLastPara="1" wrap="square" lIns="285300" tIns="34275" rIns="192000" bIns="34275" anchor="t" anchorCtr="0">
              <a:noAutofit/>
            </a:bodyPr>
            <a:lstStyle/>
            <a:p>
              <a:pPr marL="228600" lvl="1" indent="-228600">
                <a:lnSpc>
                  <a:spcPct val="90000"/>
                </a:lnSpc>
                <a:buClr>
                  <a:srgbClr val="000000"/>
                </a:buClr>
                <a:buSzPts val="2100"/>
                <a:buFont typeface="Arial"/>
                <a:buChar char="•"/>
              </a:pPr>
              <a:r>
                <a:rPr lang="en-US" sz="2100">
                  <a:solidFill>
                    <a:srgbClr val="000000"/>
                  </a:solidFill>
                  <a:latin typeface="Calibri"/>
                  <a:ea typeface="Calibri"/>
                  <a:cs typeface="Calibri"/>
                  <a:sym typeface="Calibri"/>
                </a:rPr>
                <a:t>&lt;25 kg: 0.5 mg </a:t>
              </a:r>
              <a:endParaRPr/>
            </a:p>
            <a:p>
              <a:pPr marL="228600" lvl="1" indent="-228600">
                <a:lnSpc>
                  <a:spcPct val="90000"/>
                </a:lnSpc>
                <a:spcBef>
                  <a:spcPts val="420"/>
                </a:spcBef>
                <a:buClr>
                  <a:srgbClr val="000000"/>
                </a:buClr>
                <a:buSzPts val="2100"/>
                <a:buFont typeface="Arial"/>
                <a:buChar char="•"/>
              </a:pPr>
              <a:r>
                <a:rPr lang="en-US" sz="2100" u="sng">
                  <a:solidFill>
                    <a:srgbClr val="000000"/>
                  </a:solidFill>
                  <a:latin typeface="Calibri"/>
                  <a:ea typeface="Calibri"/>
                  <a:cs typeface="Calibri"/>
                  <a:sym typeface="Calibri"/>
                </a:rPr>
                <a:t>&gt;</a:t>
              </a:r>
              <a:r>
                <a:rPr lang="en-US" sz="2100">
                  <a:solidFill>
                    <a:srgbClr val="000000"/>
                  </a:solidFill>
                  <a:latin typeface="Calibri"/>
                  <a:ea typeface="Calibri"/>
                  <a:cs typeface="Calibri"/>
                  <a:sym typeface="Calibri"/>
                </a:rPr>
                <a:t>25 kg: 1 mg </a:t>
              </a:r>
              <a:endParaRPr/>
            </a:p>
          </p:txBody>
        </p:sp>
        <p:sp>
          <p:nvSpPr>
            <p:cNvPr id="1805" name="Google Shape;1805;p188"/>
            <p:cNvSpPr/>
            <p:nvPr/>
          </p:nvSpPr>
          <p:spPr>
            <a:xfrm>
              <a:off x="0" y="2122986"/>
              <a:ext cx="8986567" cy="647595"/>
            </a:xfrm>
            <a:prstGeom prst="roundRect">
              <a:avLst>
                <a:gd name="adj" fmla="val 16667"/>
              </a:avLst>
            </a:prstGeom>
            <a:solidFill>
              <a:schemeClr val="accent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06" name="Google Shape;1806;p188"/>
            <p:cNvSpPr txBox="1"/>
            <p:nvPr/>
          </p:nvSpPr>
          <p:spPr>
            <a:xfrm>
              <a:off x="31613" y="2154599"/>
              <a:ext cx="8923341" cy="584369"/>
            </a:xfrm>
            <a:prstGeom prst="rect">
              <a:avLst/>
            </a:prstGeom>
            <a:noFill/>
            <a:ln>
              <a:noFill/>
            </a:ln>
          </p:spPr>
          <p:txBody>
            <a:bodyPr spcFirstLastPara="1" wrap="square" lIns="102850" tIns="102850" rIns="102850" bIns="102850" anchor="ctr" anchorCtr="0">
              <a:noAutofit/>
            </a:bodyPr>
            <a:lstStyle/>
            <a:p>
              <a:pPr>
                <a:lnSpc>
                  <a:spcPct val="90000"/>
                </a:lnSpc>
                <a:buClr>
                  <a:srgbClr val="000000"/>
                </a:buClr>
                <a:buSzPts val="2700"/>
              </a:pPr>
              <a:r>
                <a:rPr lang="en-US" sz="2700">
                  <a:solidFill>
                    <a:schemeClr val="lt1"/>
                  </a:solidFill>
                  <a:latin typeface="Arial"/>
                  <a:ea typeface="Arial"/>
                  <a:cs typeface="Arial"/>
                  <a:sym typeface="Arial"/>
                </a:rPr>
                <a:t>3. Recheck after 15 minutes</a:t>
              </a:r>
              <a:endParaRPr/>
            </a:p>
          </p:txBody>
        </p:sp>
        <p:sp>
          <p:nvSpPr>
            <p:cNvPr id="1807" name="Google Shape;1807;p188"/>
            <p:cNvSpPr/>
            <p:nvPr/>
          </p:nvSpPr>
          <p:spPr>
            <a:xfrm>
              <a:off x="0" y="2848341"/>
              <a:ext cx="8986567" cy="647595"/>
            </a:xfrm>
            <a:prstGeom prst="roundRect">
              <a:avLst>
                <a:gd name="adj" fmla="val 16667"/>
              </a:avLst>
            </a:pr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08" name="Google Shape;1808;p188"/>
            <p:cNvSpPr txBox="1"/>
            <p:nvPr/>
          </p:nvSpPr>
          <p:spPr>
            <a:xfrm>
              <a:off x="31613" y="2879954"/>
              <a:ext cx="8923341" cy="584369"/>
            </a:xfrm>
            <a:prstGeom prst="rect">
              <a:avLst/>
            </a:prstGeom>
            <a:noFill/>
            <a:ln>
              <a:noFill/>
            </a:ln>
          </p:spPr>
          <p:txBody>
            <a:bodyPr spcFirstLastPara="1" wrap="square" lIns="102850" tIns="102850" rIns="102850" bIns="102850" anchor="ctr" anchorCtr="0">
              <a:noAutofit/>
            </a:bodyPr>
            <a:lstStyle/>
            <a:p>
              <a:pPr>
                <a:lnSpc>
                  <a:spcPct val="90000"/>
                </a:lnSpc>
                <a:buClr>
                  <a:srgbClr val="000000"/>
                </a:buClr>
                <a:buSzPts val="2700"/>
              </a:pPr>
              <a:r>
                <a:rPr lang="en-US" sz="2700">
                  <a:solidFill>
                    <a:schemeClr val="lt1"/>
                  </a:solidFill>
                  <a:latin typeface="Calibri"/>
                  <a:ea typeface="Calibri"/>
                  <a:cs typeface="Calibri"/>
                  <a:sym typeface="Calibri"/>
                </a:rPr>
                <a:t>4. If &lt; 3.9 mmol/L  unresponsive </a:t>
              </a:r>
              <a:r>
                <a:rPr lang="en-US" sz="2700">
                  <a:solidFill>
                    <a:schemeClr val="lt1"/>
                  </a:solidFill>
                  <a:latin typeface="Arial"/>
                  <a:ea typeface="Arial"/>
                  <a:cs typeface="Arial"/>
                  <a:sym typeface="Arial"/>
                </a:rPr>
                <a:t>repeat glucagon</a:t>
              </a:r>
              <a:endParaRPr sz="2700">
                <a:solidFill>
                  <a:schemeClr val="lt1"/>
                </a:solidFill>
                <a:latin typeface="Calibri"/>
                <a:ea typeface="Calibri"/>
                <a:cs typeface="Calibri"/>
                <a:sym typeface="Calibri"/>
              </a:endParaRPr>
            </a:p>
          </p:txBody>
        </p:sp>
        <p:sp>
          <p:nvSpPr>
            <p:cNvPr id="1809" name="Google Shape;1809;p188"/>
            <p:cNvSpPr/>
            <p:nvPr/>
          </p:nvSpPr>
          <p:spPr>
            <a:xfrm>
              <a:off x="0" y="3573695"/>
              <a:ext cx="8986567" cy="647595"/>
            </a:xfrm>
            <a:prstGeom prst="roundRect">
              <a:avLst>
                <a:gd name="adj" fmla="val 16667"/>
              </a:avLst>
            </a:pr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10" name="Google Shape;1810;p188"/>
            <p:cNvSpPr txBox="1"/>
            <p:nvPr/>
          </p:nvSpPr>
          <p:spPr>
            <a:xfrm>
              <a:off x="31613" y="3605308"/>
              <a:ext cx="8923341" cy="584369"/>
            </a:xfrm>
            <a:prstGeom prst="rect">
              <a:avLst/>
            </a:prstGeom>
            <a:noFill/>
            <a:ln>
              <a:noFill/>
            </a:ln>
          </p:spPr>
          <p:txBody>
            <a:bodyPr spcFirstLastPara="1" wrap="square" lIns="102850" tIns="102850" rIns="102850" bIns="102850" anchor="ctr" anchorCtr="0">
              <a:noAutofit/>
            </a:bodyPr>
            <a:lstStyle/>
            <a:p>
              <a:pPr>
                <a:lnSpc>
                  <a:spcPct val="90000"/>
                </a:lnSpc>
                <a:buClr>
                  <a:srgbClr val="000000"/>
                </a:buClr>
                <a:buSzPts val="2700"/>
              </a:pPr>
              <a:r>
                <a:rPr lang="en-US" sz="2700">
                  <a:solidFill>
                    <a:schemeClr val="lt1"/>
                  </a:solidFill>
                  <a:latin typeface="Calibri"/>
                  <a:ea typeface="Calibri"/>
                  <a:cs typeface="Calibri"/>
                  <a:sym typeface="Calibri"/>
                </a:rPr>
                <a:t>5. Responsive: Follow conscious pathway </a:t>
              </a:r>
              <a:endParaRPr/>
            </a:p>
          </p:txBody>
        </p:sp>
      </p:grpSp>
    </p:spTree>
    <p:extLst>
      <p:ext uri="{BB962C8B-B14F-4D97-AF65-F5344CB8AC3E}">
        <p14:creationId xmlns:p14="http://schemas.microsoft.com/office/powerpoint/2010/main" val="98352597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189"/>
          <p:cNvSpPr txBox="1">
            <a:spLocks noGrp="1"/>
          </p:cNvSpPr>
          <p:nvPr>
            <p:ph type="title"/>
          </p:nvPr>
        </p:nvSpPr>
        <p:spPr>
          <a:xfrm>
            <a:off x="1961500" y="728075"/>
            <a:ext cx="8583900" cy="640500"/>
          </a:xfrm>
          <a:prstGeom prst="rect">
            <a:avLst/>
          </a:prstGeom>
          <a:solidFill>
            <a:schemeClr val="lt1"/>
          </a:solidFill>
          <a:ln>
            <a:noFill/>
          </a:ln>
        </p:spPr>
        <p:txBody>
          <a:bodyPr spcFirstLastPara="1" vert="horz" wrap="square" lIns="68575" tIns="34275" rIns="68575" bIns="34275" rtlCol="0" anchor="t" anchorCtr="0">
            <a:normAutofit/>
          </a:bodyPr>
          <a:lstStyle/>
          <a:p>
            <a:pPr algn="ctr">
              <a:lnSpc>
                <a:spcPct val="100000"/>
              </a:lnSpc>
              <a:spcBef>
                <a:spcPts val="0"/>
              </a:spcBef>
              <a:buSzPct val="46666"/>
            </a:pPr>
            <a:r>
              <a:rPr lang="en-US" sz="3000" b="1" dirty="0">
                <a:solidFill>
                  <a:srgbClr val="0070C0"/>
                </a:solidFill>
                <a:ea typeface="Arial"/>
                <a:cs typeface="Arial"/>
                <a:sym typeface="Arial"/>
              </a:rPr>
              <a:t>Treatment: Unconscious &amp; No Glucagon Available</a:t>
            </a:r>
            <a:r>
              <a:rPr lang="en-US" sz="3000" dirty="0">
                <a:solidFill>
                  <a:srgbClr val="0070C0"/>
                </a:solidFill>
              </a:rPr>
              <a:t> </a:t>
            </a:r>
            <a:endParaRPr sz="3000" dirty="0">
              <a:solidFill>
                <a:srgbClr val="0070C0"/>
              </a:solidFill>
            </a:endParaRPr>
          </a:p>
        </p:txBody>
      </p:sp>
      <p:grpSp>
        <p:nvGrpSpPr>
          <p:cNvPr id="1816" name="Google Shape;1816;p189"/>
          <p:cNvGrpSpPr/>
          <p:nvPr/>
        </p:nvGrpSpPr>
        <p:grpSpPr>
          <a:xfrm>
            <a:off x="1610176" y="1275576"/>
            <a:ext cx="8935225" cy="4555209"/>
            <a:chOff x="0" y="0"/>
            <a:chExt cx="8984256" cy="4589186"/>
          </a:xfrm>
        </p:grpSpPr>
        <p:sp>
          <p:nvSpPr>
            <p:cNvPr id="1817" name="Google Shape;1817;p189"/>
            <p:cNvSpPr/>
            <p:nvPr/>
          </p:nvSpPr>
          <p:spPr>
            <a:xfrm>
              <a:off x="1796851" y="0"/>
              <a:ext cx="7187405" cy="1469973"/>
            </a:xfrm>
            <a:prstGeom prst="rect">
              <a:avLst/>
            </a:prstGeom>
            <a:solidFill>
              <a:srgbClr val="BF504D"/>
            </a:solidFill>
            <a:ln w="25400" cap="flat" cmpd="sng">
              <a:solidFill>
                <a:srgbClr val="BF504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18" name="Google Shape;1818;p189"/>
            <p:cNvSpPr txBox="1"/>
            <p:nvPr/>
          </p:nvSpPr>
          <p:spPr>
            <a:xfrm>
              <a:off x="1796851" y="0"/>
              <a:ext cx="7187400" cy="1470000"/>
            </a:xfrm>
            <a:prstGeom prst="rect">
              <a:avLst/>
            </a:prstGeom>
            <a:noFill/>
            <a:ln>
              <a:noFill/>
            </a:ln>
          </p:spPr>
          <p:txBody>
            <a:bodyPr spcFirstLastPara="1" wrap="square" lIns="139450" tIns="373350" rIns="139450" bIns="373350" anchor="ctr" anchorCtr="0">
              <a:noAutofit/>
            </a:bodyPr>
            <a:lstStyle/>
            <a:p>
              <a:pPr>
                <a:lnSpc>
                  <a:spcPct val="90000"/>
                </a:lnSpc>
                <a:buClr>
                  <a:srgbClr val="000000"/>
                </a:buClr>
                <a:buSzPts val="2800"/>
              </a:pPr>
              <a:r>
                <a:rPr lang="en-US" sz="2600">
                  <a:solidFill>
                    <a:schemeClr val="lt1"/>
                  </a:solidFill>
                  <a:latin typeface="Arial"/>
                  <a:ea typeface="Arial"/>
                  <a:cs typeface="Arial"/>
                  <a:sym typeface="Arial"/>
                </a:rPr>
                <a:t>Position on the side and maintain the airway </a:t>
              </a:r>
              <a:endParaRPr sz="2600"/>
            </a:p>
          </p:txBody>
        </p:sp>
        <p:sp>
          <p:nvSpPr>
            <p:cNvPr id="1819" name="Google Shape;1819;p189"/>
            <p:cNvSpPr/>
            <p:nvPr/>
          </p:nvSpPr>
          <p:spPr>
            <a:xfrm>
              <a:off x="0" y="1434"/>
              <a:ext cx="1796851" cy="1469973"/>
            </a:xfrm>
            <a:prstGeom prst="rect">
              <a:avLst/>
            </a:prstGeom>
            <a:solidFill>
              <a:schemeClr val="lt1"/>
            </a:solidFill>
            <a:ln w="25400" cap="flat" cmpd="sng">
              <a:solidFill>
                <a:srgbClr val="BF504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0" name="Google Shape;1820;p189"/>
            <p:cNvSpPr txBox="1"/>
            <p:nvPr/>
          </p:nvSpPr>
          <p:spPr>
            <a:xfrm>
              <a:off x="0" y="1434"/>
              <a:ext cx="1796851" cy="1469973"/>
            </a:xfrm>
            <a:prstGeom prst="rect">
              <a:avLst/>
            </a:prstGeom>
            <a:noFill/>
            <a:ln>
              <a:noFill/>
            </a:ln>
          </p:spPr>
          <p:txBody>
            <a:bodyPr spcFirstLastPara="1" wrap="square" lIns="95075" tIns="145200" rIns="95075" bIns="145200" anchor="ctr" anchorCtr="0">
              <a:noAutofit/>
            </a:bodyPr>
            <a:lstStyle/>
            <a:p>
              <a:pPr algn="ctr">
                <a:lnSpc>
                  <a:spcPct val="90000"/>
                </a:lnSpc>
                <a:buClr>
                  <a:srgbClr val="000000"/>
                </a:buClr>
                <a:buSzPts val="2800"/>
              </a:pPr>
              <a:r>
                <a:rPr lang="en-US" sz="2800">
                  <a:solidFill>
                    <a:srgbClr val="000000"/>
                  </a:solidFill>
                  <a:latin typeface="Calibri"/>
                  <a:ea typeface="Calibri"/>
                  <a:cs typeface="Calibri"/>
                  <a:sym typeface="Calibri"/>
                </a:rPr>
                <a:t>Step 1: Position </a:t>
              </a:r>
              <a:endParaRPr sz="2800">
                <a:solidFill>
                  <a:srgbClr val="000000"/>
                </a:solidFill>
                <a:latin typeface="Arial"/>
                <a:ea typeface="Arial"/>
                <a:cs typeface="Arial"/>
                <a:sym typeface="Arial"/>
              </a:endParaRPr>
            </a:p>
          </p:txBody>
        </p:sp>
        <p:sp>
          <p:nvSpPr>
            <p:cNvPr id="1821" name="Google Shape;1821;p189"/>
            <p:cNvSpPr/>
            <p:nvPr/>
          </p:nvSpPr>
          <p:spPr>
            <a:xfrm>
              <a:off x="1796851" y="1559606"/>
              <a:ext cx="7187405" cy="1469973"/>
            </a:xfrm>
            <a:prstGeom prst="rect">
              <a:avLst/>
            </a:prstGeom>
            <a:solidFill>
              <a:srgbClr val="BB9952"/>
            </a:solidFill>
            <a:ln w="25400" cap="flat" cmpd="sng">
              <a:solidFill>
                <a:srgbClr val="BB995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2" name="Google Shape;1822;p189"/>
            <p:cNvSpPr txBox="1"/>
            <p:nvPr/>
          </p:nvSpPr>
          <p:spPr>
            <a:xfrm>
              <a:off x="1796851" y="1559606"/>
              <a:ext cx="7187405" cy="1469973"/>
            </a:xfrm>
            <a:prstGeom prst="rect">
              <a:avLst/>
            </a:prstGeom>
            <a:noFill/>
            <a:ln>
              <a:noFill/>
            </a:ln>
          </p:spPr>
          <p:txBody>
            <a:bodyPr spcFirstLastPara="1" wrap="square" lIns="139450" tIns="373350" rIns="139450" bIns="373350" anchor="ctr" anchorCtr="0">
              <a:noAutofit/>
            </a:bodyPr>
            <a:lstStyle/>
            <a:p>
              <a:pPr>
                <a:lnSpc>
                  <a:spcPct val="90000"/>
                </a:lnSpc>
                <a:buClr>
                  <a:srgbClr val="000000"/>
                </a:buClr>
                <a:buSzPts val="2800"/>
              </a:pPr>
              <a:r>
                <a:rPr lang="en-US" sz="2600" dirty="0">
                  <a:solidFill>
                    <a:schemeClr val="lt1"/>
                  </a:solidFill>
                  <a:latin typeface="Arial"/>
                  <a:ea typeface="Arial"/>
                  <a:cs typeface="Arial"/>
                  <a:sym typeface="Arial"/>
                </a:rPr>
                <a:t>Apply a thick paste of glucose (glucose with a few drops of water)  or crushed sugar </a:t>
              </a:r>
              <a:r>
                <a:rPr lang="en-US" sz="2600" dirty="0">
                  <a:solidFill>
                    <a:schemeClr val="lt1"/>
                  </a:solidFill>
                </a:rPr>
                <a:t>under the tongue</a:t>
              </a:r>
              <a:r>
                <a:rPr lang="en-US" sz="2600" dirty="0">
                  <a:solidFill>
                    <a:schemeClr val="lt1"/>
                  </a:solidFill>
                  <a:latin typeface="Arial"/>
                  <a:ea typeface="Arial"/>
                  <a:cs typeface="Arial"/>
                  <a:sym typeface="Arial"/>
                </a:rPr>
                <a:t> or in the dependent cheek</a:t>
              </a:r>
              <a:endParaRPr sz="2600" dirty="0"/>
            </a:p>
          </p:txBody>
        </p:sp>
        <p:sp>
          <p:nvSpPr>
            <p:cNvPr id="1823" name="Google Shape;1823;p189"/>
            <p:cNvSpPr/>
            <p:nvPr/>
          </p:nvSpPr>
          <p:spPr>
            <a:xfrm>
              <a:off x="0" y="1559606"/>
              <a:ext cx="1796851" cy="1469973"/>
            </a:xfrm>
            <a:prstGeom prst="rect">
              <a:avLst/>
            </a:prstGeom>
            <a:solidFill>
              <a:schemeClr val="lt1"/>
            </a:solidFill>
            <a:ln w="25400" cap="flat" cmpd="sng">
              <a:solidFill>
                <a:srgbClr val="BB995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4" name="Google Shape;1824;p189"/>
            <p:cNvSpPr txBox="1"/>
            <p:nvPr/>
          </p:nvSpPr>
          <p:spPr>
            <a:xfrm>
              <a:off x="0" y="1559606"/>
              <a:ext cx="1796851" cy="1469973"/>
            </a:xfrm>
            <a:prstGeom prst="rect">
              <a:avLst/>
            </a:prstGeom>
            <a:noFill/>
            <a:ln>
              <a:noFill/>
            </a:ln>
          </p:spPr>
          <p:txBody>
            <a:bodyPr spcFirstLastPara="1" wrap="square" lIns="95075" tIns="145200" rIns="95075" bIns="145200" anchor="ctr" anchorCtr="0">
              <a:noAutofit/>
            </a:bodyPr>
            <a:lstStyle/>
            <a:p>
              <a:pPr algn="ctr">
                <a:lnSpc>
                  <a:spcPct val="90000"/>
                </a:lnSpc>
                <a:buClr>
                  <a:srgbClr val="000000"/>
                </a:buClr>
                <a:buSzPts val="2800"/>
              </a:pPr>
              <a:r>
                <a:rPr lang="en-US" sz="2800">
                  <a:solidFill>
                    <a:srgbClr val="000000"/>
                  </a:solidFill>
                  <a:latin typeface="Calibri"/>
                  <a:ea typeface="Calibri"/>
                  <a:cs typeface="Calibri"/>
                  <a:sym typeface="Calibri"/>
                </a:rPr>
                <a:t>Step 2: </a:t>
              </a:r>
              <a:endParaRPr/>
            </a:p>
            <a:p>
              <a:pPr algn="ctr">
                <a:lnSpc>
                  <a:spcPct val="90000"/>
                </a:lnSpc>
                <a:spcBef>
                  <a:spcPts val="980"/>
                </a:spcBef>
                <a:buClr>
                  <a:srgbClr val="000000"/>
                </a:buClr>
                <a:buSzPts val="2800"/>
              </a:pPr>
              <a:r>
                <a:rPr lang="en-US" sz="2800">
                  <a:solidFill>
                    <a:srgbClr val="000000"/>
                  </a:solidFill>
                  <a:latin typeface="Calibri"/>
                  <a:ea typeface="Calibri"/>
                  <a:cs typeface="Calibri"/>
                  <a:sym typeface="Calibri"/>
                </a:rPr>
                <a:t>Apply</a:t>
              </a:r>
              <a:endParaRPr sz="2800">
                <a:solidFill>
                  <a:srgbClr val="000000"/>
                </a:solidFill>
                <a:latin typeface="Arial"/>
                <a:ea typeface="Arial"/>
                <a:cs typeface="Arial"/>
                <a:sym typeface="Arial"/>
              </a:endParaRPr>
            </a:p>
          </p:txBody>
        </p:sp>
        <p:sp>
          <p:nvSpPr>
            <p:cNvPr id="1825" name="Google Shape;1825;p189"/>
            <p:cNvSpPr/>
            <p:nvPr/>
          </p:nvSpPr>
          <p:spPr>
            <a:xfrm>
              <a:off x="1796851" y="3119213"/>
              <a:ext cx="7187405" cy="1469973"/>
            </a:xfrm>
            <a:prstGeom prst="rect">
              <a:avLst/>
            </a:prstGeom>
            <a:solidFill>
              <a:srgbClr val="99B958"/>
            </a:solidFill>
            <a:ln w="25400" cap="flat" cmpd="sng">
              <a:solidFill>
                <a:srgbClr val="99B958"/>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6" name="Google Shape;1826;p189"/>
            <p:cNvSpPr txBox="1"/>
            <p:nvPr/>
          </p:nvSpPr>
          <p:spPr>
            <a:xfrm>
              <a:off x="1796851" y="3119213"/>
              <a:ext cx="7187405" cy="1469973"/>
            </a:xfrm>
            <a:prstGeom prst="rect">
              <a:avLst/>
            </a:prstGeom>
            <a:noFill/>
            <a:ln>
              <a:noFill/>
            </a:ln>
          </p:spPr>
          <p:txBody>
            <a:bodyPr spcFirstLastPara="1" wrap="square" lIns="139450" tIns="373350" rIns="139450" bIns="373350" anchor="ctr" anchorCtr="0">
              <a:noAutofit/>
            </a:bodyPr>
            <a:lstStyle/>
            <a:p>
              <a:pPr>
                <a:lnSpc>
                  <a:spcPct val="90000"/>
                </a:lnSpc>
                <a:buClr>
                  <a:srgbClr val="000000"/>
                </a:buClr>
                <a:buSzPts val="2800"/>
              </a:pPr>
              <a:endParaRPr sz="2800" dirty="0">
                <a:solidFill>
                  <a:schemeClr val="lt1"/>
                </a:solidFill>
                <a:latin typeface="Arial"/>
                <a:ea typeface="Arial"/>
                <a:cs typeface="Arial"/>
                <a:sym typeface="Arial"/>
              </a:endParaRPr>
            </a:p>
            <a:p>
              <a:pPr>
                <a:lnSpc>
                  <a:spcPct val="90000"/>
                </a:lnSpc>
                <a:spcBef>
                  <a:spcPts val="980"/>
                </a:spcBef>
                <a:buClr>
                  <a:srgbClr val="000000"/>
                </a:buClr>
                <a:buSzPts val="2800"/>
              </a:pPr>
              <a:r>
                <a:rPr lang="en-US" sz="2600" dirty="0">
                  <a:solidFill>
                    <a:schemeClr val="lt1"/>
                  </a:solidFill>
                  <a:latin typeface="Arial"/>
                  <a:ea typeface="Arial"/>
                  <a:cs typeface="Arial"/>
                  <a:sym typeface="Arial"/>
                </a:rPr>
                <a:t>If &lt;3.9 mmol/</a:t>
              </a:r>
              <a:r>
                <a:rPr lang="en-US" sz="2600" dirty="0">
                  <a:solidFill>
                    <a:schemeClr val="lt1"/>
                  </a:solidFill>
                </a:rPr>
                <a:t>L</a:t>
              </a:r>
              <a:r>
                <a:rPr lang="en-US" sz="2600" dirty="0">
                  <a:solidFill>
                    <a:schemeClr val="lt1"/>
                  </a:solidFill>
                  <a:latin typeface="Arial"/>
                  <a:ea typeface="Arial"/>
                  <a:cs typeface="Arial"/>
                  <a:sym typeface="Arial"/>
                </a:rPr>
                <a:t> and unresponsive repeat step </a:t>
              </a:r>
              <a:r>
                <a:rPr lang="en-US" sz="2600" dirty="0">
                  <a:solidFill>
                    <a:schemeClr val="lt1"/>
                  </a:solidFill>
                  <a:latin typeface="Calibri"/>
                  <a:ea typeface="Calibri"/>
                  <a:cs typeface="Calibri"/>
                  <a:sym typeface="Calibri"/>
                </a:rPr>
                <a:t>2</a:t>
              </a:r>
              <a:endParaRPr sz="2600" dirty="0">
                <a:solidFill>
                  <a:schemeClr val="lt1"/>
                </a:solidFill>
                <a:latin typeface="Arial"/>
                <a:ea typeface="Arial"/>
                <a:cs typeface="Arial"/>
                <a:sym typeface="Arial"/>
              </a:endParaRPr>
            </a:p>
            <a:p>
              <a:pPr>
                <a:lnSpc>
                  <a:spcPct val="90000"/>
                </a:lnSpc>
                <a:spcBef>
                  <a:spcPts val="980"/>
                </a:spcBef>
                <a:buClr>
                  <a:srgbClr val="000000"/>
                </a:buClr>
                <a:buSzPts val="2800"/>
              </a:pPr>
              <a:r>
                <a:rPr lang="en-US" sz="2600" dirty="0">
                  <a:solidFill>
                    <a:schemeClr val="lt1"/>
                  </a:solidFill>
                  <a:latin typeface="Arial"/>
                  <a:ea typeface="Arial"/>
                  <a:cs typeface="Arial"/>
                  <a:sym typeface="Arial"/>
                </a:rPr>
                <a:t>If responsive: follow the conscious pathway </a:t>
              </a:r>
              <a:endParaRPr sz="2600" dirty="0"/>
            </a:p>
          </p:txBody>
        </p:sp>
        <p:sp>
          <p:nvSpPr>
            <p:cNvPr id="1827" name="Google Shape;1827;p189"/>
            <p:cNvSpPr/>
            <p:nvPr/>
          </p:nvSpPr>
          <p:spPr>
            <a:xfrm>
              <a:off x="0" y="3117778"/>
              <a:ext cx="1796851" cy="1469973"/>
            </a:xfrm>
            <a:prstGeom prst="rect">
              <a:avLst/>
            </a:prstGeom>
            <a:solidFill>
              <a:schemeClr val="lt1"/>
            </a:solidFill>
            <a:ln w="25400" cap="flat" cmpd="sng">
              <a:solidFill>
                <a:srgbClr val="99B958"/>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8" name="Google Shape;1828;p189"/>
            <p:cNvSpPr txBox="1"/>
            <p:nvPr/>
          </p:nvSpPr>
          <p:spPr>
            <a:xfrm>
              <a:off x="0" y="3117778"/>
              <a:ext cx="1796851" cy="1469973"/>
            </a:xfrm>
            <a:prstGeom prst="rect">
              <a:avLst/>
            </a:prstGeom>
            <a:noFill/>
            <a:ln>
              <a:noFill/>
            </a:ln>
          </p:spPr>
          <p:txBody>
            <a:bodyPr spcFirstLastPara="1" wrap="square" lIns="95075" tIns="145200" rIns="95075" bIns="145200" anchor="ctr" anchorCtr="0">
              <a:noAutofit/>
            </a:bodyPr>
            <a:lstStyle/>
            <a:p>
              <a:pPr algn="ctr">
                <a:lnSpc>
                  <a:spcPct val="90000"/>
                </a:lnSpc>
                <a:buClr>
                  <a:srgbClr val="000000"/>
                </a:buClr>
                <a:buSzPts val="2800"/>
              </a:pPr>
              <a:r>
                <a:rPr lang="en-US" sz="2800">
                  <a:solidFill>
                    <a:srgbClr val="000000"/>
                  </a:solidFill>
                  <a:latin typeface="Calibri"/>
                  <a:ea typeface="Calibri"/>
                  <a:cs typeface="Calibri"/>
                  <a:sym typeface="Calibri"/>
                </a:rPr>
                <a:t>Step 3:</a:t>
              </a:r>
              <a:endParaRPr/>
            </a:p>
            <a:p>
              <a:pPr algn="ctr">
                <a:lnSpc>
                  <a:spcPct val="90000"/>
                </a:lnSpc>
                <a:spcBef>
                  <a:spcPts val="980"/>
                </a:spcBef>
                <a:buClr>
                  <a:srgbClr val="000000"/>
                </a:buClr>
                <a:buSzPts val="2800"/>
              </a:pPr>
              <a:r>
                <a:rPr lang="en-US" sz="2800">
                  <a:solidFill>
                    <a:srgbClr val="000000"/>
                  </a:solidFill>
                  <a:latin typeface="Calibri"/>
                  <a:ea typeface="Calibri"/>
                  <a:cs typeface="Calibri"/>
                  <a:sym typeface="Calibri"/>
                </a:rPr>
                <a:t>Retest</a:t>
              </a:r>
              <a:endParaRPr sz="2800">
                <a:solidFill>
                  <a:srgbClr val="000000"/>
                </a:solidFill>
                <a:latin typeface="Arial"/>
                <a:ea typeface="Arial"/>
                <a:cs typeface="Arial"/>
                <a:sym typeface="Arial"/>
              </a:endParaRPr>
            </a:p>
          </p:txBody>
        </p:sp>
      </p:grpSp>
      <p:sp>
        <p:nvSpPr>
          <p:cNvPr id="1829" name="Google Shape;1829;p189"/>
          <p:cNvSpPr/>
          <p:nvPr/>
        </p:nvSpPr>
        <p:spPr>
          <a:xfrm>
            <a:off x="2640186" y="6304002"/>
            <a:ext cx="8583951" cy="553998"/>
          </a:xfrm>
          <a:prstGeom prst="rect">
            <a:avLst/>
          </a:prstGeom>
          <a:noFill/>
          <a:ln>
            <a:noFill/>
          </a:ln>
        </p:spPr>
        <p:txBody>
          <a:bodyPr spcFirstLastPara="1" wrap="square" lIns="91425" tIns="45700" rIns="91425" bIns="45700" anchor="t" anchorCtr="0">
            <a:spAutoFit/>
          </a:bodyPr>
          <a:lstStyle/>
          <a:p>
            <a:r>
              <a:rPr lang="en-US" sz="750">
                <a:solidFill>
                  <a:srgbClr val="212121"/>
                </a:solidFill>
                <a:latin typeface="Arial"/>
                <a:ea typeface="Arial"/>
                <a:cs typeface="Arial"/>
                <a:sym typeface="Arial"/>
              </a:rPr>
              <a:t>Graz B, et al Sublingual sugar for hypoglycaemia in children with severe malaria: a pilot clinical study. Malar J. 2008 Nov 23;7:242. doi: 10.1186/1475-2875-7-242. PMID: 19025610; PMCID: PMC2605470</a:t>
            </a:r>
            <a:endParaRPr/>
          </a:p>
          <a:p>
            <a:r>
              <a:rPr lang="en-US" sz="750">
                <a:solidFill>
                  <a:srgbClr val="000000"/>
                </a:solidFill>
                <a:latin typeface="Arial"/>
                <a:ea typeface="Arial"/>
                <a:cs typeface="Arial"/>
                <a:sym typeface="Arial"/>
              </a:rPr>
              <a:t>De Buck E, Borra V, Carlson JN, Zideman DA, Singletary EM, Djärv T. First aid glucose administration routes for symptomatic hypoglycaemia. Cochrane Database Syst Rev. 2019 Apr 11;4(4):CD013283. doi: 10.1002/14651858.CD013283.pub2. PMID: 30973639; PMCID: PMC6459163.</a:t>
            </a:r>
            <a:endParaRPr sz="750">
              <a:solidFill>
                <a:srgbClr val="000000"/>
              </a:solidFill>
              <a:latin typeface="Arial"/>
              <a:ea typeface="Arial"/>
              <a:cs typeface="Arial"/>
              <a:sym typeface="Arial"/>
            </a:endParaRPr>
          </a:p>
        </p:txBody>
      </p:sp>
    </p:spTree>
    <p:extLst>
      <p:ext uri="{BB962C8B-B14F-4D97-AF65-F5344CB8AC3E}">
        <p14:creationId xmlns:p14="http://schemas.microsoft.com/office/powerpoint/2010/main" val="309918637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sp>
        <p:nvSpPr>
          <p:cNvPr id="1854" name="Google Shape;1854;p191"/>
          <p:cNvSpPr txBox="1">
            <a:spLocks noGrp="1"/>
          </p:cNvSpPr>
          <p:nvPr>
            <p:ph type="title"/>
          </p:nvPr>
        </p:nvSpPr>
        <p:spPr>
          <a:xfrm>
            <a:off x="1874042" y="1297393"/>
            <a:ext cx="2401025" cy="2540623"/>
          </a:xfrm>
          <a:prstGeom prst="rect">
            <a:avLst/>
          </a:prstGeom>
          <a:noFill/>
          <a:ln>
            <a:noFill/>
          </a:ln>
        </p:spPr>
        <p:txBody>
          <a:bodyPr spcFirstLastPara="1" vert="horz" wrap="square" lIns="91425" tIns="45700" rIns="91425" bIns="45700" rtlCol="0" anchor="b" anchorCtr="0">
            <a:normAutofit/>
          </a:bodyPr>
          <a:lstStyle/>
          <a:p>
            <a:pPr algn="r">
              <a:lnSpc>
                <a:spcPct val="100000"/>
              </a:lnSpc>
              <a:spcBef>
                <a:spcPts val="0"/>
              </a:spcBef>
              <a:buSzPts val="1400"/>
            </a:pPr>
            <a:r>
              <a:rPr lang="en-US" sz="3000">
                <a:solidFill>
                  <a:srgbClr val="FFFFFF"/>
                </a:solidFill>
              </a:rPr>
              <a:t>Hypoglycemia Kit </a:t>
            </a:r>
            <a:endParaRPr/>
          </a:p>
        </p:txBody>
      </p:sp>
      <p:sp>
        <p:nvSpPr>
          <p:cNvPr id="1855" name="Google Shape;1855;p191"/>
          <p:cNvSpPr txBox="1">
            <a:spLocks noGrp="1"/>
          </p:cNvSpPr>
          <p:nvPr>
            <p:ph type="body" idx="1"/>
          </p:nvPr>
        </p:nvSpPr>
        <p:spPr>
          <a:xfrm>
            <a:off x="2094016" y="1215846"/>
            <a:ext cx="8355839" cy="4452862"/>
          </a:xfrm>
          <a:prstGeom prst="rect">
            <a:avLst/>
          </a:prstGeom>
          <a:noFill/>
          <a:ln>
            <a:noFill/>
          </a:ln>
        </p:spPr>
        <p:txBody>
          <a:bodyPr spcFirstLastPara="1" vert="horz" wrap="square" lIns="68575" tIns="34275" rIns="68575" bIns="34275" rtlCol="0" anchor="ctr" anchorCtr="0">
            <a:normAutofit/>
          </a:bodyPr>
          <a:lstStyle/>
          <a:p>
            <a:pPr marL="457200" indent="-342900">
              <a:lnSpc>
                <a:spcPct val="100000"/>
              </a:lnSpc>
              <a:spcBef>
                <a:spcPts val="360"/>
              </a:spcBef>
              <a:buClr>
                <a:schemeClr val="dk1"/>
              </a:buClr>
              <a:buSzPts val="1800"/>
            </a:pPr>
            <a:r>
              <a:rPr lang="en-US" dirty="0"/>
              <a:t> </a:t>
            </a:r>
            <a:r>
              <a:rPr lang="en-US" sz="2400" dirty="0"/>
              <a:t>Hypoglycemia Kit consists of:</a:t>
            </a:r>
            <a:endParaRPr sz="2400" dirty="0"/>
          </a:p>
          <a:p>
            <a:pPr marL="914400" lvl="1" indent="-342900">
              <a:lnSpc>
                <a:spcPct val="100000"/>
              </a:lnSpc>
              <a:spcBef>
                <a:spcPts val="360"/>
              </a:spcBef>
              <a:buSzPts val="1800"/>
              <a:buChar char="–"/>
            </a:pPr>
            <a:r>
              <a:rPr lang="en-US" dirty="0"/>
              <a:t>Glucometer and blood glucose strips</a:t>
            </a:r>
            <a:endParaRPr dirty="0"/>
          </a:p>
          <a:p>
            <a:pPr marL="914400" lvl="1" indent="-342900">
              <a:lnSpc>
                <a:spcPct val="100000"/>
              </a:lnSpc>
              <a:spcBef>
                <a:spcPts val="360"/>
              </a:spcBef>
              <a:buSzPts val="1800"/>
              <a:buChar char="–"/>
            </a:pPr>
            <a:r>
              <a:rPr lang="en-US" dirty="0"/>
              <a:t>Fast-acting carbohydrate</a:t>
            </a:r>
            <a:endParaRPr dirty="0"/>
          </a:p>
          <a:p>
            <a:pPr marL="914400" lvl="1" indent="-342900">
              <a:lnSpc>
                <a:spcPct val="100000"/>
              </a:lnSpc>
              <a:spcBef>
                <a:spcPts val="360"/>
              </a:spcBef>
              <a:buSzPts val="1800"/>
              <a:buChar char="–"/>
            </a:pPr>
            <a:r>
              <a:rPr lang="en-US" dirty="0"/>
              <a:t>Snack </a:t>
            </a:r>
            <a:endParaRPr dirty="0"/>
          </a:p>
          <a:p>
            <a:pPr marL="914400" lvl="1" indent="-342900">
              <a:lnSpc>
                <a:spcPct val="100000"/>
              </a:lnSpc>
              <a:spcBef>
                <a:spcPts val="360"/>
              </a:spcBef>
              <a:buSzPts val="1800"/>
              <a:buChar char="–"/>
            </a:pPr>
            <a:r>
              <a:rPr lang="en-US" dirty="0"/>
              <a:t>Record book </a:t>
            </a:r>
            <a:endParaRPr dirty="0"/>
          </a:p>
          <a:p>
            <a:pPr marL="914400" lvl="1">
              <a:lnSpc>
                <a:spcPct val="100000"/>
              </a:lnSpc>
              <a:spcBef>
                <a:spcPts val="360"/>
              </a:spcBef>
              <a:buSzPts val="1800"/>
              <a:buNone/>
            </a:pPr>
            <a:endParaRPr dirty="0"/>
          </a:p>
          <a:p>
            <a:pPr marL="457200" indent="-342900">
              <a:lnSpc>
                <a:spcPct val="100000"/>
              </a:lnSpc>
              <a:spcBef>
                <a:spcPts val="360"/>
              </a:spcBef>
              <a:buClr>
                <a:schemeClr val="dk1"/>
              </a:buClr>
              <a:buSzPts val="1800"/>
            </a:pPr>
            <a:r>
              <a:rPr lang="en-US" sz="2400" dirty="0"/>
              <a:t>Every patient with T1DM should be educated on the importance of the hypoglycemia kit. </a:t>
            </a:r>
            <a:endParaRPr sz="2400" dirty="0"/>
          </a:p>
          <a:p>
            <a:pPr marL="457200">
              <a:lnSpc>
                <a:spcPct val="100000"/>
              </a:lnSpc>
              <a:spcBef>
                <a:spcPts val="360"/>
              </a:spcBef>
              <a:buClr>
                <a:schemeClr val="dk1"/>
              </a:buClr>
              <a:buSzPts val="1800"/>
              <a:buNone/>
            </a:pPr>
            <a:endParaRPr sz="2400" dirty="0"/>
          </a:p>
          <a:p>
            <a:pPr marL="457200" indent="-342900">
              <a:lnSpc>
                <a:spcPct val="100000"/>
              </a:lnSpc>
              <a:spcBef>
                <a:spcPts val="360"/>
              </a:spcBef>
              <a:buClr>
                <a:schemeClr val="dk1"/>
              </a:buClr>
              <a:buSzPts val="1800"/>
            </a:pPr>
            <a:r>
              <a:rPr lang="en-US" sz="2400" dirty="0"/>
              <a:t>The kit should be carried at all times. </a:t>
            </a:r>
            <a:endParaRPr sz="2400" dirty="0"/>
          </a:p>
          <a:p>
            <a:pPr marL="457200">
              <a:lnSpc>
                <a:spcPct val="100000"/>
              </a:lnSpc>
              <a:spcBef>
                <a:spcPts val="360"/>
              </a:spcBef>
              <a:buClr>
                <a:schemeClr val="dk1"/>
              </a:buClr>
              <a:buSzPts val="1800"/>
              <a:buNone/>
            </a:pPr>
            <a:endParaRPr dirty="0"/>
          </a:p>
        </p:txBody>
      </p:sp>
      <p:sp>
        <p:nvSpPr>
          <p:cNvPr id="1856" name="Google Shape;1856;p191"/>
          <p:cNvSpPr txBox="1"/>
          <p:nvPr/>
        </p:nvSpPr>
        <p:spPr>
          <a:xfrm>
            <a:off x="3994058" y="342857"/>
            <a:ext cx="4905600" cy="585000"/>
          </a:xfrm>
          <a:prstGeom prst="rect">
            <a:avLst/>
          </a:prstGeom>
          <a:noFill/>
          <a:ln>
            <a:noFill/>
          </a:ln>
        </p:spPr>
        <p:txBody>
          <a:bodyPr spcFirstLastPara="1" wrap="square" lIns="91425" tIns="45700" rIns="91425" bIns="45700" anchor="t" anchorCtr="0">
            <a:spAutoFit/>
          </a:bodyPr>
          <a:lstStyle/>
          <a:p>
            <a:r>
              <a:rPr lang="en-US" sz="3200" b="1" dirty="0">
                <a:solidFill>
                  <a:srgbClr val="0070C0"/>
                </a:solidFill>
              </a:rPr>
              <a:t>Hypoglycemia Kit </a:t>
            </a:r>
            <a:endParaRPr sz="3200" b="1" dirty="0">
              <a:solidFill>
                <a:srgbClr val="0070C0"/>
              </a:solidFill>
            </a:endParaRPr>
          </a:p>
        </p:txBody>
      </p:sp>
    </p:spTree>
    <p:extLst>
      <p:ext uri="{BB962C8B-B14F-4D97-AF65-F5344CB8AC3E}">
        <p14:creationId xmlns:p14="http://schemas.microsoft.com/office/powerpoint/2010/main" val="223792139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D212DB-77F6-9D03-C48D-2EC927A30017}"/>
              </a:ext>
            </a:extLst>
          </p:cNvPr>
          <p:cNvSpPr>
            <a:spLocks noGrp="1"/>
          </p:cNvSpPr>
          <p:nvPr>
            <p:ph type="sldNum" idx="12"/>
          </p:nvPr>
        </p:nvSpPr>
        <p:spPr/>
        <p:txBody>
          <a:bodyPr/>
          <a:lstStyle/>
          <a:p>
            <a:pPr rtl="1"/>
            <a:fld id="{00000000-1234-1234-1234-123412341234}" type="slidenum">
              <a:rPr lang="en-US" smtClean="0"/>
              <a:pPr rtl="1"/>
              <a:t>249</a:t>
            </a:fld>
            <a:endParaRPr lang="en-US"/>
          </a:p>
        </p:txBody>
      </p:sp>
      <p:pic>
        <p:nvPicPr>
          <p:cNvPr id="4" name="Picture 3">
            <a:extLst>
              <a:ext uri="{FF2B5EF4-FFF2-40B4-BE49-F238E27FC236}">
                <a16:creationId xmlns:a16="http://schemas.microsoft.com/office/drawing/2014/main" id="{BA563937-1423-76DA-AD67-C0705CE0E469}"/>
              </a:ext>
            </a:extLst>
          </p:cNvPr>
          <p:cNvPicPr>
            <a:picLocks noChangeAspect="1"/>
          </p:cNvPicPr>
          <p:nvPr/>
        </p:nvPicPr>
        <p:blipFill>
          <a:blip r:embed="rId2"/>
          <a:stretch>
            <a:fillRect/>
          </a:stretch>
        </p:blipFill>
        <p:spPr>
          <a:xfrm>
            <a:off x="1686921" y="1935350"/>
            <a:ext cx="8814824" cy="3859809"/>
          </a:xfrm>
          <a:prstGeom prst="rect">
            <a:avLst/>
          </a:prstGeom>
        </p:spPr>
      </p:pic>
      <p:sp>
        <p:nvSpPr>
          <p:cNvPr id="5" name="Google Shape;1058;g298879c2ccd_0_44">
            <a:extLst>
              <a:ext uri="{FF2B5EF4-FFF2-40B4-BE49-F238E27FC236}">
                <a16:creationId xmlns:a16="http://schemas.microsoft.com/office/drawing/2014/main" id="{70B1907B-6025-BA4B-8E52-CAE5CBFFE38C}"/>
              </a:ext>
            </a:extLst>
          </p:cNvPr>
          <p:cNvSpPr txBox="1">
            <a:spLocks noGrp="1"/>
          </p:cNvSpPr>
          <p:nvPr>
            <p:ph type="title"/>
          </p:nvPr>
        </p:nvSpPr>
        <p:spPr>
          <a:xfrm>
            <a:off x="1624749" y="368023"/>
            <a:ext cx="6699659" cy="1143300"/>
          </a:xfrm>
          <a:prstGeom prst="rect">
            <a:avLst/>
          </a:prstGeom>
        </p:spPr>
        <p:txBody>
          <a:bodyPr spcFirstLastPara="1" vert="horz" wrap="square" lIns="91425" tIns="45700" rIns="91425" bIns="45700" rtlCol="0" anchor="ctr" anchorCtr="0">
            <a:noAutofit/>
          </a:bodyPr>
          <a:lstStyle/>
          <a:p>
            <a:pPr algn="ctr">
              <a:lnSpc>
                <a:spcPct val="115000"/>
              </a:lnSpc>
              <a:spcBef>
                <a:spcPts val="1200"/>
              </a:spcBef>
            </a:pPr>
            <a:r>
              <a:rPr lang="en-US" sz="2400" b="1" dirty="0">
                <a:solidFill>
                  <a:srgbClr val="0070C0"/>
                </a:solidFill>
                <a:latin typeface="Arial"/>
                <a:ea typeface="Arial"/>
                <a:cs typeface="Arial"/>
                <a:sym typeface="Arial"/>
              </a:rPr>
              <a:t>Expected interventions depending on various blood glucose readings (1)</a:t>
            </a:r>
            <a:endParaRPr sz="2400" b="1" dirty="0">
              <a:solidFill>
                <a:srgbClr val="0070C0"/>
              </a:solidFill>
            </a:endParaRPr>
          </a:p>
        </p:txBody>
      </p:sp>
    </p:spTree>
    <p:extLst>
      <p:ext uri="{BB962C8B-B14F-4D97-AF65-F5344CB8AC3E}">
        <p14:creationId xmlns:p14="http://schemas.microsoft.com/office/powerpoint/2010/main" val="1084775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CD303142-3D34-4B79-BB62-2C424D174C5C}"/>
              </a:ext>
            </a:extLst>
          </p:cNvPr>
          <p:cNvSpPr>
            <a:spLocks noGrp="1" noChangeArrowheads="1"/>
          </p:cNvSpPr>
          <p:nvPr>
            <p:ph sz="half" idx="1"/>
          </p:nvPr>
        </p:nvSpPr>
        <p:spPr>
          <a:xfrm>
            <a:off x="1816311" y="2218979"/>
            <a:ext cx="3976137" cy="2753915"/>
          </a:xfrm>
          <a:solidFill>
            <a:schemeClr val="accent2">
              <a:lumMod val="40000"/>
              <a:lumOff val="60000"/>
            </a:schemeClr>
          </a:solidFill>
        </p:spPr>
        <p:txBody>
          <a:bodyPr>
            <a:normAutofit/>
          </a:bodyPr>
          <a:lstStyle/>
          <a:p>
            <a:pPr marL="0" indent="0">
              <a:lnSpc>
                <a:spcPct val="80000"/>
              </a:lnSpc>
              <a:spcBef>
                <a:spcPts val="450"/>
              </a:spcBef>
              <a:spcAft>
                <a:spcPts val="450"/>
              </a:spcAft>
              <a:buNone/>
              <a:defRPr/>
            </a:pPr>
            <a:endParaRPr lang="en-GB" sz="2600" dirty="0"/>
          </a:p>
          <a:p>
            <a:pPr>
              <a:lnSpc>
                <a:spcPct val="80000"/>
              </a:lnSpc>
              <a:spcBef>
                <a:spcPts val="450"/>
              </a:spcBef>
              <a:spcAft>
                <a:spcPts val="450"/>
              </a:spcAft>
              <a:defRPr/>
            </a:pPr>
            <a:r>
              <a:rPr lang="en-GB" sz="2600" dirty="0"/>
              <a:t>Large pulse (very fast?)</a:t>
            </a:r>
          </a:p>
          <a:p>
            <a:pPr>
              <a:lnSpc>
                <a:spcPct val="80000"/>
              </a:lnSpc>
              <a:spcBef>
                <a:spcPts val="450"/>
              </a:spcBef>
              <a:spcAft>
                <a:spcPts val="450"/>
              </a:spcAft>
              <a:defRPr/>
            </a:pPr>
            <a:r>
              <a:rPr lang="en-GB" sz="2600" dirty="0"/>
              <a:t>Peripheral pulse (present/weak)?</a:t>
            </a:r>
          </a:p>
          <a:p>
            <a:pPr>
              <a:lnSpc>
                <a:spcPct val="80000"/>
              </a:lnSpc>
              <a:spcBef>
                <a:spcPts val="450"/>
              </a:spcBef>
              <a:spcAft>
                <a:spcPts val="450"/>
              </a:spcAft>
              <a:defRPr/>
            </a:pPr>
            <a:r>
              <a:rPr lang="en-GB" sz="2600" dirty="0"/>
              <a:t>Temperature gradient?</a:t>
            </a:r>
          </a:p>
          <a:p>
            <a:pPr>
              <a:lnSpc>
                <a:spcPct val="80000"/>
              </a:lnSpc>
              <a:spcBef>
                <a:spcPts val="450"/>
              </a:spcBef>
              <a:spcAft>
                <a:spcPts val="450"/>
              </a:spcAft>
              <a:defRPr/>
            </a:pPr>
            <a:r>
              <a:rPr lang="en-GB" sz="2600" dirty="0"/>
              <a:t>Capillary Refilling Time?</a:t>
            </a:r>
          </a:p>
        </p:txBody>
      </p:sp>
      <p:sp>
        <p:nvSpPr>
          <p:cNvPr id="5" name="Rectangle 3">
            <a:extLst>
              <a:ext uri="{FF2B5EF4-FFF2-40B4-BE49-F238E27FC236}">
                <a16:creationId xmlns:a16="http://schemas.microsoft.com/office/drawing/2014/main" id="{299E9769-26D7-4E83-A61E-52E9F4554C86}"/>
              </a:ext>
            </a:extLst>
          </p:cNvPr>
          <p:cNvSpPr>
            <a:spLocks noGrp="1" noChangeArrowheads="1"/>
          </p:cNvSpPr>
          <p:nvPr>
            <p:ph sz="half" idx="2"/>
          </p:nvPr>
        </p:nvSpPr>
        <p:spPr>
          <a:xfrm>
            <a:off x="7453863" y="2704754"/>
            <a:ext cx="3976137" cy="2268140"/>
          </a:xfrm>
          <a:solidFill>
            <a:schemeClr val="accent5">
              <a:lumMod val="40000"/>
              <a:lumOff val="60000"/>
            </a:schemeClr>
          </a:solidFill>
        </p:spPr>
        <p:txBody>
          <a:bodyPr>
            <a:normAutofit/>
          </a:bodyPr>
          <a:lstStyle/>
          <a:p>
            <a:pPr>
              <a:lnSpc>
                <a:spcPct val="80000"/>
              </a:lnSpc>
              <a:spcBef>
                <a:spcPts val="900"/>
              </a:spcBef>
              <a:spcAft>
                <a:spcPts val="900"/>
              </a:spcAft>
              <a:defRPr/>
            </a:pPr>
            <a:r>
              <a:rPr lang="en-GB" sz="2600" dirty="0"/>
              <a:t>Sunken eyes / skin pinch</a:t>
            </a:r>
          </a:p>
          <a:p>
            <a:pPr>
              <a:lnSpc>
                <a:spcPct val="80000"/>
              </a:lnSpc>
              <a:spcBef>
                <a:spcPts val="900"/>
              </a:spcBef>
              <a:spcAft>
                <a:spcPts val="900"/>
              </a:spcAft>
              <a:defRPr/>
            </a:pPr>
            <a:r>
              <a:rPr lang="en-GB" sz="2600" dirty="0"/>
              <a:t>Pallor?</a:t>
            </a:r>
          </a:p>
          <a:p>
            <a:pPr>
              <a:lnSpc>
                <a:spcPct val="80000"/>
              </a:lnSpc>
              <a:spcBef>
                <a:spcPts val="900"/>
              </a:spcBef>
              <a:spcAft>
                <a:spcPts val="900"/>
              </a:spcAft>
              <a:defRPr/>
            </a:pPr>
            <a:r>
              <a:rPr lang="en-GB" sz="2600" dirty="0"/>
              <a:t>Severe wasting / oedema?</a:t>
            </a:r>
          </a:p>
        </p:txBody>
      </p:sp>
      <p:sp>
        <p:nvSpPr>
          <p:cNvPr id="6" name="Rectangle 5">
            <a:extLst>
              <a:ext uri="{FF2B5EF4-FFF2-40B4-BE49-F238E27FC236}">
                <a16:creationId xmlns:a16="http://schemas.microsoft.com/office/drawing/2014/main" id="{8E384E95-709D-4900-848C-63C29C3986B6}"/>
              </a:ext>
            </a:extLst>
          </p:cNvPr>
          <p:cNvSpPr/>
          <p:nvPr/>
        </p:nvSpPr>
        <p:spPr>
          <a:xfrm>
            <a:off x="2726245" y="5385110"/>
            <a:ext cx="7340556" cy="648891"/>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GB" sz="2400" dirty="0">
                <a:solidFill>
                  <a:schemeClr val="tx1"/>
                </a:solidFill>
              </a:rPr>
              <a:t>Monitor oxygen saturation, heart rate and blood pressure  </a:t>
            </a:r>
          </a:p>
        </p:txBody>
      </p:sp>
      <p:sp>
        <p:nvSpPr>
          <p:cNvPr id="2" name="Rectangle 1">
            <a:extLst>
              <a:ext uri="{FF2B5EF4-FFF2-40B4-BE49-F238E27FC236}">
                <a16:creationId xmlns:a16="http://schemas.microsoft.com/office/drawing/2014/main" id="{426BE62E-E1BE-45F3-9271-54072CCB73AE}"/>
              </a:ext>
            </a:extLst>
          </p:cNvPr>
          <p:cNvSpPr/>
          <p:nvPr/>
        </p:nvSpPr>
        <p:spPr>
          <a:xfrm>
            <a:off x="7453863" y="2042702"/>
            <a:ext cx="3976137" cy="486966"/>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b="1" dirty="0">
                <a:solidFill>
                  <a:prstClr val="white"/>
                </a:solidFill>
                <a:latin typeface="Arial"/>
              </a:rPr>
              <a:t>Also check for  </a:t>
            </a:r>
          </a:p>
        </p:txBody>
      </p:sp>
      <p:sp>
        <p:nvSpPr>
          <p:cNvPr id="256010" name="TextBox 14">
            <a:extLst>
              <a:ext uri="{FF2B5EF4-FFF2-40B4-BE49-F238E27FC236}">
                <a16:creationId xmlns:a16="http://schemas.microsoft.com/office/drawing/2014/main" id="{1D26363A-34A0-44D2-9AFE-C2CD7E056A1A}"/>
              </a:ext>
            </a:extLst>
          </p:cNvPr>
          <p:cNvSpPr txBox="1">
            <a:spLocks noChangeArrowheads="1"/>
          </p:cNvSpPr>
          <p:nvPr/>
        </p:nvSpPr>
        <p:spPr bwMode="auto">
          <a:xfrm>
            <a:off x="3788174" y="6431281"/>
            <a:ext cx="4615651"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825" i="1" dirty="0">
                <a:solidFill>
                  <a:srgbClr val="999999"/>
                </a:solidFill>
                <a:latin typeface="Arial" panose="020B0604020202020204" pitchFamily="34" charset="0"/>
              </a:rPr>
              <a:t>2016 WHO Paediatric Emergency, Triage, assessment and Treatmen</a:t>
            </a:r>
            <a:r>
              <a:rPr lang="en-US" altLang="en-US" sz="825" i="1" dirty="0">
                <a:solidFill>
                  <a:srgbClr val="B7B7B7"/>
                </a:solidFill>
                <a:latin typeface="Arial" panose="020B0604020202020204" pitchFamily="34" charset="0"/>
              </a:rPr>
              <a:t>t</a:t>
            </a:r>
            <a:endParaRPr lang="en-US" altLang="en-US" sz="1800" dirty="0">
              <a:solidFill>
                <a:srgbClr val="000000"/>
              </a:solidFill>
            </a:endParaRPr>
          </a:p>
        </p:txBody>
      </p:sp>
      <p:sp>
        <p:nvSpPr>
          <p:cNvPr id="3" name="Title 1">
            <a:extLst>
              <a:ext uri="{FF2B5EF4-FFF2-40B4-BE49-F238E27FC236}">
                <a16:creationId xmlns:a16="http://schemas.microsoft.com/office/drawing/2014/main" id="{29CD6F63-FBAC-755B-7AC1-F2E6EEC2153C}"/>
              </a:ext>
            </a:extLst>
          </p:cNvPr>
          <p:cNvSpPr txBox="1">
            <a:spLocks/>
          </p:cNvSpPr>
          <p:nvPr/>
        </p:nvSpPr>
        <p:spPr>
          <a:xfrm>
            <a:off x="1179824" y="-301287"/>
            <a:ext cx="5216699" cy="1546500"/>
          </a:xfrm>
          <a:prstGeom prst="rect">
            <a:avLst/>
          </a:prstGeom>
        </p:spPr>
        <p:txBody>
          <a:bodyPr vert="horz" lIns="91440" tIns="45720" rIns="91440" bIns="45720" rtlCol="0" anchor="ctr">
            <a:normAutofit/>
          </a:bodyPr>
          <a:lstStyle>
            <a:lvl1pPr algn="l" rtl="0" eaLnBrk="0" fontAlgn="base" hangingPunct="0">
              <a:spcBef>
                <a:spcPct val="0"/>
              </a:spcBef>
              <a:spcAft>
                <a:spcPct val="0"/>
              </a:spcAft>
              <a:defRPr sz="3000" kern="1200" spc="-75">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Arial" charset="0"/>
              </a:defRPr>
            </a:lvl2pPr>
            <a:lvl3pPr algn="l" rtl="0" eaLnBrk="0" fontAlgn="base" hangingPunct="0">
              <a:spcBef>
                <a:spcPct val="0"/>
              </a:spcBef>
              <a:spcAft>
                <a:spcPct val="0"/>
              </a:spcAft>
              <a:defRPr sz="3000">
                <a:solidFill>
                  <a:schemeClr val="tx2"/>
                </a:solidFill>
                <a:latin typeface="Arial" charset="0"/>
              </a:defRPr>
            </a:lvl3pPr>
            <a:lvl4pPr algn="l" rtl="0" eaLnBrk="0" fontAlgn="base" hangingPunct="0">
              <a:spcBef>
                <a:spcPct val="0"/>
              </a:spcBef>
              <a:spcAft>
                <a:spcPct val="0"/>
              </a:spcAft>
              <a:defRPr sz="3000">
                <a:solidFill>
                  <a:schemeClr val="tx2"/>
                </a:solidFill>
                <a:latin typeface="Arial" charset="0"/>
              </a:defRPr>
            </a:lvl4pPr>
            <a:lvl5pPr algn="l" rtl="0" eaLnBrk="0" fontAlgn="base" hangingPunct="0">
              <a:spcBef>
                <a:spcPct val="0"/>
              </a:spcBef>
              <a:spcAft>
                <a:spcPct val="0"/>
              </a:spcAft>
              <a:defRPr sz="3000">
                <a:solidFill>
                  <a:schemeClr val="tx2"/>
                </a:solidFill>
                <a:latin typeface="Arial" charset="0"/>
              </a:defRPr>
            </a:lvl5pPr>
            <a:lvl6pPr marL="342900" algn="l" rtl="0" fontAlgn="base">
              <a:spcBef>
                <a:spcPct val="0"/>
              </a:spcBef>
              <a:spcAft>
                <a:spcPct val="0"/>
              </a:spcAft>
              <a:defRPr sz="3000">
                <a:solidFill>
                  <a:schemeClr val="tx2"/>
                </a:solidFill>
                <a:latin typeface="Arial" charset="0"/>
              </a:defRPr>
            </a:lvl6pPr>
            <a:lvl7pPr marL="685800" algn="l" rtl="0" fontAlgn="base">
              <a:spcBef>
                <a:spcPct val="0"/>
              </a:spcBef>
              <a:spcAft>
                <a:spcPct val="0"/>
              </a:spcAft>
              <a:defRPr sz="3000">
                <a:solidFill>
                  <a:schemeClr val="tx2"/>
                </a:solidFill>
                <a:latin typeface="Arial" charset="0"/>
              </a:defRPr>
            </a:lvl7pPr>
            <a:lvl8pPr marL="1028700" algn="l" rtl="0" fontAlgn="base">
              <a:spcBef>
                <a:spcPct val="0"/>
              </a:spcBef>
              <a:spcAft>
                <a:spcPct val="0"/>
              </a:spcAft>
              <a:defRPr sz="3000">
                <a:solidFill>
                  <a:schemeClr val="tx2"/>
                </a:solidFill>
                <a:latin typeface="Arial" charset="0"/>
              </a:defRPr>
            </a:lvl8pPr>
            <a:lvl9pPr marL="1371600" algn="l" rtl="0" fontAlgn="base">
              <a:spcBef>
                <a:spcPct val="0"/>
              </a:spcBef>
              <a:spcAft>
                <a:spcPct val="0"/>
              </a:spcAft>
              <a:defRPr sz="3000">
                <a:solidFill>
                  <a:schemeClr val="tx2"/>
                </a:solidFill>
                <a:latin typeface="Arial" charset="0"/>
              </a:defRPr>
            </a:lvl9pPr>
          </a:lstStyle>
          <a:p>
            <a:r>
              <a:rPr lang="en-US" sz="4400" b="1" dirty="0">
                <a:solidFill>
                  <a:srgbClr val="0070C0"/>
                </a:solidFill>
                <a:latin typeface="+mn-lt"/>
              </a:rPr>
              <a:t>Circulation</a:t>
            </a:r>
          </a:p>
        </p:txBody>
      </p:sp>
      <p:sp>
        <p:nvSpPr>
          <p:cNvPr id="4" name="Rectangle: Rounded Corners 3">
            <a:extLst>
              <a:ext uri="{FF2B5EF4-FFF2-40B4-BE49-F238E27FC236}">
                <a16:creationId xmlns:a16="http://schemas.microsoft.com/office/drawing/2014/main" id="{E2FE6FD8-F20E-59B3-D59C-3DDCF744F215}"/>
              </a:ext>
            </a:extLst>
          </p:cNvPr>
          <p:cNvSpPr/>
          <p:nvPr/>
        </p:nvSpPr>
        <p:spPr>
          <a:xfrm>
            <a:off x="2028424" y="964006"/>
            <a:ext cx="8890000" cy="905126"/>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mn-lt"/>
              </a:rPr>
              <a:t>Rapid Assessment of Circulation –  </a:t>
            </a:r>
            <a:r>
              <a:rPr lang="en-GB" sz="2400" i="1" dirty="0">
                <a:solidFill>
                  <a:schemeClr val="tx1"/>
                </a:solidFill>
                <a:latin typeface="+mn-lt"/>
              </a:rPr>
              <a:t>If there are signs of life there is a pulse</a:t>
            </a:r>
            <a:endParaRPr lang="en-KE" sz="2400" dirty="0">
              <a:solidFill>
                <a:schemeClr val="tx1"/>
              </a:solidFill>
            </a:endParaRPr>
          </a:p>
        </p:txBody>
      </p:sp>
      <p:sp>
        <p:nvSpPr>
          <p:cNvPr id="10" name="Oval 9">
            <a:extLst>
              <a:ext uri="{FF2B5EF4-FFF2-40B4-BE49-F238E27FC236}">
                <a16:creationId xmlns:a16="http://schemas.microsoft.com/office/drawing/2014/main" id="{4A39D034-7454-0496-B6DF-BABF105F7B55}"/>
              </a:ext>
            </a:extLst>
          </p:cNvPr>
          <p:cNvSpPr/>
          <p:nvPr/>
        </p:nvSpPr>
        <p:spPr>
          <a:xfrm>
            <a:off x="5380696" y="2493051"/>
            <a:ext cx="2185456" cy="2268140"/>
          </a:xfrm>
          <a:prstGeom prst="ellipse">
            <a:avLst/>
          </a:prstGeom>
          <a:solidFill>
            <a:schemeClr val="bg1"/>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9" name="Picture 8">
            <a:extLst>
              <a:ext uri="{FF2B5EF4-FFF2-40B4-BE49-F238E27FC236}">
                <a16:creationId xmlns:a16="http://schemas.microsoft.com/office/drawing/2014/main" id="{820FFC4C-8BC2-75B8-5AE2-124DFF4B6184}"/>
              </a:ext>
            </a:extLst>
          </p:cNvPr>
          <p:cNvPicPr>
            <a:picLocks noChangeAspect="1"/>
          </p:cNvPicPr>
          <p:nvPr/>
        </p:nvPicPr>
        <p:blipFill>
          <a:blip r:embed="rId3">
            <a:duotone>
              <a:schemeClr val="accent2">
                <a:shade val="45000"/>
                <a:satMod val="135000"/>
              </a:schemeClr>
              <a:prstClr val="white"/>
            </a:duotone>
          </a:blip>
          <a:srcRect l="1" r="-58" b="16172"/>
          <a:stretch/>
        </p:blipFill>
        <p:spPr>
          <a:xfrm>
            <a:off x="5680159" y="2826582"/>
            <a:ext cx="1773704" cy="1486022"/>
          </a:xfrm>
          <a:prstGeom prst="rect">
            <a:avLst/>
          </a:prstGeo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7" name="Google Shape;1067;g298879c2ccd_0_106"/>
          <p:cNvSpPr txBox="1"/>
          <p:nvPr/>
        </p:nvSpPr>
        <p:spPr>
          <a:xfrm>
            <a:off x="1676400" y="5675828"/>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pic>
        <p:nvPicPr>
          <p:cNvPr id="1068" name="Google Shape;1068;g298879c2ccd_0_106"/>
          <p:cNvPicPr preferRelativeResize="0"/>
          <p:nvPr/>
        </p:nvPicPr>
        <p:blipFill>
          <a:blip r:embed="rId3">
            <a:alphaModFix/>
          </a:blip>
          <a:stretch>
            <a:fillRect/>
          </a:stretch>
        </p:blipFill>
        <p:spPr>
          <a:xfrm>
            <a:off x="1676401" y="929390"/>
            <a:ext cx="8839075" cy="4560125"/>
          </a:xfrm>
          <a:prstGeom prst="rect">
            <a:avLst/>
          </a:prstGeom>
          <a:noFill/>
          <a:ln>
            <a:noFill/>
          </a:ln>
        </p:spPr>
      </p:pic>
      <p:sp>
        <p:nvSpPr>
          <p:cNvPr id="1069" name="Google Shape;1069;g298879c2ccd_0_106"/>
          <p:cNvSpPr txBox="1">
            <a:spLocks noGrp="1"/>
          </p:cNvSpPr>
          <p:nvPr>
            <p:ph type="title"/>
          </p:nvPr>
        </p:nvSpPr>
        <p:spPr>
          <a:xfrm>
            <a:off x="3103418" y="91116"/>
            <a:ext cx="5830786" cy="717000"/>
          </a:xfrm>
          <a:prstGeom prst="rect">
            <a:avLst/>
          </a:prstGeom>
        </p:spPr>
        <p:txBody>
          <a:bodyPr spcFirstLastPara="1" vert="horz" wrap="square" lIns="91425" tIns="45700" rIns="91425" bIns="45700" rtlCol="0" anchor="ctr" anchorCtr="0">
            <a:noAutofit/>
          </a:bodyPr>
          <a:lstStyle/>
          <a:p>
            <a:pPr algn="ctr">
              <a:lnSpc>
                <a:spcPct val="115000"/>
              </a:lnSpc>
              <a:spcBef>
                <a:spcPts val="1200"/>
              </a:spcBef>
            </a:pPr>
            <a:r>
              <a:rPr lang="en-US" sz="2100" b="1" dirty="0">
                <a:solidFill>
                  <a:srgbClr val="0070C0"/>
                </a:solidFill>
                <a:latin typeface="Arial"/>
                <a:ea typeface="Arial"/>
                <a:cs typeface="Arial"/>
                <a:sym typeface="Arial"/>
              </a:rPr>
              <a:t>Expected interventions depending on various blood glucose readings (2)</a:t>
            </a:r>
            <a:endParaRPr sz="2100" b="1" dirty="0">
              <a:solidFill>
                <a:srgbClr val="0070C0"/>
              </a:solidFill>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12F24-75E4-D7BC-C750-0B5C77C61384}"/>
              </a:ext>
            </a:extLst>
          </p:cNvPr>
          <p:cNvSpPr>
            <a:spLocks noGrp="1"/>
          </p:cNvSpPr>
          <p:nvPr>
            <p:ph type="title"/>
          </p:nvPr>
        </p:nvSpPr>
        <p:spPr>
          <a:xfrm>
            <a:off x="1981475" y="275013"/>
            <a:ext cx="7261487" cy="799705"/>
          </a:xfrm>
        </p:spPr>
        <p:txBody>
          <a:bodyPr>
            <a:normAutofit/>
          </a:bodyPr>
          <a:lstStyle/>
          <a:p>
            <a:r>
              <a:rPr lang="en-US" sz="2800" b="1" dirty="0">
                <a:solidFill>
                  <a:srgbClr val="0070C0"/>
                </a:solidFill>
                <a:latin typeface="Arial"/>
                <a:ea typeface="Arial"/>
                <a:cs typeface="Arial"/>
                <a:sym typeface="Arial"/>
              </a:rPr>
              <a:t>Glycated </a:t>
            </a:r>
            <a:r>
              <a:rPr lang="en-US" sz="2800" b="1" dirty="0" err="1">
                <a:solidFill>
                  <a:srgbClr val="0070C0"/>
                </a:solidFill>
                <a:latin typeface="Arial"/>
                <a:ea typeface="Arial"/>
                <a:cs typeface="Arial"/>
                <a:sym typeface="Arial"/>
              </a:rPr>
              <a:t>Haemoglobin</a:t>
            </a:r>
            <a:r>
              <a:rPr lang="en-US" sz="2800" b="1" dirty="0">
                <a:solidFill>
                  <a:srgbClr val="0070C0"/>
                </a:solidFill>
                <a:latin typeface="Arial"/>
                <a:ea typeface="Arial"/>
                <a:cs typeface="Arial"/>
                <a:sym typeface="Arial"/>
              </a:rPr>
              <a:t> (HbA1c)</a:t>
            </a:r>
            <a:endParaRPr lang="en-US" sz="2800" dirty="0"/>
          </a:p>
        </p:txBody>
      </p:sp>
      <p:sp>
        <p:nvSpPr>
          <p:cNvPr id="3" name="Slide Number Placeholder 2">
            <a:extLst>
              <a:ext uri="{FF2B5EF4-FFF2-40B4-BE49-F238E27FC236}">
                <a16:creationId xmlns:a16="http://schemas.microsoft.com/office/drawing/2014/main" id="{C420DD5F-EA39-821C-6540-3B4925B16369}"/>
              </a:ext>
            </a:extLst>
          </p:cNvPr>
          <p:cNvSpPr>
            <a:spLocks noGrp="1"/>
          </p:cNvSpPr>
          <p:nvPr>
            <p:ph type="sldNum" idx="12"/>
          </p:nvPr>
        </p:nvSpPr>
        <p:spPr/>
        <p:txBody>
          <a:bodyPr/>
          <a:lstStyle/>
          <a:p>
            <a:pPr rtl="1"/>
            <a:fld id="{00000000-1234-1234-1234-123412341234}" type="slidenum">
              <a:rPr lang="en-US" smtClean="0"/>
              <a:pPr rtl="1"/>
              <a:t>251</a:t>
            </a:fld>
            <a:endParaRPr lang="en-US"/>
          </a:p>
        </p:txBody>
      </p:sp>
      <p:sp>
        <p:nvSpPr>
          <p:cNvPr id="4" name="Rectangle: Rounded Corners 3">
            <a:extLst>
              <a:ext uri="{FF2B5EF4-FFF2-40B4-BE49-F238E27FC236}">
                <a16:creationId xmlns:a16="http://schemas.microsoft.com/office/drawing/2014/main" id="{13E726A1-F4D7-AF6A-4F10-DFC6519C97E5}"/>
              </a:ext>
            </a:extLst>
          </p:cNvPr>
          <p:cNvSpPr/>
          <p:nvPr/>
        </p:nvSpPr>
        <p:spPr>
          <a:xfrm>
            <a:off x="1676400" y="1163783"/>
            <a:ext cx="8839199" cy="447699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368300">
              <a:spcBef>
                <a:spcPts val="360"/>
              </a:spcBef>
              <a:buClr>
                <a:schemeClr val="bg1">
                  <a:lumMod val="50000"/>
                </a:schemeClr>
              </a:buClr>
              <a:buSzPts val="2200"/>
              <a:buFont typeface="Wingdings" panose="05000000000000000000" pitchFamily="2" charset="2"/>
              <a:buChar char="q"/>
            </a:pPr>
            <a:r>
              <a:rPr lang="en-US" dirty="0">
                <a:solidFill>
                  <a:schemeClr val="tx1"/>
                </a:solidFill>
                <a:latin typeface="Arial" panose="020B0604020202020204" pitchFamily="34" charset="0"/>
                <a:cs typeface="Arial" panose="020B0604020202020204" pitchFamily="34" charset="0"/>
              </a:rPr>
              <a:t>Glucose attaches onto </a:t>
            </a:r>
            <a:r>
              <a:rPr lang="en-US" dirty="0" err="1">
                <a:solidFill>
                  <a:schemeClr val="tx1"/>
                </a:solidFill>
                <a:latin typeface="Arial" panose="020B0604020202020204" pitchFamily="34" charset="0"/>
                <a:cs typeface="Arial" panose="020B0604020202020204" pitchFamily="34" charset="0"/>
              </a:rPr>
              <a:t>Haemoglobin</a:t>
            </a:r>
            <a:r>
              <a:rPr lang="en-US" dirty="0">
                <a:solidFill>
                  <a:schemeClr val="tx1"/>
                </a:solidFill>
                <a:latin typeface="Arial" panose="020B0604020202020204" pitchFamily="34" charset="0"/>
                <a:cs typeface="Arial" panose="020B0604020202020204" pitchFamily="34" charset="0"/>
              </a:rPr>
              <a:t> (within red blood cells) </a:t>
            </a:r>
            <a:r>
              <a:rPr lang="en-US" sz="2400" dirty="0">
                <a:solidFill>
                  <a:schemeClr val="accent6">
                    <a:lumMod val="75000"/>
                  </a:schemeClr>
                </a:solidFill>
                <a:latin typeface="Arial" panose="020B0604020202020204" pitchFamily="34" charset="0"/>
                <a:ea typeface="Arial"/>
                <a:cs typeface="Arial" panose="020B0604020202020204" pitchFamily="34" charset="0"/>
                <a:sym typeface="Arial"/>
              </a:rPr>
              <a:t>⇒</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HbA1c</a:t>
            </a:r>
          </a:p>
          <a:p>
            <a:pPr marL="742950" indent="-285750">
              <a:spcBef>
                <a:spcPts val="360"/>
              </a:spcBef>
              <a:buClr>
                <a:schemeClr val="bg1">
                  <a:lumMod val="50000"/>
                </a:schemeClr>
              </a:buClr>
              <a:buFont typeface="Wingdings" panose="05000000000000000000" pitchFamily="2" charset="2"/>
              <a:buChar char="q"/>
            </a:pPr>
            <a:endParaRPr lang="en-US" dirty="0">
              <a:solidFill>
                <a:schemeClr val="tx1"/>
              </a:solidFill>
              <a:latin typeface="Arial" panose="020B0604020202020204" pitchFamily="34" charset="0"/>
              <a:cs typeface="Arial" panose="020B0604020202020204" pitchFamily="34" charset="0"/>
            </a:endParaRPr>
          </a:p>
          <a:p>
            <a:pPr marL="457200" indent="-368300">
              <a:spcBef>
                <a:spcPts val="360"/>
              </a:spcBef>
              <a:buClr>
                <a:schemeClr val="bg1">
                  <a:lumMod val="50000"/>
                </a:schemeClr>
              </a:buClr>
              <a:buSzPts val="2200"/>
              <a:buFont typeface="Wingdings" panose="05000000000000000000" pitchFamily="2" charset="2"/>
              <a:buChar char="q"/>
            </a:pPr>
            <a:r>
              <a:rPr lang="en-US" dirty="0">
                <a:solidFill>
                  <a:schemeClr val="tx1"/>
                </a:solidFill>
                <a:latin typeface="Arial" panose="020B0604020202020204" pitchFamily="34" charset="0"/>
                <a:cs typeface="Arial" panose="020B0604020202020204" pitchFamily="34" charset="0"/>
              </a:rPr>
              <a:t>This is a slow and irreversible process</a:t>
            </a:r>
          </a:p>
          <a:p>
            <a:pPr marL="742950" indent="-285750">
              <a:spcBef>
                <a:spcPts val="360"/>
              </a:spcBef>
              <a:buClr>
                <a:schemeClr val="bg1">
                  <a:lumMod val="50000"/>
                </a:schemeClr>
              </a:buClr>
              <a:buFont typeface="Wingdings" panose="05000000000000000000" pitchFamily="2" charset="2"/>
              <a:buChar char="q"/>
            </a:pPr>
            <a:endParaRPr lang="en-US" dirty="0">
              <a:solidFill>
                <a:schemeClr val="tx1"/>
              </a:solidFill>
              <a:latin typeface="Arial" panose="020B0604020202020204" pitchFamily="34" charset="0"/>
              <a:cs typeface="Arial" panose="020B0604020202020204" pitchFamily="34" charset="0"/>
            </a:endParaRPr>
          </a:p>
          <a:p>
            <a:pPr marL="457200" indent="-368300">
              <a:spcBef>
                <a:spcPts val="360"/>
              </a:spcBef>
              <a:buClr>
                <a:schemeClr val="bg1">
                  <a:lumMod val="50000"/>
                </a:schemeClr>
              </a:buClr>
              <a:buSzPts val="2200"/>
              <a:buFont typeface="Wingdings" panose="05000000000000000000" pitchFamily="2" charset="2"/>
              <a:buChar char="q"/>
            </a:pPr>
            <a:r>
              <a:rPr lang="en-US" dirty="0">
                <a:solidFill>
                  <a:schemeClr val="tx1"/>
                </a:solidFill>
                <a:latin typeface="Arial" panose="020B0604020202020204" pitchFamily="34" charset="0"/>
                <a:cs typeface="Arial" panose="020B0604020202020204" pitchFamily="34" charset="0"/>
              </a:rPr>
              <a:t>HbA1c reflects average blood glucose over 3 months</a:t>
            </a:r>
          </a:p>
          <a:p>
            <a:pPr marL="742950" indent="-285750">
              <a:spcBef>
                <a:spcPts val="360"/>
              </a:spcBef>
              <a:buClr>
                <a:schemeClr val="bg1">
                  <a:lumMod val="50000"/>
                </a:schemeClr>
              </a:buClr>
              <a:buFont typeface="Wingdings" panose="05000000000000000000" pitchFamily="2" charset="2"/>
              <a:buChar char="q"/>
            </a:pPr>
            <a:endParaRPr lang="en-US" dirty="0">
              <a:solidFill>
                <a:schemeClr val="tx1"/>
              </a:solidFill>
              <a:latin typeface="Arial" panose="020B0604020202020204" pitchFamily="34" charset="0"/>
              <a:cs typeface="Arial" panose="020B0604020202020204" pitchFamily="34" charset="0"/>
            </a:endParaRPr>
          </a:p>
          <a:p>
            <a:pPr marL="457200" indent="-368300">
              <a:spcBef>
                <a:spcPts val="360"/>
              </a:spcBef>
              <a:buClr>
                <a:schemeClr val="bg1">
                  <a:lumMod val="50000"/>
                </a:schemeClr>
              </a:buClr>
              <a:buSzPts val="2200"/>
              <a:buFont typeface="Wingdings" panose="05000000000000000000" pitchFamily="2" charset="2"/>
              <a:buChar char="q"/>
            </a:pPr>
            <a:r>
              <a:rPr lang="en-US" dirty="0">
                <a:solidFill>
                  <a:schemeClr val="tx1"/>
                </a:solidFill>
                <a:latin typeface="Arial" panose="020B0604020202020204" pitchFamily="34" charset="0"/>
                <a:cs typeface="Arial" panose="020B0604020202020204" pitchFamily="34" charset="0"/>
              </a:rPr>
              <a:t>High glucose = increased HbA1c</a:t>
            </a:r>
          </a:p>
          <a:p>
            <a:pPr marL="742950" indent="-285750">
              <a:spcBef>
                <a:spcPts val="360"/>
              </a:spcBef>
              <a:buClr>
                <a:schemeClr val="bg1">
                  <a:lumMod val="50000"/>
                </a:schemeClr>
              </a:buClr>
              <a:buFont typeface="Wingdings" panose="05000000000000000000" pitchFamily="2" charset="2"/>
              <a:buChar char="q"/>
            </a:pPr>
            <a:endParaRPr lang="en-US" dirty="0">
              <a:solidFill>
                <a:schemeClr val="tx1"/>
              </a:solidFill>
              <a:latin typeface="Arial" panose="020B0604020202020204" pitchFamily="34" charset="0"/>
              <a:cs typeface="Arial" panose="020B0604020202020204" pitchFamily="34" charset="0"/>
            </a:endParaRPr>
          </a:p>
          <a:p>
            <a:pPr marL="457200" indent="-368300">
              <a:spcBef>
                <a:spcPts val="360"/>
              </a:spcBef>
              <a:buClr>
                <a:schemeClr val="bg1">
                  <a:lumMod val="50000"/>
                </a:schemeClr>
              </a:buClr>
              <a:buSzPts val="2200"/>
              <a:buFont typeface="Wingdings" panose="05000000000000000000" pitchFamily="2" charset="2"/>
              <a:buChar char="q"/>
            </a:pPr>
            <a:r>
              <a:rPr lang="en-US" dirty="0">
                <a:solidFill>
                  <a:schemeClr val="tx1"/>
                </a:solidFill>
                <a:latin typeface="Arial" panose="020B0604020202020204" pitchFamily="34" charset="0"/>
                <a:cs typeface="Arial" panose="020B0604020202020204" pitchFamily="34" charset="0"/>
              </a:rPr>
              <a:t>HbA1c correlates with risk of long-term complications</a:t>
            </a:r>
          </a:p>
          <a:p>
            <a:pPr marL="742950" indent="-285750">
              <a:spcBef>
                <a:spcPts val="360"/>
              </a:spcBef>
              <a:buClr>
                <a:schemeClr val="bg1">
                  <a:lumMod val="50000"/>
                </a:schemeClr>
              </a:buClr>
              <a:buFont typeface="Wingdings" panose="05000000000000000000" pitchFamily="2" charset="2"/>
              <a:buChar char="q"/>
            </a:pPr>
            <a:endParaRPr lang="en-US" dirty="0">
              <a:solidFill>
                <a:schemeClr val="tx1"/>
              </a:solidFill>
              <a:latin typeface="Arial" panose="020B0604020202020204" pitchFamily="34" charset="0"/>
              <a:cs typeface="Arial" panose="020B0604020202020204" pitchFamily="34" charset="0"/>
            </a:endParaRPr>
          </a:p>
          <a:p>
            <a:pPr marL="457200" indent="-368300">
              <a:spcBef>
                <a:spcPts val="360"/>
              </a:spcBef>
              <a:buClr>
                <a:schemeClr val="bg1">
                  <a:lumMod val="50000"/>
                </a:schemeClr>
              </a:buClr>
              <a:buSzPts val="2200"/>
              <a:buFont typeface="Wingdings" panose="05000000000000000000" pitchFamily="2" charset="2"/>
              <a:buChar char="q"/>
            </a:pPr>
            <a:r>
              <a:rPr lang="en-US" dirty="0">
                <a:solidFill>
                  <a:schemeClr val="tx1"/>
                </a:solidFill>
                <a:latin typeface="Arial" panose="020B0604020202020204" pitchFamily="34" charset="0"/>
                <a:cs typeface="Arial" panose="020B0604020202020204" pitchFamily="34" charset="0"/>
              </a:rPr>
              <a:t>Rising HbA1c requires action</a:t>
            </a:r>
          </a:p>
          <a:p>
            <a:pPr marL="374650" indent="-285750">
              <a:spcBef>
                <a:spcPts val="360"/>
              </a:spcBef>
              <a:buClr>
                <a:schemeClr val="bg1">
                  <a:lumMod val="50000"/>
                </a:schemeClr>
              </a:buClr>
              <a:buSzPts val="2200"/>
              <a:buFont typeface="Wingdings" panose="05000000000000000000" pitchFamily="2" charset="2"/>
              <a:buChar char="q"/>
            </a:pPr>
            <a:endParaRPr lang="en-US" dirty="0">
              <a:solidFill>
                <a:schemeClr val="tx1"/>
              </a:solidFill>
              <a:latin typeface="Arial" panose="020B0604020202020204" pitchFamily="34" charset="0"/>
              <a:cs typeface="Arial" panose="020B0604020202020204" pitchFamily="34" charset="0"/>
            </a:endParaRPr>
          </a:p>
          <a:p>
            <a:pPr marL="457200" indent="-368300">
              <a:spcBef>
                <a:spcPts val="360"/>
              </a:spcBef>
              <a:buClr>
                <a:schemeClr val="bg1">
                  <a:lumMod val="50000"/>
                </a:schemeClr>
              </a:buClr>
              <a:buSzPts val="2200"/>
              <a:buFont typeface="Wingdings" panose="05000000000000000000" pitchFamily="2" charset="2"/>
              <a:buChar char="q"/>
            </a:pPr>
            <a:r>
              <a:rPr lang="en-US" dirty="0">
                <a:solidFill>
                  <a:srgbClr val="FF0000"/>
                </a:solidFill>
                <a:latin typeface="Arial" panose="020B0604020202020204" pitchFamily="34" charset="0"/>
                <a:cs typeface="Arial" panose="020B0604020202020204" pitchFamily="34" charset="0"/>
              </a:rPr>
              <a:t>A target of &lt;7% is recommended for all young people with diabetes.</a:t>
            </a:r>
          </a:p>
        </p:txBody>
      </p:sp>
      <p:sp>
        <p:nvSpPr>
          <p:cNvPr id="5" name="Google Shape;1085;g298879c2ccd_0_131">
            <a:extLst>
              <a:ext uri="{FF2B5EF4-FFF2-40B4-BE49-F238E27FC236}">
                <a16:creationId xmlns:a16="http://schemas.microsoft.com/office/drawing/2014/main" id="{16009102-5D86-EC44-70FF-4747DD88AF72}"/>
              </a:ext>
            </a:extLst>
          </p:cNvPr>
          <p:cNvSpPr txBox="1"/>
          <p:nvPr/>
        </p:nvSpPr>
        <p:spPr>
          <a:xfrm>
            <a:off x="1676400" y="5741927"/>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sp>
        <p:nvSpPr>
          <p:cNvPr id="6" name="AutoShape 11" descr="Picture1">
            <a:extLst>
              <a:ext uri="{FF2B5EF4-FFF2-40B4-BE49-F238E27FC236}">
                <a16:creationId xmlns:a16="http://schemas.microsoft.com/office/drawing/2014/main" id="{165DC5C5-E64F-768D-F842-DE339C6D46B4}"/>
              </a:ext>
            </a:extLst>
          </p:cNvPr>
          <p:cNvSpPr>
            <a:spLocks noChangeAspect="1" noChangeArrowheads="1"/>
          </p:cNvSpPr>
          <p:nvPr/>
        </p:nvSpPr>
        <p:spPr bwMode="auto">
          <a:xfrm>
            <a:off x="8595447" y="2235478"/>
            <a:ext cx="1461283" cy="1940884"/>
          </a:xfrm>
          <a:prstGeom prst="roundRect">
            <a:avLst>
              <a:gd name="adj" fmla="val 16667"/>
            </a:avLst>
          </a:prstGeom>
          <a:blipFill dpi="0" rotWithShape="0">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endParaRPr lang="en-US" altLang="en-US"/>
          </a:p>
        </p:txBody>
      </p:sp>
    </p:spTree>
    <p:extLst>
      <p:ext uri="{BB962C8B-B14F-4D97-AF65-F5344CB8AC3E}">
        <p14:creationId xmlns:p14="http://schemas.microsoft.com/office/powerpoint/2010/main" val="129336192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8F1D1-474A-3D3C-023F-E2559461A520}"/>
              </a:ext>
            </a:extLst>
          </p:cNvPr>
          <p:cNvSpPr>
            <a:spLocks noGrp="1"/>
          </p:cNvSpPr>
          <p:nvPr>
            <p:ph type="title"/>
          </p:nvPr>
        </p:nvSpPr>
        <p:spPr/>
        <p:txBody>
          <a:bodyPr/>
          <a:lstStyle/>
          <a:p>
            <a:endParaRPr lang="en-KE"/>
          </a:p>
        </p:txBody>
      </p:sp>
      <p:sp>
        <p:nvSpPr>
          <p:cNvPr id="3" name="Text Placeholder 2">
            <a:extLst>
              <a:ext uri="{FF2B5EF4-FFF2-40B4-BE49-F238E27FC236}">
                <a16:creationId xmlns:a16="http://schemas.microsoft.com/office/drawing/2014/main" id="{1B3715DF-65DA-7A99-AD32-DB196D511DFC}"/>
              </a:ext>
            </a:extLst>
          </p:cNvPr>
          <p:cNvSpPr>
            <a:spLocks noGrp="1"/>
          </p:cNvSpPr>
          <p:nvPr>
            <p:ph type="body" idx="1"/>
          </p:nvPr>
        </p:nvSpPr>
        <p:spPr/>
        <p:txBody>
          <a:bodyPr/>
          <a:lstStyle/>
          <a:p>
            <a:r>
              <a:rPr lang="en-US" sz="4400" b="1" dirty="0">
                <a:solidFill>
                  <a:schemeClr val="tx1"/>
                </a:solidFill>
              </a:rPr>
              <a:t>Growth Monitoring</a:t>
            </a:r>
            <a:endParaRPr lang="en-KE" sz="4400" dirty="0">
              <a:solidFill>
                <a:schemeClr val="tx1"/>
              </a:solidFill>
            </a:endParaRPr>
          </a:p>
        </p:txBody>
      </p:sp>
      <p:sp>
        <p:nvSpPr>
          <p:cNvPr id="4" name="Slide Number Placeholder 3">
            <a:extLst>
              <a:ext uri="{FF2B5EF4-FFF2-40B4-BE49-F238E27FC236}">
                <a16:creationId xmlns:a16="http://schemas.microsoft.com/office/drawing/2014/main" id="{D9E5C185-C4A1-029A-7D38-A588A2D9B7B1}"/>
              </a:ext>
            </a:extLst>
          </p:cNvPr>
          <p:cNvSpPr>
            <a:spLocks noGrp="1"/>
          </p:cNvSpPr>
          <p:nvPr>
            <p:ph type="sldNum" idx="12"/>
          </p:nvPr>
        </p:nvSpPr>
        <p:spPr/>
        <p:txBody>
          <a:bodyPr/>
          <a:lstStyle/>
          <a:p>
            <a:pPr defTabSz="685800"/>
            <a:fld id="{00000000-1234-1234-1234-123412341234}" type="slidenum">
              <a:rPr lang="en-US" smtClean="0"/>
              <a:pPr defTabSz="685800"/>
              <a:t>252</a:t>
            </a:fld>
            <a:endParaRPr lang="en-US"/>
          </a:p>
        </p:txBody>
      </p:sp>
    </p:spTree>
    <p:extLst>
      <p:ext uri="{BB962C8B-B14F-4D97-AF65-F5344CB8AC3E}">
        <p14:creationId xmlns:p14="http://schemas.microsoft.com/office/powerpoint/2010/main" val="368091536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 name="PlaceHolder 1"/>
          <p:cNvSpPr>
            <a:spLocks noGrp="1"/>
          </p:cNvSpPr>
          <p:nvPr>
            <p:ph type="title"/>
          </p:nvPr>
        </p:nvSpPr>
        <p:spPr>
          <a:xfrm>
            <a:off x="2641801" y="423864"/>
            <a:ext cx="5623391" cy="1080654"/>
          </a:xfrm>
          <a:prstGeom prst="rect">
            <a:avLst/>
          </a:prstGeom>
          <a:noFill/>
          <a:ln w="0">
            <a:noFill/>
          </a:ln>
        </p:spPr>
        <p:txBody>
          <a:bodyPr vert="horz" lIns="68580" tIns="34290" rIns="68580" bIns="34290" numCol="1" spcCol="0" rtlCol="0" anchor="ctr">
            <a:noAutofit/>
          </a:bodyPr>
          <a:lstStyle/>
          <a:p>
            <a:pPr algn="ctr">
              <a:lnSpc>
                <a:spcPct val="100000"/>
              </a:lnSpc>
              <a:tabLst>
                <a:tab pos="0" algn="l"/>
              </a:tabLst>
            </a:pPr>
            <a:r>
              <a:rPr lang="en-US" sz="2400" b="1" spc="-1" dirty="0">
                <a:solidFill>
                  <a:srgbClr val="0070C0"/>
                </a:solidFill>
                <a:latin typeface="Arial"/>
              </a:rPr>
              <a:t>Growth Monitoring in type 1 Diabetes</a:t>
            </a:r>
            <a:endParaRPr lang="en-US" sz="2400" spc="-1" dirty="0">
              <a:solidFill>
                <a:schemeClr val="dk1"/>
              </a:solidFill>
              <a:latin typeface="Calibri"/>
            </a:endParaRPr>
          </a:p>
        </p:txBody>
      </p:sp>
      <p:sp>
        <p:nvSpPr>
          <p:cNvPr id="1342" name="PlaceHolder 2"/>
          <p:cNvSpPr>
            <a:spLocks noGrp="1"/>
          </p:cNvSpPr>
          <p:nvPr>
            <p:ph/>
          </p:nvPr>
        </p:nvSpPr>
        <p:spPr>
          <a:xfrm>
            <a:off x="2498430" y="2207250"/>
            <a:ext cx="7571880" cy="3087990"/>
          </a:xfrm>
          <a:prstGeom prst="rect">
            <a:avLst/>
          </a:prstGeom>
          <a:solidFill>
            <a:schemeClr val="bg1"/>
          </a:solidFill>
          <a:ln w="9360">
            <a:solidFill>
              <a:srgbClr val="7D5FA0"/>
            </a:solidFill>
            <a:round/>
          </a:ln>
          <a:effectLst>
            <a:outerShdw blurRad="39960" dist="20160" dir="5400000" rotWithShape="0">
              <a:srgbClr val="000000">
                <a:alpha val="38000"/>
              </a:srgbClr>
            </a:outerShdw>
          </a:effectLst>
        </p:spPr>
        <p:txBody>
          <a:bodyPr vert="horz" lIns="68580" tIns="34290" rIns="68580" bIns="34290" numCol="1" spcCol="0" rtlCol="0" anchor="t">
            <a:normAutofit/>
          </a:bodyPr>
          <a:lstStyle/>
          <a:p>
            <a:pPr marL="342900" indent="-342900">
              <a:lnSpc>
                <a:spcPct val="100000"/>
              </a:lnSpc>
              <a:spcBef>
                <a:spcPts val="421"/>
              </a:spcBef>
              <a:buClr>
                <a:srgbClr val="FF0000"/>
              </a:buClr>
              <a:buFont typeface="Arial" panose="020B0604020202020204" pitchFamily="34" charset="0"/>
              <a:buChar char="•"/>
            </a:pPr>
            <a:r>
              <a:rPr lang="en-US" sz="2100" spc="-1" dirty="0">
                <a:solidFill>
                  <a:srgbClr val="FF0000"/>
                </a:solidFill>
                <a:latin typeface="+mn-lt"/>
              </a:rPr>
              <a:t>Growth: </a:t>
            </a:r>
            <a:r>
              <a:rPr lang="en-US" sz="2100" spc="-1" dirty="0">
                <a:solidFill>
                  <a:schemeClr val="dk1"/>
                </a:solidFill>
                <a:latin typeface="+mn-lt"/>
              </a:rPr>
              <a:t> is a physical increase in the size of the body.</a:t>
            </a:r>
          </a:p>
          <a:p>
            <a:pPr marL="342900" indent="-342900">
              <a:lnSpc>
                <a:spcPct val="100000"/>
              </a:lnSpc>
              <a:spcBef>
                <a:spcPts val="421"/>
              </a:spcBef>
              <a:buFont typeface="Arial" panose="020B0604020202020204" pitchFamily="34" charset="0"/>
              <a:buChar char="•"/>
              <a:tabLst>
                <a:tab pos="0" algn="l"/>
              </a:tabLst>
            </a:pPr>
            <a:endParaRPr lang="en-US" sz="2100" spc="-1" dirty="0">
              <a:solidFill>
                <a:schemeClr val="dk1"/>
              </a:solidFill>
              <a:latin typeface="+mn-lt"/>
            </a:endParaRPr>
          </a:p>
          <a:p>
            <a:pPr marL="342900" indent="-342900">
              <a:lnSpc>
                <a:spcPct val="100000"/>
              </a:lnSpc>
              <a:spcBef>
                <a:spcPts val="421"/>
              </a:spcBef>
              <a:buClr>
                <a:srgbClr val="FF0000"/>
              </a:buClr>
              <a:buFont typeface="Arial" panose="020B0604020202020204" pitchFamily="34" charset="0"/>
              <a:buChar char="•"/>
              <a:tabLst>
                <a:tab pos="0" algn="l"/>
              </a:tabLst>
            </a:pPr>
            <a:r>
              <a:rPr lang="en-US" sz="2100" spc="-1" dirty="0">
                <a:solidFill>
                  <a:srgbClr val="FF0000"/>
                </a:solidFill>
                <a:latin typeface="+mn-lt"/>
              </a:rPr>
              <a:t>Development: </a:t>
            </a:r>
            <a:r>
              <a:rPr lang="en-US" sz="2100" spc="-1" dirty="0">
                <a:solidFill>
                  <a:schemeClr val="dk1"/>
                </a:solidFill>
                <a:latin typeface="+mn-lt"/>
              </a:rPr>
              <a:t>increase in function and intellectual maturity of an individual.</a:t>
            </a:r>
          </a:p>
          <a:p>
            <a:pPr marL="342900" indent="-342900">
              <a:lnSpc>
                <a:spcPct val="100000"/>
              </a:lnSpc>
              <a:spcBef>
                <a:spcPts val="421"/>
              </a:spcBef>
              <a:buFont typeface="Arial" panose="020B0604020202020204" pitchFamily="34" charset="0"/>
              <a:buChar char="•"/>
              <a:tabLst>
                <a:tab pos="0" algn="l"/>
              </a:tabLst>
            </a:pPr>
            <a:endParaRPr lang="en-US" sz="2100" spc="-1" dirty="0">
              <a:solidFill>
                <a:schemeClr val="dk1"/>
              </a:solidFill>
              <a:latin typeface="+mn-lt"/>
            </a:endParaRPr>
          </a:p>
          <a:p>
            <a:pPr marL="342900" indent="-342900">
              <a:lnSpc>
                <a:spcPct val="100000"/>
              </a:lnSpc>
              <a:spcBef>
                <a:spcPts val="421"/>
              </a:spcBef>
              <a:buClr>
                <a:srgbClr val="000000"/>
              </a:buClr>
              <a:buFont typeface="Arial" panose="020B0604020202020204" pitchFamily="34" charset="0"/>
              <a:buChar char="•"/>
              <a:tabLst>
                <a:tab pos="0" algn="l"/>
              </a:tabLst>
            </a:pPr>
            <a:r>
              <a:rPr lang="en-US" sz="2100" spc="-1" dirty="0">
                <a:solidFill>
                  <a:schemeClr val="dk1"/>
                </a:solidFill>
                <a:latin typeface="+mn-lt"/>
              </a:rPr>
              <a:t>Growth is determined by genetics, nutrition, general health, endocrine status, psychological factors and puberty.</a:t>
            </a:r>
          </a:p>
          <a:p>
            <a:pPr>
              <a:lnSpc>
                <a:spcPct val="100000"/>
              </a:lnSpc>
              <a:spcBef>
                <a:spcPts val="481"/>
              </a:spcBef>
              <a:tabLst>
                <a:tab pos="0" algn="l"/>
              </a:tabLst>
            </a:pPr>
            <a:endParaRPr lang="en-US" sz="2400" spc="-1" dirty="0">
              <a:solidFill>
                <a:schemeClr val="dk1"/>
              </a:solidFill>
              <a:latin typeface="Calibri"/>
            </a:endParaRPr>
          </a:p>
        </p:txBody>
      </p:sp>
      <p:pic>
        <p:nvPicPr>
          <p:cNvPr id="1343" name="Picture 3"/>
          <p:cNvPicPr/>
          <p:nvPr/>
        </p:nvPicPr>
        <p:blipFill>
          <a:blip r:embed="rId3"/>
          <a:stretch/>
        </p:blipFill>
        <p:spPr>
          <a:xfrm>
            <a:off x="8374710" y="857250"/>
            <a:ext cx="2292300" cy="1025190"/>
          </a:xfrm>
          <a:prstGeom prst="rect">
            <a:avLst/>
          </a:prstGeom>
          <a:ln w="0">
            <a:noFill/>
          </a:ln>
        </p:spPr>
      </p:pic>
      <p:pic>
        <p:nvPicPr>
          <p:cNvPr id="1345" name="Picture 5"/>
          <p:cNvPicPr/>
          <p:nvPr/>
        </p:nvPicPr>
        <p:blipFill>
          <a:blip r:embed="rId4"/>
          <a:stretch/>
        </p:blipFill>
        <p:spPr>
          <a:xfrm>
            <a:off x="2206290" y="5431050"/>
            <a:ext cx="871020" cy="536490"/>
          </a:xfrm>
          <a:prstGeom prst="rect">
            <a:avLst/>
          </a:prstGeom>
          <a:ln w="0">
            <a:noFill/>
          </a:ln>
        </p:spPr>
      </p:pic>
      <p:sp>
        <p:nvSpPr>
          <p:cNvPr id="1346" name="Google Shape;1161;p132"/>
          <p:cNvSpPr/>
          <p:nvPr/>
        </p:nvSpPr>
        <p:spPr>
          <a:xfrm>
            <a:off x="3171270" y="5683230"/>
            <a:ext cx="6247530" cy="172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en-US" sz="675" spc="-1">
                <a:solidFill>
                  <a:srgbClr val="0070C0"/>
                </a:solidFill>
                <a:latin typeface="Calibri"/>
                <a:ea typeface="Calibri"/>
              </a:rPr>
              <a:t>Hermanussen M. Auxology: an update. Horm Res Paediatr. 2010;74(3):153-64.</a:t>
            </a:r>
            <a:endParaRPr lang="en-US" sz="675" spc="-1">
              <a:latin typeface="Arial"/>
            </a:endParaRPr>
          </a:p>
        </p:txBody>
      </p:sp>
    </p:spTree>
    <p:extLst>
      <p:ext uri="{BB962C8B-B14F-4D97-AF65-F5344CB8AC3E}">
        <p14:creationId xmlns:p14="http://schemas.microsoft.com/office/powerpoint/2010/main" val="8831522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34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3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7" name="PlaceHolder 1"/>
          <p:cNvSpPr>
            <a:spLocks noGrp="1"/>
          </p:cNvSpPr>
          <p:nvPr>
            <p:ph type="title"/>
          </p:nvPr>
        </p:nvSpPr>
        <p:spPr>
          <a:xfrm>
            <a:off x="3768438" y="223425"/>
            <a:ext cx="4369685" cy="1267650"/>
          </a:xfrm>
          <a:prstGeom prst="rect">
            <a:avLst/>
          </a:prstGeom>
          <a:noFill/>
          <a:ln w="0">
            <a:noFill/>
          </a:ln>
        </p:spPr>
        <p:txBody>
          <a:bodyPr vert="horz" lIns="68580" tIns="34290" rIns="68580" bIns="34290" numCol="1" spcCol="0" rtlCol="0" anchor="ctr">
            <a:noAutofit/>
          </a:bodyPr>
          <a:lstStyle/>
          <a:p>
            <a:pPr algn="ctr">
              <a:lnSpc>
                <a:spcPct val="100000"/>
              </a:lnSpc>
              <a:tabLst>
                <a:tab pos="0" algn="l"/>
              </a:tabLst>
            </a:pPr>
            <a:r>
              <a:rPr lang="en-US" sz="2100" b="1" spc="-1" dirty="0">
                <a:solidFill>
                  <a:srgbClr val="0070C0"/>
                </a:solidFill>
                <a:latin typeface="Arial"/>
              </a:rPr>
              <a:t>Why growth monitoring in T1DM?</a:t>
            </a:r>
            <a:endParaRPr lang="en-US" sz="2100" spc="-1" dirty="0">
              <a:solidFill>
                <a:schemeClr val="dk1"/>
              </a:solidFill>
              <a:latin typeface="Calibri"/>
            </a:endParaRPr>
          </a:p>
        </p:txBody>
      </p:sp>
      <p:sp>
        <p:nvSpPr>
          <p:cNvPr id="1408" name="PlaceHolder 2"/>
          <p:cNvSpPr>
            <a:spLocks noGrp="1"/>
          </p:cNvSpPr>
          <p:nvPr>
            <p:ph/>
          </p:nvPr>
        </p:nvSpPr>
        <p:spPr>
          <a:xfrm>
            <a:off x="2216728" y="1882440"/>
            <a:ext cx="7716981" cy="3982004"/>
          </a:xfrm>
          <a:prstGeom prst="rect">
            <a:avLst/>
          </a:prstGeom>
          <a:noFill/>
          <a:ln w="0">
            <a:noFill/>
          </a:ln>
        </p:spPr>
        <p:txBody>
          <a:bodyPr vert="horz" lIns="68580" tIns="34290" rIns="68580" bIns="34290" numCol="1" spcCol="0" rtlCol="0" anchor="t">
            <a:noAutofit/>
          </a:bodyPr>
          <a:lstStyle/>
          <a:p>
            <a:pPr marL="257175" indent="-257175">
              <a:lnSpc>
                <a:spcPct val="100000"/>
              </a:lnSpc>
              <a:spcBef>
                <a:spcPts val="421"/>
              </a:spcBef>
              <a:buClr>
                <a:srgbClr val="000000"/>
              </a:buClr>
              <a:buFont typeface="Arial" panose="020B0604020202020204" pitchFamily="34" charset="0"/>
              <a:buChar char="•"/>
            </a:pPr>
            <a:r>
              <a:rPr lang="en-US" sz="2400" spc="-1" dirty="0">
                <a:solidFill>
                  <a:schemeClr val="dk1"/>
                </a:solidFill>
                <a:latin typeface="+mn-lt"/>
              </a:rPr>
              <a:t>Early identification of </a:t>
            </a:r>
            <a:r>
              <a:rPr lang="en-US" sz="2400" spc="-1" dirty="0">
                <a:solidFill>
                  <a:srgbClr val="C00000"/>
                </a:solidFill>
                <a:latin typeface="+mn-lt"/>
              </a:rPr>
              <a:t>growth failure: Monitoring</a:t>
            </a:r>
            <a:r>
              <a:rPr lang="en-US" sz="2400" spc="-1" dirty="0">
                <a:solidFill>
                  <a:schemeClr val="dk1"/>
                </a:solidFill>
                <a:latin typeface="+mn-lt"/>
              </a:rPr>
              <a:t> the response to therapy </a:t>
            </a:r>
          </a:p>
          <a:p>
            <a:pPr marL="257175" indent="-257175">
              <a:lnSpc>
                <a:spcPct val="100000"/>
              </a:lnSpc>
              <a:spcBef>
                <a:spcPts val="421"/>
              </a:spcBef>
              <a:buClr>
                <a:srgbClr val="C00000"/>
              </a:buClr>
              <a:buFont typeface="Arial" panose="020B0604020202020204" pitchFamily="34" charset="0"/>
              <a:buChar char="•"/>
              <a:tabLst>
                <a:tab pos="0" algn="l"/>
              </a:tabLst>
            </a:pPr>
            <a:endParaRPr lang="en-US" sz="2400" spc="-1" dirty="0">
              <a:solidFill>
                <a:schemeClr val="dk1"/>
              </a:solidFill>
              <a:latin typeface="+mn-lt"/>
            </a:endParaRPr>
          </a:p>
          <a:p>
            <a:pPr marL="257175" indent="-257175">
              <a:lnSpc>
                <a:spcPct val="100000"/>
              </a:lnSpc>
              <a:spcBef>
                <a:spcPts val="421"/>
              </a:spcBef>
              <a:buClr>
                <a:srgbClr val="C00000"/>
              </a:buClr>
              <a:buFont typeface="Arial" panose="020B0604020202020204" pitchFamily="34" charset="0"/>
              <a:buChar char="•"/>
              <a:tabLst>
                <a:tab pos="0" algn="l"/>
              </a:tabLst>
            </a:pPr>
            <a:r>
              <a:rPr lang="en-US" sz="2400" spc="-1" dirty="0">
                <a:solidFill>
                  <a:srgbClr val="C00000"/>
                </a:solidFill>
                <a:latin typeface="+mn-lt"/>
              </a:rPr>
              <a:t>Poor control of T1DM causes growth failure.</a:t>
            </a:r>
            <a:endParaRPr lang="en-US" sz="2400" spc="-1" dirty="0">
              <a:solidFill>
                <a:schemeClr val="dk1"/>
              </a:solidFill>
              <a:latin typeface="+mn-lt"/>
            </a:endParaRPr>
          </a:p>
          <a:p>
            <a:pPr marL="257175" indent="-257175">
              <a:lnSpc>
                <a:spcPct val="100000"/>
              </a:lnSpc>
              <a:spcBef>
                <a:spcPts val="359"/>
              </a:spcBef>
              <a:buFont typeface="Arial" panose="020B0604020202020204" pitchFamily="34" charset="0"/>
              <a:buChar char="•"/>
              <a:tabLst>
                <a:tab pos="0" algn="l"/>
              </a:tabLst>
            </a:pPr>
            <a:endParaRPr lang="en-US" sz="2400" spc="-1" dirty="0">
              <a:solidFill>
                <a:schemeClr val="dk1"/>
              </a:solidFill>
              <a:latin typeface="+mn-lt"/>
            </a:endParaRPr>
          </a:p>
          <a:p>
            <a:pPr marL="257175" indent="-257175">
              <a:lnSpc>
                <a:spcPct val="100000"/>
              </a:lnSpc>
              <a:spcBef>
                <a:spcPts val="359"/>
              </a:spcBef>
              <a:buClr>
                <a:srgbClr val="C00000"/>
              </a:buClr>
              <a:buFont typeface="Arial" panose="020B0604020202020204" pitchFamily="34" charset="0"/>
              <a:buChar char="•"/>
              <a:tabLst>
                <a:tab pos="0" algn="l"/>
              </a:tabLst>
            </a:pPr>
            <a:r>
              <a:rPr lang="en-US" sz="2400" spc="-1" dirty="0">
                <a:solidFill>
                  <a:srgbClr val="C00000"/>
                </a:solidFill>
                <a:latin typeface="+mn-lt"/>
              </a:rPr>
              <a:t>Overdosing of insulin causes </a:t>
            </a:r>
            <a:r>
              <a:rPr lang="en-US" sz="2400" spc="-1" dirty="0">
                <a:solidFill>
                  <a:schemeClr val="dk1"/>
                </a:solidFill>
                <a:latin typeface="+mn-lt"/>
              </a:rPr>
              <a:t>overweight and obesity.</a:t>
            </a:r>
          </a:p>
          <a:p>
            <a:pPr marL="257175" indent="-257175">
              <a:lnSpc>
                <a:spcPct val="100000"/>
              </a:lnSpc>
              <a:spcBef>
                <a:spcPts val="359"/>
              </a:spcBef>
              <a:buFont typeface="Arial" panose="020B0604020202020204" pitchFamily="34" charset="0"/>
              <a:buChar char="•"/>
              <a:tabLst>
                <a:tab pos="0" algn="l"/>
              </a:tabLst>
            </a:pPr>
            <a:endParaRPr lang="en-US" sz="2400" spc="-1" dirty="0">
              <a:solidFill>
                <a:schemeClr val="dk1"/>
              </a:solidFill>
              <a:latin typeface="+mn-lt"/>
            </a:endParaRPr>
          </a:p>
          <a:p>
            <a:pPr marL="257175" indent="-257175">
              <a:lnSpc>
                <a:spcPct val="100000"/>
              </a:lnSpc>
              <a:spcBef>
                <a:spcPts val="359"/>
              </a:spcBef>
              <a:buClr>
                <a:srgbClr val="C00000"/>
              </a:buClr>
              <a:buFont typeface="Arial" panose="020B0604020202020204" pitchFamily="34" charset="0"/>
              <a:buChar char="•"/>
              <a:tabLst>
                <a:tab pos="0" algn="l"/>
              </a:tabLst>
            </a:pPr>
            <a:r>
              <a:rPr lang="en-US" sz="2400" spc="-1" dirty="0">
                <a:solidFill>
                  <a:srgbClr val="C00000"/>
                </a:solidFill>
                <a:latin typeface="+mn-lt"/>
              </a:rPr>
              <a:t>Reduced insulin, reduced food </a:t>
            </a:r>
            <a:r>
              <a:rPr lang="en-US" sz="2400" spc="-1" dirty="0">
                <a:solidFill>
                  <a:schemeClr val="dk1"/>
                </a:solidFill>
                <a:latin typeface="+mn-lt"/>
              </a:rPr>
              <a:t>may lead to poor growth even with normal glycemia.</a:t>
            </a:r>
            <a:r>
              <a:rPr lang="en-US" sz="2400" spc="-1" dirty="0">
                <a:solidFill>
                  <a:schemeClr val="dk1"/>
                </a:solidFill>
                <a:latin typeface="Arial"/>
              </a:rPr>
              <a:t> </a:t>
            </a:r>
          </a:p>
          <a:p>
            <a:pPr marL="257175" indent="-257175">
              <a:lnSpc>
                <a:spcPct val="100000"/>
              </a:lnSpc>
              <a:spcBef>
                <a:spcPts val="359"/>
              </a:spcBef>
              <a:buClr>
                <a:srgbClr val="C00000"/>
              </a:buClr>
              <a:buFont typeface="Arial" panose="020B0604020202020204" pitchFamily="34" charset="0"/>
              <a:buChar char="•"/>
              <a:tabLst>
                <a:tab pos="0" algn="l"/>
              </a:tabLst>
            </a:pPr>
            <a:endParaRPr lang="en-US" sz="2400" spc="-1" dirty="0">
              <a:solidFill>
                <a:schemeClr val="dk1"/>
              </a:solidFill>
              <a:latin typeface="Arial"/>
            </a:endParaRPr>
          </a:p>
          <a:p>
            <a:pPr marL="257175" indent="-257175">
              <a:lnSpc>
                <a:spcPct val="100000"/>
              </a:lnSpc>
              <a:spcBef>
                <a:spcPts val="359"/>
              </a:spcBef>
              <a:buClr>
                <a:srgbClr val="C00000"/>
              </a:buClr>
              <a:buFont typeface="Arial" panose="020B0604020202020204" pitchFamily="34" charset="0"/>
              <a:buChar char="•"/>
              <a:tabLst>
                <a:tab pos="0" algn="l"/>
              </a:tabLst>
            </a:pPr>
            <a:r>
              <a:rPr lang="en-US" sz="2400" spc="-1" dirty="0">
                <a:solidFill>
                  <a:schemeClr val="dk1"/>
                </a:solidFill>
                <a:latin typeface="Arial"/>
              </a:rPr>
              <a:t>Delayed puberty results mainly from poor control. </a:t>
            </a:r>
            <a:endParaRPr lang="en-US" sz="2400" spc="-1" dirty="0">
              <a:solidFill>
                <a:schemeClr val="dk1"/>
              </a:solidFill>
              <a:latin typeface="Calibri"/>
            </a:endParaRPr>
          </a:p>
          <a:p>
            <a:pPr marL="257310" indent="-257310">
              <a:lnSpc>
                <a:spcPct val="100000"/>
              </a:lnSpc>
              <a:spcBef>
                <a:spcPts val="359"/>
              </a:spcBef>
              <a:buClr>
                <a:srgbClr val="C00000"/>
              </a:buClr>
              <a:buFont typeface="Wingdings" charset="2"/>
              <a:buChar char=""/>
              <a:tabLst>
                <a:tab pos="0" algn="l"/>
              </a:tabLst>
            </a:pPr>
            <a:endParaRPr lang="en-US" sz="2400" spc="-1" dirty="0">
              <a:solidFill>
                <a:schemeClr val="dk1"/>
              </a:solidFill>
              <a:latin typeface="+mn-lt"/>
            </a:endParaRPr>
          </a:p>
          <a:p>
            <a:pPr marL="257310" indent="-257310">
              <a:lnSpc>
                <a:spcPct val="100000"/>
              </a:lnSpc>
              <a:spcBef>
                <a:spcPts val="359"/>
              </a:spcBef>
              <a:buClr>
                <a:srgbClr val="C00000"/>
              </a:buClr>
              <a:buFont typeface="Wingdings" charset="2"/>
              <a:buChar char=""/>
              <a:tabLst>
                <a:tab pos="0" algn="l"/>
              </a:tabLst>
            </a:pPr>
            <a:endParaRPr lang="en-US" sz="2400" spc="-1" dirty="0">
              <a:solidFill>
                <a:schemeClr val="dk1"/>
              </a:solidFill>
              <a:latin typeface="+mn-lt"/>
            </a:endParaRPr>
          </a:p>
          <a:p>
            <a:pPr>
              <a:lnSpc>
                <a:spcPct val="100000"/>
              </a:lnSpc>
              <a:spcBef>
                <a:spcPts val="481"/>
              </a:spcBef>
              <a:tabLst>
                <a:tab pos="0" algn="l"/>
              </a:tabLst>
            </a:pPr>
            <a:endParaRPr lang="en-US" sz="2400" spc="-1" dirty="0">
              <a:solidFill>
                <a:schemeClr val="dk1"/>
              </a:solidFill>
              <a:latin typeface="Calibri"/>
            </a:endParaRPr>
          </a:p>
        </p:txBody>
      </p:sp>
      <p:pic>
        <p:nvPicPr>
          <p:cNvPr id="1409" name="Picture 3"/>
          <p:cNvPicPr/>
          <p:nvPr/>
        </p:nvPicPr>
        <p:blipFill>
          <a:blip r:embed="rId3"/>
          <a:stretch/>
        </p:blipFill>
        <p:spPr>
          <a:xfrm>
            <a:off x="8461380" y="857250"/>
            <a:ext cx="2205900" cy="1025190"/>
          </a:xfrm>
          <a:prstGeom prst="rect">
            <a:avLst/>
          </a:prstGeom>
          <a:ln w="0">
            <a:noFill/>
          </a:ln>
        </p:spPr>
      </p:pic>
      <p:sp>
        <p:nvSpPr>
          <p:cNvPr id="1412" name="Google Shape;1161;p132"/>
          <p:cNvSpPr/>
          <p:nvPr/>
        </p:nvSpPr>
        <p:spPr>
          <a:xfrm>
            <a:off x="3171270" y="5692410"/>
            <a:ext cx="6238620" cy="172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en-US" sz="675" spc="-1">
                <a:solidFill>
                  <a:srgbClr val="0070C0"/>
                </a:solidFill>
                <a:latin typeface="Calibri"/>
                <a:ea typeface="Calibri"/>
              </a:rPr>
              <a:t>Mitchell D. Growth in patients with type 1 diabetes. Curr Opin Endocrinol Diabetes Obes. 2017 Feb;24(1):67-72.</a:t>
            </a:r>
            <a:endParaRPr lang="en-US" sz="675" spc="-1">
              <a:latin typeface="Arial"/>
            </a:endParaRPr>
          </a:p>
        </p:txBody>
      </p:sp>
    </p:spTree>
    <p:extLst>
      <p:ext uri="{BB962C8B-B14F-4D97-AF65-F5344CB8AC3E}">
        <p14:creationId xmlns:p14="http://schemas.microsoft.com/office/powerpoint/2010/main" val="3982433525"/>
      </p:ext>
    </p:extLst>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408">
                                            <p:txEl>
                                              <p:pRg st="2" end="2"/>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408">
                                            <p:txEl>
                                              <p:pRg st="0" end="0"/>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408">
                                            <p:txEl>
                                              <p:pRg st="4" end="4"/>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408">
                                            <p:txEl>
                                              <p:pRg st="6" end="6"/>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40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 name="PlaceHolder 1"/>
          <p:cNvSpPr>
            <a:spLocks noGrp="1"/>
          </p:cNvSpPr>
          <p:nvPr>
            <p:ph type="title"/>
          </p:nvPr>
        </p:nvSpPr>
        <p:spPr>
          <a:xfrm>
            <a:off x="4267200" y="1063260"/>
            <a:ext cx="4214970" cy="856440"/>
          </a:xfrm>
          <a:prstGeom prst="rect">
            <a:avLst/>
          </a:prstGeom>
          <a:noFill/>
          <a:ln w="0">
            <a:noFill/>
          </a:ln>
        </p:spPr>
        <p:txBody>
          <a:bodyPr vert="horz" lIns="68580" tIns="34290" rIns="68580" bIns="34290" numCol="1" spcCol="0" rtlCol="0" anchor="ctr">
            <a:noAutofit/>
          </a:bodyPr>
          <a:lstStyle/>
          <a:p>
            <a:pPr algn="ctr">
              <a:lnSpc>
                <a:spcPct val="100000"/>
              </a:lnSpc>
              <a:tabLst>
                <a:tab pos="0" algn="l"/>
              </a:tabLst>
            </a:pPr>
            <a:r>
              <a:rPr lang="en-US" sz="2100" b="1" spc="-1" dirty="0">
                <a:solidFill>
                  <a:srgbClr val="0070C0"/>
                </a:solidFill>
                <a:latin typeface="Arial"/>
              </a:rPr>
              <a:t>What measurements are needed?</a:t>
            </a:r>
            <a:endParaRPr lang="en-US" sz="2100" spc="-1" dirty="0">
              <a:solidFill>
                <a:schemeClr val="dk1"/>
              </a:solidFill>
              <a:latin typeface="Calibri"/>
            </a:endParaRPr>
          </a:p>
        </p:txBody>
      </p:sp>
      <p:sp>
        <p:nvSpPr>
          <p:cNvPr id="1348" name="PlaceHolder 2"/>
          <p:cNvSpPr>
            <a:spLocks noGrp="1"/>
          </p:cNvSpPr>
          <p:nvPr>
            <p:ph/>
          </p:nvPr>
        </p:nvSpPr>
        <p:spPr>
          <a:xfrm>
            <a:off x="2459820" y="2214540"/>
            <a:ext cx="7185780" cy="2979450"/>
          </a:xfrm>
          <a:prstGeom prst="rect">
            <a:avLst/>
          </a:prstGeom>
          <a:solidFill>
            <a:schemeClr val="lt1"/>
          </a:solidFill>
          <a:ln w="25560">
            <a:solidFill>
              <a:schemeClr val="accent6"/>
            </a:solidFill>
            <a:round/>
          </a:ln>
        </p:spPr>
        <p:txBody>
          <a:bodyPr vert="horz" lIns="68580" tIns="34290" rIns="68580" bIns="34290" numCol="1" spcCol="0" rtlCol="0" anchor="t">
            <a:normAutofit/>
          </a:bodyPr>
          <a:lstStyle/>
          <a:p>
            <a:pPr marL="257310" indent="-257310">
              <a:lnSpc>
                <a:spcPct val="100000"/>
              </a:lnSpc>
              <a:spcBef>
                <a:spcPts val="359"/>
              </a:spcBef>
              <a:buClr>
                <a:srgbClr val="000000"/>
              </a:buClr>
              <a:buFont typeface="Arial"/>
              <a:buChar char="•"/>
            </a:pPr>
            <a:r>
              <a:rPr lang="en-US" sz="2100" spc="-1" dirty="0">
                <a:solidFill>
                  <a:schemeClr val="dk1"/>
                </a:solidFill>
                <a:latin typeface="Calibri"/>
              </a:rPr>
              <a:t>Height/ length </a:t>
            </a:r>
          </a:p>
          <a:p>
            <a:pPr marL="257310" indent="-257310">
              <a:lnSpc>
                <a:spcPct val="100000"/>
              </a:lnSpc>
              <a:spcBef>
                <a:spcPts val="359"/>
              </a:spcBef>
              <a:buClr>
                <a:srgbClr val="000000"/>
              </a:buClr>
              <a:buFont typeface="Arial"/>
              <a:buChar char="•"/>
            </a:pPr>
            <a:r>
              <a:rPr lang="en-US" sz="2100" spc="-1" dirty="0">
                <a:solidFill>
                  <a:schemeClr val="dk1"/>
                </a:solidFill>
                <a:latin typeface="Calibri"/>
              </a:rPr>
              <a:t>Weight </a:t>
            </a:r>
          </a:p>
          <a:p>
            <a:pPr marL="257310" indent="-257310">
              <a:lnSpc>
                <a:spcPct val="100000"/>
              </a:lnSpc>
              <a:spcBef>
                <a:spcPts val="359"/>
              </a:spcBef>
              <a:buClr>
                <a:srgbClr val="000000"/>
              </a:buClr>
              <a:buFont typeface="Arial"/>
              <a:buChar char="•"/>
            </a:pPr>
            <a:r>
              <a:rPr lang="en-US" sz="2100" spc="-1" dirty="0">
                <a:solidFill>
                  <a:schemeClr val="dk1"/>
                </a:solidFill>
                <a:latin typeface="Calibri"/>
              </a:rPr>
              <a:t>BMI</a:t>
            </a:r>
          </a:p>
          <a:p>
            <a:pPr marL="257310" indent="-257310">
              <a:lnSpc>
                <a:spcPct val="100000"/>
              </a:lnSpc>
              <a:spcBef>
                <a:spcPts val="359"/>
              </a:spcBef>
              <a:buClr>
                <a:srgbClr val="000000"/>
              </a:buClr>
              <a:buFont typeface="Arial"/>
              <a:buChar char="•"/>
            </a:pPr>
            <a:r>
              <a:rPr lang="en-US" sz="2100" spc="-1" dirty="0">
                <a:solidFill>
                  <a:schemeClr val="dk1"/>
                </a:solidFill>
                <a:latin typeface="Calibri"/>
              </a:rPr>
              <a:t>Growth velocity</a:t>
            </a:r>
          </a:p>
          <a:p>
            <a:pPr marL="257310" indent="-257310">
              <a:lnSpc>
                <a:spcPct val="100000"/>
              </a:lnSpc>
              <a:spcBef>
                <a:spcPts val="359"/>
              </a:spcBef>
              <a:buClr>
                <a:srgbClr val="000000"/>
              </a:buClr>
              <a:buFont typeface="Arial"/>
              <a:buChar char="•"/>
            </a:pPr>
            <a:r>
              <a:rPr lang="en-US" sz="2100" spc="-1" dirty="0">
                <a:solidFill>
                  <a:schemeClr val="dk1"/>
                </a:solidFill>
                <a:latin typeface="Calibri"/>
              </a:rPr>
              <a:t>Pubertal status</a:t>
            </a:r>
          </a:p>
          <a:p>
            <a:pPr>
              <a:lnSpc>
                <a:spcPct val="100000"/>
              </a:lnSpc>
              <a:spcBef>
                <a:spcPts val="359"/>
              </a:spcBef>
              <a:tabLst>
                <a:tab pos="0" algn="l"/>
              </a:tabLst>
            </a:pPr>
            <a:endParaRPr lang="en-US" sz="2100" spc="-1" dirty="0">
              <a:solidFill>
                <a:schemeClr val="dk1"/>
              </a:solidFill>
              <a:latin typeface="Calibri"/>
            </a:endParaRPr>
          </a:p>
          <a:p>
            <a:pPr marL="257310" indent="-257310">
              <a:lnSpc>
                <a:spcPct val="100000"/>
              </a:lnSpc>
              <a:spcBef>
                <a:spcPts val="359"/>
              </a:spcBef>
              <a:buClr>
                <a:srgbClr val="000000"/>
              </a:buClr>
              <a:buFont typeface="Wingdings" charset="2"/>
              <a:buChar char=""/>
              <a:tabLst>
                <a:tab pos="0" algn="l"/>
              </a:tabLst>
            </a:pPr>
            <a:r>
              <a:rPr lang="en-US" sz="2100" b="1" spc="-1" dirty="0">
                <a:solidFill>
                  <a:srgbClr val="FF0000"/>
                </a:solidFill>
                <a:latin typeface="Calibri"/>
              </a:rPr>
              <a:t>Record on medical chart and plot on growth chart.</a:t>
            </a:r>
          </a:p>
          <a:p>
            <a:pPr>
              <a:lnSpc>
                <a:spcPct val="100000"/>
              </a:lnSpc>
              <a:spcBef>
                <a:spcPts val="359"/>
              </a:spcBef>
              <a:tabLst>
                <a:tab pos="0" algn="l"/>
              </a:tabLst>
            </a:pPr>
            <a:endParaRPr lang="en-US" sz="2100" spc="-1" dirty="0">
              <a:solidFill>
                <a:schemeClr val="dk1"/>
              </a:solidFill>
              <a:latin typeface="Calibri"/>
            </a:endParaRPr>
          </a:p>
          <a:p>
            <a:pPr>
              <a:lnSpc>
                <a:spcPct val="100000"/>
              </a:lnSpc>
              <a:spcBef>
                <a:spcPts val="481"/>
              </a:spcBef>
              <a:tabLst>
                <a:tab pos="0" algn="l"/>
              </a:tabLst>
            </a:pPr>
            <a:endParaRPr lang="en-US" sz="2400" spc="-1" dirty="0">
              <a:solidFill>
                <a:schemeClr val="dk1"/>
              </a:solidFill>
              <a:latin typeface="Calibri"/>
            </a:endParaRPr>
          </a:p>
        </p:txBody>
      </p:sp>
      <p:pic>
        <p:nvPicPr>
          <p:cNvPr id="1349" name="Picture 3"/>
          <p:cNvPicPr/>
          <p:nvPr/>
        </p:nvPicPr>
        <p:blipFill>
          <a:blip r:embed="rId3"/>
          <a:stretch/>
        </p:blipFill>
        <p:spPr>
          <a:xfrm>
            <a:off x="8663610" y="857250"/>
            <a:ext cx="2003670" cy="1025190"/>
          </a:xfrm>
          <a:prstGeom prst="rect">
            <a:avLst/>
          </a:prstGeom>
          <a:ln w="0">
            <a:noFill/>
          </a:ln>
        </p:spPr>
      </p:pic>
      <p:pic>
        <p:nvPicPr>
          <p:cNvPr id="1350" name="Picture 2" descr="Pediatric Endocrine Society Of Kenya on LinkedIn: Paediatric Endocrine  Society Of Kenya | LinkedIn"/>
          <p:cNvPicPr/>
          <p:nvPr/>
        </p:nvPicPr>
        <p:blipFill>
          <a:blip r:embed="rId4"/>
          <a:stretch/>
        </p:blipFill>
        <p:spPr>
          <a:xfrm>
            <a:off x="2206290" y="889920"/>
            <a:ext cx="1926720" cy="992520"/>
          </a:xfrm>
          <a:prstGeom prst="rect">
            <a:avLst/>
          </a:prstGeom>
          <a:ln w="0">
            <a:noFill/>
          </a:ln>
        </p:spPr>
      </p:pic>
      <p:pic>
        <p:nvPicPr>
          <p:cNvPr id="1351" name="Picture 5"/>
          <p:cNvPicPr/>
          <p:nvPr/>
        </p:nvPicPr>
        <p:blipFill>
          <a:blip r:embed="rId5"/>
          <a:stretch/>
        </p:blipFill>
        <p:spPr>
          <a:xfrm>
            <a:off x="2206290" y="5431050"/>
            <a:ext cx="871020" cy="536490"/>
          </a:xfrm>
          <a:prstGeom prst="rect">
            <a:avLst/>
          </a:prstGeom>
          <a:ln w="0">
            <a:noFill/>
          </a:ln>
        </p:spPr>
      </p:pic>
      <p:sp>
        <p:nvSpPr>
          <p:cNvPr id="1352" name="Google Shape;1161;p132"/>
          <p:cNvSpPr/>
          <p:nvPr/>
        </p:nvSpPr>
        <p:spPr>
          <a:xfrm>
            <a:off x="3171270" y="5683230"/>
            <a:ext cx="5503680" cy="172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en-US" sz="675" spc="-1">
                <a:solidFill>
                  <a:srgbClr val="0070C0"/>
                </a:solidFill>
                <a:latin typeface="Calibri"/>
                <a:ea typeface="Calibri"/>
              </a:rPr>
              <a:t>Hermanussen M. Auxology: an update. Horm Res Paediatr. 2010;74(3):153-64.</a:t>
            </a:r>
            <a:endParaRPr lang="en-US" sz="675" spc="-1">
              <a:latin typeface="Arial"/>
            </a:endParaRPr>
          </a:p>
        </p:txBody>
      </p:sp>
    </p:spTree>
    <p:extLst>
      <p:ext uri="{BB962C8B-B14F-4D97-AF65-F5344CB8AC3E}">
        <p14:creationId xmlns:p14="http://schemas.microsoft.com/office/powerpoint/2010/main" val="25376284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34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4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34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4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34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3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PlaceHolder 1"/>
          <p:cNvSpPr>
            <a:spLocks noGrp="1"/>
          </p:cNvSpPr>
          <p:nvPr>
            <p:ph type="title"/>
          </p:nvPr>
        </p:nvSpPr>
        <p:spPr>
          <a:xfrm>
            <a:off x="4133550" y="959580"/>
            <a:ext cx="4384800" cy="782730"/>
          </a:xfrm>
          <a:prstGeom prst="rect">
            <a:avLst/>
          </a:prstGeom>
          <a:noFill/>
          <a:ln w="0">
            <a:noFill/>
          </a:ln>
        </p:spPr>
        <p:txBody>
          <a:bodyPr vert="horz" lIns="68580" tIns="34290" rIns="68580" bIns="34290" numCol="1" spcCol="0" rtlCol="0" anchor="ctr">
            <a:noAutofit/>
          </a:bodyPr>
          <a:lstStyle/>
          <a:p>
            <a:pPr algn="ctr">
              <a:lnSpc>
                <a:spcPct val="100000"/>
              </a:lnSpc>
              <a:tabLst>
                <a:tab pos="0" algn="l"/>
              </a:tabLst>
            </a:pPr>
            <a:r>
              <a:rPr lang="en-GB" sz="2100" b="1" spc="-1">
                <a:solidFill>
                  <a:srgbClr val="0070C0"/>
                </a:solidFill>
                <a:latin typeface="Arial"/>
              </a:rPr>
              <a:t>How do we take height measurement?</a:t>
            </a:r>
            <a:endParaRPr lang="en-US" sz="2100" spc="-1">
              <a:solidFill>
                <a:schemeClr val="dk1"/>
              </a:solidFill>
              <a:latin typeface="Calibri"/>
            </a:endParaRPr>
          </a:p>
        </p:txBody>
      </p:sp>
      <p:pic>
        <p:nvPicPr>
          <p:cNvPr id="1354" name="Picture 2"/>
          <p:cNvPicPr/>
          <p:nvPr/>
        </p:nvPicPr>
        <p:blipFill>
          <a:blip r:embed="rId3"/>
          <a:stretch/>
        </p:blipFill>
        <p:spPr>
          <a:xfrm>
            <a:off x="7800960" y="1963440"/>
            <a:ext cx="2685150" cy="3428460"/>
          </a:xfrm>
          <a:prstGeom prst="rect">
            <a:avLst/>
          </a:prstGeom>
          <a:ln w="9525">
            <a:noFill/>
          </a:ln>
        </p:spPr>
      </p:pic>
      <p:sp>
        <p:nvSpPr>
          <p:cNvPr id="1355" name="PlaceHolder 2"/>
          <p:cNvSpPr>
            <a:spLocks noGrp="1"/>
          </p:cNvSpPr>
          <p:nvPr>
            <p:ph/>
          </p:nvPr>
        </p:nvSpPr>
        <p:spPr>
          <a:xfrm>
            <a:off x="2428770" y="1963440"/>
            <a:ext cx="5371380" cy="3390120"/>
          </a:xfrm>
          <a:prstGeom prst="rect">
            <a:avLst/>
          </a:prstGeom>
          <a:solidFill>
            <a:schemeClr val="bg1"/>
          </a:solidFill>
          <a:ln w="9360">
            <a:solidFill>
              <a:srgbClr val="BE4B48"/>
            </a:solidFill>
            <a:round/>
          </a:ln>
          <a:effectLst>
            <a:outerShdw blurRad="39960" dist="20160" dir="5400000" rotWithShape="0">
              <a:srgbClr val="000000">
                <a:alpha val="38000"/>
              </a:srgbClr>
            </a:outerShdw>
          </a:effectLst>
        </p:spPr>
        <p:txBody>
          <a:bodyPr vert="horz" lIns="68580" tIns="34290" rIns="68580" bIns="34290" numCol="1" spcCol="0" rtlCol="0" anchor="t">
            <a:normAutofit fontScale="96666" lnSpcReduction="10000"/>
          </a:bodyPr>
          <a:lstStyle/>
          <a:p>
            <a:pPr marL="257310" indent="-257310">
              <a:lnSpc>
                <a:spcPct val="100000"/>
              </a:lnSpc>
              <a:spcBef>
                <a:spcPts val="374"/>
              </a:spcBef>
              <a:buClr>
                <a:srgbClr val="000000"/>
              </a:buClr>
              <a:buFont typeface="Arial"/>
              <a:buChar char="•"/>
            </a:pPr>
            <a:r>
              <a:rPr lang="en-GB" sz="1875" spc="-1" dirty="0">
                <a:solidFill>
                  <a:schemeClr val="dk1"/>
                </a:solidFill>
                <a:latin typeface="Arial"/>
              </a:rPr>
              <a:t>Performed using a stadiometer with a movable headboard.</a:t>
            </a:r>
            <a:endParaRPr lang="en-US" sz="1875" spc="-1" dirty="0">
              <a:solidFill>
                <a:schemeClr val="dk1"/>
              </a:solidFill>
              <a:latin typeface="Calibri"/>
            </a:endParaRPr>
          </a:p>
          <a:p>
            <a:pPr marL="257310" indent="-257310">
              <a:lnSpc>
                <a:spcPct val="100000"/>
              </a:lnSpc>
              <a:spcBef>
                <a:spcPts val="374"/>
              </a:spcBef>
              <a:tabLst>
                <a:tab pos="0" algn="l"/>
              </a:tabLst>
            </a:pPr>
            <a:endParaRPr lang="en-US" sz="1875" spc="-1" dirty="0">
              <a:solidFill>
                <a:schemeClr val="dk1"/>
              </a:solidFill>
              <a:latin typeface="Calibri"/>
            </a:endParaRPr>
          </a:p>
          <a:p>
            <a:pPr marL="257310" indent="-257310">
              <a:lnSpc>
                <a:spcPct val="100000"/>
              </a:lnSpc>
              <a:spcBef>
                <a:spcPts val="374"/>
              </a:spcBef>
              <a:buClr>
                <a:srgbClr val="000000"/>
              </a:buClr>
              <a:buFont typeface="Arial"/>
              <a:buChar char="•"/>
              <a:tabLst>
                <a:tab pos="0" algn="l"/>
              </a:tabLst>
            </a:pPr>
            <a:r>
              <a:rPr lang="en-GB" sz="1875" spc="-1" dirty="0">
                <a:solidFill>
                  <a:schemeClr val="dk1"/>
                </a:solidFill>
                <a:latin typeface="Arial"/>
              </a:rPr>
              <a:t>Heels, calves, buttocks, upper back and occiput  should be in contact with a vertical board.</a:t>
            </a:r>
            <a:endParaRPr lang="en-US" sz="1875" spc="-1" dirty="0">
              <a:solidFill>
                <a:schemeClr val="dk1"/>
              </a:solidFill>
              <a:latin typeface="Calibri"/>
            </a:endParaRPr>
          </a:p>
          <a:p>
            <a:pPr>
              <a:lnSpc>
                <a:spcPct val="100000"/>
              </a:lnSpc>
              <a:spcBef>
                <a:spcPts val="374"/>
              </a:spcBef>
              <a:tabLst>
                <a:tab pos="0" algn="l"/>
              </a:tabLst>
            </a:pPr>
            <a:endParaRPr lang="en-US" sz="1875" spc="-1" dirty="0">
              <a:solidFill>
                <a:schemeClr val="dk1"/>
              </a:solidFill>
              <a:latin typeface="Calibri"/>
            </a:endParaRPr>
          </a:p>
          <a:p>
            <a:pPr marL="257310" indent="-257310">
              <a:lnSpc>
                <a:spcPct val="100000"/>
              </a:lnSpc>
              <a:spcBef>
                <a:spcPts val="374"/>
              </a:spcBef>
              <a:buClr>
                <a:srgbClr val="000000"/>
              </a:buClr>
              <a:buFont typeface="Arial"/>
              <a:buChar char="•"/>
              <a:tabLst>
                <a:tab pos="0" algn="l"/>
              </a:tabLst>
            </a:pPr>
            <a:r>
              <a:rPr lang="en-GB" sz="1875" spc="-1" dirty="0">
                <a:solidFill>
                  <a:schemeClr val="dk1"/>
                </a:solidFill>
                <a:latin typeface="Arial"/>
              </a:rPr>
              <a:t>The head needs to be placed against the board.</a:t>
            </a:r>
            <a:endParaRPr lang="en-US" sz="1875" spc="-1" dirty="0">
              <a:solidFill>
                <a:schemeClr val="dk1"/>
              </a:solidFill>
              <a:latin typeface="Calibri"/>
            </a:endParaRPr>
          </a:p>
          <a:p>
            <a:pPr marL="257310" indent="-257310">
              <a:lnSpc>
                <a:spcPct val="100000"/>
              </a:lnSpc>
              <a:spcBef>
                <a:spcPts val="374"/>
              </a:spcBef>
              <a:tabLst>
                <a:tab pos="0" algn="l"/>
              </a:tabLst>
            </a:pPr>
            <a:endParaRPr lang="en-US" sz="1875" spc="-1" dirty="0">
              <a:solidFill>
                <a:schemeClr val="dk1"/>
              </a:solidFill>
              <a:latin typeface="Calibri"/>
            </a:endParaRPr>
          </a:p>
          <a:p>
            <a:pPr marL="257310" indent="-257310">
              <a:lnSpc>
                <a:spcPct val="100000"/>
              </a:lnSpc>
              <a:spcBef>
                <a:spcPts val="374"/>
              </a:spcBef>
              <a:buClr>
                <a:srgbClr val="000000"/>
              </a:buClr>
              <a:buFont typeface="Arial"/>
              <a:buChar char="•"/>
              <a:tabLst>
                <a:tab pos="0" algn="l"/>
              </a:tabLst>
            </a:pPr>
            <a:r>
              <a:rPr lang="en-GB" sz="1875" spc="-1" dirty="0">
                <a:solidFill>
                  <a:schemeClr val="dk1"/>
                </a:solidFill>
                <a:latin typeface="Arial"/>
              </a:rPr>
              <a:t>No shoes should be worn during measurement, and any hairdo that may have an impact on the measurement should be undone</a:t>
            </a:r>
            <a:r>
              <a:rPr lang="en-GB" sz="1800" spc="-1" dirty="0">
                <a:solidFill>
                  <a:schemeClr val="dk1"/>
                </a:solidFill>
                <a:latin typeface="Arial"/>
              </a:rPr>
              <a:t>.</a:t>
            </a:r>
            <a:endParaRPr lang="en-US" sz="1800" spc="-1" dirty="0">
              <a:solidFill>
                <a:schemeClr val="dk1"/>
              </a:solidFill>
              <a:latin typeface="Calibri"/>
            </a:endParaRPr>
          </a:p>
        </p:txBody>
      </p:sp>
      <p:pic>
        <p:nvPicPr>
          <p:cNvPr id="1356" name="Picture 7"/>
          <p:cNvPicPr/>
          <p:nvPr/>
        </p:nvPicPr>
        <p:blipFill>
          <a:blip r:embed="rId4"/>
          <a:stretch/>
        </p:blipFill>
        <p:spPr>
          <a:xfrm>
            <a:off x="8461380" y="857250"/>
            <a:ext cx="2205900" cy="1025190"/>
          </a:xfrm>
          <a:prstGeom prst="rect">
            <a:avLst/>
          </a:prstGeom>
          <a:ln w="0">
            <a:noFill/>
          </a:ln>
        </p:spPr>
      </p:pic>
      <p:pic>
        <p:nvPicPr>
          <p:cNvPr id="1357" name="Picture 2" descr="Pediatric Endocrine Society Of Kenya on LinkedIn: Paediatric Endocrine  Society Of Kenya | LinkedIn"/>
          <p:cNvPicPr/>
          <p:nvPr/>
        </p:nvPicPr>
        <p:blipFill>
          <a:blip r:embed="rId5"/>
          <a:stretch/>
        </p:blipFill>
        <p:spPr>
          <a:xfrm>
            <a:off x="2206290" y="889920"/>
            <a:ext cx="1926720" cy="992520"/>
          </a:xfrm>
          <a:prstGeom prst="rect">
            <a:avLst/>
          </a:prstGeom>
          <a:ln w="0">
            <a:noFill/>
          </a:ln>
        </p:spPr>
      </p:pic>
      <p:pic>
        <p:nvPicPr>
          <p:cNvPr id="1358" name="Picture 9"/>
          <p:cNvPicPr/>
          <p:nvPr/>
        </p:nvPicPr>
        <p:blipFill>
          <a:blip r:embed="rId6"/>
          <a:stretch/>
        </p:blipFill>
        <p:spPr>
          <a:xfrm>
            <a:off x="2274330" y="5431050"/>
            <a:ext cx="796770" cy="536490"/>
          </a:xfrm>
          <a:prstGeom prst="rect">
            <a:avLst/>
          </a:prstGeom>
          <a:ln w="0">
            <a:noFill/>
          </a:ln>
        </p:spPr>
      </p:pic>
      <p:sp>
        <p:nvSpPr>
          <p:cNvPr id="1359" name="Google Shape;1161;p132"/>
          <p:cNvSpPr/>
          <p:nvPr/>
        </p:nvSpPr>
        <p:spPr>
          <a:xfrm>
            <a:off x="3171270" y="5692410"/>
            <a:ext cx="5621670" cy="172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en-US" sz="675" spc="-1">
                <a:solidFill>
                  <a:srgbClr val="0070C0"/>
                </a:solidFill>
                <a:latin typeface="Calibri"/>
                <a:ea typeface="Calibri"/>
              </a:rPr>
              <a:t>Hermanussen M. Auxology: an update. Horm Res Paediatr. 2010;74(3):153-64.</a:t>
            </a:r>
            <a:endParaRPr lang="en-US" sz="675" spc="-1">
              <a:latin typeface="Arial"/>
            </a:endParaRPr>
          </a:p>
        </p:txBody>
      </p:sp>
    </p:spTree>
    <p:extLst>
      <p:ext uri="{BB962C8B-B14F-4D97-AF65-F5344CB8AC3E}">
        <p14:creationId xmlns:p14="http://schemas.microsoft.com/office/powerpoint/2010/main" val="132426075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 name="PlaceHolder 1"/>
          <p:cNvSpPr>
            <a:spLocks noGrp="1"/>
          </p:cNvSpPr>
          <p:nvPr>
            <p:ph type="title"/>
          </p:nvPr>
        </p:nvSpPr>
        <p:spPr>
          <a:xfrm>
            <a:off x="4363320" y="1085670"/>
            <a:ext cx="3464370" cy="434160"/>
          </a:xfrm>
          <a:prstGeom prst="rect">
            <a:avLst/>
          </a:prstGeom>
          <a:noFill/>
          <a:ln w="0">
            <a:noFill/>
          </a:ln>
        </p:spPr>
        <p:txBody>
          <a:bodyPr vert="horz" lIns="68580" tIns="34290" rIns="68580" bIns="34290" numCol="1" spcCol="0" rtlCol="0" anchor="ctr">
            <a:normAutofit/>
          </a:bodyPr>
          <a:lstStyle/>
          <a:p>
            <a:pPr algn="ctr">
              <a:lnSpc>
                <a:spcPct val="100000"/>
              </a:lnSpc>
              <a:tabLst>
                <a:tab pos="0" algn="l"/>
              </a:tabLst>
            </a:pPr>
            <a:r>
              <a:rPr lang="en-GB" sz="2100" b="1" spc="-1">
                <a:solidFill>
                  <a:srgbClr val="0070C0"/>
                </a:solidFill>
                <a:latin typeface="Arial"/>
              </a:rPr>
              <a:t>Length Measurement </a:t>
            </a:r>
            <a:endParaRPr lang="en-US" sz="2100" spc="-1">
              <a:solidFill>
                <a:schemeClr val="dk1"/>
              </a:solidFill>
              <a:latin typeface="Calibri"/>
            </a:endParaRPr>
          </a:p>
        </p:txBody>
      </p:sp>
      <p:pic>
        <p:nvPicPr>
          <p:cNvPr id="1368" name="Picture 2"/>
          <p:cNvPicPr/>
          <p:nvPr/>
        </p:nvPicPr>
        <p:blipFill>
          <a:blip r:embed="rId3"/>
          <a:stretch/>
        </p:blipFill>
        <p:spPr>
          <a:xfrm>
            <a:off x="7606830" y="3825360"/>
            <a:ext cx="2945970" cy="1588680"/>
          </a:xfrm>
          <a:prstGeom prst="rect">
            <a:avLst/>
          </a:prstGeom>
          <a:ln w="9525">
            <a:noFill/>
          </a:ln>
        </p:spPr>
      </p:pic>
      <p:sp>
        <p:nvSpPr>
          <p:cNvPr id="1369" name="PlaceHolder 2"/>
          <p:cNvSpPr>
            <a:spLocks noGrp="1"/>
          </p:cNvSpPr>
          <p:nvPr>
            <p:ph/>
          </p:nvPr>
        </p:nvSpPr>
        <p:spPr>
          <a:xfrm>
            <a:off x="2546760" y="2023380"/>
            <a:ext cx="5059530" cy="3389040"/>
          </a:xfrm>
          <a:prstGeom prst="rect">
            <a:avLst/>
          </a:prstGeom>
          <a:solidFill>
            <a:schemeClr val="lt1"/>
          </a:solidFill>
          <a:ln w="25560">
            <a:solidFill>
              <a:schemeClr val="accent6"/>
            </a:solidFill>
            <a:round/>
          </a:ln>
        </p:spPr>
        <p:txBody>
          <a:bodyPr vert="horz" lIns="68580" tIns="34290" rIns="68580" bIns="34290" numCol="1" spcCol="0" rtlCol="0" anchor="t">
            <a:noAutofit/>
          </a:bodyPr>
          <a:lstStyle/>
          <a:p>
            <a:pPr marL="257310" indent="-257310">
              <a:lnSpc>
                <a:spcPct val="100000"/>
              </a:lnSpc>
              <a:spcBef>
                <a:spcPts val="329"/>
              </a:spcBef>
              <a:buClr>
                <a:srgbClr val="000000"/>
              </a:buClr>
              <a:buFont typeface="Arial"/>
              <a:buChar char="•"/>
            </a:pPr>
            <a:r>
              <a:rPr lang="en-GB" sz="1650" spc="-1" dirty="0">
                <a:solidFill>
                  <a:schemeClr val="dk1"/>
                </a:solidFill>
                <a:latin typeface="Arial"/>
              </a:rPr>
              <a:t>Length measurement is done using a measuring table with a fixed headpiece and a movable foot piece (</a:t>
            </a:r>
            <a:r>
              <a:rPr lang="en-GB" sz="1650" spc="-1" dirty="0" err="1">
                <a:solidFill>
                  <a:schemeClr val="dk1"/>
                </a:solidFill>
                <a:latin typeface="Arial"/>
              </a:rPr>
              <a:t>infantometer</a:t>
            </a:r>
            <a:r>
              <a:rPr lang="en-GB" sz="1650" spc="-1" dirty="0">
                <a:solidFill>
                  <a:schemeClr val="dk1"/>
                </a:solidFill>
                <a:latin typeface="Arial"/>
              </a:rPr>
              <a:t>).</a:t>
            </a:r>
            <a:endParaRPr lang="en-US" sz="1650" spc="-1" dirty="0">
              <a:solidFill>
                <a:schemeClr val="dk1"/>
              </a:solidFill>
              <a:latin typeface="Calibri"/>
            </a:endParaRPr>
          </a:p>
          <a:p>
            <a:pPr>
              <a:lnSpc>
                <a:spcPct val="100000"/>
              </a:lnSpc>
              <a:spcBef>
                <a:spcPts val="329"/>
              </a:spcBef>
              <a:tabLst>
                <a:tab pos="0" algn="l"/>
              </a:tabLst>
            </a:pPr>
            <a:endParaRPr lang="en-US" sz="1650" spc="-1" dirty="0">
              <a:solidFill>
                <a:schemeClr val="dk1"/>
              </a:solidFill>
              <a:latin typeface="Calibri"/>
            </a:endParaRPr>
          </a:p>
          <a:p>
            <a:pPr marL="257310" indent="-257310">
              <a:lnSpc>
                <a:spcPct val="100000"/>
              </a:lnSpc>
              <a:spcBef>
                <a:spcPts val="329"/>
              </a:spcBef>
              <a:buClr>
                <a:srgbClr val="000000"/>
              </a:buClr>
              <a:buFont typeface="Arial"/>
              <a:buChar char="•"/>
              <a:tabLst>
                <a:tab pos="0" algn="l"/>
              </a:tabLst>
            </a:pPr>
            <a:r>
              <a:rPr lang="en-GB" sz="1650" spc="-1" dirty="0">
                <a:solidFill>
                  <a:schemeClr val="dk1"/>
                </a:solidFill>
                <a:latin typeface="Arial"/>
              </a:rPr>
              <a:t>The measurement needs to be </a:t>
            </a:r>
            <a:r>
              <a:rPr lang="en-GB" sz="1650" b="1" spc="-1" dirty="0">
                <a:solidFill>
                  <a:schemeClr val="dk1"/>
                </a:solidFill>
                <a:latin typeface="Arial"/>
              </a:rPr>
              <a:t>performed by 2 people.</a:t>
            </a:r>
            <a:endParaRPr lang="en-US" sz="1650" b="1" spc="-1" dirty="0">
              <a:solidFill>
                <a:schemeClr val="dk1"/>
              </a:solidFill>
              <a:latin typeface="Calibri"/>
            </a:endParaRPr>
          </a:p>
          <a:p>
            <a:pPr>
              <a:lnSpc>
                <a:spcPct val="100000"/>
              </a:lnSpc>
              <a:spcBef>
                <a:spcPts val="329"/>
              </a:spcBef>
              <a:tabLst>
                <a:tab pos="0" algn="l"/>
              </a:tabLst>
            </a:pPr>
            <a:endParaRPr lang="en-US" sz="1650" spc="-1" dirty="0">
              <a:solidFill>
                <a:schemeClr val="dk1"/>
              </a:solidFill>
              <a:latin typeface="Calibri"/>
            </a:endParaRPr>
          </a:p>
          <a:p>
            <a:pPr marL="257310" indent="-257310">
              <a:lnSpc>
                <a:spcPct val="100000"/>
              </a:lnSpc>
              <a:spcBef>
                <a:spcPts val="329"/>
              </a:spcBef>
              <a:buClr>
                <a:srgbClr val="000000"/>
              </a:buClr>
              <a:buFont typeface="Arial"/>
              <a:buChar char="•"/>
              <a:tabLst>
                <a:tab pos="0" algn="l"/>
              </a:tabLst>
            </a:pPr>
            <a:r>
              <a:rPr lang="en-GB" sz="1650" spc="-1" dirty="0">
                <a:solidFill>
                  <a:schemeClr val="dk1"/>
                </a:solidFill>
                <a:latin typeface="Arial"/>
              </a:rPr>
              <a:t>One holds the head of the child in the Frankfurt plane against the fixed head block and the other ensures appropriate extension of lower extremities and neutral position of the ankles at a right angle.</a:t>
            </a:r>
            <a:endParaRPr lang="en-US" sz="1650" spc="-1" dirty="0">
              <a:solidFill>
                <a:schemeClr val="dk1"/>
              </a:solidFill>
              <a:latin typeface="Calibri"/>
            </a:endParaRPr>
          </a:p>
        </p:txBody>
      </p:sp>
      <p:pic>
        <p:nvPicPr>
          <p:cNvPr id="1370" name="Picture 3"/>
          <p:cNvPicPr/>
          <p:nvPr/>
        </p:nvPicPr>
        <p:blipFill>
          <a:blip r:embed="rId4"/>
          <a:stretch/>
        </p:blipFill>
        <p:spPr>
          <a:xfrm>
            <a:off x="7725090" y="2040120"/>
            <a:ext cx="2860650" cy="1502550"/>
          </a:xfrm>
          <a:prstGeom prst="rect">
            <a:avLst/>
          </a:prstGeom>
          <a:ln w="0">
            <a:noFill/>
          </a:ln>
        </p:spPr>
      </p:pic>
      <p:pic>
        <p:nvPicPr>
          <p:cNvPr id="1371" name="Picture 7"/>
          <p:cNvPicPr/>
          <p:nvPr/>
        </p:nvPicPr>
        <p:blipFill>
          <a:blip r:embed="rId5"/>
          <a:stretch/>
        </p:blipFill>
        <p:spPr>
          <a:xfrm>
            <a:off x="8461380" y="857250"/>
            <a:ext cx="2205900" cy="1025190"/>
          </a:xfrm>
          <a:prstGeom prst="rect">
            <a:avLst/>
          </a:prstGeom>
          <a:ln w="0">
            <a:noFill/>
          </a:ln>
        </p:spPr>
      </p:pic>
      <p:pic>
        <p:nvPicPr>
          <p:cNvPr id="1372" name="Picture 2" descr="Pediatric Endocrine Society Of Kenya on LinkedIn: Paediatric Endocrine  Society Of Kenya | LinkedIn"/>
          <p:cNvPicPr/>
          <p:nvPr/>
        </p:nvPicPr>
        <p:blipFill>
          <a:blip r:embed="rId6"/>
          <a:stretch/>
        </p:blipFill>
        <p:spPr>
          <a:xfrm>
            <a:off x="2206290" y="889920"/>
            <a:ext cx="1926720" cy="992520"/>
          </a:xfrm>
          <a:prstGeom prst="rect">
            <a:avLst/>
          </a:prstGeom>
          <a:ln w="0">
            <a:noFill/>
          </a:ln>
        </p:spPr>
      </p:pic>
      <p:pic>
        <p:nvPicPr>
          <p:cNvPr id="1373" name="Picture 9"/>
          <p:cNvPicPr/>
          <p:nvPr/>
        </p:nvPicPr>
        <p:blipFill>
          <a:blip r:embed="rId7"/>
          <a:stretch/>
        </p:blipFill>
        <p:spPr>
          <a:xfrm>
            <a:off x="2206290" y="5448870"/>
            <a:ext cx="871020" cy="518670"/>
          </a:xfrm>
          <a:prstGeom prst="rect">
            <a:avLst/>
          </a:prstGeom>
          <a:ln w="0">
            <a:noFill/>
          </a:ln>
        </p:spPr>
      </p:pic>
      <p:sp>
        <p:nvSpPr>
          <p:cNvPr id="1374" name="Google Shape;1161;p132"/>
          <p:cNvSpPr/>
          <p:nvPr/>
        </p:nvSpPr>
        <p:spPr>
          <a:xfrm>
            <a:off x="3171270" y="5692410"/>
            <a:ext cx="5404050" cy="172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en-US" sz="675" spc="-1">
                <a:solidFill>
                  <a:srgbClr val="0070C0"/>
                </a:solidFill>
                <a:latin typeface="Calibri"/>
                <a:ea typeface="Calibri"/>
              </a:rPr>
              <a:t>Hermanussen M. Auxology: an update. Horm Res Paediatr. 2010;74(3):153-64.</a:t>
            </a:r>
            <a:endParaRPr lang="en-US" sz="675" spc="-1">
              <a:latin typeface="Arial"/>
            </a:endParaRPr>
          </a:p>
        </p:txBody>
      </p:sp>
    </p:spTree>
    <p:extLst>
      <p:ext uri="{BB962C8B-B14F-4D97-AF65-F5344CB8AC3E}">
        <p14:creationId xmlns:p14="http://schemas.microsoft.com/office/powerpoint/2010/main" val="149976100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 name="PlaceHolder 1"/>
          <p:cNvSpPr>
            <a:spLocks noGrp="1"/>
          </p:cNvSpPr>
          <p:nvPr>
            <p:ph type="title"/>
          </p:nvPr>
        </p:nvSpPr>
        <p:spPr>
          <a:xfrm>
            <a:off x="3764190" y="925830"/>
            <a:ext cx="3529170" cy="754110"/>
          </a:xfrm>
          <a:prstGeom prst="rect">
            <a:avLst/>
          </a:prstGeom>
          <a:noFill/>
          <a:ln w="0">
            <a:noFill/>
          </a:ln>
        </p:spPr>
        <p:txBody>
          <a:bodyPr vert="horz" lIns="68580" tIns="34290" rIns="68580" bIns="34290" numCol="1" spcCol="0" rtlCol="0" anchor="ctr">
            <a:noAutofit/>
          </a:bodyPr>
          <a:lstStyle/>
          <a:p>
            <a:pPr algn="ctr">
              <a:lnSpc>
                <a:spcPct val="100000"/>
              </a:lnSpc>
              <a:tabLst>
                <a:tab pos="0" algn="l"/>
              </a:tabLst>
            </a:pPr>
            <a:r>
              <a:rPr lang="en-GB" sz="2100" b="1" spc="-1">
                <a:solidFill>
                  <a:srgbClr val="0070C0"/>
                </a:solidFill>
                <a:latin typeface="Arial"/>
              </a:rPr>
              <a:t>Weight</a:t>
            </a:r>
            <a:r>
              <a:rPr lang="en-GB" spc="-1">
                <a:solidFill>
                  <a:schemeClr val="accent1"/>
                </a:solidFill>
                <a:latin typeface="Calibri"/>
              </a:rPr>
              <a:t> </a:t>
            </a:r>
            <a:endParaRPr lang="en-US" spc="-1">
              <a:solidFill>
                <a:schemeClr val="dk1"/>
              </a:solidFill>
              <a:latin typeface="Calibri"/>
            </a:endParaRPr>
          </a:p>
        </p:txBody>
      </p:sp>
      <p:sp>
        <p:nvSpPr>
          <p:cNvPr id="1376" name="PlaceHolder 2"/>
          <p:cNvSpPr>
            <a:spLocks noGrp="1"/>
          </p:cNvSpPr>
          <p:nvPr>
            <p:ph/>
          </p:nvPr>
        </p:nvSpPr>
        <p:spPr>
          <a:xfrm>
            <a:off x="2548110" y="2233440"/>
            <a:ext cx="4976100" cy="2690010"/>
          </a:xfrm>
          <a:prstGeom prst="rect">
            <a:avLst/>
          </a:prstGeom>
          <a:solidFill>
            <a:schemeClr val="bg1"/>
          </a:solidFill>
          <a:ln w="9360">
            <a:solidFill>
              <a:srgbClr val="7D5FA0"/>
            </a:solidFill>
            <a:round/>
          </a:ln>
          <a:effectLst>
            <a:outerShdw blurRad="39960" dist="20160" dir="5400000" rotWithShape="0">
              <a:srgbClr val="000000">
                <a:alpha val="38000"/>
              </a:srgbClr>
            </a:outerShdw>
          </a:effectLst>
        </p:spPr>
        <p:txBody>
          <a:bodyPr vert="horz" lIns="68580" tIns="34290" rIns="68580" bIns="34290" numCol="1" spcCol="0" rtlCol="0" anchor="t">
            <a:normAutofit/>
          </a:bodyPr>
          <a:lstStyle/>
          <a:p>
            <a:pPr marL="257310" indent="-257310">
              <a:lnSpc>
                <a:spcPct val="100000"/>
              </a:lnSpc>
              <a:spcBef>
                <a:spcPts val="389"/>
              </a:spcBef>
              <a:buClr>
                <a:srgbClr val="000000"/>
              </a:buClr>
              <a:buFont typeface="Arial"/>
              <a:buChar char="•"/>
            </a:pPr>
            <a:r>
              <a:rPr lang="en-GB" sz="1950" spc="-1" dirty="0">
                <a:solidFill>
                  <a:schemeClr val="dk1"/>
                </a:solidFill>
                <a:latin typeface="Arial"/>
              </a:rPr>
              <a:t>Weight measurements should be made on appropriately calibrated scales (infant/adult).</a:t>
            </a:r>
            <a:endParaRPr lang="en-US" sz="1950" spc="-1" dirty="0">
              <a:solidFill>
                <a:schemeClr val="dk1"/>
              </a:solidFill>
              <a:latin typeface="Calibri"/>
            </a:endParaRPr>
          </a:p>
          <a:p>
            <a:pPr marL="257310" indent="-257310">
              <a:lnSpc>
                <a:spcPct val="100000"/>
              </a:lnSpc>
              <a:spcBef>
                <a:spcPts val="389"/>
              </a:spcBef>
              <a:tabLst>
                <a:tab pos="0" algn="l"/>
              </a:tabLst>
            </a:pPr>
            <a:endParaRPr lang="en-US" sz="1950" spc="-1" dirty="0">
              <a:solidFill>
                <a:schemeClr val="dk1"/>
              </a:solidFill>
              <a:latin typeface="Calibri"/>
            </a:endParaRPr>
          </a:p>
          <a:p>
            <a:pPr marL="257310" indent="-257310">
              <a:lnSpc>
                <a:spcPct val="100000"/>
              </a:lnSpc>
              <a:spcBef>
                <a:spcPts val="389"/>
              </a:spcBef>
              <a:buClr>
                <a:srgbClr val="000000"/>
              </a:buClr>
              <a:buFont typeface="Arial"/>
              <a:buChar char="•"/>
              <a:tabLst>
                <a:tab pos="0" algn="l"/>
              </a:tabLst>
            </a:pPr>
            <a:r>
              <a:rPr lang="en-GB" sz="1950" spc="-1" dirty="0">
                <a:solidFill>
                  <a:schemeClr val="dk1"/>
                </a:solidFill>
                <a:latin typeface="Arial"/>
              </a:rPr>
              <a:t>Use light clothing or only underwear, and make sure clothing pockets are emptied and shoes are removed.</a:t>
            </a:r>
            <a:endParaRPr lang="en-US" sz="1950" spc="-1" dirty="0">
              <a:solidFill>
                <a:schemeClr val="dk1"/>
              </a:solidFill>
              <a:latin typeface="Calibri"/>
            </a:endParaRPr>
          </a:p>
          <a:p>
            <a:pPr marL="257310" indent="-257310">
              <a:lnSpc>
                <a:spcPct val="100000"/>
              </a:lnSpc>
              <a:spcBef>
                <a:spcPts val="389"/>
              </a:spcBef>
              <a:tabLst>
                <a:tab pos="0" algn="l"/>
              </a:tabLst>
            </a:pPr>
            <a:endParaRPr lang="en-US" sz="1950" spc="-1" dirty="0">
              <a:solidFill>
                <a:schemeClr val="dk1"/>
              </a:solidFill>
              <a:latin typeface="Calibri"/>
            </a:endParaRPr>
          </a:p>
        </p:txBody>
      </p:sp>
      <p:pic>
        <p:nvPicPr>
          <p:cNvPr id="1377" name="Picture 5"/>
          <p:cNvPicPr/>
          <p:nvPr/>
        </p:nvPicPr>
        <p:blipFill>
          <a:blip r:embed="rId3"/>
          <a:stretch/>
        </p:blipFill>
        <p:spPr>
          <a:xfrm>
            <a:off x="7780980" y="1944810"/>
            <a:ext cx="2725110" cy="1366200"/>
          </a:xfrm>
          <a:prstGeom prst="rect">
            <a:avLst/>
          </a:prstGeom>
          <a:ln w="0">
            <a:noFill/>
          </a:ln>
        </p:spPr>
      </p:pic>
      <p:pic>
        <p:nvPicPr>
          <p:cNvPr id="1378" name="Picture 6"/>
          <p:cNvPicPr/>
          <p:nvPr/>
        </p:nvPicPr>
        <p:blipFill>
          <a:blip r:embed="rId4"/>
          <a:stretch/>
        </p:blipFill>
        <p:spPr>
          <a:xfrm>
            <a:off x="7780980" y="3539430"/>
            <a:ext cx="2886030" cy="1843290"/>
          </a:xfrm>
          <a:prstGeom prst="rect">
            <a:avLst/>
          </a:prstGeom>
          <a:ln w="0">
            <a:noFill/>
          </a:ln>
        </p:spPr>
      </p:pic>
      <p:pic>
        <p:nvPicPr>
          <p:cNvPr id="1379" name="Picture 7"/>
          <p:cNvPicPr/>
          <p:nvPr/>
        </p:nvPicPr>
        <p:blipFill>
          <a:blip r:embed="rId5"/>
          <a:stretch/>
        </p:blipFill>
        <p:spPr>
          <a:xfrm>
            <a:off x="8461380" y="857250"/>
            <a:ext cx="2205900" cy="1025190"/>
          </a:xfrm>
          <a:prstGeom prst="rect">
            <a:avLst/>
          </a:prstGeom>
          <a:ln w="0">
            <a:noFill/>
          </a:ln>
        </p:spPr>
      </p:pic>
      <p:pic>
        <p:nvPicPr>
          <p:cNvPr id="1380" name="Picture 2" descr="Pediatric Endocrine Society Of Kenya on LinkedIn: Paediatric Endocrine  Society Of Kenya | LinkedIn"/>
          <p:cNvPicPr/>
          <p:nvPr/>
        </p:nvPicPr>
        <p:blipFill>
          <a:blip r:embed="rId6"/>
          <a:stretch/>
        </p:blipFill>
        <p:spPr>
          <a:xfrm>
            <a:off x="2206290" y="889920"/>
            <a:ext cx="1926720" cy="992520"/>
          </a:xfrm>
          <a:prstGeom prst="rect">
            <a:avLst/>
          </a:prstGeom>
          <a:ln w="0">
            <a:noFill/>
          </a:ln>
        </p:spPr>
      </p:pic>
      <p:pic>
        <p:nvPicPr>
          <p:cNvPr id="1381" name="Picture 10"/>
          <p:cNvPicPr/>
          <p:nvPr/>
        </p:nvPicPr>
        <p:blipFill>
          <a:blip r:embed="rId7"/>
          <a:stretch/>
        </p:blipFill>
        <p:spPr>
          <a:xfrm>
            <a:off x="2206290" y="5431050"/>
            <a:ext cx="871020" cy="536490"/>
          </a:xfrm>
          <a:prstGeom prst="rect">
            <a:avLst/>
          </a:prstGeom>
          <a:ln w="0">
            <a:noFill/>
          </a:ln>
        </p:spPr>
      </p:pic>
      <p:sp>
        <p:nvSpPr>
          <p:cNvPr id="1382" name="Google Shape;1161;p132"/>
          <p:cNvSpPr/>
          <p:nvPr/>
        </p:nvSpPr>
        <p:spPr>
          <a:xfrm>
            <a:off x="3171270" y="5692410"/>
            <a:ext cx="5404050" cy="172034"/>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chor="t">
            <a:spAutoFit/>
          </a:bodyPr>
          <a:lstStyle/>
          <a:p>
            <a:pPr algn="ctr" defTabSz="685800"/>
            <a:r>
              <a:rPr lang="en-US" sz="675" spc="-1">
                <a:solidFill>
                  <a:srgbClr val="0070C0"/>
                </a:solidFill>
                <a:latin typeface="Calibri"/>
                <a:ea typeface="Calibri"/>
              </a:rPr>
              <a:t>Hermanussen M. Auxology: an update. Horm Res Paediatr. 2010;74(3):153-64.</a:t>
            </a:r>
            <a:endParaRPr lang="en-US" sz="675" spc="-1">
              <a:latin typeface="Arial"/>
            </a:endParaRPr>
          </a:p>
        </p:txBody>
      </p:sp>
    </p:spTree>
    <p:extLst>
      <p:ext uri="{BB962C8B-B14F-4D97-AF65-F5344CB8AC3E}">
        <p14:creationId xmlns:p14="http://schemas.microsoft.com/office/powerpoint/2010/main" val="391042148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 name="PlaceHolder 1"/>
          <p:cNvSpPr>
            <a:spLocks noGrp="1"/>
          </p:cNvSpPr>
          <p:nvPr>
            <p:ph type="title"/>
          </p:nvPr>
        </p:nvSpPr>
        <p:spPr>
          <a:xfrm>
            <a:off x="4288800" y="1068390"/>
            <a:ext cx="4077810" cy="742230"/>
          </a:xfrm>
          <a:prstGeom prst="rect">
            <a:avLst/>
          </a:prstGeom>
          <a:noFill/>
          <a:ln w="0">
            <a:noFill/>
          </a:ln>
        </p:spPr>
        <p:txBody>
          <a:bodyPr vert="horz" lIns="68580" tIns="34290" rIns="68580" bIns="34290" numCol="1" spcCol="0" rtlCol="0" anchor="ctr">
            <a:noAutofit/>
          </a:bodyPr>
          <a:lstStyle/>
          <a:p>
            <a:pPr algn="ctr">
              <a:lnSpc>
                <a:spcPct val="100000"/>
              </a:lnSpc>
              <a:tabLst>
                <a:tab pos="0" algn="l"/>
              </a:tabLst>
            </a:pPr>
            <a:r>
              <a:rPr lang="en-US" sz="2100" b="1" spc="-1" dirty="0">
                <a:solidFill>
                  <a:srgbClr val="0070C0"/>
                </a:solidFill>
                <a:latin typeface="Arial"/>
              </a:rPr>
              <a:t>Use of Growth Charts</a:t>
            </a:r>
            <a:endParaRPr lang="en-US" sz="2100" spc="-1" dirty="0">
              <a:solidFill>
                <a:schemeClr val="dk1"/>
              </a:solidFill>
              <a:latin typeface="Calibri"/>
            </a:endParaRPr>
          </a:p>
        </p:txBody>
      </p:sp>
      <p:pic>
        <p:nvPicPr>
          <p:cNvPr id="1384" name="Picture 4" descr="Growth Chart: Child from Birth to 20 years, Boys and Girls - Tall.Life"/>
          <p:cNvPicPr/>
          <p:nvPr/>
        </p:nvPicPr>
        <p:blipFill>
          <a:blip r:embed="rId3"/>
          <a:stretch/>
        </p:blipFill>
        <p:spPr>
          <a:xfrm>
            <a:off x="6478500" y="1858950"/>
            <a:ext cx="2284500" cy="1703400"/>
          </a:xfrm>
          <a:prstGeom prst="rect">
            <a:avLst/>
          </a:prstGeom>
          <a:ln w="0">
            <a:noFill/>
          </a:ln>
        </p:spPr>
      </p:pic>
      <p:pic>
        <p:nvPicPr>
          <p:cNvPr id="1386" name="Picture 4"/>
          <p:cNvPicPr/>
          <p:nvPr/>
        </p:nvPicPr>
        <p:blipFill>
          <a:blip r:embed="rId4"/>
          <a:stretch/>
        </p:blipFill>
        <p:spPr>
          <a:xfrm>
            <a:off x="8461380" y="857250"/>
            <a:ext cx="2205900" cy="1025190"/>
          </a:xfrm>
          <a:prstGeom prst="rect">
            <a:avLst/>
          </a:prstGeom>
          <a:ln w="0">
            <a:noFill/>
          </a:ln>
        </p:spPr>
      </p:pic>
      <p:pic>
        <p:nvPicPr>
          <p:cNvPr id="1387" name="Picture 2" descr="Pediatric Endocrine Society Of Kenya on LinkedIn: Paediatric Endocrine  Society Of Kenya | LinkedIn"/>
          <p:cNvPicPr/>
          <p:nvPr/>
        </p:nvPicPr>
        <p:blipFill>
          <a:blip r:embed="rId5"/>
          <a:stretch/>
        </p:blipFill>
        <p:spPr>
          <a:xfrm>
            <a:off x="2206290" y="889920"/>
            <a:ext cx="1926720" cy="992520"/>
          </a:xfrm>
          <a:prstGeom prst="rect">
            <a:avLst/>
          </a:prstGeom>
          <a:ln w="0">
            <a:noFill/>
          </a:ln>
        </p:spPr>
      </p:pic>
      <p:pic>
        <p:nvPicPr>
          <p:cNvPr id="1388" name="Picture 6"/>
          <p:cNvPicPr/>
          <p:nvPr/>
        </p:nvPicPr>
        <p:blipFill>
          <a:blip r:embed="rId6"/>
          <a:stretch/>
        </p:blipFill>
        <p:spPr>
          <a:xfrm>
            <a:off x="2206290" y="5431050"/>
            <a:ext cx="871020" cy="536490"/>
          </a:xfrm>
          <a:prstGeom prst="rect">
            <a:avLst/>
          </a:prstGeom>
          <a:ln w="0">
            <a:noFill/>
          </a:ln>
        </p:spPr>
      </p:pic>
      <p:pic>
        <p:nvPicPr>
          <p:cNvPr id="2" name="Picture 1">
            <a:extLst>
              <a:ext uri="{FF2B5EF4-FFF2-40B4-BE49-F238E27FC236}">
                <a16:creationId xmlns:a16="http://schemas.microsoft.com/office/drawing/2014/main" id="{73121B65-94E9-83B3-4112-AFD3A9AC00A8}"/>
              </a:ext>
            </a:extLst>
          </p:cNvPr>
          <p:cNvPicPr>
            <a:picLocks noChangeAspect="1"/>
          </p:cNvPicPr>
          <p:nvPr/>
        </p:nvPicPr>
        <p:blipFill>
          <a:blip r:embed="rId7"/>
          <a:stretch>
            <a:fillRect/>
          </a:stretch>
        </p:blipFill>
        <p:spPr>
          <a:xfrm>
            <a:off x="3489961" y="1810620"/>
            <a:ext cx="1815795" cy="1572998"/>
          </a:xfrm>
          <a:prstGeom prst="rect">
            <a:avLst/>
          </a:prstGeom>
        </p:spPr>
      </p:pic>
      <p:pic>
        <p:nvPicPr>
          <p:cNvPr id="3" name="Picture 2">
            <a:extLst>
              <a:ext uri="{FF2B5EF4-FFF2-40B4-BE49-F238E27FC236}">
                <a16:creationId xmlns:a16="http://schemas.microsoft.com/office/drawing/2014/main" id="{0DA0E2A1-6CAC-CA81-F68C-C826F310AC0B}"/>
              </a:ext>
            </a:extLst>
          </p:cNvPr>
          <p:cNvPicPr>
            <a:picLocks noChangeAspect="1"/>
          </p:cNvPicPr>
          <p:nvPr/>
        </p:nvPicPr>
        <p:blipFill>
          <a:blip r:embed="rId8"/>
          <a:stretch>
            <a:fillRect/>
          </a:stretch>
        </p:blipFill>
        <p:spPr>
          <a:xfrm>
            <a:off x="3313289" y="3684760"/>
            <a:ext cx="1951022" cy="1904510"/>
          </a:xfrm>
          <a:prstGeom prst="rect">
            <a:avLst/>
          </a:prstGeom>
        </p:spPr>
      </p:pic>
      <p:pic>
        <p:nvPicPr>
          <p:cNvPr id="4" name="Picture 3">
            <a:extLst>
              <a:ext uri="{FF2B5EF4-FFF2-40B4-BE49-F238E27FC236}">
                <a16:creationId xmlns:a16="http://schemas.microsoft.com/office/drawing/2014/main" id="{3DA5D13A-0104-8E30-AE54-34EB44CF1B37}"/>
              </a:ext>
            </a:extLst>
          </p:cNvPr>
          <p:cNvPicPr>
            <a:picLocks noChangeAspect="1"/>
          </p:cNvPicPr>
          <p:nvPr/>
        </p:nvPicPr>
        <p:blipFill>
          <a:blip r:embed="rId9"/>
          <a:stretch>
            <a:fillRect/>
          </a:stretch>
        </p:blipFill>
        <p:spPr>
          <a:xfrm>
            <a:off x="6716257" y="3745230"/>
            <a:ext cx="1911806" cy="1703400"/>
          </a:xfrm>
          <a:prstGeom prst="rect">
            <a:avLst/>
          </a:prstGeom>
        </p:spPr>
      </p:pic>
    </p:spTree>
    <p:extLst>
      <p:ext uri="{BB962C8B-B14F-4D97-AF65-F5344CB8AC3E}">
        <p14:creationId xmlns:p14="http://schemas.microsoft.com/office/powerpoint/2010/main" val="2280533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8C4B06E-9A94-450D-9102-689DEACBA9DE}"/>
              </a:ext>
            </a:extLst>
          </p:cNvPr>
          <p:cNvSpPr>
            <a:spLocks noGrp="1"/>
          </p:cNvSpPr>
          <p:nvPr>
            <p:ph type="title"/>
          </p:nvPr>
        </p:nvSpPr>
        <p:spPr>
          <a:xfrm>
            <a:off x="1083732" y="242390"/>
            <a:ext cx="10515600" cy="1325563"/>
          </a:xfrm>
        </p:spPr>
        <p:txBody>
          <a:bodyPr>
            <a:normAutofit/>
          </a:bodyPr>
          <a:lstStyle/>
          <a:p>
            <a:pPr eaLnBrk="1" hangingPunct="1">
              <a:defRPr/>
            </a:pPr>
            <a:r>
              <a:rPr lang="en-GB" altLang="en-US" b="1" dirty="0">
                <a:solidFill>
                  <a:srgbClr val="0070C0"/>
                </a:solidFill>
                <a:latin typeface="+mn-lt"/>
              </a:rPr>
              <a:t>To make decisions on use of fluids and blood to use in </a:t>
            </a:r>
            <a:r>
              <a:rPr lang="en-US" b="1" dirty="0">
                <a:solidFill>
                  <a:srgbClr val="0070C0"/>
                </a:solidFill>
                <a:latin typeface="+mn-lt"/>
              </a:rPr>
              <a:t>severely impaired circulation </a:t>
            </a:r>
            <a:endParaRPr lang="en-GB" altLang="en-US" b="1" dirty="0">
              <a:solidFill>
                <a:srgbClr val="0070C0"/>
              </a:solidFill>
              <a:latin typeface="+mn-lt"/>
            </a:endParaRPr>
          </a:p>
        </p:txBody>
      </p:sp>
      <p:sp>
        <p:nvSpPr>
          <p:cNvPr id="6" name="Content Placeholder 4">
            <a:extLst>
              <a:ext uri="{FF2B5EF4-FFF2-40B4-BE49-F238E27FC236}">
                <a16:creationId xmlns:a16="http://schemas.microsoft.com/office/drawing/2014/main" id="{0BC936BC-955A-49FD-9656-270600F13D2B}"/>
              </a:ext>
            </a:extLst>
          </p:cNvPr>
          <p:cNvSpPr txBox="1">
            <a:spLocks/>
          </p:cNvSpPr>
          <p:nvPr/>
        </p:nvSpPr>
        <p:spPr bwMode="auto">
          <a:xfrm>
            <a:off x="1981199" y="5455275"/>
            <a:ext cx="8229600" cy="742950"/>
          </a:xfrm>
          <a:prstGeom prst="rect">
            <a:avLst/>
          </a:prstGeom>
          <a:solidFill>
            <a:schemeClr val="accent6">
              <a:lumMod val="20000"/>
              <a:lumOff val="80000"/>
              <a:alpha val="42000"/>
            </a:schemeClr>
          </a:solidFill>
          <a:ln w="9525">
            <a:noFill/>
            <a:miter lim="800000"/>
            <a:headEnd/>
            <a:tailEnd/>
          </a:ln>
        </p:spPr>
        <p:txBody>
          <a:bodyPr/>
          <a:lstStyle/>
          <a:p>
            <a:pPr algn="ctr" fontAlgn="base">
              <a:spcBef>
                <a:spcPct val="20000"/>
              </a:spcBef>
              <a:spcAft>
                <a:spcPct val="0"/>
              </a:spcAft>
              <a:defRPr/>
            </a:pPr>
            <a:r>
              <a:rPr lang="en-GB" sz="2000" i="1" dirty="0">
                <a:solidFill>
                  <a:prstClr val="black"/>
                </a:solidFill>
                <a:latin typeface="Arial"/>
              </a:rPr>
              <a:t>Also note that trauma, burns, and anaphylaxis must be identified and that care may be different in a child with chronic heart disease etc</a:t>
            </a:r>
          </a:p>
        </p:txBody>
      </p:sp>
      <p:graphicFrame>
        <p:nvGraphicFramePr>
          <p:cNvPr id="2" name="Table 2">
            <a:extLst>
              <a:ext uri="{FF2B5EF4-FFF2-40B4-BE49-F238E27FC236}">
                <a16:creationId xmlns:a16="http://schemas.microsoft.com/office/drawing/2014/main" id="{D510AB9D-D0A6-4DE1-8253-4D3CCC39C0BD}"/>
              </a:ext>
            </a:extLst>
          </p:cNvPr>
          <p:cNvGraphicFramePr>
            <a:graphicFrameLocks noGrp="1"/>
          </p:cNvGraphicFramePr>
          <p:nvPr>
            <p:extLst>
              <p:ext uri="{D42A27DB-BD31-4B8C-83A1-F6EECF244321}">
                <p14:modId xmlns:p14="http://schemas.microsoft.com/office/powerpoint/2010/main" val="2068596074"/>
              </p:ext>
            </p:extLst>
          </p:nvPr>
        </p:nvGraphicFramePr>
        <p:xfrm>
          <a:off x="1981199" y="1374578"/>
          <a:ext cx="8720667" cy="3919785"/>
        </p:xfrm>
        <a:graphic>
          <a:graphicData uri="http://schemas.openxmlformats.org/drawingml/2006/table">
            <a:tbl>
              <a:tblPr firstRow="1" bandRow="1">
                <a:tableStyleId>{2D5ABB26-0587-4C30-8999-92F81FD0307C}</a:tableStyleId>
              </a:tblPr>
              <a:tblGrid>
                <a:gridCol w="1382798">
                  <a:extLst>
                    <a:ext uri="{9D8B030D-6E8A-4147-A177-3AD203B41FA5}">
                      <a16:colId xmlns:a16="http://schemas.microsoft.com/office/drawing/2014/main" val="20000"/>
                    </a:ext>
                  </a:extLst>
                </a:gridCol>
                <a:gridCol w="7337869">
                  <a:extLst>
                    <a:ext uri="{9D8B030D-6E8A-4147-A177-3AD203B41FA5}">
                      <a16:colId xmlns:a16="http://schemas.microsoft.com/office/drawing/2014/main" val="20001"/>
                    </a:ext>
                  </a:extLst>
                </a:gridCol>
              </a:tblGrid>
              <a:tr h="559534">
                <a:tc>
                  <a:txBody>
                    <a:bodyPr/>
                    <a:lstStyle/>
                    <a:p>
                      <a:endParaRPr lang="en-UG" sz="2400" dirty="0"/>
                    </a:p>
                  </a:txBody>
                  <a:tcPr marL="68579" marR="68579" marT="34262" marB="34262"/>
                </a:tc>
                <a:tc>
                  <a:txBody>
                    <a:bodyPr/>
                    <a:lstStyle/>
                    <a:p>
                      <a:endParaRPr lang="en-UG" sz="2400" dirty="0"/>
                    </a:p>
                  </a:txBody>
                  <a:tcPr marL="68579" marR="68579" marT="34262" marB="34262"/>
                </a:tc>
                <a:extLst>
                  <a:ext uri="{0D108BD9-81ED-4DB2-BD59-A6C34878D82A}">
                    <a16:rowId xmlns:a16="http://schemas.microsoft.com/office/drawing/2014/main" val="10000"/>
                  </a:ext>
                </a:extLst>
              </a:tr>
              <a:tr h="1028643">
                <a:tc>
                  <a:txBody>
                    <a:bodyPr/>
                    <a:lstStyle/>
                    <a:p>
                      <a:endParaRPr lang="en-UG" sz="2400" dirty="0"/>
                    </a:p>
                  </a:txBody>
                  <a:tcPr marL="68579" marR="68579" marT="34262" marB="34262"/>
                </a:tc>
                <a:tc>
                  <a:txBody>
                    <a:bodyPr/>
                    <a:lstStyle/>
                    <a:p>
                      <a:r>
                        <a:rPr lang="en-US" sz="2400" dirty="0"/>
                        <a:t>Is the problem likely to be caused by </a:t>
                      </a:r>
                      <a:r>
                        <a:rPr lang="en-US" sz="2400" dirty="0" err="1"/>
                        <a:t>diarrhoea</a:t>
                      </a:r>
                      <a:r>
                        <a:rPr lang="en-US" sz="2400" dirty="0"/>
                        <a:t> and / or vomiting? (ask from history)</a:t>
                      </a:r>
                    </a:p>
                    <a:p>
                      <a:endParaRPr lang="en-UG" sz="2400" dirty="0"/>
                    </a:p>
                  </a:txBody>
                  <a:tcPr marL="68579" marR="68579" marT="34262" marB="34262"/>
                </a:tc>
                <a:extLst>
                  <a:ext uri="{0D108BD9-81ED-4DB2-BD59-A6C34878D82A}">
                    <a16:rowId xmlns:a16="http://schemas.microsoft.com/office/drawing/2014/main" val="10001"/>
                  </a:ext>
                </a:extLst>
              </a:tr>
              <a:tr h="1028643">
                <a:tc>
                  <a:txBody>
                    <a:bodyPr/>
                    <a:lstStyle/>
                    <a:p>
                      <a:endParaRPr lang="en-UG" sz="2400"/>
                    </a:p>
                  </a:txBody>
                  <a:tcPr marL="68579" marR="68579" marT="34262" marB="34262"/>
                </a:tc>
                <a:tc>
                  <a:txBody>
                    <a:bodyPr/>
                    <a:lstStyle/>
                    <a:p>
                      <a:r>
                        <a:rPr lang="en-US" sz="2400" dirty="0"/>
                        <a:t>Is there severe acute malnutrition? (check)</a:t>
                      </a:r>
                    </a:p>
                    <a:p>
                      <a:endParaRPr lang="en-UG" sz="2400" dirty="0"/>
                    </a:p>
                  </a:txBody>
                  <a:tcPr marL="68579" marR="68579" marT="34262" marB="34262"/>
                </a:tc>
                <a:extLst>
                  <a:ext uri="{0D108BD9-81ED-4DB2-BD59-A6C34878D82A}">
                    <a16:rowId xmlns:a16="http://schemas.microsoft.com/office/drawing/2014/main" val="10002"/>
                  </a:ext>
                </a:extLst>
              </a:tr>
              <a:tr h="1028643">
                <a:tc>
                  <a:txBody>
                    <a:bodyPr/>
                    <a:lstStyle/>
                    <a:p>
                      <a:endParaRPr lang="en-UG" sz="2400" dirty="0"/>
                    </a:p>
                  </a:txBody>
                  <a:tcPr marL="68579" marR="68579" marT="34262" marB="34262"/>
                </a:tc>
                <a:tc>
                  <a:txBody>
                    <a:bodyPr/>
                    <a:lstStyle/>
                    <a:p>
                      <a:r>
                        <a:rPr lang="en-US" sz="2400" dirty="0"/>
                        <a:t>Is there severe anemia? (check)</a:t>
                      </a:r>
                    </a:p>
                    <a:p>
                      <a:endParaRPr lang="en-US" sz="2400" dirty="0"/>
                    </a:p>
                    <a:p>
                      <a:endParaRPr lang="en-UG" sz="2400" dirty="0"/>
                    </a:p>
                  </a:txBody>
                  <a:tcPr marL="68579" marR="68579" marT="34262" marB="34262"/>
                </a:tc>
                <a:extLst>
                  <a:ext uri="{0D108BD9-81ED-4DB2-BD59-A6C34878D82A}">
                    <a16:rowId xmlns:a16="http://schemas.microsoft.com/office/drawing/2014/main" val="10003"/>
                  </a:ext>
                </a:extLst>
              </a:tr>
            </a:tbl>
          </a:graphicData>
        </a:graphic>
      </p:graphicFrame>
      <p:pic>
        <p:nvPicPr>
          <p:cNvPr id="269325" name="Picture 12" descr="fingers counting one Icon 2027302">
            <a:extLst>
              <a:ext uri="{FF2B5EF4-FFF2-40B4-BE49-F238E27FC236}">
                <a16:creationId xmlns:a16="http://schemas.microsoft.com/office/drawing/2014/main" id="{2285ADE1-D933-428F-BA6C-5462F1699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193" y="2033043"/>
            <a:ext cx="594122"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26" name="Picture 14" descr="fingers counting two Icon 2027306">
            <a:extLst>
              <a:ext uri="{FF2B5EF4-FFF2-40B4-BE49-F238E27FC236}">
                <a16:creationId xmlns:a16="http://schemas.microsoft.com/office/drawing/2014/main" id="{809916F8-1976-4FCA-AFDF-C568A6EE6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193" y="3095794"/>
            <a:ext cx="594122"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27" name="Picture 18" descr="fingers counting three Icon 2027303">
            <a:extLst>
              <a:ext uri="{FF2B5EF4-FFF2-40B4-BE49-F238E27FC236}">
                <a16:creationId xmlns:a16="http://schemas.microsoft.com/office/drawing/2014/main" id="{2085CEEC-DAF4-4DFE-B68C-18E25F0F4F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6551" y="4055636"/>
            <a:ext cx="594122"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28" name="TextBox 9">
            <a:extLst>
              <a:ext uri="{FF2B5EF4-FFF2-40B4-BE49-F238E27FC236}">
                <a16:creationId xmlns:a16="http://schemas.microsoft.com/office/drawing/2014/main" id="{4EBE93E6-60B0-49F1-939E-D303B9A29FB5}"/>
              </a:ext>
            </a:extLst>
          </p:cNvPr>
          <p:cNvSpPr txBox="1">
            <a:spLocks noChangeArrowheads="1"/>
          </p:cNvSpPr>
          <p:nvPr/>
        </p:nvSpPr>
        <p:spPr bwMode="auto">
          <a:xfrm>
            <a:off x="3766542" y="6471355"/>
            <a:ext cx="4658916"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825" i="1" dirty="0">
                <a:solidFill>
                  <a:srgbClr val="999999"/>
                </a:solidFill>
                <a:latin typeface="Arial" panose="020B0604020202020204" pitchFamily="34" charset="0"/>
              </a:rPr>
              <a:t>2016 WHO Paediatric Emergency, Triage, assessment and Treatmen</a:t>
            </a:r>
            <a:r>
              <a:rPr lang="en-US" altLang="en-US" sz="825" i="1" dirty="0">
                <a:solidFill>
                  <a:srgbClr val="B7B7B7"/>
                </a:solidFill>
                <a:latin typeface="Arial" panose="020B0604020202020204" pitchFamily="34" charset="0"/>
              </a:rPr>
              <a:t>t</a:t>
            </a:r>
            <a:endParaRPr lang="en-US" altLang="en-US" sz="1800" dirty="0">
              <a:solidFill>
                <a:srgbClr val="000000"/>
              </a:solidFill>
            </a:endParaRPr>
          </a:p>
          <a:p>
            <a:pPr eaLnBrk="0" fontAlgn="base" hangingPunct="0">
              <a:spcBef>
                <a:spcPct val="0"/>
              </a:spcBef>
              <a:spcAft>
                <a:spcPct val="0"/>
              </a:spcAft>
            </a:pPr>
            <a:br>
              <a:rPr lang="en-US" altLang="en-US" sz="1800" dirty="0">
                <a:solidFill>
                  <a:srgbClr val="000000"/>
                </a:solidFill>
              </a:rPr>
            </a:br>
            <a:endParaRPr lang="en-US" altLang="en-US" sz="1800" dirty="0">
              <a:solidFill>
                <a:srgbClr val="000000"/>
              </a:solidFill>
            </a:endParaRPr>
          </a:p>
        </p:txBody>
      </p:sp>
      <p:cxnSp>
        <p:nvCxnSpPr>
          <p:cNvPr id="3" name="Straight Connector 2">
            <a:extLst>
              <a:ext uri="{FF2B5EF4-FFF2-40B4-BE49-F238E27FC236}">
                <a16:creationId xmlns:a16="http://schemas.microsoft.com/office/drawing/2014/main" id="{4D9FDA31-DCEA-2271-AF7D-BA1E89F53EA5}"/>
              </a:ext>
            </a:extLst>
          </p:cNvPr>
          <p:cNvCxnSpPr>
            <a:cxnSpLocks/>
          </p:cNvCxnSpPr>
          <p:nvPr/>
        </p:nvCxnSpPr>
        <p:spPr>
          <a:xfrm>
            <a:off x="3613458" y="2908482"/>
            <a:ext cx="5586012" cy="0"/>
          </a:xfrm>
          <a:prstGeom prst="line">
            <a:avLst/>
          </a:prstGeom>
          <a:ln w="9525" cap="flat" cmpd="sng" algn="ctr">
            <a:solidFill>
              <a:schemeClr val="bg2">
                <a:lumMod val="9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3A5FD660-7D23-6559-7FA8-3C373E54C428}"/>
              </a:ext>
            </a:extLst>
          </p:cNvPr>
          <p:cNvCxnSpPr>
            <a:cxnSpLocks/>
          </p:cNvCxnSpPr>
          <p:nvPr/>
        </p:nvCxnSpPr>
        <p:spPr>
          <a:xfrm>
            <a:off x="3613458" y="3856749"/>
            <a:ext cx="5586012" cy="0"/>
          </a:xfrm>
          <a:prstGeom prst="line">
            <a:avLst/>
          </a:prstGeom>
          <a:ln w="9525" cap="flat" cmpd="sng" algn="ctr">
            <a:solidFill>
              <a:schemeClr val="bg2">
                <a:lumMod val="9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 name="Straight Connector 4">
            <a:extLst>
              <a:ext uri="{FF2B5EF4-FFF2-40B4-BE49-F238E27FC236}">
                <a16:creationId xmlns:a16="http://schemas.microsoft.com/office/drawing/2014/main" id="{5BC0D382-8060-1A48-B9F8-A70880096F12}"/>
              </a:ext>
            </a:extLst>
          </p:cNvPr>
          <p:cNvCxnSpPr>
            <a:cxnSpLocks/>
          </p:cNvCxnSpPr>
          <p:nvPr/>
        </p:nvCxnSpPr>
        <p:spPr>
          <a:xfrm>
            <a:off x="3698810" y="4821949"/>
            <a:ext cx="5586012" cy="0"/>
          </a:xfrm>
          <a:prstGeom prst="line">
            <a:avLst/>
          </a:prstGeom>
          <a:ln w="9525" cap="flat" cmpd="sng" algn="ctr">
            <a:solidFill>
              <a:schemeClr val="bg2">
                <a:lumMod val="9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0AAC-1759-EDF3-3EEA-FAA37F1BA1EF}"/>
              </a:ext>
            </a:extLst>
          </p:cNvPr>
          <p:cNvSpPr>
            <a:spLocks noGrp="1"/>
          </p:cNvSpPr>
          <p:nvPr>
            <p:ph type="title"/>
          </p:nvPr>
        </p:nvSpPr>
        <p:spPr/>
        <p:txBody>
          <a:bodyPr/>
          <a:lstStyle/>
          <a:p>
            <a:pPr algn="ctr"/>
            <a:r>
              <a:rPr lang="en-US" sz="3000" b="1" dirty="0">
                <a:solidFill>
                  <a:schemeClr val="accent5"/>
                </a:solidFill>
                <a:latin typeface="+mn-lt"/>
              </a:rPr>
              <a:t>Pubertal Tanner staging</a:t>
            </a:r>
          </a:p>
        </p:txBody>
      </p:sp>
      <p:pic>
        <p:nvPicPr>
          <p:cNvPr id="5" name="Content Placeholder 4">
            <a:extLst>
              <a:ext uri="{FF2B5EF4-FFF2-40B4-BE49-F238E27FC236}">
                <a16:creationId xmlns:a16="http://schemas.microsoft.com/office/drawing/2014/main" id="{4A16823C-BBDD-96F9-2A30-9E5BFF1F3625}"/>
              </a:ext>
            </a:extLst>
          </p:cNvPr>
          <p:cNvPicPr>
            <a:picLocks noGrp="1" noChangeAspect="1"/>
          </p:cNvPicPr>
          <p:nvPr>
            <p:ph/>
          </p:nvPr>
        </p:nvPicPr>
        <p:blipFill>
          <a:blip r:embed="rId2"/>
          <a:stretch>
            <a:fillRect/>
          </a:stretch>
        </p:blipFill>
        <p:spPr>
          <a:xfrm>
            <a:off x="3901442" y="1780850"/>
            <a:ext cx="4320539" cy="4008912"/>
          </a:xfrm>
          <a:prstGeom prst="rect">
            <a:avLst/>
          </a:prstGeom>
        </p:spPr>
      </p:pic>
      <p:sp>
        <p:nvSpPr>
          <p:cNvPr id="4" name="Slide Number Placeholder 3">
            <a:extLst>
              <a:ext uri="{FF2B5EF4-FFF2-40B4-BE49-F238E27FC236}">
                <a16:creationId xmlns:a16="http://schemas.microsoft.com/office/drawing/2014/main" id="{B35EF24D-E201-20CD-BFF6-0BD8BA722B29}"/>
              </a:ext>
            </a:extLst>
          </p:cNvPr>
          <p:cNvSpPr>
            <a:spLocks noGrp="1"/>
          </p:cNvSpPr>
          <p:nvPr>
            <p:ph type="sldNum" idx="4294967295"/>
          </p:nvPr>
        </p:nvSpPr>
        <p:spPr/>
        <p:txBody>
          <a:bodyPr/>
          <a:lstStyle/>
          <a:p>
            <a:fld id="{DD73DF8A-0D4C-4EA3-A2DA-4371997CFBF3}" type="slidenum">
              <a:rPr lang="en-US" smtClean="0"/>
              <a:t>260</a:t>
            </a:fld>
            <a:endParaRPr lang="en-US"/>
          </a:p>
        </p:txBody>
      </p:sp>
    </p:spTree>
    <p:extLst>
      <p:ext uri="{BB962C8B-B14F-4D97-AF65-F5344CB8AC3E}">
        <p14:creationId xmlns:p14="http://schemas.microsoft.com/office/powerpoint/2010/main" val="10053387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id="{4C332085-B2A9-4D8D-BF8D-E190B4DA90FD}"/>
              </a:ext>
            </a:extLst>
          </p:cNvPr>
          <p:cNvSpPr>
            <a:spLocks noGrp="1" noChangeArrowheads="1"/>
          </p:cNvSpPr>
          <p:nvPr>
            <p:ph type="ftr" sz="quarter" idx="10"/>
          </p:nvPr>
        </p:nvSpPr>
        <p:spPr>
          <a:xfrm>
            <a:off x="1919288" y="1"/>
            <a:ext cx="6519862" cy="620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r>
              <a:rPr lang="en-GB" altLang="en-US" b="0">
                <a:solidFill>
                  <a:schemeClr val="bg1"/>
                </a:solidFill>
              </a:rPr>
              <a:t>Presentation title</a:t>
            </a:r>
          </a:p>
        </p:txBody>
      </p:sp>
      <p:sp>
        <p:nvSpPr>
          <p:cNvPr id="30724" name="Rectangle 2">
            <a:extLst>
              <a:ext uri="{FF2B5EF4-FFF2-40B4-BE49-F238E27FC236}">
                <a16:creationId xmlns:a16="http://schemas.microsoft.com/office/drawing/2014/main" id="{E45CAE91-5035-47EA-80C6-5200615B3381}"/>
              </a:ext>
            </a:extLst>
          </p:cNvPr>
          <p:cNvSpPr>
            <a:spLocks noGrp="1" noChangeArrowheads="1"/>
          </p:cNvSpPr>
          <p:nvPr>
            <p:ph type="ctrTitle" idx="4294967295"/>
          </p:nvPr>
        </p:nvSpPr>
        <p:spPr>
          <a:xfrm>
            <a:off x="3091657" y="2741612"/>
            <a:ext cx="6008687" cy="687388"/>
          </a:xfrm>
        </p:spPr>
        <p:txBody>
          <a:bodyPr anchor="b">
            <a:normAutofit fontScale="90000"/>
          </a:bodyPr>
          <a:lstStyle/>
          <a:p>
            <a:pPr eaLnBrk="1" hangingPunct="1">
              <a:lnSpc>
                <a:spcPct val="85000"/>
              </a:lnSpc>
            </a:pPr>
            <a:r>
              <a:rPr lang="en-GB" altLang="en-US" sz="4000" b="1" dirty="0">
                <a:solidFill>
                  <a:srgbClr val="0070C0"/>
                </a:solidFill>
                <a:latin typeface="Calibri" panose="020F0502020204030204" pitchFamily="34" charset="0"/>
                <a:ea typeface="Calibri" panose="020F0502020204030204" pitchFamily="34" charset="0"/>
                <a:cs typeface="Calibri" panose="020F0502020204030204" pitchFamily="34" charset="0"/>
              </a:rPr>
              <a:t>Nutritional Management in type 1 Diabetes</a:t>
            </a:r>
          </a:p>
        </p:txBody>
      </p:sp>
    </p:spTree>
    <p:extLst>
      <p:ext uri="{BB962C8B-B14F-4D97-AF65-F5344CB8AC3E}">
        <p14:creationId xmlns:p14="http://schemas.microsoft.com/office/powerpoint/2010/main" val="9282962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124"/>
          <p:cNvSpPr txBox="1">
            <a:spLocks noGrp="1"/>
          </p:cNvSpPr>
          <p:nvPr>
            <p:ph type="title"/>
          </p:nvPr>
        </p:nvSpPr>
        <p:spPr>
          <a:xfrm>
            <a:off x="3352800" y="76200"/>
            <a:ext cx="5106390" cy="710678"/>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Nutrition Overview </a:t>
            </a:r>
            <a:endParaRPr sz="2800" b="1" dirty="0">
              <a:solidFill>
                <a:srgbClr val="0070C0"/>
              </a:solidFill>
              <a:latin typeface="Arial"/>
              <a:ea typeface="Arial"/>
              <a:cs typeface="Arial"/>
              <a:sym typeface="Arial"/>
            </a:endParaRPr>
          </a:p>
        </p:txBody>
      </p:sp>
      <p:grpSp>
        <p:nvGrpSpPr>
          <p:cNvPr id="1099" name="Google Shape;1099;p124"/>
          <p:cNvGrpSpPr/>
          <p:nvPr/>
        </p:nvGrpSpPr>
        <p:grpSpPr>
          <a:xfrm>
            <a:off x="1752600" y="916126"/>
            <a:ext cx="8839200" cy="4499023"/>
            <a:chOff x="0" y="0"/>
            <a:chExt cx="8763000" cy="5025761"/>
          </a:xfrm>
        </p:grpSpPr>
        <p:sp>
          <p:nvSpPr>
            <p:cNvPr id="1100" name="Google Shape;1100;p124"/>
            <p:cNvSpPr/>
            <p:nvPr/>
          </p:nvSpPr>
          <p:spPr>
            <a:xfrm>
              <a:off x="0" y="0"/>
              <a:ext cx="8763000" cy="930696"/>
            </a:xfrm>
            <a:prstGeom prst="roundRect">
              <a:avLst>
                <a:gd name="adj" fmla="val 10000"/>
              </a:avLst>
            </a:prstGeom>
            <a:solidFill>
              <a:srgbClr val="DDDDD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1" name="Google Shape;1101;p124"/>
            <p:cNvSpPr txBox="1"/>
            <p:nvPr/>
          </p:nvSpPr>
          <p:spPr>
            <a:xfrm>
              <a:off x="1845669" y="0"/>
              <a:ext cx="6917330" cy="930696"/>
            </a:xfrm>
            <a:prstGeom prst="rect">
              <a:avLst/>
            </a:prstGeom>
            <a:noFill/>
            <a:ln>
              <a:noFill/>
            </a:ln>
          </p:spPr>
          <p:txBody>
            <a:bodyPr spcFirstLastPara="1" wrap="square" lIns="76200" tIns="76200" rIns="76200" bIns="76200" anchor="ctr" anchorCtr="0">
              <a:noAutofit/>
            </a:bodyPr>
            <a:lstStyle/>
            <a:p>
              <a:pPr>
                <a:lnSpc>
                  <a:spcPct val="90000"/>
                </a:lnSpc>
                <a:buClr>
                  <a:srgbClr val="000000"/>
                </a:buClr>
                <a:buSzPts val="2000"/>
              </a:pPr>
              <a:r>
                <a:rPr lang="en-US" sz="2000" dirty="0">
                  <a:solidFill>
                    <a:schemeClr val="dk1"/>
                  </a:solidFill>
                  <a:latin typeface="Arial"/>
                  <a:ea typeface="Arial"/>
                  <a:cs typeface="Arial"/>
                  <a:sym typeface="Arial"/>
                </a:rPr>
                <a:t>Need to have a healthy diet, </a:t>
              </a:r>
              <a:r>
                <a:rPr lang="en-US" sz="2000" b="1" dirty="0">
                  <a:solidFill>
                    <a:srgbClr val="FF0000"/>
                  </a:solidFill>
                </a:rPr>
                <a:t>NOT DIABETIC DIET!</a:t>
              </a:r>
              <a:endParaRPr sz="2000" b="1" dirty="0">
                <a:solidFill>
                  <a:srgbClr val="FF0000"/>
                </a:solidFill>
              </a:endParaRPr>
            </a:p>
          </p:txBody>
        </p:sp>
        <p:sp>
          <p:nvSpPr>
            <p:cNvPr id="1102" name="Google Shape;1102;p124"/>
            <p:cNvSpPr/>
            <p:nvPr/>
          </p:nvSpPr>
          <p:spPr>
            <a:xfrm>
              <a:off x="93069" y="93069"/>
              <a:ext cx="1752600" cy="744557"/>
            </a:xfrm>
            <a:prstGeom prst="roundRect">
              <a:avLst>
                <a:gd name="adj" fmla="val 10000"/>
              </a:avLst>
            </a:prstGeom>
            <a:solidFill>
              <a:srgbClr val="BFBFB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3" name="Google Shape;1103;p124"/>
            <p:cNvSpPr/>
            <p:nvPr/>
          </p:nvSpPr>
          <p:spPr>
            <a:xfrm>
              <a:off x="0" y="1023766"/>
              <a:ext cx="8763000" cy="930696"/>
            </a:xfrm>
            <a:prstGeom prst="roundRect">
              <a:avLst>
                <a:gd name="adj" fmla="val 10000"/>
              </a:avLst>
            </a:prstGeom>
            <a:solidFill>
              <a:srgbClr val="FFFF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4" name="Google Shape;1104;p124"/>
            <p:cNvSpPr txBox="1"/>
            <p:nvPr/>
          </p:nvSpPr>
          <p:spPr>
            <a:xfrm>
              <a:off x="1845669" y="1023766"/>
              <a:ext cx="6917330" cy="930696"/>
            </a:xfrm>
            <a:prstGeom prst="rect">
              <a:avLst/>
            </a:prstGeom>
            <a:noFill/>
            <a:ln>
              <a:noFill/>
            </a:ln>
          </p:spPr>
          <p:txBody>
            <a:bodyPr spcFirstLastPara="1" wrap="square" lIns="76200" tIns="76200" rIns="76200" bIns="76200" anchor="ctr" anchorCtr="0">
              <a:noAutofit/>
            </a:bodyPr>
            <a:lstStyle/>
            <a:p>
              <a:pPr>
                <a:lnSpc>
                  <a:spcPct val="90000"/>
                </a:lnSpc>
                <a:buClr>
                  <a:srgbClr val="000000"/>
                </a:buClr>
                <a:buSzPts val="2000"/>
              </a:pPr>
              <a:r>
                <a:rPr lang="en-US" sz="2000" dirty="0">
                  <a:solidFill>
                    <a:schemeClr val="dk1"/>
                  </a:solidFill>
                  <a:latin typeface="Arial"/>
                  <a:ea typeface="Arial"/>
                  <a:cs typeface="Arial"/>
                  <a:sym typeface="Arial"/>
                </a:rPr>
                <a:t> Amount and proportions appropriate for age and growth</a:t>
              </a:r>
              <a:endParaRPr sz="2000" dirty="0">
                <a:solidFill>
                  <a:schemeClr val="dk1"/>
                </a:solidFill>
                <a:latin typeface="Arial"/>
                <a:ea typeface="Arial"/>
                <a:cs typeface="Arial"/>
                <a:sym typeface="Arial"/>
              </a:endParaRPr>
            </a:p>
          </p:txBody>
        </p:sp>
        <p:sp>
          <p:nvSpPr>
            <p:cNvPr id="1105" name="Google Shape;1105;p124"/>
            <p:cNvSpPr/>
            <p:nvPr/>
          </p:nvSpPr>
          <p:spPr>
            <a:xfrm>
              <a:off x="93069" y="1116836"/>
              <a:ext cx="1752600" cy="744557"/>
            </a:xfrm>
            <a:prstGeom prst="roundRect">
              <a:avLst>
                <a:gd name="adj" fmla="val 10000"/>
              </a:avLst>
            </a:prstGeom>
            <a:blipFill rotWithShape="1">
              <a:blip r:embed="rId3">
                <a:alphaModFix/>
              </a:blip>
              <a:stretch>
                <a:fillRect t="-37997" b="-37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6" name="Google Shape;1106;p124"/>
            <p:cNvSpPr/>
            <p:nvPr/>
          </p:nvSpPr>
          <p:spPr>
            <a:xfrm>
              <a:off x="0" y="2047532"/>
              <a:ext cx="8763000" cy="930696"/>
            </a:xfrm>
            <a:prstGeom prst="roundRect">
              <a:avLst>
                <a:gd name="adj" fmla="val 10000"/>
              </a:avLst>
            </a:prstGeom>
            <a:solidFill>
              <a:srgbClr val="FFCC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7" name="Google Shape;1107;p124"/>
            <p:cNvSpPr txBox="1"/>
            <p:nvPr/>
          </p:nvSpPr>
          <p:spPr>
            <a:xfrm>
              <a:off x="1845669" y="2047532"/>
              <a:ext cx="6917330" cy="930696"/>
            </a:xfrm>
            <a:prstGeom prst="rect">
              <a:avLst/>
            </a:prstGeom>
            <a:noFill/>
            <a:ln>
              <a:noFill/>
            </a:ln>
          </p:spPr>
          <p:txBody>
            <a:bodyPr spcFirstLastPara="1" wrap="square" lIns="76200" tIns="76200" rIns="76200" bIns="76200" anchor="ctr" anchorCtr="0">
              <a:noAutofit/>
            </a:bodyPr>
            <a:lstStyle/>
            <a:p>
              <a:pPr>
                <a:lnSpc>
                  <a:spcPct val="90000"/>
                </a:lnSpc>
                <a:buClr>
                  <a:srgbClr val="000000"/>
                </a:buClr>
                <a:buSzPts val="2000"/>
              </a:pPr>
              <a:r>
                <a:rPr lang="en-US" sz="2000">
                  <a:solidFill>
                    <a:schemeClr val="dk1"/>
                  </a:solidFill>
                  <a:latin typeface="Arial"/>
                  <a:ea typeface="Arial"/>
                  <a:cs typeface="Arial"/>
                  <a:sym typeface="Arial"/>
                </a:rPr>
                <a:t>Carbohydrate content of food matched with insulin regimen</a:t>
              </a:r>
              <a:endParaRPr sz="2000">
                <a:solidFill>
                  <a:schemeClr val="dk1"/>
                </a:solidFill>
                <a:latin typeface="Arial"/>
                <a:ea typeface="Arial"/>
                <a:cs typeface="Arial"/>
                <a:sym typeface="Arial"/>
              </a:endParaRPr>
            </a:p>
          </p:txBody>
        </p:sp>
        <p:sp>
          <p:nvSpPr>
            <p:cNvPr id="1108" name="Google Shape;1108;p124"/>
            <p:cNvSpPr/>
            <p:nvPr/>
          </p:nvSpPr>
          <p:spPr>
            <a:xfrm>
              <a:off x="93069" y="2140602"/>
              <a:ext cx="1752600" cy="744557"/>
            </a:xfrm>
            <a:prstGeom prst="roundRect">
              <a:avLst>
                <a:gd name="adj" fmla="val 10000"/>
              </a:avLst>
            </a:prstGeom>
            <a:solidFill>
              <a:srgbClr val="FF996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09" name="Google Shape;1109;p124"/>
            <p:cNvSpPr/>
            <p:nvPr/>
          </p:nvSpPr>
          <p:spPr>
            <a:xfrm>
              <a:off x="0" y="3071299"/>
              <a:ext cx="8763000" cy="930696"/>
            </a:xfrm>
            <a:prstGeom prst="roundRect">
              <a:avLst>
                <a:gd name="adj" fmla="val 10000"/>
              </a:avLst>
            </a:prstGeom>
            <a:solidFill>
              <a:srgbClr val="3B9F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10" name="Google Shape;1110;p124"/>
            <p:cNvSpPr txBox="1"/>
            <p:nvPr/>
          </p:nvSpPr>
          <p:spPr>
            <a:xfrm>
              <a:off x="1845669" y="3071299"/>
              <a:ext cx="6917330" cy="930696"/>
            </a:xfrm>
            <a:prstGeom prst="rect">
              <a:avLst/>
            </a:prstGeom>
            <a:solidFill>
              <a:srgbClr val="D0E0E3"/>
            </a:solidFill>
            <a:ln>
              <a:noFill/>
            </a:ln>
          </p:spPr>
          <p:txBody>
            <a:bodyPr spcFirstLastPara="1" wrap="square" lIns="76200" tIns="76200" rIns="76200" bIns="76200" anchor="ctr" anchorCtr="0">
              <a:noAutofit/>
            </a:bodyPr>
            <a:lstStyle/>
            <a:p>
              <a:pPr>
                <a:lnSpc>
                  <a:spcPct val="90000"/>
                </a:lnSpc>
                <a:buClr>
                  <a:srgbClr val="000000"/>
                </a:buClr>
                <a:buSzPts val="2000"/>
              </a:pPr>
              <a:r>
                <a:rPr lang="en-US" sz="2000">
                  <a:solidFill>
                    <a:schemeClr val="dk1"/>
                  </a:solidFill>
                  <a:latin typeface="Arial"/>
                  <a:ea typeface="Arial"/>
                  <a:cs typeface="Arial"/>
                  <a:sym typeface="Arial"/>
                </a:rPr>
                <a:t>Understanding of how to match insulin with food is key</a:t>
              </a:r>
              <a:endParaRPr sz="2000">
                <a:solidFill>
                  <a:schemeClr val="dk1"/>
                </a:solidFill>
                <a:latin typeface="Arial"/>
                <a:ea typeface="Arial"/>
                <a:cs typeface="Arial"/>
                <a:sym typeface="Arial"/>
              </a:endParaRPr>
            </a:p>
          </p:txBody>
        </p:sp>
        <p:sp>
          <p:nvSpPr>
            <p:cNvPr id="1111" name="Google Shape;1111;p124"/>
            <p:cNvSpPr/>
            <p:nvPr/>
          </p:nvSpPr>
          <p:spPr>
            <a:xfrm>
              <a:off x="93069" y="3164368"/>
              <a:ext cx="1752600" cy="744557"/>
            </a:xfrm>
            <a:prstGeom prst="roundRect">
              <a:avLst>
                <a:gd name="adj" fmla="val 10000"/>
              </a:avLst>
            </a:prstGeom>
            <a:solidFill>
              <a:srgbClr val="76A5A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12" name="Google Shape;1112;p124"/>
            <p:cNvSpPr/>
            <p:nvPr/>
          </p:nvSpPr>
          <p:spPr>
            <a:xfrm>
              <a:off x="0" y="4095065"/>
              <a:ext cx="8763000" cy="930696"/>
            </a:xfrm>
            <a:prstGeom prst="roundRect">
              <a:avLst>
                <a:gd name="adj" fmla="val 10000"/>
              </a:avLst>
            </a:prstGeom>
            <a:solidFill>
              <a:srgbClr val="FDE9D8"/>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13" name="Google Shape;1113;p124"/>
            <p:cNvSpPr txBox="1"/>
            <p:nvPr/>
          </p:nvSpPr>
          <p:spPr>
            <a:xfrm>
              <a:off x="1845669" y="4095065"/>
              <a:ext cx="6917330" cy="930696"/>
            </a:xfrm>
            <a:prstGeom prst="rect">
              <a:avLst/>
            </a:prstGeom>
            <a:noFill/>
            <a:ln>
              <a:noFill/>
            </a:ln>
          </p:spPr>
          <p:txBody>
            <a:bodyPr spcFirstLastPara="1" wrap="square" lIns="76200" tIns="76200" rIns="76200" bIns="76200" anchor="ctr" anchorCtr="0">
              <a:noAutofit/>
            </a:bodyPr>
            <a:lstStyle/>
            <a:p>
              <a:pPr>
                <a:lnSpc>
                  <a:spcPct val="90000"/>
                </a:lnSpc>
                <a:buClr>
                  <a:srgbClr val="000000"/>
                </a:buClr>
                <a:buSzPts val="2000"/>
              </a:pPr>
              <a:r>
                <a:rPr lang="en-US" sz="2000" dirty="0">
                  <a:solidFill>
                    <a:schemeClr val="dk1"/>
                  </a:solidFill>
                  <a:latin typeface="Arial"/>
                  <a:ea typeface="Arial"/>
                  <a:cs typeface="Arial"/>
                  <a:sym typeface="Arial"/>
                </a:rPr>
                <a:t>Best done with the assistance of a dietician/ nutritionist trained in </a:t>
              </a:r>
              <a:r>
                <a:rPr lang="en-US" sz="2000" dirty="0" err="1">
                  <a:solidFill>
                    <a:schemeClr val="dk1"/>
                  </a:solidFill>
                  <a:latin typeface="Arial"/>
                  <a:ea typeface="Arial"/>
                  <a:cs typeface="Arial"/>
                  <a:sym typeface="Arial"/>
                </a:rPr>
                <a:t>paediatrics</a:t>
              </a:r>
              <a:r>
                <a:rPr lang="en-US" sz="2000" dirty="0">
                  <a:solidFill>
                    <a:schemeClr val="dk1"/>
                  </a:solidFill>
                  <a:latin typeface="Arial"/>
                  <a:ea typeface="Arial"/>
                  <a:cs typeface="Arial"/>
                  <a:sym typeface="Arial"/>
                </a:rPr>
                <a:t> and diabetes</a:t>
              </a:r>
              <a:endParaRPr sz="2000" dirty="0">
                <a:solidFill>
                  <a:schemeClr val="dk1"/>
                </a:solidFill>
                <a:latin typeface="Arial"/>
                <a:ea typeface="Arial"/>
                <a:cs typeface="Arial"/>
                <a:sym typeface="Arial"/>
              </a:endParaRPr>
            </a:p>
          </p:txBody>
        </p:sp>
        <p:sp>
          <p:nvSpPr>
            <p:cNvPr id="1114" name="Google Shape;1114;p124"/>
            <p:cNvSpPr/>
            <p:nvPr/>
          </p:nvSpPr>
          <p:spPr>
            <a:xfrm>
              <a:off x="93069" y="4188135"/>
              <a:ext cx="1752600" cy="744557"/>
            </a:xfrm>
            <a:prstGeom prst="roundRect">
              <a:avLst>
                <a:gd name="adj" fmla="val 10000"/>
              </a:avLst>
            </a:prstGeom>
            <a:solidFill>
              <a:srgbClr val="E5B8B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grpSp>
      <p:pic>
        <p:nvPicPr>
          <p:cNvPr id="1115" name="Google Shape;1115;p124" descr="Fruit bowl outline"/>
          <p:cNvPicPr preferRelativeResize="0"/>
          <p:nvPr/>
        </p:nvPicPr>
        <p:blipFill rotWithShape="1">
          <a:blip r:embed="rId4">
            <a:alphaModFix/>
          </a:blip>
          <a:srcRect/>
          <a:stretch/>
        </p:blipFill>
        <p:spPr>
          <a:xfrm>
            <a:off x="2387498" y="999440"/>
            <a:ext cx="664564" cy="631785"/>
          </a:xfrm>
          <a:prstGeom prst="rect">
            <a:avLst/>
          </a:prstGeom>
          <a:noFill/>
          <a:ln>
            <a:noFill/>
          </a:ln>
        </p:spPr>
      </p:pic>
      <p:pic>
        <p:nvPicPr>
          <p:cNvPr id="1116" name="Google Shape;1116;p124" descr="Chef female outline"/>
          <p:cNvPicPr preferRelativeResize="0"/>
          <p:nvPr/>
        </p:nvPicPr>
        <p:blipFill rotWithShape="1">
          <a:blip r:embed="rId5">
            <a:alphaModFix/>
          </a:blip>
          <a:srcRect/>
          <a:stretch/>
        </p:blipFill>
        <p:spPr>
          <a:xfrm>
            <a:off x="2305900" y="4674132"/>
            <a:ext cx="806524" cy="657703"/>
          </a:xfrm>
          <a:prstGeom prst="rect">
            <a:avLst/>
          </a:prstGeom>
          <a:noFill/>
          <a:ln>
            <a:noFill/>
          </a:ln>
        </p:spPr>
      </p:pic>
      <p:pic>
        <p:nvPicPr>
          <p:cNvPr id="1117" name="Google Shape;1117;p124" descr="Taco outline"/>
          <p:cNvPicPr preferRelativeResize="0"/>
          <p:nvPr/>
        </p:nvPicPr>
        <p:blipFill rotWithShape="1">
          <a:blip r:embed="rId6">
            <a:alphaModFix/>
          </a:blip>
          <a:srcRect/>
          <a:stretch/>
        </p:blipFill>
        <p:spPr>
          <a:xfrm>
            <a:off x="2760883" y="2806460"/>
            <a:ext cx="687600" cy="688609"/>
          </a:xfrm>
          <a:prstGeom prst="rect">
            <a:avLst/>
          </a:prstGeom>
          <a:noFill/>
          <a:ln>
            <a:noFill/>
          </a:ln>
        </p:spPr>
      </p:pic>
      <p:pic>
        <p:nvPicPr>
          <p:cNvPr id="1118" name="Google Shape;1118;p124" descr="Needle outline"/>
          <p:cNvPicPr preferRelativeResize="0"/>
          <p:nvPr/>
        </p:nvPicPr>
        <p:blipFill rotWithShape="1">
          <a:blip r:embed="rId7">
            <a:alphaModFix/>
          </a:blip>
          <a:srcRect/>
          <a:stretch/>
        </p:blipFill>
        <p:spPr>
          <a:xfrm>
            <a:off x="1979405" y="2841196"/>
            <a:ext cx="687600" cy="606046"/>
          </a:xfrm>
          <a:prstGeom prst="rect">
            <a:avLst/>
          </a:prstGeom>
          <a:noFill/>
          <a:ln>
            <a:noFill/>
          </a:ln>
        </p:spPr>
      </p:pic>
      <p:pic>
        <p:nvPicPr>
          <p:cNvPr id="1119" name="Google Shape;1119;p124" descr="Classroom outline"/>
          <p:cNvPicPr preferRelativeResize="0"/>
          <p:nvPr/>
        </p:nvPicPr>
        <p:blipFill rotWithShape="1">
          <a:blip r:embed="rId8">
            <a:alphaModFix/>
          </a:blip>
          <a:srcRect/>
          <a:stretch/>
        </p:blipFill>
        <p:spPr>
          <a:xfrm>
            <a:off x="2263743" y="3747145"/>
            <a:ext cx="806525" cy="661103"/>
          </a:xfrm>
          <a:prstGeom prst="rect">
            <a:avLst/>
          </a:prstGeom>
          <a:noFill/>
          <a:ln>
            <a:noFill/>
          </a:ln>
          <a:effectLst>
            <a:glow rad="127000">
              <a:schemeClr val="accent5">
                <a:lumMod val="40000"/>
                <a:lumOff val="60000"/>
              </a:schemeClr>
            </a:glow>
          </a:effectLst>
        </p:spPr>
      </p:pic>
      <p:sp>
        <p:nvSpPr>
          <p:cNvPr id="1120" name="Google Shape;1120;p124"/>
          <p:cNvSpPr txBox="1"/>
          <p:nvPr/>
        </p:nvSpPr>
        <p:spPr>
          <a:xfrm>
            <a:off x="1752599" y="5673915"/>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25"/>
          <p:cNvSpPr txBox="1">
            <a:spLocks noGrp="1"/>
          </p:cNvSpPr>
          <p:nvPr>
            <p:ph type="title"/>
          </p:nvPr>
        </p:nvSpPr>
        <p:spPr>
          <a:xfrm>
            <a:off x="1981200" y="152400"/>
            <a:ext cx="8229600" cy="8382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a:ea typeface="Arial"/>
                <a:cs typeface="Arial"/>
                <a:sym typeface="Arial"/>
              </a:rPr>
              <a:t>Dietary Review</a:t>
            </a:r>
            <a:endParaRPr sz="2800" b="1" dirty="0">
              <a:solidFill>
                <a:srgbClr val="0070C0"/>
              </a:solidFill>
              <a:latin typeface="Arial"/>
              <a:ea typeface="Arial"/>
              <a:cs typeface="Arial"/>
              <a:sym typeface="Arial"/>
            </a:endParaRPr>
          </a:p>
        </p:txBody>
      </p:sp>
      <p:grpSp>
        <p:nvGrpSpPr>
          <p:cNvPr id="1126" name="Google Shape;1126;p125"/>
          <p:cNvGrpSpPr/>
          <p:nvPr/>
        </p:nvGrpSpPr>
        <p:grpSpPr>
          <a:xfrm>
            <a:off x="-3443505" y="152426"/>
            <a:ext cx="13654539" cy="5930399"/>
            <a:chOff x="-5461836" y="-836291"/>
            <a:chExt cx="13928939" cy="6503344"/>
          </a:xfrm>
        </p:grpSpPr>
        <p:sp>
          <p:nvSpPr>
            <p:cNvPr id="1127" name="Google Shape;1127;p125"/>
            <p:cNvSpPr/>
            <p:nvPr/>
          </p:nvSpPr>
          <p:spPr>
            <a:xfrm>
              <a:off x="-5461836" y="-836291"/>
              <a:ext cx="6503344" cy="6503344"/>
            </a:xfrm>
            <a:prstGeom prst="blockArc">
              <a:avLst>
                <a:gd name="adj1" fmla="val 18900000"/>
                <a:gd name="adj2" fmla="val 2700000"/>
                <a:gd name="adj3" fmla="val 332"/>
              </a:avLst>
            </a:prstGeom>
            <a:noFill/>
            <a:ln w="25400" cap="flat" cmpd="sng">
              <a:solidFill>
                <a:srgbClr val="3B6495"/>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28" name="Google Shape;1128;p125"/>
            <p:cNvSpPr/>
            <p:nvPr/>
          </p:nvSpPr>
          <p:spPr>
            <a:xfrm>
              <a:off x="545243" y="371388"/>
              <a:ext cx="7921859" cy="743164"/>
            </a:xfrm>
            <a:prstGeom prst="rect">
              <a:avLst/>
            </a:prstGeom>
            <a:solidFill>
              <a:srgbClr val="F2F2F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29" name="Google Shape;1129;p125"/>
            <p:cNvSpPr txBox="1"/>
            <p:nvPr/>
          </p:nvSpPr>
          <p:spPr>
            <a:xfrm>
              <a:off x="545243" y="371388"/>
              <a:ext cx="7921859" cy="743164"/>
            </a:xfrm>
            <a:prstGeom prst="rect">
              <a:avLst/>
            </a:prstGeom>
            <a:noFill/>
            <a:ln>
              <a:noFill/>
            </a:ln>
          </p:spPr>
          <p:txBody>
            <a:bodyPr spcFirstLastPara="1" wrap="square" lIns="589875" tIns="91425" rIns="91425" bIns="91425" anchor="ctr" anchorCtr="0">
              <a:noAutofit/>
            </a:bodyPr>
            <a:lstStyle/>
            <a:p>
              <a:pPr>
                <a:lnSpc>
                  <a:spcPct val="90000"/>
                </a:lnSpc>
                <a:buClr>
                  <a:srgbClr val="000000"/>
                </a:buClr>
                <a:buSzPts val="3600"/>
              </a:pPr>
              <a:r>
                <a:rPr lang="en-US" sz="3600" baseline="30000" dirty="0">
                  <a:solidFill>
                    <a:schemeClr val="dk1"/>
                  </a:solidFill>
                  <a:latin typeface="Arial"/>
                  <a:ea typeface="Arial"/>
                  <a:cs typeface="Arial"/>
                  <a:sym typeface="Arial"/>
                </a:rPr>
                <a:t>Taken at diagnosis</a:t>
              </a:r>
              <a:endParaRPr sz="3600" baseline="30000" dirty="0">
                <a:solidFill>
                  <a:schemeClr val="dk1"/>
                </a:solidFill>
                <a:latin typeface="Arial"/>
                <a:ea typeface="Arial"/>
                <a:cs typeface="Arial"/>
                <a:sym typeface="Arial"/>
              </a:endParaRPr>
            </a:p>
          </p:txBody>
        </p:sp>
        <p:sp>
          <p:nvSpPr>
            <p:cNvPr id="1130" name="Google Shape;1130;p125"/>
            <p:cNvSpPr/>
            <p:nvPr/>
          </p:nvSpPr>
          <p:spPr>
            <a:xfrm>
              <a:off x="80766" y="278493"/>
              <a:ext cx="928955" cy="928955"/>
            </a:xfrm>
            <a:prstGeom prst="ellipse">
              <a:avLst/>
            </a:prstGeom>
            <a:solidFill>
              <a:schemeClr val="lt1"/>
            </a:solidFill>
            <a:ln w="25400" cap="flat" cmpd="sng">
              <a:solidFill>
                <a:srgbClr val="76923C"/>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1" name="Google Shape;1131;p125"/>
            <p:cNvSpPr/>
            <p:nvPr/>
          </p:nvSpPr>
          <p:spPr>
            <a:xfrm>
              <a:off x="971317" y="1486328"/>
              <a:ext cx="7495786" cy="743164"/>
            </a:xfrm>
            <a:prstGeom prst="rect">
              <a:avLst/>
            </a:prstGeom>
            <a:solidFill>
              <a:srgbClr val="FFCCF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2" name="Google Shape;1132;p125"/>
            <p:cNvSpPr txBox="1"/>
            <p:nvPr/>
          </p:nvSpPr>
          <p:spPr>
            <a:xfrm>
              <a:off x="971317" y="1486328"/>
              <a:ext cx="7495786" cy="743164"/>
            </a:xfrm>
            <a:prstGeom prst="rect">
              <a:avLst/>
            </a:prstGeom>
            <a:noFill/>
            <a:ln>
              <a:noFill/>
            </a:ln>
          </p:spPr>
          <p:txBody>
            <a:bodyPr spcFirstLastPara="1" wrap="square" lIns="589875" tIns="60950" rIns="60950" bIns="60950" anchor="ctr" anchorCtr="0">
              <a:noAutofit/>
            </a:bodyPr>
            <a:lstStyle/>
            <a:p>
              <a:pPr>
                <a:lnSpc>
                  <a:spcPct val="90000"/>
                </a:lnSpc>
                <a:buClr>
                  <a:srgbClr val="000000"/>
                </a:buClr>
                <a:buSzPts val="2400"/>
              </a:pPr>
              <a:r>
                <a:rPr lang="en-US" sz="2400">
                  <a:solidFill>
                    <a:schemeClr val="dk1"/>
                  </a:solidFill>
                  <a:latin typeface="Arial"/>
                  <a:ea typeface="Arial"/>
                  <a:cs typeface="Arial"/>
                  <a:sym typeface="Arial"/>
                </a:rPr>
                <a:t>Review regularly (every 3 months)</a:t>
              </a:r>
              <a:endParaRPr sz="2400" b="1" baseline="30000">
                <a:solidFill>
                  <a:schemeClr val="dk1"/>
                </a:solidFill>
                <a:latin typeface="Calibri"/>
                <a:ea typeface="Calibri"/>
                <a:cs typeface="Calibri"/>
                <a:sym typeface="Calibri"/>
              </a:endParaRPr>
            </a:p>
          </p:txBody>
        </p:sp>
        <p:sp>
          <p:nvSpPr>
            <p:cNvPr id="1133" name="Google Shape;1133;p125"/>
            <p:cNvSpPr/>
            <p:nvPr/>
          </p:nvSpPr>
          <p:spPr>
            <a:xfrm>
              <a:off x="506839" y="1393433"/>
              <a:ext cx="928955" cy="928955"/>
            </a:xfrm>
            <a:prstGeom prst="ellipse">
              <a:avLst/>
            </a:prstGeom>
            <a:solidFill>
              <a:srgbClr val="FFCCFF"/>
            </a:solidFill>
            <a:ln w="25400" cap="flat" cmpd="sng">
              <a:solidFill>
                <a:srgbClr val="EB93C7"/>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4" name="Google Shape;1134;p125"/>
            <p:cNvSpPr/>
            <p:nvPr/>
          </p:nvSpPr>
          <p:spPr>
            <a:xfrm>
              <a:off x="971317" y="2601268"/>
              <a:ext cx="7495786" cy="743164"/>
            </a:xfrm>
            <a:prstGeom prst="rect">
              <a:avLst/>
            </a:prstGeom>
            <a:solidFill>
              <a:srgbClr val="CCFF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5" name="Google Shape;1135;p125"/>
            <p:cNvSpPr txBox="1"/>
            <p:nvPr/>
          </p:nvSpPr>
          <p:spPr>
            <a:xfrm>
              <a:off x="971317" y="2601268"/>
              <a:ext cx="7495786" cy="743164"/>
            </a:xfrm>
            <a:prstGeom prst="rect">
              <a:avLst/>
            </a:prstGeom>
            <a:noFill/>
            <a:ln>
              <a:noFill/>
            </a:ln>
          </p:spPr>
          <p:txBody>
            <a:bodyPr spcFirstLastPara="1" wrap="square" lIns="589875" tIns="60950" rIns="60950" bIns="60950" anchor="ctr" anchorCtr="0">
              <a:noAutofit/>
            </a:bodyPr>
            <a:lstStyle/>
            <a:p>
              <a:pPr>
                <a:lnSpc>
                  <a:spcPct val="90000"/>
                </a:lnSpc>
                <a:buClr>
                  <a:srgbClr val="000000"/>
                </a:buClr>
                <a:buSzPts val="2400"/>
              </a:pPr>
              <a:r>
                <a:rPr lang="en-US" sz="2400">
                  <a:solidFill>
                    <a:schemeClr val="dk1"/>
                  </a:solidFill>
                  <a:latin typeface="Arial"/>
                  <a:ea typeface="Arial"/>
                  <a:cs typeface="Arial"/>
                  <a:sym typeface="Arial"/>
                </a:rPr>
                <a:t>Correct food, correct amount and correct times</a:t>
              </a:r>
              <a:endParaRPr sz="2400" baseline="30000">
                <a:solidFill>
                  <a:schemeClr val="dk1"/>
                </a:solidFill>
                <a:latin typeface="Calibri"/>
                <a:ea typeface="Calibri"/>
                <a:cs typeface="Calibri"/>
                <a:sym typeface="Calibri"/>
              </a:endParaRPr>
            </a:p>
          </p:txBody>
        </p:sp>
        <p:sp>
          <p:nvSpPr>
            <p:cNvPr id="1136" name="Google Shape;1136;p125"/>
            <p:cNvSpPr/>
            <p:nvPr/>
          </p:nvSpPr>
          <p:spPr>
            <a:xfrm>
              <a:off x="506839" y="2508373"/>
              <a:ext cx="928955" cy="928955"/>
            </a:xfrm>
            <a:prstGeom prst="ellipse">
              <a:avLst/>
            </a:prstGeom>
            <a:solidFill>
              <a:schemeClr val="lt1"/>
            </a:solidFill>
            <a:ln w="25400"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7" name="Google Shape;1137;p125"/>
            <p:cNvSpPr/>
            <p:nvPr/>
          </p:nvSpPr>
          <p:spPr>
            <a:xfrm>
              <a:off x="545243" y="3716208"/>
              <a:ext cx="7921859" cy="743164"/>
            </a:xfrm>
            <a:prstGeom prst="rect">
              <a:avLst/>
            </a:prstGeom>
            <a:solidFill>
              <a:srgbClr val="FFCC9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38" name="Google Shape;1138;p125"/>
            <p:cNvSpPr txBox="1"/>
            <p:nvPr/>
          </p:nvSpPr>
          <p:spPr>
            <a:xfrm>
              <a:off x="545243" y="3716208"/>
              <a:ext cx="7921859" cy="743164"/>
            </a:xfrm>
            <a:prstGeom prst="rect">
              <a:avLst/>
            </a:prstGeom>
            <a:noFill/>
            <a:ln>
              <a:noFill/>
            </a:ln>
          </p:spPr>
          <p:txBody>
            <a:bodyPr spcFirstLastPara="1" wrap="square" lIns="589875" tIns="60950" rIns="60950" bIns="60950" anchor="ctr" anchorCtr="0">
              <a:noAutofit/>
            </a:bodyPr>
            <a:lstStyle/>
            <a:p>
              <a:pPr>
                <a:lnSpc>
                  <a:spcPct val="90000"/>
                </a:lnSpc>
                <a:buClr>
                  <a:srgbClr val="000000"/>
                </a:buClr>
                <a:buSzPts val="2400"/>
              </a:pPr>
              <a:r>
                <a:rPr lang="en-US" sz="2400">
                  <a:solidFill>
                    <a:schemeClr val="dk1"/>
                  </a:solidFill>
                  <a:latin typeface="Arial"/>
                  <a:ea typeface="Arial"/>
                  <a:cs typeface="Arial"/>
                  <a:sym typeface="Arial"/>
                </a:rPr>
                <a:t>Review food patterns, activities and insulin regimen</a:t>
              </a:r>
              <a:endParaRPr sz="2400" baseline="30000">
                <a:solidFill>
                  <a:schemeClr val="dk1"/>
                </a:solidFill>
                <a:latin typeface="Calibri"/>
                <a:ea typeface="Calibri"/>
                <a:cs typeface="Calibri"/>
                <a:sym typeface="Calibri"/>
              </a:endParaRPr>
            </a:p>
          </p:txBody>
        </p:sp>
        <p:sp>
          <p:nvSpPr>
            <p:cNvPr id="1139" name="Google Shape;1139;p125"/>
            <p:cNvSpPr/>
            <p:nvPr/>
          </p:nvSpPr>
          <p:spPr>
            <a:xfrm>
              <a:off x="80766" y="3623313"/>
              <a:ext cx="928955" cy="928955"/>
            </a:xfrm>
            <a:prstGeom prst="ellipse">
              <a:avLst/>
            </a:prstGeom>
            <a:solidFill>
              <a:schemeClr val="lt1"/>
            </a:solidFill>
            <a:ln w="2540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endParaRPr/>
            </a:p>
          </p:txBody>
        </p:sp>
      </p:grpSp>
      <p:pic>
        <p:nvPicPr>
          <p:cNvPr id="1140" name="Google Shape;1140;p125" descr="Daily calendar outline"/>
          <p:cNvPicPr preferRelativeResize="0"/>
          <p:nvPr/>
        </p:nvPicPr>
        <p:blipFill rotWithShape="1">
          <a:blip r:embed="rId3">
            <a:alphaModFix/>
          </a:blip>
          <a:srcRect/>
          <a:stretch/>
        </p:blipFill>
        <p:spPr>
          <a:xfrm>
            <a:off x="2480063" y="2106525"/>
            <a:ext cx="838200" cy="838200"/>
          </a:xfrm>
          <a:prstGeom prst="rect">
            <a:avLst/>
          </a:prstGeom>
          <a:noFill/>
          <a:ln>
            <a:noFill/>
          </a:ln>
        </p:spPr>
      </p:pic>
      <p:pic>
        <p:nvPicPr>
          <p:cNvPr id="1141" name="Google Shape;1141;p125" descr="Stethoscope outline"/>
          <p:cNvPicPr preferRelativeResize="0"/>
          <p:nvPr/>
        </p:nvPicPr>
        <p:blipFill rotWithShape="1">
          <a:blip r:embed="rId4">
            <a:alphaModFix/>
          </a:blip>
          <a:srcRect/>
          <a:stretch/>
        </p:blipFill>
        <p:spPr>
          <a:xfrm>
            <a:off x="2112925" y="1213613"/>
            <a:ext cx="685800" cy="685800"/>
          </a:xfrm>
          <a:prstGeom prst="rect">
            <a:avLst/>
          </a:prstGeom>
          <a:noFill/>
          <a:ln>
            <a:noFill/>
          </a:ln>
        </p:spPr>
      </p:pic>
      <p:pic>
        <p:nvPicPr>
          <p:cNvPr id="1142" name="Google Shape;1142;p125" descr="Whole pizza outline"/>
          <p:cNvPicPr preferRelativeResize="0"/>
          <p:nvPr/>
        </p:nvPicPr>
        <p:blipFill rotWithShape="1">
          <a:blip r:embed="rId5">
            <a:alphaModFix/>
          </a:blip>
          <a:srcRect/>
          <a:stretch/>
        </p:blipFill>
        <p:spPr>
          <a:xfrm>
            <a:off x="2408701" y="3151837"/>
            <a:ext cx="980913" cy="980913"/>
          </a:xfrm>
          <a:prstGeom prst="rect">
            <a:avLst/>
          </a:prstGeom>
          <a:noFill/>
          <a:ln>
            <a:noFill/>
          </a:ln>
        </p:spPr>
      </p:pic>
      <p:pic>
        <p:nvPicPr>
          <p:cNvPr id="1143" name="Google Shape;1143;p125" descr="Run outline"/>
          <p:cNvPicPr preferRelativeResize="0"/>
          <p:nvPr/>
        </p:nvPicPr>
        <p:blipFill rotWithShape="1">
          <a:blip r:embed="rId6">
            <a:alphaModFix/>
          </a:blip>
          <a:srcRect/>
          <a:stretch/>
        </p:blipFill>
        <p:spPr>
          <a:xfrm>
            <a:off x="2112925" y="4349152"/>
            <a:ext cx="685800" cy="685800"/>
          </a:xfrm>
          <a:prstGeom prst="rect">
            <a:avLst/>
          </a:prstGeom>
          <a:noFill/>
          <a:ln>
            <a:noFill/>
          </a:ln>
        </p:spPr>
      </p:pic>
      <p:sp>
        <p:nvSpPr>
          <p:cNvPr id="1144" name="Google Shape;1144;p125"/>
          <p:cNvSpPr txBox="1"/>
          <p:nvPr/>
        </p:nvSpPr>
        <p:spPr>
          <a:xfrm>
            <a:off x="1676400" y="5555595"/>
            <a:ext cx="8839200" cy="369291"/>
          </a:xfrm>
          <a:prstGeom prst="rect">
            <a:avLst/>
          </a:prstGeom>
          <a:noFill/>
          <a:ln>
            <a:noFill/>
          </a:ln>
        </p:spPr>
        <p:txBody>
          <a:bodyPr spcFirstLastPara="1" wrap="square" lIns="91425" tIns="45700" rIns="91425" bIns="45700" anchor="t" anchorCtr="0">
            <a:spAutoFit/>
          </a:bodyPr>
          <a:lstStyle/>
          <a:p>
            <a:pPr algn="ctr"/>
            <a:r>
              <a:rPr lang="en-US" sz="900" dirty="0" err="1">
                <a:solidFill>
                  <a:srgbClr val="0070C0"/>
                </a:solidFill>
                <a:ea typeface="Calibri"/>
                <a:cs typeface="Calibri"/>
                <a:sym typeface="Calibri"/>
              </a:rPr>
              <a:t>Pihoker</a:t>
            </a:r>
            <a:r>
              <a:rPr lang="en-US" sz="900" dirty="0">
                <a:solidFill>
                  <a:srgbClr val="0070C0"/>
                </a:solidFill>
                <a:ea typeface="Calibri"/>
                <a:cs typeface="Calibri"/>
                <a:sym typeface="Calibri"/>
              </a:rPr>
              <a:t> C et al. ISPAD Clinical Practice Consensus Guidelines 2018: </a:t>
            </a:r>
            <a:r>
              <a:rPr lang="en-US" sz="900" dirty="0">
                <a:solidFill>
                  <a:srgbClr val="0070C0"/>
                </a:solidFill>
                <a:ea typeface="Arial"/>
                <a:cs typeface="Arial"/>
                <a:sym typeface="Arial"/>
              </a:rPr>
              <a:t>The delivery of ambulatory diabetes care to children and adolescents with diabetes</a:t>
            </a:r>
            <a:r>
              <a:rPr lang="en-US" sz="900" dirty="0">
                <a:solidFill>
                  <a:srgbClr val="0070C0"/>
                </a:solidFill>
                <a:ea typeface="Calibri"/>
                <a:cs typeface="Calibri"/>
                <a:sym typeface="Calibri"/>
              </a:rPr>
              <a:t>. </a:t>
            </a:r>
            <a:r>
              <a:rPr lang="en-US" sz="900" dirty="0" err="1">
                <a:solidFill>
                  <a:srgbClr val="0070C0"/>
                </a:solidFill>
                <a:ea typeface="Calibri"/>
                <a:cs typeface="Calibri"/>
                <a:sym typeface="Calibri"/>
              </a:rPr>
              <a:t>Pediatr</a:t>
            </a:r>
            <a:r>
              <a:rPr lang="en-US" sz="900" dirty="0">
                <a:solidFill>
                  <a:srgbClr val="0070C0"/>
                </a:solidFill>
                <a:ea typeface="Calibri"/>
                <a:cs typeface="Calibri"/>
                <a:sym typeface="Calibri"/>
              </a:rPr>
              <a:t> Diabetes. 2018;19(Suppl. 27):84–104.</a:t>
            </a:r>
            <a:endParaRPr sz="900" dirty="0">
              <a:solidFill>
                <a:srgbClr val="0070C0"/>
              </a:solidFill>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3982a8136d_7_7"/>
          <p:cNvSpPr txBox="1">
            <a:spLocks noGrp="1"/>
          </p:cNvSpPr>
          <p:nvPr>
            <p:ph type="title"/>
          </p:nvPr>
        </p:nvSpPr>
        <p:spPr>
          <a:xfrm>
            <a:off x="2904793" y="857250"/>
            <a:ext cx="6178419" cy="801384"/>
          </a:xfrm>
          <a:prstGeom prst="rect">
            <a:avLst/>
          </a:prstGeom>
        </p:spPr>
        <p:txBody>
          <a:bodyPr spcFirstLastPara="1" vert="horz" wrap="square" lIns="68569" tIns="34275" rIns="68569" bIns="34275" rtlCol="0" anchor="ctr" anchorCtr="0">
            <a:noAutofit/>
          </a:bodyPr>
          <a:lstStyle/>
          <a:p>
            <a:pPr>
              <a:spcBef>
                <a:spcPts val="0"/>
              </a:spcBef>
            </a:pPr>
            <a:r>
              <a:rPr lang="en-GB" sz="2100" dirty="0">
                <a:latin typeface="Tahoma" panose="020B0604030504040204" pitchFamily="34" charset="0"/>
                <a:ea typeface="Tahoma" panose="020B0604030504040204" pitchFamily="34" charset="0"/>
                <a:cs typeface="Tahoma" panose="020B0604030504040204" pitchFamily="34" charset="0"/>
                <a:sym typeface="Calibri" panose="020F0502020204030204"/>
              </a:rPr>
              <a:t>Aims of Nutrition Management in Type 1 Diabetes</a:t>
            </a:r>
            <a:endParaRPr lang="en-GB" sz="2100" dirty="0">
              <a:latin typeface="Tahoma" panose="020B0604030504040204" pitchFamily="34" charset="0"/>
              <a:ea typeface="Tahoma" panose="020B0604030504040204" pitchFamily="34" charset="0"/>
              <a:cs typeface="Tahoma" panose="020B0604030504040204" pitchFamily="34" charset="0"/>
            </a:endParaRPr>
          </a:p>
        </p:txBody>
      </p:sp>
      <p:sp>
        <p:nvSpPr>
          <p:cNvPr id="247" name="Google Shape;247;g23982a8136d_7_7"/>
          <p:cNvSpPr txBox="1">
            <a:spLocks noGrp="1"/>
          </p:cNvSpPr>
          <p:nvPr>
            <p:ph type="sldNum" sz="quarter" idx="12"/>
          </p:nvPr>
        </p:nvSpPr>
        <p:spPr>
          <a:prstGeom prst="rect">
            <a:avLst/>
          </a:prstGeom>
        </p:spPr>
        <p:txBody>
          <a:bodyPr spcFirstLastPara="1" vert="horz" wrap="square" lIns="68569" tIns="34275" rIns="68569" bIns="34275" rtlCol="0" anchor="ctr" anchorCtr="0">
            <a:noAutofit/>
          </a:bodyPr>
          <a:lstStyle/>
          <a:p>
            <a:pPr defTabSz="685800" rtl="1">
              <a:buSzPts val="1000"/>
              <a:defRPr/>
            </a:pPr>
            <a:fld id="{00000000-1234-1234-1234-123412341234}" type="slidenum">
              <a:rPr lang="en-US" sz="675">
                <a:solidFill>
                  <a:prstClr val="black">
                    <a:tint val="75000"/>
                  </a:prstClr>
                </a:solidFill>
              </a:rPr>
              <a:pPr defTabSz="685800" rtl="1">
                <a:buSzPts val="1000"/>
                <a:defRPr/>
              </a:pPr>
              <a:t>264</a:t>
            </a:fld>
            <a:endParaRPr sz="675">
              <a:solidFill>
                <a:prstClr val="black">
                  <a:tint val="75000"/>
                </a:prstClr>
              </a:solidFill>
            </a:endParaRPr>
          </a:p>
        </p:txBody>
      </p:sp>
      <p:sp>
        <p:nvSpPr>
          <p:cNvPr id="2" name="Rectangle 1"/>
          <p:cNvSpPr/>
          <p:nvPr/>
        </p:nvSpPr>
        <p:spPr>
          <a:xfrm>
            <a:off x="2010918" y="1653673"/>
            <a:ext cx="7941564" cy="3970843"/>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257175" indent="-257175" defTabSz="685800">
              <a:buFont typeface="Arial" panose="020B0604020202020204" pitchFamily="34" charset="0"/>
              <a:buChar char="•"/>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Provide adequate nutrients for normal growth and development </a:t>
            </a:r>
          </a:p>
          <a:p>
            <a:pPr marL="257175" indent="-257175" defTabSz="685800">
              <a:buFont typeface="Arial" panose="020B0604020202020204" pitchFamily="34" charset="0"/>
              <a:buChar char="•"/>
              <a:defRP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57175" indent="-257175" defTabSz="685800">
              <a:buFont typeface="Arial" panose="020B0604020202020204" pitchFamily="34" charset="0"/>
              <a:buChar char="•"/>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To maintain good glycemic control   </a:t>
            </a:r>
          </a:p>
          <a:p>
            <a:pPr marL="257175" indent="-257175" defTabSz="685800">
              <a:buFont typeface="Arial" panose="020B0604020202020204" pitchFamily="34" charset="0"/>
              <a:buChar char="•"/>
              <a:defRP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57175" indent="-257175" defTabSz="685800">
              <a:buFont typeface="Arial" panose="020B0604020202020204" pitchFamily="34" charset="0"/>
              <a:buChar char="•"/>
              <a:defRP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Improve overall health through healthy food choices.</a:t>
            </a:r>
          </a:p>
          <a:p>
            <a:pPr marL="257175" indent="-257175" defTabSz="685800">
              <a:buFont typeface="Arial" panose="020B0604020202020204" pitchFamily="34" charset="0"/>
              <a:buChar char="•"/>
              <a:defRP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57175" indent="-257175">
              <a:buFont typeface="Arial" panose="020B0604020202020204" pitchFamily="34" charset="0"/>
              <a:buChar cha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Achieve optimal blood pressure and lipid levels.</a:t>
            </a:r>
          </a:p>
          <a:p>
            <a:pPr marL="257175" indent="-257175">
              <a:buFont typeface="Arial" panose="020B0604020202020204" pitchFamily="34" charset="0"/>
              <a:buChar cha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57175" indent="-257175">
              <a:buFont typeface="Arial" panose="020B0604020202020204" pitchFamily="34" charset="0"/>
              <a:buChar cha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Prevent complications of diabetes</a:t>
            </a:r>
          </a:p>
          <a:p>
            <a:pPr marL="257175" indent="-257175">
              <a:buFont typeface="Arial" panose="020B0604020202020204" pitchFamily="34" charset="0"/>
              <a:buChar cha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257175" indent="-257175">
              <a:buFont typeface="Arial" panose="020B0604020202020204" pitchFamily="34" charset="0"/>
              <a:buChar char="•"/>
            </a:pP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Address individual nutrition needs</a:t>
            </a:r>
          </a:p>
          <a:p>
            <a:pPr marL="257175" indent="-257175">
              <a:buFont typeface="Arial" panose="020B0604020202020204" pitchFamily="34" charset="0"/>
              <a:buChar char="•"/>
            </a:pPr>
            <a:endParaRPr lang="en-US"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116229" y="5204329"/>
            <a:ext cx="6642243" cy="2738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Tree>
    <p:extLst>
      <p:ext uri="{BB962C8B-B14F-4D97-AF65-F5344CB8AC3E}">
        <p14:creationId xmlns:p14="http://schemas.microsoft.com/office/powerpoint/2010/main" val="120770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cs typeface="Times New Roman" panose="02020603050405020304" pitchFamily="18" charset="0"/>
              </a:rPr>
              <a:t>Age appropriate nutrition advice for children with T1DM</a:t>
            </a:r>
            <a:endParaRPr lang="en-GB" dirty="0"/>
          </a:p>
        </p:txBody>
      </p:sp>
      <p:graphicFrame>
        <p:nvGraphicFramePr>
          <p:cNvPr id="4" name="Table 4"/>
          <p:cNvGraphicFramePr>
            <a:graphicFrameLocks noGrp="1"/>
          </p:cNvGraphicFramePr>
          <p:nvPr>
            <p:ph idx="1"/>
          </p:nvPr>
        </p:nvGraphicFramePr>
        <p:xfrm>
          <a:off x="1773382" y="1690690"/>
          <a:ext cx="8265969" cy="4310061"/>
        </p:xfrm>
        <a:graphic>
          <a:graphicData uri="http://schemas.openxmlformats.org/drawingml/2006/table">
            <a:tbl>
              <a:tblPr firstRow="1" bandRow="1">
                <a:tableStyleId>{00A15C55-8517-42AA-B614-E9B94910E393}</a:tableStyleId>
              </a:tblPr>
              <a:tblGrid>
                <a:gridCol w="2662573">
                  <a:extLst>
                    <a:ext uri="{9D8B030D-6E8A-4147-A177-3AD203B41FA5}">
                      <a16:colId xmlns:a16="http://schemas.microsoft.com/office/drawing/2014/main" val="20000"/>
                    </a:ext>
                  </a:extLst>
                </a:gridCol>
                <a:gridCol w="2801698">
                  <a:extLst>
                    <a:ext uri="{9D8B030D-6E8A-4147-A177-3AD203B41FA5}">
                      <a16:colId xmlns:a16="http://schemas.microsoft.com/office/drawing/2014/main" val="20001"/>
                    </a:ext>
                  </a:extLst>
                </a:gridCol>
                <a:gridCol w="2801698">
                  <a:extLst>
                    <a:ext uri="{9D8B030D-6E8A-4147-A177-3AD203B41FA5}">
                      <a16:colId xmlns:a16="http://schemas.microsoft.com/office/drawing/2014/main" val="20002"/>
                    </a:ext>
                  </a:extLst>
                </a:gridCol>
              </a:tblGrid>
              <a:tr h="662493">
                <a:tc>
                  <a: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1500" u="none" strike="noStrike" kern="1200" cap="none" spc="0" normalizeH="0" baseline="0" noProof="0" dirty="0">
                          <a:ln>
                            <a:noFill/>
                          </a:ln>
                          <a:effectLst/>
                          <a:uLnTx/>
                          <a:uFillTx/>
                        </a:rPr>
                        <a:t>Infancy-Toddler and preschool children</a:t>
                      </a:r>
                    </a:p>
                    <a:p>
                      <a:endParaRPr lang="en-GB" sz="1000" dirty="0">
                        <a:solidFill>
                          <a:schemeClr val="tx1"/>
                        </a:solidFill>
                      </a:endParaRPr>
                    </a:p>
                  </a:txBody>
                  <a:tcPr marL="68580" marR="68580" marT="34290" marB="34290"/>
                </a:tc>
                <a:tc>
                  <a:txBody>
                    <a:bodyPr/>
                    <a:lstStyle/>
                    <a:p>
                      <a:r>
                        <a:rPr lang="en-US" sz="1000" dirty="0"/>
                        <a:t>School Age Children</a:t>
                      </a:r>
                      <a:endParaRPr lang="en-GB" sz="1000" dirty="0">
                        <a:solidFill>
                          <a:schemeClr val="tx1"/>
                        </a:solidFill>
                      </a:endParaRPr>
                    </a:p>
                  </a:txBody>
                  <a:tcPr marL="68580" marR="68580" marT="34290" marB="34290"/>
                </a:tc>
                <a:tc>
                  <a:txBody>
                    <a:bodyPr/>
                    <a:lstStyle/>
                    <a:p>
                      <a:r>
                        <a:rPr lang="en-US" sz="1400" dirty="0"/>
                        <a:t>Adolescents</a:t>
                      </a:r>
                      <a:endParaRPr lang="en-GB" sz="1000" dirty="0">
                        <a:solidFill>
                          <a:schemeClr val="tx1"/>
                        </a:solidFill>
                      </a:endParaRPr>
                    </a:p>
                  </a:txBody>
                  <a:tcPr marL="68580" marR="68580" marT="34290" marB="34290"/>
                </a:tc>
                <a:extLst>
                  <a:ext uri="{0D108BD9-81ED-4DB2-BD59-A6C34878D82A}">
                    <a16:rowId xmlns:a16="http://schemas.microsoft.com/office/drawing/2014/main" val="10000"/>
                  </a:ext>
                </a:extLst>
              </a:tr>
              <a:tr h="3647568">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defRPr/>
                      </a:pPr>
                      <a:r>
                        <a:rPr kumimoji="0" lang="en-US" sz="1400" u="none" strike="noStrike" kern="0" cap="none" spc="0" normalizeH="0" baseline="0" noProof="0" dirty="0">
                          <a:ln>
                            <a:noFill/>
                          </a:ln>
                          <a:effectLst/>
                          <a:uLnTx/>
                          <a:uFillTx/>
                          <a:sym typeface="Arial" panose="020B0604020202020204"/>
                        </a:rPr>
                        <a:t>Breastfeeding should continue until 2 years like any other child.</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defRPr/>
                      </a:pPr>
                      <a:endParaRPr kumimoji="0" lang="en-US" sz="1400" u="none" strike="noStrike" kern="0" cap="none" spc="0" normalizeH="0" baseline="0" noProof="0" dirty="0">
                        <a:ln>
                          <a:noFill/>
                        </a:ln>
                        <a:effectLst/>
                        <a:uLnTx/>
                        <a:uFillTx/>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defRPr/>
                      </a:pPr>
                      <a:r>
                        <a:rPr kumimoji="0" lang="en-US" sz="1400" u="none" strike="noStrike" kern="0" cap="none" spc="0" normalizeH="0" baseline="0" noProof="0" dirty="0">
                          <a:ln>
                            <a:noFill/>
                          </a:ln>
                          <a:effectLst/>
                          <a:uLnTx/>
                          <a:uFillTx/>
                          <a:sym typeface="Arial" panose="020B0604020202020204"/>
                        </a:rPr>
                        <a:t>Small meals spaced over the day promote improvements in glycemic outcomes and nutritional adequacy.</a:t>
                      </a:r>
                    </a:p>
                    <a:p>
                      <a:endParaRPr lang="en-GB" sz="1000" dirty="0"/>
                    </a:p>
                  </a:txBody>
                  <a:tcPr marL="68580" marR="68580" marT="34290" marB="34290"/>
                </a:tc>
                <a:tc>
                  <a:txBody>
                    <a:bodyPr/>
                    <a:lstStyle/>
                    <a:p>
                      <a:pPr marL="285750" marR="0" lvl="0" indent="-285750" algn="ctr"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Carbohydrate intake to prevent hypoglycemia particularly for school events such as sports days,  and camps</a:t>
                      </a:r>
                    </a:p>
                    <a:p>
                      <a:pPr marL="285750" marR="0" lvl="0" indent="-285750" algn="ctr"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endParaRPr kumimoji="0" lang="en-US" sz="1400" u="none" strike="noStrike" kern="0" cap="none" spc="0" normalizeH="0" baseline="0" noProof="0" dirty="0">
                        <a:ln>
                          <a:noFill/>
                        </a:ln>
                        <a:effectLst/>
                        <a:uLnTx/>
                        <a:uFillTx/>
                        <a:sym typeface="Arial" panose="020B0604020202020204"/>
                      </a:endParaRPr>
                    </a:p>
                    <a:p>
                      <a:pPr marL="285750" marR="0" lvl="0" indent="-285750" algn="ctr"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Healthy food choices, portion size, and physical activity</a:t>
                      </a:r>
                    </a:p>
                    <a:p>
                      <a:pPr marL="285750" marR="0" lvl="0" indent="-285750" algn="ctr"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endParaRPr kumimoji="0" lang="en-US" sz="1400" u="none" strike="noStrike" kern="0" cap="none" spc="0" normalizeH="0" baseline="0" noProof="0" dirty="0">
                        <a:ln>
                          <a:noFill/>
                        </a:ln>
                        <a:effectLst/>
                        <a:uLnTx/>
                        <a:uFillTx/>
                        <a:sym typeface="Arial" panose="020B0604020202020204"/>
                      </a:endParaRPr>
                    </a:p>
                    <a:p>
                      <a:pPr marL="285750" marR="0" lvl="0" indent="-285750" algn="ctr"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Sleepover and party advice should be discussed</a:t>
                      </a:r>
                    </a:p>
                    <a:p>
                      <a:endParaRPr lang="en-GB" sz="1000" dirty="0"/>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They have more freedom on what to eat, when and how much.</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endParaRPr kumimoji="0" lang="en-US" sz="1400" u="none" strike="noStrike" kern="0" cap="none" spc="0" normalizeH="0" baseline="0" noProof="0" dirty="0">
                        <a:ln>
                          <a:noFill/>
                        </a:ln>
                        <a:effectLst/>
                        <a:uLnTx/>
                        <a:uFillTx/>
                        <a:sym typeface="Arial" panose="020B0604020202020204"/>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This can negatively affect their glycemic management and food choices.</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endParaRPr kumimoji="0" lang="en-US" sz="1400" u="none" strike="noStrike" kern="0" cap="none" spc="0" normalizeH="0" baseline="0" noProof="0" dirty="0">
                        <a:ln>
                          <a:noFill/>
                        </a:ln>
                        <a:effectLst/>
                        <a:uLnTx/>
                        <a:uFillTx/>
                        <a:sym typeface="Arial" panose="020B0604020202020204"/>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Re-educate on the importance of healthy eating, nutrition and diabetes self-management.</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endParaRPr kumimoji="0" lang="en-US" sz="1400" u="none" strike="noStrike" kern="0" cap="none" spc="0" normalizeH="0" baseline="0" noProof="0" dirty="0">
                        <a:ln>
                          <a:noFill/>
                        </a:ln>
                        <a:effectLst/>
                        <a:uLnTx/>
                        <a:uFillTx/>
                        <a:sym typeface="Arial" panose="020B0604020202020204"/>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v"/>
                        <a:defRPr/>
                      </a:pPr>
                      <a:r>
                        <a:rPr kumimoji="0" lang="en-US" sz="1400" u="none" strike="noStrike" kern="0" cap="none" spc="0" normalizeH="0" baseline="0" noProof="0" dirty="0">
                          <a:ln>
                            <a:noFill/>
                          </a:ln>
                          <a:effectLst/>
                          <a:uLnTx/>
                          <a:uFillTx/>
                          <a:sym typeface="Arial" panose="020B0604020202020204"/>
                        </a:rPr>
                        <a:t>Psychological issues </a:t>
                      </a:r>
                      <a:r>
                        <a:rPr lang="en-US" sz="1000" kern="0" dirty="0" err="1">
                          <a:sym typeface="Arial" panose="020B0604020202020204"/>
                        </a:rPr>
                        <a:t>e.g</a:t>
                      </a:r>
                      <a:r>
                        <a:rPr kumimoji="0" lang="en-US" sz="1400" u="none" strike="noStrike" kern="0" cap="none" spc="0" normalizeH="0" baseline="0" noProof="0" dirty="0">
                          <a:ln>
                            <a:noFill/>
                          </a:ln>
                          <a:effectLst/>
                          <a:uLnTx/>
                          <a:uFillTx/>
                          <a:sym typeface="Arial" panose="020B0604020202020204"/>
                        </a:rPr>
                        <a:t> behavior disorders and depression may cause poor metabolic control</a:t>
                      </a:r>
                    </a:p>
                    <a:p>
                      <a:endParaRPr lang="en-GB" sz="1000" dirty="0"/>
                    </a:p>
                  </a:txBody>
                  <a:tcPr marL="68580" marR="68580" marT="34290" marB="3429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2679281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849" y="350980"/>
            <a:ext cx="4464194" cy="467591"/>
          </a:xfrm>
        </p:spPr>
        <p:txBody>
          <a:bodyPr>
            <a:normAutofit fontScale="90000"/>
          </a:bodyPr>
          <a:lstStyle/>
          <a:p>
            <a:pPr lvl="1" algn="ctr" defTabSz="514350" rtl="0">
              <a:lnSpc>
                <a:spcPct val="90000"/>
              </a:lnSpc>
              <a:spcBef>
                <a:spcPct val="0"/>
              </a:spcBef>
            </a:pPr>
            <a:r>
              <a:rPr lang="en-US" sz="2100" b="1" dirty="0"/>
              <a:t>Diet education</a:t>
            </a:r>
            <a:br>
              <a:rPr lang="en-US" b="1" dirty="0"/>
            </a:br>
            <a:endParaRPr lang="en-US" dirty="0"/>
          </a:p>
        </p:txBody>
      </p:sp>
      <p:sp>
        <p:nvSpPr>
          <p:cNvPr id="4" name="Slide Number Placeholder 3"/>
          <p:cNvSpPr>
            <a:spLocks noGrp="1"/>
          </p:cNvSpPr>
          <p:nvPr>
            <p:ph type="sldNum" sz="quarter" idx="12"/>
          </p:nvPr>
        </p:nvSpPr>
        <p:spPr/>
        <p:txBody>
          <a:bodyPr/>
          <a:lstStyle/>
          <a:p>
            <a:pPr defTabSz="514350" rtl="1">
              <a:defRPr/>
            </a:pPr>
            <a:fld id="{00000000-1234-1234-1234-123412341234}" type="slidenum">
              <a:rPr lang="en-US" sz="675">
                <a:solidFill>
                  <a:prstClr val="black">
                    <a:tint val="75000"/>
                  </a:prstClr>
                </a:solidFill>
              </a:rPr>
              <a:pPr defTabSz="514350" rtl="1">
                <a:defRPr/>
              </a:pPr>
              <a:t>266</a:t>
            </a:fld>
            <a:endParaRPr lang="en-US" sz="675">
              <a:solidFill>
                <a:prstClr val="black">
                  <a:tint val="75000"/>
                </a:prstClr>
              </a:solidFill>
            </a:endParaRPr>
          </a:p>
        </p:txBody>
      </p:sp>
      <p:pic>
        <p:nvPicPr>
          <p:cNvPr id="7" name="Picture 6"/>
          <p:cNvPicPr/>
          <p:nvPr/>
        </p:nvPicPr>
        <p:blipFill>
          <a:blip r:embed="rId2"/>
          <a:stretch>
            <a:fillRect/>
          </a:stretch>
        </p:blipFill>
        <p:spPr>
          <a:xfrm>
            <a:off x="2175165" y="818571"/>
            <a:ext cx="7980218" cy="4723247"/>
          </a:xfrm>
          <a:prstGeom prst="rect">
            <a:avLst/>
          </a:prstGeom>
        </p:spPr>
      </p:pic>
    </p:spTree>
    <p:extLst>
      <p:ext uri="{BB962C8B-B14F-4D97-AF65-F5344CB8AC3E}">
        <p14:creationId xmlns:p14="http://schemas.microsoft.com/office/powerpoint/2010/main" val="84354567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4289" y="1368335"/>
            <a:ext cx="4333925" cy="421620"/>
          </a:xfrm>
        </p:spPr>
        <p:txBody>
          <a:bodyPr>
            <a:noAutofit/>
          </a:bodyPr>
          <a:lstStyle/>
          <a:p>
            <a:r>
              <a:rPr lang="en-US" sz="1800" dirty="0">
                <a:solidFill>
                  <a:schemeClr val="accent1"/>
                </a:solidFill>
                <a:latin typeface="Tahoma" panose="020B0604030504040204" pitchFamily="34" charset="0"/>
                <a:ea typeface="Tahoma" panose="020B0604030504040204" pitchFamily="34" charset="0"/>
                <a:cs typeface="Tahoma" panose="020B0604030504040204" pitchFamily="34" charset="0"/>
              </a:rPr>
              <a:t>Insulin: carbohydrate  ratio (ICR)</a:t>
            </a:r>
            <a:br>
              <a:rPr lang="en-US" sz="1800" dirty="0">
                <a:solidFill>
                  <a:schemeClr val="accent1"/>
                </a:solidFill>
                <a:latin typeface="Tahoma" panose="020B0604030504040204" pitchFamily="34" charset="0"/>
                <a:ea typeface="Tahoma" panose="020B0604030504040204" pitchFamily="34" charset="0"/>
                <a:cs typeface="Tahoma" panose="020B0604030504040204" pitchFamily="34" charset="0"/>
              </a:rPr>
            </a:br>
            <a:endParaRPr lang="en-US" sz="18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127083" y="1435191"/>
            <a:ext cx="7937834" cy="3987618"/>
          </a:xfrm>
        </p:spPr>
        <p:txBody>
          <a:bodyPr>
            <a:normAutofit fontScale="25000" lnSpcReduction="20000"/>
          </a:bodyPr>
          <a:lstStyle/>
          <a:p>
            <a:pPr>
              <a:buNone/>
            </a:pPr>
            <a:endParaRPr lang="en-US" sz="1425" b="1" dirty="0">
              <a:latin typeface="Tahoma" panose="020B0604030504040204" pitchFamily="34" charset="0"/>
              <a:ea typeface="Tahoma" panose="020B0604030504040204" pitchFamily="34" charset="0"/>
              <a:cs typeface="Tahoma" panose="020B0604030504040204" pitchFamily="34" charset="0"/>
            </a:endParaRPr>
          </a:p>
          <a:p>
            <a:pPr>
              <a:buNone/>
            </a:pPr>
            <a:endParaRPr lang="en-US" sz="48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a:buNone/>
            </a:pPr>
            <a:endParaRPr lang="en-US" sz="5400" dirty="0">
              <a:solidFill>
                <a:schemeClr val="accent1"/>
              </a:solidFill>
              <a:ea typeface="Tahoma" panose="020B0604030504040204" pitchFamily="34" charset="0"/>
              <a:cs typeface="Tahoma" panose="020B0604030504040204" pitchFamily="34" charset="0"/>
            </a:endParaRPr>
          </a:p>
          <a:p>
            <a:r>
              <a:rPr lang="en-US" sz="7200" dirty="0">
                <a:ea typeface="Tahoma" panose="020B0604030504040204" pitchFamily="34" charset="0"/>
                <a:cs typeface="Tahoma" panose="020B0604030504040204" pitchFamily="34" charset="0"/>
              </a:rPr>
              <a:t>The amount of rapid acting or short-acting insulin  needed  to “cover” certain amount of carbohydrates eaten ( </a:t>
            </a:r>
            <a:r>
              <a:rPr lang="en-US" sz="7200" dirty="0">
                <a:solidFill>
                  <a:schemeClr val="accent1"/>
                </a:solidFill>
                <a:ea typeface="Tahoma" panose="020B0604030504040204" pitchFamily="34" charset="0"/>
                <a:cs typeface="Tahoma" panose="020B0604030504040204" pitchFamily="34" charset="0"/>
              </a:rPr>
              <a:t>in grams.)</a:t>
            </a:r>
          </a:p>
          <a:p>
            <a:endParaRPr lang="en-US" sz="7200" dirty="0">
              <a:solidFill>
                <a:schemeClr val="accent1"/>
              </a:solidFill>
              <a:ea typeface="Tahoma" panose="020B0604030504040204" pitchFamily="34" charset="0"/>
              <a:cs typeface="Tahoma" panose="020B0604030504040204" pitchFamily="34" charset="0"/>
            </a:endParaRPr>
          </a:p>
          <a:p>
            <a:endParaRPr lang="en-US" sz="7200" dirty="0">
              <a:ea typeface="Tahoma" panose="020B0604030504040204" pitchFamily="34" charset="0"/>
              <a:cs typeface="Tahoma" panose="020B0604030504040204" pitchFamily="34" charset="0"/>
            </a:endParaRPr>
          </a:p>
          <a:p>
            <a:r>
              <a:rPr lang="en-GB" sz="7200" dirty="0">
                <a:solidFill>
                  <a:schemeClr val="accent1"/>
                </a:solidFill>
                <a:ea typeface="Tahoma" panose="020B0604030504040204" pitchFamily="34" charset="0"/>
                <a:cs typeface="Tahoma" panose="020B0604030504040204" pitchFamily="34" charset="0"/>
              </a:rPr>
              <a:t>Calculated by:</a:t>
            </a:r>
          </a:p>
          <a:p>
            <a:pPr lvl="1"/>
            <a:r>
              <a:rPr lang="en-GB" sz="7200" dirty="0">
                <a:solidFill>
                  <a:schemeClr val="accent1"/>
                </a:solidFill>
                <a:ea typeface="Tahoma" panose="020B0604030504040204" pitchFamily="34" charset="0"/>
                <a:cs typeface="Tahoma" panose="020B0604030504040204" pitchFamily="34" charset="0"/>
              </a:rPr>
              <a:t>Fast acting insulin			Regular Insulin</a:t>
            </a:r>
          </a:p>
          <a:p>
            <a:pPr marL="342900" lvl="1" indent="0">
              <a:buNone/>
            </a:pPr>
            <a:r>
              <a:rPr lang="en-GB" sz="7200" dirty="0">
                <a:solidFill>
                  <a:schemeClr val="accent1"/>
                </a:solidFill>
                <a:ea typeface="Tahoma" panose="020B0604030504040204" pitchFamily="34" charset="0"/>
                <a:cs typeface="Tahoma" panose="020B0604030504040204" pitchFamily="34" charset="0"/>
              </a:rPr>
              <a:t>	500/Total Daily Dose</a:t>
            </a:r>
            <a:r>
              <a:rPr lang="en-GB" sz="7200" dirty="0">
                <a:ea typeface="Tahoma" panose="020B0604030504040204" pitchFamily="34" charset="0"/>
                <a:cs typeface="Tahoma" panose="020B0604030504040204" pitchFamily="34" charset="0"/>
              </a:rPr>
              <a:t>		     </a:t>
            </a:r>
            <a:r>
              <a:rPr lang="en-GB" sz="7200" dirty="0">
                <a:solidFill>
                  <a:schemeClr val="accent1"/>
                </a:solidFill>
                <a:ea typeface="Tahoma" panose="020B0604030504040204" pitchFamily="34" charset="0"/>
                <a:cs typeface="Tahoma" panose="020B0604030504040204" pitchFamily="34" charset="0"/>
              </a:rPr>
              <a:t>450/Total Daily Dose </a:t>
            </a:r>
          </a:p>
          <a:p>
            <a:pPr marL="342900" lvl="1" indent="0">
              <a:buNone/>
            </a:pPr>
            <a:endParaRPr lang="en-GB" sz="7200" dirty="0">
              <a:solidFill>
                <a:schemeClr val="accent1"/>
              </a:solidFill>
              <a:ea typeface="Tahoma" panose="020B0604030504040204" pitchFamily="34" charset="0"/>
              <a:cs typeface="Tahoma" panose="020B0604030504040204" pitchFamily="34" charset="0"/>
            </a:endParaRPr>
          </a:p>
          <a:p>
            <a:pPr marL="0" indent="0">
              <a:spcBef>
                <a:spcPts val="270"/>
              </a:spcBef>
              <a:buNone/>
            </a:pPr>
            <a:r>
              <a:rPr lang="en-US" sz="7200" dirty="0">
                <a:ea typeface="Tahoma" panose="020B0604030504040204" pitchFamily="34" charset="0"/>
                <a:cs typeface="Tahoma" panose="020B0604030504040204" pitchFamily="34" charset="0"/>
              </a:rPr>
              <a:t>First establish what the Total Daily Dosage (TDD) is. It’s derived by adding all basal or long-acting and all bolus or rapid-acting insulin that is taken in a 24-hour period.</a:t>
            </a:r>
          </a:p>
          <a:p>
            <a:pPr marL="0" indent="0">
              <a:spcBef>
                <a:spcPts val="270"/>
              </a:spcBef>
              <a:buNone/>
            </a:pPr>
            <a:r>
              <a:rPr lang="en-US" sz="7200" dirty="0">
                <a:ea typeface="Tahoma" panose="020B0604030504040204" pitchFamily="34" charset="0"/>
                <a:cs typeface="Tahoma" panose="020B0604030504040204" pitchFamily="34" charset="0"/>
              </a:rPr>
              <a:t> </a:t>
            </a:r>
            <a:endParaRPr lang="en-US" sz="7200" dirty="0">
              <a:solidFill>
                <a:schemeClr val="accent1"/>
              </a:solidFill>
              <a:ea typeface="Tahoma" panose="020B0604030504040204" pitchFamily="34" charset="0"/>
              <a:cs typeface="Tahoma" panose="020B0604030504040204" pitchFamily="34" charset="0"/>
            </a:endParaRPr>
          </a:p>
          <a:p>
            <a:pPr lvl="2">
              <a:lnSpc>
                <a:spcPct val="120000"/>
              </a:lnSpc>
              <a:spcBef>
                <a:spcPts val="270"/>
              </a:spcBef>
            </a:pPr>
            <a:r>
              <a:rPr lang="en-US" sz="7200" dirty="0">
                <a:solidFill>
                  <a:schemeClr val="accent1"/>
                </a:solidFill>
                <a:ea typeface="Tahoma" panose="020B0604030504040204" pitchFamily="34" charset="0"/>
                <a:cs typeface="Tahoma" panose="020B0604030504040204" pitchFamily="34" charset="0"/>
              </a:rPr>
              <a:t> Pre-pubertal: 0.5 - 0.7 units/kg/day</a:t>
            </a:r>
          </a:p>
          <a:p>
            <a:pPr lvl="2">
              <a:lnSpc>
                <a:spcPct val="120000"/>
              </a:lnSpc>
              <a:spcBef>
                <a:spcPts val="270"/>
              </a:spcBef>
            </a:pPr>
            <a:endParaRPr lang="en-US" sz="7200" dirty="0">
              <a:solidFill>
                <a:schemeClr val="accent1"/>
              </a:solidFill>
              <a:ea typeface="Tahoma" panose="020B0604030504040204" pitchFamily="34" charset="0"/>
              <a:cs typeface="Tahoma" panose="020B0604030504040204" pitchFamily="34" charset="0"/>
            </a:endParaRPr>
          </a:p>
          <a:p>
            <a:pPr lvl="2">
              <a:lnSpc>
                <a:spcPct val="120000"/>
              </a:lnSpc>
              <a:spcBef>
                <a:spcPts val="270"/>
              </a:spcBef>
            </a:pPr>
            <a:r>
              <a:rPr lang="en-US" sz="7200" dirty="0">
                <a:solidFill>
                  <a:schemeClr val="accent1"/>
                </a:solidFill>
                <a:ea typeface="Tahoma" panose="020B0604030504040204" pitchFamily="34" charset="0"/>
                <a:cs typeface="Tahoma" panose="020B0604030504040204" pitchFamily="34" charset="0"/>
              </a:rPr>
              <a:t> Pubertal:       0.8 – 1.2 units/kg/day</a:t>
            </a:r>
          </a:p>
          <a:p>
            <a:pPr marL="0" indent="0">
              <a:buNone/>
            </a:pPr>
            <a:endParaRPr lang="en-US" sz="48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4800" b="1" dirty="0">
                <a:latin typeface="Tahoma" panose="020B0604030504040204" pitchFamily="34" charset="0"/>
                <a:ea typeface="Tahoma" panose="020B0604030504040204" pitchFamily="34" charset="0"/>
                <a:cs typeface="Tahoma" panose="020B0604030504040204" pitchFamily="34" charset="0"/>
              </a:rPr>
              <a:t> </a:t>
            </a:r>
          </a:p>
          <a:p>
            <a:endParaRPr lang="en-US" sz="4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2"/>
          </p:nvPr>
        </p:nvSpPr>
        <p:spPr/>
        <p:txBody>
          <a:bodyPr/>
          <a:lstStyle/>
          <a:p>
            <a:pPr defTabSz="514350" rtl="1">
              <a:defRPr/>
            </a:pPr>
            <a:fld id="{00000000-1234-1234-1234-123412341234}" type="slidenum">
              <a:rPr lang="en-US" sz="675">
                <a:solidFill>
                  <a:prstClr val="black">
                    <a:tint val="75000"/>
                  </a:prstClr>
                </a:solidFill>
              </a:rPr>
              <a:pPr defTabSz="514350" rtl="1">
                <a:defRPr/>
              </a:pPr>
              <a:t>267</a:t>
            </a:fld>
            <a:endParaRPr lang="en-US" sz="675">
              <a:solidFill>
                <a:prstClr val="black">
                  <a:tint val="75000"/>
                </a:prstClr>
              </a:solidFill>
            </a:endParaRPr>
          </a:p>
        </p:txBody>
      </p:sp>
      <p:sp>
        <p:nvSpPr>
          <p:cNvPr id="5" name="Flowchart: Punched Tape 4"/>
          <p:cNvSpPr/>
          <p:nvPr/>
        </p:nvSpPr>
        <p:spPr>
          <a:xfrm>
            <a:off x="7537165" y="4535307"/>
            <a:ext cx="1672937" cy="1226128"/>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1350" dirty="0">
                <a:solidFill>
                  <a:prstClr val="black"/>
                </a:solidFill>
                <a:latin typeface="Tahoma" panose="020B0604030504040204" pitchFamily="34" charset="0"/>
                <a:ea typeface="Tahoma" panose="020B0604030504040204" pitchFamily="34" charset="0"/>
                <a:cs typeface="Tahoma" panose="020B0604030504040204" pitchFamily="34" charset="0"/>
              </a:rPr>
              <a:t>Weight determines the (TDD)</a:t>
            </a:r>
          </a:p>
        </p:txBody>
      </p:sp>
    </p:spTree>
    <p:extLst>
      <p:ext uri="{BB962C8B-B14F-4D97-AF65-F5344CB8AC3E}">
        <p14:creationId xmlns:p14="http://schemas.microsoft.com/office/powerpoint/2010/main" val="360125639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891" y="1467502"/>
            <a:ext cx="1410251" cy="401564"/>
          </a:xfrm>
        </p:spPr>
        <p:txBody>
          <a:bodyPr>
            <a:normAutofit fontScale="90000"/>
          </a:bodyPr>
          <a:lstStyle/>
          <a:p>
            <a:pPr algn="ctr"/>
            <a:r>
              <a:rPr lang="en-US" dirty="0">
                <a:solidFill>
                  <a:srgbClr val="00B0F0"/>
                </a:solidFill>
              </a:rPr>
              <a:t>ICR (2)</a:t>
            </a:r>
          </a:p>
        </p:txBody>
      </p:sp>
      <p:sp>
        <p:nvSpPr>
          <p:cNvPr id="3" name="Content Placeholder 2"/>
          <p:cNvSpPr>
            <a:spLocks noGrp="1"/>
          </p:cNvSpPr>
          <p:nvPr>
            <p:ph idx="1"/>
          </p:nvPr>
        </p:nvSpPr>
        <p:spPr>
          <a:xfrm>
            <a:off x="2281990" y="1802825"/>
            <a:ext cx="7757360" cy="3687149"/>
          </a:xfrm>
        </p:spPr>
        <p:txBody>
          <a:bodyPr>
            <a:normAutofit fontScale="92500" lnSpcReduction="20000"/>
          </a:bodyPr>
          <a:lstStyle/>
          <a:p>
            <a:endParaRPr lang="en-US" sz="1500" dirty="0">
              <a:solidFill>
                <a:schemeClr val="accent1"/>
              </a:solidFill>
              <a:ea typeface="Tahoma" panose="020B0604030504040204" pitchFamily="34" charset="0"/>
              <a:cs typeface="Tahoma" panose="020B0604030504040204" pitchFamily="34" charset="0"/>
            </a:endParaRPr>
          </a:p>
          <a:p>
            <a:r>
              <a:rPr lang="en-US" dirty="0">
                <a:solidFill>
                  <a:schemeClr val="accent1"/>
                </a:solidFill>
                <a:ea typeface="Tahoma" panose="020B0604030504040204" pitchFamily="34" charset="0"/>
                <a:cs typeface="Tahoma" panose="020B0604030504040204" pitchFamily="34" charset="0"/>
              </a:rPr>
              <a:t>Insulin-to-carb ratio is individualized for each child according to</a:t>
            </a:r>
          </a:p>
          <a:p>
            <a:pPr lvl="2">
              <a:buFont typeface="Wingdings" panose="05000000000000000000" pitchFamily="2" charset="2"/>
              <a:buChar char="ü"/>
            </a:pPr>
            <a:r>
              <a:rPr lang="en-US" sz="2100" dirty="0">
                <a:ea typeface="Tahoma" panose="020B0604030504040204" pitchFamily="34" charset="0"/>
                <a:cs typeface="Tahoma" panose="020B0604030504040204" pitchFamily="34" charset="0"/>
              </a:rPr>
              <a:t>age</a:t>
            </a:r>
          </a:p>
          <a:p>
            <a:pPr lvl="2">
              <a:buFont typeface="Wingdings" panose="05000000000000000000" pitchFamily="2" charset="2"/>
              <a:buChar char="ü"/>
            </a:pPr>
            <a:r>
              <a:rPr lang="en-US" sz="2100" dirty="0">
                <a:ea typeface="Tahoma" panose="020B0604030504040204" pitchFamily="34" charset="0"/>
                <a:cs typeface="Tahoma" panose="020B0604030504040204" pitchFamily="34" charset="0"/>
              </a:rPr>
              <a:t>weight</a:t>
            </a:r>
          </a:p>
          <a:p>
            <a:pPr lvl="2">
              <a:buFont typeface="Wingdings" panose="05000000000000000000" pitchFamily="2" charset="2"/>
              <a:buChar char="ü"/>
            </a:pPr>
            <a:r>
              <a:rPr lang="en-US" sz="2100" dirty="0">
                <a:ea typeface="Tahoma" panose="020B0604030504040204" pitchFamily="34" charset="0"/>
                <a:cs typeface="Tahoma" panose="020B0604030504040204" pitchFamily="34" charset="0"/>
              </a:rPr>
              <a:t>pubertal status, </a:t>
            </a:r>
          </a:p>
          <a:p>
            <a:pPr lvl="2">
              <a:buFont typeface="Wingdings" panose="05000000000000000000" pitchFamily="2" charset="2"/>
              <a:buChar char="ü"/>
            </a:pPr>
            <a:r>
              <a:rPr lang="en-US" sz="2100" dirty="0">
                <a:ea typeface="Tahoma" panose="020B0604030504040204" pitchFamily="34" charset="0"/>
                <a:cs typeface="Tahoma" panose="020B0604030504040204" pitchFamily="34" charset="0"/>
              </a:rPr>
              <a:t>duration of diagnosis</a:t>
            </a:r>
          </a:p>
          <a:p>
            <a:pPr lvl="2">
              <a:buFont typeface="Wingdings" panose="05000000000000000000" pitchFamily="2" charset="2"/>
              <a:buChar char="ü"/>
            </a:pPr>
            <a:r>
              <a:rPr lang="en-US" sz="2100" dirty="0">
                <a:ea typeface="Tahoma" panose="020B0604030504040204" pitchFamily="34" charset="0"/>
                <a:cs typeface="Tahoma" panose="020B0604030504040204" pitchFamily="34" charset="0"/>
              </a:rPr>
              <a:t>physical activity</a:t>
            </a:r>
          </a:p>
          <a:p>
            <a:endParaRPr lang="en-US" dirty="0">
              <a:ea typeface="Tahoma" panose="020B0604030504040204" pitchFamily="34" charset="0"/>
              <a:cs typeface="Tahoma" panose="020B0604030504040204" pitchFamily="34" charset="0"/>
            </a:endParaRPr>
          </a:p>
          <a:p>
            <a:r>
              <a:rPr lang="en-US" dirty="0">
                <a:ea typeface="Tahoma" panose="020B0604030504040204" pitchFamily="34" charset="0"/>
                <a:cs typeface="Tahoma" panose="020B0604030504040204" pitchFamily="34" charset="0"/>
              </a:rPr>
              <a:t>The regular /rapid -acting insulin dosing normally change with carb counting ( and is not constant) in all meals </a:t>
            </a:r>
          </a:p>
          <a:p>
            <a:endParaRPr lang="en-US" sz="1500" dirty="0"/>
          </a:p>
        </p:txBody>
      </p:sp>
      <p:sp>
        <p:nvSpPr>
          <p:cNvPr id="4" name="Slide Number Placeholder 3"/>
          <p:cNvSpPr>
            <a:spLocks noGrp="1"/>
          </p:cNvSpPr>
          <p:nvPr>
            <p:ph type="sldNum" sz="quarter" idx="12"/>
          </p:nvPr>
        </p:nvSpPr>
        <p:spPr/>
        <p:txBody>
          <a:bodyPr/>
          <a:lstStyle/>
          <a:p>
            <a:pPr defTabSz="514350" rtl="1">
              <a:defRPr/>
            </a:pPr>
            <a:fld id="{00000000-1234-1234-1234-123412341234}" type="slidenum">
              <a:rPr lang="en-US" sz="675">
                <a:solidFill>
                  <a:prstClr val="black">
                    <a:tint val="75000"/>
                  </a:prstClr>
                </a:solidFill>
              </a:rPr>
              <a:pPr defTabSz="514350" rtl="1">
                <a:defRPr/>
              </a:pPr>
              <a:t>268</a:t>
            </a:fld>
            <a:endParaRPr lang="en-US" sz="675">
              <a:solidFill>
                <a:prstClr val="black">
                  <a:tint val="75000"/>
                </a:prstClr>
              </a:solidFill>
            </a:endParaRPr>
          </a:p>
        </p:txBody>
      </p:sp>
    </p:spTree>
    <p:extLst>
      <p:ext uri="{BB962C8B-B14F-4D97-AF65-F5344CB8AC3E}">
        <p14:creationId xmlns:p14="http://schemas.microsoft.com/office/powerpoint/2010/main" val="230010690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6905-5EB1-D73F-2EB4-9071F6689F0E}"/>
              </a:ext>
            </a:extLst>
          </p:cNvPr>
          <p:cNvSpPr>
            <a:spLocks noGrp="1"/>
          </p:cNvSpPr>
          <p:nvPr>
            <p:ph type="title"/>
          </p:nvPr>
        </p:nvSpPr>
        <p:spPr>
          <a:xfrm>
            <a:off x="4287859" y="977993"/>
            <a:ext cx="3169023" cy="374613"/>
          </a:xfrm>
        </p:spPr>
        <p:txBody>
          <a:bodyPr>
            <a:normAutofit fontScale="90000"/>
          </a:bodyPr>
          <a:lstStyle/>
          <a:p>
            <a:pPr algn="ctr"/>
            <a:r>
              <a:rPr lang="en-US" sz="2400" dirty="0">
                <a:solidFill>
                  <a:schemeClr val="accent1"/>
                </a:solidFill>
                <a:latin typeface="Tahoma" panose="020B0604030504040204" pitchFamily="34" charset="0"/>
                <a:ea typeface="Tahoma" panose="020B0604030504040204" pitchFamily="34" charset="0"/>
                <a:cs typeface="Tahoma" panose="020B0604030504040204" pitchFamily="34" charset="0"/>
              </a:rPr>
              <a:t> Example:</a:t>
            </a:r>
          </a:p>
        </p:txBody>
      </p:sp>
      <p:sp>
        <p:nvSpPr>
          <p:cNvPr id="4" name="Slide Number Placeholder 3">
            <a:extLst>
              <a:ext uri="{FF2B5EF4-FFF2-40B4-BE49-F238E27FC236}">
                <a16:creationId xmlns:a16="http://schemas.microsoft.com/office/drawing/2014/main" id="{B8EB80C6-3ABB-586D-3FFB-38DA529A996E}"/>
              </a:ext>
            </a:extLst>
          </p:cNvPr>
          <p:cNvSpPr>
            <a:spLocks noGrp="1"/>
          </p:cNvSpPr>
          <p:nvPr>
            <p:ph type="sldNum" sz="quarter" idx="12"/>
          </p:nvPr>
        </p:nvSpPr>
        <p:spPr/>
        <p:txBody>
          <a:bodyPr/>
          <a:lstStyle/>
          <a:p>
            <a:pPr defTabSz="685800" rtl="1">
              <a:defRPr/>
            </a:pPr>
            <a:fld id="{00000000-1234-1234-1234-123412341234}" type="slidenum">
              <a:rPr lang="en-US" sz="675">
                <a:solidFill>
                  <a:prstClr val="black">
                    <a:tint val="75000"/>
                  </a:prstClr>
                </a:solidFill>
              </a:rPr>
              <a:pPr defTabSz="685800" rtl="1">
                <a:defRPr/>
              </a:pPr>
              <a:t>269</a:t>
            </a:fld>
            <a:endParaRPr lang="en-US" sz="675">
              <a:solidFill>
                <a:prstClr val="black">
                  <a:tint val="75000"/>
                </a:prstClr>
              </a:solidFill>
            </a:endParaRPr>
          </a:p>
        </p:txBody>
      </p:sp>
      <p:sp>
        <p:nvSpPr>
          <p:cNvPr id="8" name="Rectangle 7">
            <a:extLst>
              <a:ext uri="{FF2B5EF4-FFF2-40B4-BE49-F238E27FC236}">
                <a16:creationId xmlns:a16="http://schemas.microsoft.com/office/drawing/2014/main" id="{5CF0185F-46A9-B596-FA89-E548AFF1E2CF}"/>
              </a:ext>
            </a:extLst>
          </p:cNvPr>
          <p:cNvSpPr/>
          <p:nvPr/>
        </p:nvSpPr>
        <p:spPr>
          <a:xfrm>
            <a:off x="1892167" y="1439141"/>
            <a:ext cx="8518358" cy="41853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Example using rapid-acting insulin in a child on total daily dose (TDD) of 50 units of insulin:</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500/50 = 1:10 (1 unit of insulin given for 10 g of carbs)</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Regular insulin for a child using TDD of 50 units of insulin:</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 Example: 450/50 = 1:9 (1 unit of insulin given for 9 g of carbs.)</a:t>
            </a:r>
          </a:p>
          <a:p>
            <a:pPr algn="ctr" defTabSz="685800">
              <a:defRPr/>
            </a:pPr>
            <a:endParaRPr lang="en-US" sz="1350" dirty="0">
              <a:solidFill>
                <a:prstClr val="black"/>
              </a:solidFill>
              <a:latin typeface="Calibri" panose="020F0502020204030204"/>
              <a:ea typeface="Tahoma" panose="020B0604030504040204" pitchFamily="34" charset="0"/>
              <a:cs typeface="Tahoma" panose="020B0604030504040204" pitchFamily="34" charset="0"/>
            </a:endParaRPr>
          </a:p>
          <a:p>
            <a:pPr algn="ctr" defTabSz="685800">
              <a:defRPr/>
            </a:pPr>
            <a:r>
              <a:rPr lang="en-US" sz="1350" dirty="0">
                <a:solidFill>
                  <a:srgbClr val="4472C4"/>
                </a:solidFill>
                <a:latin typeface="Calibri" panose="020F0502020204030204"/>
                <a:ea typeface="Tahoma" panose="020B0604030504040204" pitchFamily="34" charset="0"/>
                <a:cs typeface="Tahoma" panose="020B0604030504040204" pitchFamily="34" charset="0"/>
              </a:rPr>
              <a:t>HOW TO USE INSULIN: CARBOHYDRATE RATIO</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	</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Example: insulin to carb ratio: 1:10</a:t>
            </a:r>
          </a:p>
          <a:p>
            <a:pPr algn="ctr" defTabSz="685800">
              <a:defRPr/>
            </a:pPr>
            <a:endParaRPr lang="en-US" sz="1350" dirty="0">
              <a:solidFill>
                <a:prstClr val="black"/>
              </a:solidFill>
              <a:latin typeface="Calibri" panose="020F0502020204030204"/>
              <a:ea typeface="Tahoma" panose="020B0604030504040204" pitchFamily="34" charset="0"/>
              <a:cs typeface="Tahoma" panose="020B0604030504040204" pitchFamily="34" charset="0"/>
            </a:endParaRP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1 cup (250ml) of rice =                               45 g</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1 cup (250ml) of beans =                           30 g</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1 cup (250ml) cooked vegetables =         10 g</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Total =                                                            85 g</a:t>
            </a: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        10 g = 1 unit of insulin</a:t>
            </a:r>
          </a:p>
          <a:p>
            <a:pPr algn="ctr" defTabSz="685800">
              <a:defRPr/>
            </a:pPr>
            <a:endParaRPr lang="en-US" sz="1350" dirty="0">
              <a:solidFill>
                <a:prstClr val="black"/>
              </a:solidFill>
              <a:latin typeface="Calibri" panose="020F0502020204030204"/>
              <a:ea typeface="Tahoma" panose="020B0604030504040204" pitchFamily="34" charset="0"/>
              <a:cs typeface="Tahoma" panose="020B0604030504040204" pitchFamily="34" charset="0"/>
            </a:endParaRPr>
          </a:p>
          <a:p>
            <a:pPr algn="ctr" defTabSz="685800">
              <a:defRPr/>
            </a:pPr>
            <a:r>
              <a:rPr lang="en-US" sz="1350" dirty="0">
                <a:solidFill>
                  <a:prstClr val="black"/>
                </a:solidFill>
                <a:latin typeface="Calibri" panose="020F0502020204030204"/>
                <a:ea typeface="Tahoma" panose="020B0604030504040204" pitchFamily="34" charset="0"/>
                <a:cs typeface="Tahoma" panose="020B0604030504040204" pitchFamily="34" charset="0"/>
              </a:rPr>
              <a:t>85 g = How much insulin? = 85/10 = 8.5 units (round off to 9 units</a:t>
            </a:r>
          </a:p>
          <a:p>
            <a:pPr algn="ctr" defTabSz="685800">
              <a:defRPr/>
            </a:pPr>
            <a:endParaRPr lang="en-US" sz="1350" dirty="0">
              <a:solidFill>
                <a:prstClr val="black"/>
              </a:solidFill>
              <a:latin typeface="Calibri" panose="020F0502020204030204"/>
              <a:ea typeface="Tahoma" panose="020B0604030504040204" pitchFamily="34" charset="0"/>
              <a:cs typeface="Tahoma" panose="020B0604030504040204" pitchFamily="34" charset="0"/>
            </a:endParaRPr>
          </a:p>
          <a:p>
            <a:pPr algn="ctr" defTabSz="685800">
              <a:defRPr/>
            </a:pPr>
            <a:r>
              <a:rPr lang="en-US" sz="1350" dirty="0">
                <a:solidFill>
                  <a:srgbClr val="4472C4"/>
                </a:solidFill>
                <a:latin typeface="Calibri" panose="020F0502020204030204"/>
                <a:ea typeface="Tahoma" panose="020B0604030504040204" pitchFamily="34" charset="0"/>
                <a:cs typeface="Tahoma" panose="020B0604030504040204" pitchFamily="34" charset="0"/>
              </a:rPr>
              <a:t>The ratio can be fine-tuned by checking BG before and 2 hours after meals to maintain a BG in within the target</a:t>
            </a:r>
          </a:p>
        </p:txBody>
      </p:sp>
    </p:spTree>
    <p:extLst>
      <p:ext uri="{BB962C8B-B14F-4D97-AF65-F5344CB8AC3E}">
        <p14:creationId xmlns:p14="http://schemas.microsoft.com/office/powerpoint/2010/main" val="362489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3390B-5658-4187-A589-0E92E18ED2F2}"/>
              </a:ext>
            </a:extLst>
          </p:cNvPr>
          <p:cNvSpPr>
            <a:spLocks noGrp="1"/>
          </p:cNvSpPr>
          <p:nvPr>
            <p:ph type="title"/>
          </p:nvPr>
        </p:nvSpPr>
        <p:spPr>
          <a:xfrm>
            <a:off x="1288484" y="77633"/>
            <a:ext cx="6172200" cy="742951"/>
          </a:xfrm>
        </p:spPr>
        <p:txBody>
          <a:bodyPr>
            <a:normAutofit fontScale="90000"/>
          </a:bodyPr>
          <a:lstStyle/>
          <a:p>
            <a:pPr>
              <a:defRPr/>
            </a:pPr>
            <a:r>
              <a:rPr lang="en-US" b="1" dirty="0">
                <a:solidFill>
                  <a:srgbClr val="0070C0"/>
                </a:solidFill>
                <a:latin typeface="+mn-lt"/>
              </a:rPr>
              <a:t>Fluid summary – no trauma</a:t>
            </a:r>
            <a:endParaRPr lang="en-UG" b="1" dirty="0">
              <a:solidFill>
                <a:srgbClr val="0070C0"/>
              </a:solidFill>
              <a:latin typeface="+mn-lt"/>
            </a:endParaRPr>
          </a:p>
        </p:txBody>
      </p:sp>
      <p:grpSp>
        <p:nvGrpSpPr>
          <p:cNvPr id="287747" name="Group 42">
            <a:extLst>
              <a:ext uri="{FF2B5EF4-FFF2-40B4-BE49-F238E27FC236}">
                <a16:creationId xmlns:a16="http://schemas.microsoft.com/office/drawing/2014/main" id="{3DEFC38E-112A-4321-A4CB-871EAB09BAC1}"/>
              </a:ext>
            </a:extLst>
          </p:cNvPr>
          <p:cNvGrpSpPr>
            <a:grpSpLocks/>
          </p:cNvGrpSpPr>
          <p:nvPr/>
        </p:nvGrpSpPr>
        <p:grpSpPr bwMode="auto">
          <a:xfrm>
            <a:off x="1798047" y="999125"/>
            <a:ext cx="8452907" cy="1012030"/>
            <a:chOff x="372122" y="1556792"/>
            <a:chExt cx="7872286" cy="1350640"/>
          </a:xfrm>
        </p:grpSpPr>
        <p:sp>
          <p:nvSpPr>
            <p:cNvPr id="3" name="Rectangle 2">
              <a:extLst>
                <a:ext uri="{FF2B5EF4-FFF2-40B4-BE49-F238E27FC236}">
                  <a16:creationId xmlns:a16="http://schemas.microsoft.com/office/drawing/2014/main" id="{6F49F3F9-C891-4EAC-BF49-62BA92149014}"/>
                </a:ext>
              </a:extLst>
            </p:cNvPr>
            <p:cNvSpPr/>
            <p:nvPr/>
          </p:nvSpPr>
          <p:spPr>
            <a:xfrm>
              <a:off x="610897" y="1556792"/>
              <a:ext cx="7633511" cy="135064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sp>
          <p:nvSpPr>
            <p:cNvPr id="18" name="Rectangle: Rounded Corners 17">
              <a:extLst>
                <a:ext uri="{FF2B5EF4-FFF2-40B4-BE49-F238E27FC236}">
                  <a16:creationId xmlns:a16="http://schemas.microsoft.com/office/drawing/2014/main" id="{F29A13A4-8538-4508-B24E-0071571BF781}"/>
                </a:ext>
              </a:extLst>
            </p:cNvPr>
            <p:cNvSpPr/>
            <p:nvPr/>
          </p:nvSpPr>
          <p:spPr>
            <a:xfrm>
              <a:off x="467544" y="1774912"/>
              <a:ext cx="708305" cy="914400"/>
            </a:xfrm>
            <a:prstGeom prst="roundRect">
              <a:avLst/>
            </a:prstGeom>
            <a:solidFill>
              <a:schemeClr val="accent5">
                <a:lumMod val="60000"/>
                <a:lumOff val="40000"/>
              </a:schemeClr>
            </a:solidFill>
            <a:ln>
              <a:noFill/>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endParaRPr lang="en-US" sz="2000">
                <a:solidFill>
                  <a:prstClr val="white"/>
                </a:solidFill>
              </a:endParaRPr>
            </a:p>
          </p:txBody>
        </p:sp>
        <p:sp>
          <p:nvSpPr>
            <p:cNvPr id="14" name="Freeform: Shape 13">
              <a:extLst>
                <a:ext uri="{FF2B5EF4-FFF2-40B4-BE49-F238E27FC236}">
                  <a16:creationId xmlns:a16="http://schemas.microsoft.com/office/drawing/2014/main" id="{B95AD614-90CC-4B6D-A441-D73CE6A21C67}"/>
                </a:ext>
              </a:extLst>
            </p:cNvPr>
            <p:cNvSpPr/>
            <p:nvPr/>
          </p:nvSpPr>
          <p:spPr>
            <a:xfrm flipH="1">
              <a:off x="372122" y="1556792"/>
              <a:ext cx="914400" cy="1350640"/>
            </a:xfrm>
            <a:custGeom>
              <a:avLst/>
              <a:gdLst>
                <a:gd name="connsiteX0" fmla="*/ 0 w 1512168"/>
                <a:gd name="connsiteY0" fmla="*/ 0 h 1566663"/>
                <a:gd name="connsiteX1" fmla="*/ 1512168 w 1512168"/>
                <a:gd name="connsiteY1" fmla="*/ 0 h 1566663"/>
                <a:gd name="connsiteX2" fmla="*/ 1512168 w 1512168"/>
                <a:gd name="connsiteY2" fmla="*/ 1566663 h 1566663"/>
                <a:gd name="connsiteX3" fmla="*/ 767989 w 1512168"/>
                <a:gd name="connsiteY3" fmla="*/ 1566663 h 1566663"/>
                <a:gd name="connsiteX4" fmla="*/ 767989 w 1512168"/>
                <a:gd name="connsiteY4" fmla="*/ 653169 h 1566663"/>
                <a:gd name="connsiteX5" fmla="*/ 601364 w 1512168"/>
                <a:gd name="connsiteY5" fmla="*/ 486544 h 1566663"/>
                <a:gd name="connsiteX6" fmla="*/ 0 w 1512168"/>
                <a:gd name="connsiteY6" fmla="*/ 486544 h 156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168" h="1566663">
                  <a:moveTo>
                    <a:pt x="0" y="0"/>
                  </a:moveTo>
                  <a:lnTo>
                    <a:pt x="1512168" y="0"/>
                  </a:lnTo>
                  <a:lnTo>
                    <a:pt x="1512168" y="1566663"/>
                  </a:lnTo>
                  <a:lnTo>
                    <a:pt x="767989" y="1566663"/>
                  </a:lnTo>
                  <a:lnTo>
                    <a:pt x="767989" y="653169"/>
                  </a:lnTo>
                  <a:cubicBezTo>
                    <a:pt x="767989" y="561145"/>
                    <a:pt x="693388" y="486544"/>
                    <a:pt x="601364" y="486544"/>
                  </a:cubicBezTo>
                  <a:lnTo>
                    <a:pt x="0" y="486544"/>
                  </a:lnTo>
                  <a:close/>
                </a:path>
              </a:pathLst>
            </a:cu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endParaRPr lang="en-US" sz="2000" dirty="0">
                <a:solidFill>
                  <a:prstClr val="white"/>
                </a:solidFill>
              </a:endParaRPr>
            </a:p>
          </p:txBody>
        </p:sp>
        <p:sp>
          <p:nvSpPr>
            <p:cNvPr id="287785" name="TextBox 19">
              <a:extLst>
                <a:ext uri="{FF2B5EF4-FFF2-40B4-BE49-F238E27FC236}">
                  <a16:creationId xmlns:a16="http://schemas.microsoft.com/office/drawing/2014/main" id="{E256E1A1-9B18-44DE-9CAE-4A3E9552241D}"/>
                </a:ext>
              </a:extLst>
            </p:cNvPr>
            <p:cNvSpPr txBox="1">
              <a:spLocks noChangeArrowheads="1"/>
            </p:cNvSpPr>
            <p:nvPr/>
          </p:nvSpPr>
          <p:spPr bwMode="auto">
            <a:xfrm>
              <a:off x="1415286" y="1556792"/>
              <a:ext cx="6541089" cy="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0100">
                <a:defRPr sz="2400">
                  <a:solidFill>
                    <a:schemeClr val="tx1"/>
                  </a:solidFill>
                  <a:latin typeface="Times New Roman" panose="02020603050405020304" pitchFamily="18" charset="0"/>
                </a:defRPr>
              </a:lvl1pPr>
              <a:lvl2pPr marL="742950" indent="-285750" defTabSz="800100">
                <a:defRPr sz="2400">
                  <a:solidFill>
                    <a:schemeClr val="tx1"/>
                  </a:solidFill>
                  <a:latin typeface="Times New Roman" panose="02020603050405020304" pitchFamily="18" charset="0"/>
                </a:defRPr>
              </a:lvl2pPr>
              <a:lvl3pPr marL="1143000" indent="-228600" defTabSz="800100">
                <a:defRPr sz="2400">
                  <a:solidFill>
                    <a:schemeClr val="tx1"/>
                  </a:solidFill>
                  <a:latin typeface="Times New Roman" panose="02020603050405020304" pitchFamily="18" charset="0"/>
                </a:defRPr>
              </a:lvl3pPr>
              <a:lvl4pPr marL="1600200" indent="-228600" defTabSz="800100">
                <a:defRPr sz="2400">
                  <a:solidFill>
                    <a:schemeClr val="tx1"/>
                  </a:solidFill>
                  <a:latin typeface="Times New Roman" panose="02020603050405020304" pitchFamily="18" charset="0"/>
                </a:defRPr>
              </a:lvl4pPr>
              <a:lvl5pPr marL="2057400" indent="-228600" defTabSz="800100">
                <a:defRPr sz="24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90000"/>
                </a:lnSpc>
                <a:spcBef>
                  <a:spcPct val="0"/>
                </a:spcBef>
                <a:spcAft>
                  <a:spcPct val="35000"/>
                </a:spcAft>
              </a:pPr>
              <a:r>
                <a:rPr lang="en-US" altLang="en-US" sz="2000" b="1" dirty="0" err="1">
                  <a:solidFill>
                    <a:srgbClr val="000000"/>
                  </a:solidFill>
                  <a:latin typeface="+mn-lt"/>
                </a:rPr>
                <a:t>Diarrhoea</a:t>
              </a:r>
              <a:r>
                <a:rPr lang="en-US" altLang="en-US" sz="2000" b="1" dirty="0">
                  <a:solidFill>
                    <a:srgbClr val="000000"/>
                  </a:solidFill>
                  <a:latin typeface="+mn-lt"/>
                </a:rPr>
                <a:t> </a:t>
              </a:r>
              <a:r>
                <a:rPr lang="en-US" sz="2000" b="1" dirty="0">
                  <a:latin typeface="+mn-lt"/>
                </a:rPr>
                <a:t>and / or vomiting</a:t>
              </a:r>
              <a:r>
                <a:rPr lang="en-US" altLang="en-US" sz="2000" b="1" dirty="0">
                  <a:solidFill>
                    <a:srgbClr val="000000"/>
                  </a:solidFill>
                  <a:latin typeface="+mn-lt"/>
                </a:rPr>
                <a:t> with severely impaired circulation: Hypovolemic shock (no Severe Acute Malnutrition, No </a:t>
              </a:r>
              <a:r>
                <a:rPr lang="en-US" altLang="en-US" sz="2000" b="1" dirty="0" err="1">
                  <a:solidFill>
                    <a:srgbClr val="000000"/>
                  </a:solidFill>
                  <a:latin typeface="+mn-lt"/>
                </a:rPr>
                <a:t>anaemia</a:t>
              </a:r>
              <a:r>
                <a:rPr lang="en-US" altLang="en-US" sz="2000" b="1" dirty="0">
                  <a:solidFill>
                    <a:srgbClr val="000000"/>
                  </a:solidFill>
                  <a:latin typeface="+mn-lt"/>
                </a:rPr>
                <a:t>)</a:t>
              </a:r>
              <a:endParaRPr lang="LID4096" altLang="en-US" sz="2000" b="1" dirty="0">
                <a:solidFill>
                  <a:srgbClr val="000000"/>
                </a:solidFill>
                <a:latin typeface="+mn-lt"/>
              </a:endParaRPr>
            </a:p>
          </p:txBody>
        </p:sp>
        <p:sp>
          <p:nvSpPr>
            <p:cNvPr id="287786" name="TextBox 21">
              <a:extLst>
                <a:ext uri="{FF2B5EF4-FFF2-40B4-BE49-F238E27FC236}">
                  <a16:creationId xmlns:a16="http://schemas.microsoft.com/office/drawing/2014/main" id="{8A4DD61B-E64F-47B1-A084-99E0D7F2E588}"/>
                </a:ext>
              </a:extLst>
            </p:cNvPr>
            <p:cNvSpPr txBox="1">
              <a:spLocks noChangeArrowheads="1"/>
            </p:cNvSpPr>
            <p:nvPr/>
          </p:nvSpPr>
          <p:spPr bwMode="auto">
            <a:xfrm>
              <a:off x="1987418" y="2374307"/>
              <a:ext cx="6207734" cy="49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800100">
                <a:defRPr sz="2400">
                  <a:solidFill>
                    <a:schemeClr val="tx1"/>
                  </a:solidFill>
                  <a:latin typeface="Times New Roman" panose="02020603050405020304" pitchFamily="18" charset="0"/>
                </a:defRPr>
              </a:lvl1pPr>
              <a:lvl2pPr marL="171450" indent="-171450" defTabSz="800100">
                <a:defRPr sz="2400">
                  <a:solidFill>
                    <a:schemeClr val="tx1"/>
                  </a:solidFill>
                  <a:latin typeface="Times New Roman" panose="02020603050405020304" pitchFamily="18" charset="0"/>
                </a:defRPr>
              </a:lvl2pPr>
              <a:lvl3pPr marL="1143000" indent="-228600" defTabSz="800100">
                <a:defRPr sz="2400">
                  <a:solidFill>
                    <a:schemeClr val="tx1"/>
                  </a:solidFill>
                  <a:latin typeface="Times New Roman" panose="02020603050405020304" pitchFamily="18" charset="0"/>
                </a:defRPr>
              </a:lvl3pPr>
              <a:lvl4pPr marL="1600200" indent="-228600" defTabSz="800100">
                <a:defRPr sz="2400">
                  <a:solidFill>
                    <a:schemeClr val="tx1"/>
                  </a:solidFill>
                  <a:latin typeface="Times New Roman" panose="02020603050405020304" pitchFamily="18" charset="0"/>
                </a:defRPr>
              </a:lvl4pPr>
              <a:lvl5pPr marL="2057400" indent="-228600" defTabSz="800100">
                <a:defRPr sz="24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defRPr sz="2400">
                  <a:solidFill>
                    <a:schemeClr val="tx1"/>
                  </a:solidFill>
                  <a:latin typeface="Times New Roman" panose="02020603050405020304" pitchFamily="18" charset="0"/>
                </a:defRPr>
              </a:lvl9pPr>
            </a:lstStyle>
            <a:p>
              <a:pPr lvl="1" eaLnBrk="0" fontAlgn="base" hangingPunct="0">
                <a:lnSpc>
                  <a:spcPct val="90000"/>
                </a:lnSpc>
                <a:spcBef>
                  <a:spcPct val="0"/>
                </a:spcBef>
                <a:spcAft>
                  <a:spcPct val="15000"/>
                </a:spcAft>
                <a:buFontTx/>
                <a:buChar char="•"/>
              </a:pPr>
              <a:r>
                <a:rPr lang="en-US" altLang="en-US" sz="2000" dirty="0">
                  <a:solidFill>
                    <a:srgbClr val="000000"/>
                  </a:solidFill>
                  <a:latin typeface="+mn-lt"/>
                </a:rPr>
                <a:t>Fast bolus of 20mls/kg Ringer’s lactate in 15 minutes </a:t>
              </a:r>
              <a:endParaRPr lang="LID4096" altLang="en-US" sz="2000" dirty="0">
                <a:solidFill>
                  <a:srgbClr val="000000"/>
                </a:solidFill>
                <a:latin typeface="+mn-lt"/>
              </a:endParaRPr>
            </a:p>
          </p:txBody>
        </p:sp>
      </p:grpSp>
      <p:grpSp>
        <p:nvGrpSpPr>
          <p:cNvPr id="287748" name="Group 43">
            <a:extLst>
              <a:ext uri="{FF2B5EF4-FFF2-40B4-BE49-F238E27FC236}">
                <a16:creationId xmlns:a16="http://schemas.microsoft.com/office/drawing/2014/main" id="{DB128BA5-7BDF-4E25-84E4-60F54CB3BD45}"/>
              </a:ext>
            </a:extLst>
          </p:cNvPr>
          <p:cNvGrpSpPr>
            <a:grpSpLocks/>
          </p:cNvGrpSpPr>
          <p:nvPr/>
        </p:nvGrpSpPr>
        <p:grpSpPr bwMode="auto">
          <a:xfrm>
            <a:off x="2270677" y="2215475"/>
            <a:ext cx="9091592" cy="1232791"/>
            <a:chOff x="372122" y="1517230"/>
            <a:chExt cx="8296129" cy="1643367"/>
          </a:xfrm>
        </p:grpSpPr>
        <p:sp>
          <p:nvSpPr>
            <p:cNvPr id="45" name="Rectangle 44">
              <a:extLst>
                <a:ext uri="{FF2B5EF4-FFF2-40B4-BE49-F238E27FC236}">
                  <a16:creationId xmlns:a16="http://schemas.microsoft.com/office/drawing/2014/main" id="{70A3922B-8AD4-4F56-9948-E401A664693B}"/>
                </a:ext>
              </a:extLst>
            </p:cNvPr>
            <p:cNvSpPr/>
            <p:nvPr/>
          </p:nvSpPr>
          <p:spPr>
            <a:xfrm>
              <a:off x="612035" y="1556791"/>
              <a:ext cx="7776376" cy="149722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Arial"/>
              </a:endParaRPr>
            </a:p>
          </p:txBody>
        </p:sp>
        <p:sp>
          <p:nvSpPr>
            <p:cNvPr id="46" name="Rectangle: Rounded Corners 45">
              <a:extLst>
                <a:ext uri="{FF2B5EF4-FFF2-40B4-BE49-F238E27FC236}">
                  <a16:creationId xmlns:a16="http://schemas.microsoft.com/office/drawing/2014/main" id="{CB6A2893-26F7-45B7-96FC-E76E8D4B8366}"/>
                </a:ext>
              </a:extLst>
            </p:cNvPr>
            <p:cNvSpPr/>
            <p:nvPr/>
          </p:nvSpPr>
          <p:spPr>
            <a:xfrm>
              <a:off x="467544" y="1774912"/>
              <a:ext cx="708305" cy="914400"/>
            </a:xfrm>
            <a:prstGeom prst="roundRect">
              <a:avLst/>
            </a:prstGeom>
            <a:solidFill>
              <a:schemeClr val="accent3">
                <a:lumMod val="60000"/>
                <a:lumOff val="40000"/>
              </a:schemeClr>
            </a:solidFill>
            <a:ln>
              <a:noFill/>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Arial"/>
              </a:endParaRPr>
            </a:p>
          </p:txBody>
        </p:sp>
        <p:sp>
          <p:nvSpPr>
            <p:cNvPr id="47" name="Freeform: Shape 46">
              <a:extLst>
                <a:ext uri="{FF2B5EF4-FFF2-40B4-BE49-F238E27FC236}">
                  <a16:creationId xmlns:a16="http://schemas.microsoft.com/office/drawing/2014/main" id="{061D7CDD-7262-48CF-B255-9809C0E16E7D}"/>
                </a:ext>
              </a:extLst>
            </p:cNvPr>
            <p:cNvSpPr/>
            <p:nvPr/>
          </p:nvSpPr>
          <p:spPr>
            <a:xfrm flipH="1">
              <a:off x="372122" y="1556792"/>
              <a:ext cx="914400" cy="1350640"/>
            </a:xfrm>
            <a:custGeom>
              <a:avLst/>
              <a:gdLst>
                <a:gd name="connsiteX0" fmla="*/ 0 w 1512168"/>
                <a:gd name="connsiteY0" fmla="*/ 0 h 1566663"/>
                <a:gd name="connsiteX1" fmla="*/ 1512168 w 1512168"/>
                <a:gd name="connsiteY1" fmla="*/ 0 h 1566663"/>
                <a:gd name="connsiteX2" fmla="*/ 1512168 w 1512168"/>
                <a:gd name="connsiteY2" fmla="*/ 1566663 h 1566663"/>
                <a:gd name="connsiteX3" fmla="*/ 767989 w 1512168"/>
                <a:gd name="connsiteY3" fmla="*/ 1566663 h 1566663"/>
                <a:gd name="connsiteX4" fmla="*/ 767989 w 1512168"/>
                <a:gd name="connsiteY4" fmla="*/ 653169 h 1566663"/>
                <a:gd name="connsiteX5" fmla="*/ 601364 w 1512168"/>
                <a:gd name="connsiteY5" fmla="*/ 486544 h 1566663"/>
                <a:gd name="connsiteX6" fmla="*/ 0 w 1512168"/>
                <a:gd name="connsiteY6" fmla="*/ 486544 h 156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168" h="1566663">
                  <a:moveTo>
                    <a:pt x="0" y="0"/>
                  </a:moveTo>
                  <a:lnTo>
                    <a:pt x="1512168" y="0"/>
                  </a:lnTo>
                  <a:lnTo>
                    <a:pt x="1512168" y="1566663"/>
                  </a:lnTo>
                  <a:lnTo>
                    <a:pt x="767989" y="1566663"/>
                  </a:lnTo>
                  <a:lnTo>
                    <a:pt x="767989" y="653169"/>
                  </a:lnTo>
                  <a:cubicBezTo>
                    <a:pt x="767989" y="561145"/>
                    <a:pt x="693388" y="486544"/>
                    <a:pt x="601364" y="486544"/>
                  </a:cubicBezTo>
                  <a:lnTo>
                    <a:pt x="0" y="486544"/>
                  </a:lnTo>
                  <a:close/>
                </a:path>
              </a:pathLst>
            </a:custGeom>
            <a:solidFill>
              <a:schemeClr val="accent3">
                <a:lumMod val="60000"/>
                <a:lumOff val="40000"/>
              </a:schemeClr>
            </a:solidFill>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Arial"/>
              </a:endParaRPr>
            </a:p>
          </p:txBody>
        </p:sp>
        <p:sp>
          <p:nvSpPr>
            <p:cNvPr id="287776" name="TextBox 47">
              <a:extLst>
                <a:ext uri="{FF2B5EF4-FFF2-40B4-BE49-F238E27FC236}">
                  <a16:creationId xmlns:a16="http://schemas.microsoft.com/office/drawing/2014/main" id="{7A4E1A4A-2A69-45A4-A11F-7D4E86B6D12D}"/>
                </a:ext>
              </a:extLst>
            </p:cNvPr>
            <p:cNvSpPr txBox="1">
              <a:spLocks noChangeArrowheads="1"/>
            </p:cNvSpPr>
            <p:nvPr/>
          </p:nvSpPr>
          <p:spPr bwMode="auto">
            <a:xfrm>
              <a:off x="1322577" y="1517230"/>
              <a:ext cx="7345674" cy="86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00100">
                <a:defRPr sz="2400">
                  <a:solidFill>
                    <a:schemeClr val="tx1"/>
                  </a:solidFill>
                  <a:latin typeface="Times New Roman" panose="02020603050405020304" pitchFamily="18" charset="0"/>
                </a:defRPr>
              </a:lvl1pPr>
              <a:lvl2pPr marL="742950" indent="-285750" defTabSz="800100">
                <a:defRPr sz="2400">
                  <a:solidFill>
                    <a:schemeClr val="tx1"/>
                  </a:solidFill>
                  <a:latin typeface="Times New Roman" panose="02020603050405020304" pitchFamily="18" charset="0"/>
                </a:defRPr>
              </a:lvl2pPr>
              <a:lvl3pPr marL="1143000" indent="-228600" defTabSz="800100">
                <a:defRPr sz="2400">
                  <a:solidFill>
                    <a:schemeClr val="tx1"/>
                  </a:solidFill>
                  <a:latin typeface="Times New Roman" panose="02020603050405020304" pitchFamily="18" charset="0"/>
                </a:defRPr>
              </a:lvl3pPr>
              <a:lvl4pPr marL="1600200" indent="-228600" defTabSz="800100">
                <a:defRPr sz="2400">
                  <a:solidFill>
                    <a:schemeClr val="tx1"/>
                  </a:solidFill>
                  <a:latin typeface="Times New Roman" panose="02020603050405020304" pitchFamily="18" charset="0"/>
                </a:defRPr>
              </a:lvl4pPr>
              <a:lvl5pPr marL="2057400" indent="-228600" defTabSz="800100">
                <a:defRPr sz="24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90000"/>
                </a:lnSpc>
                <a:spcBef>
                  <a:spcPct val="0"/>
                </a:spcBef>
                <a:spcAft>
                  <a:spcPct val="35000"/>
                </a:spcAft>
              </a:pPr>
              <a:r>
                <a:rPr lang="en-US" altLang="en-US" sz="2000" b="1" dirty="0">
                  <a:solidFill>
                    <a:srgbClr val="000000"/>
                  </a:solidFill>
                  <a:latin typeface="+mn-lt"/>
                </a:rPr>
                <a:t>Severely impaired circulation, no </a:t>
              </a:r>
              <a:r>
                <a:rPr lang="en-US" altLang="en-US" sz="2000" b="1" dirty="0" err="1">
                  <a:solidFill>
                    <a:srgbClr val="000000"/>
                  </a:solidFill>
                  <a:latin typeface="+mn-lt"/>
                </a:rPr>
                <a:t>diarrhoea</a:t>
              </a:r>
              <a:r>
                <a:rPr lang="en-US" altLang="en-US" sz="2000" b="1" dirty="0">
                  <a:solidFill>
                    <a:srgbClr val="000000"/>
                  </a:solidFill>
                  <a:latin typeface="+mn-lt"/>
                </a:rPr>
                <a:t> </a:t>
              </a:r>
              <a:r>
                <a:rPr lang="en-US" sz="2000" b="1" dirty="0">
                  <a:latin typeface="+mn-lt"/>
                </a:rPr>
                <a:t>and / or vomiting</a:t>
              </a:r>
              <a:r>
                <a:rPr lang="en-US" altLang="en-US" sz="2000" b="1" dirty="0">
                  <a:solidFill>
                    <a:srgbClr val="000000"/>
                  </a:solidFill>
                  <a:latin typeface="+mn-lt"/>
                </a:rPr>
                <a:t>, no severe </a:t>
              </a:r>
              <a:r>
                <a:rPr lang="en-US" altLang="en-US" sz="2000" b="1" dirty="0" err="1">
                  <a:solidFill>
                    <a:srgbClr val="000000"/>
                  </a:solidFill>
                  <a:latin typeface="+mn-lt"/>
                </a:rPr>
                <a:t>anaemia</a:t>
              </a:r>
              <a:r>
                <a:rPr lang="en-US" altLang="en-US" sz="2000" b="1" dirty="0">
                  <a:solidFill>
                    <a:srgbClr val="000000"/>
                  </a:solidFill>
                  <a:latin typeface="+mn-lt"/>
                </a:rPr>
                <a:t>, and with or without severe malnutrition</a:t>
              </a:r>
            </a:p>
          </p:txBody>
        </p:sp>
        <p:sp>
          <p:nvSpPr>
            <p:cNvPr id="287777" name="TextBox 48">
              <a:extLst>
                <a:ext uri="{FF2B5EF4-FFF2-40B4-BE49-F238E27FC236}">
                  <a16:creationId xmlns:a16="http://schemas.microsoft.com/office/drawing/2014/main" id="{38C91488-C3A0-462D-B0B5-5FA758B366D8}"/>
                </a:ext>
              </a:extLst>
            </p:cNvPr>
            <p:cNvSpPr txBox="1">
              <a:spLocks noChangeArrowheads="1"/>
            </p:cNvSpPr>
            <p:nvPr/>
          </p:nvSpPr>
          <p:spPr bwMode="auto">
            <a:xfrm>
              <a:off x="1547962" y="2299008"/>
              <a:ext cx="6840450" cy="86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800100">
                <a:defRPr sz="2400">
                  <a:solidFill>
                    <a:schemeClr val="tx1"/>
                  </a:solidFill>
                  <a:latin typeface="Times New Roman" panose="02020603050405020304" pitchFamily="18" charset="0"/>
                </a:defRPr>
              </a:lvl1pPr>
              <a:lvl2pPr marL="171450" indent="-171450" defTabSz="800100">
                <a:defRPr sz="2400">
                  <a:solidFill>
                    <a:schemeClr val="tx1"/>
                  </a:solidFill>
                  <a:latin typeface="Times New Roman" panose="02020603050405020304" pitchFamily="18" charset="0"/>
                </a:defRPr>
              </a:lvl2pPr>
              <a:lvl3pPr marL="1143000" indent="-228600" defTabSz="800100">
                <a:defRPr sz="2400">
                  <a:solidFill>
                    <a:schemeClr val="tx1"/>
                  </a:solidFill>
                  <a:latin typeface="Times New Roman" panose="02020603050405020304" pitchFamily="18" charset="0"/>
                </a:defRPr>
              </a:lvl3pPr>
              <a:lvl4pPr marL="1600200" indent="-228600" defTabSz="800100">
                <a:defRPr sz="2400">
                  <a:solidFill>
                    <a:schemeClr val="tx1"/>
                  </a:solidFill>
                  <a:latin typeface="Times New Roman" panose="02020603050405020304" pitchFamily="18" charset="0"/>
                </a:defRPr>
              </a:lvl4pPr>
              <a:lvl5pPr marL="2057400" indent="-228600" defTabSz="800100">
                <a:defRPr sz="24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defRPr sz="2400">
                  <a:solidFill>
                    <a:schemeClr val="tx1"/>
                  </a:solidFill>
                  <a:latin typeface="Times New Roman" panose="02020603050405020304" pitchFamily="18" charset="0"/>
                </a:defRPr>
              </a:lvl9pPr>
            </a:lstStyle>
            <a:p>
              <a:pPr lvl="1" eaLnBrk="0" fontAlgn="base" hangingPunct="0">
                <a:lnSpc>
                  <a:spcPct val="90000"/>
                </a:lnSpc>
                <a:spcBef>
                  <a:spcPct val="0"/>
                </a:spcBef>
                <a:spcAft>
                  <a:spcPct val="15000"/>
                </a:spcAft>
                <a:buFontTx/>
                <a:buChar char="•"/>
              </a:pPr>
              <a:r>
                <a:rPr lang="en-US" altLang="en-US" sz="2000" dirty="0">
                  <a:solidFill>
                    <a:srgbClr val="000000"/>
                  </a:solidFill>
                  <a:latin typeface="+mn-lt"/>
                </a:rPr>
                <a:t>20mls/kg of Ringer’s lactate over 2 hours (Ringers/5% dextrose in SAM) </a:t>
              </a:r>
              <a:endParaRPr lang="LID4096" altLang="en-US" sz="2000" dirty="0">
                <a:solidFill>
                  <a:srgbClr val="000000"/>
                </a:solidFill>
                <a:latin typeface="+mn-lt"/>
              </a:endParaRPr>
            </a:p>
          </p:txBody>
        </p:sp>
      </p:grpSp>
      <p:grpSp>
        <p:nvGrpSpPr>
          <p:cNvPr id="287749" name="Group 49">
            <a:extLst>
              <a:ext uri="{FF2B5EF4-FFF2-40B4-BE49-F238E27FC236}">
                <a16:creationId xmlns:a16="http://schemas.microsoft.com/office/drawing/2014/main" id="{018AE217-7FF8-4FFE-9B84-EFD98A2FAF9B}"/>
              </a:ext>
            </a:extLst>
          </p:cNvPr>
          <p:cNvGrpSpPr>
            <a:grpSpLocks/>
          </p:cNvGrpSpPr>
          <p:nvPr/>
        </p:nvGrpSpPr>
        <p:grpSpPr bwMode="auto">
          <a:xfrm>
            <a:off x="2799163" y="3464971"/>
            <a:ext cx="8918705" cy="1435822"/>
            <a:chOff x="372122" y="1466500"/>
            <a:chExt cx="7872287" cy="1914072"/>
          </a:xfrm>
        </p:grpSpPr>
        <p:sp>
          <p:nvSpPr>
            <p:cNvPr id="51" name="Rectangle 50">
              <a:extLst>
                <a:ext uri="{FF2B5EF4-FFF2-40B4-BE49-F238E27FC236}">
                  <a16:creationId xmlns:a16="http://schemas.microsoft.com/office/drawing/2014/main" id="{C22C1E7A-734A-4C15-A88C-77A5419764E0}"/>
                </a:ext>
              </a:extLst>
            </p:cNvPr>
            <p:cNvSpPr/>
            <p:nvPr/>
          </p:nvSpPr>
          <p:spPr>
            <a:xfrm>
              <a:off x="611206" y="1556791"/>
              <a:ext cx="7633202" cy="17155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Arial"/>
              </a:endParaRPr>
            </a:p>
          </p:txBody>
        </p:sp>
        <p:sp>
          <p:nvSpPr>
            <p:cNvPr id="52" name="Rectangle: Rounded Corners 51">
              <a:extLst>
                <a:ext uri="{FF2B5EF4-FFF2-40B4-BE49-F238E27FC236}">
                  <a16:creationId xmlns:a16="http://schemas.microsoft.com/office/drawing/2014/main" id="{5619F018-3692-4302-A26E-F67260BF95E1}"/>
                </a:ext>
              </a:extLst>
            </p:cNvPr>
            <p:cNvSpPr/>
            <p:nvPr/>
          </p:nvSpPr>
          <p:spPr>
            <a:xfrm>
              <a:off x="467544" y="1774912"/>
              <a:ext cx="708305" cy="914400"/>
            </a:xfrm>
            <a:prstGeom prst="roundRect">
              <a:avLst/>
            </a:prstGeom>
            <a:solidFill>
              <a:schemeClr val="accent2">
                <a:lumMod val="60000"/>
                <a:lumOff val="40000"/>
              </a:schemeClr>
            </a:solidFill>
            <a:ln>
              <a:noFill/>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Arial"/>
              </a:endParaRPr>
            </a:p>
          </p:txBody>
        </p:sp>
        <p:sp>
          <p:nvSpPr>
            <p:cNvPr id="53" name="Freeform: Shape 52">
              <a:extLst>
                <a:ext uri="{FF2B5EF4-FFF2-40B4-BE49-F238E27FC236}">
                  <a16:creationId xmlns:a16="http://schemas.microsoft.com/office/drawing/2014/main" id="{25A42C03-4785-43F4-823C-620DC86AA6A2}"/>
                </a:ext>
              </a:extLst>
            </p:cNvPr>
            <p:cNvSpPr/>
            <p:nvPr/>
          </p:nvSpPr>
          <p:spPr>
            <a:xfrm flipH="1">
              <a:off x="372122" y="1556792"/>
              <a:ext cx="914400" cy="1350640"/>
            </a:xfrm>
            <a:custGeom>
              <a:avLst/>
              <a:gdLst>
                <a:gd name="connsiteX0" fmla="*/ 0 w 1512168"/>
                <a:gd name="connsiteY0" fmla="*/ 0 h 1566663"/>
                <a:gd name="connsiteX1" fmla="*/ 1512168 w 1512168"/>
                <a:gd name="connsiteY1" fmla="*/ 0 h 1566663"/>
                <a:gd name="connsiteX2" fmla="*/ 1512168 w 1512168"/>
                <a:gd name="connsiteY2" fmla="*/ 1566663 h 1566663"/>
                <a:gd name="connsiteX3" fmla="*/ 767989 w 1512168"/>
                <a:gd name="connsiteY3" fmla="*/ 1566663 h 1566663"/>
                <a:gd name="connsiteX4" fmla="*/ 767989 w 1512168"/>
                <a:gd name="connsiteY4" fmla="*/ 653169 h 1566663"/>
                <a:gd name="connsiteX5" fmla="*/ 601364 w 1512168"/>
                <a:gd name="connsiteY5" fmla="*/ 486544 h 1566663"/>
                <a:gd name="connsiteX6" fmla="*/ 0 w 1512168"/>
                <a:gd name="connsiteY6" fmla="*/ 486544 h 156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168" h="1566663">
                  <a:moveTo>
                    <a:pt x="0" y="0"/>
                  </a:moveTo>
                  <a:lnTo>
                    <a:pt x="1512168" y="0"/>
                  </a:lnTo>
                  <a:lnTo>
                    <a:pt x="1512168" y="1566663"/>
                  </a:lnTo>
                  <a:lnTo>
                    <a:pt x="767989" y="1566663"/>
                  </a:lnTo>
                  <a:lnTo>
                    <a:pt x="767989" y="653169"/>
                  </a:lnTo>
                  <a:cubicBezTo>
                    <a:pt x="767989" y="561145"/>
                    <a:pt x="693388" y="486544"/>
                    <a:pt x="601364" y="486544"/>
                  </a:cubicBezTo>
                  <a:lnTo>
                    <a:pt x="0" y="486544"/>
                  </a:lnTo>
                  <a:close/>
                </a:path>
              </a:pathLst>
            </a:custGeom>
            <a:solidFill>
              <a:schemeClr val="accent2">
                <a:lumMod val="60000"/>
                <a:lumOff val="40000"/>
              </a:schemeClr>
            </a:solidFill>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Arial"/>
              </a:endParaRPr>
            </a:p>
          </p:txBody>
        </p:sp>
        <p:sp>
          <p:nvSpPr>
            <p:cNvPr id="287767" name="TextBox 53">
              <a:extLst>
                <a:ext uri="{FF2B5EF4-FFF2-40B4-BE49-F238E27FC236}">
                  <a16:creationId xmlns:a16="http://schemas.microsoft.com/office/drawing/2014/main" id="{99825476-FB13-4B0B-B2B1-D12AB59B8C94}"/>
                </a:ext>
              </a:extLst>
            </p:cNvPr>
            <p:cNvSpPr txBox="1">
              <a:spLocks noChangeArrowheads="1"/>
            </p:cNvSpPr>
            <p:nvPr/>
          </p:nvSpPr>
          <p:spPr bwMode="auto">
            <a:xfrm>
              <a:off x="1415287" y="1466500"/>
              <a:ext cx="6541089" cy="8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0100">
                <a:defRPr sz="2400">
                  <a:solidFill>
                    <a:schemeClr val="tx1"/>
                  </a:solidFill>
                  <a:latin typeface="Times New Roman" panose="02020603050405020304" pitchFamily="18" charset="0"/>
                </a:defRPr>
              </a:lvl1pPr>
              <a:lvl2pPr marL="742950" indent="-285750" defTabSz="800100">
                <a:defRPr sz="2400">
                  <a:solidFill>
                    <a:schemeClr val="tx1"/>
                  </a:solidFill>
                  <a:latin typeface="Times New Roman" panose="02020603050405020304" pitchFamily="18" charset="0"/>
                </a:defRPr>
              </a:lvl2pPr>
              <a:lvl3pPr marL="1143000" indent="-228600" defTabSz="800100">
                <a:defRPr sz="2400">
                  <a:solidFill>
                    <a:schemeClr val="tx1"/>
                  </a:solidFill>
                  <a:latin typeface="Times New Roman" panose="02020603050405020304" pitchFamily="18" charset="0"/>
                </a:defRPr>
              </a:lvl3pPr>
              <a:lvl4pPr marL="1600200" indent="-228600" defTabSz="800100">
                <a:defRPr sz="2400">
                  <a:solidFill>
                    <a:schemeClr val="tx1"/>
                  </a:solidFill>
                  <a:latin typeface="Times New Roman" panose="02020603050405020304" pitchFamily="18" charset="0"/>
                </a:defRPr>
              </a:lvl4pPr>
              <a:lvl5pPr marL="2057400" indent="-228600" defTabSz="800100">
                <a:defRPr sz="24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90000"/>
                </a:lnSpc>
                <a:spcBef>
                  <a:spcPct val="0"/>
                </a:spcBef>
                <a:spcAft>
                  <a:spcPct val="35000"/>
                </a:spcAft>
              </a:pPr>
              <a:r>
                <a:rPr lang="en-US" altLang="en-US" sz="2000" b="1" dirty="0">
                  <a:solidFill>
                    <a:srgbClr val="000000"/>
                  </a:solidFill>
                  <a:latin typeface="+mn-lt"/>
                </a:rPr>
                <a:t>Severely impaired circulation, severe </a:t>
              </a:r>
              <a:r>
                <a:rPr lang="en-US" altLang="en-US" sz="2000" b="1" dirty="0" err="1">
                  <a:solidFill>
                    <a:srgbClr val="000000"/>
                  </a:solidFill>
                  <a:latin typeface="+mn-lt"/>
                </a:rPr>
                <a:t>anaemia</a:t>
              </a:r>
              <a:r>
                <a:rPr lang="en-US" altLang="en-US" sz="2000" b="1" dirty="0">
                  <a:solidFill>
                    <a:srgbClr val="000000"/>
                  </a:solidFill>
                  <a:latin typeface="+mn-lt"/>
                </a:rPr>
                <a:t>, and respiratory distress</a:t>
              </a:r>
              <a:endParaRPr lang="LID4096" altLang="en-US" sz="2000" b="1" dirty="0">
                <a:solidFill>
                  <a:srgbClr val="000000"/>
                </a:solidFill>
                <a:latin typeface="+mn-lt"/>
              </a:endParaRPr>
            </a:p>
          </p:txBody>
        </p:sp>
        <p:sp>
          <p:nvSpPr>
            <p:cNvPr id="287768" name="TextBox 54">
              <a:extLst>
                <a:ext uri="{FF2B5EF4-FFF2-40B4-BE49-F238E27FC236}">
                  <a16:creationId xmlns:a16="http://schemas.microsoft.com/office/drawing/2014/main" id="{8E97DD48-3563-4EF5-8491-C48AD96295E3}"/>
                </a:ext>
              </a:extLst>
            </p:cNvPr>
            <p:cNvSpPr txBox="1">
              <a:spLocks noChangeArrowheads="1"/>
            </p:cNvSpPr>
            <p:nvPr/>
          </p:nvSpPr>
          <p:spPr bwMode="auto">
            <a:xfrm>
              <a:off x="1489661" y="2088152"/>
              <a:ext cx="6754748" cy="129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800100">
                <a:defRPr sz="2400">
                  <a:solidFill>
                    <a:schemeClr val="tx1"/>
                  </a:solidFill>
                  <a:latin typeface="Times New Roman" panose="02020603050405020304" pitchFamily="18" charset="0"/>
                </a:defRPr>
              </a:lvl1pPr>
              <a:lvl2pPr marL="171450" indent="-171450" defTabSz="800100">
                <a:defRPr sz="2400">
                  <a:solidFill>
                    <a:schemeClr val="tx1"/>
                  </a:solidFill>
                  <a:latin typeface="Times New Roman" panose="02020603050405020304" pitchFamily="18" charset="0"/>
                </a:defRPr>
              </a:lvl2pPr>
              <a:lvl3pPr marL="1143000" indent="-228600" defTabSz="800100">
                <a:defRPr sz="2400">
                  <a:solidFill>
                    <a:schemeClr val="tx1"/>
                  </a:solidFill>
                  <a:latin typeface="Times New Roman" panose="02020603050405020304" pitchFamily="18" charset="0"/>
                </a:defRPr>
              </a:lvl3pPr>
              <a:lvl4pPr marL="1600200" indent="-228600" defTabSz="800100">
                <a:defRPr sz="2400">
                  <a:solidFill>
                    <a:schemeClr val="tx1"/>
                  </a:solidFill>
                  <a:latin typeface="Times New Roman" panose="02020603050405020304" pitchFamily="18" charset="0"/>
                </a:defRPr>
              </a:lvl4pPr>
              <a:lvl5pPr marL="2057400" indent="-228600" defTabSz="800100">
                <a:defRPr sz="24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defRPr sz="2400">
                  <a:solidFill>
                    <a:schemeClr val="tx1"/>
                  </a:solidFill>
                  <a:latin typeface="Times New Roman" panose="02020603050405020304" pitchFamily="18" charset="0"/>
                </a:defRPr>
              </a:lvl9pPr>
            </a:lstStyle>
            <a:p>
              <a:pPr lvl="1" eaLnBrk="0" fontAlgn="base" hangingPunct="0">
                <a:lnSpc>
                  <a:spcPct val="90000"/>
                </a:lnSpc>
                <a:spcBef>
                  <a:spcPct val="0"/>
                </a:spcBef>
                <a:spcAft>
                  <a:spcPct val="15000"/>
                </a:spcAft>
                <a:buFontTx/>
                <a:buChar char="•"/>
              </a:pPr>
              <a:r>
                <a:rPr lang="en-US" altLang="en-US" sz="2000" dirty="0">
                  <a:solidFill>
                    <a:srgbClr val="000000"/>
                  </a:solidFill>
                  <a:latin typeface="+mn-lt"/>
                </a:rPr>
                <a:t>Urgent blood transfusion of 10mls/kg of PRBCs</a:t>
              </a:r>
              <a:endParaRPr lang="LID4096" altLang="en-US" sz="2000" dirty="0">
                <a:solidFill>
                  <a:srgbClr val="000000"/>
                </a:solidFill>
                <a:latin typeface="+mn-lt"/>
              </a:endParaRPr>
            </a:p>
            <a:p>
              <a:pPr lvl="1" eaLnBrk="0" fontAlgn="base" hangingPunct="0">
                <a:lnSpc>
                  <a:spcPct val="90000"/>
                </a:lnSpc>
                <a:spcBef>
                  <a:spcPct val="0"/>
                </a:spcBef>
                <a:spcAft>
                  <a:spcPct val="15000"/>
                </a:spcAft>
                <a:buFontTx/>
                <a:buChar char="•"/>
              </a:pPr>
              <a:r>
                <a:rPr lang="en-US" altLang="en-US" sz="2000" dirty="0">
                  <a:solidFill>
                    <a:srgbClr val="000000"/>
                  </a:solidFill>
                  <a:latin typeface="+mn-lt"/>
                </a:rPr>
                <a:t>Maintenance fluids as you wait for blood (Ringers lactate in 5% dextrose – page 24 BPP)</a:t>
              </a:r>
              <a:endParaRPr lang="LID4096" altLang="en-US" sz="2000" dirty="0">
                <a:solidFill>
                  <a:srgbClr val="000000"/>
                </a:solidFill>
                <a:latin typeface="+mn-lt"/>
              </a:endParaRPr>
            </a:p>
          </p:txBody>
        </p:sp>
      </p:grpSp>
      <p:grpSp>
        <p:nvGrpSpPr>
          <p:cNvPr id="287750" name="Group 55">
            <a:extLst>
              <a:ext uri="{FF2B5EF4-FFF2-40B4-BE49-F238E27FC236}">
                <a16:creationId xmlns:a16="http://schemas.microsoft.com/office/drawing/2014/main" id="{E90319D3-98F1-47D0-9383-BCA585A6D385}"/>
              </a:ext>
            </a:extLst>
          </p:cNvPr>
          <p:cNvGrpSpPr>
            <a:grpSpLocks/>
          </p:cNvGrpSpPr>
          <p:nvPr/>
        </p:nvGrpSpPr>
        <p:grpSpPr bwMode="auto">
          <a:xfrm>
            <a:off x="3607101" y="5052431"/>
            <a:ext cx="7755168" cy="1246027"/>
            <a:chOff x="372122" y="1556792"/>
            <a:chExt cx="8090409" cy="1660973"/>
          </a:xfrm>
        </p:grpSpPr>
        <p:sp>
          <p:nvSpPr>
            <p:cNvPr id="57" name="Rectangle 56">
              <a:extLst>
                <a:ext uri="{FF2B5EF4-FFF2-40B4-BE49-F238E27FC236}">
                  <a16:creationId xmlns:a16="http://schemas.microsoft.com/office/drawing/2014/main" id="{5F416928-F7DB-4345-8326-AE9250060141}"/>
                </a:ext>
              </a:extLst>
            </p:cNvPr>
            <p:cNvSpPr/>
            <p:nvPr/>
          </p:nvSpPr>
          <p:spPr>
            <a:xfrm>
              <a:off x="612211" y="1556792"/>
              <a:ext cx="7632198" cy="15527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Arial"/>
              </a:endParaRPr>
            </a:p>
          </p:txBody>
        </p:sp>
        <p:sp>
          <p:nvSpPr>
            <p:cNvPr id="58" name="Rectangle: Rounded Corners 57">
              <a:extLst>
                <a:ext uri="{FF2B5EF4-FFF2-40B4-BE49-F238E27FC236}">
                  <a16:creationId xmlns:a16="http://schemas.microsoft.com/office/drawing/2014/main" id="{B7451AFE-D34D-4BD7-B2EB-2EBE967D64DB}"/>
                </a:ext>
              </a:extLst>
            </p:cNvPr>
            <p:cNvSpPr/>
            <p:nvPr/>
          </p:nvSpPr>
          <p:spPr>
            <a:xfrm>
              <a:off x="467544" y="1774912"/>
              <a:ext cx="708305" cy="914400"/>
            </a:xfrm>
            <a:prstGeom prst="roundRect">
              <a:avLst/>
            </a:prstGeom>
            <a:solidFill>
              <a:schemeClr val="accent1">
                <a:lumMod val="60000"/>
                <a:lumOff val="40000"/>
              </a:schemeClr>
            </a:solidFill>
            <a:ln>
              <a:noFill/>
            </a:ln>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endParaRPr lang="en-US">
                <a:solidFill>
                  <a:prstClr val="white"/>
                </a:solidFill>
                <a:latin typeface="Arial"/>
              </a:endParaRPr>
            </a:p>
          </p:txBody>
        </p:sp>
        <p:sp>
          <p:nvSpPr>
            <p:cNvPr id="59" name="Freeform: Shape 58">
              <a:extLst>
                <a:ext uri="{FF2B5EF4-FFF2-40B4-BE49-F238E27FC236}">
                  <a16:creationId xmlns:a16="http://schemas.microsoft.com/office/drawing/2014/main" id="{68BACBAE-7DC2-42A9-B21A-965BDCE8C6FE}"/>
                </a:ext>
              </a:extLst>
            </p:cNvPr>
            <p:cNvSpPr/>
            <p:nvPr/>
          </p:nvSpPr>
          <p:spPr>
            <a:xfrm flipH="1">
              <a:off x="372122" y="1556792"/>
              <a:ext cx="914400" cy="1350640"/>
            </a:xfrm>
            <a:custGeom>
              <a:avLst/>
              <a:gdLst>
                <a:gd name="connsiteX0" fmla="*/ 0 w 1512168"/>
                <a:gd name="connsiteY0" fmla="*/ 0 h 1566663"/>
                <a:gd name="connsiteX1" fmla="*/ 1512168 w 1512168"/>
                <a:gd name="connsiteY1" fmla="*/ 0 h 1566663"/>
                <a:gd name="connsiteX2" fmla="*/ 1512168 w 1512168"/>
                <a:gd name="connsiteY2" fmla="*/ 1566663 h 1566663"/>
                <a:gd name="connsiteX3" fmla="*/ 767989 w 1512168"/>
                <a:gd name="connsiteY3" fmla="*/ 1566663 h 1566663"/>
                <a:gd name="connsiteX4" fmla="*/ 767989 w 1512168"/>
                <a:gd name="connsiteY4" fmla="*/ 653169 h 1566663"/>
                <a:gd name="connsiteX5" fmla="*/ 601364 w 1512168"/>
                <a:gd name="connsiteY5" fmla="*/ 486544 h 1566663"/>
                <a:gd name="connsiteX6" fmla="*/ 0 w 1512168"/>
                <a:gd name="connsiteY6" fmla="*/ 486544 h 156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168" h="1566663">
                  <a:moveTo>
                    <a:pt x="0" y="0"/>
                  </a:moveTo>
                  <a:lnTo>
                    <a:pt x="1512168" y="0"/>
                  </a:lnTo>
                  <a:lnTo>
                    <a:pt x="1512168" y="1566663"/>
                  </a:lnTo>
                  <a:lnTo>
                    <a:pt x="767989" y="1566663"/>
                  </a:lnTo>
                  <a:lnTo>
                    <a:pt x="767989" y="653169"/>
                  </a:lnTo>
                  <a:cubicBezTo>
                    <a:pt x="767989" y="561145"/>
                    <a:pt x="693388" y="486544"/>
                    <a:pt x="601364" y="486544"/>
                  </a:cubicBezTo>
                  <a:lnTo>
                    <a:pt x="0" y="486544"/>
                  </a:lnTo>
                  <a:close/>
                </a:path>
              </a:pathLst>
            </a:custGeom>
            <a:solidFill>
              <a:schemeClr val="accent1">
                <a:lumMod val="60000"/>
                <a:lumOff val="40000"/>
              </a:schemeClr>
            </a:solidFill>
          </p:spPr>
          <p:style>
            <a:lnRef idx="0">
              <a:schemeClr val="accent3"/>
            </a:lnRef>
            <a:fillRef idx="3">
              <a:schemeClr val="accent3"/>
            </a:fillRef>
            <a:effectRef idx="3">
              <a:schemeClr val="accent3"/>
            </a:effectRef>
            <a:fontRef idx="minor">
              <a:schemeClr val="lt1"/>
            </a:fontRef>
          </p:style>
          <p:txBody>
            <a:bodyPr anchor="ctr"/>
            <a:lstStyle/>
            <a:p>
              <a:pPr algn="ctr" eaLnBrk="0" fontAlgn="base" hangingPunct="0">
                <a:spcBef>
                  <a:spcPct val="0"/>
                </a:spcBef>
                <a:spcAft>
                  <a:spcPct val="0"/>
                </a:spcAft>
                <a:defRPr/>
              </a:pPr>
              <a:endParaRPr lang="en-US" dirty="0">
                <a:solidFill>
                  <a:prstClr val="white"/>
                </a:solidFill>
                <a:latin typeface="Arial"/>
              </a:endParaRPr>
            </a:p>
          </p:txBody>
        </p:sp>
        <p:sp>
          <p:nvSpPr>
            <p:cNvPr id="287758" name="TextBox 59">
              <a:extLst>
                <a:ext uri="{FF2B5EF4-FFF2-40B4-BE49-F238E27FC236}">
                  <a16:creationId xmlns:a16="http://schemas.microsoft.com/office/drawing/2014/main" id="{5D2E897C-7B79-49BB-936F-2E7B3604851C}"/>
                </a:ext>
              </a:extLst>
            </p:cNvPr>
            <p:cNvSpPr txBox="1">
              <a:spLocks noChangeArrowheads="1"/>
            </p:cNvSpPr>
            <p:nvPr/>
          </p:nvSpPr>
          <p:spPr bwMode="auto">
            <a:xfrm>
              <a:off x="1415286" y="1556792"/>
              <a:ext cx="7047245" cy="8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00100">
                <a:defRPr sz="2400">
                  <a:solidFill>
                    <a:schemeClr val="tx1"/>
                  </a:solidFill>
                  <a:latin typeface="Times New Roman" panose="02020603050405020304" pitchFamily="18" charset="0"/>
                </a:defRPr>
              </a:lvl1pPr>
              <a:lvl2pPr marL="742950" indent="-285750" defTabSz="800100">
                <a:defRPr sz="2400">
                  <a:solidFill>
                    <a:schemeClr val="tx1"/>
                  </a:solidFill>
                  <a:latin typeface="Times New Roman" panose="02020603050405020304" pitchFamily="18" charset="0"/>
                </a:defRPr>
              </a:lvl2pPr>
              <a:lvl3pPr marL="1143000" indent="-228600" defTabSz="800100">
                <a:defRPr sz="2400">
                  <a:solidFill>
                    <a:schemeClr val="tx1"/>
                  </a:solidFill>
                  <a:latin typeface="Times New Roman" panose="02020603050405020304" pitchFamily="18" charset="0"/>
                </a:defRPr>
              </a:lvl3pPr>
              <a:lvl4pPr marL="1600200" indent="-228600" defTabSz="800100">
                <a:defRPr sz="2400">
                  <a:solidFill>
                    <a:schemeClr val="tx1"/>
                  </a:solidFill>
                  <a:latin typeface="Times New Roman" panose="02020603050405020304" pitchFamily="18" charset="0"/>
                </a:defRPr>
              </a:lvl4pPr>
              <a:lvl5pPr marL="2057400" indent="-228600" defTabSz="800100">
                <a:defRPr sz="24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lnSpc>
                  <a:spcPct val="90000"/>
                </a:lnSpc>
                <a:spcBef>
                  <a:spcPct val="0"/>
                </a:spcBef>
                <a:spcAft>
                  <a:spcPct val="35000"/>
                </a:spcAft>
              </a:pPr>
              <a:r>
                <a:rPr lang="en-US" altLang="en-US" sz="2000" b="1" dirty="0">
                  <a:solidFill>
                    <a:srgbClr val="000000"/>
                  </a:solidFill>
                  <a:latin typeface="+mn-lt"/>
                </a:rPr>
                <a:t>Impaired circulation with no severe </a:t>
              </a:r>
              <a:r>
                <a:rPr lang="en-US" altLang="en-US" sz="2000" b="1" dirty="0" err="1">
                  <a:solidFill>
                    <a:srgbClr val="000000"/>
                  </a:solidFill>
                  <a:latin typeface="+mn-lt"/>
                </a:rPr>
                <a:t>anaemia</a:t>
              </a:r>
              <a:r>
                <a:rPr lang="en-US" altLang="en-US" sz="2000" b="1" dirty="0">
                  <a:solidFill>
                    <a:srgbClr val="000000"/>
                  </a:solidFill>
                  <a:latin typeface="+mn-lt"/>
                </a:rPr>
                <a:t>, no </a:t>
              </a:r>
              <a:r>
                <a:rPr lang="en-US" altLang="en-US" sz="2000" b="1" dirty="0" err="1">
                  <a:solidFill>
                    <a:srgbClr val="000000"/>
                  </a:solidFill>
                  <a:latin typeface="+mn-lt"/>
                </a:rPr>
                <a:t>diarrhoea</a:t>
              </a:r>
              <a:r>
                <a:rPr lang="en-US" altLang="en-US" sz="2000" b="1" dirty="0">
                  <a:solidFill>
                    <a:srgbClr val="000000"/>
                  </a:solidFill>
                  <a:latin typeface="+mn-lt"/>
                </a:rPr>
                <a:t>  </a:t>
              </a:r>
              <a:r>
                <a:rPr lang="en-US" sz="2000" b="1" dirty="0">
                  <a:latin typeface="+mn-lt"/>
                </a:rPr>
                <a:t>and / or vomiting</a:t>
              </a:r>
              <a:r>
                <a:rPr lang="en-US" altLang="en-US" sz="2000" b="1" dirty="0">
                  <a:solidFill>
                    <a:srgbClr val="000000"/>
                  </a:solidFill>
                  <a:latin typeface="+mn-lt"/>
                </a:rPr>
                <a:t>, and with or without severe malnutrition</a:t>
              </a:r>
              <a:endParaRPr lang="LID4096" altLang="en-US" sz="2000" b="1" dirty="0">
                <a:solidFill>
                  <a:srgbClr val="000000"/>
                </a:solidFill>
                <a:latin typeface="+mn-lt"/>
              </a:endParaRPr>
            </a:p>
          </p:txBody>
        </p:sp>
        <p:sp>
          <p:nvSpPr>
            <p:cNvPr id="287759" name="TextBox 60">
              <a:extLst>
                <a:ext uri="{FF2B5EF4-FFF2-40B4-BE49-F238E27FC236}">
                  <a16:creationId xmlns:a16="http://schemas.microsoft.com/office/drawing/2014/main" id="{AC814243-9F08-4919-BBB7-51B86728D1F9}"/>
                </a:ext>
              </a:extLst>
            </p:cNvPr>
            <p:cNvSpPr txBox="1">
              <a:spLocks noChangeArrowheads="1"/>
            </p:cNvSpPr>
            <p:nvPr/>
          </p:nvSpPr>
          <p:spPr bwMode="auto">
            <a:xfrm>
              <a:off x="2025514" y="2356196"/>
              <a:ext cx="6218894" cy="8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800100">
                <a:defRPr sz="2400">
                  <a:solidFill>
                    <a:schemeClr val="tx1"/>
                  </a:solidFill>
                  <a:latin typeface="Times New Roman" panose="02020603050405020304" pitchFamily="18" charset="0"/>
                </a:defRPr>
              </a:lvl1pPr>
              <a:lvl2pPr marL="171450" indent="-171450" defTabSz="800100">
                <a:defRPr sz="2400">
                  <a:solidFill>
                    <a:schemeClr val="tx1"/>
                  </a:solidFill>
                  <a:latin typeface="Times New Roman" panose="02020603050405020304" pitchFamily="18" charset="0"/>
                </a:defRPr>
              </a:lvl2pPr>
              <a:lvl3pPr marL="1143000" indent="-228600" defTabSz="800100">
                <a:defRPr sz="2400">
                  <a:solidFill>
                    <a:schemeClr val="tx1"/>
                  </a:solidFill>
                  <a:latin typeface="Times New Roman" panose="02020603050405020304" pitchFamily="18" charset="0"/>
                </a:defRPr>
              </a:lvl3pPr>
              <a:lvl4pPr marL="1600200" indent="-228600" defTabSz="800100">
                <a:defRPr sz="2400">
                  <a:solidFill>
                    <a:schemeClr val="tx1"/>
                  </a:solidFill>
                  <a:latin typeface="Times New Roman" panose="02020603050405020304" pitchFamily="18" charset="0"/>
                </a:defRPr>
              </a:lvl4pPr>
              <a:lvl5pPr marL="2057400" indent="-228600" defTabSz="800100">
                <a:defRPr sz="2400">
                  <a:solidFill>
                    <a:schemeClr val="tx1"/>
                  </a:solidFill>
                  <a:latin typeface="Times New Roman" panose="02020603050405020304" pitchFamily="18" charset="0"/>
                </a:defRPr>
              </a:lvl5pPr>
              <a:lvl6pPr marL="2514600" indent="-228600" defTabSz="8001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001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001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00100" eaLnBrk="0" fontAlgn="base" hangingPunct="0">
                <a:spcBef>
                  <a:spcPct val="0"/>
                </a:spcBef>
                <a:spcAft>
                  <a:spcPct val="0"/>
                </a:spcAft>
                <a:defRPr sz="2400">
                  <a:solidFill>
                    <a:schemeClr val="tx1"/>
                  </a:solidFill>
                  <a:latin typeface="Times New Roman" panose="02020603050405020304" pitchFamily="18" charset="0"/>
                </a:defRPr>
              </a:lvl9pPr>
            </a:lstStyle>
            <a:p>
              <a:pPr lvl="1" eaLnBrk="0" fontAlgn="base" hangingPunct="0">
                <a:lnSpc>
                  <a:spcPct val="90000"/>
                </a:lnSpc>
                <a:spcBef>
                  <a:spcPct val="0"/>
                </a:spcBef>
                <a:spcAft>
                  <a:spcPct val="15000"/>
                </a:spcAft>
                <a:buFontTx/>
                <a:buChar char="•"/>
              </a:pPr>
              <a:r>
                <a:rPr lang="en-US" altLang="en-US" sz="2000" dirty="0">
                  <a:solidFill>
                    <a:srgbClr val="000000"/>
                  </a:solidFill>
                  <a:latin typeface="+mn-lt"/>
                </a:rPr>
                <a:t>Maintenance fluids (Ringers lactate in 5% dextrose – page 24 BPP)</a:t>
              </a:r>
              <a:endParaRPr lang="LID4096" altLang="en-US" sz="2000" dirty="0">
                <a:solidFill>
                  <a:srgbClr val="000000"/>
                </a:solidFill>
                <a:latin typeface="+mn-lt"/>
              </a:endParaRPr>
            </a:p>
          </p:txBody>
        </p:sp>
      </p:gr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2A8F5E2F-4C2E-42B8-AEF6-17AE2D4847A0}"/>
              </a:ext>
            </a:extLst>
          </p:cNvPr>
          <p:cNvSpPr>
            <a:spLocks noGrp="1" noChangeArrowheads="1"/>
          </p:cNvSpPr>
          <p:nvPr>
            <p:ph type="ftr" sz="quarter" idx="10"/>
          </p:nvPr>
        </p:nvSpPr>
        <p:spPr>
          <a:xfrm>
            <a:off x="1919288" y="1"/>
            <a:ext cx="6519862" cy="620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rgbClr val="001965"/>
                </a:solidFill>
                <a:latin typeface="Verdana" panose="020B0604030504040204" pitchFamily="34" charset="0"/>
              </a:defRPr>
            </a:lvl1pPr>
            <a:lvl2pPr marL="742950" indent="-285750" eaLnBrk="0" hangingPunct="0">
              <a:defRPr b="1">
                <a:solidFill>
                  <a:srgbClr val="001965"/>
                </a:solidFill>
                <a:latin typeface="Verdana" panose="020B0604030504040204" pitchFamily="34" charset="0"/>
              </a:defRPr>
            </a:lvl2pPr>
            <a:lvl3pPr marL="1143000" indent="-228600" eaLnBrk="0" hangingPunct="0">
              <a:defRPr b="1">
                <a:solidFill>
                  <a:srgbClr val="001965"/>
                </a:solidFill>
                <a:latin typeface="Verdana" panose="020B0604030504040204" pitchFamily="34" charset="0"/>
              </a:defRPr>
            </a:lvl3pPr>
            <a:lvl4pPr marL="1600200" indent="-228600" eaLnBrk="0" hangingPunct="0">
              <a:defRPr b="1">
                <a:solidFill>
                  <a:srgbClr val="001965"/>
                </a:solidFill>
                <a:latin typeface="Verdana" panose="020B0604030504040204" pitchFamily="34" charset="0"/>
              </a:defRPr>
            </a:lvl4pPr>
            <a:lvl5pPr marL="2057400" indent="-228600" eaLnBrk="0" hangingPunct="0">
              <a:defRPr b="1">
                <a:solidFill>
                  <a:srgbClr val="001965"/>
                </a:solidFill>
                <a:latin typeface="Verdana" panose="020B0604030504040204" pitchFamily="34" charset="0"/>
              </a:defRPr>
            </a:lvl5pPr>
            <a:lvl6pPr marL="2514600" indent="-228600" eaLnBrk="0" fontAlgn="base" hangingPunct="0">
              <a:spcBef>
                <a:spcPct val="0"/>
              </a:spcBef>
              <a:spcAft>
                <a:spcPct val="0"/>
              </a:spcAft>
              <a:defRPr b="1">
                <a:solidFill>
                  <a:srgbClr val="001965"/>
                </a:solidFill>
                <a:latin typeface="Verdana" panose="020B0604030504040204" pitchFamily="34" charset="0"/>
              </a:defRPr>
            </a:lvl6pPr>
            <a:lvl7pPr marL="2971800" indent="-228600" eaLnBrk="0" fontAlgn="base" hangingPunct="0">
              <a:spcBef>
                <a:spcPct val="0"/>
              </a:spcBef>
              <a:spcAft>
                <a:spcPct val="0"/>
              </a:spcAft>
              <a:defRPr b="1">
                <a:solidFill>
                  <a:srgbClr val="001965"/>
                </a:solidFill>
                <a:latin typeface="Verdana" panose="020B0604030504040204" pitchFamily="34" charset="0"/>
              </a:defRPr>
            </a:lvl7pPr>
            <a:lvl8pPr marL="3429000" indent="-228600" eaLnBrk="0" fontAlgn="base" hangingPunct="0">
              <a:spcBef>
                <a:spcPct val="0"/>
              </a:spcBef>
              <a:spcAft>
                <a:spcPct val="0"/>
              </a:spcAft>
              <a:defRPr b="1">
                <a:solidFill>
                  <a:srgbClr val="001965"/>
                </a:solidFill>
                <a:latin typeface="Verdana" panose="020B0604030504040204" pitchFamily="34" charset="0"/>
              </a:defRPr>
            </a:lvl8pPr>
            <a:lvl9pPr marL="3886200" indent="-228600" eaLnBrk="0" fontAlgn="base" hangingPunct="0">
              <a:spcBef>
                <a:spcPct val="0"/>
              </a:spcBef>
              <a:spcAft>
                <a:spcPct val="0"/>
              </a:spcAft>
              <a:defRPr b="1">
                <a:solidFill>
                  <a:srgbClr val="001965"/>
                </a:solidFill>
                <a:latin typeface="Verdana" panose="020B0604030504040204" pitchFamily="34" charset="0"/>
              </a:defRPr>
            </a:lvl9pPr>
          </a:lstStyle>
          <a:p>
            <a:pPr eaLnBrk="1" hangingPunct="1"/>
            <a:r>
              <a:rPr lang="en-GB" altLang="en-US" b="0">
                <a:solidFill>
                  <a:schemeClr val="bg1"/>
                </a:solidFill>
              </a:rPr>
              <a:t>Presentation title</a:t>
            </a:r>
          </a:p>
        </p:txBody>
      </p:sp>
      <p:sp>
        <p:nvSpPr>
          <p:cNvPr id="38915" name="Rectangle 2">
            <a:extLst>
              <a:ext uri="{FF2B5EF4-FFF2-40B4-BE49-F238E27FC236}">
                <a16:creationId xmlns:a16="http://schemas.microsoft.com/office/drawing/2014/main" id="{C658A7CA-BA02-4FCE-9EDE-1A564E03CD18}"/>
              </a:ext>
            </a:extLst>
          </p:cNvPr>
          <p:cNvSpPr>
            <a:spLocks noGrp="1" noChangeArrowheads="1"/>
          </p:cNvSpPr>
          <p:nvPr>
            <p:ph type="ctrTitle" idx="4294967295"/>
          </p:nvPr>
        </p:nvSpPr>
        <p:spPr>
          <a:xfrm>
            <a:off x="1752600" y="3022203"/>
            <a:ext cx="8763000" cy="1321197"/>
          </a:xfrm>
        </p:spPr>
        <p:txBody>
          <a:bodyPr anchor="t">
            <a:normAutofit/>
          </a:bodyPr>
          <a:lstStyle/>
          <a:p>
            <a:pPr eaLnBrk="1" hangingPunct="1">
              <a:lnSpc>
                <a:spcPct val="85000"/>
              </a:lnSpc>
            </a:pPr>
            <a:r>
              <a:rPr lang="en-GB" altLang="en-US" sz="3400" b="1" dirty="0">
                <a:solidFill>
                  <a:srgbClr val="0070C0"/>
                </a:solidFill>
                <a:latin typeface="Calibri" panose="020F0502020204030204" pitchFamily="34" charset="0"/>
                <a:ea typeface="Calibri" panose="020F0502020204030204" pitchFamily="34" charset="0"/>
                <a:cs typeface="Calibri" panose="020F0502020204030204" pitchFamily="34" charset="0"/>
              </a:rPr>
              <a:t>Screening for Comorbidities and Complications</a:t>
            </a:r>
          </a:p>
        </p:txBody>
      </p:sp>
    </p:spTree>
    <p:extLst>
      <p:ext uri="{BB962C8B-B14F-4D97-AF65-F5344CB8AC3E}">
        <p14:creationId xmlns:p14="http://schemas.microsoft.com/office/powerpoint/2010/main" val="385586743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F0210-17B2-C339-8B82-80ABFDDF47C1}"/>
              </a:ext>
            </a:extLst>
          </p:cNvPr>
          <p:cNvSpPr>
            <a:spLocks noGrp="1"/>
          </p:cNvSpPr>
          <p:nvPr>
            <p:ph type="title"/>
          </p:nvPr>
        </p:nvSpPr>
        <p:spPr>
          <a:xfrm>
            <a:off x="1731819" y="404194"/>
            <a:ext cx="7459683" cy="1115848"/>
          </a:xfrm>
        </p:spPr>
        <p:txBody>
          <a:bodyPr>
            <a:normAutofit/>
          </a:bodyPr>
          <a:lstStyle/>
          <a:p>
            <a:r>
              <a:rPr lang="en-US" sz="2800" b="1" dirty="0">
                <a:solidFill>
                  <a:srgbClr val="0070C0"/>
                </a:solidFill>
                <a:latin typeface="Arial"/>
                <a:ea typeface="Arial"/>
                <a:cs typeface="Arial"/>
                <a:sym typeface="Arial"/>
              </a:rPr>
              <a:t>Screening and Prevention Guidelines (1)</a:t>
            </a:r>
            <a:endParaRPr lang="en-US" sz="2800" dirty="0"/>
          </a:p>
        </p:txBody>
      </p:sp>
      <p:sp>
        <p:nvSpPr>
          <p:cNvPr id="3" name="Slide Number Placeholder 2">
            <a:extLst>
              <a:ext uri="{FF2B5EF4-FFF2-40B4-BE49-F238E27FC236}">
                <a16:creationId xmlns:a16="http://schemas.microsoft.com/office/drawing/2014/main" id="{00A42DD1-8862-0230-58BE-8CC974AEB691}"/>
              </a:ext>
            </a:extLst>
          </p:cNvPr>
          <p:cNvSpPr>
            <a:spLocks noGrp="1"/>
          </p:cNvSpPr>
          <p:nvPr>
            <p:ph type="sldNum" idx="12"/>
          </p:nvPr>
        </p:nvSpPr>
        <p:spPr/>
        <p:txBody>
          <a:bodyPr/>
          <a:lstStyle/>
          <a:p>
            <a:pPr rtl="1"/>
            <a:fld id="{00000000-1234-1234-1234-123412341234}" type="slidenum">
              <a:rPr lang="en-US" smtClean="0"/>
              <a:pPr rtl="1"/>
              <a:t>271</a:t>
            </a:fld>
            <a:endParaRPr lang="en-US"/>
          </a:p>
        </p:txBody>
      </p:sp>
      <p:graphicFrame>
        <p:nvGraphicFramePr>
          <p:cNvPr id="5" name="Table 4">
            <a:extLst>
              <a:ext uri="{FF2B5EF4-FFF2-40B4-BE49-F238E27FC236}">
                <a16:creationId xmlns:a16="http://schemas.microsoft.com/office/drawing/2014/main" id="{6B173563-4CC9-415C-EA28-D73DF4100F87}"/>
              </a:ext>
            </a:extLst>
          </p:cNvPr>
          <p:cNvGraphicFramePr>
            <a:graphicFrameLocks noGrp="1"/>
          </p:cNvGraphicFramePr>
          <p:nvPr/>
        </p:nvGraphicFramePr>
        <p:xfrm>
          <a:off x="1731819" y="1436914"/>
          <a:ext cx="8783783" cy="4156364"/>
        </p:xfrm>
        <a:graphic>
          <a:graphicData uri="http://schemas.openxmlformats.org/drawingml/2006/table">
            <a:tbl>
              <a:tblPr firstRow="1" firstCol="1" bandRow="1"/>
              <a:tblGrid>
                <a:gridCol w="1522161">
                  <a:extLst>
                    <a:ext uri="{9D8B030D-6E8A-4147-A177-3AD203B41FA5}">
                      <a16:colId xmlns:a16="http://schemas.microsoft.com/office/drawing/2014/main" val="1798411109"/>
                    </a:ext>
                  </a:extLst>
                </a:gridCol>
                <a:gridCol w="2990079">
                  <a:extLst>
                    <a:ext uri="{9D8B030D-6E8A-4147-A177-3AD203B41FA5}">
                      <a16:colId xmlns:a16="http://schemas.microsoft.com/office/drawing/2014/main" val="72975875"/>
                    </a:ext>
                  </a:extLst>
                </a:gridCol>
                <a:gridCol w="4271543">
                  <a:extLst>
                    <a:ext uri="{9D8B030D-6E8A-4147-A177-3AD203B41FA5}">
                      <a16:colId xmlns:a16="http://schemas.microsoft.com/office/drawing/2014/main" val="3877182975"/>
                    </a:ext>
                  </a:extLst>
                </a:gridCol>
              </a:tblGrid>
              <a:tr h="447042">
                <a:tc>
                  <a:txBody>
                    <a:bodyPr/>
                    <a:lstStyle/>
                    <a:p>
                      <a:pPr marL="0" marR="0">
                        <a:lnSpc>
                          <a:spcPct val="107000"/>
                        </a:lnSpc>
                        <a:spcBef>
                          <a:spcPts val="0"/>
                        </a:spcBef>
                        <a:spcAft>
                          <a:spcPts val="0"/>
                        </a:spcAft>
                      </a:pPr>
                      <a:r>
                        <a:rPr lang="en-US" sz="16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When to Screen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12697126"/>
                  </a:ext>
                </a:extLst>
              </a:tr>
              <a:tr h="1106129">
                <a:tc>
                  <a:txBody>
                    <a:bodyPr/>
                    <a:lstStyle/>
                    <a:p>
                      <a:pPr marL="0" marR="0">
                        <a:lnSpc>
                          <a:spcPct val="107000"/>
                        </a:lnSpc>
                        <a:spcBef>
                          <a:spcPts val="0"/>
                        </a:spcBef>
                        <a:spcAft>
                          <a:spcPts val="0"/>
                        </a:spcAft>
                      </a:pPr>
                      <a:r>
                        <a:rPr lang="en-US"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Glycemic Management</a:t>
                      </a: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HbA1c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Glucose values from meter, log, or CGM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Quarterly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each visit and in between visits as needed for insulin dose adjustments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extLst>
                  <a:ext uri="{0D108BD9-81ED-4DB2-BD59-A6C34878D82A}">
                    <a16:rowId xmlns:a16="http://schemas.microsoft.com/office/drawing/2014/main" val="4243531270"/>
                  </a:ext>
                </a:extLst>
              </a:tr>
              <a:tr h="2603193">
                <a:tc>
                  <a:txBody>
                    <a:bodyPr/>
                    <a:lstStyle/>
                    <a:p>
                      <a:pPr marL="0" marR="0">
                        <a:lnSpc>
                          <a:spcPct val="107000"/>
                        </a:lnSpc>
                        <a:spcBef>
                          <a:spcPts val="0"/>
                        </a:spcBef>
                        <a:spcAft>
                          <a:spcPts val="0"/>
                        </a:spcAft>
                      </a:pPr>
                      <a:r>
                        <a:rPr lang="en-US"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Cardiovascular risk factors</a:t>
                      </a: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Blood pressure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Smoking status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Lipids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Every visit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Every visit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Discourage smoking in youth who do not smoke and encourage smoking cessation in those who 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Begin ≥11 years; if normal results are obtained; repeat every 3 years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7589300"/>
                  </a:ext>
                </a:extLst>
              </a:tr>
            </a:tbl>
          </a:graphicData>
        </a:graphic>
      </p:graphicFrame>
      <p:sp>
        <p:nvSpPr>
          <p:cNvPr id="6" name="TextBox 5">
            <a:extLst>
              <a:ext uri="{FF2B5EF4-FFF2-40B4-BE49-F238E27FC236}">
                <a16:creationId xmlns:a16="http://schemas.microsoft.com/office/drawing/2014/main" id="{F55AB692-A3D4-8F05-E7E9-C16771CE4A96}"/>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962232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9B31FA-46D7-01DE-25B4-92A98FB8B187}"/>
              </a:ext>
            </a:extLst>
          </p:cNvPr>
          <p:cNvSpPr>
            <a:spLocks noGrp="1"/>
          </p:cNvSpPr>
          <p:nvPr>
            <p:ph type="sldNum" idx="12"/>
          </p:nvPr>
        </p:nvSpPr>
        <p:spPr/>
        <p:txBody>
          <a:bodyPr/>
          <a:lstStyle/>
          <a:p>
            <a:pPr rtl="1"/>
            <a:fld id="{00000000-1234-1234-1234-123412341234}" type="slidenum">
              <a:rPr lang="en-US" smtClean="0"/>
              <a:pPr rtl="1"/>
              <a:t>272</a:t>
            </a:fld>
            <a:endParaRPr lang="en-US"/>
          </a:p>
        </p:txBody>
      </p:sp>
      <p:graphicFrame>
        <p:nvGraphicFramePr>
          <p:cNvPr id="6" name="Table 5">
            <a:extLst>
              <a:ext uri="{FF2B5EF4-FFF2-40B4-BE49-F238E27FC236}">
                <a16:creationId xmlns:a16="http://schemas.microsoft.com/office/drawing/2014/main" id="{54413016-021A-B558-240B-E5726825CF5D}"/>
              </a:ext>
            </a:extLst>
          </p:cNvPr>
          <p:cNvGraphicFramePr>
            <a:graphicFrameLocks noGrp="1"/>
          </p:cNvGraphicFramePr>
          <p:nvPr/>
        </p:nvGraphicFramePr>
        <p:xfrm>
          <a:off x="1737755" y="1331859"/>
          <a:ext cx="8716488" cy="4407599"/>
        </p:xfrm>
        <a:graphic>
          <a:graphicData uri="http://schemas.openxmlformats.org/drawingml/2006/table">
            <a:tbl>
              <a:tblPr firstRow="1" firstCol="1" bandRow="1"/>
              <a:tblGrid>
                <a:gridCol w="1510499">
                  <a:extLst>
                    <a:ext uri="{9D8B030D-6E8A-4147-A177-3AD203B41FA5}">
                      <a16:colId xmlns:a16="http://schemas.microsoft.com/office/drawing/2014/main" val="690813860"/>
                    </a:ext>
                  </a:extLst>
                </a:gridCol>
                <a:gridCol w="2967172">
                  <a:extLst>
                    <a:ext uri="{9D8B030D-6E8A-4147-A177-3AD203B41FA5}">
                      <a16:colId xmlns:a16="http://schemas.microsoft.com/office/drawing/2014/main" val="1239670167"/>
                    </a:ext>
                  </a:extLst>
                </a:gridCol>
                <a:gridCol w="4238817">
                  <a:extLst>
                    <a:ext uri="{9D8B030D-6E8A-4147-A177-3AD203B41FA5}">
                      <a16:colId xmlns:a16="http://schemas.microsoft.com/office/drawing/2014/main" val="3282515265"/>
                    </a:ext>
                  </a:extLst>
                </a:gridCol>
              </a:tblGrid>
              <a:tr h="269181">
                <a:tc>
                  <a:txBody>
                    <a:bodyPr/>
                    <a:lstStyle/>
                    <a:p>
                      <a:pPr marL="0" marR="0">
                        <a:lnSpc>
                          <a:spcPct val="107000"/>
                        </a:lnSpc>
                        <a:spcBef>
                          <a:spcPts val="0"/>
                        </a:spcBef>
                        <a:spcAft>
                          <a:spcPts val="0"/>
                        </a:spcAft>
                      </a:pPr>
                      <a:r>
                        <a:rPr lang="en-US" sz="2000" b="1" kern="100">
                          <a:effectLst/>
                          <a:latin typeface="Calibri" panose="020F0502020204030204" pitchFamily="34" charset="0"/>
                          <a:ea typeface="Calibri" panose="020F0502020204030204" pitchFamily="34" charset="0"/>
                          <a:cs typeface="Times New Roman" panose="02020603050405020304" pitchFamily="18" charset="0"/>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Evaluation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When to Screen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72662407"/>
                  </a:ext>
                </a:extLst>
              </a:tr>
              <a:tr h="3930933">
                <a:tc>
                  <a:txBody>
                    <a:bodyPr/>
                    <a:lstStyle/>
                    <a:p>
                      <a:pPr marL="0" marR="0">
                        <a:lnSpc>
                          <a:spcPct val="107000"/>
                        </a:lnSpc>
                        <a:spcBef>
                          <a:spcPts val="0"/>
                        </a:spcBef>
                        <a:spcAft>
                          <a:spcPts val="0"/>
                        </a:spcAft>
                      </a:pPr>
                      <a:r>
                        <a:rPr lang="en-US"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Autoimmune screening</a:t>
                      </a: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Thyroid function: TSH, total or free T4 (and thyroid autoantibodies if available)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Celiac screening (TTG-IgA, if IgA normal)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Addison's disease (primary adrenal insufficiency), autoimmune hepatitis, autoimmune gastritis, dermatomyositis, and myasthenia gravis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or near diagnosis; Every 2 years: TSH (sooner if with symptoms or positive thyroid autoantibodies at diagnosis)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or near diagnosis; repeat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5 years intervals (sooner if symptomatic or first degree relative with celiac disease)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 clinically indicated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47126249"/>
                  </a:ext>
                </a:extLst>
              </a:tr>
            </a:tbl>
          </a:graphicData>
        </a:graphic>
      </p:graphicFrame>
      <p:sp>
        <p:nvSpPr>
          <p:cNvPr id="2" name="TextBox 1">
            <a:extLst>
              <a:ext uri="{FF2B5EF4-FFF2-40B4-BE49-F238E27FC236}">
                <a16:creationId xmlns:a16="http://schemas.microsoft.com/office/drawing/2014/main" id="{9467E4A7-F1E9-4E44-AC64-721E2C7EF46E}"/>
              </a:ext>
            </a:extLst>
          </p:cNvPr>
          <p:cNvSpPr txBox="1"/>
          <p:nvPr/>
        </p:nvSpPr>
        <p:spPr>
          <a:xfrm>
            <a:off x="1676399" y="5753960"/>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B41E94A6-D1BB-8488-E4BF-B8709A98D25A}"/>
              </a:ext>
            </a:extLst>
          </p:cNvPr>
          <p:cNvSpPr>
            <a:spLocks noGrp="1"/>
          </p:cNvSpPr>
          <p:nvPr>
            <p:ph type="title"/>
          </p:nvPr>
        </p:nvSpPr>
        <p:spPr>
          <a:xfrm>
            <a:off x="1676400" y="321067"/>
            <a:ext cx="7459683" cy="1143240"/>
          </a:xfrm>
        </p:spPr>
        <p:txBody>
          <a:bodyPr>
            <a:normAutofit/>
          </a:bodyPr>
          <a:lstStyle/>
          <a:p>
            <a:r>
              <a:rPr lang="en-US" sz="2800" b="1" dirty="0">
                <a:solidFill>
                  <a:srgbClr val="0070C0"/>
                </a:solidFill>
                <a:latin typeface="Arial"/>
                <a:ea typeface="Arial"/>
                <a:cs typeface="Arial"/>
                <a:sym typeface="Arial"/>
              </a:rPr>
              <a:t>Screening and Prevention Guidelines (2)</a:t>
            </a:r>
            <a:endParaRPr lang="en-US" sz="2800" dirty="0"/>
          </a:p>
        </p:txBody>
      </p:sp>
    </p:spTree>
    <p:extLst>
      <p:ext uri="{BB962C8B-B14F-4D97-AF65-F5344CB8AC3E}">
        <p14:creationId xmlns:p14="http://schemas.microsoft.com/office/powerpoint/2010/main" val="420531439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9B31FA-46D7-01DE-25B4-92A98FB8B187}"/>
              </a:ext>
            </a:extLst>
          </p:cNvPr>
          <p:cNvSpPr>
            <a:spLocks noGrp="1"/>
          </p:cNvSpPr>
          <p:nvPr>
            <p:ph type="sldNum" idx="12"/>
          </p:nvPr>
        </p:nvSpPr>
        <p:spPr/>
        <p:txBody>
          <a:bodyPr/>
          <a:lstStyle/>
          <a:p>
            <a:pPr rtl="1"/>
            <a:fld id="{00000000-1234-1234-1234-123412341234}" type="slidenum">
              <a:rPr lang="en-US" smtClean="0"/>
              <a:pPr rtl="1"/>
              <a:t>273</a:t>
            </a:fld>
            <a:endParaRPr lang="en-US"/>
          </a:p>
        </p:txBody>
      </p:sp>
      <p:graphicFrame>
        <p:nvGraphicFramePr>
          <p:cNvPr id="6" name="Table 5">
            <a:extLst>
              <a:ext uri="{FF2B5EF4-FFF2-40B4-BE49-F238E27FC236}">
                <a16:creationId xmlns:a16="http://schemas.microsoft.com/office/drawing/2014/main" id="{54413016-021A-B558-240B-E5726825CF5D}"/>
              </a:ext>
            </a:extLst>
          </p:cNvPr>
          <p:cNvGraphicFramePr>
            <a:graphicFrameLocks noGrp="1"/>
          </p:cNvGraphicFramePr>
          <p:nvPr/>
        </p:nvGraphicFramePr>
        <p:xfrm>
          <a:off x="1676399" y="1565501"/>
          <a:ext cx="8716488" cy="3863453"/>
        </p:xfrm>
        <a:graphic>
          <a:graphicData uri="http://schemas.openxmlformats.org/drawingml/2006/table">
            <a:tbl>
              <a:tblPr firstRow="1" firstCol="1" bandRow="1"/>
              <a:tblGrid>
                <a:gridCol w="1510499">
                  <a:extLst>
                    <a:ext uri="{9D8B030D-6E8A-4147-A177-3AD203B41FA5}">
                      <a16:colId xmlns:a16="http://schemas.microsoft.com/office/drawing/2014/main" val="690813860"/>
                    </a:ext>
                  </a:extLst>
                </a:gridCol>
                <a:gridCol w="2967172">
                  <a:extLst>
                    <a:ext uri="{9D8B030D-6E8A-4147-A177-3AD203B41FA5}">
                      <a16:colId xmlns:a16="http://schemas.microsoft.com/office/drawing/2014/main" val="1239670167"/>
                    </a:ext>
                  </a:extLst>
                </a:gridCol>
                <a:gridCol w="4238817">
                  <a:extLst>
                    <a:ext uri="{9D8B030D-6E8A-4147-A177-3AD203B41FA5}">
                      <a16:colId xmlns:a16="http://schemas.microsoft.com/office/drawing/2014/main" val="3282515265"/>
                    </a:ext>
                  </a:extLst>
                </a:gridCol>
              </a:tblGrid>
              <a:tr h="391578">
                <a:tc>
                  <a:txBody>
                    <a:bodyPr/>
                    <a:lstStyle/>
                    <a:p>
                      <a:pPr marL="0" marR="0">
                        <a:lnSpc>
                          <a:spcPct val="107000"/>
                        </a:lnSpc>
                        <a:spcBef>
                          <a:spcPts val="0"/>
                        </a:spcBef>
                        <a:spcAft>
                          <a:spcPts val="0"/>
                        </a:spcAft>
                      </a:pPr>
                      <a:r>
                        <a:rPr lang="en-US" sz="800" b="1" kern="100">
                          <a:effectLst/>
                          <a:latin typeface="Calibri" panose="020F0502020204030204" pitchFamily="34" charset="0"/>
                          <a:ea typeface="Calibri" panose="020F0502020204030204" pitchFamily="34" charset="0"/>
                          <a:cs typeface="Times New Roman" panose="02020603050405020304" pitchFamily="18" charset="0"/>
                        </a:rPr>
                        <a:t>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When to Screen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72662407"/>
                  </a:ext>
                </a:extLst>
              </a:tr>
              <a:tr h="1275663">
                <a:tc>
                  <a:txBody>
                    <a:bodyPr/>
                    <a:lstStyle/>
                    <a:p>
                      <a:pPr marL="0" marR="0">
                        <a:lnSpc>
                          <a:spcPct val="107000"/>
                        </a:lnSpc>
                        <a:spcBef>
                          <a:spcPts val="0"/>
                        </a:spcBef>
                        <a:spcAft>
                          <a:spcPts val="0"/>
                        </a:spcAft>
                      </a:pPr>
                      <a:r>
                        <a:rPr lang="en-US"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Psychosocial screening</a:t>
                      </a: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Diabetes distress, depression, disordered eating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Begin shortly after diagnosis; routinely (at least annually)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extLst>
                  <a:ext uri="{0D108BD9-81ED-4DB2-BD59-A6C34878D82A}">
                    <a16:rowId xmlns:a16="http://schemas.microsoft.com/office/drawing/2014/main" val="1147126249"/>
                  </a:ext>
                </a:extLst>
              </a:tr>
              <a:tr h="2196212">
                <a:tc>
                  <a:txBody>
                    <a:bodyPr/>
                    <a:lstStyle/>
                    <a:p>
                      <a:pPr marL="0" marR="0">
                        <a:lnSpc>
                          <a:spcPct val="107000"/>
                        </a:lnSpc>
                        <a:spcBef>
                          <a:spcPts val="0"/>
                        </a:spcBef>
                        <a:spcAft>
                          <a:spcPts val="0"/>
                        </a:spcAft>
                      </a:pPr>
                      <a:r>
                        <a:rPr lang="en-US" sz="1800" b="1"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Anticipatory guidance</a:t>
                      </a:r>
                      <a:endParaRPr lang="en-US" sz="1800" b="1"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Pre-conception counseling, risk-taking behaviors, transition to adult care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Pre-conception counseling for girls of childbearing potential. Discussion about risk-taking behaviors and preparation for transition to adult care can begin in early adolescence and be revisited at least annually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92814917"/>
                  </a:ext>
                </a:extLst>
              </a:tr>
            </a:tbl>
          </a:graphicData>
        </a:graphic>
      </p:graphicFrame>
      <p:sp>
        <p:nvSpPr>
          <p:cNvPr id="7" name="TextBox 6">
            <a:extLst>
              <a:ext uri="{FF2B5EF4-FFF2-40B4-BE49-F238E27FC236}">
                <a16:creationId xmlns:a16="http://schemas.microsoft.com/office/drawing/2014/main" id="{5D37A433-5EBE-7EEE-AA5D-06DF58EB4D1E}"/>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itle 1">
            <a:extLst>
              <a:ext uri="{FF2B5EF4-FFF2-40B4-BE49-F238E27FC236}">
                <a16:creationId xmlns:a16="http://schemas.microsoft.com/office/drawing/2014/main" id="{10644698-C368-F59A-2E8E-F31A21B28AEC}"/>
              </a:ext>
            </a:extLst>
          </p:cNvPr>
          <p:cNvSpPr>
            <a:spLocks noGrp="1"/>
          </p:cNvSpPr>
          <p:nvPr>
            <p:ph type="title"/>
          </p:nvPr>
        </p:nvSpPr>
        <p:spPr>
          <a:xfrm>
            <a:off x="1676400" y="327328"/>
            <a:ext cx="7459683" cy="1143240"/>
          </a:xfrm>
        </p:spPr>
        <p:txBody>
          <a:bodyPr>
            <a:normAutofit/>
          </a:bodyPr>
          <a:lstStyle/>
          <a:p>
            <a:r>
              <a:rPr lang="en-US" sz="2800" b="1" dirty="0">
                <a:solidFill>
                  <a:srgbClr val="0070C0"/>
                </a:solidFill>
                <a:latin typeface="Arial"/>
                <a:ea typeface="Arial"/>
                <a:cs typeface="Arial"/>
                <a:sym typeface="Arial"/>
              </a:rPr>
              <a:t>Screening and Prevention Guidelines (3)</a:t>
            </a:r>
            <a:endParaRPr lang="en-US" sz="2800" dirty="0"/>
          </a:p>
        </p:txBody>
      </p:sp>
    </p:spTree>
    <p:extLst>
      <p:ext uri="{BB962C8B-B14F-4D97-AF65-F5344CB8AC3E}">
        <p14:creationId xmlns:p14="http://schemas.microsoft.com/office/powerpoint/2010/main" val="349453025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9B31FA-46D7-01DE-25B4-92A98FB8B187}"/>
              </a:ext>
            </a:extLst>
          </p:cNvPr>
          <p:cNvSpPr>
            <a:spLocks noGrp="1"/>
          </p:cNvSpPr>
          <p:nvPr>
            <p:ph type="sldNum" idx="12"/>
          </p:nvPr>
        </p:nvSpPr>
        <p:spPr/>
        <p:txBody>
          <a:bodyPr/>
          <a:lstStyle/>
          <a:p>
            <a:pPr rtl="1"/>
            <a:fld id="{00000000-1234-1234-1234-123412341234}" type="slidenum">
              <a:rPr lang="en-US" smtClean="0"/>
              <a:pPr rtl="1"/>
              <a:t>274</a:t>
            </a:fld>
            <a:endParaRPr lang="en-US"/>
          </a:p>
        </p:txBody>
      </p:sp>
      <p:graphicFrame>
        <p:nvGraphicFramePr>
          <p:cNvPr id="6" name="Table 5">
            <a:extLst>
              <a:ext uri="{FF2B5EF4-FFF2-40B4-BE49-F238E27FC236}">
                <a16:creationId xmlns:a16="http://schemas.microsoft.com/office/drawing/2014/main" id="{54413016-021A-B558-240B-E5726825CF5D}"/>
              </a:ext>
            </a:extLst>
          </p:cNvPr>
          <p:cNvGraphicFramePr>
            <a:graphicFrameLocks noGrp="1"/>
          </p:cNvGraphicFramePr>
          <p:nvPr/>
        </p:nvGraphicFramePr>
        <p:xfrm>
          <a:off x="1737755" y="1721923"/>
          <a:ext cx="8716488" cy="3233611"/>
        </p:xfrm>
        <a:graphic>
          <a:graphicData uri="http://schemas.openxmlformats.org/drawingml/2006/table">
            <a:tbl>
              <a:tblPr firstRow="1" firstCol="1" bandRow="1"/>
              <a:tblGrid>
                <a:gridCol w="1510499">
                  <a:extLst>
                    <a:ext uri="{9D8B030D-6E8A-4147-A177-3AD203B41FA5}">
                      <a16:colId xmlns:a16="http://schemas.microsoft.com/office/drawing/2014/main" val="690813860"/>
                    </a:ext>
                  </a:extLst>
                </a:gridCol>
                <a:gridCol w="2967172">
                  <a:extLst>
                    <a:ext uri="{9D8B030D-6E8A-4147-A177-3AD203B41FA5}">
                      <a16:colId xmlns:a16="http://schemas.microsoft.com/office/drawing/2014/main" val="1239670167"/>
                    </a:ext>
                  </a:extLst>
                </a:gridCol>
                <a:gridCol w="4238817">
                  <a:extLst>
                    <a:ext uri="{9D8B030D-6E8A-4147-A177-3AD203B41FA5}">
                      <a16:colId xmlns:a16="http://schemas.microsoft.com/office/drawing/2014/main" val="3282515265"/>
                    </a:ext>
                  </a:extLst>
                </a:gridCol>
              </a:tblGrid>
              <a:tr h="268777">
                <a:tc>
                  <a:txBody>
                    <a:bodyPr/>
                    <a:lstStyle/>
                    <a:p>
                      <a:pPr marL="0" marR="0">
                        <a:lnSpc>
                          <a:spcPct val="107000"/>
                        </a:lnSpc>
                        <a:spcBef>
                          <a:spcPts val="0"/>
                        </a:spcBef>
                        <a:spcAft>
                          <a:spcPts val="0"/>
                        </a:spcAft>
                      </a:pPr>
                      <a:r>
                        <a:rPr lang="en-US" sz="800" b="1" kern="100">
                          <a:effectLst/>
                          <a:latin typeface="Calibri" panose="020F0502020204030204" pitchFamily="34" charset="0"/>
                          <a:ea typeface="Calibri" panose="020F0502020204030204" pitchFamily="34" charset="0"/>
                          <a:cs typeface="Times New Roman" panose="02020603050405020304" pitchFamily="18" charset="0"/>
                        </a:rPr>
                        <a:t> </a:t>
                      </a:r>
                      <a:endParaRPr lang="en-US" sz="800" kern="10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Evaluation</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0"/>
                        </a:spcAft>
                      </a:pPr>
                      <a:r>
                        <a:rPr lang="en-US" sz="20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When to Screen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72662407"/>
                  </a:ext>
                </a:extLst>
              </a:tr>
              <a:tr h="1760580">
                <a:tc>
                  <a:txBody>
                    <a:bodyPr/>
                    <a:lstStyle/>
                    <a:p>
                      <a:pPr marL="0" marR="0">
                        <a:lnSpc>
                          <a:spcPct val="107000"/>
                        </a:lnSpc>
                        <a:spcBef>
                          <a:spcPts val="0"/>
                        </a:spcBef>
                        <a:spcAft>
                          <a:spcPts val="0"/>
                        </a:spcAft>
                      </a:pPr>
                      <a:r>
                        <a:rPr lang="en-US" sz="1800" b="1" i="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Microvascular complications</a:t>
                      </a:r>
                      <a:endParaRPr lang="en-US" sz="1800" b="1" i="1" kern="10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Kidney disease: urine albumin: creatinine ratio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Retinopathy: dilated eye exam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Neuropathy: comprehensive foot exam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tc>
                  <a:txBody>
                    <a:bodyPr/>
                    <a:lstStyle/>
                    <a:p>
                      <a:pPr marL="0" marR="0">
                        <a:lnSpc>
                          <a:spcPct val="107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Start at puberty or from age 11 years, whichever is earlier, after 2–5 years diabetes duration; repeat annually for kidney disease and neuropathy; every 2–3 years for retinopathy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8003" marR="48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DD"/>
                    </a:solidFill>
                  </a:tcPr>
                </a:tc>
                <a:extLst>
                  <a:ext uri="{0D108BD9-81ED-4DB2-BD59-A6C34878D82A}">
                    <a16:rowId xmlns:a16="http://schemas.microsoft.com/office/drawing/2014/main" val="758459728"/>
                  </a:ext>
                </a:extLst>
              </a:tr>
            </a:tbl>
          </a:graphicData>
        </a:graphic>
      </p:graphicFrame>
      <p:sp>
        <p:nvSpPr>
          <p:cNvPr id="7" name="TextBox 6">
            <a:extLst>
              <a:ext uri="{FF2B5EF4-FFF2-40B4-BE49-F238E27FC236}">
                <a16:creationId xmlns:a16="http://schemas.microsoft.com/office/drawing/2014/main" id="{5D37A433-5EBE-7EEE-AA5D-06DF58EB4D1E}"/>
              </a:ext>
            </a:extLst>
          </p:cNvPr>
          <p:cNvSpPr txBox="1"/>
          <p:nvPr/>
        </p:nvSpPr>
        <p:spPr>
          <a:xfrm>
            <a:off x="1676399" y="5708279"/>
            <a:ext cx="8839200" cy="369332"/>
          </a:xfrm>
          <a:prstGeom prst="rect">
            <a:avLst/>
          </a:prstGeom>
          <a:noFill/>
        </p:spPr>
        <p:txBody>
          <a:bodyPr wrap="square" rtlCol="0">
            <a:spAutoFit/>
          </a:bodyPr>
          <a:lstStyle/>
          <a:p>
            <a:pPr algn="ct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Limbert</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C,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Tinti</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 Malik F, et al. ISPAD Clinical Practice Consensus Guidelines 2022: The delivery of ambulatory diabetes care to children and adolescents with diabetes. </a:t>
            </a:r>
            <a:r>
              <a:rPr lang="en-US" sz="900" dirty="0" err="1">
                <a:solidFill>
                  <a:srgbClr val="0070C0"/>
                </a:solidFill>
                <a:latin typeface="Calibri" panose="020F0502020204030204" pitchFamily="34" charset="0"/>
                <a:ea typeface="Calibri" panose="020F0502020204030204" pitchFamily="34" charset="0"/>
                <a:cs typeface="Calibri" panose="020F0502020204030204" pitchFamily="34" charset="0"/>
              </a:rPr>
              <a:t>Pediatr</a:t>
            </a:r>
            <a:r>
              <a:rPr lang="en-US" sz="900" dirty="0">
                <a:solidFill>
                  <a:srgbClr val="0070C0"/>
                </a:solidFill>
                <a:latin typeface="Calibri" panose="020F0502020204030204" pitchFamily="34" charset="0"/>
                <a:ea typeface="Calibri" panose="020F0502020204030204" pitchFamily="34" charset="0"/>
                <a:cs typeface="Calibri" panose="020F0502020204030204" pitchFamily="34" charset="0"/>
              </a:rPr>
              <a:t> Diabetes. 2022;23(8): 1243‐1269.</a:t>
            </a:r>
            <a:endParaRPr lang="en-GB" sz="9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2BED95BC-08C0-606E-6486-2ADA2F2FA1FC}"/>
              </a:ext>
            </a:extLst>
          </p:cNvPr>
          <p:cNvSpPr>
            <a:spLocks noGrp="1"/>
          </p:cNvSpPr>
          <p:nvPr>
            <p:ph type="title"/>
          </p:nvPr>
        </p:nvSpPr>
        <p:spPr>
          <a:xfrm>
            <a:off x="1676401" y="142937"/>
            <a:ext cx="7459683" cy="1143240"/>
          </a:xfrm>
        </p:spPr>
        <p:txBody>
          <a:bodyPr/>
          <a:lstStyle/>
          <a:p>
            <a:r>
              <a:rPr lang="en-US" sz="2400" b="1" dirty="0">
                <a:solidFill>
                  <a:srgbClr val="0070C0"/>
                </a:solidFill>
                <a:latin typeface="Arial"/>
                <a:ea typeface="Arial"/>
                <a:cs typeface="Arial"/>
                <a:sym typeface="Arial"/>
              </a:rPr>
              <a:t>Screening and Prevention Guidelines (4)</a:t>
            </a:r>
            <a:endParaRPr lang="en-US" sz="2400" dirty="0"/>
          </a:p>
        </p:txBody>
      </p:sp>
    </p:spTree>
    <p:extLst>
      <p:ext uri="{BB962C8B-B14F-4D97-AF65-F5344CB8AC3E}">
        <p14:creationId xmlns:p14="http://schemas.microsoft.com/office/powerpoint/2010/main" val="223258272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37"/>
          <p:cNvSpPr txBox="1">
            <a:spLocks noGrp="1"/>
          </p:cNvSpPr>
          <p:nvPr>
            <p:ph type="title"/>
          </p:nvPr>
        </p:nvSpPr>
        <p:spPr>
          <a:xfrm>
            <a:off x="1981475" y="130950"/>
            <a:ext cx="8229000" cy="861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sz="2800" b="1" dirty="0">
                <a:solidFill>
                  <a:srgbClr val="0070C0"/>
                </a:solidFill>
                <a:latin typeface="Arial" panose="020B0604020202020204" pitchFamily="34" charset="0"/>
                <a:ea typeface="Arial"/>
                <a:cs typeface="Arial" panose="020B0604020202020204" pitchFamily="34" charset="0"/>
                <a:sym typeface="Arial"/>
              </a:rPr>
              <a:t>Key Messages</a:t>
            </a:r>
            <a:r>
              <a:rPr lang="en-US" sz="2800" dirty="0">
                <a:solidFill>
                  <a:srgbClr val="0070C0"/>
                </a:solidFill>
                <a:latin typeface="Arial" panose="020B0604020202020204" pitchFamily="34" charset="0"/>
                <a:cs typeface="Arial" panose="020B0604020202020204" pitchFamily="34" charset="0"/>
              </a:rPr>
              <a:t> </a:t>
            </a:r>
            <a:endParaRPr sz="2800" dirty="0">
              <a:solidFill>
                <a:srgbClr val="0070C0"/>
              </a:solidFill>
              <a:latin typeface="Arial" panose="020B0604020202020204" pitchFamily="34" charset="0"/>
              <a:cs typeface="Arial" panose="020B0604020202020204" pitchFamily="34" charset="0"/>
            </a:endParaRPr>
          </a:p>
        </p:txBody>
      </p:sp>
      <p:sp>
        <p:nvSpPr>
          <p:cNvPr id="1190" name="Google Shape;1190;p137"/>
          <p:cNvSpPr txBox="1">
            <a:spLocks noGrp="1"/>
          </p:cNvSpPr>
          <p:nvPr>
            <p:ph type="body" idx="1"/>
          </p:nvPr>
        </p:nvSpPr>
        <p:spPr>
          <a:xfrm>
            <a:off x="1981475" y="1375701"/>
            <a:ext cx="8547000" cy="4050314"/>
          </a:xfrm>
          <a:prstGeom prst="rect">
            <a:avLst/>
          </a:prstGeom>
          <a:noFill/>
          <a:ln>
            <a:noFill/>
          </a:ln>
        </p:spPr>
        <p:txBody>
          <a:bodyPr spcFirstLastPara="1" vert="horz" wrap="square" lIns="91425" tIns="45700" rIns="91425" bIns="45700" rtlCol="0" anchor="t" anchorCtr="0">
            <a:noAutofit/>
          </a:bodyPr>
          <a:lstStyle/>
          <a:p>
            <a:pPr marL="457200" indent="-355600">
              <a:buSzPts val="2000"/>
              <a:buChar char="❖"/>
            </a:pPr>
            <a:r>
              <a:rPr lang="en-US" sz="1900" dirty="0">
                <a:latin typeface="Arial" panose="020B0604020202020204" pitchFamily="34" charset="0"/>
                <a:cs typeface="Arial" panose="020B0604020202020204" pitchFamily="34" charset="0"/>
              </a:rPr>
              <a:t>Children and adolescents with type 1 diabetes require a multidisciplinary team for management.</a:t>
            </a:r>
          </a:p>
          <a:p>
            <a:pPr marL="101600" indent="0">
              <a:buSzPts val="2000"/>
              <a:buNone/>
            </a:pPr>
            <a:endParaRPr sz="1900" dirty="0">
              <a:latin typeface="Arial" panose="020B0604020202020204" pitchFamily="34" charset="0"/>
              <a:cs typeface="Arial" panose="020B0604020202020204" pitchFamily="34" charset="0"/>
            </a:endParaRPr>
          </a:p>
          <a:p>
            <a:pPr marL="457200" indent="-355600">
              <a:buSzPts val="2000"/>
              <a:buChar char="❖"/>
            </a:pPr>
            <a:r>
              <a:rPr lang="en-US" sz="1900" dirty="0">
                <a:latin typeface="Arial" panose="020B0604020202020204" pitchFamily="34" charset="0"/>
                <a:cs typeface="Arial" panose="020B0604020202020204" pitchFamily="34" charset="0"/>
              </a:rPr>
              <a:t>Basic patient quality of care indicators should be measured at every visit.</a:t>
            </a:r>
            <a:endParaRPr sz="1900" dirty="0">
              <a:latin typeface="Arial" panose="020B0604020202020204" pitchFamily="34" charset="0"/>
              <a:cs typeface="Arial" panose="020B0604020202020204" pitchFamily="34" charset="0"/>
            </a:endParaRPr>
          </a:p>
          <a:p>
            <a:pPr marL="457200" indent="0">
              <a:buNone/>
            </a:pPr>
            <a:endParaRPr sz="1900" dirty="0">
              <a:latin typeface="Arial" panose="020B0604020202020204" pitchFamily="34" charset="0"/>
              <a:cs typeface="Arial" panose="020B0604020202020204" pitchFamily="34" charset="0"/>
            </a:endParaRPr>
          </a:p>
          <a:p>
            <a:pPr marL="457200" indent="-355600">
              <a:buSzPts val="2000"/>
              <a:buChar char="❖"/>
            </a:pPr>
            <a:r>
              <a:rPr lang="en-US" sz="1900" dirty="0">
                <a:latin typeface="Arial" panose="020B0604020202020204" pitchFamily="34" charset="0"/>
                <a:cs typeface="Arial" panose="020B0604020202020204" pitchFamily="34" charset="0"/>
              </a:rPr>
              <a:t>Measure blood pressure for all patients.</a:t>
            </a:r>
            <a:endParaRPr sz="1900" dirty="0">
              <a:latin typeface="Arial" panose="020B0604020202020204" pitchFamily="34" charset="0"/>
              <a:cs typeface="Arial" panose="020B0604020202020204" pitchFamily="34" charset="0"/>
            </a:endParaRPr>
          </a:p>
          <a:p>
            <a:pPr marL="457200" indent="0">
              <a:buNone/>
            </a:pPr>
            <a:endParaRPr sz="1900" dirty="0">
              <a:latin typeface="Arial" panose="020B0604020202020204" pitchFamily="34" charset="0"/>
              <a:cs typeface="Arial" panose="020B0604020202020204" pitchFamily="34" charset="0"/>
            </a:endParaRPr>
          </a:p>
          <a:p>
            <a:pPr marL="457200" indent="-355600">
              <a:buSzPts val="2000"/>
              <a:buChar char="❖"/>
            </a:pPr>
            <a:r>
              <a:rPr lang="en-US" sz="1900" dirty="0">
                <a:latin typeface="Arial" panose="020B0604020202020204" pitchFamily="34" charset="0"/>
                <a:cs typeface="Arial" panose="020B0604020202020204" pitchFamily="34" charset="0"/>
              </a:rPr>
              <a:t>Monitoring of growth is a very good indicator of the quality of care.</a:t>
            </a:r>
            <a:endParaRPr sz="1900" dirty="0">
              <a:latin typeface="Arial" panose="020B0604020202020204" pitchFamily="34" charset="0"/>
              <a:cs typeface="Arial" panose="020B0604020202020204" pitchFamily="34" charset="0"/>
            </a:endParaRPr>
          </a:p>
          <a:p>
            <a:pPr marL="457200" indent="0">
              <a:buNone/>
            </a:pPr>
            <a:endParaRPr sz="1900" dirty="0">
              <a:latin typeface="Arial" panose="020B0604020202020204" pitchFamily="34" charset="0"/>
              <a:cs typeface="Arial" panose="020B0604020202020204" pitchFamily="34" charset="0"/>
            </a:endParaRPr>
          </a:p>
          <a:p>
            <a:pPr marL="457200" indent="-355600">
              <a:buSzPts val="2000"/>
              <a:buChar char="❖"/>
            </a:pPr>
            <a:r>
              <a:rPr lang="en-US" sz="1900" dirty="0">
                <a:latin typeface="Arial" panose="020B0604020202020204" pitchFamily="34" charset="0"/>
                <a:cs typeface="Arial" panose="020B0604020202020204" pitchFamily="34" charset="0"/>
              </a:rPr>
              <a:t>Each visit is an opportunity for repeated information and education.</a:t>
            </a:r>
            <a:endParaRPr sz="1900" dirty="0">
              <a:latin typeface="Arial" panose="020B0604020202020204" pitchFamily="34" charset="0"/>
              <a:cs typeface="Arial" panose="020B0604020202020204" pitchFamily="34" charset="0"/>
            </a:endParaRPr>
          </a:p>
          <a:p>
            <a:pPr marL="457200">
              <a:lnSpc>
                <a:spcPct val="100000"/>
              </a:lnSpc>
              <a:spcBef>
                <a:spcPts val="360"/>
              </a:spcBef>
              <a:buClr>
                <a:schemeClr val="dk1"/>
              </a:buClr>
              <a:buSzPts val="1800"/>
              <a:buNone/>
            </a:pP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F88F8-4F2D-784F-43C0-E769F5082CF9}"/>
            </a:ext>
          </a:extLst>
        </p:cNvPr>
        <p:cNvGrpSpPr/>
        <p:nvPr/>
      </p:nvGrpSpPr>
      <p:grpSpPr>
        <a:xfrm>
          <a:off x="0" y="0"/>
          <a:ext cx="0" cy="0"/>
          <a:chOff x="0" y="0"/>
          <a:chExt cx="0" cy="0"/>
        </a:xfrm>
      </p:grpSpPr>
      <p:sp>
        <p:nvSpPr>
          <p:cNvPr id="23554" name="Title 1">
            <a:extLst>
              <a:ext uri="{FF2B5EF4-FFF2-40B4-BE49-F238E27FC236}">
                <a16:creationId xmlns:a16="http://schemas.microsoft.com/office/drawing/2014/main" id="{E497AE14-24F4-BCB4-43B5-24F03C4497D5}"/>
              </a:ext>
            </a:extLst>
          </p:cNvPr>
          <p:cNvSpPr>
            <a:spLocks noGrp="1"/>
          </p:cNvSpPr>
          <p:nvPr>
            <p:ph type="title"/>
          </p:nvPr>
        </p:nvSpPr>
        <p:spPr>
          <a:xfrm>
            <a:off x="1417562" y="-142270"/>
            <a:ext cx="10515600" cy="1325563"/>
          </a:xfrm>
        </p:spPr>
        <p:txBody>
          <a:bodyPr/>
          <a:lstStyle/>
          <a:p>
            <a:pPr eaLnBrk="1" hangingPunct="1">
              <a:defRPr/>
            </a:pPr>
            <a:r>
              <a:rPr lang="en-GB" altLang="en-US" b="1" dirty="0">
                <a:solidFill>
                  <a:srgbClr val="0070C0"/>
                </a:solidFill>
                <a:latin typeface="+mn-lt"/>
              </a:rPr>
              <a:t>4. Disability</a:t>
            </a:r>
            <a:endParaRPr lang="en-US" altLang="en-US" b="1" dirty="0">
              <a:solidFill>
                <a:srgbClr val="0070C0"/>
              </a:solidFill>
              <a:latin typeface="+mn-lt"/>
            </a:endParaRPr>
          </a:p>
        </p:txBody>
      </p:sp>
      <p:sp>
        <p:nvSpPr>
          <p:cNvPr id="4" name="Rectangle: Diagonal Corners Rounded 3">
            <a:extLst>
              <a:ext uri="{FF2B5EF4-FFF2-40B4-BE49-F238E27FC236}">
                <a16:creationId xmlns:a16="http://schemas.microsoft.com/office/drawing/2014/main" id="{0A8D282F-5957-D65F-C210-C09C30E255C7}"/>
              </a:ext>
            </a:extLst>
          </p:cNvPr>
          <p:cNvSpPr/>
          <p:nvPr/>
        </p:nvSpPr>
        <p:spPr>
          <a:xfrm>
            <a:off x="2966042" y="929293"/>
            <a:ext cx="8708570" cy="5334000"/>
          </a:xfrm>
          <a:prstGeom prst="round2DiagRect">
            <a:avLst/>
          </a:prstGeom>
          <a:solidFill>
            <a:schemeClr val="accent1">
              <a:lumMod val="60000"/>
              <a:lumOff val="40000"/>
              <a:alpha val="5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defRPr/>
            </a:pPr>
            <a:r>
              <a:rPr lang="en-GB" altLang="en-US" sz="2400" dirty="0">
                <a:solidFill>
                  <a:schemeClr val="tx1"/>
                </a:solidFill>
              </a:rPr>
              <a:t>Assess neurological status (AVPU scale)</a:t>
            </a:r>
          </a:p>
          <a:p>
            <a:pPr marL="800100" lvl="1" indent="-342900">
              <a:lnSpc>
                <a:spcPct val="150000"/>
              </a:lnSpc>
              <a:buFont typeface="Courier New" panose="02070309020205020404" pitchFamily="49" charset="0"/>
              <a:buChar char="o"/>
              <a:defRPr/>
            </a:pPr>
            <a:r>
              <a:rPr lang="en-US" altLang="en-US" sz="2400" dirty="0">
                <a:solidFill>
                  <a:schemeClr val="tx1"/>
                </a:solidFill>
              </a:rPr>
              <a:t>A straightforward scale to rapidly grade a patient's gross level of consciousness, responsiveness, or mental status. </a:t>
            </a:r>
          </a:p>
          <a:p>
            <a:pPr marL="800100" lvl="1" indent="-342900">
              <a:lnSpc>
                <a:spcPct val="150000"/>
              </a:lnSpc>
              <a:buFont typeface="Courier New" panose="02070309020205020404" pitchFamily="49" charset="0"/>
              <a:buChar char="o"/>
              <a:defRPr/>
            </a:pPr>
            <a:r>
              <a:rPr lang="en-US" altLang="en-US" sz="2400" dirty="0">
                <a:solidFill>
                  <a:schemeClr val="tx1"/>
                </a:solidFill>
              </a:rPr>
              <a:t>Check what is appropriate responses for different ages</a:t>
            </a:r>
          </a:p>
          <a:p>
            <a:pPr marL="342900" indent="-342900">
              <a:lnSpc>
                <a:spcPct val="150000"/>
              </a:lnSpc>
              <a:buFont typeface="Arial" panose="020B0604020202020204" pitchFamily="34" charset="0"/>
              <a:buChar char="•"/>
              <a:defRPr/>
            </a:pPr>
            <a:r>
              <a:rPr lang="en-GB" altLang="en-US" sz="2400" dirty="0">
                <a:solidFill>
                  <a:schemeClr val="tx1"/>
                </a:solidFill>
              </a:rPr>
              <a:t>For alert children (AVPU at A), assess ability to feed/drink</a:t>
            </a:r>
          </a:p>
          <a:p>
            <a:pPr marL="342900" indent="-342900">
              <a:lnSpc>
                <a:spcPct val="150000"/>
              </a:lnSpc>
              <a:buFont typeface="Arial" panose="020B0604020202020204" pitchFamily="34" charset="0"/>
              <a:buChar char="•"/>
              <a:defRPr/>
            </a:pPr>
            <a:r>
              <a:rPr lang="en-GB" altLang="en-US" sz="2400" dirty="0">
                <a:solidFill>
                  <a:schemeClr val="tx1"/>
                </a:solidFill>
              </a:rPr>
              <a:t>For young infants, check for irritability, activity and tone</a:t>
            </a:r>
          </a:p>
          <a:p>
            <a:pPr marL="342900" indent="-342900">
              <a:lnSpc>
                <a:spcPct val="150000"/>
              </a:lnSpc>
              <a:buFont typeface="Arial" panose="020B0604020202020204" pitchFamily="34" charset="0"/>
              <a:buChar char="•"/>
              <a:defRPr/>
            </a:pPr>
            <a:r>
              <a:rPr lang="en-GB" altLang="en-US" sz="2400" dirty="0">
                <a:solidFill>
                  <a:schemeClr val="tx1"/>
                </a:solidFill>
              </a:rPr>
              <a:t>Assess tone and posture for all children</a:t>
            </a:r>
          </a:p>
          <a:p>
            <a:pPr marL="342900" indent="-342900">
              <a:lnSpc>
                <a:spcPct val="150000"/>
              </a:lnSpc>
              <a:buFont typeface="Arial" panose="020B0604020202020204" pitchFamily="34" charset="0"/>
              <a:buChar char="•"/>
              <a:defRPr/>
            </a:pPr>
            <a:r>
              <a:rPr lang="en-GB" altLang="en-US" sz="2400" dirty="0">
                <a:solidFill>
                  <a:schemeClr val="tx1"/>
                </a:solidFill>
              </a:rPr>
              <a:t>Check random blood sugar (consider 10%D bolus if AVPU &lt;A and cant check sugar) </a:t>
            </a:r>
          </a:p>
          <a:p>
            <a:pPr marL="285750" indent="-285750" algn="ctr">
              <a:buFont typeface="Arial" panose="020B0604020202020204" pitchFamily="34" charset="0"/>
              <a:buChar char="•"/>
            </a:pPr>
            <a:endParaRPr lang="en-KE" dirty="0">
              <a:solidFill>
                <a:schemeClr val="tx1"/>
              </a:solidFill>
            </a:endParaRPr>
          </a:p>
        </p:txBody>
      </p:sp>
      <p:sp>
        <p:nvSpPr>
          <p:cNvPr id="6" name="Oval 5">
            <a:extLst>
              <a:ext uri="{FF2B5EF4-FFF2-40B4-BE49-F238E27FC236}">
                <a16:creationId xmlns:a16="http://schemas.microsoft.com/office/drawing/2014/main" id="{D6E72CD1-6DD7-77C2-4B42-5A0848C8A845}"/>
              </a:ext>
            </a:extLst>
          </p:cNvPr>
          <p:cNvSpPr/>
          <p:nvPr/>
        </p:nvSpPr>
        <p:spPr>
          <a:xfrm>
            <a:off x="1417562" y="2531533"/>
            <a:ext cx="1850571" cy="1794933"/>
          </a:xfrm>
          <a:prstGeom prst="ellipse">
            <a:avLst/>
          </a:prstGeom>
          <a:solidFill>
            <a:srgbClr val="F4F9F1"/>
          </a:solid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5" name="Picture 4">
            <a:extLst>
              <a:ext uri="{FF2B5EF4-FFF2-40B4-BE49-F238E27FC236}">
                <a16:creationId xmlns:a16="http://schemas.microsoft.com/office/drawing/2014/main" id="{AEDD01C0-7FA8-CAAE-4351-E9A9FDD7F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689" y="2723226"/>
            <a:ext cx="1657551" cy="1411545"/>
          </a:xfrm>
          <a:prstGeom prst="rect">
            <a:avLst/>
          </a:prstGeom>
        </p:spPr>
      </p:pic>
    </p:spTree>
    <p:extLst>
      <p:ext uri="{BB962C8B-B14F-4D97-AF65-F5344CB8AC3E}">
        <p14:creationId xmlns:p14="http://schemas.microsoft.com/office/powerpoint/2010/main" val="1567850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9EE4F-7B99-0C52-CE4D-5A81A3E470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BBA60C-367A-FD30-1F77-7E57EB29F0EB}"/>
              </a:ext>
            </a:extLst>
          </p:cNvPr>
          <p:cNvSpPr>
            <a:spLocks noGrp="1"/>
          </p:cNvSpPr>
          <p:nvPr>
            <p:ph type="title"/>
          </p:nvPr>
        </p:nvSpPr>
        <p:spPr>
          <a:xfrm>
            <a:off x="1127276" y="0"/>
            <a:ext cx="10515600" cy="1325563"/>
          </a:xfrm>
        </p:spPr>
        <p:txBody>
          <a:bodyPr/>
          <a:lstStyle/>
          <a:p>
            <a:r>
              <a:rPr lang="en-US" b="1" dirty="0">
                <a:solidFill>
                  <a:srgbClr val="0070C0"/>
                </a:solidFill>
                <a:latin typeface="+mn-lt"/>
              </a:rPr>
              <a:t>Exposure</a:t>
            </a:r>
          </a:p>
        </p:txBody>
      </p:sp>
      <p:sp>
        <p:nvSpPr>
          <p:cNvPr id="2" name="Rectangle: Diagonal Corners Rounded 1">
            <a:extLst>
              <a:ext uri="{FF2B5EF4-FFF2-40B4-BE49-F238E27FC236}">
                <a16:creationId xmlns:a16="http://schemas.microsoft.com/office/drawing/2014/main" id="{639D68C6-AC38-9783-3526-3CC8D6DED69C}"/>
              </a:ext>
            </a:extLst>
          </p:cNvPr>
          <p:cNvSpPr/>
          <p:nvPr/>
        </p:nvSpPr>
        <p:spPr>
          <a:xfrm>
            <a:off x="3115733" y="1478094"/>
            <a:ext cx="7061200" cy="4264819"/>
          </a:xfrm>
          <a:prstGeom prst="round2DiagRect">
            <a:avLst/>
          </a:prstGeom>
          <a:solidFill>
            <a:schemeClr val="accent6">
              <a:lumMod val="60000"/>
              <a:lumOff val="4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r>
              <a:rPr lang="en-US" sz="2100" dirty="0">
                <a:solidFill>
                  <a:schemeClr val="tx1"/>
                </a:solidFill>
                <a:latin typeface="Arial" panose="020B0604020202020204" pitchFamily="34" charset="0"/>
                <a:cs typeface="Arial" panose="020B0604020202020204" pitchFamily="34" charset="0"/>
              </a:rPr>
              <a:t>Maintain dignity during exposure</a:t>
            </a:r>
          </a:p>
          <a:p>
            <a:pPr marL="342900" indent="-342900">
              <a:lnSpc>
                <a:spcPct val="150000"/>
              </a:lnSpc>
              <a:buFont typeface="Arial" panose="020B0604020202020204" pitchFamily="34" charset="0"/>
              <a:buChar char="•"/>
            </a:pPr>
            <a:r>
              <a:rPr lang="en-US" sz="2100" dirty="0">
                <a:solidFill>
                  <a:schemeClr val="tx1"/>
                </a:solidFill>
                <a:latin typeface="Arial" panose="020B0604020202020204" pitchFamily="34" charset="0"/>
                <a:cs typeface="Arial" panose="020B0604020202020204" pitchFamily="34" charset="0"/>
              </a:rPr>
              <a:t>Keep warm (as is necessary)</a:t>
            </a:r>
          </a:p>
          <a:p>
            <a:pPr marL="342900" indent="-342900">
              <a:lnSpc>
                <a:spcPct val="150000"/>
              </a:lnSpc>
              <a:buFont typeface="Arial" panose="020B0604020202020204" pitchFamily="34" charset="0"/>
              <a:buChar char="•"/>
            </a:pPr>
            <a:r>
              <a:rPr lang="en-US" sz="2100" dirty="0">
                <a:solidFill>
                  <a:schemeClr val="tx1"/>
                </a:solidFill>
                <a:latin typeface="Arial" panose="020B0604020202020204" pitchFamily="34" charset="0"/>
                <a:cs typeface="Arial" panose="020B0604020202020204" pitchFamily="34" charset="0"/>
              </a:rPr>
              <a:t>Look for other non-obvious signs</a:t>
            </a:r>
          </a:p>
          <a:p>
            <a:pPr marL="800100" lvl="1" indent="-342900">
              <a:lnSpc>
                <a:spcPct val="150000"/>
              </a:lnSpc>
              <a:buFont typeface="Arial" panose="020B0604020202020204" pitchFamily="34" charset="0"/>
              <a:buChar char="•"/>
            </a:pPr>
            <a:r>
              <a:rPr lang="en-US" sz="2100" dirty="0">
                <a:solidFill>
                  <a:schemeClr val="tx1"/>
                </a:solidFill>
                <a:latin typeface="Arial" panose="020B0604020202020204" pitchFamily="34" charset="0"/>
                <a:cs typeface="Arial" panose="020B0604020202020204" pitchFamily="34" charset="0"/>
              </a:rPr>
              <a:t>Head to toe examination (rashes, wounds, bleeding, drains)</a:t>
            </a:r>
          </a:p>
          <a:p>
            <a:pPr marL="342900" indent="-342900">
              <a:lnSpc>
                <a:spcPct val="150000"/>
              </a:lnSpc>
              <a:buFont typeface="Arial" panose="020B0604020202020204" pitchFamily="34" charset="0"/>
              <a:buChar char="•"/>
            </a:pPr>
            <a:r>
              <a:rPr lang="en-US" sz="2100" dirty="0">
                <a:solidFill>
                  <a:schemeClr val="tx1"/>
                </a:solidFill>
                <a:latin typeface="Arial" panose="020B0604020202020204" pitchFamily="34" charset="0"/>
                <a:cs typeface="Arial" panose="020B0604020202020204" pitchFamily="34" charset="0"/>
              </a:rPr>
              <a:t>Take the core temperature</a:t>
            </a:r>
          </a:p>
          <a:p>
            <a:pPr marL="342900" indent="-342900">
              <a:lnSpc>
                <a:spcPct val="150000"/>
              </a:lnSpc>
              <a:buFont typeface="Arial" panose="020B0604020202020204" pitchFamily="34" charset="0"/>
              <a:buChar char="•"/>
            </a:pPr>
            <a:r>
              <a:rPr lang="en-US" sz="2100" dirty="0">
                <a:solidFill>
                  <a:schemeClr val="tx1"/>
                </a:solidFill>
                <a:latin typeface="Arial" panose="020B0604020202020204" pitchFamily="34" charset="0"/>
                <a:cs typeface="Arial" panose="020B0604020202020204" pitchFamily="34" charset="0"/>
              </a:rPr>
              <a:t>Reassess</a:t>
            </a:r>
          </a:p>
          <a:p>
            <a:pPr marL="285750" indent="-285750" algn="ctr">
              <a:buFont typeface="Arial" panose="020B0604020202020204" pitchFamily="34" charset="0"/>
              <a:buChar char="•"/>
            </a:pPr>
            <a:endParaRPr lang="en-KE" dirty="0">
              <a:solidFill>
                <a:schemeClr val="tx1"/>
              </a:solidFill>
            </a:endParaRPr>
          </a:p>
        </p:txBody>
      </p:sp>
      <p:sp>
        <p:nvSpPr>
          <p:cNvPr id="8" name="Oval 7">
            <a:extLst>
              <a:ext uri="{FF2B5EF4-FFF2-40B4-BE49-F238E27FC236}">
                <a16:creationId xmlns:a16="http://schemas.microsoft.com/office/drawing/2014/main" id="{47214EFC-1A1B-E608-A267-7B4E29AFF17B}"/>
              </a:ext>
            </a:extLst>
          </p:cNvPr>
          <p:cNvSpPr/>
          <p:nvPr/>
        </p:nvSpPr>
        <p:spPr>
          <a:xfrm>
            <a:off x="1472595" y="2552171"/>
            <a:ext cx="1971524" cy="2116666"/>
          </a:xfrm>
          <a:prstGeom prst="ellipse">
            <a:avLst/>
          </a:prstGeom>
          <a:solidFill>
            <a:srgbClr val="F4F9F1"/>
          </a:solid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7" name="Picture 6">
            <a:extLst>
              <a:ext uri="{FF2B5EF4-FFF2-40B4-BE49-F238E27FC236}">
                <a16:creationId xmlns:a16="http://schemas.microsoft.com/office/drawing/2014/main" id="{03ACEBDE-4C04-8A26-2AD7-34ABE8E77F29}"/>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r="53985" b="8947"/>
          <a:stretch/>
        </p:blipFill>
        <p:spPr>
          <a:xfrm>
            <a:off x="1877604" y="2814597"/>
            <a:ext cx="1068795" cy="1515123"/>
          </a:xfrm>
          <a:prstGeom prst="rect">
            <a:avLst/>
          </a:prstGeom>
        </p:spPr>
      </p:pic>
    </p:spTree>
    <p:extLst>
      <p:ext uri="{BB962C8B-B14F-4D97-AF65-F5344CB8AC3E}">
        <p14:creationId xmlns:p14="http://schemas.microsoft.com/office/powerpoint/2010/main" val="3209759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06AF-15DE-BF1B-30B8-9A98526DE7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CA8DD-D902-5F80-EFEE-5E358808C6A6}"/>
              </a:ext>
            </a:extLst>
          </p:cNvPr>
          <p:cNvSpPr>
            <a:spLocks noGrp="1"/>
          </p:cNvSpPr>
          <p:nvPr>
            <p:ph type="title"/>
          </p:nvPr>
        </p:nvSpPr>
        <p:spPr>
          <a:xfrm>
            <a:off x="1176867" y="115357"/>
            <a:ext cx="10515600" cy="1325563"/>
          </a:xfrm>
        </p:spPr>
        <p:txBody>
          <a:bodyPr>
            <a:normAutofit/>
          </a:bodyPr>
          <a:lstStyle/>
          <a:p>
            <a:r>
              <a:rPr lang="en-US" sz="5400" b="1" dirty="0">
                <a:solidFill>
                  <a:srgbClr val="0070C0"/>
                </a:solidFill>
                <a:latin typeface="+mn-lt"/>
              </a:rPr>
              <a:t>What is triage?</a:t>
            </a:r>
            <a:endParaRPr lang="en-KE" sz="5400" b="1" dirty="0">
              <a:solidFill>
                <a:srgbClr val="0070C0"/>
              </a:solidFill>
              <a:latin typeface="+mn-lt"/>
            </a:endParaRPr>
          </a:p>
        </p:txBody>
      </p:sp>
      <p:pic>
        <p:nvPicPr>
          <p:cNvPr id="5" name="Picture 3" descr="Crowded OPD">
            <a:extLst>
              <a:ext uri="{FF2B5EF4-FFF2-40B4-BE49-F238E27FC236}">
                <a16:creationId xmlns:a16="http://schemas.microsoft.com/office/drawing/2014/main" id="{652227E3-D2A6-8717-FDA4-12D60A718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241" y="1918493"/>
            <a:ext cx="3960813"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Diagonal Corners Rounded 5">
            <a:extLst>
              <a:ext uri="{FF2B5EF4-FFF2-40B4-BE49-F238E27FC236}">
                <a16:creationId xmlns:a16="http://schemas.microsoft.com/office/drawing/2014/main" id="{74909CAA-E2B8-DC77-66A4-D102500E7549}"/>
              </a:ext>
            </a:extLst>
          </p:cNvPr>
          <p:cNvSpPr/>
          <p:nvPr/>
        </p:nvSpPr>
        <p:spPr>
          <a:xfrm>
            <a:off x="5785228" y="1440920"/>
            <a:ext cx="5695572" cy="4114800"/>
          </a:xfrm>
          <a:prstGeom prst="round2DiagRect">
            <a:avLst/>
          </a:prstGeom>
          <a:solidFill>
            <a:srgbClr val="EAF4E4"/>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lang="en-GB" altLang="en-US" sz="2800" dirty="0">
              <a:solidFill>
                <a:schemeClr val="tx1"/>
              </a:solidFill>
            </a:endParaRPr>
          </a:p>
          <a:p>
            <a:pPr marL="457200" indent="-457200">
              <a:buFont typeface="Arial" panose="020B0604020202020204" pitchFamily="34" charset="0"/>
              <a:buChar char="•"/>
            </a:pPr>
            <a:r>
              <a:rPr lang="en-GB" altLang="en-US" sz="2800" dirty="0">
                <a:solidFill>
                  <a:schemeClr val="tx1"/>
                </a:solidFill>
              </a:rPr>
              <a:t>Triage is sorting and prioritizing patients based on the severity of their conditions.</a:t>
            </a:r>
          </a:p>
          <a:p>
            <a:pPr marL="457200" indent="-457200">
              <a:buFont typeface="Arial" panose="020B0604020202020204" pitchFamily="34" charset="0"/>
              <a:buChar char="•"/>
            </a:pPr>
            <a:endParaRPr lang="en-GB" altLang="en-US" sz="2800" dirty="0">
              <a:solidFill>
                <a:schemeClr val="tx1"/>
              </a:solidFill>
            </a:endParaRPr>
          </a:p>
          <a:p>
            <a:pPr marL="457200" indent="-457200">
              <a:buFont typeface="Arial" panose="020B0604020202020204" pitchFamily="34" charset="0"/>
              <a:buChar char="•"/>
            </a:pPr>
            <a:r>
              <a:rPr lang="en-GB" altLang="en-US" sz="2800" dirty="0">
                <a:solidFill>
                  <a:schemeClr val="tx1"/>
                </a:solidFill>
              </a:rPr>
              <a:t>It ensures that those needing immediate medical attention receive it promptly</a:t>
            </a:r>
          </a:p>
          <a:p>
            <a:pPr marL="457200" indent="-457200" algn="ctr">
              <a:buFont typeface="Arial" panose="020B0604020202020204" pitchFamily="34" charset="0"/>
              <a:buChar char="•"/>
            </a:pPr>
            <a:endParaRPr lang="en-KE" sz="2800" dirty="0">
              <a:solidFill>
                <a:schemeClr val="tx1"/>
              </a:solidFill>
            </a:endParaRPr>
          </a:p>
        </p:txBody>
      </p:sp>
    </p:spTree>
    <p:extLst>
      <p:ext uri="{BB962C8B-B14F-4D97-AF65-F5344CB8AC3E}">
        <p14:creationId xmlns:p14="http://schemas.microsoft.com/office/powerpoint/2010/main" val="3868576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4CE64F74-7FD8-B29F-DF77-EDEA0A3F0571}"/>
              </a:ext>
            </a:extLst>
          </p:cNvPr>
          <p:cNvSpPr/>
          <p:nvPr/>
        </p:nvSpPr>
        <p:spPr>
          <a:xfrm>
            <a:off x="2578363" y="1239777"/>
            <a:ext cx="7937236" cy="4619157"/>
          </a:xfrm>
          <a:prstGeom prst="round2DiagRect">
            <a:avLst/>
          </a:prstGeom>
          <a:solidFill>
            <a:schemeClr val="accent5">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2" name="Title 1">
            <a:extLst>
              <a:ext uri="{FF2B5EF4-FFF2-40B4-BE49-F238E27FC236}">
                <a16:creationId xmlns:a16="http://schemas.microsoft.com/office/drawing/2014/main" id="{8CD967E4-E96F-4666-9BEE-0BAD5C0DD816}"/>
              </a:ext>
            </a:extLst>
          </p:cNvPr>
          <p:cNvSpPr>
            <a:spLocks noGrp="1"/>
          </p:cNvSpPr>
          <p:nvPr>
            <p:ph type="title" idx="4294967295"/>
          </p:nvPr>
        </p:nvSpPr>
        <p:spPr>
          <a:xfrm>
            <a:off x="1123434" y="331295"/>
            <a:ext cx="9392165" cy="742950"/>
          </a:xfrm>
        </p:spPr>
        <p:txBody>
          <a:bodyPr>
            <a:noAutofit/>
          </a:bodyPr>
          <a:lstStyle/>
          <a:p>
            <a:pPr>
              <a:defRPr/>
            </a:pPr>
            <a:r>
              <a:rPr lang="en-US" b="1" dirty="0">
                <a:solidFill>
                  <a:srgbClr val="0070C0"/>
                </a:solidFill>
                <a:latin typeface="+mn-lt"/>
              </a:rPr>
              <a:t>Actions after life saving interventions</a:t>
            </a:r>
          </a:p>
        </p:txBody>
      </p:sp>
      <p:sp>
        <p:nvSpPr>
          <p:cNvPr id="308228" name="TextBox 12">
            <a:extLst>
              <a:ext uri="{FF2B5EF4-FFF2-40B4-BE49-F238E27FC236}">
                <a16:creationId xmlns:a16="http://schemas.microsoft.com/office/drawing/2014/main" id="{11551486-893B-4FC1-9D4E-D3C97F90181B}"/>
              </a:ext>
            </a:extLst>
          </p:cNvPr>
          <p:cNvSpPr txBox="1">
            <a:spLocks noChangeArrowheads="1"/>
          </p:cNvSpPr>
          <p:nvPr/>
        </p:nvSpPr>
        <p:spPr bwMode="auto">
          <a:xfrm>
            <a:off x="3299086" y="1239777"/>
            <a:ext cx="730117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eaLnBrk="0" fontAlgn="base" hangingPunct="0">
              <a:lnSpc>
                <a:spcPct val="150000"/>
              </a:lnSpc>
              <a:spcBef>
                <a:spcPct val="0"/>
              </a:spcBef>
              <a:spcAft>
                <a:spcPct val="0"/>
              </a:spcAft>
              <a:buFont typeface="Wingdings" panose="05000000000000000000" pitchFamily="2" charset="2"/>
              <a:buChar char="q"/>
            </a:pPr>
            <a:r>
              <a:rPr lang="en-US" altLang="en-US" dirty="0">
                <a:solidFill>
                  <a:srgbClr val="000000"/>
                </a:solidFill>
                <a:latin typeface="+mn-lt"/>
                <a:cs typeface="Arial" panose="020B0604020202020204" pitchFamily="34" charset="0"/>
              </a:rPr>
              <a:t>Full history and examination.</a:t>
            </a:r>
          </a:p>
          <a:p>
            <a:pPr marL="342900" indent="-342900" eaLnBrk="0" fontAlgn="base" hangingPunct="0">
              <a:lnSpc>
                <a:spcPct val="150000"/>
              </a:lnSpc>
              <a:spcBef>
                <a:spcPct val="0"/>
              </a:spcBef>
              <a:spcAft>
                <a:spcPct val="0"/>
              </a:spcAft>
              <a:buFont typeface="Wingdings" panose="05000000000000000000" pitchFamily="2" charset="2"/>
              <a:buChar char="q"/>
            </a:pPr>
            <a:r>
              <a:rPr lang="en-US" altLang="en-US" dirty="0">
                <a:solidFill>
                  <a:srgbClr val="000000"/>
                </a:solidFill>
                <a:latin typeface="+mn-lt"/>
                <a:cs typeface="Arial" panose="020B0604020202020204" pitchFamily="34" charset="0"/>
              </a:rPr>
              <a:t>Document all interventions given and the time they were done</a:t>
            </a:r>
          </a:p>
          <a:p>
            <a:pPr marL="342900" indent="-342900" eaLnBrk="0" fontAlgn="base" hangingPunct="0">
              <a:lnSpc>
                <a:spcPct val="150000"/>
              </a:lnSpc>
              <a:spcBef>
                <a:spcPct val="0"/>
              </a:spcBef>
              <a:spcAft>
                <a:spcPct val="0"/>
              </a:spcAft>
              <a:buFont typeface="Wingdings" panose="05000000000000000000" pitchFamily="2" charset="2"/>
              <a:buChar char="q"/>
            </a:pPr>
            <a:r>
              <a:rPr lang="en-US" altLang="en-US" dirty="0">
                <a:solidFill>
                  <a:srgbClr val="000000"/>
                </a:solidFill>
                <a:latin typeface="+mn-lt"/>
                <a:cs typeface="Arial" panose="020B0604020202020204" pitchFamily="34" charset="0"/>
              </a:rPr>
              <a:t>Reassess ABCDE</a:t>
            </a:r>
          </a:p>
          <a:p>
            <a:pPr marL="342900" indent="-342900" eaLnBrk="0" fontAlgn="base" hangingPunct="0">
              <a:lnSpc>
                <a:spcPct val="150000"/>
              </a:lnSpc>
              <a:spcBef>
                <a:spcPct val="0"/>
              </a:spcBef>
              <a:spcAft>
                <a:spcPct val="0"/>
              </a:spcAft>
              <a:buFont typeface="Wingdings" panose="05000000000000000000" pitchFamily="2" charset="2"/>
              <a:buChar char="q"/>
            </a:pPr>
            <a:r>
              <a:rPr lang="en-US" altLang="en-US" dirty="0">
                <a:solidFill>
                  <a:srgbClr val="000000"/>
                </a:solidFill>
                <a:latin typeface="+mn-lt"/>
                <a:cs typeface="Arial" panose="020B0604020202020204" pitchFamily="34" charset="0"/>
              </a:rPr>
              <a:t>Continue observing patient as clerkship continues.</a:t>
            </a:r>
          </a:p>
          <a:p>
            <a:pPr marL="342900" indent="-342900" eaLnBrk="0" fontAlgn="base" hangingPunct="0">
              <a:lnSpc>
                <a:spcPct val="150000"/>
              </a:lnSpc>
              <a:spcBef>
                <a:spcPct val="0"/>
              </a:spcBef>
              <a:spcAft>
                <a:spcPct val="0"/>
              </a:spcAft>
              <a:buFont typeface="Wingdings" panose="05000000000000000000" pitchFamily="2" charset="2"/>
              <a:buChar char="q"/>
            </a:pPr>
            <a:r>
              <a:rPr lang="en-US" altLang="en-US" dirty="0">
                <a:solidFill>
                  <a:srgbClr val="000000"/>
                </a:solidFill>
                <a:latin typeface="+mn-lt"/>
                <a:cs typeface="Arial" panose="020B0604020202020204" pitchFamily="34" charset="0"/>
              </a:rPr>
              <a:t>Plan for definitive care</a:t>
            </a:r>
          </a:p>
          <a:p>
            <a:pPr marL="342900" indent="-342900" eaLnBrk="0" fontAlgn="base" hangingPunct="0">
              <a:lnSpc>
                <a:spcPct val="150000"/>
              </a:lnSpc>
              <a:spcBef>
                <a:spcPct val="0"/>
              </a:spcBef>
              <a:spcAft>
                <a:spcPct val="0"/>
              </a:spcAft>
              <a:buFont typeface="Wingdings" panose="05000000000000000000" pitchFamily="2" charset="2"/>
              <a:buChar char="q"/>
            </a:pPr>
            <a:r>
              <a:rPr lang="en-US" altLang="en-US" dirty="0">
                <a:solidFill>
                  <a:srgbClr val="000000"/>
                </a:solidFill>
                <a:latin typeface="+mn-lt"/>
                <a:cs typeface="Arial" panose="020B0604020202020204" pitchFamily="34" charset="0"/>
              </a:rPr>
              <a:t>Seek expert help as appropriate</a:t>
            </a:r>
          </a:p>
          <a:p>
            <a:pPr marL="342900" indent="-342900" eaLnBrk="0" fontAlgn="base" hangingPunct="0">
              <a:lnSpc>
                <a:spcPct val="150000"/>
              </a:lnSpc>
              <a:spcBef>
                <a:spcPct val="0"/>
              </a:spcBef>
              <a:spcAft>
                <a:spcPct val="0"/>
              </a:spcAft>
              <a:buFont typeface="Wingdings" panose="05000000000000000000" pitchFamily="2" charset="2"/>
              <a:buChar char="q"/>
            </a:pPr>
            <a:r>
              <a:rPr lang="en-US" altLang="en-US" dirty="0">
                <a:solidFill>
                  <a:srgbClr val="000000"/>
                </a:solidFill>
                <a:latin typeface="+mn-lt"/>
                <a:cs typeface="Arial" panose="020B0604020202020204" pitchFamily="34" charset="0"/>
              </a:rPr>
              <a:t>Hand-over care (using SBAR tool)</a:t>
            </a:r>
          </a:p>
          <a:p>
            <a:pPr marL="342900" indent="-342900" eaLnBrk="0" fontAlgn="base" hangingPunct="0">
              <a:spcBef>
                <a:spcPct val="0"/>
              </a:spcBef>
              <a:spcAft>
                <a:spcPct val="0"/>
              </a:spcAft>
              <a:buFont typeface="Wingdings" panose="05000000000000000000" pitchFamily="2" charset="2"/>
              <a:buChar char="q"/>
            </a:pPr>
            <a:endParaRPr lang="en-US" altLang="en-US" dirty="0">
              <a:solidFill>
                <a:srgbClr val="000000"/>
              </a:solidFill>
              <a:latin typeface="+mn-lt"/>
              <a:cs typeface="Arial" panose="020B0604020202020204" pitchFamily="34" charset="0"/>
            </a:endParaRPr>
          </a:p>
        </p:txBody>
      </p:sp>
      <p:sp>
        <p:nvSpPr>
          <p:cNvPr id="4" name="Oval 3">
            <a:extLst>
              <a:ext uri="{FF2B5EF4-FFF2-40B4-BE49-F238E27FC236}">
                <a16:creationId xmlns:a16="http://schemas.microsoft.com/office/drawing/2014/main" id="{551D9255-5ADB-529A-75F2-CC9F7F1EC194}"/>
              </a:ext>
            </a:extLst>
          </p:cNvPr>
          <p:cNvSpPr/>
          <p:nvPr/>
        </p:nvSpPr>
        <p:spPr>
          <a:xfrm>
            <a:off x="1365383" y="2438400"/>
            <a:ext cx="1964266" cy="1964267"/>
          </a:xfrm>
          <a:prstGeom prst="ellipse">
            <a:avLst/>
          </a:prstGeom>
          <a:solidFill>
            <a:srgbClr val="F4F9F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308227" name="Picture 11">
            <a:extLst>
              <a:ext uri="{FF2B5EF4-FFF2-40B4-BE49-F238E27FC236}">
                <a16:creationId xmlns:a16="http://schemas.microsoft.com/office/drawing/2014/main" id="{27341125-3300-4FCB-9174-9465B124C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0041" y="2938330"/>
            <a:ext cx="964406" cy="96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E3402-4EF3-448A-87A8-966DC860D0F7}"/>
              </a:ext>
            </a:extLst>
          </p:cNvPr>
          <p:cNvSpPr>
            <a:spLocks noGrp="1"/>
          </p:cNvSpPr>
          <p:nvPr>
            <p:ph type="title"/>
          </p:nvPr>
        </p:nvSpPr>
        <p:spPr>
          <a:xfrm>
            <a:off x="1268228" y="134966"/>
            <a:ext cx="6371034" cy="994172"/>
          </a:xfrm>
        </p:spPr>
        <p:txBody>
          <a:bodyPr>
            <a:normAutofit/>
          </a:bodyPr>
          <a:lstStyle/>
          <a:p>
            <a:pPr>
              <a:defRPr/>
            </a:pPr>
            <a:r>
              <a:rPr lang="en-US" altLang="zh-CN" b="1" dirty="0">
                <a:solidFill>
                  <a:srgbClr val="0070C0"/>
                </a:solidFill>
                <a:latin typeface="+mn-lt"/>
                <a:ea typeface="Times New Roman" panose="02020603050405020304" pitchFamily="18" charset="0"/>
                <a:cs typeface="Arial" panose="020B0604020202020204" pitchFamily="34" charset="0"/>
              </a:rPr>
              <a:t>Summary</a:t>
            </a:r>
            <a:endParaRPr lang="en-KE" b="1" dirty="0">
              <a:solidFill>
                <a:srgbClr val="0070C0"/>
              </a:solidFill>
              <a:latin typeface="+mn-lt"/>
              <a:cs typeface="Arial" panose="020B0604020202020204" pitchFamily="34" charset="0"/>
            </a:endParaRPr>
          </a:p>
        </p:txBody>
      </p:sp>
      <p:sp>
        <p:nvSpPr>
          <p:cNvPr id="14" name="Rectangle: Rounded Corners 13">
            <a:extLst>
              <a:ext uri="{FF2B5EF4-FFF2-40B4-BE49-F238E27FC236}">
                <a16:creationId xmlns:a16="http://schemas.microsoft.com/office/drawing/2014/main" id="{534E654C-283A-4E19-B2F8-1002B0D06292}"/>
              </a:ext>
            </a:extLst>
          </p:cNvPr>
          <p:cNvSpPr/>
          <p:nvPr/>
        </p:nvSpPr>
        <p:spPr bwMode="auto">
          <a:xfrm>
            <a:off x="1268228" y="1198716"/>
            <a:ext cx="864394" cy="1063228"/>
          </a:xfrm>
          <a:prstGeom prst="roundRect">
            <a:avLst/>
          </a:prstGeom>
          <a:solidFill>
            <a:srgbClr val="FFF2C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KE">
              <a:solidFill>
                <a:prstClr val="white"/>
              </a:solidFill>
              <a:latin typeface="Arial"/>
            </a:endParaRPr>
          </a:p>
        </p:txBody>
      </p:sp>
      <p:sp>
        <p:nvSpPr>
          <p:cNvPr id="17" name="Rectangle: Rounded Corners 16">
            <a:extLst>
              <a:ext uri="{FF2B5EF4-FFF2-40B4-BE49-F238E27FC236}">
                <a16:creationId xmlns:a16="http://schemas.microsoft.com/office/drawing/2014/main" id="{5AAFA458-A74E-44BD-B3E3-486B8ADFD530}"/>
              </a:ext>
            </a:extLst>
          </p:cNvPr>
          <p:cNvSpPr/>
          <p:nvPr/>
        </p:nvSpPr>
        <p:spPr bwMode="auto">
          <a:xfrm>
            <a:off x="1529424" y="2640495"/>
            <a:ext cx="864394" cy="1063229"/>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KE">
              <a:solidFill>
                <a:prstClr val="white"/>
              </a:solidFill>
              <a:latin typeface="Arial"/>
            </a:endParaRPr>
          </a:p>
        </p:txBody>
      </p:sp>
      <p:sp>
        <p:nvSpPr>
          <p:cNvPr id="18" name="Rectangle: Rounded Corners 17">
            <a:extLst>
              <a:ext uri="{FF2B5EF4-FFF2-40B4-BE49-F238E27FC236}">
                <a16:creationId xmlns:a16="http://schemas.microsoft.com/office/drawing/2014/main" id="{9C698146-A7F2-4BF9-A139-629B07EDBB47}"/>
              </a:ext>
            </a:extLst>
          </p:cNvPr>
          <p:cNvSpPr/>
          <p:nvPr/>
        </p:nvSpPr>
        <p:spPr bwMode="auto">
          <a:xfrm>
            <a:off x="1923276" y="3850311"/>
            <a:ext cx="864394" cy="1064419"/>
          </a:xfrm>
          <a:prstGeom prst="round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KE">
              <a:solidFill>
                <a:prstClr val="white"/>
              </a:solidFill>
              <a:latin typeface="Arial"/>
            </a:endParaRPr>
          </a:p>
        </p:txBody>
      </p:sp>
      <p:sp>
        <p:nvSpPr>
          <p:cNvPr id="19" name="Rectangle: Rounded Corners 18">
            <a:extLst>
              <a:ext uri="{FF2B5EF4-FFF2-40B4-BE49-F238E27FC236}">
                <a16:creationId xmlns:a16="http://schemas.microsoft.com/office/drawing/2014/main" id="{9536B50A-008A-4149-964D-9EE17FFB95E4}"/>
              </a:ext>
            </a:extLst>
          </p:cNvPr>
          <p:cNvSpPr/>
          <p:nvPr/>
        </p:nvSpPr>
        <p:spPr bwMode="auto">
          <a:xfrm>
            <a:off x="2222420" y="5154591"/>
            <a:ext cx="863204" cy="1063228"/>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KE">
              <a:solidFill>
                <a:prstClr val="white"/>
              </a:solidFill>
              <a:latin typeface="Arial"/>
            </a:endParaRPr>
          </a:p>
        </p:txBody>
      </p:sp>
      <p:pic>
        <p:nvPicPr>
          <p:cNvPr id="310284" name="Picture 10">
            <a:extLst>
              <a:ext uri="{FF2B5EF4-FFF2-40B4-BE49-F238E27FC236}">
                <a16:creationId xmlns:a16="http://schemas.microsoft.com/office/drawing/2014/main" id="{DDF25E2B-FA7C-497B-86F8-98591D6B8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826" y="1281410"/>
            <a:ext cx="1099198" cy="9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85" name="Picture 8">
            <a:extLst>
              <a:ext uri="{FF2B5EF4-FFF2-40B4-BE49-F238E27FC236}">
                <a16:creationId xmlns:a16="http://schemas.microsoft.com/office/drawing/2014/main" id="{03F7F50C-F80D-4FF5-B031-D6CE2198D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4547" y="2669903"/>
            <a:ext cx="1085804" cy="9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86" name="Picture 6">
            <a:extLst>
              <a:ext uri="{FF2B5EF4-FFF2-40B4-BE49-F238E27FC236}">
                <a16:creationId xmlns:a16="http://schemas.microsoft.com/office/drawing/2014/main" id="{EE77D3FC-1E7E-4015-B0A4-3707E979B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210" y="3990962"/>
            <a:ext cx="1085804" cy="881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87" name="Picture 12">
            <a:extLst>
              <a:ext uri="{FF2B5EF4-FFF2-40B4-BE49-F238E27FC236}">
                <a16:creationId xmlns:a16="http://schemas.microsoft.com/office/drawing/2014/main" id="{1052BD5B-E6DA-4205-92ED-5F3C00262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420" y="5271572"/>
            <a:ext cx="1057237" cy="9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4E9DA40A-2942-4766-905E-5AEEADDAE9D0}"/>
              </a:ext>
            </a:extLst>
          </p:cNvPr>
          <p:cNvSpPr/>
          <p:nvPr/>
        </p:nvSpPr>
        <p:spPr bwMode="auto">
          <a:xfrm>
            <a:off x="2066416" y="1318526"/>
            <a:ext cx="8059167" cy="1043506"/>
          </a:xfrm>
          <a:prstGeom prst="roundRect">
            <a:avLst/>
          </a:prstGeom>
          <a:solidFill>
            <a:schemeClr val="bg1"/>
          </a:solidFill>
          <a:effectLst>
            <a:outerShdw dir="16860000" sy="23000" kx="-1200000" algn="b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lnSpc>
                <a:spcPct val="150000"/>
              </a:lnSpc>
              <a:spcBef>
                <a:spcPct val="0"/>
              </a:spcBef>
              <a:spcAft>
                <a:spcPct val="0"/>
              </a:spcAft>
              <a:defRPr/>
            </a:pPr>
            <a:r>
              <a:rPr lang="en-US" sz="2200" dirty="0">
                <a:solidFill>
                  <a:srgbClr val="002060"/>
                </a:solidFill>
              </a:rPr>
              <a:t>ABCDE approach is a structured,  rapid assessment to identify urgent issues and intervene (2-3 minutes if no problems)</a:t>
            </a:r>
            <a:endParaRPr lang="en-KE" sz="2200" dirty="0">
              <a:solidFill>
                <a:srgbClr val="002060"/>
              </a:solidFill>
            </a:endParaRPr>
          </a:p>
        </p:txBody>
      </p:sp>
      <p:sp>
        <p:nvSpPr>
          <p:cNvPr id="21" name="Rectangle: Rounded Corners 20">
            <a:extLst>
              <a:ext uri="{FF2B5EF4-FFF2-40B4-BE49-F238E27FC236}">
                <a16:creationId xmlns:a16="http://schemas.microsoft.com/office/drawing/2014/main" id="{63519A10-369D-4A33-9995-6E6A0F1204F5}"/>
              </a:ext>
            </a:extLst>
          </p:cNvPr>
          <p:cNvSpPr/>
          <p:nvPr/>
        </p:nvSpPr>
        <p:spPr bwMode="auto">
          <a:xfrm>
            <a:off x="2222420" y="2706563"/>
            <a:ext cx="7903163" cy="975161"/>
          </a:xfrm>
          <a:prstGeom prst="roundRect">
            <a:avLst/>
          </a:prstGeom>
          <a:solidFill>
            <a:schemeClr val="bg1"/>
          </a:solidFill>
          <a:effectLst>
            <a:outerShdw dir="16860000" sy="23000" kx="-1200000" algn="b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150000"/>
              </a:lnSpc>
              <a:spcBef>
                <a:spcPct val="0"/>
              </a:spcBef>
              <a:spcAft>
                <a:spcPct val="0"/>
              </a:spcAft>
              <a:defRPr/>
            </a:pPr>
            <a:endParaRPr lang="en-US" sz="2200" dirty="0">
              <a:solidFill>
                <a:srgbClr val="002060"/>
              </a:solidFill>
            </a:endParaRPr>
          </a:p>
          <a:p>
            <a:pPr algn="ctr" eaLnBrk="0" fontAlgn="base" hangingPunct="0">
              <a:lnSpc>
                <a:spcPct val="150000"/>
              </a:lnSpc>
              <a:spcBef>
                <a:spcPct val="0"/>
              </a:spcBef>
              <a:spcAft>
                <a:spcPct val="0"/>
              </a:spcAft>
              <a:defRPr/>
            </a:pPr>
            <a:endParaRPr lang="en-US" sz="2200" dirty="0">
              <a:solidFill>
                <a:srgbClr val="002060"/>
              </a:solidFill>
            </a:endParaRPr>
          </a:p>
          <a:p>
            <a:pPr algn="ctr" eaLnBrk="0" fontAlgn="base" hangingPunct="0">
              <a:lnSpc>
                <a:spcPct val="150000"/>
              </a:lnSpc>
              <a:spcBef>
                <a:spcPct val="0"/>
              </a:spcBef>
              <a:spcAft>
                <a:spcPct val="0"/>
              </a:spcAft>
              <a:defRPr/>
            </a:pPr>
            <a:endParaRPr lang="en-US" sz="2200" dirty="0">
              <a:solidFill>
                <a:srgbClr val="002060"/>
              </a:solidFill>
            </a:endParaRPr>
          </a:p>
          <a:p>
            <a:pPr eaLnBrk="0" fontAlgn="base" hangingPunct="0">
              <a:lnSpc>
                <a:spcPct val="150000"/>
              </a:lnSpc>
              <a:spcBef>
                <a:spcPct val="0"/>
              </a:spcBef>
              <a:spcAft>
                <a:spcPct val="0"/>
              </a:spcAft>
              <a:defRPr/>
            </a:pPr>
            <a:r>
              <a:rPr lang="en-US" sz="2200" dirty="0">
                <a:solidFill>
                  <a:srgbClr val="002060"/>
                </a:solidFill>
              </a:rPr>
              <a:t>Intervene at every stage before moving to the next</a:t>
            </a:r>
          </a:p>
          <a:p>
            <a:pPr eaLnBrk="0" fontAlgn="base" hangingPunct="0">
              <a:lnSpc>
                <a:spcPct val="150000"/>
              </a:lnSpc>
              <a:spcBef>
                <a:spcPct val="0"/>
              </a:spcBef>
              <a:spcAft>
                <a:spcPct val="0"/>
              </a:spcAft>
              <a:defRPr/>
            </a:pPr>
            <a:r>
              <a:rPr lang="en-US" sz="2200" dirty="0">
                <a:solidFill>
                  <a:srgbClr val="002060"/>
                </a:solidFill>
              </a:rPr>
              <a:t>Document all interventions and time.</a:t>
            </a:r>
            <a:endParaRPr lang="en-KE" sz="2200" dirty="0">
              <a:solidFill>
                <a:srgbClr val="002060"/>
              </a:solidFill>
            </a:endParaRPr>
          </a:p>
          <a:p>
            <a:pPr algn="ctr" eaLnBrk="0" fontAlgn="base" hangingPunct="0">
              <a:lnSpc>
                <a:spcPct val="150000"/>
              </a:lnSpc>
              <a:spcBef>
                <a:spcPct val="0"/>
              </a:spcBef>
              <a:spcAft>
                <a:spcPct val="0"/>
              </a:spcAft>
              <a:defRPr/>
            </a:pPr>
            <a:endParaRPr lang="en-US" sz="2200" dirty="0">
              <a:solidFill>
                <a:srgbClr val="002060"/>
              </a:solidFill>
            </a:endParaRPr>
          </a:p>
          <a:p>
            <a:pPr algn="ctr" eaLnBrk="0" fontAlgn="base" hangingPunct="0">
              <a:lnSpc>
                <a:spcPct val="150000"/>
              </a:lnSpc>
              <a:spcBef>
                <a:spcPct val="0"/>
              </a:spcBef>
              <a:spcAft>
                <a:spcPct val="0"/>
              </a:spcAft>
              <a:defRPr/>
            </a:pPr>
            <a:endParaRPr lang="en-KE" sz="2200" dirty="0">
              <a:solidFill>
                <a:srgbClr val="002060"/>
              </a:solidFill>
            </a:endParaRPr>
          </a:p>
          <a:p>
            <a:pPr algn="ctr" eaLnBrk="0" fontAlgn="base" hangingPunct="0">
              <a:lnSpc>
                <a:spcPct val="150000"/>
              </a:lnSpc>
              <a:spcBef>
                <a:spcPct val="0"/>
              </a:spcBef>
              <a:spcAft>
                <a:spcPct val="0"/>
              </a:spcAft>
              <a:defRPr/>
            </a:pPr>
            <a:endParaRPr lang="en-KE" sz="2200" dirty="0">
              <a:solidFill>
                <a:prstClr val="white"/>
              </a:solidFill>
            </a:endParaRPr>
          </a:p>
        </p:txBody>
      </p:sp>
      <p:sp>
        <p:nvSpPr>
          <p:cNvPr id="22" name="Rectangle: Rounded Corners 21">
            <a:extLst>
              <a:ext uri="{FF2B5EF4-FFF2-40B4-BE49-F238E27FC236}">
                <a16:creationId xmlns:a16="http://schemas.microsoft.com/office/drawing/2014/main" id="{401E3F92-EBA4-4786-9909-AD6A5A11B9CC}"/>
              </a:ext>
            </a:extLst>
          </p:cNvPr>
          <p:cNvSpPr/>
          <p:nvPr/>
        </p:nvSpPr>
        <p:spPr bwMode="auto">
          <a:xfrm>
            <a:off x="2664411" y="4112083"/>
            <a:ext cx="7461172" cy="626269"/>
          </a:xfrm>
          <a:prstGeom prst="roundRect">
            <a:avLst/>
          </a:prstGeom>
          <a:solidFill>
            <a:schemeClr val="bg1"/>
          </a:solidFill>
          <a:effectLst>
            <a:outerShdw dir="16860000" sy="23000" kx="-1200000" algn="b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lnSpc>
                <a:spcPct val="150000"/>
              </a:lnSpc>
              <a:spcBef>
                <a:spcPct val="0"/>
              </a:spcBef>
              <a:spcAft>
                <a:spcPct val="0"/>
              </a:spcAft>
              <a:defRPr/>
            </a:pPr>
            <a:r>
              <a:rPr lang="en-US" sz="2200" dirty="0">
                <a:solidFill>
                  <a:srgbClr val="002060"/>
                </a:solidFill>
              </a:rPr>
              <a:t>Take history and do a full clinical examination</a:t>
            </a:r>
            <a:endParaRPr lang="en-KE" sz="2200" dirty="0">
              <a:solidFill>
                <a:srgbClr val="002060"/>
              </a:solidFill>
            </a:endParaRPr>
          </a:p>
        </p:txBody>
      </p:sp>
      <p:sp>
        <p:nvSpPr>
          <p:cNvPr id="23" name="Rectangle: Rounded Corners 22">
            <a:extLst>
              <a:ext uri="{FF2B5EF4-FFF2-40B4-BE49-F238E27FC236}">
                <a16:creationId xmlns:a16="http://schemas.microsoft.com/office/drawing/2014/main" id="{9E751A15-4587-4B61-9ADE-7BF52E3758B6}"/>
              </a:ext>
            </a:extLst>
          </p:cNvPr>
          <p:cNvSpPr/>
          <p:nvPr/>
        </p:nvSpPr>
        <p:spPr bwMode="auto">
          <a:xfrm>
            <a:off x="3083344" y="5009529"/>
            <a:ext cx="7039959" cy="1440186"/>
          </a:xfrm>
          <a:prstGeom prst="roundRect">
            <a:avLst/>
          </a:prstGeom>
          <a:solidFill>
            <a:schemeClr val="bg1">
              <a:alpha val="70000"/>
            </a:schemeClr>
          </a:solidFill>
          <a:effectLst>
            <a:outerShdw dir="16860000" sy="23000" kx="-1200000" algn="b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lnSpc>
                <a:spcPct val="150000"/>
              </a:lnSpc>
              <a:spcBef>
                <a:spcPct val="0"/>
              </a:spcBef>
              <a:spcAft>
                <a:spcPct val="0"/>
              </a:spcAft>
              <a:defRPr/>
            </a:pPr>
            <a:r>
              <a:rPr lang="en-US" sz="2200" dirty="0">
                <a:solidFill>
                  <a:srgbClr val="002060"/>
                </a:solidFill>
              </a:rPr>
              <a:t>Observe patient as clerkship continues</a:t>
            </a:r>
          </a:p>
          <a:p>
            <a:pPr eaLnBrk="0" fontAlgn="base" hangingPunct="0">
              <a:lnSpc>
                <a:spcPct val="150000"/>
              </a:lnSpc>
              <a:spcBef>
                <a:spcPct val="0"/>
              </a:spcBef>
              <a:spcAft>
                <a:spcPct val="0"/>
              </a:spcAft>
              <a:defRPr/>
            </a:pPr>
            <a:r>
              <a:rPr lang="en-US" sz="2200" dirty="0">
                <a:solidFill>
                  <a:srgbClr val="002060"/>
                </a:solidFill>
              </a:rPr>
              <a:t>Consider early expert help</a:t>
            </a:r>
          </a:p>
          <a:p>
            <a:pPr eaLnBrk="0" fontAlgn="base" hangingPunct="0">
              <a:lnSpc>
                <a:spcPct val="150000"/>
              </a:lnSpc>
              <a:spcBef>
                <a:spcPct val="0"/>
              </a:spcBef>
              <a:spcAft>
                <a:spcPct val="0"/>
              </a:spcAft>
              <a:defRPr/>
            </a:pPr>
            <a:r>
              <a:rPr lang="en-US" sz="2200" dirty="0">
                <a:solidFill>
                  <a:srgbClr val="002060"/>
                </a:solidFill>
              </a:rPr>
              <a:t>Proper hand-over</a:t>
            </a:r>
            <a:endParaRPr lang="en-KE" sz="2200" dirty="0">
              <a:solidFill>
                <a:srgbClr val="00206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271A5-8C25-E86D-AAB7-B3201F492EBD}"/>
              </a:ext>
            </a:extLst>
          </p:cNvPr>
          <p:cNvSpPr>
            <a:spLocks noGrp="1"/>
          </p:cNvSpPr>
          <p:nvPr>
            <p:ph type="ctrTitle"/>
          </p:nvPr>
        </p:nvSpPr>
        <p:spPr>
          <a:xfrm>
            <a:off x="936044" y="1041400"/>
            <a:ext cx="9144000" cy="2387600"/>
          </a:xfrm>
        </p:spPr>
        <p:txBody>
          <a:bodyPr/>
          <a:lstStyle/>
          <a:p>
            <a:r>
              <a:rPr lang="en-US" b="1" dirty="0">
                <a:solidFill>
                  <a:srgbClr val="0070C0"/>
                </a:solidFill>
                <a:latin typeface="+mn-lt"/>
              </a:rPr>
              <a:t>Module 4: Oxygen therapy</a:t>
            </a:r>
            <a:endParaRPr lang="en-KE" b="1" dirty="0">
              <a:solidFill>
                <a:srgbClr val="0070C0"/>
              </a:solidFill>
              <a:latin typeface="+mn-lt"/>
            </a:endParaRPr>
          </a:p>
        </p:txBody>
      </p:sp>
      <p:grpSp>
        <p:nvGrpSpPr>
          <p:cNvPr id="6" name="object 2">
            <a:extLst>
              <a:ext uri="{FF2B5EF4-FFF2-40B4-BE49-F238E27FC236}">
                <a16:creationId xmlns:a16="http://schemas.microsoft.com/office/drawing/2014/main" id="{845C0225-9B33-EBB1-2B6A-C089B754DB98}"/>
              </a:ext>
            </a:extLst>
          </p:cNvPr>
          <p:cNvGrpSpPr>
            <a:grpSpLocks/>
          </p:cNvGrpSpPr>
          <p:nvPr/>
        </p:nvGrpSpPr>
        <p:grpSpPr bwMode="auto">
          <a:xfrm>
            <a:off x="8292647" y="3504407"/>
            <a:ext cx="1787525" cy="103187"/>
            <a:chOff x="7356347" y="6754367"/>
            <a:chExt cx="1788160" cy="104139"/>
          </a:xfrm>
        </p:grpSpPr>
        <p:sp>
          <p:nvSpPr>
            <p:cNvPr id="7" name="object 3">
              <a:extLst>
                <a:ext uri="{FF2B5EF4-FFF2-40B4-BE49-F238E27FC236}">
                  <a16:creationId xmlns:a16="http://schemas.microsoft.com/office/drawing/2014/main" id="{00C8E7B0-65BF-4E9E-CB59-2A5A6BC1E4A9}"/>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05 h 104140"/>
                <a:gd name="T6" fmla="*/ 894588 w 894715"/>
                <a:gd name="T7" fmla="*/ 103605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8" name="object 4">
              <a:extLst>
                <a:ext uri="{FF2B5EF4-FFF2-40B4-BE49-F238E27FC236}">
                  <a16:creationId xmlns:a16="http://schemas.microsoft.com/office/drawing/2014/main" id="{00C3D5BF-7334-C247-0935-4F31AEE9DD1A}"/>
                </a:ext>
              </a:extLst>
            </p:cNvPr>
            <p:cNvSpPr>
              <a:spLocks/>
            </p:cNvSpPr>
            <p:nvPr/>
          </p:nvSpPr>
          <p:spPr bwMode="auto">
            <a:xfrm>
              <a:off x="8250935" y="6754367"/>
              <a:ext cx="893444" cy="104139"/>
            </a:xfrm>
            <a:custGeom>
              <a:avLst/>
              <a:gdLst>
                <a:gd name="T0" fmla="*/ 893037 w 893445"/>
                <a:gd name="T1" fmla="*/ 0 h 104140"/>
                <a:gd name="T2" fmla="*/ 0 w 893445"/>
                <a:gd name="T3" fmla="*/ 0 h 104140"/>
                <a:gd name="T4" fmla="*/ 0 w 893445"/>
                <a:gd name="T5" fmla="*/ 103605 h 104140"/>
                <a:gd name="T6" fmla="*/ 893037 w 893445"/>
                <a:gd name="T7" fmla="*/ 103605 h 104140"/>
                <a:gd name="T8" fmla="*/ 893037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grpSp>
        <p:nvGrpSpPr>
          <p:cNvPr id="9" name="object 5">
            <a:extLst>
              <a:ext uri="{FF2B5EF4-FFF2-40B4-BE49-F238E27FC236}">
                <a16:creationId xmlns:a16="http://schemas.microsoft.com/office/drawing/2014/main" id="{329D9619-FB25-6479-B244-D807CF4AEEB5}"/>
              </a:ext>
            </a:extLst>
          </p:cNvPr>
          <p:cNvGrpSpPr>
            <a:grpSpLocks/>
          </p:cNvGrpSpPr>
          <p:nvPr/>
        </p:nvGrpSpPr>
        <p:grpSpPr bwMode="auto">
          <a:xfrm>
            <a:off x="936172" y="3504407"/>
            <a:ext cx="7356475" cy="103187"/>
            <a:chOff x="0" y="6754367"/>
            <a:chExt cx="7356475" cy="104139"/>
          </a:xfrm>
        </p:grpSpPr>
        <p:sp>
          <p:nvSpPr>
            <p:cNvPr id="10" name="object 6">
              <a:extLst>
                <a:ext uri="{FF2B5EF4-FFF2-40B4-BE49-F238E27FC236}">
                  <a16:creationId xmlns:a16="http://schemas.microsoft.com/office/drawing/2014/main" id="{8D7C1D63-B4AE-B7F7-3F63-33B264A46F99}"/>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05 h 104140"/>
                <a:gd name="T6" fmla="*/ 893063 w 893444"/>
                <a:gd name="T7" fmla="*/ 103605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11" name="object 7">
              <a:extLst>
                <a:ext uri="{FF2B5EF4-FFF2-40B4-BE49-F238E27FC236}">
                  <a16:creationId xmlns:a16="http://schemas.microsoft.com/office/drawing/2014/main" id="{9B038E09-182A-17F9-DAE4-4D379F79645C}"/>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05 h 104140"/>
                <a:gd name="T6" fmla="*/ 6463284 w 6463665"/>
                <a:gd name="T7" fmla="*/ 103605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spTree>
    <p:extLst>
      <p:ext uri="{BB962C8B-B14F-4D97-AF65-F5344CB8AC3E}">
        <p14:creationId xmlns:p14="http://schemas.microsoft.com/office/powerpoint/2010/main" val="257844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A837D-C1CD-32AE-3571-44C86621C5A2}"/>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637699CF-8268-5593-4A5F-F02063D6BA28}"/>
              </a:ext>
            </a:extLst>
          </p:cNvPr>
          <p:cNvSpPr/>
          <p:nvPr/>
        </p:nvSpPr>
        <p:spPr>
          <a:xfrm>
            <a:off x="3398333" y="5359067"/>
            <a:ext cx="7716160" cy="64093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EF82E898-D1B9-2DCD-C14B-DB67C6A5351E}"/>
              </a:ext>
            </a:extLst>
          </p:cNvPr>
          <p:cNvSpPr/>
          <p:nvPr/>
        </p:nvSpPr>
        <p:spPr>
          <a:xfrm>
            <a:off x="4044799" y="4261108"/>
            <a:ext cx="7716160" cy="64093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921485A1-7485-0D1A-D494-0B50DF3B4DBC}"/>
              </a:ext>
            </a:extLst>
          </p:cNvPr>
          <p:cNvSpPr/>
          <p:nvPr/>
        </p:nvSpPr>
        <p:spPr>
          <a:xfrm>
            <a:off x="4458425" y="3023607"/>
            <a:ext cx="7285216" cy="64093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582E7851-DF67-2799-2B40-BE57B98B39FB}"/>
              </a:ext>
            </a:extLst>
          </p:cNvPr>
          <p:cNvSpPr/>
          <p:nvPr/>
        </p:nvSpPr>
        <p:spPr>
          <a:xfrm>
            <a:off x="3184354" y="722724"/>
            <a:ext cx="7716160" cy="732556"/>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0BE473A0-E306-97FA-65AD-CAB738AB6D26}"/>
              </a:ext>
            </a:extLst>
          </p:cNvPr>
          <p:cNvSpPr txBox="1"/>
          <p:nvPr/>
        </p:nvSpPr>
        <p:spPr>
          <a:xfrm>
            <a:off x="4115847" y="4294290"/>
            <a:ext cx="5205164" cy="523220"/>
          </a:xfrm>
          <a:prstGeom prst="rect">
            <a:avLst/>
          </a:prstGeom>
          <a:noFill/>
        </p:spPr>
        <p:txBody>
          <a:bodyPr wrap="square" rtlCol="0" anchor="ctr">
            <a:spAutoFit/>
          </a:bodyPr>
          <a:lstStyle/>
          <a:p>
            <a:r>
              <a:rPr lang="en-US" sz="2800" dirty="0"/>
              <a:t>Monitoring of oxygen therapy</a:t>
            </a:r>
          </a:p>
        </p:txBody>
      </p:sp>
      <p:sp>
        <p:nvSpPr>
          <p:cNvPr id="3" name="Donut 2">
            <a:extLst>
              <a:ext uri="{FF2B5EF4-FFF2-40B4-BE49-F238E27FC236}">
                <a16:creationId xmlns:a16="http://schemas.microsoft.com/office/drawing/2014/main" id="{31626086-1203-190B-0C17-1BCD11FB24C5}"/>
              </a:ext>
            </a:extLst>
          </p:cNvPr>
          <p:cNvSpPr/>
          <p:nvPr/>
        </p:nvSpPr>
        <p:spPr>
          <a:xfrm>
            <a:off x="1061368" y="2062269"/>
            <a:ext cx="2336965" cy="2301056"/>
          </a:xfrm>
          <a:prstGeom prst="donut">
            <a:avLst>
              <a:gd name="adj" fmla="val 1068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black"/>
              </a:solidFill>
              <a:latin typeface="Calibri" panose="020F0502020204030204"/>
            </a:endParaRPr>
          </a:p>
        </p:txBody>
      </p:sp>
      <p:sp>
        <p:nvSpPr>
          <p:cNvPr id="34" name="TextBox 33">
            <a:extLst>
              <a:ext uri="{FF2B5EF4-FFF2-40B4-BE49-F238E27FC236}">
                <a16:creationId xmlns:a16="http://schemas.microsoft.com/office/drawing/2014/main" id="{AA5C3264-3112-A1A2-9820-1105B7EF9B43}"/>
              </a:ext>
            </a:extLst>
          </p:cNvPr>
          <p:cNvSpPr txBox="1"/>
          <p:nvPr/>
        </p:nvSpPr>
        <p:spPr>
          <a:xfrm>
            <a:off x="1272837" y="2916345"/>
            <a:ext cx="1843785" cy="523220"/>
          </a:xfrm>
          <a:prstGeom prst="rect">
            <a:avLst/>
          </a:prstGeom>
          <a:noFill/>
        </p:spPr>
        <p:txBody>
          <a:bodyPr wrap="square" rtlCol="0">
            <a:spAutoFit/>
          </a:bodyPr>
          <a:lstStyle/>
          <a:p>
            <a:pPr algn="ctr" defTabSz="685800">
              <a:defRPr/>
            </a:pPr>
            <a:r>
              <a:rPr lang="en-US" sz="2800" b="1" dirty="0">
                <a:solidFill>
                  <a:prstClr val="black"/>
                </a:solidFill>
                <a:latin typeface="Calibri" panose="020F0502020204030204"/>
              </a:rPr>
              <a:t>Objectives</a:t>
            </a:r>
            <a:endParaRPr lang="en-KE" sz="280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AB463760-D67F-53B6-2A5B-92626D5BD84B}"/>
              </a:ext>
            </a:extLst>
          </p:cNvPr>
          <p:cNvSpPr txBox="1"/>
          <p:nvPr/>
        </p:nvSpPr>
        <p:spPr>
          <a:xfrm>
            <a:off x="4529473" y="3034515"/>
            <a:ext cx="5205164" cy="523220"/>
          </a:xfrm>
          <a:prstGeom prst="rect">
            <a:avLst/>
          </a:prstGeom>
          <a:noFill/>
        </p:spPr>
        <p:txBody>
          <a:bodyPr wrap="square" rtlCol="0" anchor="ctr">
            <a:spAutoFit/>
          </a:bodyPr>
          <a:lstStyle/>
          <a:p>
            <a:r>
              <a:rPr lang="en-US" sz="2800" dirty="0"/>
              <a:t>Oxygen delivery methods</a:t>
            </a:r>
          </a:p>
        </p:txBody>
      </p:sp>
      <p:pic>
        <p:nvPicPr>
          <p:cNvPr id="12" name="Picture 11">
            <a:extLst>
              <a:ext uri="{FF2B5EF4-FFF2-40B4-BE49-F238E27FC236}">
                <a16:creationId xmlns:a16="http://schemas.microsoft.com/office/drawing/2014/main" id="{BFEFC889-02BB-CA37-FE8C-CE8355670A2B}"/>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802059" y="246598"/>
            <a:ext cx="1907940" cy="1567530"/>
          </a:xfrm>
          <a:prstGeom prst="rect">
            <a:avLst/>
          </a:prstGeom>
        </p:spPr>
      </p:pic>
      <p:pic>
        <p:nvPicPr>
          <p:cNvPr id="28" name="Picture 27">
            <a:extLst>
              <a:ext uri="{FF2B5EF4-FFF2-40B4-BE49-F238E27FC236}">
                <a16:creationId xmlns:a16="http://schemas.microsoft.com/office/drawing/2014/main" id="{21736282-6A11-4465-D15F-16FCFB4041D8}"/>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663946" y="1264286"/>
            <a:ext cx="1907940" cy="1567530"/>
          </a:xfrm>
          <a:prstGeom prst="rect">
            <a:avLst/>
          </a:prstGeom>
        </p:spPr>
      </p:pic>
      <p:pic>
        <p:nvPicPr>
          <p:cNvPr id="29" name="Picture 28">
            <a:extLst>
              <a:ext uri="{FF2B5EF4-FFF2-40B4-BE49-F238E27FC236}">
                <a16:creationId xmlns:a16="http://schemas.microsoft.com/office/drawing/2014/main" id="{4B6E8346-8976-35A6-8CA1-CD8105FAA707}"/>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666176" y="3790133"/>
            <a:ext cx="1907940" cy="1567530"/>
          </a:xfrm>
          <a:prstGeom prst="rect">
            <a:avLst/>
          </a:prstGeom>
        </p:spPr>
      </p:pic>
      <p:pic>
        <p:nvPicPr>
          <p:cNvPr id="11" name="Picture 10">
            <a:extLst>
              <a:ext uri="{FF2B5EF4-FFF2-40B4-BE49-F238E27FC236}">
                <a16:creationId xmlns:a16="http://schemas.microsoft.com/office/drawing/2014/main" id="{274B5B30-C9B7-2161-4159-DCB70FBFE427}"/>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94890" y="2560309"/>
            <a:ext cx="1907940" cy="1567530"/>
          </a:xfrm>
          <a:prstGeom prst="rect">
            <a:avLst/>
          </a:prstGeom>
        </p:spPr>
      </p:pic>
      <p:sp>
        <p:nvSpPr>
          <p:cNvPr id="16" name="TextBox 15">
            <a:extLst>
              <a:ext uri="{FF2B5EF4-FFF2-40B4-BE49-F238E27FC236}">
                <a16:creationId xmlns:a16="http://schemas.microsoft.com/office/drawing/2014/main" id="{315D2099-D954-9067-7C4E-F4E267803790}"/>
              </a:ext>
            </a:extLst>
          </p:cNvPr>
          <p:cNvSpPr txBox="1"/>
          <p:nvPr/>
        </p:nvSpPr>
        <p:spPr>
          <a:xfrm>
            <a:off x="3469380" y="5446185"/>
            <a:ext cx="7251597" cy="523220"/>
          </a:xfrm>
          <a:prstGeom prst="rect">
            <a:avLst/>
          </a:prstGeom>
          <a:noFill/>
        </p:spPr>
        <p:txBody>
          <a:bodyPr wrap="square" rtlCol="0" anchor="ctr">
            <a:spAutoFit/>
          </a:bodyPr>
          <a:lstStyle/>
          <a:p>
            <a:r>
              <a:rPr lang="en-US" sz="2800" dirty="0"/>
              <a:t>Complications of hypoxia and hyperoxia</a:t>
            </a:r>
            <a:endParaRPr lang="en-KE" sz="2800" dirty="0"/>
          </a:p>
        </p:txBody>
      </p:sp>
      <p:pic>
        <p:nvPicPr>
          <p:cNvPr id="17" name="Picture 16">
            <a:extLst>
              <a:ext uri="{FF2B5EF4-FFF2-40B4-BE49-F238E27FC236}">
                <a16:creationId xmlns:a16="http://schemas.microsoft.com/office/drawing/2014/main" id="{828FEA7B-21D9-FFBE-CCC1-686037FD54AA}"/>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986831" y="4935221"/>
            <a:ext cx="1907940" cy="1567530"/>
          </a:xfrm>
          <a:prstGeom prst="rect">
            <a:avLst/>
          </a:prstGeom>
        </p:spPr>
      </p:pic>
      <p:sp>
        <p:nvSpPr>
          <p:cNvPr id="20" name="TextBox 19">
            <a:extLst>
              <a:ext uri="{FF2B5EF4-FFF2-40B4-BE49-F238E27FC236}">
                <a16:creationId xmlns:a16="http://schemas.microsoft.com/office/drawing/2014/main" id="{E408E58A-535B-D9E0-D624-1BE17AAF5B3A}"/>
              </a:ext>
            </a:extLst>
          </p:cNvPr>
          <p:cNvSpPr txBox="1"/>
          <p:nvPr/>
        </p:nvSpPr>
        <p:spPr>
          <a:xfrm>
            <a:off x="3498876" y="839747"/>
            <a:ext cx="5568180" cy="431235"/>
          </a:xfrm>
          <a:prstGeom prst="rect">
            <a:avLst/>
          </a:prstGeom>
          <a:noFill/>
        </p:spPr>
        <p:txBody>
          <a:bodyPr wrap="square" rtlCol="0" anchor="ctr">
            <a:spAutoFit/>
          </a:bodyPr>
          <a:lstStyle/>
          <a:p>
            <a:r>
              <a:rPr lang="en-US" sz="2800" dirty="0"/>
              <a:t>Indications of oxygen therapy</a:t>
            </a:r>
          </a:p>
        </p:txBody>
      </p:sp>
      <p:sp>
        <p:nvSpPr>
          <p:cNvPr id="21" name="Rectangle 20">
            <a:extLst>
              <a:ext uri="{FF2B5EF4-FFF2-40B4-BE49-F238E27FC236}">
                <a16:creationId xmlns:a16="http://schemas.microsoft.com/office/drawing/2014/main" id="{CF24904F-4D81-0E54-679C-FCF663B30CE9}"/>
              </a:ext>
            </a:extLst>
          </p:cNvPr>
          <p:cNvSpPr/>
          <p:nvPr/>
        </p:nvSpPr>
        <p:spPr>
          <a:xfrm>
            <a:off x="4027481" y="1711622"/>
            <a:ext cx="7716160" cy="64093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white"/>
              </a:solidFill>
              <a:latin typeface="Calibri" panose="020F0502020204030204"/>
            </a:endParaRPr>
          </a:p>
        </p:txBody>
      </p:sp>
      <p:sp>
        <p:nvSpPr>
          <p:cNvPr id="22" name="TextBox 21">
            <a:extLst>
              <a:ext uri="{FF2B5EF4-FFF2-40B4-BE49-F238E27FC236}">
                <a16:creationId xmlns:a16="http://schemas.microsoft.com/office/drawing/2014/main" id="{B60CD91E-9832-F3AC-ACF1-C689F5B7FC6D}"/>
              </a:ext>
            </a:extLst>
          </p:cNvPr>
          <p:cNvSpPr txBox="1"/>
          <p:nvPr/>
        </p:nvSpPr>
        <p:spPr>
          <a:xfrm>
            <a:off x="4098528" y="1798939"/>
            <a:ext cx="5205165" cy="431235"/>
          </a:xfrm>
          <a:prstGeom prst="rect">
            <a:avLst/>
          </a:prstGeom>
          <a:noFill/>
        </p:spPr>
        <p:txBody>
          <a:bodyPr wrap="square" rtlCol="0" anchor="ctr">
            <a:spAutoFit/>
          </a:bodyPr>
          <a:lstStyle/>
          <a:p>
            <a:r>
              <a:rPr lang="en-US" sz="2800" dirty="0"/>
              <a:t>Detection of hypoxaemia</a:t>
            </a:r>
          </a:p>
        </p:txBody>
      </p:sp>
    </p:spTree>
    <p:extLst>
      <p:ext uri="{BB962C8B-B14F-4D97-AF65-F5344CB8AC3E}">
        <p14:creationId xmlns:p14="http://schemas.microsoft.com/office/powerpoint/2010/main" val="3529258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AD8E9A5-B58E-4F1E-9B52-9B1D5077B6B0}"/>
              </a:ext>
            </a:extLst>
          </p:cNvPr>
          <p:cNvSpPr/>
          <p:nvPr/>
        </p:nvSpPr>
        <p:spPr bwMode="auto">
          <a:xfrm>
            <a:off x="4554983" y="1774825"/>
            <a:ext cx="1963737" cy="1963738"/>
          </a:xfrm>
          <a:prstGeom prst="ellipse">
            <a:avLst/>
          </a:prstGeom>
          <a:ln>
            <a:solidFill>
              <a:srgbClr val="0070C0"/>
            </a:solidFill>
          </a:ln>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0E1F45EC-4244-48B8-86EE-EAAC68AC96AC}"/>
              </a:ext>
            </a:extLst>
          </p:cNvPr>
          <p:cNvSpPr/>
          <p:nvPr/>
        </p:nvSpPr>
        <p:spPr bwMode="auto">
          <a:xfrm>
            <a:off x="5155058" y="3913189"/>
            <a:ext cx="1963737" cy="1963737"/>
          </a:xfrm>
          <a:prstGeom prst="ellipse">
            <a:avLst/>
          </a:prstGeom>
          <a:ln>
            <a:solidFill>
              <a:srgbClr val="0070C0"/>
            </a:solidFill>
          </a:ln>
        </p:spPr>
        <p:style>
          <a:lnRef idx="2">
            <a:schemeClr val="accent3">
              <a:hueOff val="6639025"/>
              <a:satOff val="-5461"/>
              <a:lumOff val="607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6260" name="Title 1">
            <a:extLst>
              <a:ext uri="{FF2B5EF4-FFF2-40B4-BE49-F238E27FC236}">
                <a16:creationId xmlns:a16="http://schemas.microsoft.com/office/drawing/2014/main" id="{C8B3BB58-D9C8-4BB8-AD18-9B4A5AA5449E}"/>
              </a:ext>
            </a:extLst>
          </p:cNvPr>
          <p:cNvSpPr>
            <a:spLocks noGrp="1" noChangeArrowheads="1"/>
          </p:cNvSpPr>
          <p:nvPr>
            <p:ph type="title"/>
          </p:nvPr>
        </p:nvSpPr>
        <p:spPr>
          <a:xfrm>
            <a:off x="1059391" y="107950"/>
            <a:ext cx="10073217" cy="896938"/>
          </a:xfrm>
        </p:spPr>
        <p:txBody>
          <a:bodyPr>
            <a:noAutofit/>
          </a:bodyPr>
          <a:lstStyle/>
          <a:p>
            <a:pPr eaLnBrk="1" hangingPunct="1">
              <a:spcBef>
                <a:spcPct val="0"/>
              </a:spcBef>
              <a:defRPr/>
            </a:pPr>
            <a:r>
              <a:rPr lang="en-US" altLang="en-US" b="1" dirty="0">
                <a:solidFill>
                  <a:srgbClr val="0070C0"/>
                </a:solidFill>
                <a:latin typeface="+mn-lt"/>
                <a:cs typeface="Arial" panose="020B0604020202020204" pitchFamily="34" charset="0"/>
              </a:rPr>
              <a:t>Conditions associated with hypoxaemia</a:t>
            </a:r>
          </a:p>
        </p:txBody>
      </p:sp>
      <p:sp>
        <p:nvSpPr>
          <p:cNvPr id="190469" name="Text Placeholder 2">
            <a:extLst>
              <a:ext uri="{FF2B5EF4-FFF2-40B4-BE49-F238E27FC236}">
                <a16:creationId xmlns:a16="http://schemas.microsoft.com/office/drawing/2014/main" id="{012F759F-91C5-4AD9-922E-16FB39D5451D}"/>
              </a:ext>
            </a:extLst>
          </p:cNvPr>
          <p:cNvSpPr>
            <a:spLocks noGrp="1"/>
          </p:cNvSpPr>
          <p:nvPr>
            <p:ph type="body" idx="1"/>
          </p:nvPr>
        </p:nvSpPr>
        <p:spPr>
          <a:xfrm>
            <a:off x="1166463" y="1221581"/>
            <a:ext cx="3128963" cy="4433887"/>
          </a:xfrm>
        </p:spPr>
        <p:txBody>
          <a:bodyPr>
            <a:noAutofit/>
          </a:bodyPr>
          <a:lstStyle/>
          <a:p>
            <a:pPr marL="285750" indent="-285750" defTabSz="755650">
              <a:lnSpc>
                <a:spcPct val="100000"/>
              </a:lnSpc>
              <a:spcBef>
                <a:spcPct val="0"/>
              </a:spcBef>
              <a:spcAft>
                <a:spcPct val="35000"/>
              </a:spcAft>
              <a:buFontTx/>
              <a:buChar char="•"/>
            </a:pPr>
            <a:r>
              <a:rPr lang="en-US" altLang="en-US" sz="2000" dirty="0">
                <a:cs typeface="Arial" panose="020B0604020202020204" pitchFamily="34" charset="0"/>
              </a:rPr>
              <a:t>Neonates</a:t>
            </a:r>
          </a:p>
          <a:p>
            <a:pPr marL="742950" lvl="1" indent="-285750" defTabSz="755650">
              <a:lnSpc>
                <a:spcPct val="100000"/>
              </a:lnSpc>
              <a:spcBef>
                <a:spcPct val="0"/>
              </a:spcBef>
              <a:spcAft>
                <a:spcPct val="35000"/>
              </a:spcAft>
              <a:buFontTx/>
              <a:buChar char="•"/>
            </a:pPr>
            <a:r>
              <a:rPr lang="en-US" altLang="en-US" sz="2000" dirty="0">
                <a:solidFill>
                  <a:srgbClr val="0070C0"/>
                </a:solidFill>
                <a:cs typeface="Arial" panose="020B0604020202020204" pitchFamily="34" charset="0"/>
              </a:rPr>
              <a:t>Respiratory Distress Syndrome</a:t>
            </a:r>
          </a:p>
          <a:p>
            <a:pPr marL="742950" lvl="1" indent="-285750" defTabSz="755650">
              <a:lnSpc>
                <a:spcPct val="100000"/>
              </a:lnSpc>
              <a:spcBef>
                <a:spcPct val="0"/>
              </a:spcBef>
              <a:spcAft>
                <a:spcPct val="35000"/>
              </a:spcAft>
              <a:buFontTx/>
              <a:buChar char="•"/>
            </a:pPr>
            <a:r>
              <a:rPr lang="en-US" altLang="en-US" sz="2000" dirty="0">
                <a:solidFill>
                  <a:srgbClr val="0070C0"/>
                </a:solidFill>
                <a:cs typeface="Arial" panose="020B0604020202020204" pitchFamily="34" charset="0"/>
              </a:rPr>
              <a:t>Neonatal pneumonia </a:t>
            </a:r>
          </a:p>
          <a:p>
            <a:pPr marL="742950" lvl="1" indent="-285750" defTabSz="755650">
              <a:lnSpc>
                <a:spcPct val="100000"/>
              </a:lnSpc>
              <a:spcBef>
                <a:spcPct val="0"/>
              </a:spcBef>
              <a:spcAft>
                <a:spcPct val="35000"/>
              </a:spcAft>
              <a:buFontTx/>
              <a:buChar char="•"/>
            </a:pPr>
            <a:r>
              <a:rPr lang="en-US" altLang="en-US" sz="2000" dirty="0">
                <a:solidFill>
                  <a:srgbClr val="0070C0"/>
                </a:solidFill>
                <a:cs typeface="Arial" panose="020B0604020202020204" pitchFamily="34" charset="0"/>
              </a:rPr>
              <a:t>Transient tachypnoea of newborn</a:t>
            </a:r>
          </a:p>
          <a:p>
            <a:pPr marL="285750" indent="-285750" defTabSz="755650">
              <a:lnSpc>
                <a:spcPct val="100000"/>
              </a:lnSpc>
              <a:spcBef>
                <a:spcPct val="0"/>
              </a:spcBef>
              <a:spcAft>
                <a:spcPct val="35000"/>
              </a:spcAft>
              <a:buFontTx/>
              <a:buChar char="•"/>
            </a:pPr>
            <a:r>
              <a:rPr lang="en-US" altLang="en-US" sz="2000" dirty="0">
                <a:cs typeface="Arial" panose="020B0604020202020204" pitchFamily="34" charset="0"/>
              </a:rPr>
              <a:t>Children</a:t>
            </a:r>
          </a:p>
          <a:p>
            <a:pPr marL="742950" lvl="1" indent="-285750" defTabSz="755650">
              <a:lnSpc>
                <a:spcPct val="100000"/>
              </a:lnSpc>
              <a:spcBef>
                <a:spcPct val="0"/>
              </a:spcBef>
              <a:spcAft>
                <a:spcPct val="35000"/>
              </a:spcAft>
              <a:buFontTx/>
              <a:buChar char="•"/>
            </a:pPr>
            <a:r>
              <a:rPr lang="en-US" altLang="en-US" sz="2000" dirty="0">
                <a:solidFill>
                  <a:srgbClr val="0070C0"/>
                </a:solidFill>
                <a:cs typeface="Arial" panose="020B0604020202020204" pitchFamily="34" charset="0"/>
              </a:rPr>
              <a:t>Pneumonia</a:t>
            </a:r>
          </a:p>
          <a:p>
            <a:pPr marL="742950" lvl="1" indent="-285750" defTabSz="755650">
              <a:lnSpc>
                <a:spcPct val="100000"/>
              </a:lnSpc>
              <a:spcBef>
                <a:spcPct val="0"/>
              </a:spcBef>
              <a:spcAft>
                <a:spcPct val="35000"/>
              </a:spcAft>
              <a:buFontTx/>
              <a:buChar char="•"/>
            </a:pPr>
            <a:r>
              <a:rPr lang="en-US" altLang="en-US" sz="2000" dirty="0">
                <a:solidFill>
                  <a:srgbClr val="0070C0"/>
                </a:solidFill>
                <a:cs typeface="Arial" panose="020B0604020202020204" pitchFamily="34" charset="0"/>
              </a:rPr>
              <a:t>Interstitial lung disease</a:t>
            </a:r>
          </a:p>
          <a:p>
            <a:pPr marL="742950" lvl="1" indent="-285750" defTabSz="755650">
              <a:lnSpc>
                <a:spcPct val="100000"/>
              </a:lnSpc>
              <a:spcBef>
                <a:spcPct val="0"/>
              </a:spcBef>
              <a:spcAft>
                <a:spcPct val="35000"/>
              </a:spcAft>
              <a:buFontTx/>
              <a:buChar char="•"/>
            </a:pPr>
            <a:r>
              <a:rPr lang="en-US" altLang="en-US" sz="2000" dirty="0">
                <a:solidFill>
                  <a:srgbClr val="0070C0"/>
                </a:solidFill>
                <a:cs typeface="Arial" panose="020B0604020202020204" pitchFamily="34" charset="0"/>
              </a:rPr>
              <a:t>Severe asthma</a:t>
            </a:r>
          </a:p>
          <a:p>
            <a:pPr marL="742950" lvl="1" indent="-285750" defTabSz="755650">
              <a:lnSpc>
                <a:spcPct val="100000"/>
              </a:lnSpc>
              <a:spcBef>
                <a:spcPct val="0"/>
              </a:spcBef>
              <a:spcAft>
                <a:spcPct val="35000"/>
              </a:spcAft>
              <a:buFontTx/>
              <a:buChar char="•"/>
            </a:pPr>
            <a:r>
              <a:rPr lang="en-US" altLang="en-US" sz="2000" dirty="0">
                <a:solidFill>
                  <a:srgbClr val="0070C0"/>
                </a:solidFill>
                <a:cs typeface="Arial" panose="020B0604020202020204" pitchFamily="34" charset="0"/>
              </a:rPr>
              <a:t>Pulmonary edema </a:t>
            </a:r>
          </a:p>
        </p:txBody>
      </p:sp>
      <p:sp>
        <p:nvSpPr>
          <p:cNvPr id="190470" name="Text Placeholder 2">
            <a:extLst>
              <a:ext uri="{FF2B5EF4-FFF2-40B4-BE49-F238E27FC236}">
                <a16:creationId xmlns:a16="http://schemas.microsoft.com/office/drawing/2014/main" id="{BBF5D61E-49CC-4172-B5E6-4779B8122ED5}"/>
              </a:ext>
            </a:extLst>
          </p:cNvPr>
          <p:cNvSpPr txBox="1">
            <a:spLocks/>
          </p:cNvSpPr>
          <p:nvPr/>
        </p:nvSpPr>
        <p:spPr bwMode="auto">
          <a:xfrm>
            <a:off x="6838939" y="1731964"/>
            <a:ext cx="3152775"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marL="342900" indent="-342900" defTabSz="755650">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defTabSz="7556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defTabSz="755650">
              <a:spcBef>
                <a:spcPct val="20000"/>
              </a:spcBef>
              <a:buClr>
                <a:schemeClr val="accent1"/>
              </a:buClr>
              <a:buSzPct val="90000"/>
              <a:buFont typeface="Arial" panose="020B0604020202020204" pitchFamily="34" charset="0"/>
              <a:buChar char="•"/>
              <a:defRPr sz="2400">
                <a:solidFill>
                  <a:schemeClr val="tx1"/>
                </a:solidFill>
                <a:latin typeface="Arial" panose="020B0604020202020204" pitchFamily="34" charset="0"/>
              </a:defRPr>
            </a:lvl3pPr>
            <a:lvl4pPr marL="1600200" indent="-228600" defTabSz="75565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defTabSz="75565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defTabSz="75565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defTabSz="75565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defTabSz="75565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defTabSz="75565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spcAft>
                <a:spcPct val="35000"/>
              </a:spcAft>
              <a:buClrTx/>
              <a:buSzTx/>
              <a:buFontTx/>
              <a:buChar char="•"/>
            </a:pPr>
            <a:r>
              <a:rPr lang="en-US" altLang="en-US" sz="2000" dirty="0">
                <a:latin typeface="+mn-lt"/>
                <a:cs typeface="Arial" panose="020B0604020202020204" pitchFamily="34" charset="0"/>
              </a:rPr>
              <a:t>Neonates</a:t>
            </a:r>
          </a:p>
          <a:p>
            <a:pPr lvl="1">
              <a:spcBef>
                <a:spcPct val="0"/>
              </a:spcBef>
              <a:spcAft>
                <a:spcPct val="35000"/>
              </a:spcAft>
              <a:buClrTx/>
              <a:buSzTx/>
              <a:buFontTx/>
              <a:buChar char="•"/>
            </a:pPr>
            <a:r>
              <a:rPr lang="en-US" altLang="en-US" dirty="0">
                <a:solidFill>
                  <a:srgbClr val="0070C0"/>
                </a:solidFill>
                <a:latin typeface="+mn-lt"/>
                <a:cs typeface="Arial" panose="020B0604020202020204" pitchFamily="34" charset="0"/>
              </a:rPr>
              <a:t>Severe Birth asphyxia</a:t>
            </a:r>
          </a:p>
          <a:p>
            <a:pPr lvl="1">
              <a:spcBef>
                <a:spcPct val="0"/>
              </a:spcBef>
              <a:spcAft>
                <a:spcPct val="35000"/>
              </a:spcAft>
              <a:buClrTx/>
              <a:buSzTx/>
              <a:buFontTx/>
              <a:buChar char="•"/>
            </a:pPr>
            <a:r>
              <a:rPr lang="en-US" altLang="en-US" dirty="0">
                <a:solidFill>
                  <a:srgbClr val="0070C0"/>
                </a:solidFill>
                <a:latin typeface="+mn-lt"/>
                <a:cs typeface="Arial" panose="020B0604020202020204" pitchFamily="34" charset="0"/>
              </a:rPr>
              <a:t>Sepsis </a:t>
            </a:r>
          </a:p>
          <a:p>
            <a:pPr lvl="1">
              <a:spcBef>
                <a:spcPct val="0"/>
              </a:spcBef>
              <a:spcAft>
                <a:spcPct val="35000"/>
              </a:spcAft>
              <a:buClrTx/>
              <a:buSzTx/>
              <a:buFontTx/>
              <a:buChar char="•"/>
            </a:pPr>
            <a:r>
              <a:rPr lang="en-US" altLang="en-US" dirty="0">
                <a:solidFill>
                  <a:srgbClr val="0070C0"/>
                </a:solidFill>
                <a:latin typeface="+mn-lt"/>
                <a:cs typeface="Arial" panose="020B0604020202020204" pitchFamily="34" charset="0"/>
              </a:rPr>
              <a:t>Congenital heart defects</a:t>
            </a:r>
          </a:p>
          <a:p>
            <a:pPr>
              <a:spcBef>
                <a:spcPct val="0"/>
              </a:spcBef>
              <a:spcAft>
                <a:spcPct val="35000"/>
              </a:spcAft>
              <a:buClrTx/>
              <a:buSzTx/>
              <a:buFontTx/>
              <a:buChar char="•"/>
            </a:pPr>
            <a:r>
              <a:rPr lang="en-US" altLang="en-US" sz="2000" dirty="0">
                <a:latin typeface="+mn-lt"/>
                <a:cs typeface="Arial" panose="020B0604020202020204" pitchFamily="34" charset="0"/>
              </a:rPr>
              <a:t>Children</a:t>
            </a:r>
            <a:endParaRPr lang="en-US" altLang="en-US" sz="2000" dirty="0">
              <a:solidFill>
                <a:srgbClr val="0070C0"/>
              </a:solidFill>
              <a:latin typeface="+mn-lt"/>
              <a:cs typeface="Arial" panose="020B0604020202020204" pitchFamily="34" charset="0"/>
            </a:endParaRPr>
          </a:p>
          <a:p>
            <a:pPr lvl="1">
              <a:spcBef>
                <a:spcPct val="0"/>
              </a:spcBef>
              <a:spcAft>
                <a:spcPct val="35000"/>
              </a:spcAft>
              <a:buClrTx/>
              <a:buSzTx/>
              <a:buFontTx/>
              <a:buChar char="•"/>
            </a:pPr>
            <a:r>
              <a:rPr lang="en-US" altLang="en-US" dirty="0">
                <a:solidFill>
                  <a:srgbClr val="0070C0"/>
                </a:solidFill>
                <a:latin typeface="+mn-lt"/>
                <a:cs typeface="Arial" panose="020B0604020202020204" pitchFamily="34" charset="0"/>
              </a:rPr>
              <a:t>Shock  </a:t>
            </a:r>
          </a:p>
          <a:p>
            <a:pPr lvl="1">
              <a:spcBef>
                <a:spcPct val="0"/>
              </a:spcBef>
              <a:spcAft>
                <a:spcPct val="35000"/>
              </a:spcAft>
              <a:buClrTx/>
              <a:buSzTx/>
              <a:buFontTx/>
              <a:buChar char="•"/>
            </a:pPr>
            <a:r>
              <a:rPr lang="en-US" altLang="en-US" dirty="0">
                <a:solidFill>
                  <a:srgbClr val="0070C0"/>
                </a:solidFill>
                <a:latin typeface="+mn-lt"/>
                <a:cs typeface="Arial" panose="020B0604020202020204" pitchFamily="34" charset="0"/>
              </a:rPr>
              <a:t>Meningitis</a:t>
            </a:r>
          </a:p>
          <a:p>
            <a:pPr lvl="1">
              <a:spcBef>
                <a:spcPct val="0"/>
              </a:spcBef>
              <a:spcAft>
                <a:spcPct val="35000"/>
              </a:spcAft>
              <a:buClrTx/>
              <a:buSzTx/>
              <a:buFontTx/>
              <a:buChar char="•"/>
            </a:pPr>
            <a:r>
              <a:rPr lang="en-US" altLang="en-US" dirty="0">
                <a:solidFill>
                  <a:srgbClr val="0070C0"/>
                </a:solidFill>
                <a:latin typeface="+mn-lt"/>
                <a:cs typeface="Arial" panose="020B0604020202020204" pitchFamily="34" charset="0"/>
                <a:sym typeface="Arial" panose="020B0604020202020204" pitchFamily="34" charset="0"/>
              </a:rPr>
              <a:t>Perioperative emergencies</a:t>
            </a:r>
          </a:p>
          <a:p>
            <a:pPr lvl="1">
              <a:spcBef>
                <a:spcPct val="0"/>
              </a:spcBef>
              <a:spcAft>
                <a:spcPct val="35000"/>
              </a:spcAft>
              <a:buClrTx/>
              <a:buSzTx/>
              <a:buFontTx/>
              <a:buChar char="•"/>
            </a:pPr>
            <a:r>
              <a:rPr lang="en-US" altLang="en-US" dirty="0">
                <a:solidFill>
                  <a:srgbClr val="0070C0"/>
                </a:solidFill>
                <a:latin typeface="+mn-lt"/>
                <a:cs typeface="Arial" panose="020B0604020202020204" pitchFamily="34" charset="0"/>
                <a:sym typeface="Arial" panose="020B0604020202020204" pitchFamily="34" charset="0"/>
              </a:rPr>
              <a:t>Trauma</a:t>
            </a:r>
          </a:p>
          <a:p>
            <a:pPr lvl="1">
              <a:spcBef>
                <a:spcPct val="0"/>
              </a:spcBef>
              <a:spcAft>
                <a:spcPct val="35000"/>
              </a:spcAft>
              <a:buClrTx/>
              <a:buSzTx/>
              <a:buFontTx/>
              <a:buChar char="•"/>
            </a:pPr>
            <a:r>
              <a:rPr lang="en-US" altLang="en-US" dirty="0">
                <a:solidFill>
                  <a:srgbClr val="0070C0"/>
                </a:solidFill>
                <a:latin typeface="+mn-lt"/>
                <a:cs typeface="Arial" panose="020B0604020202020204" pitchFamily="34" charset="0"/>
                <a:sym typeface="Arial" panose="020B0604020202020204" pitchFamily="34" charset="0"/>
              </a:rPr>
              <a:t>Carbon monoxide poisoning</a:t>
            </a:r>
          </a:p>
        </p:txBody>
      </p:sp>
      <p:cxnSp>
        <p:nvCxnSpPr>
          <p:cNvPr id="10" name="Straight Connector 9">
            <a:extLst>
              <a:ext uri="{FF2B5EF4-FFF2-40B4-BE49-F238E27FC236}">
                <a16:creationId xmlns:a16="http://schemas.microsoft.com/office/drawing/2014/main" id="{288B127F-16BE-44D4-B7A6-9AEB3BA9C209}"/>
              </a:ext>
            </a:extLst>
          </p:cNvPr>
          <p:cNvCxnSpPr>
            <a:cxnSpLocks/>
          </p:cNvCxnSpPr>
          <p:nvPr/>
        </p:nvCxnSpPr>
        <p:spPr>
          <a:xfrm flipH="1">
            <a:off x="1406969" y="6165850"/>
            <a:ext cx="3341688" cy="0"/>
          </a:xfrm>
          <a:prstGeom prst="line">
            <a:avLst/>
          </a:prstGeom>
          <a:ln w="19050">
            <a:solidFill>
              <a:srgbClr val="0070C0"/>
            </a:solidFill>
          </a:ln>
        </p:spPr>
        <p:style>
          <a:lnRef idx="1">
            <a:schemeClr val="accent3"/>
          </a:lnRef>
          <a:fillRef idx="0">
            <a:schemeClr val="accent3"/>
          </a:fillRef>
          <a:effectRef idx="0">
            <a:schemeClr val="accent3"/>
          </a:effectRef>
          <a:fontRef idx="minor">
            <a:schemeClr val="tx1"/>
          </a:fontRef>
        </p:style>
      </p:cxnSp>
      <p:cxnSp>
        <p:nvCxnSpPr>
          <p:cNvPr id="12" name="Straight Connector 11">
            <a:extLst>
              <a:ext uri="{FF2B5EF4-FFF2-40B4-BE49-F238E27FC236}">
                <a16:creationId xmlns:a16="http://schemas.microsoft.com/office/drawing/2014/main" id="{6CE789C8-6D84-4540-8BD5-2F6A9B1839EA}"/>
              </a:ext>
            </a:extLst>
          </p:cNvPr>
          <p:cNvCxnSpPr>
            <a:cxnSpLocks/>
          </p:cNvCxnSpPr>
          <p:nvPr/>
        </p:nvCxnSpPr>
        <p:spPr>
          <a:xfrm flipH="1">
            <a:off x="4748657" y="3738564"/>
            <a:ext cx="546100" cy="2427287"/>
          </a:xfrm>
          <a:prstGeom prst="line">
            <a:avLst/>
          </a:prstGeom>
          <a:ln w="19050">
            <a:solidFill>
              <a:srgbClr val="0070C0"/>
            </a:solidFill>
          </a:ln>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7B717F94-B448-486D-9309-595AD95575EA}"/>
              </a:ext>
            </a:extLst>
          </p:cNvPr>
          <p:cNvCxnSpPr>
            <a:cxnSpLocks/>
          </p:cNvCxnSpPr>
          <p:nvPr/>
        </p:nvCxnSpPr>
        <p:spPr>
          <a:xfrm flipH="1">
            <a:off x="6829419" y="1697038"/>
            <a:ext cx="29432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9F2F78-D615-490A-A0E6-189AA3ECBBBC}"/>
              </a:ext>
            </a:extLst>
          </p:cNvPr>
          <p:cNvCxnSpPr/>
          <p:nvPr/>
        </p:nvCxnSpPr>
        <p:spPr>
          <a:xfrm flipH="1">
            <a:off x="6343640" y="1716996"/>
            <a:ext cx="485775" cy="222885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9707" name="Picture 7">
            <a:extLst>
              <a:ext uri="{FF2B5EF4-FFF2-40B4-BE49-F238E27FC236}">
                <a16:creationId xmlns:a16="http://schemas.microsoft.com/office/drawing/2014/main" id="{7FDE086A-FA76-4DE2-A82F-B15BBA3B7AA3}"/>
              </a:ext>
            </a:extLst>
          </p:cNvPr>
          <p:cNvPicPr>
            <a:picLocks noChangeAspect="1" noChangeArrowheads="1"/>
          </p:cNvPicPr>
          <p:nvPr/>
        </p:nvPicPr>
        <p:blipFill>
          <a:blip r:embed="rId3">
            <a:duotone>
              <a:schemeClr val="accent6">
                <a:shade val="45000"/>
                <a:satMod val="135000"/>
              </a:schemeClr>
              <a:prstClr val="white"/>
            </a:duotone>
          </a:blip>
          <a:srcRect/>
          <a:stretch>
            <a:fillRect/>
          </a:stretch>
        </p:blipFill>
        <p:spPr bwMode="auto">
          <a:xfrm>
            <a:off x="4835970" y="2009775"/>
            <a:ext cx="1425575" cy="1428750"/>
          </a:xfrm>
          <a:prstGeom prst="rect">
            <a:avLst/>
          </a:prstGeom>
          <a:noFill/>
          <a:ln>
            <a:noFill/>
          </a:ln>
        </p:spPr>
      </p:pic>
      <p:pic>
        <p:nvPicPr>
          <p:cNvPr id="29708" name="Picture 8">
            <a:extLst>
              <a:ext uri="{FF2B5EF4-FFF2-40B4-BE49-F238E27FC236}">
                <a16:creationId xmlns:a16="http://schemas.microsoft.com/office/drawing/2014/main" id="{4130B46C-DBC4-46B4-9C5B-81FC5CD7218B}"/>
              </a:ext>
            </a:extLst>
          </p:cNvPr>
          <p:cNvPicPr>
            <a:picLocks noChangeAspect="1" noChangeArrowheads="1"/>
          </p:cNvPicPr>
          <p:nvPr/>
        </p:nvPicPr>
        <p:blipFill>
          <a:blip r:embed="rId4">
            <a:duotone>
              <a:schemeClr val="accent6">
                <a:shade val="45000"/>
                <a:satMod val="135000"/>
              </a:schemeClr>
              <a:prstClr val="white"/>
            </a:duotone>
          </a:blip>
          <a:srcRect/>
          <a:stretch>
            <a:fillRect/>
          </a:stretch>
        </p:blipFill>
        <p:spPr bwMode="auto">
          <a:xfrm>
            <a:off x="5501132" y="4213226"/>
            <a:ext cx="1255712" cy="1362075"/>
          </a:xfrm>
          <a:prstGeom prst="rect">
            <a:avLst/>
          </a:prstGeom>
          <a:noFill/>
          <a:ln>
            <a:noFill/>
          </a:ln>
        </p:spPr>
      </p:pic>
      <p:sp>
        <p:nvSpPr>
          <p:cNvPr id="25613" name="TextBox 22">
            <a:extLst>
              <a:ext uri="{FF2B5EF4-FFF2-40B4-BE49-F238E27FC236}">
                <a16:creationId xmlns:a16="http://schemas.microsoft.com/office/drawing/2014/main" id="{4EE273CA-1D4E-4572-9D5B-E9D0D0FB9259}"/>
              </a:ext>
            </a:extLst>
          </p:cNvPr>
          <p:cNvSpPr txBox="1">
            <a:spLocks noChangeArrowheads="1"/>
          </p:cNvSpPr>
          <p:nvPr/>
        </p:nvSpPr>
        <p:spPr bwMode="auto">
          <a:xfrm>
            <a:off x="4440238" y="6364288"/>
            <a:ext cx="457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defTabSz="45720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defTabSz="457200">
              <a:spcBef>
                <a:spcPct val="20000"/>
              </a:spcBef>
              <a:buClr>
                <a:schemeClr val="accent1"/>
              </a:buClr>
              <a:buSzPct val="90000"/>
              <a:buFont typeface="Arial" panose="020B0604020202020204" pitchFamily="34" charset="0"/>
              <a:buChar char="•"/>
              <a:defRPr sz="2400">
                <a:solidFill>
                  <a:schemeClr val="tx1"/>
                </a:solidFill>
                <a:latin typeface="Arial" panose="020B0604020202020204" pitchFamily="34" charset="0"/>
              </a:defRPr>
            </a:lvl3pPr>
            <a:lvl4pPr marL="1600200" indent="-228600" defTabSz="4572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defTabSz="4572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en-US" altLang="en-US" sz="1000" i="1">
                <a:solidFill>
                  <a:srgbClr val="7F7F7F"/>
                </a:solidFill>
              </a:rPr>
              <a:t>WHO Oxygen therapy for children 2016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046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046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046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046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046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046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046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046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0469">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9047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047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047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0470">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0470">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0470">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0470">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0470">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0470">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047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hape 111">
            <a:extLst>
              <a:ext uri="{FF2B5EF4-FFF2-40B4-BE49-F238E27FC236}">
                <a16:creationId xmlns:a16="http://schemas.microsoft.com/office/drawing/2014/main" id="{78B26BD4-793F-46E3-A58D-B273F9EDA6F9}"/>
              </a:ext>
            </a:extLst>
          </p:cNvPr>
          <p:cNvSpPr txBox="1">
            <a:spLocks noGrp="1"/>
          </p:cNvSpPr>
          <p:nvPr>
            <p:ph type="title"/>
          </p:nvPr>
        </p:nvSpPr>
        <p:spPr>
          <a:xfrm>
            <a:off x="997480" y="163512"/>
            <a:ext cx="8015287" cy="647700"/>
          </a:xfrm>
        </p:spPr>
        <p:txBody>
          <a:bodyPr>
            <a:noAutofit/>
          </a:bodyPr>
          <a:lstStyle/>
          <a:p>
            <a:pPr eaLnBrk="1" hangingPunct="1">
              <a:spcBef>
                <a:spcPct val="0"/>
              </a:spcBef>
              <a:buClr>
                <a:srgbClr val="97ABBC"/>
              </a:buClr>
              <a:buFont typeface="Raleway"/>
              <a:buNone/>
              <a:defRPr/>
            </a:pPr>
            <a:r>
              <a:rPr lang="en-GB" altLang="en-US" b="1" dirty="0">
                <a:solidFill>
                  <a:srgbClr val="0070C0"/>
                </a:solidFill>
                <a:latin typeface="+mn-lt"/>
                <a:cs typeface="Calibri Light" panose="020F0302020204030204" pitchFamily="34" charset="0"/>
                <a:sym typeface="Lato" panose="020F0502020204030203" pitchFamily="34" charset="0"/>
              </a:rPr>
              <a:t>How to detect hypoxaemia</a:t>
            </a:r>
            <a:endParaRPr lang="en-GB" altLang="en-US" b="1" dirty="0">
              <a:solidFill>
                <a:srgbClr val="0070C0"/>
              </a:solidFill>
              <a:latin typeface="+mn-lt"/>
              <a:ea typeface="Raleway"/>
              <a:cs typeface="Calibri Light" panose="020F0302020204030204" pitchFamily="34" charset="0"/>
              <a:sym typeface="Raleway"/>
            </a:endParaRPr>
          </a:p>
        </p:txBody>
      </p:sp>
      <p:sp>
        <p:nvSpPr>
          <p:cNvPr id="9" name="Rectangle 8">
            <a:extLst>
              <a:ext uri="{FF2B5EF4-FFF2-40B4-BE49-F238E27FC236}">
                <a16:creationId xmlns:a16="http://schemas.microsoft.com/office/drawing/2014/main" id="{9C263553-CD9C-463F-8E94-21F2872BA3B7}"/>
              </a:ext>
            </a:extLst>
          </p:cNvPr>
          <p:cNvSpPr/>
          <p:nvPr/>
        </p:nvSpPr>
        <p:spPr>
          <a:xfrm>
            <a:off x="2817814" y="3157539"/>
            <a:ext cx="8915399" cy="1182687"/>
          </a:xfrm>
          <a:prstGeom prst="rect">
            <a:avLst/>
          </a:prstGeom>
          <a:solidFill>
            <a:schemeClr val="accent4">
              <a:lumMod val="20000"/>
              <a:lumOff val="80000"/>
            </a:schemeClr>
          </a:solidFill>
          <a:ln w="26425" cap="flat" cmpd="sng" algn="ctr">
            <a:noFill/>
            <a:prstDash val="solid"/>
          </a:ln>
          <a:effectLst/>
        </p:spPr>
        <p:txBody>
          <a:bodyPr anchor="ctr"/>
          <a:lstStyle/>
          <a:p>
            <a:pPr>
              <a:defRPr/>
            </a:pPr>
            <a:r>
              <a:rPr lang="aa-ET" sz="2000" kern="0" dirty="0">
                <a:solidFill>
                  <a:srgbClr val="292934"/>
                </a:solidFill>
                <a:cs typeface="Calibri" panose="020F0502020204030204" pitchFamily="34" charset="0"/>
              </a:rPr>
              <a:t>C</a:t>
            </a:r>
            <a:r>
              <a:rPr lang="en-US" sz="2000" kern="0" dirty="0">
                <a:solidFill>
                  <a:srgbClr val="292934"/>
                </a:solidFill>
                <a:cs typeface="Calibri" panose="020F0502020204030204" pitchFamily="34" charset="0"/>
              </a:rPr>
              <a:t>omputerized unit and a sensor</a:t>
            </a:r>
            <a:r>
              <a:rPr lang="aa-ET" sz="2000" kern="0" dirty="0">
                <a:solidFill>
                  <a:srgbClr val="292934"/>
                </a:solidFill>
                <a:cs typeface="Calibri" panose="020F0502020204030204" pitchFamily="34" charset="0"/>
              </a:rPr>
              <a:t> </a:t>
            </a:r>
            <a:r>
              <a:rPr lang="en-US" sz="2000" kern="0" dirty="0">
                <a:solidFill>
                  <a:srgbClr val="292934"/>
                </a:solidFill>
                <a:cs typeface="Calibri" panose="020F0502020204030204" pitchFamily="34" charset="0"/>
              </a:rPr>
              <a:t>probe, which is attached to the</a:t>
            </a:r>
            <a:r>
              <a:rPr lang="aa-ET" sz="2000" kern="0" dirty="0">
                <a:solidFill>
                  <a:srgbClr val="292934"/>
                </a:solidFill>
                <a:cs typeface="Calibri" panose="020F0502020204030204" pitchFamily="34" charset="0"/>
              </a:rPr>
              <a:t> </a:t>
            </a:r>
            <a:r>
              <a:rPr lang="en-US" sz="2000" kern="0" dirty="0">
                <a:solidFill>
                  <a:srgbClr val="292934"/>
                </a:solidFill>
                <a:cs typeface="Calibri" panose="020F0502020204030204" pitchFamily="34" charset="0"/>
              </a:rPr>
              <a:t>p</a:t>
            </a:r>
            <a:r>
              <a:rPr lang="aa-ET" sz="2000" kern="0" dirty="0">
                <a:solidFill>
                  <a:srgbClr val="292934"/>
                </a:solidFill>
                <a:cs typeface="Calibri" panose="020F0502020204030204" pitchFamily="34" charset="0"/>
              </a:rPr>
              <a:t>a</a:t>
            </a:r>
            <a:r>
              <a:rPr lang="en-US" sz="2000" kern="0" dirty="0">
                <a:solidFill>
                  <a:srgbClr val="292934"/>
                </a:solidFill>
                <a:cs typeface="Calibri" panose="020F0502020204030204" pitchFamily="34" charset="0"/>
              </a:rPr>
              <a:t>t</a:t>
            </a:r>
            <a:r>
              <a:rPr lang="aa-ET" sz="2000" kern="0" dirty="0">
                <a:solidFill>
                  <a:srgbClr val="292934"/>
                </a:solidFill>
                <a:cs typeface="Calibri" panose="020F0502020204030204" pitchFamily="34" charset="0"/>
              </a:rPr>
              <a:t>i</a:t>
            </a:r>
            <a:r>
              <a:rPr lang="en-US" sz="2000" kern="0" dirty="0">
                <a:solidFill>
                  <a:srgbClr val="292934"/>
                </a:solidFill>
                <a:cs typeface="Calibri" panose="020F0502020204030204" pitchFamily="34" charset="0"/>
              </a:rPr>
              <a:t>e</a:t>
            </a:r>
            <a:r>
              <a:rPr lang="aa-ET" sz="2000" kern="0" dirty="0">
                <a:solidFill>
                  <a:srgbClr val="292934"/>
                </a:solidFill>
                <a:cs typeface="Calibri" panose="020F0502020204030204" pitchFamily="34" charset="0"/>
              </a:rPr>
              <a:t>n</a:t>
            </a:r>
            <a:r>
              <a:rPr lang="en-US" sz="2000" kern="0" dirty="0">
                <a:solidFill>
                  <a:srgbClr val="292934"/>
                </a:solidFill>
                <a:cs typeface="Calibri" panose="020F0502020204030204" pitchFamily="34" charset="0"/>
              </a:rPr>
              <a:t>t</a:t>
            </a:r>
            <a:endParaRPr lang="aa-ET" sz="2000" kern="0" dirty="0">
              <a:solidFill>
                <a:srgbClr val="292934"/>
              </a:solidFill>
              <a:cs typeface="Calibri" panose="020F0502020204030204" pitchFamily="34" charset="0"/>
            </a:endParaRPr>
          </a:p>
          <a:p>
            <a:pPr>
              <a:defRPr/>
            </a:pPr>
            <a:r>
              <a:rPr lang="en-US" sz="2000" kern="0" dirty="0">
                <a:solidFill>
                  <a:srgbClr val="292934"/>
                </a:solidFill>
                <a:cs typeface="Calibri" panose="020F0502020204030204" pitchFamily="34" charset="0"/>
              </a:rPr>
              <a:t>Displays</a:t>
            </a:r>
            <a:r>
              <a:rPr lang="aa-ET" sz="2000" kern="0" dirty="0">
                <a:solidFill>
                  <a:srgbClr val="292934"/>
                </a:solidFill>
                <a:cs typeface="Calibri" panose="020F0502020204030204" pitchFamily="34" charset="0"/>
              </a:rPr>
              <a:t> </a:t>
            </a:r>
            <a:r>
              <a:rPr lang="en-US" sz="2000" kern="0" dirty="0">
                <a:solidFill>
                  <a:srgbClr val="292934"/>
                </a:solidFill>
                <a:cs typeface="Calibri" panose="020F0502020204030204" pitchFamily="34" charset="0"/>
              </a:rPr>
              <a:t>the SpO</a:t>
            </a:r>
            <a:r>
              <a:rPr lang="en-US" sz="2000" kern="0" baseline="-25000" dirty="0">
                <a:solidFill>
                  <a:srgbClr val="292934"/>
                </a:solidFill>
                <a:cs typeface="Calibri" panose="020F0502020204030204" pitchFamily="34" charset="0"/>
              </a:rPr>
              <a:t>2</a:t>
            </a:r>
            <a:r>
              <a:rPr lang="aa-ET" sz="2000" kern="0" dirty="0">
                <a:solidFill>
                  <a:srgbClr val="292934"/>
                </a:solidFill>
                <a:cs typeface="Calibri" panose="020F0502020204030204" pitchFamily="34" charset="0"/>
              </a:rPr>
              <a:t> </a:t>
            </a:r>
            <a:r>
              <a:rPr lang="en-US" sz="2000" kern="0" dirty="0">
                <a:solidFill>
                  <a:srgbClr val="292934"/>
                </a:solidFill>
                <a:cs typeface="Calibri" panose="020F0502020204030204" pitchFamily="34" charset="0"/>
              </a:rPr>
              <a:t>with an audible signal for each pulse beat</a:t>
            </a:r>
            <a:r>
              <a:rPr lang="aa-ET" sz="2000" kern="0" dirty="0">
                <a:solidFill>
                  <a:srgbClr val="292934"/>
                </a:solidFill>
                <a:cs typeface="Calibri" panose="020F0502020204030204" pitchFamily="34" charset="0"/>
              </a:rPr>
              <a:t> and the </a:t>
            </a:r>
            <a:r>
              <a:rPr lang="en-US" sz="2000" kern="0" dirty="0">
                <a:solidFill>
                  <a:srgbClr val="292934"/>
                </a:solidFill>
                <a:cs typeface="Calibri" panose="020F0502020204030204" pitchFamily="34" charset="0"/>
              </a:rPr>
              <a:t>pulse rate</a:t>
            </a:r>
            <a:endParaRPr lang="aa-ET" sz="2000" kern="0" dirty="0">
              <a:solidFill>
                <a:srgbClr val="292934"/>
              </a:solidFill>
              <a:cs typeface="Calibri" panose="020F0502020204030204" pitchFamily="34" charset="0"/>
            </a:endParaRPr>
          </a:p>
          <a:p>
            <a:pPr>
              <a:defRPr/>
            </a:pPr>
            <a:r>
              <a:rPr lang="aa-ET" sz="2000" b="1" kern="0" dirty="0">
                <a:solidFill>
                  <a:srgbClr val="292934"/>
                </a:solidFill>
                <a:cs typeface="Calibri" panose="020F0502020204030204" pitchFamily="34" charset="0"/>
              </a:rPr>
              <a:t>H</a:t>
            </a:r>
            <a:r>
              <a:rPr lang="en-US" sz="2000" b="1" kern="0" dirty="0">
                <a:solidFill>
                  <a:srgbClr val="292934"/>
                </a:solidFill>
                <a:cs typeface="Calibri" panose="020F0502020204030204" pitchFamily="34" charset="0"/>
              </a:rPr>
              <a:t>y</a:t>
            </a:r>
            <a:r>
              <a:rPr lang="aa-ET" sz="2000" b="1" kern="0" dirty="0">
                <a:solidFill>
                  <a:srgbClr val="292934"/>
                </a:solidFill>
                <a:cs typeface="Calibri" panose="020F0502020204030204" pitchFamily="34" charset="0"/>
              </a:rPr>
              <a:t>p</a:t>
            </a:r>
            <a:r>
              <a:rPr lang="en-US" sz="2000" b="1" kern="0" dirty="0">
                <a:solidFill>
                  <a:srgbClr val="292934"/>
                </a:solidFill>
                <a:cs typeface="Calibri" panose="020F0502020204030204" pitchFamily="34" charset="0"/>
              </a:rPr>
              <a:t>o</a:t>
            </a:r>
            <a:r>
              <a:rPr lang="aa-ET" sz="2000" b="1" kern="0" dirty="0">
                <a:solidFill>
                  <a:srgbClr val="292934"/>
                </a:solidFill>
                <a:cs typeface="Calibri" panose="020F0502020204030204" pitchFamily="34" charset="0"/>
              </a:rPr>
              <a:t>x</a:t>
            </a:r>
            <a:r>
              <a:rPr lang="en-US" sz="2000" b="1" kern="0" dirty="0">
                <a:solidFill>
                  <a:srgbClr val="292934"/>
                </a:solidFill>
                <a:cs typeface="Calibri" panose="020F0502020204030204" pitchFamily="34" charset="0"/>
              </a:rPr>
              <a:t>a</a:t>
            </a:r>
            <a:r>
              <a:rPr lang="aa-ET" sz="2000" b="1" kern="0" dirty="0">
                <a:solidFill>
                  <a:srgbClr val="292934"/>
                </a:solidFill>
                <a:cs typeface="Calibri" panose="020F0502020204030204" pitchFamily="34" charset="0"/>
              </a:rPr>
              <a:t>e</a:t>
            </a:r>
            <a:r>
              <a:rPr lang="en-US" sz="2000" b="1" kern="0" dirty="0">
                <a:solidFill>
                  <a:srgbClr val="292934"/>
                </a:solidFill>
                <a:cs typeface="Calibri" panose="020F0502020204030204" pitchFamily="34" charset="0"/>
              </a:rPr>
              <a:t>m</a:t>
            </a:r>
            <a:r>
              <a:rPr lang="aa-ET" sz="2000" b="1" kern="0" dirty="0">
                <a:solidFill>
                  <a:srgbClr val="292934"/>
                </a:solidFill>
                <a:cs typeface="Calibri" panose="020F0502020204030204" pitchFamily="34" charset="0"/>
              </a:rPr>
              <a:t>i</a:t>
            </a:r>
            <a:r>
              <a:rPr lang="en-US" sz="2000" b="1" kern="0" dirty="0">
                <a:solidFill>
                  <a:srgbClr val="292934"/>
                </a:solidFill>
                <a:cs typeface="Calibri" panose="020F0502020204030204" pitchFamily="34" charset="0"/>
              </a:rPr>
              <a:t>a</a:t>
            </a:r>
            <a:r>
              <a:rPr lang="aa-ET" sz="2000" b="1" kern="0" dirty="0">
                <a:solidFill>
                  <a:srgbClr val="292934"/>
                </a:solidFill>
                <a:cs typeface="Calibri" panose="020F0502020204030204" pitchFamily="34" charset="0"/>
              </a:rPr>
              <a:t> </a:t>
            </a:r>
            <a:r>
              <a:rPr lang="en-US" sz="2000" b="1" kern="0" dirty="0">
                <a:solidFill>
                  <a:srgbClr val="292934"/>
                </a:solidFill>
                <a:cs typeface="Calibri" panose="020F0502020204030204" pitchFamily="34" charset="0"/>
              </a:rPr>
              <a:t>i</a:t>
            </a:r>
            <a:r>
              <a:rPr lang="aa-ET" sz="2000" b="1" kern="0" dirty="0">
                <a:solidFill>
                  <a:srgbClr val="292934"/>
                </a:solidFill>
                <a:cs typeface="Calibri" panose="020F0502020204030204" pitchFamily="34" charset="0"/>
              </a:rPr>
              <a:t>s </a:t>
            </a:r>
            <a:r>
              <a:rPr lang="en-US" sz="2000" b="1" kern="0" dirty="0">
                <a:solidFill>
                  <a:srgbClr val="292934"/>
                </a:solidFill>
                <a:cs typeface="Calibri" panose="020F0502020204030204" pitchFamily="34" charset="0"/>
              </a:rPr>
              <a:t>SpO</a:t>
            </a:r>
            <a:r>
              <a:rPr lang="aa-ET" sz="2000" b="1" kern="0" baseline="-25000" dirty="0">
                <a:solidFill>
                  <a:srgbClr val="292934"/>
                </a:solidFill>
                <a:cs typeface="Calibri" panose="020F0502020204030204" pitchFamily="34" charset="0"/>
              </a:rPr>
              <a:t>2</a:t>
            </a:r>
            <a:r>
              <a:rPr lang="aa-ET" sz="2000" b="1" kern="0" dirty="0">
                <a:solidFill>
                  <a:srgbClr val="292934"/>
                </a:solidFill>
                <a:cs typeface="Calibri" panose="020F0502020204030204" pitchFamily="34" charset="0"/>
              </a:rPr>
              <a:t>&lt;90%</a:t>
            </a:r>
            <a:endParaRPr lang="en-US" sz="2000" b="1" kern="0" dirty="0">
              <a:solidFill>
                <a:srgbClr val="292934"/>
              </a:solidFill>
              <a:cs typeface="Calibri" panose="020F0502020204030204" pitchFamily="34" charset="0"/>
            </a:endParaRPr>
          </a:p>
        </p:txBody>
      </p:sp>
      <p:sp>
        <p:nvSpPr>
          <p:cNvPr id="10" name="Rectangle 9">
            <a:extLst>
              <a:ext uri="{FF2B5EF4-FFF2-40B4-BE49-F238E27FC236}">
                <a16:creationId xmlns:a16="http://schemas.microsoft.com/office/drawing/2014/main" id="{B2F8987B-3C1C-455E-ABB9-27139DAD482D}"/>
              </a:ext>
            </a:extLst>
          </p:cNvPr>
          <p:cNvSpPr/>
          <p:nvPr/>
        </p:nvSpPr>
        <p:spPr>
          <a:xfrm>
            <a:off x="2817814" y="4757738"/>
            <a:ext cx="8915399" cy="1408112"/>
          </a:xfrm>
          <a:prstGeom prst="rect">
            <a:avLst/>
          </a:prstGeom>
          <a:solidFill>
            <a:srgbClr val="FFFFFF">
              <a:lumMod val="75000"/>
              <a:alpha val="49000"/>
            </a:srgbClr>
          </a:solidFill>
          <a:ln w="26425" cap="flat" cmpd="sng" algn="ctr">
            <a:noFill/>
            <a:prstDash val="solid"/>
          </a:ln>
          <a:effectLst/>
        </p:spPr>
        <p:txBody>
          <a:bodyPr anchor="ctr"/>
          <a:lstStyle/>
          <a:p>
            <a:pPr>
              <a:defRPr/>
            </a:pPr>
            <a:r>
              <a:rPr lang="aa-ET" sz="2000" kern="0" dirty="0">
                <a:solidFill>
                  <a:srgbClr val="292934"/>
                </a:solidFill>
                <a:cs typeface="Calibri" panose="020F0502020204030204" pitchFamily="34" charset="0"/>
              </a:rPr>
              <a:t>M</a:t>
            </a:r>
            <a:r>
              <a:rPr lang="en-US" sz="2000" kern="0" dirty="0">
                <a:solidFill>
                  <a:srgbClr val="292934"/>
                </a:solidFill>
                <a:cs typeface="Calibri" panose="020F0502020204030204" pitchFamily="34" charset="0"/>
              </a:rPr>
              <a:t>easure</a:t>
            </a:r>
            <a:r>
              <a:rPr lang="aa-ET" sz="2000" kern="0" dirty="0">
                <a:solidFill>
                  <a:srgbClr val="292934"/>
                </a:solidFill>
                <a:cs typeface="Calibri" panose="020F0502020204030204" pitchFamily="34" charset="0"/>
              </a:rPr>
              <a:t>s</a:t>
            </a:r>
            <a:r>
              <a:rPr lang="en-US" sz="2000" kern="0" dirty="0">
                <a:solidFill>
                  <a:srgbClr val="292934"/>
                </a:solidFill>
                <a:cs typeface="Calibri" panose="020F0502020204030204" pitchFamily="34" charset="0"/>
              </a:rPr>
              <a:t> the partial pressure of oxygen (PaO</a:t>
            </a:r>
            <a:r>
              <a:rPr lang="aa-ET" sz="2000" kern="0" baseline="-25000" dirty="0">
                <a:solidFill>
                  <a:srgbClr val="292934"/>
                </a:solidFill>
                <a:cs typeface="Calibri" panose="020F0502020204030204" pitchFamily="34" charset="0"/>
              </a:rPr>
              <a:t>2</a:t>
            </a:r>
            <a:r>
              <a:rPr lang="aa-ET" sz="2000" kern="0" dirty="0">
                <a:solidFill>
                  <a:srgbClr val="292934"/>
                </a:solidFill>
                <a:cs typeface="Calibri" panose="020F0502020204030204" pitchFamily="34" charset="0"/>
              </a:rPr>
              <a:t>)</a:t>
            </a:r>
            <a:r>
              <a:rPr lang="en-US" sz="2000" kern="0" dirty="0">
                <a:solidFill>
                  <a:srgbClr val="292934"/>
                </a:solidFill>
                <a:cs typeface="Calibri" panose="020F0502020204030204" pitchFamily="34" charset="0"/>
              </a:rPr>
              <a:t>and carbon dioxide in blood</a:t>
            </a:r>
          </a:p>
          <a:p>
            <a:pPr>
              <a:defRPr/>
            </a:pPr>
            <a:r>
              <a:rPr lang="aa-ET" sz="2000" kern="0" dirty="0">
                <a:solidFill>
                  <a:srgbClr val="292934"/>
                </a:solidFill>
                <a:cs typeface="Calibri" panose="020F0502020204030204" pitchFamily="34" charset="0"/>
              </a:rPr>
              <a:t>A</a:t>
            </a:r>
            <a:r>
              <a:rPr lang="en-US" sz="2000" kern="0" dirty="0">
                <a:solidFill>
                  <a:srgbClr val="292934"/>
                </a:solidFill>
                <a:cs typeface="Calibri" panose="020F0502020204030204" pitchFamily="34" charset="0"/>
              </a:rPr>
              <a:t>lso</a:t>
            </a:r>
            <a:r>
              <a:rPr lang="aa-ET" sz="2000" kern="0" dirty="0">
                <a:solidFill>
                  <a:srgbClr val="292934"/>
                </a:solidFill>
                <a:cs typeface="Calibri" panose="020F0502020204030204" pitchFamily="34" charset="0"/>
              </a:rPr>
              <a:t> </a:t>
            </a:r>
            <a:r>
              <a:rPr lang="en-US" sz="2000" kern="0" dirty="0">
                <a:solidFill>
                  <a:srgbClr val="292934"/>
                </a:solidFill>
                <a:cs typeface="Calibri" panose="020F0502020204030204" pitchFamily="34" charset="0"/>
              </a:rPr>
              <a:t>m</a:t>
            </a:r>
            <a:r>
              <a:rPr lang="aa-ET" sz="2000" kern="0" dirty="0">
                <a:solidFill>
                  <a:srgbClr val="292934"/>
                </a:solidFill>
                <a:cs typeface="Calibri" panose="020F0502020204030204" pitchFamily="34" charset="0"/>
              </a:rPr>
              <a:t>e</a:t>
            </a:r>
            <a:r>
              <a:rPr lang="en-US" sz="2000" kern="0" dirty="0">
                <a:solidFill>
                  <a:srgbClr val="292934"/>
                </a:solidFill>
                <a:cs typeface="Calibri" panose="020F0502020204030204" pitchFamily="34" charset="0"/>
              </a:rPr>
              <a:t>a</a:t>
            </a:r>
            <a:r>
              <a:rPr lang="aa-ET" sz="2000" kern="0" dirty="0">
                <a:solidFill>
                  <a:srgbClr val="292934"/>
                </a:solidFill>
                <a:cs typeface="Calibri" panose="020F0502020204030204" pitchFamily="34" charset="0"/>
              </a:rPr>
              <a:t>s</a:t>
            </a:r>
            <a:r>
              <a:rPr lang="en-US" sz="2000" kern="0" dirty="0">
                <a:solidFill>
                  <a:srgbClr val="292934"/>
                </a:solidFill>
                <a:cs typeface="Calibri" panose="020F0502020204030204" pitchFamily="34" charset="0"/>
              </a:rPr>
              <a:t>u</a:t>
            </a:r>
            <a:r>
              <a:rPr lang="aa-ET" sz="2000" kern="0" dirty="0">
                <a:solidFill>
                  <a:srgbClr val="292934"/>
                </a:solidFill>
                <a:cs typeface="Calibri" panose="020F0502020204030204" pitchFamily="34" charset="0"/>
              </a:rPr>
              <a:t>r</a:t>
            </a:r>
            <a:r>
              <a:rPr lang="en-US" sz="2000" kern="0" dirty="0">
                <a:solidFill>
                  <a:srgbClr val="292934"/>
                </a:solidFill>
                <a:cs typeface="Calibri" panose="020F0502020204030204" pitchFamily="34" charset="0"/>
              </a:rPr>
              <a:t>e</a:t>
            </a:r>
            <a:r>
              <a:rPr lang="aa-ET" sz="2000" kern="0" dirty="0">
                <a:solidFill>
                  <a:srgbClr val="292934"/>
                </a:solidFill>
                <a:cs typeface="Calibri" panose="020F0502020204030204" pitchFamily="34" charset="0"/>
              </a:rPr>
              <a:t>s</a:t>
            </a:r>
            <a:r>
              <a:rPr lang="en-US" sz="2000" kern="0" dirty="0">
                <a:solidFill>
                  <a:srgbClr val="292934"/>
                </a:solidFill>
                <a:cs typeface="Calibri" panose="020F0502020204030204" pitchFamily="34" charset="0"/>
              </a:rPr>
              <a:t> blood pH and the concentrations of the main electrolytes</a:t>
            </a:r>
            <a:endParaRPr lang="aa-ET" sz="2000" kern="0" dirty="0">
              <a:solidFill>
                <a:srgbClr val="292934"/>
              </a:solidFill>
              <a:cs typeface="Calibri" panose="020F0502020204030204" pitchFamily="34" charset="0"/>
            </a:endParaRPr>
          </a:p>
          <a:p>
            <a:pPr>
              <a:defRPr/>
            </a:pPr>
            <a:r>
              <a:rPr lang="aa-ET" sz="2000" b="1" kern="0" dirty="0">
                <a:solidFill>
                  <a:srgbClr val="292934"/>
                </a:solidFill>
                <a:cs typeface="Calibri" panose="020F0502020204030204" pitchFamily="34" charset="0"/>
              </a:rPr>
              <a:t>Hypoxaemia is PaO</a:t>
            </a:r>
            <a:r>
              <a:rPr lang="aa-ET" sz="2000" b="1" kern="0" baseline="-25000" dirty="0">
                <a:solidFill>
                  <a:srgbClr val="292934"/>
                </a:solidFill>
                <a:cs typeface="Calibri" panose="020F0502020204030204" pitchFamily="34" charset="0"/>
              </a:rPr>
              <a:t>2</a:t>
            </a:r>
            <a:r>
              <a:rPr lang="aa-ET" sz="2000" b="1" kern="0" dirty="0">
                <a:solidFill>
                  <a:srgbClr val="292934"/>
                </a:solidFill>
                <a:cs typeface="Calibri" panose="020F0502020204030204" pitchFamily="34" charset="0"/>
              </a:rPr>
              <a:t>&lt; 60</a:t>
            </a:r>
            <a:r>
              <a:rPr lang="en-US" sz="2000" b="1" kern="0" dirty="0">
                <a:solidFill>
                  <a:srgbClr val="292934"/>
                </a:solidFill>
                <a:cs typeface="Calibri" panose="020F0502020204030204" pitchFamily="34" charset="0"/>
              </a:rPr>
              <a:t>m</a:t>
            </a:r>
            <a:r>
              <a:rPr lang="aa-ET" sz="2000" b="1" kern="0" dirty="0">
                <a:solidFill>
                  <a:srgbClr val="292934"/>
                </a:solidFill>
                <a:cs typeface="Calibri" panose="020F0502020204030204" pitchFamily="34" charset="0"/>
              </a:rPr>
              <a:t>m</a:t>
            </a:r>
            <a:r>
              <a:rPr lang="en-US" sz="2000" b="1" kern="0" dirty="0">
                <a:solidFill>
                  <a:srgbClr val="292934"/>
                </a:solidFill>
                <a:cs typeface="Calibri" panose="020F0502020204030204" pitchFamily="34" charset="0"/>
              </a:rPr>
              <a:t>H</a:t>
            </a:r>
            <a:r>
              <a:rPr lang="aa-ET" sz="2000" b="1" kern="0" dirty="0">
                <a:solidFill>
                  <a:srgbClr val="292934"/>
                </a:solidFill>
                <a:cs typeface="Calibri" panose="020F0502020204030204" pitchFamily="34" charset="0"/>
              </a:rPr>
              <a:t>g</a:t>
            </a:r>
            <a:endParaRPr lang="en-US" sz="2000" b="1" kern="0" dirty="0">
              <a:solidFill>
                <a:srgbClr val="292934"/>
              </a:solidFill>
              <a:cs typeface="Calibri" panose="020F0502020204030204" pitchFamily="34" charset="0"/>
            </a:endParaRPr>
          </a:p>
        </p:txBody>
      </p:sp>
      <p:pic>
        <p:nvPicPr>
          <p:cNvPr id="28677" name="Picture 4">
            <a:extLst>
              <a:ext uri="{FF2B5EF4-FFF2-40B4-BE49-F238E27FC236}">
                <a16:creationId xmlns:a16="http://schemas.microsoft.com/office/drawing/2014/main" id="{52F574CD-CC3E-40C4-A48A-F8E66947D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538" y="4729163"/>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a:extLst>
              <a:ext uri="{FF2B5EF4-FFF2-40B4-BE49-F238E27FC236}">
                <a16:creationId xmlns:a16="http://schemas.microsoft.com/office/drawing/2014/main" id="{02A4DC8C-7948-4F63-9E42-34E08603F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952" y="1412874"/>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048730E2-46D0-4809-A9A1-E68DE6E8BD4A}"/>
              </a:ext>
            </a:extLst>
          </p:cNvPr>
          <p:cNvSpPr/>
          <p:nvPr/>
        </p:nvSpPr>
        <p:spPr>
          <a:xfrm>
            <a:off x="2817814" y="1338263"/>
            <a:ext cx="8915399" cy="1182687"/>
          </a:xfrm>
          <a:prstGeom prst="rect">
            <a:avLst/>
          </a:prstGeom>
          <a:solidFill>
            <a:schemeClr val="accent2">
              <a:lumMod val="20000"/>
              <a:lumOff val="80000"/>
            </a:schemeClr>
          </a:solidFill>
          <a:ln w="26425" cap="flat" cmpd="sng" algn="ctr">
            <a:noFill/>
            <a:prstDash val="solid"/>
          </a:ln>
          <a:effectLst/>
        </p:spPr>
        <p:txBody>
          <a:bodyPr anchor="ctr"/>
          <a:lstStyle/>
          <a:p>
            <a:pPr>
              <a:defRPr/>
            </a:pPr>
            <a:r>
              <a:rPr lang="en-US" sz="2000" kern="0" dirty="0">
                <a:solidFill>
                  <a:srgbClr val="292934"/>
                </a:solidFill>
                <a:cs typeface="Calibri" panose="020F0502020204030204" pitchFamily="34" charset="0"/>
              </a:rPr>
              <a:t>It</a:t>
            </a:r>
            <a:r>
              <a:rPr lang="aa-ET" sz="2000" kern="0" dirty="0">
                <a:solidFill>
                  <a:srgbClr val="292934"/>
                </a:solidFill>
                <a:cs typeface="Calibri" panose="020F0502020204030204" pitchFamily="34" charset="0"/>
              </a:rPr>
              <a:t> </a:t>
            </a:r>
            <a:r>
              <a:rPr lang="en-US" sz="2000" kern="0" dirty="0">
                <a:solidFill>
                  <a:srgbClr val="292934"/>
                </a:solidFill>
                <a:cs typeface="Calibri" panose="020F0502020204030204" pitchFamily="34" charset="0"/>
              </a:rPr>
              <a:t>i</a:t>
            </a:r>
            <a:r>
              <a:rPr lang="aa-ET" sz="2000" kern="0" dirty="0">
                <a:solidFill>
                  <a:srgbClr val="292934"/>
                </a:solidFill>
                <a:cs typeface="Calibri" panose="020F0502020204030204" pitchFamily="34" charset="0"/>
              </a:rPr>
              <a:t>s </a:t>
            </a:r>
            <a:r>
              <a:rPr lang="en-US" sz="2000" kern="0" dirty="0">
                <a:solidFill>
                  <a:srgbClr val="292934"/>
                </a:solidFill>
                <a:cs typeface="Calibri" panose="020F0502020204030204" pitchFamily="34" charset="0"/>
              </a:rPr>
              <a:t>i</a:t>
            </a:r>
            <a:r>
              <a:rPr lang="aa-ET" sz="2000" kern="0" dirty="0">
                <a:solidFill>
                  <a:srgbClr val="292934"/>
                </a:solidFill>
                <a:cs typeface="Calibri" panose="020F0502020204030204" pitchFamily="34" charset="0"/>
              </a:rPr>
              <a:t>m</a:t>
            </a:r>
            <a:r>
              <a:rPr lang="en-US" sz="2000" kern="0" dirty="0">
                <a:solidFill>
                  <a:srgbClr val="292934"/>
                </a:solidFill>
                <a:cs typeface="Calibri" panose="020F0502020204030204" pitchFamily="34" charset="0"/>
              </a:rPr>
              <a:t>p</a:t>
            </a:r>
            <a:r>
              <a:rPr lang="aa-ET" sz="2000" kern="0" dirty="0">
                <a:solidFill>
                  <a:srgbClr val="292934"/>
                </a:solidFill>
                <a:cs typeface="Calibri" panose="020F0502020204030204" pitchFamily="34" charset="0"/>
              </a:rPr>
              <a:t>o</a:t>
            </a:r>
            <a:r>
              <a:rPr lang="en-US" sz="2000" kern="0" dirty="0">
                <a:solidFill>
                  <a:srgbClr val="292934"/>
                </a:solidFill>
                <a:cs typeface="Calibri" panose="020F0502020204030204" pitchFamily="34" charset="0"/>
              </a:rPr>
              <a:t>r</a:t>
            </a:r>
            <a:r>
              <a:rPr lang="aa-ET" sz="2000" kern="0" dirty="0">
                <a:solidFill>
                  <a:srgbClr val="292934"/>
                </a:solidFill>
                <a:cs typeface="Calibri" panose="020F0502020204030204" pitchFamily="34" charset="0"/>
              </a:rPr>
              <a:t>t</a:t>
            </a:r>
            <a:r>
              <a:rPr lang="en-US" sz="2000" kern="0" dirty="0">
                <a:solidFill>
                  <a:srgbClr val="292934"/>
                </a:solidFill>
                <a:cs typeface="Calibri" panose="020F0502020204030204" pitchFamily="34" charset="0"/>
              </a:rPr>
              <a:t>a</a:t>
            </a:r>
            <a:r>
              <a:rPr lang="aa-ET" sz="2000" kern="0" dirty="0">
                <a:solidFill>
                  <a:srgbClr val="292934"/>
                </a:solidFill>
                <a:cs typeface="Calibri" panose="020F0502020204030204" pitchFamily="34" charset="0"/>
              </a:rPr>
              <a:t>n</a:t>
            </a:r>
            <a:r>
              <a:rPr lang="en-US" sz="2000" kern="0" dirty="0">
                <a:solidFill>
                  <a:srgbClr val="292934"/>
                </a:solidFill>
                <a:cs typeface="Calibri" panose="020F0502020204030204" pitchFamily="34" charset="0"/>
              </a:rPr>
              <a:t>t</a:t>
            </a:r>
            <a:r>
              <a:rPr lang="aa-ET" sz="2000" kern="0" dirty="0">
                <a:solidFill>
                  <a:srgbClr val="292934"/>
                </a:solidFill>
                <a:cs typeface="Calibri" panose="020F0502020204030204" pitchFamily="34" charset="0"/>
              </a:rPr>
              <a:t> </a:t>
            </a:r>
            <a:r>
              <a:rPr lang="en-US" sz="2000" kern="0" dirty="0">
                <a:solidFill>
                  <a:srgbClr val="292934"/>
                </a:solidFill>
                <a:cs typeface="Calibri" panose="020F0502020204030204" pitchFamily="34" charset="0"/>
              </a:rPr>
              <a:t>f</a:t>
            </a:r>
            <a:r>
              <a:rPr lang="aa-ET" sz="2000" kern="0" dirty="0">
                <a:solidFill>
                  <a:srgbClr val="292934"/>
                </a:solidFill>
                <a:cs typeface="Calibri" panose="020F0502020204030204" pitchFamily="34" charset="0"/>
              </a:rPr>
              <a:t>o</a:t>
            </a:r>
            <a:r>
              <a:rPr lang="en-US" sz="2000" kern="0" dirty="0">
                <a:solidFill>
                  <a:srgbClr val="292934"/>
                </a:solidFill>
                <a:cs typeface="Calibri" panose="020F0502020204030204" pitchFamily="34" charset="0"/>
              </a:rPr>
              <a:t>r</a:t>
            </a:r>
            <a:r>
              <a:rPr lang="aa-ET" sz="2000" kern="0" dirty="0">
                <a:solidFill>
                  <a:srgbClr val="292934"/>
                </a:solidFill>
                <a:cs typeface="Calibri" panose="020F0502020204030204" pitchFamily="34" charset="0"/>
              </a:rPr>
              <a:t> health workers to be able to identify clinical signs of hypoxaemia</a:t>
            </a:r>
          </a:p>
          <a:p>
            <a:pPr>
              <a:defRPr/>
            </a:pPr>
            <a:r>
              <a:rPr lang="aa-ET" sz="2000" kern="0" dirty="0">
                <a:solidFill>
                  <a:srgbClr val="292934"/>
                </a:solidFill>
                <a:cs typeface="Calibri" panose="020F0502020204030204" pitchFamily="34" charset="0"/>
              </a:rPr>
              <a:t>C</a:t>
            </a:r>
            <a:r>
              <a:rPr lang="en-US" sz="2000" kern="0" dirty="0">
                <a:solidFill>
                  <a:srgbClr val="292934"/>
                </a:solidFill>
                <a:cs typeface="Calibri" panose="020F0502020204030204" pitchFamily="34" charset="0"/>
              </a:rPr>
              <a:t>o</a:t>
            </a:r>
            <a:r>
              <a:rPr lang="aa-ET" sz="2000" kern="0" dirty="0">
                <a:solidFill>
                  <a:srgbClr val="292934"/>
                </a:solidFill>
                <a:cs typeface="Calibri" panose="020F0502020204030204" pitchFamily="34" charset="0"/>
              </a:rPr>
              <a:t>m</a:t>
            </a:r>
            <a:r>
              <a:rPr lang="en-US" sz="2000" kern="0" dirty="0">
                <a:solidFill>
                  <a:srgbClr val="292934"/>
                </a:solidFill>
                <a:cs typeface="Calibri" panose="020F0502020204030204" pitchFamily="34" charset="0"/>
              </a:rPr>
              <a:t>b</a:t>
            </a:r>
            <a:r>
              <a:rPr lang="aa-ET" sz="2000" kern="0" dirty="0">
                <a:solidFill>
                  <a:srgbClr val="292934"/>
                </a:solidFill>
                <a:cs typeface="Calibri" panose="020F0502020204030204" pitchFamily="34" charset="0"/>
              </a:rPr>
              <a:t>i</a:t>
            </a:r>
            <a:r>
              <a:rPr lang="en-US" sz="2000" kern="0" dirty="0">
                <a:solidFill>
                  <a:srgbClr val="292934"/>
                </a:solidFill>
                <a:cs typeface="Calibri" panose="020F0502020204030204" pitchFamily="34" charset="0"/>
              </a:rPr>
              <a:t>n</a:t>
            </a:r>
            <a:r>
              <a:rPr lang="aa-ET" sz="2000" kern="0" dirty="0">
                <a:solidFill>
                  <a:srgbClr val="292934"/>
                </a:solidFill>
                <a:cs typeface="Calibri" panose="020F0502020204030204" pitchFamily="34" charset="0"/>
              </a:rPr>
              <a:t>a</a:t>
            </a:r>
            <a:r>
              <a:rPr lang="en-US" sz="2000" kern="0" dirty="0">
                <a:solidFill>
                  <a:srgbClr val="292934"/>
                </a:solidFill>
                <a:cs typeface="Calibri" panose="020F0502020204030204" pitchFamily="34" charset="0"/>
              </a:rPr>
              <a:t>t</a:t>
            </a:r>
            <a:r>
              <a:rPr lang="aa-ET" sz="2000" kern="0" dirty="0">
                <a:solidFill>
                  <a:srgbClr val="292934"/>
                </a:solidFill>
                <a:cs typeface="Calibri" panose="020F0502020204030204" pitchFamily="34" charset="0"/>
              </a:rPr>
              <a:t>i</a:t>
            </a:r>
            <a:r>
              <a:rPr lang="en-US" sz="2000" kern="0" dirty="0">
                <a:solidFill>
                  <a:srgbClr val="292934"/>
                </a:solidFill>
                <a:cs typeface="Calibri" panose="020F0502020204030204" pitchFamily="34" charset="0"/>
              </a:rPr>
              <a:t>o</a:t>
            </a:r>
            <a:r>
              <a:rPr lang="aa-ET" sz="2000" kern="0" dirty="0">
                <a:solidFill>
                  <a:srgbClr val="292934"/>
                </a:solidFill>
                <a:cs typeface="Calibri" panose="020F0502020204030204" pitchFamily="34" charset="0"/>
              </a:rPr>
              <a:t>n </a:t>
            </a:r>
            <a:r>
              <a:rPr lang="en-US" sz="2000" kern="0" dirty="0">
                <a:solidFill>
                  <a:srgbClr val="292934"/>
                </a:solidFill>
                <a:cs typeface="Calibri" panose="020F0502020204030204" pitchFamily="34" charset="0"/>
              </a:rPr>
              <a:t>o</a:t>
            </a:r>
            <a:r>
              <a:rPr lang="aa-ET" sz="2000" kern="0" dirty="0">
                <a:solidFill>
                  <a:srgbClr val="292934"/>
                </a:solidFill>
                <a:cs typeface="Calibri" panose="020F0502020204030204" pitchFamily="34" charset="0"/>
              </a:rPr>
              <a:t>f </a:t>
            </a:r>
            <a:r>
              <a:rPr lang="en-US" sz="2000" kern="0" dirty="0">
                <a:solidFill>
                  <a:srgbClr val="292934"/>
                </a:solidFill>
                <a:cs typeface="Calibri" panose="020F0502020204030204" pitchFamily="34" charset="0"/>
              </a:rPr>
              <a:t>c</a:t>
            </a:r>
            <a:r>
              <a:rPr lang="aa-ET" sz="2000" kern="0" dirty="0">
                <a:solidFill>
                  <a:srgbClr val="292934"/>
                </a:solidFill>
                <a:cs typeface="Calibri" panose="020F0502020204030204" pitchFamily="34" charset="0"/>
              </a:rPr>
              <a:t>l</a:t>
            </a:r>
            <a:r>
              <a:rPr lang="en-US" sz="2000" kern="0" dirty="0">
                <a:solidFill>
                  <a:srgbClr val="292934"/>
                </a:solidFill>
                <a:cs typeface="Calibri" panose="020F0502020204030204" pitchFamily="34" charset="0"/>
              </a:rPr>
              <a:t>i</a:t>
            </a:r>
            <a:r>
              <a:rPr lang="aa-ET" sz="2000" kern="0" dirty="0">
                <a:solidFill>
                  <a:srgbClr val="292934"/>
                </a:solidFill>
                <a:cs typeface="Calibri" panose="020F0502020204030204" pitchFamily="34" charset="0"/>
              </a:rPr>
              <a:t>n</a:t>
            </a:r>
            <a:r>
              <a:rPr lang="en-US" sz="2000" kern="0" dirty="0">
                <a:solidFill>
                  <a:srgbClr val="292934"/>
                </a:solidFill>
                <a:cs typeface="Calibri" panose="020F0502020204030204" pitchFamily="34" charset="0"/>
              </a:rPr>
              <a:t>i</a:t>
            </a:r>
            <a:r>
              <a:rPr lang="aa-ET" sz="2000" kern="0" dirty="0">
                <a:solidFill>
                  <a:srgbClr val="292934"/>
                </a:solidFill>
                <a:cs typeface="Calibri" panose="020F0502020204030204" pitchFamily="34" charset="0"/>
              </a:rPr>
              <a:t>c</a:t>
            </a:r>
            <a:r>
              <a:rPr lang="en-US" sz="2000" kern="0" dirty="0">
                <a:solidFill>
                  <a:srgbClr val="292934"/>
                </a:solidFill>
                <a:cs typeface="Calibri" panose="020F0502020204030204" pitchFamily="34" charset="0"/>
              </a:rPr>
              <a:t>a</a:t>
            </a:r>
            <a:r>
              <a:rPr lang="aa-ET" sz="2000" kern="0" dirty="0">
                <a:solidFill>
                  <a:srgbClr val="292934"/>
                </a:solidFill>
                <a:cs typeface="Calibri" panose="020F0502020204030204" pitchFamily="34" charset="0"/>
              </a:rPr>
              <a:t>l </a:t>
            </a:r>
            <a:r>
              <a:rPr lang="en-US" sz="2000" kern="0" dirty="0">
                <a:solidFill>
                  <a:srgbClr val="292934"/>
                </a:solidFill>
                <a:cs typeface="Calibri" panose="020F0502020204030204" pitchFamily="34" charset="0"/>
              </a:rPr>
              <a:t>s</a:t>
            </a:r>
            <a:r>
              <a:rPr lang="aa-ET" sz="2000" kern="0" dirty="0">
                <a:solidFill>
                  <a:srgbClr val="292934"/>
                </a:solidFill>
                <a:cs typeface="Calibri" panose="020F0502020204030204" pitchFamily="34" charset="0"/>
              </a:rPr>
              <a:t>i</a:t>
            </a:r>
            <a:r>
              <a:rPr lang="en-US" sz="2000" kern="0" dirty="0">
                <a:solidFill>
                  <a:srgbClr val="292934"/>
                </a:solidFill>
                <a:cs typeface="Calibri" panose="020F0502020204030204" pitchFamily="34" charset="0"/>
              </a:rPr>
              <a:t>g</a:t>
            </a:r>
            <a:r>
              <a:rPr lang="aa-ET" sz="2000" kern="0" dirty="0">
                <a:solidFill>
                  <a:srgbClr val="292934"/>
                </a:solidFill>
                <a:cs typeface="Calibri" panose="020F0502020204030204" pitchFamily="34" charset="0"/>
              </a:rPr>
              <a:t>n</a:t>
            </a:r>
            <a:r>
              <a:rPr lang="en-US" sz="2000" kern="0" dirty="0">
                <a:solidFill>
                  <a:srgbClr val="292934"/>
                </a:solidFill>
                <a:cs typeface="Calibri" panose="020F0502020204030204" pitchFamily="34" charset="0"/>
              </a:rPr>
              <a:t>s</a:t>
            </a:r>
            <a:r>
              <a:rPr lang="aa-ET" sz="2000" kern="0" dirty="0">
                <a:solidFill>
                  <a:srgbClr val="292934"/>
                </a:solidFill>
                <a:cs typeface="Calibri" panose="020F0502020204030204" pitchFamily="34" charset="0"/>
              </a:rPr>
              <a:t> </a:t>
            </a:r>
            <a:r>
              <a:rPr lang="en-US" sz="2000" kern="0" dirty="0">
                <a:solidFill>
                  <a:srgbClr val="292934"/>
                </a:solidFill>
                <a:cs typeface="Calibri" panose="020F0502020204030204" pitchFamily="34" charset="0"/>
              </a:rPr>
              <a:t>i</a:t>
            </a:r>
            <a:r>
              <a:rPr lang="aa-ET" sz="2000" kern="0" dirty="0">
                <a:solidFill>
                  <a:srgbClr val="292934"/>
                </a:solidFill>
                <a:cs typeface="Calibri" panose="020F0502020204030204" pitchFamily="34" charset="0"/>
              </a:rPr>
              <a:t>n</a:t>
            </a:r>
            <a:r>
              <a:rPr lang="en-US" sz="2000" kern="0" dirty="0">
                <a:solidFill>
                  <a:srgbClr val="292934"/>
                </a:solidFill>
                <a:cs typeface="Calibri" panose="020F0502020204030204" pitchFamily="34" charset="0"/>
              </a:rPr>
              <a:t>c</a:t>
            </a:r>
            <a:r>
              <a:rPr lang="aa-ET" sz="2000" kern="0" dirty="0">
                <a:solidFill>
                  <a:srgbClr val="292934"/>
                </a:solidFill>
                <a:cs typeface="Calibri" panose="020F0502020204030204" pitchFamily="34" charset="0"/>
              </a:rPr>
              <a:t>r</a:t>
            </a:r>
            <a:r>
              <a:rPr lang="en-US" sz="2000" kern="0" dirty="0">
                <a:solidFill>
                  <a:srgbClr val="292934"/>
                </a:solidFill>
                <a:cs typeface="Calibri" panose="020F0502020204030204" pitchFamily="34" charset="0"/>
              </a:rPr>
              <a:t>e</a:t>
            </a:r>
            <a:r>
              <a:rPr lang="aa-ET" sz="2000" kern="0" dirty="0">
                <a:solidFill>
                  <a:srgbClr val="292934"/>
                </a:solidFill>
                <a:cs typeface="Calibri" panose="020F0502020204030204" pitchFamily="34" charset="0"/>
              </a:rPr>
              <a:t>a</a:t>
            </a:r>
            <a:r>
              <a:rPr lang="en-US" sz="2000" kern="0" dirty="0">
                <a:solidFill>
                  <a:srgbClr val="292934"/>
                </a:solidFill>
                <a:cs typeface="Calibri" panose="020F0502020204030204" pitchFamily="34" charset="0"/>
              </a:rPr>
              <a:t>s</a:t>
            </a:r>
            <a:r>
              <a:rPr lang="aa-ET" sz="2000" kern="0" dirty="0">
                <a:solidFill>
                  <a:srgbClr val="292934"/>
                </a:solidFill>
                <a:cs typeface="Calibri" panose="020F0502020204030204" pitchFamily="34" charset="0"/>
              </a:rPr>
              <a:t>e</a:t>
            </a:r>
            <a:r>
              <a:rPr lang="en-US" sz="2000" kern="0" dirty="0">
                <a:solidFill>
                  <a:srgbClr val="292934"/>
                </a:solidFill>
                <a:cs typeface="Calibri" panose="020F0502020204030204" pitchFamily="34" charset="0"/>
              </a:rPr>
              <a:t>s</a:t>
            </a:r>
            <a:r>
              <a:rPr lang="aa-ET" sz="2000" kern="0" dirty="0">
                <a:solidFill>
                  <a:srgbClr val="292934"/>
                </a:solidFill>
                <a:cs typeface="Calibri" panose="020F0502020204030204" pitchFamily="34" charset="0"/>
              </a:rPr>
              <a:t> </a:t>
            </a:r>
            <a:r>
              <a:rPr lang="en-US" sz="2000" kern="0" dirty="0">
                <a:solidFill>
                  <a:srgbClr val="292934"/>
                </a:solidFill>
                <a:cs typeface="Calibri" panose="020F0502020204030204" pitchFamily="34" charset="0"/>
              </a:rPr>
              <a:t>t</a:t>
            </a:r>
            <a:r>
              <a:rPr lang="aa-ET" sz="2000" kern="0" dirty="0">
                <a:solidFill>
                  <a:srgbClr val="292934"/>
                </a:solidFill>
                <a:cs typeface="Calibri" panose="020F0502020204030204" pitchFamily="34" charset="0"/>
              </a:rPr>
              <a:t>h</a:t>
            </a:r>
            <a:r>
              <a:rPr lang="en-US" sz="2000" kern="0" dirty="0">
                <a:solidFill>
                  <a:srgbClr val="292934"/>
                </a:solidFill>
                <a:cs typeface="Calibri" panose="020F0502020204030204" pitchFamily="34" charset="0"/>
              </a:rPr>
              <a:t>e</a:t>
            </a:r>
            <a:r>
              <a:rPr lang="aa-ET" sz="2000" kern="0" dirty="0">
                <a:solidFill>
                  <a:srgbClr val="292934"/>
                </a:solidFill>
                <a:cs typeface="Calibri" panose="020F0502020204030204" pitchFamily="34" charset="0"/>
              </a:rPr>
              <a:t> </a:t>
            </a:r>
            <a:r>
              <a:rPr lang="en-US" sz="2000" kern="0" dirty="0">
                <a:solidFill>
                  <a:srgbClr val="292934"/>
                </a:solidFill>
                <a:cs typeface="Calibri" panose="020F0502020204030204" pitchFamily="34" charset="0"/>
              </a:rPr>
              <a:t>c</a:t>
            </a:r>
            <a:r>
              <a:rPr lang="aa-ET" sz="2000" kern="0" dirty="0">
                <a:solidFill>
                  <a:srgbClr val="292934"/>
                </a:solidFill>
                <a:cs typeface="Calibri" panose="020F0502020204030204" pitchFamily="34" charset="0"/>
              </a:rPr>
              <a:t>h</a:t>
            </a:r>
            <a:r>
              <a:rPr lang="en-US" sz="2000" kern="0" dirty="0">
                <a:solidFill>
                  <a:srgbClr val="292934"/>
                </a:solidFill>
                <a:cs typeface="Calibri" panose="020F0502020204030204" pitchFamily="34" charset="0"/>
              </a:rPr>
              <a:t>a</a:t>
            </a:r>
            <a:r>
              <a:rPr lang="aa-ET" sz="2000" kern="0" dirty="0">
                <a:solidFill>
                  <a:srgbClr val="292934"/>
                </a:solidFill>
                <a:cs typeface="Calibri" panose="020F0502020204030204" pitchFamily="34" charset="0"/>
              </a:rPr>
              <a:t>n</a:t>
            </a:r>
            <a:r>
              <a:rPr lang="en-US" sz="2000" kern="0" dirty="0">
                <a:solidFill>
                  <a:srgbClr val="292934"/>
                </a:solidFill>
                <a:cs typeface="Calibri" panose="020F0502020204030204" pitchFamily="34" charset="0"/>
              </a:rPr>
              <a:t>c</a:t>
            </a:r>
            <a:r>
              <a:rPr lang="aa-ET" sz="2000" kern="0" dirty="0">
                <a:solidFill>
                  <a:srgbClr val="292934"/>
                </a:solidFill>
                <a:cs typeface="Calibri" panose="020F0502020204030204" pitchFamily="34" charset="0"/>
              </a:rPr>
              <a:t>e</a:t>
            </a:r>
            <a:r>
              <a:rPr lang="en-US" sz="2000" kern="0" dirty="0">
                <a:solidFill>
                  <a:srgbClr val="292934"/>
                </a:solidFill>
                <a:cs typeface="Calibri" panose="020F0502020204030204" pitchFamily="34" charset="0"/>
              </a:rPr>
              <a:t>s</a:t>
            </a:r>
            <a:r>
              <a:rPr lang="aa-ET" sz="2000" kern="0" dirty="0">
                <a:solidFill>
                  <a:srgbClr val="292934"/>
                </a:solidFill>
                <a:cs typeface="Calibri" panose="020F0502020204030204" pitchFamily="34" charset="0"/>
              </a:rPr>
              <a:t> </a:t>
            </a:r>
            <a:r>
              <a:rPr lang="en-US" sz="2000" kern="0" dirty="0">
                <a:solidFill>
                  <a:srgbClr val="292934"/>
                </a:solidFill>
                <a:cs typeface="Calibri" panose="020F0502020204030204" pitchFamily="34" charset="0"/>
              </a:rPr>
              <a:t>o</a:t>
            </a:r>
            <a:r>
              <a:rPr lang="aa-ET" sz="2000" kern="0" dirty="0">
                <a:solidFill>
                  <a:srgbClr val="292934"/>
                </a:solidFill>
                <a:cs typeface="Calibri" panose="020F0502020204030204" pitchFamily="34" charset="0"/>
              </a:rPr>
              <a:t>f </a:t>
            </a:r>
            <a:r>
              <a:rPr lang="en-US" sz="2000" kern="0" dirty="0">
                <a:solidFill>
                  <a:srgbClr val="292934"/>
                </a:solidFill>
                <a:cs typeface="Calibri" panose="020F0502020204030204" pitchFamily="34" charset="0"/>
              </a:rPr>
              <a:t>d</a:t>
            </a:r>
            <a:r>
              <a:rPr lang="aa-ET" sz="2000" kern="0" dirty="0">
                <a:solidFill>
                  <a:srgbClr val="292934"/>
                </a:solidFill>
                <a:cs typeface="Calibri" panose="020F0502020204030204" pitchFamily="34" charset="0"/>
              </a:rPr>
              <a:t>e</a:t>
            </a:r>
            <a:r>
              <a:rPr lang="en-US" sz="2000" kern="0" dirty="0">
                <a:solidFill>
                  <a:srgbClr val="292934"/>
                </a:solidFill>
                <a:cs typeface="Calibri" panose="020F0502020204030204" pitchFamily="34" charset="0"/>
              </a:rPr>
              <a:t>t</a:t>
            </a:r>
            <a:r>
              <a:rPr lang="aa-ET" sz="2000" kern="0" dirty="0">
                <a:solidFill>
                  <a:srgbClr val="292934"/>
                </a:solidFill>
                <a:cs typeface="Calibri" panose="020F0502020204030204" pitchFamily="34" charset="0"/>
              </a:rPr>
              <a:t>e</a:t>
            </a:r>
            <a:r>
              <a:rPr lang="en-US" sz="2000" kern="0" dirty="0">
                <a:solidFill>
                  <a:srgbClr val="292934"/>
                </a:solidFill>
                <a:cs typeface="Calibri" panose="020F0502020204030204" pitchFamily="34" charset="0"/>
              </a:rPr>
              <a:t>c</a:t>
            </a:r>
            <a:r>
              <a:rPr lang="aa-ET" sz="2000" kern="0" dirty="0">
                <a:solidFill>
                  <a:srgbClr val="292934"/>
                </a:solidFill>
                <a:cs typeface="Calibri" panose="020F0502020204030204" pitchFamily="34" charset="0"/>
              </a:rPr>
              <a:t>t</a:t>
            </a:r>
            <a:r>
              <a:rPr lang="en-US" sz="2000" kern="0" dirty="0">
                <a:solidFill>
                  <a:srgbClr val="292934"/>
                </a:solidFill>
                <a:cs typeface="Calibri" panose="020F0502020204030204" pitchFamily="34" charset="0"/>
              </a:rPr>
              <a:t>i</a:t>
            </a:r>
            <a:r>
              <a:rPr lang="aa-ET" sz="2000" kern="0" dirty="0">
                <a:solidFill>
                  <a:srgbClr val="292934"/>
                </a:solidFill>
                <a:cs typeface="Calibri" panose="020F0502020204030204" pitchFamily="34" charset="0"/>
              </a:rPr>
              <a:t>n</a:t>
            </a:r>
            <a:r>
              <a:rPr lang="en-US" sz="2000" kern="0" dirty="0">
                <a:solidFill>
                  <a:srgbClr val="292934"/>
                </a:solidFill>
                <a:cs typeface="Calibri" panose="020F0502020204030204" pitchFamily="34" charset="0"/>
              </a:rPr>
              <a:t>g</a:t>
            </a:r>
            <a:r>
              <a:rPr lang="aa-ET" sz="2000" kern="0" dirty="0">
                <a:solidFill>
                  <a:srgbClr val="292934"/>
                </a:solidFill>
                <a:cs typeface="Calibri" panose="020F0502020204030204" pitchFamily="34" charset="0"/>
              </a:rPr>
              <a:t> </a:t>
            </a:r>
            <a:r>
              <a:rPr lang="en-US" sz="2000" kern="0" dirty="0">
                <a:solidFill>
                  <a:srgbClr val="292934"/>
                </a:solidFill>
                <a:cs typeface="Calibri" panose="020F0502020204030204" pitchFamily="34" charset="0"/>
              </a:rPr>
              <a:t>h</a:t>
            </a:r>
            <a:r>
              <a:rPr lang="aa-ET" sz="2000" kern="0" dirty="0">
                <a:solidFill>
                  <a:srgbClr val="292934"/>
                </a:solidFill>
                <a:cs typeface="Calibri" panose="020F0502020204030204" pitchFamily="34" charset="0"/>
              </a:rPr>
              <a:t>y</a:t>
            </a:r>
            <a:r>
              <a:rPr lang="en-US" sz="2000" kern="0" dirty="0">
                <a:solidFill>
                  <a:srgbClr val="292934"/>
                </a:solidFill>
                <a:cs typeface="Calibri" panose="020F0502020204030204" pitchFamily="34" charset="0"/>
              </a:rPr>
              <a:t>p</a:t>
            </a:r>
            <a:r>
              <a:rPr lang="aa-ET" sz="2000" kern="0" dirty="0">
                <a:solidFill>
                  <a:srgbClr val="292934"/>
                </a:solidFill>
                <a:cs typeface="Calibri" panose="020F0502020204030204" pitchFamily="34" charset="0"/>
              </a:rPr>
              <a:t>o</a:t>
            </a:r>
            <a:r>
              <a:rPr lang="en-US" sz="2000" kern="0" dirty="0">
                <a:solidFill>
                  <a:srgbClr val="292934"/>
                </a:solidFill>
                <a:cs typeface="Calibri" panose="020F0502020204030204" pitchFamily="34" charset="0"/>
              </a:rPr>
              <a:t>x</a:t>
            </a:r>
            <a:r>
              <a:rPr lang="aa-ET" sz="2000" kern="0" dirty="0">
                <a:solidFill>
                  <a:srgbClr val="292934"/>
                </a:solidFill>
                <a:cs typeface="Calibri" panose="020F0502020204030204" pitchFamily="34" charset="0"/>
              </a:rPr>
              <a:t>a</a:t>
            </a:r>
            <a:r>
              <a:rPr lang="en-US" sz="2000" kern="0" dirty="0">
                <a:solidFill>
                  <a:srgbClr val="292934"/>
                </a:solidFill>
                <a:cs typeface="Calibri" panose="020F0502020204030204" pitchFamily="34" charset="0"/>
              </a:rPr>
              <a:t>e</a:t>
            </a:r>
            <a:r>
              <a:rPr lang="aa-ET" sz="2000" kern="0" dirty="0">
                <a:solidFill>
                  <a:srgbClr val="292934"/>
                </a:solidFill>
                <a:cs typeface="Calibri" panose="020F0502020204030204" pitchFamily="34" charset="0"/>
              </a:rPr>
              <a:t>m</a:t>
            </a:r>
            <a:r>
              <a:rPr lang="en-US" sz="2000" kern="0" dirty="0">
                <a:solidFill>
                  <a:srgbClr val="292934"/>
                </a:solidFill>
                <a:cs typeface="Calibri" panose="020F0502020204030204" pitchFamily="34" charset="0"/>
              </a:rPr>
              <a:t>i</a:t>
            </a:r>
            <a:r>
              <a:rPr lang="aa-ET" sz="2000" kern="0" dirty="0">
                <a:solidFill>
                  <a:srgbClr val="292934"/>
                </a:solidFill>
                <a:cs typeface="Calibri" panose="020F0502020204030204" pitchFamily="34" charset="0"/>
              </a:rPr>
              <a:t>a</a:t>
            </a:r>
            <a:endParaRPr lang="en-US" sz="2000" kern="0" dirty="0">
              <a:solidFill>
                <a:srgbClr val="292934"/>
              </a:solidFill>
              <a:cs typeface="Calibri" panose="020F0502020204030204" pitchFamily="34" charset="0"/>
            </a:endParaRPr>
          </a:p>
        </p:txBody>
      </p:sp>
      <p:sp>
        <p:nvSpPr>
          <p:cNvPr id="3" name="Rectangle 2">
            <a:extLst>
              <a:ext uri="{FF2B5EF4-FFF2-40B4-BE49-F238E27FC236}">
                <a16:creationId xmlns:a16="http://schemas.microsoft.com/office/drawing/2014/main" id="{5B82D047-0BDA-47A9-88A0-FA52E9C94382}"/>
              </a:ext>
            </a:extLst>
          </p:cNvPr>
          <p:cNvSpPr/>
          <p:nvPr/>
        </p:nvSpPr>
        <p:spPr>
          <a:xfrm>
            <a:off x="2832103" y="1060449"/>
            <a:ext cx="1933575" cy="266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aa-ET" sz="2000" dirty="0">
                <a:solidFill>
                  <a:srgbClr val="FFFFFF"/>
                </a:solidFill>
                <a:cs typeface="Calibri" panose="020F0502020204030204" pitchFamily="34" charset="0"/>
              </a:rPr>
              <a:t>C</a:t>
            </a:r>
            <a:r>
              <a:rPr lang="en-US" sz="2000" dirty="0">
                <a:solidFill>
                  <a:srgbClr val="FFFFFF"/>
                </a:solidFill>
                <a:cs typeface="Calibri" panose="020F0502020204030204" pitchFamily="34" charset="0"/>
              </a:rPr>
              <a:t>l</a:t>
            </a:r>
            <a:r>
              <a:rPr lang="aa-ET" sz="2000" dirty="0">
                <a:solidFill>
                  <a:srgbClr val="FFFFFF"/>
                </a:solidFill>
                <a:cs typeface="Calibri" panose="020F0502020204030204" pitchFamily="34" charset="0"/>
              </a:rPr>
              <a:t>i</a:t>
            </a:r>
            <a:r>
              <a:rPr lang="en-US" sz="2000" dirty="0">
                <a:solidFill>
                  <a:srgbClr val="FFFFFF"/>
                </a:solidFill>
                <a:cs typeface="Calibri" panose="020F0502020204030204" pitchFamily="34" charset="0"/>
              </a:rPr>
              <a:t>n</a:t>
            </a:r>
            <a:r>
              <a:rPr lang="aa-ET" sz="2000" dirty="0">
                <a:solidFill>
                  <a:srgbClr val="FFFFFF"/>
                </a:solidFill>
                <a:cs typeface="Calibri" panose="020F0502020204030204" pitchFamily="34" charset="0"/>
              </a:rPr>
              <a:t>i</a:t>
            </a:r>
            <a:r>
              <a:rPr lang="en-US" sz="2000" dirty="0">
                <a:solidFill>
                  <a:srgbClr val="FFFFFF"/>
                </a:solidFill>
                <a:cs typeface="Calibri" panose="020F0502020204030204" pitchFamily="34" charset="0"/>
              </a:rPr>
              <a:t>c</a:t>
            </a:r>
            <a:r>
              <a:rPr lang="aa-ET" sz="2000" dirty="0">
                <a:solidFill>
                  <a:srgbClr val="FFFFFF"/>
                </a:solidFill>
                <a:cs typeface="Calibri" panose="020F0502020204030204" pitchFamily="34" charset="0"/>
              </a:rPr>
              <a:t>a</a:t>
            </a:r>
            <a:r>
              <a:rPr lang="en-US" sz="2000" dirty="0">
                <a:solidFill>
                  <a:srgbClr val="FFFFFF"/>
                </a:solidFill>
                <a:cs typeface="Calibri" panose="020F0502020204030204" pitchFamily="34" charset="0"/>
              </a:rPr>
              <a:t>l</a:t>
            </a:r>
            <a:r>
              <a:rPr lang="aa-ET" sz="2000" dirty="0">
                <a:solidFill>
                  <a:srgbClr val="FFFFFF"/>
                </a:solidFill>
                <a:cs typeface="Calibri" panose="020F0502020204030204" pitchFamily="34" charset="0"/>
              </a:rPr>
              <a:t> </a:t>
            </a:r>
            <a:r>
              <a:rPr lang="en-US" sz="2000" dirty="0">
                <a:solidFill>
                  <a:srgbClr val="FFFFFF"/>
                </a:solidFill>
                <a:cs typeface="Calibri" panose="020F0502020204030204" pitchFamily="34" charset="0"/>
              </a:rPr>
              <a:t>S</a:t>
            </a:r>
            <a:r>
              <a:rPr lang="aa-ET" sz="2000" dirty="0">
                <a:solidFill>
                  <a:srgbClr val="FFFFFF"/>
                </a:solidFill>
                <a:cs typeface="Calibri" panose="020F0502020204030204" pitchFamily="34" charset="0"/>
              </a:rPr>
              <a:t>i</a:t>
            </a:r>
            <a:r>
              <a:rPr lang="en-US" sz="2000" dirty="0">
                <a:solidFill>
                  <a:srgbClr val="FFFFFF"/>
                </a:solidFill>
                <a:cs typeface="Calibri" panose="020F0502020204030204" pitchFamily="34" charset="0"/>
              </a:rPr>
              <a:t>g</a:t>
            </a:r>
            <a:r>
              <a:rPr lang="aa-ET" sz="2000" dirty="0">
                <a:solidFill>
                  <a:srgbClr val="FFFFFF"/>
                </a:solidFill>
                <a:cs typeface="Calibri" panose="020F0502020204030204" pitchFamily="34" charset="0"/>
              </a:rPr>
              <a:t>n</a:t>
            </a:r>
            <a:r>
              <a:rPr lang="en-US" sz="2000" dirty="0">
                <a:solidFill>
                  <a:srgbClr val="FFFFFF"/>
                </a:solidFill>
                <a:cs typeface="Calibri" panose="020F0502020204030204" pitchFamily="34" charset="0"/>
              </a:rPr>
              <a:t>s</a:t>
            </a:r>
          </a:p>
        </p:txBody>
      </p:sp>
      <p:sp>
        <p:nvSpPr>
          <p:cNvPr id="18" name="Rectangle 17">
            <a:extLst>
              <a:ext uri="{FF2B5EF4-FFF2-40B4-BE49-F238E27FC236}">
                <a16:creationId xmlns:a16="http://schemas.microsoft.com/office/drawing/2014/main" id="{8EAD446B-31C4-44CA-ADF3-689F790698C7}"/>
              </a:ext>
            </a:extLst>
          </p:cNvPr>
          <p:cNvSpPr/>
          <p:nvPr/>
        </p:nvSpPr>
        <p:spPr>
          <a:xfrm>
            <a:off x="2833689" y="2868613"/>
            <a:ext cx="1933575" cy="311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aa-ET" sz="2000" dirty="0">
                <a:solidFill>
                  <a:srgbClr val="FFFFFF"/>
                </a:solidFill>
                <a:cs typeface="Calibri" panose="020F0502020204030204" pitchFamily="34" charset="0"/>
              </a:rPr>
              <a:t>Pulse Oximet</a:t>
            </a:r>
            <a:r>
              <a:rPr lang="en-US" sz="2000" dirty="0">
                <a:solidFill>
                  <a:srgbClr val="FFFFFF"/>
                </a:solidFill>
                <a:cs typeface="Calibri" panose="020F0502020204030204" pitchFamily="34" charset="0"/>
              </a:rPr>
              <a:t>r</a:t>
            </a:r>
            <a:r>
              <a:rPr lang="aa-ET" sz="2000" dirty="0">
                <a:solidFill>
                  <a:srgbClr val="FFFFFF"/>
                </a:solidFill>
                <a:cs typeface="Calibri" panose="020F0502020204030204" pitchFamily="34" charset="0"/>
              </a:rPr>
              <a:t>y</a:t>
            </a:r>
            <a:endParaRPr lang="en-US" sz="2000" dirty="0">
              <a:solidFill>
                <a:srgbClr val="FFFFFF"/>
              </a:solidFill>
              <a:cs typeface="Calibri" panose="020F0502020204030204" pitchFamily="34" charset="0"/>
            </a:endParaRPr>
          </a:p>
        </p:txBody>
      </p:sp>
      <p:sp>
        <p:nvSpPr>
          <p:cNvPr id="20" name="Rectangle 19">
            <a:extLst>
              <a:ext uri="{FF2B5EF4-FFF2-40B4-BE49-F238E27FC236}">
                <a16:creationId xmlns:a16="http://schemas.microsoft.com/office/drawing/2014/main" id="{603F3ECD-B096-44D8-9951-0110F565D212}"/>
              </a:ext>
            </a:extLst>
          </p:cNvPr>
          <p:cNvSpPr/>
          <p:nvPr/>
        </p:nvSpPr>
        <p:spPr>
          <a:xfrm>
            <a:off x="2833689" y="4502150"/>
            <a:ext cx="2517244" cy="265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aa-ET" sz="2000" dirty="0">
                <a:solidFill>
                  <a:srgbClr val="FFFFFF"/>
                </a:solidFill>
                <a:cs typeface="Calibri" panose="020F0502020204030204" pitchFamily="34" charset="0"/>
              </a:rPr>
              <a:t>Bl</a:t>
            </a:r>
            <a:r>
              <a:rPr lang="en-US" sz="2000" dirty="0">
                <a:solidFill>
                  <a:srgbClr val="FFFFFF"/>
                </a:solidFill>
                <a:cs typeface="Calibri" panose="020F0502020204030204" pitchFamily="34" charset="0"/>
              </a:rPr>
              <a:t>o</a:t>
            </a:r>
            <a:r>
              <a:rPr lang="aa-ET" sz="2000" dirty="0">
                <a:solidFill>
                  <a:srgbClr val="FFFFFF"/>
                </a:solidFill>
                <a:cs typeface="Calibri" panose="020F0502020204030204" pitchFamily="34" charset="0"/>
              </a:rPr>
              <a:t>o</a:t>
            </a:r>
            <a:r>
              <a:rPr lang="en-US" sz="2000" dirty="0">
                <a:solidFill>
                  <a:srgbClr val="FFFFFF"/>
                </a:solidFill>
                <a:cs typeface="Calibri" panose="020F0502020204030204" pitchFamily="34" charset="0"/>
              </a:rPr>
              <a:t>d</a:t>
            </a:r>
            <a:r>
              <a:rPr lang="aa-ET" sz="2000" dirty="0">
                <a:solidFill>
                  <a:srgbClr val="FFFFFF"/>
                </a:solidFill>
                <a:cs typeface="Calibri" panose="020F0502020204030204" pitchFamily="34" charset="0"/>
              </a:rPr>
              <a:t> </a:t>
            </a:r>
            <a:r>
              <a:rPr lang="en-US" sz="2000" dirty="0">
                <a:solidFill>
                  <a:srgbClr val="FFFFFF"/>
                </a:solidFill>
                <a:cs typeface="Calibri" panose="020F0502020204030204" pitchFamily="34" charset="0"/>
              </a:rPr>
              <a:t>G</a:t>
            </a:r>
            <a:r>
              <a:rPr lang="aa-ET" sz="2000" dirty="0">
                <a:solidFill>
                  <a:srgbClr val="FFFFFF"/>
                </a:solidFill>
                <a:cs typeface="Calibri" panose="020F0502020204030204" pitchFamily="34" charset="0"/>
              </a:rPr>
              <a:t>a</a:t>
            </a:r>
            <a:r>
              <a:rPr lang="en-US" sz="2000" dirty="0">
                <a:solidFill>
                  <a:srgbClr val="FFFFFF"/>
                </a:solidFill>
                <a:cs typeface="Calibri" panose="020F0502020204030204" pitchFamily="34" charset="0"/>
              </a:rPr>
              <a:t>s</a:t>
            </a:r>
            <a:r>
              <a:rPr lang="aa-ET" sz="2000" dirty="0">
                <a:solidFill>
                  <a:srgbClr val="FFFFFF"/>
                </a:solidFill>
                <a:cs typeface="Calibri" panose="020F0502020204030204" pitchFamily="34" charset="0"/>
              </a:rPr>
              <a:t> </a:t>
            </a:r>
            <a:r>
              <a:rPr lang="en-US" sz="2000" dirty="0">
                <a:solidFill>
                  <a:srgbClr val="FFFFFF"/>
                </a:solidFill>
                <a:cs typeface="Calibri" panose="020F0502020204030204" pitchFamily="34" charset="0"/>
              </a:rPr>
              <a:t>A</a:t>
            </a:r>
            <a:r>
              <a:rPr lang="aa-ET" sz="2000" dirty="0">
                <a:solidFill>
                  <a:srgbClr val="FFFFFF"/>
                </a:solidFill>
                <a:cs typeface="Calibri" panose="020F0502020204030204" pitchFamily="34" charset="0"/>
              </a:rPr>
              <a:t>n</a:t>
            </a:r>
            <a:r>
              <a:rPr lang="en-US" sz="2000" dirty="0">
                <a:solidFill>
                  <a:srgbClr val="FFFFFF"/>
                </a:solidFill>
                <a:cs typeface="Calibri" panose="020F0502020204030204" pitchFamily="34" charset="0"/>
              </a:rPr>
              <a:t>a</a:t>
            </a:r>
            <a:r>
              <a:rPr lang="aa-ET" sz="2000" dirty="0">
                <a:solidFill>
                  <a:srgbClr val="FFFFFF"/>
                </a:solidFill>
                <a:cs typeface="Calibri" panose="020F0502020204030204" pitchFamily="34" charset="0"/>
              </a:rPr>
              <a:t>l</a:t>
            </a:r>
            <a:r>
              <a:rPr lang="en-US" sz="2000" dirty="0">
                <a:solidFill>
                  <a:srgbClr val="FFFFFF"/>
                </a:solidFill>
                <a:cs typeface="Calibri" panose="020F0502020204030204" pitchFamily="34" charset="0"/>
              </a:rPr>
              <a:t>y</a:t>
            </a:r>
            <a:r>
              <a:rPr lang="aa-ET" sz="2000" dirty="0">
                <a:solidFill>
                  <a:srgbClr val="FFFFFF"/>
                </a:solidFill>
                <a:cs typeface="Calibri" panose="020F0502020204030204" pitchFamily="34" charset="0"/>
              </a:rPr>
              <a:t>s</a:t>
            </a:r>
            <a:r>
              <a:rPr lang="en-US" sz="2000" dirty="0">
                <a:solidFill>
                  <a:srgbClr val="FFFFFF"/>
                </a:solidFill>
                <a:cs typeface="Calibri" panose="020F0502020204030204" pitchFamily="34" charset="0"/>
              </a:rPr>
              <a:t>i</a:t>
            </a:r>
            <a:r>
              <a:rPr lang="aa-ET" sz="2000" dirty="0">
                <a:solidFill>
                  <a:srgbClr val="FFFFFF"/>
                </a:solidFill>
                <a:cs typeface="Calibri" panose="020F0502020204030204" pitchFamily="34" charset="0"/>
              </a:rPr>
              <a:t>s</a:t>
            </a:r>
            <a:endParaRPr lang="en-US" sz="2000" dirty="0">
              <a:solidFill>
                <a:srgbClr val="FFFFFF"/>
              </a:solidFill>
              <a:cs typeface="Calibri" panose="020F0502020204030204" pitchFamily="34" charset="0"/>
            </a:endParaRPr>
          </a:p>
        </p:txBody>
      </p:sp>
      <p:sp>
        <p:nvSpPr>
          <p:cNvPr id="29708" name="Rectangle 11">
            <a:extLst>
              <a:ext uri="{FF2B5EF4-FFF2-40B4-BE49-F238E27FC236}">
                <a16:creationId xmlns:a16="http://schemas.microsoft.com/office/drawing/2014/main" id="{3CFAE2AA-436A-46CF-9D85-9D27058DC283}"/>
              </a:ext>
            </a:extLst>
          </p:cNvPr>
          <p:cNvSpPr>
            <a:spLocks noChangeArrowheads="1"/>
          </p:cNvSpPr>
          <p:nvPr/>
        </p:nvSpPr>
        <p:spPr bwMode="auto">
          <a:xfrm>
            <a:off x="3236914" y="6421438"/>
            <a:ext cx="5329237" cy="246062"/>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r>
              <a:rPr lang="en-US" altLang="en-US" sz="1000" i="1" dirty="0">
                <a:solidFill>
                  <a:schemeClr val="bg1">
                    <a:lumMod val="50000"/>
                  </a:schemeClr>
                </a:solidFill>
                <a:latin typeface="Arial"/>
              </a:rPr>
              <a:t>WHO </a:t>
            </a:r>
            <a:r>
              <a:rPr lang="en-GB" altLang="en-US" sz="1000" i="1" dirty="0">
                <a:solidFill>
                  <a:schemeClr val="bg1">
                    <a:lumMod val="50000"/>
                  </a:schemeClr>
                </a:solidFill>
                <a:latin typeface="Arial"/>
              </a:rPr>
              <a:t>2016: </a:t>
            </a:r>
            <a:r>
              <a:rPr lang="en-US" altLang="en-US" sz="1000" i="1" dirty="0">
                <a:solidFill>
                  <a:schemeClr val="bg1">
                    <a:lumMod val="50000"/>
                  </a:schemeClr>
                </a:solidFill>
                <a:latin typeface="Arial"/>
              </a:rPr>
              <a:t>Oxygen therapy for children: a manual for health workers</a:t>
            </a:r>
          </a:p>
        </p:txBody>
      </p:sp>
      <p:pic>
        <p:nvPicPr>
          <p:cNvPr id="4" name="Picture 3">
            <a:extLst>
              <a:ext uri="{FF2B5EF4-FFF2-40B4-BE49-F238E27FC236}">
                <a16:creationId xmlns:a16="http://schemas.microsoft.com/office/drawing/2014/main" id="{C94AA404-F5FB-DF29-57E3-94363B222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8819" y="3024188"/>
            <a:ext cx="1116733"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hape 111">
            <a:extLst>
              <a:ext uri="{FF2B5EF4-FFF2-40B4-BE49-F238E27FC236}">
                <a16:creationId xmlns:a16="http://schemas.microsoft.com/office/drawing/2014/main" id="{F22C08A0-BF3D-49FE-8088-4D8FC5FCD7B1}"/>
              </a:ext>
            </a:extLst>
          </p:cNvPr>
          <p:cNvSpPr txBox="1">
            <a:spLocks noGrp="1"/>
          </p:cNvSpPr>
          <p:nvPr>
            <p:ph type="title"/>
          </p:nvPr>
        </p:nvSpPr>
        <p:spPr>
          <a:xfrm>
            <a:off x="1142014" y="318181"/>
            <a:ext cx="10634437" cy="741362"/>
          </a:xfrm>
        </p:spPr>
        <p:txBody>
          <a:bodyPr>
            <a:noAutofit/>
          </a:bodyPr>
          <a:lstStyle/>
          <a:p>
            <a:pPr eaLnBrk="1" hangingPunct="1">
              <a:spcBef>
                <a:spcPct val="0"/>
              </a:spcBef>
              <a:buClr>
                <a:srgbClr val="97ABBC"/>
              </a:buClr>
              <a:buFont typeface="Raleway"/>
              <a:buNone/>
              <a:defRPr/>
            </a:pPr>
            <a:r>
              <a:rPr lang="en-GB" altLang="en-US" b="1" dirty="0">
                <a:solidFill>
                  <a:srgbClr val="0070C0"/>
                </a:solidFill>
                <a:latin typeface="+mn-lt"/>
                <a:cs typeface="Calibri Light" panose="020F0302020204030204" pitchFamily="34" charset="0"/>
                <a:sym typeface="Lato" charset="0"/>
              </a:rPr>
              <a:t>Pulse oximetry in </a:t>
            </a:r>
            <a:r>
              <a:rPr lang="en-GB" altLang="en-US" b="1" dirty="0" err="1">
                <a:solidFill>
                  <a:srgbClr val="0070C0"/>
                </a:solidFill>
                <a:latin typeface="+mn-lt"/>
                <a:cs typeface="Calibri Light" panose="020F0302020204030204" pitchFamily="34" charset="0"/>
                <a:sym typeface="Lato" charset="0"/>
              </a:rPr>
              <a:t>detecti</a:t>
            </a:r>
            <a:r>
              <a:rPr lang="en-US" altLang="en-US" b="1" dirty="0">
                <a:solidFill>
                  <a:srgbClr val="0070C0"/>
                </a:solidFill>
                <a:latin typeface="+mn-lt"/>
                <a:cs typeface="Calibri Light" panose="020F0302020204030204" pitchFamily="34" charset="0"/>
                <a:sym typeface="Lato" charset="0"/>
              </a:rPr>
              <a:t>o</a:t>
            </a:r>
            <a:r>
              <a:rPr lang="en-GB" altLang="en-US" b="1" dirty="0">
                <a:solidFill>
                  <a:srgbClr val="0070C0"/>
                </a:solidFill>
                <a:latin typeface="+mn-lt"/>
                <a:cs typeface="Calibri Light" panose="020F0302020204030204" pitchFamily="34" charset="0"/>
                <a:sym typeface="Lato" charset="0"/>
              </a:rPr>
              <a:t>n </a:t>
            </a:r>
            <a:r>
              <a:rPr lang="en-US" altLang="en-US" b="1" dirty="0">
                <a:solidFill>
                  <a:srgbClr val="0070C0"/>
                </a:solidFill>
                <a:latin typeface="+mn-lt"/>
                <a:cs typeface="Calibri Light" panose="020F0302020204030204" pitchFamily="34" charset="0"/>
                <a:sym typeface="Lato" charset="0"/>
              </a:rPr>
              <a:t>o</a:t>
            </a:r>
            <a:r>
              <a:rPr lang="en-GB" altLang="en-US" b="1" dirty="0">
                <a:solidFill>
                  <a:srgbClr val="0070C0"/>
                </a:solidFill>
                <a:latin typeface="+mn-lt"/>
                <a:cs typeface="Calibri Light" panose="020F0302020204030204" pitchFamily="34" charset="0"/>
                <a:sym typeface="Lato" charset="0"/>
              </a:rPr>
              <a:t>f </a:t>
            </a:r>
            <a:r>
              <a:rPr lang="en-US" altLang="en-US" b="1" dirty="0">
                <a:solidFill>
                  <a:srgbClr val="0070C0"/>
                </a:solidFill>
                <a:latin typeface="+mn-lt"/>
                <a:cs typeface="Calibri Light" panose="020F0302020204030204" pitchFamily="34" charset="0"/>
                <a:sym typeface="Lato" charset="0"/>
              </a:rPr>
              <a:t>h</a:t>
            </a:r>
            <a:r>
              <a:rPr lang="en-GB" altLang="en-US" b="1" dirty="0">
                <a:solidFill>
                  <a:srgbClr val="0070C0"/>
                </a:solidFill>
                <a:latin typeface="+mn-lt"/>
                <a:cs typeface="Calibri Light" panose="020F0302020204030204" pitchFamily="34" charset="0"/>
                <a:sym typeface="Lato" charset="0"/>
              </a:rPr>
              <a:t>y</a:t>
            </a:r>
            <a:r>
              <a:rPr lang="en-US" altLang="en-US" b="1" dirty="0">
                <a:solidFill>
                  <a:srgbClr val="0070C0"/>
                </a:solidFill>
                <a:latin typeface="+mn-lt"/>
                <a:cs typeface="Calibri Light" panose="020F0302020204030204" pitchFamily="34" charset="0"/>
                <a:sym typeface="Lato" charset="0"/>
              </a:rPr>
              <a:t>p</a:t>
            </a:r>
            <a:r>
              <a:rPr lang="en-GB" altLang="en-US" b="1" dirty="0">
                <a:solidFill>
                  <a:srgbClr val="0070C0"/>
                </a:solidFill>
                <a:latin typeface="+mn-lt"/>
                <a:cs typeface="Calibri Light" panose="020F0302020204030204" pitchFamily="34" charset="0"/>
                <a:sym typeface="Lato" charset="0"/>
              </a:rPr>
              <a:t>o</a:t>
            </a:r>
            <a:r>
              <a:rPr lang="en-US" altLang="en-US" b="1" dirty="0">
                <a:solidFill>
                  <a:srgbClr val="0070C0"/>
                </a:solidFill>
                <a:latin typeface="+mn-lt"/>
                <a:cs typeface="Calibri Light" panose="020F0302020204030204" pitchFamily="34" charset="0"/>
                <a:sym typeface="Lato" charset="0"/>
              </a:rPr>
              <a:t>x</a:t>
            </a:r>
            <a:r>
              <a:rPr lang="en-GB" altLang="en-US" b="1" dirty="0">
                <a:solidFill>
                  <a:srgbClr val="0070C0"/>
                </a:solidFill>
                <a:latin typeface="+mn-lt"/>
                <a:cs typeface="Calibri Light" panose="020F0302020204030204" pitchFamily="34" charset="0"/>
                <a:sym typeface="Lato" charset="0"/>
              </a:rPr>
              <a:t>a</a:t>
            </a:r>
            <a:r>
              <a:rPr lang="en-US" altLang="en-US" b="1" dirty="0">
                <a:solidFill>
                  <a:srgbClr val="0070C0"/>
                </a:solidFill>
                <a:latin typeface="+mn-lt"/>
                <a:cs typeface="Calibri Light" panose="020F0302020204030204" pitchFamily="34" charset="0"/>
                <a:sym typeface="Lato" charset="0"/>
              </a:rPr>
              <a:t>e</a:t>
            </a:r>
            <a:r>
              <a:rPr lang="en-GB" altLang="en-US" b="1" dirty="0">
                <a:solidFill>
                  <a:srgbClr val="0070C0"/>
                </a:solidFill>
                <a:latin typeface="+mn-lt"/>
                <a:cs typeface="Calibri Light" panose="020F0302020204030204" pitchFamily="34" charset="0"/>
                <a:sym typeface="Lato" charset="0"/>
              </a:rPr>
              <a:t>m</a:t>
            </a:r>
            <a:r>
              <a:rPr lang="en-US" altLang="en-US" b="1" dirty="0" err="1">
                <a:solidFill>
                  <a:srgbClr val="0070C0"/>
                </a:solidFill>
                <a:latin typeface="+mn-lt"/>
                <a:cs typeface="Calibri Light" panose="020F0302020204030204" pitchFamily="34" charset="0"/>
                <a:sym typeface="Lato" charset="0"/>
              </a:rPr>
              <a:t>i</a:t>
            </a:r>
            <a:r>
              <a:rPr lang="en-GB" altLang="en-US" b="1" dirty="0">
                <a:solidFill>
                  <a:srgbClr val="0070C0"/>
                </a:solidFill>
                <a:latin typeface="+mn-lt"/>
                <a:cs typeface="Calibri Light" panose="020F0302020204030204" pitchFamily="34" charset="0"/>
                <a:sym typeface="Lato" charset="0"/>
              </a:rPr>
              <a:t>a</a:t>
            </a:r>
            <a:endParaRPr lang="en-GB" altLang="en-US" b="1" dirty="0">
              <a:solidFill>
                <a:srgbClr val="0070C0"/>
              </a:solidFill>
              <a:latin typeface="+mn-lt"/>
              <a:ea typeface="Raleway"/>
              <a:cs typeface="Calibri Light" panose="020F0302020204030204" pitchFamily="34" charset="0"/>
              <a:sym typeface="Raleway"/>
            </a:endParaRPr>
          </a:p>
        </p:txBody>
      </p:sp>
      <p:sp>
        <p:nvSpPr>
          <p:cNvPr id="5" name="Rectangle 4">
            <a:extLst>
              <a:ext uri="{FF2B5EF4-FFF2-40B4-BE49-F238E27FC236}">
                <a16:creationId xmlns:a16="http://schemas.microsoft.com/office/drawing/2014/main" id="{216391B7-A95D-44F0-938C-AC77D60FBDE2}"/>
              </a:ext>
            </a:extLst>
          </p:cNvPr>
          <p:cNvSpPr/>
          <p:nvPr/>
        </p:nvSpPr>
        <p:spPr>
          <a:xfrm>
            <a:off x="3326872" y="1385095"/>
            <a:ext cx="8159748" cy="1236662"/>
          </a:xfrm>
          <a:prstGeom prst="rect">
            <a:avLst/>
          </a:prstGeom>
          <a:solidFill>
            <a:sysClr val="window" lastClr="FFFFFF">
              <a:lumMod val="95000"/>
            </a:sysClr>
          </a:solidFill>
          <a:ln w="19050" cap="flat" cmpd="sng" algn="ctr">
            <a:noFill/>
            <a:prstDash val="sysDot"/>
            <a:miter lim="800000"/>
          </a:ln>
          <a:effectLst/>
        </p:spPr>
        <p:txBody>
          <a:bodyPr/>
          <a:lstStyle/>
          <a:p>
            <a:pPr marL="214313" indent="-214313">
              <a:buFont typeface="Arial" panose="020B0604020202020204" pitchFamily="34" charset="0"/>
              <a:buChar char="•"/>
              <a:defRPr/>
            </a:pPr>
            <a:r>
              <a:rPr lang="en-KE" sz="2000" kern="0" dirty="0">
                <a:solidFill>
                  <a:srgbClr val="963334">
                    <a:lumMod val="50000"/>
                  </a:srgbClr>
                </a:solidFill>
                <a:cs typeface="Arial" panose="020B0604020202020204" pitchFamily="34" charset="0"/>
              </a:rPr>
              <a:t>M</a:t>
            </a:r>
            <a:r>
              <a:rPr lang="en-US" sz="2000" kern="0" dirty="0">
                <a:solidFill>
                  <a:srgbClr val="963334">
                    <a:lumMod val="50000"/>
                  </a:srgbClr>
                </a:solidFill>
                <a:cs typeface="Arial" panose="020B0604020202020204" pitchFamily="34" charset="0"/>
              </a:rPr>
              <a:t>ost accurate non­invasive method for detecting</a:t>
            </a:r>
            <a:r>
              <a:rPr lang="en-KE" sz="2000" kern="0" dirty="0">
                <a:solidFill>
                  <a:srgbClr val="963334">
                    <a:lumMod val="50000"/>
                  </a:srgbClr>
                </a:solidFill>
                <a:cs typeface="Arial" panose="020B0604020202020204" pitchFamily="34" charset="0"/>
              </a:rPr>
              <a:t> </a:t>
            </a:r>
            <a:r>
              <a:rPr lang="en-US" sz="2000" kern="0" dirty="0">
                <a:solidFill>
                  <a:srgbClr val="963334">
                    <a:lumMod val="50000"/>
                  </a:srgbClr>
                </a:solidFill>
                <a:cs typeface="Arial" panose="020B0604020202020204" pitchFamily="34" charset="0"/>
              </a:rPr>
              <a:t>hypoxaemia</a:t>
            </a:r>
            <a:endParaRPr lang="en-KE" sz="2000" kern="0" dirty="0">
              <a:solidFill>
                <a:srgbClr val="963334">
                  <a:lumMod val="50000"/>
                </a:srgbClr>
              </a:solidFill>
              <a:cs typeface="Arial" panose="020B0604020202020204" pitchFamily="34" charset="0"/>
            </a:endParaRPr>
          </a:p>
          <a:p>
            <a:pPr marL="214313" indent="-214313">
              <a:buFont typeface="Arial" panose="020B0604020202020204" pitchFamily="34" charset="0"/>
              <a:buChar char="•"/>
              <a:defRPr/>
            </a:pPr>
            <a:r>
              <a:rPr lang="en-KE" sz="2000" kern="0" dirty="0">
                <a:solidFill>
                  <a:srgbClr val="963334">
                    <a:lumMod val="50000"/>
                  </a:srgbClr>
                </a:solidFill>
                <a:cs typeface="Arial" panose="020B0604020202020204" pitchFamily="34" charset="0"/>
              </a:rPr>
              <a:t>M</a:t>
            </a:r>
            <a:r>
              <a:rPr lang="en-US" sz="2000" kern="0" dirty="0">
                <a:solidFill>
                  <a:srgbClr val="963334">
                    <a:lumMod val="50000"/>
                  </a:srgbClr>
                </a:solidFill>
                <a:cs typeface="Arial" panose="020B0604020202020204" pitchFamily="34" charset="0"/>
              </a:rPr>
              <a:t>easure</a:t>
            </a:r>
            <a:r>
              <a:rPr lang="en-KE" sz="2000" kern="0" dirty="0">
                <a:solidFill>
                  <a:srgbClr val="963334">
                    <a:lumMod val="50000"/>
                  </a:srgbClr>
                </a:solidFill>
                <a:cs typeface="Arial" panose="020B0604020202020204" pitchFamily="34" charset="0"/>
              </a:rPr>
              <a:t>s</a:t>
            </a:r>
            <a:r>
              <a:rPr lang="en-US" sz="2000" kern="0" dirty="0">
                <a:solidFill>
                  <a:srgbClr val="963334">
                    <a:lumMod val="50000"/>
                  </a:srgbClr>
                </a:solidFill>
                <a:cs typeface="Arial" panose="020B0604020202020204" pitchFamily="34" charset="0"/>
              </a:rPr>
              <a:t> the percentage of oxygenated haemoglobin in</a:t>
            </a:r>
            <a:r>
              <a:rPr lang="en-KE" sz="2000" kern="0" dirty="0">
                <a:solidFill>
                  <a:srgbClr val="963334">
                    <a:lumMod val="50000"/>
                  </a:srgbClr>
                </a:solidFill>
                <a:cs typeface="Arial" panose="020B0604020202020204" pitchFamily="34" charset="0"/>
              </a:rPr>
              <a:t> </a:t>
            </a:r>
            <a:r>
              <a:rPr lang="en-US" sz="2000" kern="0" dirty="0">
                <a:solidFill>
                  <a:srgbClr val="963334">
                    <a:lumMod val="50000"/>
                  </a:srgbClr>
                </a:solidFill>
                <a:cs typeface="Arial" panose="020B0604020202020204" pitchFamily="34" charset="0"/>
              </a:rPr>
              <a:t>arterial blood (SpO</a:t>
            </a:r>
            <a:r>
              <a:rPr lang="en-KE" sz="2000" kern="0" baseline="-25000" dirty="0">
                <a:solidFill>
                  <a:srgbClr val="963334">
                    <a:lumMod val="50000"/>
                  </a:srgbClr>
                </a:solidFill>
                <a:cs typeface="Arial" panose="020B0604020202020204" pitchFamily="34" charset="0"/>
              </a:rPr>
              <a:t>2</a:t>
            </a:r>
            <a:r>
              <a:rPr lang="en-KE" sz="2000" kern="0" dirty="0">
                <a:solidFill>
                  <a:srgbClr val="963334">
                    <a:lumMod val="50000"/>
                  </a:srgbClr>
                </a:solidFill>
                <a:cs typeface="Arial" panose="020B0604020202020204" pitchFamily="34" charset="0"/>
              </a:rPr>
              <a:t>)</a:t>
            </a:r>
            <a:endParaRPr lang="en-US" sz="2000" kern="0" baseline="-25000" dirty="0">
              <a:solidFill>
                <a:srgbClr val="963334">
                  <a:lumMod val="50000"/>
                </a:srgbClr>
              </a:solidFill>
              <a:cs typeface="Arial" panose="020B0604020202020204" pitchFamily="34" charset="0"/>
            </a:endParaRPr>
          </a:p>
        </p:txBody>
      </p:sp>
      <p:cxnSp>
        <p:nvCxnSpPr>
          <p:cNvPr id="31748" name="Straight Connector 5">
            <a:extLst>
              <a:ext uri="{FF2B5EF4-FFF2-40B4-BE49-F238E27FC236}">
                <a16:creationId xmlns:a16="http://schemas.microsoft.com/office/drawing/2014/main" id="{6570D689-E9B8-4B05-A70D-0DE922184AED}"/>
              </a:ext>
            </a:extLst>
          </p:cNvPr>
          <p:cNvCxnSpPr>
            <a:cxnSpLocks noChangeShapeType="1"/>
          </p:cNvCxnSpPr>
          <p:nvPr/>
        </p:nvCxnSpPr>
        <p:spPr bwMode="auto">
          <a:xfrm>
            <a:off x="2441575" y="2750459"/>
            <a:ext cx="7615238" cy="0"/>
          </a:xfrm>
          <a:prstGeom prst="line">
            <a:avLst/>
          </a:prstGeom>
          <a:noFill/>
          <a:ln w="19050" algn="ctr">
            <a:solidFill>
              <a:srgbClr val="95A4DE"/>
            </a:solidFill>
            <a:prstDash val="sysDot"/>
            <a:miter lim="800000"/>
            <a:headEnd/>
            <a:tailEnd/>
          </a:ln>
          <a:extLst>
            <a:ext uri="{909E8E84-426E-40DD-AFC4-6F175D3DCCD1}">
              <a14:hiddenFill xmlns:a14="http://schemas.microsoft.com/office/drawing/2010/main">
                <a:noFill/>
              </a14:hiddenFill>
            </a:ext>
          </a:extLst>
        </p:spPr>
      </p:cxnSp>
      <p:sp>
        <p:nvSpPr>
          <p:cNvPr id="7" name="Rectangle 6">
            <a:extLst>
              <a:ext uri="{FF2B5EF4-FFF2-40B4-BE49-F238E27FC236}">
                <a16:creationId xmlns:a16="http://schemas.microsoft.com/office/drawing/2014/main" id="{9C40BB3D-2D11-4A31-A647-1E6BD8EFD6EA}"/>
              </a:ext>
            </a:extLst>
          </p:cNvPr>
          <p:cNvSpPr/>
          <p:nvPr/>
        </p:nvSpPr>
        <p:spPr>
          <a:xfrm>
            <a:off x="3371849" y="3033035"/>
            <a:ext cx="8159749" cy="944563"/>
          </a:xfrm>
          <a:prstGeom prst="rect">
            <a:avLst/>
          </a:prstGeom>
          <a:solidFill>
            <a:sysClr val="window" lastClr="FFFFFF">
              <a:lumMod val="95000"/>
            </a:sysClr>
          </a:solidFill>
          <a:ln w="19050" cap="flat" cmpd="sng" algn="ctr">
            <a:noFill/>
            <a:prstDash val="sysDot"/>
            <a:miter lim="800000"/>
          </a:ln>
          <a:effectLst/>
        </p:spPr>
        <p:txBody>
          <a:bodyPr/>
          <a:lstStyle/>
          <a:p>
            <a:pPr marL="214313" indent="-214313">
              <a:buFont typeface="Arial" panose="020B0604020202020204" pitchFamily="34" charset="0"/>
              <a:buChar char="•"/>
              <a:defRPr/>
            </a:pPr>
            <a:r>
              <a:rPr lang="en-KE" sz="2000" kern="0" dirty="0">
                <a:solidFill>
                  <a:srgbClr val="963334">
                    <a:lumMod val="50000"/>
                  </a:srgbClr>
                </a:solidFill>
                <a:cs typeface="Arial" panose="020B0604020202020204" pitchFamily="34" charset="0"/>
              </a:rPr>
              <a:t>P</a:t>
            </a:r>
            <a:r>
              <a:rPr lang="en-US" sz="2000" kern="0" dirty="0">
                <a:solidFill>
                  <a:srgbClr val="963334">
                    <a:lumMod val="50000"/>
                  </a:srgbClr>
                </a:solidFill>
                <a:cs typeface="Arial" panose="020B0604020202020204" pitchFamily="34" charset="0"/>
              </a:rPr>
              <a:t>erformed on all patient</a:t>
            </a:r>
            <a:r>
              <a:rPr lang="en-KE" sz="2000" kern="0" dirty="0">
                <a:solidFill>
                  <a:srgbClr val="963334">
                    <a:lumMod val="50000"/>
                  </a:srgbClr>
                </a:solidFill>
                <a:cs typeface="Arial" panose="020B0604020202020204" pitchFamily="34" charset="0"/>
              </a:rPr>
              <a:t>s</a:t>
            </a:r>
            <a:r>
              <a:rPr lang="en-US" sz="2000" kern="0" dirty="0">
                <a:solidFill>
                  <a:srgbClr val="963334">
                    <a:lumMod val="50000"/>
                  </a:srgbClr>
                </a:solidFill>
                <a:cs typeface="Arial" panose="020B0604020202020204" pitchFamily="34" charset="0"/>
              </a:rPr>
              <a:t> requiring admission </a:t>
            </a:r>
          </a:p>
          <a:p>
            <a:pPr marL="214313" indent="-214313">
              <a:buFont typeface="Arial" panose="020B0604020202020204" pitchFamily="34" charset="0"/>
              <a:buChar char="•"/>
              <a:defRPr/>
            </a:pPr>
            <a:r>
              <a:rPr lang="en-US" sz="2000" kern="0" dirty="0">
                <a:solidFill>
                  <a:srgbClr val="963334">
                    <a:lumMod val="50000"/>
                  </a:srgbClr>
                </a:solidFill>
                <a:cs typeface="Arial" panose="020B0604020202020204" pitchFamily="34" charset="0"/>
              </a:rPr>
              <a:t>In the outpatient department for children with fast RR &amp;  LCWI.</a:t>
            </a:r>
            <a:endParaRPr lang="en-KE" sz="2000" kern="0" dirty="0">
              <a:solidFill>
                <a:srgbClr val="963334">
                  <a:lumMod val="50000"/>
                </a:srgbClr>
              </a:solidFill>
              <a:cs typeface="Arial" panose="020B0604020202020204" pitchFamily="34" charset="0"/>
            </a:endParaRPr>
          </a:p>
          <a:p>
            <a:pPr marL="214313" indent="-214313">
              <a:buFont typeface="Arial" panose="020B0604020202020204" pitchFamily="34" charset="0"/>
              <a:buChar char="•"/>
              <a:defRPr/>
            </a:pPr>
            <a:r>
              <a:rPr lang="en-KE" sz="2000" kern="0" dirty="0">
                <a:solidFill>
                  <a:srgbClr val="963334">
                    <a:lumMod val="50000"/>
                  </a:srgbClr>
                </a:solidFill>
                <a:cs typeface="Arial" panose="020B0604020202020204" pitchFamily="34" charset="0"/>
              </a:rPr>
              <a:t>Reliable monitor for hypoxaemia</a:t>
            </a:r>
            <a:r>
              <a:rPr lang="en-US" sz="2000" kern="0" dirty="0">
                <a:solidFill>
                  <a:srgbClr val="963334">
                    <a:lumMod val="50000"/>
                  </a:srgbClr>
                </a:solidFill>
                <a:cs typeface="Arial" panose="020B0604020202020204" pitchFamily="34" charset="0"/>
              </a:rPr>
              <a:t>- 5</a:t>
            </a:r>
            <a:r>
              <a:rPr lang="en-US" sz="2000" kern="0" baseline="30000" dirty="0">
                <a:solidFill>
                  <a:srgbClr val="963334">
                    <a:lumMod val="50000"/>
                  </a:srgbClr>
                </a:solidFill>
                <a:cs typeface="Arial" panose="020B0604020202020204" pitchFamily="34" charset="0"/>
              </a:rPr>
              <a:t>th</a:t>
            </a:r>
            <a:r>
              <a:rPr lang="en-US" sz="2000" kern="0" dirty="0">
                <a:solidFill>
                  <a:srgbClr val="963334">
                    <a:lumMod val="50000"/>
                  </a:srgbClr>
                </a:solidFill>
                <a:cs typeface="Arial" panose="020B0604020202020204" pitchFamily="34" charset="0"/>
              </a:rPr>
              <a:t> Vital sign</a:t>
            </a:r>
          </a:p>
        </p:txBody>
      </p:sp>
      <p:cxnSp>
        <p:nvCxnSpPr>
          <p:cNvPr id="31750" name="Straight Connector 7">
            <a:extLst>
              <a:ext uri="{FF2B5EF4-FFF2-40B4-BE49-F238E27FC236}">
                <a16:creationId xmlns:a16="http://schemas.microsoft.com/office/drawing/2014/main" id="{7E845AB4-7CC2-43F6-BACB-D7C72FCA65F7}"/>
              </a:ext>
            </a:extLst>
          </p:cNvPr>
          <p:cNvCxnSpPr>
            <a:cxnSpLocks noChangeShapeType="1"/>
          </p:cNvCxnSpPr>
          <p:nvPr/>
        </p:nvCxnSpPr>
        <p:spPr bwMode="auto">
          <a:xfrm>
            <a:off x="2441575" y="4161974"/>
            <a:ext cx="7615238" cy="0"/>
          </a:xfrm>
          <a:prstGeom prst="line">
            <a:avLst/>
          </a:prstGeom>
          <a:noFill/>
          <a:ln w="19050" algn="ctr">
            <a:solidFill>
              <a:srgbClr val="95A4DE"/>
            </a:solidFill>
            <a:prstDash val="sysDot"/>
            <a:miter lim="800000"/>
            <a:headEnd/>
            <a:tailEnd/>
          </a:ln>
          <a:extLst>
            <a:ext uri="{909E8E84-426E-40DD-AFC4-6F175D3DCCD1}">
              <a14:hiddenFill xmlns:a14="http://schemas.microsoft.com/office/drawing/2010/main">
                <a:noFill/>
              </a14:hiddenFill>
            </a:ext>
          </a:extLst>
        </p:spPr>
      </p:cxnSp>
      <p:sp>
        <p:nvSpPr>
          <p:cNvPr id="9" name="Rectangle 8">
            <a:extLst>
              <a:ext uri="{FF2B5EF4-FFF2-40B4-BE49-F238E27FC236}">
                <a16:creationId xmlns:a16="http://schemas.microsoft.com/office/drawing/2014/main" id="{71D6A568-FD31-43BE-A79A-CF088DF9523D}"/>
              </a:ext>
            </a:extLst>
          </p:cNvPr>
          <p:cNvSpPr/>
          <p:nvPr/>
        </p:nvSpPr>
        <p:spPr>
          <a:xfrm>
            <a:off x="3371850" y="4268338"/>
            <a:ext cx="8159750" cy="1411287"/>
          </a:xfrm>
          <a:prstGeom prst="rect">
            <a:avLst/>
          </a:prstGeom>
          <a:solidFill>
            <a:sysClr val="window" lastClr="FFFFFF">
              <a:lumMod val="95000"/>
            </a:sysClr>
          </a:solidFill>
          <a:ln w="19050" cap="flat" cmpd="sng" algn="ctr">
            <a:noFill/>
            <a:prstDash val="sysDot"/>
            <a:miter lim="800000"/>
          </a:ln>
          <a:effectLst/>
        </p:spPr>
        <p:txBody>
          <a:bodyPr/>
          <a:lstStyle/>
          <a:p>
            <a:pPr marL="257175" indent="-257175">
              <a:buFont typeface="+mj-lt"/>
              <a:buAutoNum type="arabicPeriod"/>
              <a:defRPr/>
            </a:pPr>
            <a:r>
              <a:rPr lang="en-KE" sz="2000" kern="0" dirty="0">
                <a:solidFill>
                  <a:srgbClr val="963334">
                    <a:lumMod val="50000"/>
                  </a:srgbClr>
                </a:solidFill>
                <a:cs typeface="Arial" panose="020B0604020202020204" pitchFamily="34" charset="0"/>
              </a:rPr>
              <a:t>D</a:t>
            </a:r>
            <a:r>
              <a:rPr lang="en-US" sz="2000" kern="0" dirty="0">
                <a:solidFill>
                  <a:srgbClr val="963334">
                    <a:lumMod val="50000"/>
                  </a:srgbClr>
                </a:solidFill>
                <a:cs typeface="Arial" panose="020B0604020202020204" pitchFamily="34" charset="0"/>
              </a:rPr>
              <a:t>e</a:t>
            </a:r>
            <a:r>
              <a:rPr lang="en-KE" sz="2000" kern="0" dirty="0">
                <a:solidFill>
                  <a:srgbClr val="963334">
                    <a:lumMod val="50000"/>
                  </a:srgbClr>
                </a:solidFill>
                <a:cs typeface="Arial" panose="020B0604020202020204" pitchFamily="34" charset="0"/>
              </a:rPr>
              <a:t>t</a:t>
            </a:r>
            <a:r>
              <a:rPr lang="en-US" sz="2000" kern="0" dirty="0">
                <a:solidFill>
                  <a:srgbClr val="963334">
                    <a:lumMod val="50000"/>
                  </a:srgbClr>
                </a:solidFill>
                <a:cs typeface="Arial" panose="020B0604020202020204" pitchFamily="34" charset="0"/>
              </a:rPr>
              <a:t>e</a:t>
            </a:r>
            <a:r>
              <a:rPr lang="en-KE" sz="2000" kern="0" dirty="0">
                <a:solidFill>
                  <a:srgbClr val="963334">
                    <a:lumMod val="50000"/>
                  </a:srgbClr>
                </a:solidFill>
                <a:cs typeface="Arial" panose="020B0604020202020204" pitchFamily="34" charset="0"/>
              </a:rPr>
              <a:t>c</a:t>
            </a:r>
            <a:r>
              <a:rPr lang="en-US" sz="2000" kern="0" dirty="0">
                <a:solidFill>
                  <a:srgbClr val="963334">
                    <a:lumMod val="50000"/>
                  </a:srgbClr>
                </a:solidFill>
                <a:cs typeface="Arial" panose="020B0604020202020204" pitchFamily="34" charset="0"/>
              </a:rPr>
              <a:t>t</a:t>
            </a:r>
            <a:r>
              <a:rPr lang="en-KE" sz="2000" kern="0" dirty="0">
                <a:solidFill>
                  <a:srgbClr val="963334">
                    <a:lumMod val="50000"/>
                  </a:srgbClr>
                </a:solidFill>
                <a:cs typeface="Arial" panose="020B0604020202020204" pitchFamily="34" charset="0"/>
              </a:rPr>
              <a:t>s </a:t>
            </a:r>
            <a:r>
              <a:rPr lang="en-US" sz="2000" kern="0" dirty="0">
                <a:solidFill>
                  <a:srgbClr val="963334">
                    <a:lumMod val="50000"/>
                  </a:srgbClr>
                </a:solidFill>
                <a:cs typeface="Arial" panose="020B0604020202020204" pitchFamily="34" charset="0"/>
              </a:rPr>
              <a:t>20–30%</a:t>
            </a:r>
            <a:r>
              <a:rPr lang="en-KE" sz="2000" kern="0" dirty="0">
                <a:solidFill>
                  <a:srgbClr val="963334">
                    <a:lumMod val="50000"/>
                  </a:srgbClr>
                </a:solidFill>
                <a:cs typeface="Arial" panose="020B0604020202020204" pitchFamily="34" charset="0"/>
              </a:rPr>
              <a:t> </a:t>
            </a:r>
            <a:r>
              <a:rPr lang="en-US" sz="2000" kern="0" dirty="0">
                <a:solidFill>
                  <a:srgbClr val="963334">
                    <a:lumMod val="50000"/>
                  </a:srgbClr>
                </a:solidFill>
                <a:cs typeface="Arial" panose="020B0604020202020204" pitchFamily="34" charset="0"/>
              </a:rPr>
              <a:t>more children </a:t>
            </a:r>
            <a:r>
              <a:rPr lang="en-KE" sz="2000" kern="0" dirty="0">
                <a:solidFill>
                  <a:srgbClr val="963334">
                    <a:lumMod val="50000"/>
                  </a:srgbClr>
                </a:solidFill>
                <a:cs typeface="Arial" panose="020B0604020202020204" pitchFamily="34" charset="0"/>
              </a:rPr>
              <a:t>w</a:t>
            </a:r>
            <a:r>
              <a:rPr lang="en-US" sz="2000" kern="0" dirty="0">
                <a:solidFill>
                  <a:srgbClr val="963334">
                    <a:lumMod val="50000"/>
                  </a:srgbClr>
                </a:solidFill>
                <a:cs typeface="Arial" panose="020B0604020202020204" pitchFamily="34" charset="0"/>
              </a:rPr>
              <a:t>i</a:t>
            </a:r>
            <a:r>
              <a:rPr lang="en-KE" sz="2000" kern="0" dirty="0">
                <a:solidFill>
                  <a:srgbClr val="963334">
                    <a:lumMod val="50000"/>
                  </a:srgbClr>
                </a:solidFill>
                <a:cs typeface="Arial" panose="020B0604020202020204" pitchFamily="34" charset="0"/>
              </a:rPr>
              <a:t>t</a:t>
            </a:r>
            <a:r>
              <a:rPr lang="en-US" sz="2000" kern="0" dirty="0">
                <a:solidFill>
                  <a:srgbClr val="963334">
                    <a:lumMod val="50000"/>
                  </a:srgbClr>
                </a:solidFill>
                <a:cs typeface="Arial" panose="020B0604020202020204" pitchFamily="34" charset="0"/>
              </a:rPr>
              <a:t>h</a:t>
            </a:r>
            <a:r>
              <a:rPr lang="en-KE" sz="2000" kern="0" dirty="0">
                <a:solidFill>
                  <a:srgbClr val="963334">
                    <a:lumMod val="50000"/>
                  </a:srgbClr>
                </a:solidFill>
                <a:cs typeface="Arial" panose="020B0604020202020204" pitchFamily="34" charset="0"/>
              </a:rPr>
              <a:t> </a:t>
            </a:r>
            <a:r>
              <a:rPr lang="en-US" sz="2000" kern="0" dirty="0">
                <a:solidFill>
                  <a:srgbClr val="963334">
                    <a:lumMod val="50000"/>
                  </a:srgbClr>
                </a:solidFill>
                <a:cs typeface="Arial" panose="020B0604020202020204" pitchFamily="34" charset="0"/>
              </a:rPr>
              <a:t>h</a:t>
            </a:r>
            <a:r>
              <a:rPr lang="en-KE" sz="2000" kern="0" dirty="0">
                <a:solidFill>
                  <a:srgbClr val="963334">
                    <a:lumMod val="50000"/>
                  </a:srgbClr>
                </a:solidFill>
                <a:cs typeface="Arial" panose="020B0604020202020204" pitchFamily="34" charset="0"/>
              </a:rPr>
              <a:t>y</a:t>
            </a:r>
            <a:r>
              <a:rPr lang="en-US" sz="2000" kern="0" dirty="0">
                <a:solidFill>
                  <a:srgbClr val="963334">
                    <a:lumMod val="50000"/>
                  </a:srgbClr>
                </a:solidFill>
                <a:cs typeface="Arial" panose="020B0604020202020204" pitchFamily="34" charset="0"/>
              </a:rPr>
              <a:t>p</a:t>
            </a:r>
            <a:r>
              <a:rPr lang="en-KE" sz="2000" kern="0" dirty="0">
                <a:solidFill>
                  <a:srgbClr val="963334">
                    <a:lumMod val="50000"/>
                  </a:srgbClr>
                </a:solidFill>
                <a:cs typeface="Arial" panose="020B0604020202020204" pitchFamily="34" charset="0"/>
              </a:rPr>
              <a:t>o</a:t>
            </a:r>
            <a:r>
              <a:rPr lang="en-US" sz="2000" kern="0" dirty="0">
                <a:solidFill>
                  <a:srgbClr val="963334">
                    <a:lumMod val="50000"/>
                  </a:srgbClr>
                </a:solidFill>
                <a:cs typeface="Arial" panose="020B0604020202020204" pitchFamily="34" charset="0"/>
              </a:rPr>
              <a:t>x</a:t>
            </a:r>
            <a:r>
              <a:rPr lang="en-KE" sz="2000" kern="0" dirty="0">
                <a:solidFill>
                  <a:srgbClr val="963334">
                    <a:lumMod val="50000"/>
                  </a:srgbClr>
                </a:solidFill>
                <a:cs typeface="Arial" panose="020B0604020202020204" pitchFamily="34" charset="0"/>
              </a:rPr>
              <a:t>a</a:t>
            </a:r>
            <a:r>
              <a:rPr lang="en-US" sz="2000" kern="0" dirty="0">
                <a:solidFill>
                  <a:srgbClr val="963334">
                    <a:lumMod val="50000"/>
                  </a:srgbClr>
                </a:solidFill>
                <a:cs typeface="Arial" panose="020B0604020202020204" pitchFamily="34" charset="0"/>
              </a:rPr>
              <a:t>e</a:t>
            </a:r>
            <a:r>
              <a:rPr lang="en-KE" sz="2000" kern="0" dirty="0">
                <a:solidFill>
                  <a:srgbClr val="963334">
                    <a:lumMod val="50000"/>
                  </a:srgbClr>
                </a:solidFill>
                <a:cs typeface="Arial" panose="020B0604020202020204" pitchFamily="34" charset="0"/>
              </a:rPr>
              <a:t>m</a:t>
            </a:r>
            <a:r>
              <a:rPr lang="en-US" sz="2000" kern="0" dirty="0">
                <a:solidFill>
                  <a:srgbClr val="963334">
                    <a:lumMod val="50000"/>
                  </a:srgbClr>
                </a:solidFill>
                <a:cs typeface="Arial" panose="020B0604020202020204" pitchFamily="34" charset="0"/>
              </a:rPr>
              <a:t>i</a:t>
            </a:r>
            <a:r>
              <a:rPr lang="en-KE" sz="2000" kern="0" dirty="0">
                <a:solidFill>
                  <a:srgbClr val="963334">
                    <a:lumMod val="50000"/>
                  </a:srgbClr>
                </a:solidFill>
                <a:cs typeface="Arial" panose="020B0604020202020204" pitchFamily="34" charset="0"/>
              </a:rPr>
              <a:t>a </a:t>
            </a:r>
            <a:r>
              <a:rPr lang="en-US" sz="2000" kern="0" dirty="0">
                <a:solidFill>
                  <a:srgbClr val="963334">
                    <a:lumMod val="50000"/>
                  </a:srgbClr>
                </a:solidFill>
                <a:cs typeface="Arial" panose="020B0604020202020204" pitchFamily="34" charset="0"/>
              </a:rPr>
              <a:t>than </a:t>
            </a:r>
            <a:r>
              <a:rPr lang="en-KE" sz="2000" kern="0" dirty="0">
                <a:solidFill>
                  <a:srgbClr val="963334">
                    <a:lumMod val="50000"/>
                  </a:srgbClr>
                </a:solidFill>
                <a:cs typeface="Arial" panose="020B0604020202020204" pitchFamily="34" charset="0"/>
              </a:rPr>
              <a:t>clinical </a:t>
            </a:r>
            <a:r>
              <a:rPr lang="en-US" sz="2000" kern="0" dirty="0">
                <a:solidFill>
                  <a:srgbClr val="963334">
                    <a:lumMod val="50000"/>
                  </a:srgbClr>
                </a:solidFill>
                <a:cs typeface="Arial" panose="020B0604020202020204" pitchFamily="34" charset="0"/>
              </a:rPr>
              <a:t>signs alone</a:t>
            </a:r>
            <a:endParaRPr lang="en-KE" sz="2000" kern="0" dirty="0">
              <a:solidFill>
                <a:srgbClr val="963334">
                  <a:lumMod val="50000"/>
                </a:srgbClr>
              </a:solidFill>
              <a:cs typeface="Arial" panose="020B0604020202020204" pitchFamily="34" charset="0"/>
            </a:endParaRPr>
          </a:p>
          <a:p>
            <a:pPr marL="257175" indent="-257175">
              <a:buFont typeface="+mj-lt"/>
              <a:buAutoNum type="arabicPeriod"/>
              <a:defRPr/>
            </a:pPr>
            <a:r>
              <a:rPr lang="en-KE" sz="2000" kern="0" dirty="0">
                <a:solidFill>
                  <a:srgbClr val="963334">
                    <a:lumMod val="50000"/>
                  </a:srgbClr>
                </a:solidFill>
                <a:cs typeface="Arial" panose="020B0604020202020204" pitchFamily="34" charset="0"/>
              </a:rPr>
              <a:t>Non –invasive and painless unlike blood gas analysis</a:t>
            </a:r>
          </a:p>
          <a:p>
            <a:pPr marL="257175" indent="-257175">
              <a:buFont typeface="+mj-lt"/>
              <a:buAutoNum type="arabicPeriod"/>
              <a:defRPr/>
            </a:pPr>
            <a:r>
              <a:rPr lang="en-KE" sz="2000" kern="0" dirty="0">
                <a:solidFill>
                  <a:srgbClr val="963334">
                    <a:lumMod val="50000"/>
                  </a:srgbClr>
                </a:solidFill>
                <a:cs typeface="Arial" panose="020B0604020202020204" pitchFamily="34" charset="0"/>
              </a:rPr>
              <a:t>Easy to use</a:t>
            </a:r>
          </a:p>
          <a:p>
            <a:pPr marL="257175" indent="-257175">
              <a:buFont typeface="+mj-lt"/>
              <a:buAutoNum type="arabicPeriod"/>
              <a:defRPr/>
            </a:pPr>
            <a:r>
              <a:rPr lang="en-KE" sz="2000" kern="0" dirty="0">
                <a:solidFill>
                  <a:srgbClr val="963334">
                    <a:lumMod val="50000"/>
                  </a:srgbClr>
                </a:solidFill>
                <a:cs typeface="Arial" panose="020B0604020202020204" pitchFamily="34" charset="0"/>
              </a:rPr>
              <a:t>Inexpensive and </a:t>
            </a:r>
            <a:r>
              <a:rPr lang="en-US" sz="2000" kern="0" dirty="0">
                <a:solidFill>
                  <a:srgbClr val="963334">
                    <a:lumMod val="50000"/>
                  </a:srgbClr>
                </a:solidFill>
                <a:cs typeface="Arial" panose="020B0604020202020204" pitchFamily="34" charset="0"/>
              </a:rPr>
              <a:t>w</a:t>
            </a:r>
            <a:r>
              <a:rPr lang="en-KE" sz="2000" kern="0" dirty="0">
                <a:solidFill>
                  <a:srgbClr val="963334">
                    <a:lumMod val="50000"/>
                  </a:srgbClr>
                </a:solidFill>
                <a:cs typeface="Arial" panose="020B0604020202020204" pitchFamily="34" charset="0"/>
              </a:rPr>
              <a:t>i</a:t>
            </a:r>
            <a:r>
              <a:rPr lang="en-US" sz="2000" kern="0" dirty="0">
                <a:solidFill>
                  <a:srgbClr val="963334">
                    <a:lumMod val="50000"/>
                  </a:srgbClr>
                </a:solidFill>
                <a:cs typeface="Arial" panose="020B0604020202020204" pitchFamily="34" charset="0"/>
              </a:rPr>
              <a:t>d</a:t>
            </a:r>
            <a:r>
              <a:rPr lang="en-KE" sz="2000" kern="0" dirty="0">
                <a:solidFill>
                  <a:srgbClr val="963334">
                    <a:lumMod val="50000"/>
                  </a:srgbClr>
                </a:solidFill>
                <a:cs typeface="Arial" panose="020B0604020202020204" pitchFamily="34" charset="0"/>
              </a:rPr>
              <a:t>e</a:t>
            </a:r>
            <a:r>
              <a:rPr lang="en-US" sz="2000" kern="0" dirty="0">
                <a:solidFill>
                  <a:srgbClr val="963334">
                    <a:lumMod val="50000"/>
                  </a:srgbClr>
                </a:solidFill>
                <a:cs typeface="Arial" panose="020B0604020202020204" pitchFamily="34" charset="0"/>
              </a:rPr>
              <a:t>l</a:t>
            </a:r>
            <a:r>
              <a:rPr lang="en-KE" sz="2000" kern="0" dirty="0">
                <a:solidFill>
                  <a:srgbClr val="963334">
                    <a:lumMod val="50000"/>
                  </a:srgbClr>
                </a:solidFill>
                <a:cs typeface="Arial" panose="020B0604020202020204" pitchFamily="34" charset="0"/>
              </a:rPr>
              <a:t>y </a:t>
            </a:r>
            <a:r>
              <a:rPr lang="en-US" sz="2000" kern="0" dirty="0">
                <a:solidFill>
                  <a:srgbClr val="963334">
                    <a:lumMod val="50000"/>
                  </a:srgbClr>
                </a:solidFill>
                <a:cs typeface="Arial" panose="020B0604020202020204" pitchFamily="34" charset="0"/>
              </a:rPr>
              <a:t>a</a:t>
            </a:r>
            <a:r>
              <a:rPr lang="en-KE" sz="2000" kern="0" dirty="0">
                <a:solidFill>
                  <a:srgbClr val="963334">
                    <a:lumMod val="50000"/>
                  </a:srgbClr>
                </a:solidFill>
                <a:cs typeface="Arial" panose="020B0604020202020204" pitchFamily="34" charset="0"/>
              </a:rPr>
              <a:t>v</a:t>
            </a:r>
            <a:r>
              <a:rPr lang="en-US" sz="2000" kern="0" dirty="0">
                <a:solidFill>
                  <a:srgbClr val="963334">
                    <a:lumMod val="50000"/>
                  </a:srgbClr>
                </a:solidFill>
                <a:cs typeface="Arial" panose="020B0604020202020204" pitchFamily="34" charset="0"/>
              </a:rPr>
              <a:t>a</a:t>
            </a:r>
            <a:r>
              <a:rPr lang="en-KE" sz="2000" kern="0" dirty="0">
                <a:solidFill>
                  <a:srgbClr val="963334">
                    <a:lumMod val="50000"/>
                  </a:srgbClr>
                </a:solidFill>
                <a:cs typeface="Arial" panose="020B0604020202020204" pitchFamily="34" charset="0"/>
              </a:rPr>
              <a:t>i</a:t>
            </a:r>
            <a:r>
              <a:rPr lang="en-US" sz="2000" kern="0" dirty="0">
                <a:solidFill>
                  <a:srgbClr val="963334">
                    <a:lumMod val="50000"/>
                  </a:srgbClr>
                </a:solidFill>
                <a:cs typeface="Arial" panose="020B0604020202020204" pitchFamily="34" charset="0"/>
              </a:rPr>
              <a:t>l</a:t>
            </a:r>
            <a:r>
              <a:rPr lang="en-KE" sz="2000" kern="0" dirty="0">
                <a:solidFill>
                  <a:srgbClr val="963334">
                    <a:lumMod val="50000"/>
                  </a:srgbClr>
                </a:solidFill>
                <a:cs typeface="Arial" panose="020B0604020202020204" pitchFamily="34" charset="0"/>
              </a:rPr>
              <a:t>a</a:t>
            </a:r>
            <a:r>
              <a:rPr lang="en-US" sz="2000" kern="0" dirty="0">
                <a:solidFill>
                  <a:srgbClr val="963334">
                    <a:lumMod val="50000"/>
                  </a:srgbClr>
                </a:solidFill>
                <a:cs typeface="Arial" panose="020B0604020202020204" pitchFamily="34" charset="0"/>
              </a:rPr>
              <a:t>b</a:t>
            </a:r>
            <a:r>
              <a:rPr lang="en-KE" sz="2000" kern="0" dirty="0">
                <a:solidFill>
                  <a:srgbClr val="963334">
                    <a:lumMod val="50000"/>
                  </a:srgbClr>
                </a:solidFill>
                <a:cs typeface="Arial" panose="020B0604020202020204" pitchFamily="34" charset="0"/>
              </a:rPr>
              <a:t>l</a:t>
            </a:r>
            <a:r>
              <a:rPr lang="en-US" sz="2000" kern="0" dirty="0">
                <a:solidFill>
                  <a:srgbClr val="963334">
                    <a:lumMod val="50000"/>
                  </a:srgbClr>
                </a:solidFill>
                <a:cs typeface="Arial" panose="020B0604020202020204" pitchFamily="34" charset="0"/>
              </a:rPr>
              <a:t>e</a:t>
            </a:r>
          </a:p>
        </p:txBody>
      </p:sp>
      <p:sp>
        <p:nvSpPr>
          <p:cNvPr id="2" name="Rectangle 1">
            <a:extLst>
              <a:ext uri="{FF2B5EF4-FFF2-40B4-BE49-F238E27FC236}">
                <a16:creationId xmlns:a16="http://schemas.microsoft.com/office/drawing/2014/main" id="{4E7D5002-16AA-434B-992F-6F9E6AF38C8F}"/>
              </a:ext>
            </a:extLst>
          </p:cNvPr>
          <p:cNvSpPr/>
          <p:nvPr/>
        </p:nvSpPr>
        <p:spPr>
          <a:xfrm>
            <a:off x="1802872" y="4607799"/>
            <a:ext cx="1524000" cy="96361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KE" b="1" dirty="0">
                <a:solidFill>
                  <a:srgbClr val="000000"/>
                </a:solidFill>
                <a:latin typeface="Calibri" panose="020F0502020204030204" pitchFamily="34" charset="0"/>
                <a:cs typeface="Calibri" panose="020F0502020204030204" pitchFamily="34" charset="0"/>
              </a:rPr>
              <a:t>A</a:t>
            </a:r>
            <a:r>
              <a:rPr lang="en-US" b="1" dirty="0">
                <a:solidFill>
                  <a:srgbClr val="000000"/>
                </a:solidFill>
                <a:latin typeface="Calibri" panose="020F0502020204030204" pitchFamily="34" charset="0"/>
                <a:cs typeface="Calibri" panose="020F0502020204030204" pitchFamily="34" charset="0"/>
              </a:rPr>
              <a:t>d</a:t>
            </a:r>
            <a:r>
              <a:rPr lang="en-KE" b="1" dirty="0">
                <a:solidFill>
                  <a:srgbClr val="000000"/>
                </a:solidFill>
                <a:latin typeface="Calibri" panose="020F0502020204030204" pitchFamily="34" charset="0"/>
                <a:cs typeface="Calibri" panose="020F0502020204030204" pitchFamily="34" charset="0"/>
              </a:rPr>
              <a:t>v</a:t>
            </a:r>
            <a:r>
              <a:rPr lang="en-US" b="1" dirty="0">
                <a:solidFill>
                  <a:srgbClr val="000000"/>
                </a:solidFill>
                <a:latin typeface="Calibri" panose="020F0502020204030204" pitchFamily="34" charset="0"/>
                <a:cs typeface="Calibri" panose="020F0502020204030204" pitchFamily="34" charset="0"/>
              </a:rPr>
              <a:t>a</a:t>
            </a:r>
            <a:r>
              <a:rPr lang="en-KE" b="1" dirty="0">
                <a:solidFill>
                  <a:srgbClr val="000000"/>
                </a:solidFill>
                <a:latin typeface="Calibri" panose="020F0502020204030204" pitchFamily="34" charset="0"/>
                <a:cs typeface="Calibri" panose="020F0502020204030204" pitchFamily="34" charset="0"/>
              </a:rPr>
              <a:t>n</a:t>
            </a:r>
            <a:r>
              <a:rPr lang="en-US" b="1" dirty="0">
                <a:solidFill>
                  <a:srgbClr val="000000"/>
                </a:solidFill>
                <a:latin typeface="Calibri" panose="020F0502020204030204" pitchFamily="34" charset="0"/>
                <a:cs typeface="Calibri" panose="020F0502020204030204" pitchFamily="34" charset="0"/>
              </a:rPr>
              <a:t>t</a:t>
            </a:r>
            <a:r>
              <a:rPr lang="en-KE" b="1" dirty="0">
                <a:solidFill>
                  <a:srgbClr val="000000"/>
                </a:solidFill>
                <a:latin typeface="Calibri" panose="020F0502020204030204" pitchFamily="34" charset="0"/>
                <a:cs typeface="Calibri" panose="020F0502020204030204" pitchFamily="34" charset="0"/>
              </a:rPr>
              <a:t>a</a:t>
            </a:r>
            <a:r>
              <a:rPr lang="en-US" b="1" dirty="0">
                <a:solidFill>
                  <a:srgbClr val="000000"/>
                </a:solidFill>
                <a:latin typeface="Calibri" panose="020F0502020204030204" pitchFamily="34" charset="0"/>
                <a:cs typeface="Calibri" panose="020F0502020204030204" pitchFamily="34" charset="0"/>
              </a:rPr>
              <a:t>g</a:t>
            </a:r>
            <a:r>
              <a:rPr lang="en-KE" b="1" dirty="0">
                <a:solidFill>
                  <a:srgbClr val="000000"/>
                </a:solidFill>
                <a:latin typeface="Calibri" panose="020F0502020204030204" pitchFamily="34" charset="0"/>
                <a:cs typeface="Calibri" panose="020F0502020204030204" pitchFamily="34" charset="0"/>
              </a:rPr>
              <a:t>e</a:t>
            </a:r>
            <a:r>
              <a:rPr lang="en-US" b="1" dirty="0">
                <a:solidFill>
                  <a:srgbClr val="000000"/>
                </a:solidFill>
                <a:latin typeface="Calibri" panose="020F0502020204030204" pitchFamily="34" charset="0"/>
                <a:cs typeface="Calibri" panose="020F0502020204030204" pitchFamily="34" charset="0"/>
              </a:rPr>
              <a:t>s</a:t>
            </a:r>
          </a:p>
        </p:txBody>
      </p:sp>
      <p:sp>
        <p:nvSpPr>
          <p:cNvPr id="13" name="Rectangle 12">
            <a:extLst>
              <a:ext uri="{FF2B5EF4-FFF2-40B4-BE49-F238E27FC236}">
                <a16:creationId xmlns:a16="http://schemas.microsoft.com/office/drawing/2014/main" id="{B1248E84-A778-42EF-9082-2290351D1296}"/>
              </a:ext>
            </a:extLst>
          </p:cNvPr>
          <p:cNvSpPr/>
          <p:nvPr/>
        </p:nvSpPr>
        <p:spPr>
          <a:xfrm>
            <a:off x="1701272" y="3061346"/>
            <a:ext cx="1524000" cy="7413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KE" sz="2000" b="1" dirty="0">
                <a:solidFill>
                  <a:srgbClr val="000000"/>
                </a:solidFill>
                <a:cs typeface="Calibri" panose="020F0502020204030204" pitchFamily="34" charset="0"/>
              </a:rPr>
              <a:t>Clinical use </a:t>
            </a:r>
            <a:endParaRPr lang="en-US" sz="2000" b="1" dirty="0">
              <a:solidFill>
                <a:srgbClr val="000000"/>
              </a:solidFill>
              <a:cs typeface="Calibri" panose="020F0502020204030204" pitchFamily="34" charset="0"/>
            </a:endParaRPr>
          </a:p>
        </p:txBody>
      </p:sp>
      <p:sp>
        <p:nvSpPr>
          <p:cNvPr id="14" name="Rectangle 13">
            <a:extLst>
              <a:ext uri="{FF2B5EF4-FFF2-40B4-BE49-F238E27FC236}">
                <a16:creationId xmlns:a16="http://schemas.microsoft.com/office/drawing/2014/main" id="{1E3463F7-D4B2-4919-94AD-C0155A42E70F}"/>
              </a:ext>
            </a:extLst>
          </p:cNvPr>
          <p:cNvSpPr/>
          <p:nvPr/>
        </p:nvSpPr>
        <p:spPr>
          <a:xfrm>
            <a:off x="1701272" y="1524795"/>
            <a:ext cx="1522412" cy="90011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KE" sz="2000" b="1" dirty="0">
                <a:solidFill>
                  <a:srgbClr val="000000"/>
                </a:solidFill>
                <a:cs typeface="Calibri" panose="020F0502020204030204" pitchFamily="34" charset="0"/>
              </a:rPr>
              <a:t>What it measures</a:t>
            </a:r>
            <a:endParaRPr lang="en-US" sz="2000" b="1" dirty="0">
              <a:solidFill>
                <a:srgbClr val="000000"/>
              </a:solidFill>
              <a:cs typeface="Calibri" panose="020F0502020204030204" pitchFamily="34" charset="0"/>
            </a:endParaRPr>
          </a:p>
        </p:txBody>
      </p:sp>
      <p:sp>
        <p:nvSpPr>
          <p:cNvPr id="8" name="Rectangle 7">
            <a:extLst>
              <a:ext uri="{FF2B5EF4-FFF2-40B4-BE49-F238E27FC236}">
                <a16:creationId xmlns:a16="http://schemas.microsoft.com/office/drawing/2014/main" id="{ED641A00-5F51-44A3-BC75-201F04AF1500}"/>
              </a:ext>
            </a:extLst>
          </p:cNvPr>
          <p:cNvSpPr/>
          <p:nvPr/>
        </p:nvSpPr>
        <p:spPr>
          <a:xfrm>
            <a:off x="1142014" y="5892272"/>
            <a:ext cx="8523290" cy="633942"/>
          </a:xfrm>
          <a:prstGeom prst="rect">
            <a:avLst/>
          </a:prstGeom>
          <a:solidFill>
            <a:schemeClr val="accent2">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KE" sz="2000" b="1" dirty="0">
                <a:solidFill>
                  <a:schemeClr val="tx1"/>
                </a:solidFill>
              </a:rPr>
              <a:t>A</a:t>
            </a:r>
            <a:r>
              <a:rPr lang="en-US" sz="2000" b="1" dirty="0">
                <a:solidFill>
                  <a:schemeClr val="tx1"/>
                </a:solidFill>
              </a:rPr>
              <a:t>l</a:t>
            </a:r>
            <a:r>
              <a:rPr lang="en-KE" sz="2000" b="1" dirty="0">
                <a:solidFill>
                  <a:schemeClr val="tx1"/>
                </a:solidFill>
              </a:rPr>
              <a:t>l </a:t>
            </a:r>
            <a:r>
              <a:rPr lang="en-US" sz="2000" b="1" dirty="0">
                <a:solidFill>
                  <a:schemeClr val="tx1"/>
                </a:solidFill>
              </a:rPr>
              <a:t>h</a:t>
            </a:r>
            <a:r>
              <a:rPr lang="en-KE" sz="2000" b="1" dirty="0">
                <a:solidFill>
                  <a:schemeClr val="tx1"/>
                </a:solidFill>
              </a:rPr>
              <a:t>e</a:t>
            </a:r>
            <a:r>
              <a:rPr lang="en-US" sz="2000" b="1" dirty="0">
                <a:solidFill>
                  <a:schemeClr val="tx1"/>
                </a:solidFill>
              </a:rPr>
              <a:t>a</a:t>
            </a:r>
            <a:r>
              <a:rPr lang="en-KE" sz="2000" b="1" dirty="0">
                <a:solidFill>
                  <a:schemeClr val="tx1"/>
                </a:solidFill>
              </a:rPr>
              <a:t>l</a:t>
            </a:r>
            <a:r>
              <a:rPr lang="en-US" sz="2000" b="1" dirty="0">
                <a:solidFill>
                  <a:schemeClr val="tx1"/>
                </a:solidFill>
              </a:rPr>
              <a:t>t</a:t>
            </a:r>
            <a:r>
              <a:rPr lang="en-KE" sz="2000" b="1" dirty="0">
                <a:solidFill>
                  <a:schemeClr val="tx1"/>
                </a:solidFill>
              </a:rPr>
              <a:t>h </a:t>
            </a:r>
            <a:r>
              <a:rPr lang="en-US" sz="2000" b="1" dirty="0">
                <a:solidFill>
                  <a:schemeClr val="tx1"/>
                </a:solidFill>
              </a:rPr>
              <a:t>f</a:t>
            </a:r>
            <a:r>
              <a:rPr lang="en-KE" sz="2000" b="1" dirty="0">
                <a:solidFill>
                  <a:schemeClr val="tx1"/>
                </a:solidFill>
              </a:rPr>
              <a:t>a</a:t>
            </a:r>
            <a:r>
              <a:rPr lang="en-US" sz="2000" b="1" dirty="0">
                <a:solidFill>
                  <a:schemeClr val="tx1"/>
                </a:solidFill>
              </a:rPr>
              <a:t>c</a:t>
            </a:r>
            <a:r>
              <a:rPr lang="en-KE" sz="2000" b="1" dirty="0">
                <a:solidFill>
                  <a:schemeClr val="tx1"/>
                </a:solidFill>
              </a:rPr>
              <a:t>i</a:t>
            </a:r>
            <a:r>
              <a:rPr lang="en-US" sz="2000" b="1" dirty="0">
                <a:solidFill>
                  <a:schemeClr val="tx1"/>
                </a:solidFill>
              </a:rPr>
              <a:t>l</a:t>
            </a:r>
            <a:r>
              <a:rPr lang="en-KE" sz="2000" b="1" dirty="0">
                <a:solidFill>
                  <a:schemeClr val="tx1"/>
                </a:solidFill>
              </a:rPr>
              <a:t>i</a:t>
            </a:r>
            <a:r>
              <a:rPr lang="en-US" sz="2000" b="1" dirty="0">
                <a:solidFill>
                  <a:schemeClr val="tx1"/>
                </a:solidFill>
              </a:rPr>
              <a:t>t</a:t>
            </a:r>
            <a:r>
              <a:rPr lang="en-KE" sz="2000" b="1" dirty="0">
                <a:solidFill>
                  <a:schemeClr val="tx1"/>
                </a:solidFill>
              </a:rPr>
              <a:t>i</a:t>
            </a:r>
            <a:r>
              <a:rPr lang="en-US" sz="2000" b="1" dirty="0">
                <a:solidFill>
                  <a:schemeClr val="tx1"/>
                </a:solidFill>
              </a:rPr>
              <a:t>e</a:t>
            </a:r>
            <a:r>
              <a:rPr lang="en-KE" sz="2000" b="1" dirty="0">
                <a:solidFill>
                  <a:schemeClr val="tx1"/>
                </a:solidFill>
              </a:rPr>
              <a:t>s </a:t>
            </a:r>
            <a:r>
              <a:rPr lang="en-US" sz="2000" b="1" dirty="0">
                <a:solidFill>
                  <a:schemeClr val="tx1"/>
                </a:solidFill>
              </a:rPr>
              <a:t>s</a:t>
            </a:r>
            <a:r>
              <a:rPr lang="en-KE" sz="2000" b="1" dirty="0">
                <a:solidFill>
                  <a:schemeClr val="tx1"/>
                </a:solidFill>
              </a:rPr>
              <a:t>h</a:t>
            </a:r>
            <a:r>
              <a:rPr lang="en-US" sz="2000" b="1" dirty="0">
                <a:solidFill>
                  <a:schemeClr val="tx1"/>
                </a:solidFill>
              </a:rPr>
              <a:t>o</a:t>
            </a:r>
            <a:r>
              <a:rPr lang="en-KE" sz="2000" b="1" dirty="0">
                <a:solidFill>
                  <a:schemeClr val="tx1"/>
                </a:solidFill>
              </a:rPr>
              <a:t>u</a:t>
            </a:r>
            <a:r>
              <a:rPr lang="en-US" sz="2000" b="1" dirty="0">
                <a:solidFill>
                  <a:schemeClr val="tx1"/>
                </a:solidFill>
              </a:rPr>
              <a:t>l</a:t>
            </a:r>
            <a:r>
              <a:rPr lang="en-KE" sz="2000" b="1" dirty="0">
                <a:solidFill>
                  <a:schemeClr val="tx1"/>
                </a:solidFill>
              </a:rPr>
              <a:t>d </a:t>
            </a:r>
            <a:r>
              <a:rPr lang="en-US" sz="2000" b="1" dirty="0">
                <a:solidFill>
                  <a:schemeClr val="tx1"/>
                </a:solidFill>
              </a:rPr>
              <a:t>h</a:t>
            </a:r>
            <a:r>
              <a:rPr lang="en-KE" sz="2000" b="1" dirty="0">
                <a:solidFill>
                  <a:schemeClr val="tx1"/>
                </a:solidFill>
              </a:rPr>
              <a:t>a</a:t>
            </a:r>
            <a:r>
              <a:rPr lang="en-US" sz="2000" b="1" dirty="0">
                <a:solidFill>
                  <a:schemeClr val="tx1"/>
                </a:solidFill>
              </a:rPr>
              <a:t>v</a:t>
            </a:r>
            <a:r>
              <a:rPr lang="en-KE" sz="2000" b="1" dirty="0">
                <a:solidFill>
                  <a:schemeClr val="tx1"/>
                </a:solidFill>
              </a:rPr>
              <a:t>e </a:t>
            </a:r>
            <a:r>
              <a:rPr lang="en-US" sz="2000" b="1" dirty="0">
                <a:solidFill>
                  <a:schemeClr val="tx1"/>
                </a:solidFill>
              </a:rPr>
              <a:t>a</a:t>
            </a:r>
            <a:r>
              <a:rPr lang="en-KE" sz="2000" b="1" dirty="0">
                <a:solidFill>
                  <a:schemeClr val="tx1"/>
                </a:solidFill>
              </a:rPr>
              <a:t> </a:t>
            </a:r>
            <a:r>
              <a:rPr lang="en-US" sz="2000" b="1" dirty="0">
                <a:solidFill>
                  <a:schemeClr val="tx1"/>
                </a:solidFill>
              </a:rPr>
              <a:t>p</a:t>
            </a:r>
            <a:r>
              <a:rPr lang="en-KE" sz="2000" b="1" dirty="0">
                <a:solidFill>
                  <a:schemeClr val="tx1"/>
                </a:solidFill>
              </a:rPr>
              <a:t>u</a:t>
            </a:r>
            <a:r>
              <a:rPr lang="en-US" sz="2000" b="1" dirty="0">
                <a:solidFill>
                  <a:schemeClr val="tx1"/>
                </a:solidFill>
              </a:rPr>
              <a:t>l</a:t>
            </a:r>
            <a:r>
              <a:rPr lang="en-KE" sz="2000" b="1" dirty="0">
                <a:solidFill>
                  <a:schemeClr val="tx1"/>
                </a:solidFill>
              </a:rPr>
              <a:t>s</a:t>
            </a:r>
            <a:r>
              <a:rPr lang="en-US" sz="2000" b="1" dirty="0">
                <a:solidFill>
                  <a:schemeClr val="tx1"/>
                </a:solidFill>
              </a:rPr>
              <a:t>e</a:t>
            </a:r>
            <a:r>
              <a:rPr lang="en-KE" sz="2000" b="1" dirty="0">
                <a:solidFill>
                  <a:schemeClr val="tx1"/>
                </a:solidFill>
              </a:rPr>
              <a:t> </a:t>
            </a:r>
            <a:r>
              <a:rPr lang="en-US" sz="2000" b="1" dirty="0">
                <a:solidFill>
                  <a:schemeClr val="tx1"/>
                </a:solidFill>
              </a:rPr>
              <a:t>o</a:t>
            </a:r>
            <a:r>
              <a:rPr lang="en-KE" sz="2000" b="1" dirty="0">
                <a:solidFill>
                  <a:schemeClr val="tx1"/>
                </a:solidFill>
              </a:rPr>
              <a:t>x</a:t>
            </a:r>
            <a:r>
              <a:rPr lang="en-US" sz="2000" b="1" dirty="0">
                <a:solidFill>
                  <a:schemeClr val="tx1"/>
                </a:solidFill>
              </a:rPr>
              <a:t>i</a:t>
            </a:r>
            <a:r>
              <a:rPr lang="en-KE" sz="2000" b="1" dirty="0">
                <a:solidFill>
                  <a:schemeClr val="tx1"/>
                </a:solidFill>
              </a:rPr>
              <a:t>m</a:t>
            </a:r>
            <a:r>
              <a:rPr lang="en-US" sz="2000" b="1" dirty="0">
                <a:solidFill>
                  <a:schemeClr val="tx1"/>
                </a:solidFill>
              </a:rPr>
              <a:t>e</a:t>
            </a:r>
            <a:r>
              <a:rPr lang="en-KE" sz="2000" b="1" dirty="0">
                <a:solidFill>
                  <a:schemeClr val="tx1"/>
                </a:solidFill>
              </a:rPr>
              <a:t>t</a:t>
            </a:r>
            <a:r>
              <a:rPr lang="en-US" sz="2000" b="1" dirty="0">
                <a:solidFill>
                  <a:schemeClr val="tx1"/>
                </a:solidFill>
              </a:rPr>
              <a:t>e</a:t>
            </a:r>
            <a:r>
              <a:rPr lang="en-KE" sz="2000" b="1" dirty="0">
                <a:solidFill>
                  <a:schemeClr val="tx1"/>
                </a:solidFill>
              </a:rPr>
              <a:t>r</a:t>
            </a:r>
            <a:r>
              <a:rPr lang="en-US" sz="2000" b="1" dirty="0">
                <a:solidFill>
                  <a:schemeClr val="tx1"/>
                </a:solidFill>
              </a:rPr>
              <a:t> with a neonatal  &amp; paediatric probe</a:t>
            </a:r>
            <a:r>
              <a:rPr lang="en-KE" sz="2000" b="1" dirty="0">
                <a:solidFill>
                  <a:schemeClr val="tx1"/>
                </a:solidFill>
              </a:rPr>
              <a:t>!</a:t>
            </a:r>
            <a:endParaRPr lang="en-US" sz="2000" b="1" dirty="0">
              <a:solidFill>
                <a:schemeClr val="tx1"/>
              </a:solidFill>
            </a:endParaRPr>
          </a:p>
        </p:txBody>
      </p:sp>
      <p:sp>
        <p:nvSpPr>
          <p:cNvPr id="44044" name="Rectangle 17">
            <a:extLst>
              <a:ext uri="{FF2B5EF4-FFF2-40B4-BE49-F238E27FC236}">
                <a16:creationId xmlns:a16="http://schemas.microsoft.com/office/drawing/2014/main" id="{A467D4E8-BB08-421D-9BAB-ACE0E933DA89}"/>
              </a:ext>
            </a:extLst>
          </p:cNvPr>
          <p:cNvSpPr>
            <a:spLocks noChangeArrowheads="1"/>
          </p:cNvSpPr>
          <p:nvPr/>
        </p:nvSpPr>
        <p:spPr bwMode="auto">
          <a:xfrm>
            <a:off x="3996794" y="6526214"/>
            <a:ext cx="3997325" cy="230188"/>
          </a:xfrm>
          <a:prstGeom prst="rect">
            <a:avLst/>
          </a:prstGeom>
          <a:noFill/>
          <a:ln>
            <a:noFill/>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sz="900" i="1" dirty="0">
                <a:solidFill>
                  <a:schemeClr val="bg1">
                    <a:lumMod val="50000"/>
                  </a:schemeClr>
                </a:solidFill>
                <a:latin typeface="+mn-lt"/>
              </a:rPr>
              <a:t>WHO </a:t>
            </a:r>
            <a:r>
              <a:rPr lang="en-GB" altLang="en-US" sz="900" i="1" dirty="0">
                <a:solidFill>
                  <a:schemeClr val="bg1">
                    <a:lumMod val="50000"/>
                  </a:schemeClr>
                </a:solidFill>
                <a:latin typeface="+mn-lt"/>
              </a:rPr>
              <a:t>2016: </a:t>
            </a:r>
            <a:r>
              <a:rPr lang="en-US" altLang="en-US" sz="900" i="1" dirty="0">
                <a:solidFill>
                  <a:schemeClr val="bg1">
                    <a:lumMod val="50000"/>
                  </a:schemeClr>
                </a:solidFill>
                <a:latin typeface="+mn-lt"/>
              </a:rPr>
              <a:t>Oxygen therapy for children: a manual for health workers</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a:extLst>
              <a:ext uri="{FF2B5EF4-FFF2-40B4-BE49-F238E27FC236}">
                <a16:creationId xmlns:a16="http://schemas.microsoft.com/office/drawing/2014/main" id="{95BEFB67-CB12-4247-97ED-E1D87C6F0CB3}"/>
              </a:ext>
            </a:extLst>
          </p:cNvPr>
          <p:cNvSpPr txBox="1">
            <a:spLocks noGrp="1"/>
          </p:cNvSpPr>
          <p:nvPr>
            <p:ph type="title"/>
          </p:nvPr>
        </p:nvSpPr>
        <p:spPr>
          <a:xfrm>
            <a:off x="952500" y="190499"/>
            <a:ext cx="7848600" cy="646112"/>
          </a:xfrm>
        </p:spPr>
        <p:txBody>
          <a:bodyPr>
            <a:normAutofit fontScale="90000"/>
          </a:bodyPr>
          <a:lstStyle/>
          <a:p>
            <a:pPr>
              <a:defRPr/>
            </a:pPr>
            <a:r>
              <a:rPr lang="en-US" altLang="en-US" b="1" dirty="0">
                <a:solidFill>
                  <a:srgbClr val="0070C0"/>
                </a:solidFill>
                <a:latin typeface="+mn-lt"/>
                <a:cs typeface="Arial" panose="020B0604020202020204" pitchFamily="34" charset="0"/>
              </a:rPr>
              <a:t>Using the Pulse Oximeter</a:t>
            </a:r>
          </a:p>
        </p:txBody>
      </p:sp>
      <p:pic>
        <p:nvPicPr>
          <p:cNvPr id="33795" name="Picture 6" descr="A picture containing indoor, sitting, cup, table&#10;&#10;Description automatically generated">
            <a:extLst>
              <a:ext uri="{FF2B5EF4-FFF2-40B4-BE49-F238E27FC236}">
                <a16:creationId xmlns:a16="http://schemas.microsoft.com/office/drawing/2014/main" id="{51992E34-B2C1-4E2A-A9D4-4C40C37F4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1451" y="3768726"/>
            <a:ext cx="2327275"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7">
            <a:extLst>
              <a:ext uri="{FF2B5EF4-FFF2-40B4-BE49-F238E27FC236}">
                <a16:creationId xmlns:a16="http://schemas.microsoft.com/office/drawing/2014/main" id="{0D3AFA19-88C9-4A2A-8598-FD220E51D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0" y="3714751"/>
            <a:ext cx="232568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descr="A close up of a cable&#10;&#10;Description automatically generated">
            <a:extLst>
              <a:ext uri="{FF2B5EF4-FFF2-40B4-BE49-F238E27FC236}">
                <a16:creationId xmlns:a16="http://schemas.microsoft.com/office/drawing/2014/main" id="{F3830E57-5B2A-4CD3-9219-4F1C6D788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0" y="4981576"/>
            <a:ext cx="26416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3">
            <a:extLst>
              <a:ext uri="{FF2B5EF4-FFF2-40B4-BE49-F238E27FC236}">
                <a16:creationId xmlns:a16="http://schemas.microsoft.com/office/drawing/2014/main" id="{27AC1B76-F876-42A6-A50F-D809072F76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0351" y="1125538"/>
            <a:ext cx="3548063"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4">
            <a:extLst>
              <a:ext uri="{FF2B5EF4-FFF2-40B4-BE49-F238E27FC236}">
                <a16:creationId xmlns:a16="http://schemas.microsoft.com/office/drawing/2014/main" id="{43CB951C-6C99-4915-9B8B-0F754EA3105B}"/>
              </a:ext>
            </a:extLst>
          </p:cNvPr>
          <p:cNvSpPr txBox="1">
            <a:spLocks noChangeArrowheads="1"/>
          </p:cNvSpPr>
          <p:nvPr/>
        </p:nvSpPr>
        <p:spPr bwMode="auto">
          <a:xfrm>
            <a:off x="5016500" y="1019176"/>
            <a:ext cx="53530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 typeface="Arial" panose="020B0604020202020204" pitchFamily="34" charset="0"/>
              <a:buAutoNum type="arabicPeriod"/>
            </a:pPr>
            <a:r>
              <a:rPr lang="en-US" altLang="en-US" sz="1700">
                <a:solidFill>
                  <a:srgbClr val="292934"/>
                </a:solidFill>
                <a:latin typeface="Arial" panose="020B0604020202020204" pitchFamily="34" charset="0"/>
              </a:rPr>
              <a:t>Attach probe to pulse oximeter</a:t>
            </a:r>
          </a:p>
          <a:p>
            <a:pPr>
              <a:buFont typeface="Arial" panose="020B0604020202020204" pitchFamily="34" charset="0"/>
              <a:buAutoNum type="arabicPeriod"/>
            </a:pPr>
            <a:r>
              <a:rPr lang="en-US" altLang="en-US" sz="1700">
                <a:solidFill>
                  <a:srgbClr val="292934"/>
                </a:solidFill>
                <a:latin typeface="Arial" panose="020B0604020202020204" pitchFamily="34" charset="0"/>
              </a:rPr>
              <a:t>Press the power button to turn on the pulse oximeter</a:t>
            </a:r>
          </a:p>
          <a:p>
            <a:pPr>
              <a:buFont typeface="Arial" panose="020B0604020202020204" pitchFamily="34" charset="0"/>
              <a:buAutoNum type="arabicPeriod"/>
            </a:pPr>
            <a:r>
              <a:rPr lang="en-US" altLang="en-US" sz="1700">
                <a:solidFill>
                  <a:srgbClr val="292934"/>
                </a:solidFill>
                <a:latin typeface="Arial" panose="020B0604020202020204" pitchFamily="34" charset="0"/>
              </a:rPr>
              <a:t>Ensure the probe has a red light and the settings are appropriate</a:t>
            </a:r>
          </a:p>
          <a:p>
            <a:pPr>
              <a:buFont typeface="Arial" panose="020B0604020202020204" pitchFamily="34" charset="0"/>
              <a:buAutoNum type="arabicPeriod"/>
            </a:pPr>
            <a:r>
              <a:rPr lang="en-US" altLang="en-US" sz="1700">
                <a:solidFill>
                  <a:srgbClr val="292934"/>
                </a:solidFill>
                <a:latin typeface="Arial" panose="020B0604020202020204" pitchFamily="34" charset="0"/>
              </a:rPr>
              <a:t>Choose a well perfused site to attach probe</a:t>
            </a:r>
          </a:p>
          <a:p>
            <a:pPr>
              <a:buFont typeface="Arial" panose="020B0604020202020204" pitchFamily="34" charset="0"/>
              <a:buAutoNum type="arabicPeriod"/>
            </a:pPr>
            <a:r>
              <a:rPr lang="en-US" altLang="en-US" sz="1700">
                <a:solidFill>
                  <a:srgbClr val="292934"/>
                </a:solidFill>
                <a:latin typeface="Arial" panose="020B0604020202020204" pitchFamily="34" charset="0"/>
              </a:rPr>
              <a:t>Attach the probe making sure the light source and sensor line up</a:t>
            </a:r>
          </a:p>
          <a:p>
            <a:pPr>
              <a:buFont typeface="Arial" panose="020B0604020202020204" pitchFamily="34" charset="0"/>
              <a:buAutoNum type="arabicPeriod"/>
            </a:pPr>
            <a:r>
              <a:rPr lang="en-US" altLang="en-US" sz="1700">
                <a:solidFill>
                  <a:srgbClr val="292934"/>
                </a:solidFill>
                <a:latin typeface="Arial" panose="020B0604020202020204" pitchFamily="34" charset="0"/>
              </a:rPr>
              <a:t>Allow a normal trace to establish</a:t>
            </a:r>
          </a:p>
          <a:p>
            <a:pPr>
              <a:buFont typeface="Arial" panose="020B0604020202020204" pitchFamily="34" charset="0"/>
              <a:buAutoNum type="arabicPeriod"/>
            </a:pPr>
            <a:r>
              <a:rPr lang="en-US" altLang="en-US" sz="1700">
                <a:solidFill>
                  <a:srgbClr val="292934"/>
                </a:solidFill>
                <a:latin typeface="Arial" panose="020B0604020202020204" pitchFamily="34" charset="0"/>
              </a:rPr>
              <a:t>Read the oxygen saturation</a:t>
            </a:r>
          </a:p>
        </p:txBody>
      </p:sp>
      <p:pic>
        <p:nvPicPr>
          <p:cNvPr id="33800" name="Picture 5">
            <a:extLst>
              <a:ext uri="{FF2B5EF4-FFF2-40B4-BE49-F238E27FC236}">
                <a16:creationId xmlns:a16="http://schemas.microsoft.com/office/drawing/2014/main" id="{9FE3629D-7442-441C-B19C-EFC8B6DB6B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464" y="5721350"/>
            <a:ext cx="304482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Box 9">
            <a:extLst>
              <a:ext uri="{FF2B5EF4-FFF2-40B4-BE49-F238E27FC236}">
                <a16:creationId xmlns:a16="http://schemas.microsoft.com/office/drawing/2014/main" id="{E579CB36-D252-478C-ADB2-89E03810A454}"/>
              </a:ext>
            </a:extLst>
          </p:cNvPr>
          <p:cNvSpPr txBox="1">
            <a:spLocks noChangeArrowheads="1"/>
          </p:cNvSpPr>
          <p:nvPr/>
        </p:nvSpPr>
        <p:spPr bwMode="auto">
          <a:xfrm>
            <a:off x="1558926" y="1125538"/>
            <a:ext cx="50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292934"/>
                </a:solidFill>
                <a:latin typeface="Arial" panose="020B0604020202020204" pitchFamily="34" charset="0"/>
              </a:rPr>
              <a:t>a)</a:t>
            </a:r>
          </a:p>
        </p:txBody>
      </p:sp>
      <p:sp>
        <p:nvSpPr>
          <p:cNvPr id="33802" name="TextBox 10">
            <a:extLst>
              <a:ext uri="{FF2B5EF4-FFF2-40B4-BE49-F238E27FC236}">
                <a16:creationId xmlns:a16="http://schemas.microsoft.com/office/drawing/2014/main" id="{C08B9E91-2DB2-4A9E-BAA1-87E2011AAEA3}"/>
              </a:ext>
            </a:extLst>
          </p:cNvPr>
          <p:cNvSpPr txBox="1">
            <a:spLocks noChangeArrowheads="1"/>
          </p:cNvSpPr>
          <p:nvPr/>
        </p:nvSpPr>
        <p:spPr bwMode="auto">
          <a:xfrm>
            <a:off x="1630364" y="4957764"/>
            <a:ext cx="503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292934"/>
                </a:solidFill>
                <a:latin typeface="Arial" panose="020B0604020202020204" pitchFamily="34" charset="0"/>
              </a:rPr>
              <a:t>b)</a:t>
            </a:r>
          </a:p>
        </p:txBody>
      </p:sp>
      <p:sp>
        <p:nvSpPr>
          <p:cNvPr id="33803" name="TextBox 11">
            <a:extLst>
              <a:ext uri="{FF2B5EF4-FFF2-40B4-BE49-F238E27FC236}">
                <a16:creationId xmlns:a16="http://schemas.microsoft.com/office/drawing/2014/main" id="{3A7F1706-3A28-40DE-84CF-25E5F38CE834}"/>
              </a:ext>
            </a:extLst>
          </p:cNvPr>
          <p:cNvSpPr txBox="1">
            <a:spLocks noChangeArrowheads="1"/>
          </p:cNvSpPr>
          <p:nvPr/>
        </p:nvSpPr>
        <p:spPr bwMode="auto">
          <a:xfrm>
            <a:off x="5129214" y="3978275"/>
            <a:ext cx="50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292934"/>
                </a:solidFill>
                <a:latin typeface="Arial" panose="020B0604020202020204" pitchFamily="34" charset="0"/>
              </a:rPr>
              <a:t>c)</a:t>
            </a:r>
          </a:p>
        </p:txBody>
      </p:sp>
      <p:sp>
        <p:nvSpPr>
          <p:cNvPr id="33804" name="TextBox 12">
            <a:extLst>
              <a:ext uri="{FF2B5EF4-FFF2-40B4-BE49-F238E27FC236}">
                <a16:creationId xmlns:a16="http://schemas.microsoft.com/office/drawing/2014/main" id="{297C4E61-3D38-42EA-ABB9-5BD41469916C}"/>
              </a:ext>
            </a:extLst>
          </p:cNvPr>
          <p:cNvSpPr txBox="1">
            <a:spLocks noChangeArrowheads="1"/>
          </p:cNvSpPr>
          <p:nvPr/>
        </p:nvSpPr>
        <p:spPr bwMode="auto">
          <a:xfrm>
            <a:off x="7751764" y="3711575"/>
            <a:ext cx="50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292934"/>
                </a:solidFill>
                <a:latin typeface="Arial" panose="020B0604020202020204" pitchFamily="34" charset="0"/>
              </a:rPr>
              <a:t>d)</a:t>
            </a:r>
          </a:p>
        </p:txBody>
      </p:sp>
      <p:sp>
        <p:nvSpPr>
          <p:cNvPr id="33805" name="TextBox 13">
            <a:extLst>
              <a:ext uri="{FF2B5EF4-FFF2-40B4-BE49-F238E27FC236}">
                <a16:creationId xmlns:a16="http://schemas.microsoft.com/office/drawing/2014/main" id="{4D7476E2-AC9E-40E1-B665-1F1039CABC42}"/>
              </a:ext>
            </a:extLst>
          </p:cNvPr>
          <p:cNvSpPr txBox="1">
            <a:spLocks noChangeArrowheads="1"/>
          </p:cNvSpPr>
          <p:nvPr/>
        </p:nvSpPr>
        <p:spPr bwMode="auto">
          <a:xfrm>
            <a:off x="5976939" y="5680075"/>
            <a:ext cx="503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292934"/>
                </a:solidFill>
                <a:latin typeface="Arial" panose="020B0604020202020204" pitchFamily="34" charset="0"/>
              </a:rPr>
              <a:t>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5273C-7666-4F83-8F4D-D00C96854D39}"/>
              </a:ext>
            </a:extLst>
          </p:cNvPr>
          <p:cNvSpPr>
            <a:spLocks noGrp="1"/>
          </p:cNvSpPr>
          <p:nvPr>
            <p:ph type="title"/>
          </p:nvPr>
        </p:nvSpPr>
        <p:spPr>
          <a:xfrm>
            <a:off x="908580" y="-45110"/>
            <a:ext cx="8207375" cy="949325"/>
          </a:xfrm>
        </p:spPr>
        <p:txBody>
          <a:bodyPr/>
          <a:lstStyle/>
          <a:p>
            <a:pPr>
              <a:defRPr/>
            </a:pPr>
            <a:r>
              <a:rPr lang="en-US" b="1" dirty="0">
                <a:solidFill>
                  <a:srgbClr val="0070C0"/>
                </a:solidFill>
                <a:latin typeface="+mn-lt"/>
              </a:rPr>
              <a:t>Oxygen Delivery Methods</a:t>
            </a:r>
          </a:p>
        </p:txBody>
      </p:sp>
      <p:sp>
        <p:nvSpPr>
          <p:cNvPr id="52228" name="TextBox 4">
            <a:extLst>
              <a:ext uri="{FF2B5EF4-FFF2-40B4-BE49-F238E27FC236}">
                <a16:creationId xmlns:a16="http://schemas.microsoft.com/office/drawing/2014/main" id="{62BF6D89-975E-4B58-A9F2-A185EAE12EFE}"/>
              </a:ext>
            </a:extLst>
          </p:cNvPr>
          <p:cNvSpPr txBox="1">
            <a:spLocks noChangeArrowheads="1"/>
          </p:cNvSpPr>
          <p:nvPr/>
        </p:nvSpPr>
        <p:spPr bwMode="auto">
          <a:xfrm>
            <a:off x="1549400" y="6607175"/>
            <a:ext cx="914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900" i="1" dirty="0">
                <a:solidFill>
                  <a:srgbClr val="7F7F7F"/>
                </a:solidFill>
                <a:latin typeface="Arial" panose="020B0604020202020204" pitchFamily="34" charset="0"/>
              </a:rPr>
              <a:t>Kenyan Pediatric protocol 2016; WHO oxygen therapy for children 2016 : https://www.who.int/maternal_child_adolescent/documents/child-oxygen-therapy/en/</a:t>
            </a:r>
          </a:p>
        </p:txBody>
      </p:sp>
      <p:sp>
        <p:nvSpPr>
          <p:cNvPr id="52229" name="TextBox 14">
            <a:extLst>
              <a:ext uri="{FF2B5EF4-FFF2-40B4-BE49-F238E27FC236}">
                <a16:creationId xmlns:a16="http://schemas.microsoft.com/office/drawing/2014/main" id="{ED49F90E-C6FB-4970-BBA4-D45FBC01E51C}"/>
              </a:ext>
            </a:extLst>
          </p:cNvPr>
          <p:cNvSpPr txBox="1">
            <a:spLocks noChangeArrowheads="1"/>
          </p:cNvSpPr>
          <p:nvPr/>
        </p:nvSpPr>
        <p:spPr bwMode="auto">
          <a:xfrm>
            <a:off x="7579592" y="720796"/>
            <a:ext cx="26200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dirty="0">
                <a:solidFill>
                  <a:srgbClr val="292934"/>
                </a:solidFill>
                <a:latin typeface="Arial" panose="020B0604020202020204" pitchFamily="34" charset="0"/>
              </a:rPr>
              <a:t>Non-Rebreather Mask)</a:t>
            </a:r>
          </a:p>
        </p:txBody>
      </p:sp>
      <p:pic>
        <p:nvPicPr>
          <p:cNvPr id="52231" name="Picture 10">
            <a:extLst>
              <a:ext uri="{FF2B5EF4-FFF2-40B4-BE49-F238E27FC236}">
                <a16:creationId xmlns:a16="http://schemas.microsoft.com/office/drawing/2014/main" id="{E994F495-DFAC-4E7B-B7C4-9329896AE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592" y="1370442"/>
            <a:ext cx="2620094" cy="25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0796DB12-BA6F-68B1-BFF5-2D8F3BF35BBC}"/>
              </a:ext>
            </a:extLst>
          </p:cNvPr>
          <p:cNvGrpSpPr>
            <a:grpSpLocks/>
          </p:cNvGrpSpPr>
          <p:nvPr/>
        </p:nvGrpSpPr>
        <p:grpSpPr bwMode="auto">
          <a:xfrm>
            <a:off x="1774636" y="1714954"/>
            <a:ext cx="1927293" cy="1498188"/>
            <a:chOff x="1406427" y="1074263"/>
            <a:chExt cx="3076673" cy="2942112"/>
          </a:xfrm>
        </p:grpSpPr>
        <p:pic>
          <p:nvPicPr>
            <p:cNvPr id="5" name="Picture 8">
              <a:extLst>
                <a:ext uri="{FF2B5EF4-FFF2-40B4-BE49-F238E27FC236}">
                  <a16:creationId xmlns:a16="http://schemas.microsoft.com/office/drawing/2014/main" id="{98994F31-D228-8E1E-DB08-38932A6A4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44" t="10286" r="9084" b="11232"/>
            <a:stretch>
              <a:fillRect/>
            </a:stretch>
          </p:blipFill>
          <p:spPr bwMode="auto">
            <a:xfrm>
              <a:off x="1406427" y="1074263"/>
              <a:ext cx="2773362"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6B1862E0-EE77-B401-3D45-59069C1DC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000" t="66095" r="13544" b="15121"/>
            <a:stretch>
              <a:fillRect/>
            </a:stretch>
          </p:blipFill>
          <p:spPr bwMode="auto">
            <a:xfrm>
              <a:off x="1622425" y="2914650"/>
              <a:ext cx="286067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14">
            <a:extLst>
              <a:ext uri="{FF2B5EF4-FFF2-40B4-BE49-F238E27FC236}">
                <a16:creationId xmlns:a16="http://schemas.microsoft.com/office/drawing/2014/main" id="{A4C162CA-8D1B-180B-6CD7-ABF88CAE1024}"/>
              </a:ext>
            </a:extLst>
          </p:cNvPr>
          <p:cNvSpPr txBox="1">
            <a:spLocks noChangeArrowheads="1"/>
          </p:cNvSpPr>
          <p:nvPr/>
        </p:nvSpPr>
        <p:spPr bwMode="auto">
          <a:xfrm>
            <a:off x="2795792" y="1087055"/>
            <a:ext cx="1316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dirty="0">
                <a:solidFill>
                  <a:srgbClr val="292934"/>
                </a:solidFill>
                <a:latin typeface="Arial" panose="020B0604020202020204" pitchFamily="34" charset="0"/>
              </a:rPr>
              <a:t>Nasal Catheter</a:t>
            </a:r>
          </a:p>
        </p:txBody>
      </p:sp>
      <p:pic>
        <p:nvPicPr>
          <p:cNvPr id="8" name="Picture 7">
            <a:extLst>
              <a:ext uri="{FF2B5EF4-FFF2-40B4-BE49-F238E27FC236}">
                <a16:creationId xmlns:a16="http://schemas.microsoft.com/office/drawing/2014/main" id="{F5475C19-93FC-CDDB-F281-92DB78746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571"/>
          <a:stretch>
            <a:fillRect/>
          </a:stretch>
        </p:blipFill>
        <p:spPr bwMode="auto">
          <a:xfrm>
            <a:off x="4345941" y="4597944"/>
            <a:ext cx="2906712"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a:extLst>
              <a:ext uri="{FF2B5EF4-FFF2-40B4-BE49-F238E27FC236}">
                <a16:creationId xmlns:a16="http://schemas.microsoft.com/office/drawing/2014/main" id="{39015F08-D7FE-B9BF-9822-C67D89C1AC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1929" y="1807397"/>
            <a:ext cx="1650683" cy="154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6B944358-BB2A-1A03-068D-1600B8E58A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5023" b="14352"/>
          <a:stretch>
            <a:fillRect/>
          </a:stretch>
        </p:blipFill>
        <p:spPr bwMode="auto">
          <a:xfrm>
            <a:off x="1253127" y="4194962"/>
            <a:ext cx="2970312" cy="239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D92E0C7-E26A-35FE-6548-E97BC6F7A7B8}"/>
              </a:ext>
            </a:extLst>
          </p:cNvPr>
          <p:cNvSpPr txBox="1">
            <a:spLocks noChangeArrowheads="1"/>
          </p:cNvSpPr>
          <p:nvPr/>
        </p:nvSpPr>
        <p:spPr bwMode="auto">
          <a:xfrm>
            <a:off x="1882517" y="3676393"/>
            <a:ext cx="1992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rgbClr val="292934"/>
                </a:solidFill>
              </a:rPr>
              <a:t>Nasal Prongs</a:t>
            </a:r>
          </a:p>
        </p:txBody>
      </p:sp>
      <p:pic>
        <p:nvPicPr>
          <p:cNvPr id="16" name="Picture 15">
            <a:extLst>
              <a:ext uri="{FF2B5EF4-FFF2-40B4-BE49-F238E27FC236}">
                <a16:creationId xmlns:a16="http://schemas.microsoft.com/office/drawing/2014/main" id="{324B2614-D7C7-1A00-CC90-8B8E6D0A8C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3727" y="4327325"/>
            <a:ext cx="3165518" cy="2394943"/>
          </a:xfrm>
          <a:prstGeom prst="rect">
            <a:avLst/>
          </a:prstGeom>
        </p:spPr>
      </p:pic>
      <p:sp>
        <p:nvSpPr>
          <p:cNvPr id="19" name="TextBox 18">
            <a:extLst>
              <a:ext uri="{FF2B5EF4-FFF2-40B4-BE49-F238E27FC236}">
                <a16:creationId xmlns:a16="http://schemas.microsoft.com/office/drawing/2014/main" id="{EE2B2325-5A00-E430-1570-E96EB47113F4}"/>
              </a:ext>
            </a:extLst>
          </p:cNvPr>
          <p:cNvSpPr txBox="1"/>
          <p:nvPr/>
        </p:nvSpPr>
        <p:spPr>
          <a:xfrm>
            <a:off x="8099506" y="4076070"/>
            <a:ext cx="2839367" cy="377360"/>
          </a:xfrm>
          <a:prstGeom prst="rect">
            <a:avLst/>
          </a:prstGeom>
          <a:noFill/>
        </p:spPr>
        <p:txBody>
          <a:bodyPr wrap="square">
            <a:spAutoFit/>
          </a:bodyPr>
          <a:lstStyle/>
          <a:p>
            <a:r>
              <a:rPr lang="en-US" b="1" dirty="0" err="1">
                <a:latin typeface="Arial" panose="020B0604020202020204" pitchFamily="34" charset="0"/>
                <a:cs typeface="Arial" panose="020B0604020202020204" pitchFamily="34" charset="0"/>
              </a:rPr>
              <a:t>bCPAP</a:t>
            </a:r>
            <a:endParaRPr lang="en-KE"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E3DD-A468-4793-A52D-D00D2E89AC46}"/>
              </a:ext>
            </a:extLst>
          </p:cNvPr>
          <p:cNvSpPr>
            <a:spLocks noGrp="1"/>
          </p:cNvSpPr>
          <p:nvPr>
            <p:ph type="title"/>
          </p:nvPr>
        </p:nvSpPr>
        <p:spPr>
          <a:xfrm>
            <a:off x="1083732" y="213255"/>
            <a:ext cx="10905067" cy="836612"/>
          </a:xfrm>
        </p:spPr>
        <p:txBody>
          <a:bodyPr>
            <a:noAutofit/>
          </a:bodyPr>
          <a:lstStyle/>
          <a:p>
            <a:pPr>
              <a:defRPr/>
            </a:pPr>
            <a:r>
              <a:rPr lang="en-US" sz="3600" b="1" dirty="0">
                <a:solidFill>
                  <a:srgbClr val="0070C0"/>
                </a:solidFill>
                <a:latin typeface="+mn-lt"/>
              </a:rPr>
              <a:t>Titrating &amp; Stopping Oxygen (Refer to BPP 2022 Page 28)</a:t>
            </a:r>
          </a:p>
        </p:txBody>
      </p:sp>
      <p:sp>
        <p:nvSpPr>
          <p:cNvPr id="55299" name="TextBox 3">
            <a:extLst>
              <a:ext uri="{FF2B5EF4-FFF2-40B4-BE49-F238E27FC236}">
                <a16:creationId xmlns:a16="http://schemas.microsoft.com/office/drawing/2014/main" id="{C8D5E133-63C8-456D-AE12-5ECFE28AF0D4}"/>
              </a:ext>
            </a:extLst>
          </p:cNvPr>
          <p:cNvSpPr txBox="1">
            <a:spLocks noChangeArrowheads="1"/>
          </p:cNvSpPr>
          <p:nvPr/>
        </p:nvSpPr>
        <p:spPr bwMode="auto">
          <a:xfrm>
            <a:off x="1083732" y="1091058"/>
            <a:ext cx="10774439" cy="511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buFontTx/>
              <a:buChar char="•"/>
            </a:pPr>
            <a:r>
              <a:rPr lang="en-GB" altLang="en-US" sz="2200" dirty="0">
                <a:solidFill>
                  <a:srgbClr val="292934"/>
                </a:solidFill>
                <a:latin typeface="+mn-lt"/>
                <a:cs typeface="Arial" panose="020B0604020202020204" pitchFamily="34" charset="0"/>
              </a:rPr>
              <a:t>When Oxygen is started, titrate every </a:t>
            </a:r>
            <a:r>
              <a:rPr lang="en-GB" altLang="en-US" sz="2200" b="1" dirty="0">
                <a:solidFill>
                  <a:srgbClr val="292934"/>
                </a:solidFill>
                <a:latin typeface="+mn-lt"/>
                <a:cs typeface="Arial" panose="020B0604020202020204" pitchFamily="34" charset="0"/>
              </a:rPr>
              <a:t>15-30mins </a:t>
            </a:r>
            <a:r>
              <a:rPr lang="en-GB" altLang="en-US" sz="2200" dirty="0">
                <a:solidFill>
                  <a:srgbClr val="292934"/>
                </a:solidFill>
                <a:latin typeface="+mn-lt"/>
                <a:cs typeface="Arial" panose="020B0604020202020204" pitchFamily="34" charset="0"/>
              </a:rPr>
              <a:t>by </a:t>
            </a:r>
            <a:r>
              <a:rPr lang="en-GB" altLang="en-US" sz="2200" b="1" dirty="0">
                <a:solidFill>
                  <a:srgbClr val="292934"/>
                </a:solidFill>
                <a:latin typeface="+mn-lt"/>
                <a:cs typeface="Arial" panose="020B0604020202020204" pitchFamily="34" charset="0"/>
              </a:rPr>
              <a:t>0.5L/min </a:t>
            </a:r>
            <a:r>
              <a:rPr lang="en-GB" altLang="en-US" sz="2200" dirty="0">
                <a:solidFill>
                  <a:srgbClr val="292934"/>
                </a:solidFill>
                <a:latin typeface="+mn-lt"/>
                <a:cs typeface="Arial" panose="020B0604020202020204" pitchFamily="34" charset="0"/>
              </a:rPr>
              <a:t>until </a:t>
            </a:r>
            <a:r>
              <a:rPr lang="en-GB" altLang="en-US" sz="2200" b="1" dirty="0">
                <a:solidFill>
                  <a:srgbClr val="292934"/>
                </a:solidFill>
                <a:latin typeface="+mn-lt"/>
                <a:cs typeface="Arial" panose="020B0604020202020204" pitchFamily="34" charset="0"/>
              </a:rPr>
              <a:t>SpO</a:t>
            </a:r>
            <a:r>
              <a:rPr lang="en-GB" altLang="en-US" sz="2200" b="1" baseline="-25000" dirty="0">
                <a:solidFill>
                  <a:srgbClr val="292934"/>
                </a:solidFill>
                <a:latin typeface="+mn-lt"/>
                <a:cs typeface="Arial" panose="020B0604020202020204" pitchFamily="34" charset="0"/>
              </a:rPr>
              <a:t>2</a:t>
            </a:r>
            <a:r>
              <a:rPr lang="en-GB" altLang="en-US" sz="2200" b="1" dirty="0">
                <a:solidFill>
                  <a:srgbClr val="292934"/>
                </a:solidFill>
                <a:latin typeface="+mn-lt"/>
                <a:cs typeface="Arial" panose="020B0604020202020204" pitchFamily="34" charset="0"/>
              </a:rPr>
              <a:t> is 90-96%</a:t>
            </a:r>
            <a:endParaRPr lang="en-GB" altLang="en-US" sz="2200" dirty="0">
              <a:solidFill>
                <a:srgbClr val="292934"/>
              </a:solidFill>
              <a:latin typeface="+mn-lt"/>
              <a:cs typeface="Arial" panose="020B0604020202020204" pitchFamily="34" charset="0"/>
            </a:endParaRPr>
          </a:p>
          <a:p>
            <a:pPr>
              <a:lnSpc>
                <a:spcPct val="150000"/>
              </a:lnSpc>
              <a:buFontTx/>
              <a:buChar char="•"/>
            </a:pPr>
            <a:r>
              <a:rPr lang="en-GB" altLang="en-US" sz="2200" dirty="0">
                <a:solidFill>
                  <a:srgbClr val="292934"/>
                </a:solidFill>
                <a:latin typeface="+mn-lt"/>
                <a:cs typeface="Arial" panose="020B0604020202020204" pitchFamily="34" charset="0"/>
              </a:rPr>
              <a:t>Change the oxygen delivery methods (nasal prongs, catheter or NRM) and flow rates based on need</a:t>
            </a:r>
          </a:p>
          <a:p>
            <a:pPr>
              <a:lnSpc>
                <a:spcPct val="150000"/>
              </a:lnSpc>
              <a:buFontTx/>
              <a:buChar char="•"/>
            </a:pPr>
            <a:r>
              <a:rPr lang="en-GB" altLang="en-US" sz="2200" dirty="0">
                <a:solidFill>
                  <a:srgbClr val="292934"/>
                </a:solidFill>
                <a:latin typeface="+mn-lt"/>
                <a:cs typeface="Arial" panose="020B0604020202020204" pitchFamily="34" charset="0"/>
              </a:rPr>
              <a:t>Stop titrating and begin close monitoring if clinically stable (no emergency signs, SpO</a:t>
            </a:r>
            <a:r>
              <a:rPr lang="en-GB" altLang="en-US" sz="2200" baseline="-25000" dirty="0">
                <a:solidFill>
                  <a:srgbClr val="292934"/>
                </a:solidFill>
                <a:latin typeface="+mn-lt"/>
                <a:cs typeface="Arial" panose="020B0604020202020204" pitchFamily="34" charset="0"/>
              </a:rPr>
              <a:t>2</a:t>
            </a:r>
            <a:r>
              <a:rPr lang="en-GB" altLang="en-US" sz="2200" dirty="0">
                <a:solidFill>
                  <a:srgbClr val="292934"/>
                </a:solidFill>
                <a:latin typeface="+mn-lt"/>
                <a:cs typeface="Arial" panose="020B0604020202020204" pitchFamily="34" charset="0"/>
              </a:rPr>
              <a:t> &gt; 90% and no increase </a:t>
            </a:r>
            <a:r>
              <a:rPr lang="en-GB" altLang="en-US" sz="2200" dirty="0" err="1">
                <a:solidFill>
                  <a:srgbClr val="292934"/>
                </a:solidFill>
                <a:latin typeface="+mn-lt"/>
                <a:cs typeface="Arial" panose="020B0604020202020204" pitchFamily="34" charset="0"/>
              </a:rPr>
              <a:t>WoB</a:t>
            </a:r>
            <a:r>
              <a:rPr lang="en-GB" altLang="en-US" sz="2200" dirty="0">
                <a:solidFill>
                  <a:srgbClr val="292934"/>
                </a:solidFill>
                <a:latin typeface="+mn-lt"/>
                <a:cs typeface="Arial" panose="020B0604020202020204" pitchFamily="34" charset="0"/>
              </a:rPr>
              <a:t>) </a:t>
            </a:r>
          </a:p>
          <a:p>
            <a:pPr>
              <a:lnSpc>
                <a:spcPct val="150000"/>
              </a:lnSpc>
              <a:buFontTx/>
              <a:buChar char="•"/>
            </a:pPr>
            <a:r>
              <a:rPr lang="en-GB" altLang="en-US" sz="2200" dirty="0">
                <a:solidFill>
                  <a:srgbClr val="292934"/>
                </a:solidFill>
                <a:latin typeface="+mn-lt"/>
                <a:cs typeface="Arial" panose="020B0604020202020204" pitchFamily="34" charset="0"/>
              </a:rPr>
              <a:t>Wean off oxygen every </a:t>
            </a:r>
            <a:r>
              <a:rPr lang="en-GB" altLang="en-US" sz="2200" b="1" dirty="0">
                <a:solidFill>
                  <a:srgbClr val="292934"/>
                </a:solidFill>
                <a:latin typeface="+mn-lt"/>
                <a:cs typeface="Arial" panose="020B0604020202020204" pitchFamily="34" charset="0"/>
              </a:rPr>
              <a:t>15 –30 min </a:t>
            </a:r>
            <a:r>
              <a:rPr lang="en-GB" altLang="en-US" sz="2200" dirty="0">
                <a:solidFill>
                  <a:srgbClr val="292934"/>
                </a:solidFill>
                <a:latin typeface="+mn-lt"/>
                <a:cs typeface="Arial" panose="020B0604020202020204" pitchFamily="34" charset="0"/>
              </a:rPr>
              <a:t>and carefully examine for changes in </a:t>
            </a:r>
            <a:r>
              <a:rPr lang="en-GB" altLang="en-US" sz="2200" dirty="0" err="1">
                <a:solidFill>
                  <a:srgbClr val="292934"/>
                </a:solidFill>
                <a:latin typeface="+mn-lt"/>
                <a:cs typeface="Arial" panose="020B0604020202020204" pitchFamily="34" charset="0"/>
              </a:rPr>
              <a:t>WoB</a:t>
            </a:r>
            <a:r>
              <a:rPr lang="en-GB" altLang="en-US" sz="2200" dirty="0">
                <a:solidFill>
                  <a:srgbClr val="292934"/>
                </a:solidFill>
                <a:latin typeface="+mn-lt"/>
                <a:cs typeface="Arial" panose="020B0604020202020204" pitchFamily="34" charset="0"/>
              </a:rPr>
              <a:t> and SpO</a:t>
            </a:r>
            <a:r>
              <a:rPr lang="en-GB" altLang="en-US" sz="2200" baseline="-25000" dirty="0">
                <a:solidFill>
                  <a:srgbClr val="292934"/>
                </a:solidFill>
                <a:latin typeface="+mn-lt"/>
                <a:cs typeface="Arial" panose="020B0604020202020204" pitchFamily="34" charset="0"/>
              </a:rPr>
              <a:t>2</a:t>
            </a:r>
            <a:r>
              <a:rPr lang="en-GB" altLang="en-US" sz="2200" dirty="0">
                <a:solidFill>
                  <a:srgbClr val="292934"/>
                </a:solidFill>
                <a:latin typeface="+mn-lt"/>
                <a:cs typeface="Arial" panose="020B0604020202020204" pitchFamily="34" charset="0"/>
              </a:rPr>
              <a:t> to assess whether supplemental oxygen is still required.</a:t>
            </a:r>
          </a:p>
          <a:p>
            <a:pPr>
              <a:lnSpc>
                <a:spcPct val="150000"/>
              </a:lnSpc>
              <a:buFontTx/>
              <a:buChar char="•"/>
            </a:pPr>
            <a:r>
              <a:rPr lang="en-GB" altLang="en-US" sz="2200" dirty="0">
                <a:solidFill>
                  <a:srgbClr val="292934"/>
                </a:solidFill>
                <a:latin typeface="+mn-lt"/>
                <a:cs typeface="Arial" panose="020B0604020202020204" pitchFamily="34" charset="0"/>
              </a:rPr>
              <a:t>Once oxygen is stopped, recheck SpO</a:t>
            </a:r>
            <a:r>
              <a:rPr lang="en-GB" altLang="en-US" sz="2200" baseline="-25000" dirty="0">
                <a:solidFill>
                  <a:srgbClr val="292934"/>
                </a:solidFill>
                <a:latin typeface="+mn-lt"/>
                <a:cs typeface="Arial" panose="020B0604020202020204" pitchFamily="34" charset="0"/>
              </a:rPr>
              <a:t>2</a:t>
            </a:r>
            <a:r>
              <a:rPr lang="en-GB" altLang="en-US" sz="2200" dirty="0">
                <a:solidFill>
                  <a:srgbClr val="292934"/>
                </a:solidFill>
                <a:latin typeface="+mn-lt"/>
                <a:cs typeface="Arial" panose="020B0604020202020204" pitchFamily="34" charset="0"/>
              </a:rPr>
              <a:t> after 1h, as late desaturation can sometimes occur.</a:t>
            </a:r>
          </a:p>
          <a:p>
            <a:pPr>
              <a:lnSpc>
                <a:spcPct val="150000"/>
              </a:lnSpc>
              <a:buFontTx/>
              <a:buChar char="•"/>
            </a:pPr>
            <a:r>
              <a:rPr lang="en-GB" altLang="en-US" sz="2200" dirty="0">
                <a:solidFill>
                  <a:srgbClr val="292934"/>
                </a:solidFill>
                <a:latin typeface="+mn-lt"/>
                <a:cs typeface="Arial" panose="020B0604020202020204" pitchFamily="34" charset="0"/>
              </a:rPr>
              <a:t>Discharge only if child has been stable with </a:t>
            </a:r>
            <a:r>
              <a:rPr lang="en-GB" altLang="en-US" sz="2200" b="1" dirty="0">
                <a:solidFill>
                  <a:srgbClr val="292934"/>
                </a:solidFill>
                <a:latin typeface="+mn-lt"/>
                <a:cs typeface="Arial" panose="020B0604020202020204" pitchFamily="34" charset="0"/>
              </a:rPr>
              <a:t>SpO</a:t>
            </a:r>
            <a:r>
              <a:rPr lang="en-GB" altLang="en-US" sz="2200" b="1" baseline="-25000" dirty="0">
                <a:solidFill>
                  <a:srgbClr val="292934"/>
                </a:solidFill>
                <a:latin typeface="+mn-lt"/>
                <a:cs typeface="Arial" panose="020B0604020202020204" pitchFamily="34" charset="0"/>
              </a:rPr>
              <a:t>2</a:t>
            </a:r>
            <a:r>
              <a:rPr lang="en-GB" altLang="en-US" sz="2200" b="1" dirty="0">
                <a:solidFill>
                  <a:srgbClr val="292934"/>
                </a:solidFill>
                <a:latin typeface="+mn-lt"/>
                <a:cs typeface="Arial" panose="020B0604020202020204" pitchFamily="34" charset="0"/>
              </a:rPr>
              <a:t> ≥ 90% and no increased </a:t>
            </a:r>
            <a:r>
              <a:rPr lang="en-GB" altLang="en-US" sz="2200" b="1" dirty="0" err="1">
                <a:solidFill>
                  <a:srgbClr val="292934"/>
                </a:solidFill>
                <a:latin typeface="+mn-lt"/>
                <a:cs typeface="Arial" panose="020B0604020202020204" pitchFamily="34" charset="0"/>
              </a:rPr>
              <a:t>WoB</a:t>
            </a:r>
            <a:r>
              <a:rPr lang="en-GB" altLang="en-US" sz="2200" b="1" dirty="0">
                <a:solidFill>
                  <a:srgbClr val="292934"/>
                </a:solidFill>
                <a:latin typeface="+mn-lt"/>
                <a:cs typeface="Arial" panose="020B0604020202020204" pitchFamily="34" charset="0"/>
              </a:rPr>
              <a:t> </a:t>
            </a:r>
            <a:r>
              <a:rPr lang="en-GB" altLang="en-US" sz="2200" dirty="0">
                <a:solidFill>
                  <a:srgbClr val="292934"/>
                </a:solidFill>
                <a:latin typeface="+mn-lt"/>
                <a:cs typeface="Arial" panose="020B0604020202020204" pitchFamily="34" charset="0"/>
              </a:rPr>
              <a:t>on room air for at </a:t>
            </a:r>
            <a:r>
              <a:rPr lang="en-GB" altLang="en-US" sz="2200" b="1" dirty="0">
                <a:solidFill>
                  <a:srgbClr val="292934"/>
                </a:solidFill>
                <a:latin typeface="+mn-lt"/>
                <a:cs typeface="Arial" panose="020B0604020202020204" pitchFamily="34" charset="0"/>
              </a:rPr>
              <a:t>least 24hrs</a:t>
            </a:r>
            <a:endParaRPr lang="en-GB" altLang="en-US" sz="2200" dirty="0">
              <a:solidFill>
                <a:srgbClr val="292934"/>
              </a:solidFill>
              <a:latin typeface="+mn-lt"/>
              <a:cs typeface="Arial" panose="020B0604020202020204" pitchFamily="34" charset="0"/>
            </a:endParaRPr>
          </a:p>
        </p:txBody>
      </p:sp>
      <p:sp>
        <p:nvSpPr>
          <p:cNvPr id="55300" name="Rectangle 4">
            <a:extLst>
              <a:ext uri="{FF2B5EF4-FFF2-40B4-BE49-F238E27FC236}">
                <a16:creationId xmlns:a16="http://schemas.microsoft.com/office/drawing/2014/main" id="{4998B111-ED17-4277-B675-982C06469C24}"/>
              </a:ext>
            </a:extLst>
          </p:cNvPr>
          <p:cNvSpPr>
            <a:spLocks noChangeArrowheads="1"/>
          </p:cNvSpPr>
          <p:nvPr/>
        </p:nvSpPr>
        <p:spPr bwMode="auto">
          <a:xfrm>
            <a:off x="1524000" y="6627814"/>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pt-BR" altLang="en-US" sz="900" i="1">
                <a:solidFill>
                  <a:srgbClr val="A6A6A6"/>
                </a:solidFill>
                <a:latin typeface="Arial" panose="020B0604020202020204" pitchFamily="34" charset="0"/>
              </a:rPr>
              <a:t>WHO oxygen therapy for children 2016 : Sources and delivery of oxygen; page 32-33</a:t>
            </a:r>
            <a:endParaRPr lang="en-US" altLang="en-US" sz="900" i="1">
              <a:solidFill>
                <a:srgbClr val="A6A6A6"/>
              </a:solidFill>
              <a:latin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4D0A9-7C9D-1E17-4164-CBC3A8BE43D5}"/>
              </a:ext>
            </a:extLst>
          </p:cNvPr>
          <p:cNvSpPr>
            <a:spLocks noGrp="1"/>
          </p:cNvSpPr>
          <p:nvPr>
            <p:ph type="title"/>
          </p:nvPr>
        </p:nvSpPr>
        <p:spPr>
          <a:xfrm>
            <a:off x="1176867" y="115357"/>
            <a:ext cx="10515600" cy="1325563"/>
          </a:xfrm>
        </p:spPr>
        <p:txBody>
          <a:bodyPr>
            <a:normAutofit/>
          </a:bodyPr>
          <a:lstStyle/>
          <a:p>
            <a:r>
              <a:rPr lang="en-US" sz="5400" b="1" dirty="0">
                <a:solidFill>
                  <a:srgbClr val="0070C0"/>
                </a:solidFill>
                <a:latin typeface="+mn-lt"/>
              </a:rPr>
              <a:t>Why triage?</a:t>
            </a:r>
            <a:endParaRPr lang="en-KE" sz="5400" b="1" dirty="0">
              <a:solidFill>
                <a:srgbClr val="0070C0"/>
              </a:solidFill>
              <a:latin typeface="+mn-lt"/>
            </a:endParaRPr>
          </a:p>
        </p:txBody>
      </p:sp>
      <p:pic>
        <p:nvPicPr>
          <p:cNvPr id="5" name="Picture 3" descr="Crowded OPD">
            <a:extLst>
              <a:ext uri="{FF2B5EF4-FFF2-40B4-BE49-F238E27FC236}">
                <a16:creationId xmlns:a16="http://schemas.microsoft.com/office/drawing/2014/main" id="{8B2E85F1-D715-5530-DFC7-7C3C417B5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241" y="1918493"/>
            <a:ext cx="3960813"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Diagonal Corners Rounded 5">
            <a:extLst>
              <a:ext uri="{FF2B5EF4-FFF2-40B4-BE49-F238E27FC236}">
                <a16:creationId xmlns:a16="http://schemas.microsoft.com/office/drawing/2014/main" id="{3F0BA14B-F4B5-5CC5-498E-92E0EC1CB7E5}"/>
              </a:ext>
            </a:extLst>
          </p:cNvPr>
          <p:cNvSpPr/>
          <p:nvPr/>
        </p:nvSpPr>
        <p:spPr>
          <a:xfrm>
            <a:off x="5962481" y="954244"/>
            <a:ext cx="4754278" cy="4155638"/>
          </a:xfrm>
          <a:prstGeom prst="round2DiagRect">
            <a:avLst/>
          </a:prstGeom>
          <a:solidFill>
            <a:srgbClr val="EAF4E4"/>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endParaRPr lang="en-GB" altLang="en-US" sz="2400" dirty="0">
              <a:solidFill>
                <a:schemeClr val="tx1"/>
              </a:solidFill>
            </a:endParaRPr>
          </a:p>
          <a:p>
            <a:pPr marL="457200" indent="-457200">
              <a:buFont typeface="Arial" panose="020B0604020202020204" pitchFamily="34" charset="0"/>
              <a:buChar char="•"/>
            </a:pPr>
            <a:endParaRPr lang="en-GB" altLang="en-US" sz="2400" b="1" dirty="0">
              <a:solidFill>
                <a:schemeClr val="accent5">
                  <a:lumMod val="50000"/>
                </a:schemeClr>
              </a:solidFill>
            </a:endParaRPr>
          </a:p>
          <a:p>
            <a:pPr marL="457200" indent="-457200">
              <a:buFont typeface="Arial" panose="020B0604020202020204" pitchFamily="34" charset="0"/>
              <a:buChar char="•"/>
            </a:pPr>
            <a:r>
              <a:rPr lang="en-GB" altLang="en-US" sz="2400" dirty="0">
                <a:solidFill>
                  <a:schemeClr val="tx1"/>
                </a:solidFill>
              </a:rPr>
              <a:t>Some children will die waiting to be seen</a:t>
            </a:r>
          </a:p>
          <a:p>
            <a:pPr marL="457200" indent="-457200">
              <a:buFont typeface="Arial" panose="020B0604020202020204" pitchFamily="34" charset="0"/>
              <a:buChar char="•"/>
            </a:pPr>
            <a:endParaRPr lang="en-GB" altLang="en-US" sz="2400" dirty="0">
              <a:solidFill>
                <a:schemeClr val="tx1"/>
              </a:solidFill>
            </a:endParaRPr>
          </a:p>
          <a:p>
            <a:pPr marL="457200" indent="-457200">
              <a:buFont typeface="Arial" panose="020B0604020202020204" pitchFamily="34" charset="0"/>
              <a:buChar char="•"/>
            </a:pPr>
            <a:r>
              <a:rPr lang="en-GB" altLang="en-US" sz="2400" dirty="0">
                <a:solidFill>
                  <a:schemeClr val="tx1"/>
                </a:solidFill>
              </a:rPr>
              <a:t>Of all the children dying in hospital </a:t>
            </a:r>
            <a:r>
              <a:rPr lang="en-GB" altLang="en-US" sz="2400" u="sng" dirty="0">
                <a:solidFill>
                  <a:schemeClr val="tx1"/>
                </a:solidFill>
              </a:rPr>
              <a:t>&gt;50% will die within 24 hours</a:t>
            </a:r>
            <a:r>
              <a:rPr lang="en-GB" altLang="en-US" sz="2400" dirty="0">
                <a:solidFill>
                  <a:schemeClr val="tx1"/>
                </a:solidFill>
              </a:rPr>
              <a:t>.</a:t>
            </a:r>
          </a:p>
          <a:p>
            <a:pPr marL="457200" indent="-457200">
              <a:buFont typeface="Arial" panose="020B0604020202020204" pitchFamily="34" charset="0"/>
              <a:buChar char="•"/>
            </a:pPr>
            <a:endParaRPr lang="en-GB" altLang="en-US" sz="2400" dirty="0">
              <a:solidFill>
                <a:schemeClr val="tx1"/>
              </a:solidFill>
            </a:endParaRPr>
          </a:p>
          <a:p>
            <a:pPr marL="457200" indent="-457200">
              <a:buFont typeface="Arial" panose="020B0604020202020204" pitchFamily="34" charset="0"/>
              <a:buChar char="•"/>
            </a:pPr>
            <a:r>
              <a:rPr lang="en-GB" altLang="en-US" sz="2400" dirty="0">
                <a:solidFill>
                  <a:schemeClr val="tx1"/>
                </a:solidFill>
              </a:rPr>
              <a:t>Some children can only be saved if treatment starts immediately.</a:t>
            </a:r>
            <a:endParaRPr lang="en-US" altLang="en-US" sz="2400" dirty="0">
              <a:solidFill>
                <a:schemeClr val="tx1"/>
              </a:solidFill>
            </a:endParaRPr>
          </a:p>
          <a:p>
            <a:pPr marL="457200" indent="-457200" algn="ctr">
              <a:buFont typeface="Arial" panose="020B0604020202020204" pitchFamily="34" charset="0"/>
              <a:buChar char="•"/>
            </a:pPr>
            <a:endParaRPr lang="en-KE" sz="2400" dirty="0">
              <a:solidFill>
                <a:schemeClr val="tx1"/>
              </a:solidFill>
            </a:endParaRPr>
          </a:p>
        </p:txBody>
      </p:sp>
    </p:spTree>
    <p:extLst>
      <p:ext uri="{BB962C8B-B14F-4D97-AF65-F5344CB8AC3E}">
        <p14:creationId xmlns:p14="http://schemas.microsoft.com/office/powerpoint/2010/main" val="3878222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160F6-3FFE-401E-89FF-53573C694B3D}"/>
              </a:ext>
            </a:extLst>
          </p:cNvPr>
          <p:cNvSpPr>
            <a:spLocks noGrp="1"/>
          </p:cNvSpPr>
          <p:nvPr>
            <p:ph type="title"/>
          </p:nvPr>
        </p:nvSpPr>
        <p:spPr>
          <a:xfrm>
            <a:off x="1930401" y="146051"/>
            <a:ext cx="8105775" cy="1476375"/>
          </a:xfrm>
        </p:spPr>
        <p:txBody>
          <a:bodyPr/>
          <a:lstStyle/>
          <a:p>
            <a:pPr>
              <a:defRPr/>
            </a:pPr>
            <a:r>
              <a:rPr lang="en-US" sz="3600" b="1" dirty="0">
                <a:solidFill>
                  <a:srgbClr val="0070C0"/>
                </a:solidFill>
                <a:latin typeface="+mn-lt"/>
              </a:rPr>
              <a:t>Complications of oxygen therapy</a:t>
            </a:r>
            <a:br>
              <a:rPr lang="en-US" sz="3600" dirty="0"/>
            </a:br>
            <a:r>
              <a:rPr lang="en-US" sz="2800" b="1" dirty="0">
                <a:solidFill>
                  <a:srgbClr val="0070C0"/>
                </a:solidFill>
              </a:rPr>
              <a:t>a) O</a:t>
            </a:r>
            <a:r>
              <a:rPr lang="en-US" sz="2800" b="1" baseline="-25000" dirty="0">
                <a:solidFill>
                  <a:srgbClr val="0070C0"/>
                </a:solidFill>
              </a:rPr>
              <a:t>2</a:t>
            </a:r>
            <a:r>
              <a:rPr lang="en-US" sz="2800" b="1" dirty="0">
                <a:solidFill>
                  <a:srgbClr val="0070C0"/>
                </a:solidFill>
              </a:rPr>
              <a:t> toxicity (Hyperoxia, overdose  &gt;96%)</a:t>
            </a:r>
            <a:endParaRPr lang="en-KE" sz="3200" b="1" dirty="0">
              <a:solidFill>
                <a:srgbClr val="0070C0"/>
              </a:solidFill>
            </a:endParaRPr>
          </a:p>
        </p:txBody>
      </p:sp>
      <p:pic>
        <p:nvPicPr>
          <p:cNvPr id="57347" name="Picture 6">
            <a:extLst>
              <a:ext uri="{FF2B5EF4-FFF2-40B4-BE49-F238E27FC236}">
                <a16:creationId xmlns:a16="http://schemas.microsoft.com/office/drawing/2014/main" id="{C8D05121-5FDA-4CB7-B4A2-6DEC2EAEF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6814" y="1911350"/>
            <a:ext cx="2382837"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8">
            <a:extLst>
              <a:ext uri="{FF2B5EF4-FFF2-40B4-BE49-F238E27FC236}">
                <a16:creationId xmlns:a16="http://schemas.microsoft.com/office/drawing/2014/main" id="{7C3D172D-F84B-469C-85D1-966B131CC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0550" y="1887538"/>
            <a:ext cx="2057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Box 9">
            <a:extLst>
              <a:ext uri="{FF2B5EF4-FFF2-40B4-BE49-F238E27FC236}">
                <a16:creationId xmlns:a16="http://schemas.microsoft.com/office/drawing/2014/main" id="{2A466E55-9B25-44DA-BC12-C8DB6718D83E}"/>
              </a:ext>
            </a:extLst>
          </p:cNvPr>
          <p:cNvSpPr txBox="1">
            <a:spLocks noChangeArrowheads="1"/>
          </p:cNvSpPr>
          <p:nvPr/>
        </p:nvSpPr>
        <p:spPr bwMode="auto">
          <a:xfrm>
            <a:off x="2141539" y="4056063"/>
            <a:ext cx="2314575" cy="1323439"/>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dirty="0">
                <a:solidFill>
                  <a:srgbClr val="000000"/>
                </a:solidFill>
                <a:latin typeface="+mn-lt"/>
                <a:ea typeface="Calibri" panose="020F0502020204030204" pitchFamily="34" charset="0"/>
                <a:cs typeface="Times New Roman" panose="02020603050405020304" pitchFamily="18" charset="0"/>
              </a:rPr>
              <a:t>Makes them constrict which reduces blood supply to the organs</a:t>
            </a:r>
          </a:p>
        </p:txBody>
      </p:sp>
      <p:sp>
        <p:nvSpPr>
          <p:cNvPr id="57350" name="TextBox 11">
            <a:extLst>
              <a:ext uri="{FF2B5EF4-FFF2-40B4-BE49-F238E27FC236}">
                <a16:creationId xmlns:a16="http://schemas.microsoft.com/office/drawing/2014/main" id="{3D61CF22-C968-4F2F-9F01-3998F1C09C60}"/>
              </a:ext>
            </a:extLst>
          </p:cNvPr>
          <p:cNvSpPr txBox="1">
            <a:spLocks noChangeArrowheads="1"/>
          </p:cNvSpPr>
          <p:nvPr/>
        </p:nvSpPr>
        <p:spPr bwMode="auto">
          <a:xfrm>
            <a:off x="7935914" y="4056064"/>
            <a:ext cx="2617787" cy="1631216"/>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buFont typeface="Arial" panose="020B0604020202020204" pitchFamily="34" charset="0"/>
              <a:buChar char="•"/>
            </a:pPr>
            <a:r>
              <a:rPr lang="en-US" altLang="en-US" sz="1600" dirty="0">
                <a:solidFill>
                  <a:srgbClr val="000000"/>
                </a:solidFill>
                <a:latin typeface="Arial" panose="020B0604020202020204" pitchFamily="34" charset="0"/>
              </a:rPr>
              <a:t>Can cause chest pain and </a:t>
            </a:r>
            <a:r>
              <a:rPr lang="en-US" altLang="en-US" sz="2000" dirty="0">
                <a:solidFill>
                  <a:srgbClr val="000000"/>
                </a:solidFill>
                <a:latin typeface="+mn-lt"/>
              </a:rPr>
              <a:t>irritation</a:t>
            </a:r>
            <a:r>
              <a:rPr lang="en-US" altLang="en-US" sz="1600" dirty="0">
                <a:solidFill>
                  <a:srgbClr val="000000"/>
                </a:solidFill>
                <a:latin typeface="Arial" panose="020B0604020202020204" pitchFamily="34" charset="0"/>
              </a:rPr>
              <a:t> of the airway. </a:t>
            </a:r>
          </a:p>
          <a:p>
            <a:pPr>
              <a:buFont typeface="Arial" panose="020B0604020202020204" pitchFamily="34" charset="0"/>
              <a:buChar char="•"/>
            </a:pPr>
            <a:r>
              <a:rPr lang="en-US" altLang="en-US" sz="1600" dirty="0">
                <a:solidFill>
                  <a:srgbClr val="000000"/>
                </a:solidFill>
                <a:latin typeface="Arial" panose="020B0604020202020204" pitchFamily="34" charset="0"/>
              </a:rPr>
              <a:t>In the term long term can cause lung stiffness (fibrosis)</a:t>
            </a:r>
            <a:endParaRPr lang="en-US" altLang="en-US" sz="1600" dirty="0">
              <a:solidFill>
                <a:srgbClr val="292934"/>
              </a:solidFill>
              <a:latin typeface="Arial" panose="020B0604020202020204" pitchFamily="34" charset="0"/>
            </a:endParaRPr>
          </a:p>
        </p:txBody>
      </p:sp>
      <p:sp>
        <p:nvSpPr>
          <p:cNvPr id="14" name="TextBox 13">
            <a:extLst>
              <a:ext uri="{FF2B5EF4-FFF2-40B4-BE49-F238E27FC236}">
                <a16:creationId xmlns:a16="http://schemas.microsoft.com/office/drawing/2014/main" id="{08D1D11C-ED40-4D1A-B373-27E0A94BC3FE}"/>
              </a:ext>
            </a:extLst>
          </p:cNvPr>
          <p:cNvSpPr txBox="1"/>
          <p:nvPr/>
        </p:nvSpPr>
        <p:spPr>
          <a:xfrm>
            <a:off x="5810250" y="2409825"/>
            <a:ext cx="685800" cy="300038"/>
          </a:xfrm>
          <a:prstGeom prst="rect">
            <a:avLst/>
          </a:prstGeom>
          <a:noFill/>
        </p:spPr>
        <p:txBody>
          <a:bodyPr>
            <a:spAutoFit/>
          </a:bodyPr>
          <a:lstStyle/>
          <a:p>
            <a:pPr>
              <a:defRPr/>
            </a:pPr>
            <a:endParaRPr lang="en-KE" sz="1350" dirty="0">
              <a:solidFill>
                <a:srgbClr val="292934"/>
              </a:solidFill>
              <a:latin typeface="Arial" panose="020B0604020202020204" pitchFamily="34" charset="0"/>
            </a:endParaRPr>
          </a:p>
        </p:txBody>
      </p:sp>
      <p:sp>
        <p:nvSpPr>
          <p:cNvPr id="57352" name="TextBox 14">
            <a:extLst>
              <a:ext uri="{FF2B5EF4-FFF2-40B4-BE49-F238E27FC236}">
                <a16:creationId xmlns:a16="http://schemas.microsoft.com/office/drawing/2014/main" id="{2BE5BA29-E07E-45E8-9EB1-115F1D1C7A44}"/>
              </a:ext>
            </a:extLst>
          </p:cNvPr>
          <p:cNvSpPr txBox="1">
            <a:spLocks noChangeArrowheads="1"/>
          </p:cNvSpPr>
          <p:nvPr/>
        </p:nvSpPr>
        <p:spPr bwMode="auto">
          <a:xfrm>
            <a:off x="7931150" y="1514475"/>
            <a:ext cx="2617788" cy="3683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292934"/>
                </a:solidFill>
                <a:latin typeface="Arial" panose="020B0604020202020204" pitchFamily="34" charset="0"/>
              </a:rPr>
              <a:t>Respiratory system</a:t>
            </a:r>
          </a:p>
        </p:txBody>
      </p:sp>
      <p:sp>
        <p:nvSpPr>
          <p:cNvPr id="57353" name="TextBox 15">
            <a:extLst>
              <a:ext uri="{FF2B5EF4-FFF2-40B4-BE49-F238E27FC236}">
                <a16:creationId xmlns:a16="http://schemas.microsoft.com/office/drawing/2014/main" id="{F08D5C3C-91B2-42D3-8488-9CF7D023E078}"/>
              </a:ext>
            </a:extLst>
          </p:cNvPr>
          <p:cNvSpPr txBox="1">
            <a:spLocks noChangeArrowheads="1"/>
          </p:cNvSpPr>
          <p:nvPr/>
        </p:nvSpPr>
        <p:spPr bwMode="auto">
          <a:xfrm>
            <a:off x="4976814" y="1514475"/>
            <a:ext cx="2382837" cy="3683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292934"/>
                </a:solidFill>
                <a:latin typeface="Arial" panose="020B0604020202020204" pitchFamily="34" charset="0"/>
              </a:rPr>
              <a:t>CNS</a:t>
            </a:r>
          </a:p>
        </p:txBody>
      </p:sp>
      <p:sp>
        <p:nvSpPr>
          <p:cNvPr id="57354" name="TextBox 16">
            <a:extLst>
              <a:ext uri="{FF2B5EF4-FFF2-40B4-BE49-F238E27FC236}">
                <a16:creationId xmlns:a16="http://schemas.microsoft.com/office/drawing/2014/main" id="{40BF377B-040F-4D77-98BD-85D6C4270B0E}"/>
              </a:ext>
            </a:extLst>
          </p:cNvPr>
          <p:cNvSpPr txBox="1">
            <a:spLocks noChangeArrowheads="1"/>
          </p:cNvSpPr>
          <p:nvPr/>
        </p:nvSpPr>
        <p:spPr bwMode="auto">
          <a:xfrm>
            <a:off x="2151064" y="1514475"/>
            <a:ext cx="2314575" cy="3698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292934"/>
                </a:solidFill>
                <a:latin typeface="Arial" panose="020B0604020202020204" pitchFamily="34" charset="0"/>
              </a:rPr>
              <a:t>Peripheral vessels</a:t>
            </a:r>
          </a:p>
        </p:txBody>
      </p:sp>
      <p:sp>
        <p:nvSpPr>
          <p:cNvPr id="57355" name="TextBox 2">
            <a:extLst>
              <a:ext uri="{FF2B5EF4-FFF2-40B4-BE49-F238E27FC236}">
                <a16:creationId xmlns:a16="http://schemas.microsoft.com/office/drawing/2014/main" id="{F5830A7B-E859-4B57-A62D-DE07EAD6D5DF}"/>
              </a:ext>
            </a:extLst>
          </p:cNvPr>
          <p:cNvSpPr txBox="1">
            <a:spLocks noChangeArrowheads="1"/>
          </p:cNvSpPr>
          <p:nvPr/>
        </p:nvSpPr>
        <p:spPr bwMode="auto">
          <a:xfrm>
            <a:off x="1870532" y="6224589"/>
            <a:ext cx="76104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000" i="1" dirty="0" err="1">
                <a:solidFill>
                  <a:srgbClr val="A6A6A6"/>
                </a:solidFill>
                <a:latin typeface="Arial" panose="020B0604020202020204" pitchFamily="34" charset="0"/>
              </a:rPr>
              <a:t>Helmerhorst</a:t>
            </a:r>
            <a:r>
              <a:rPr lang="en-US" altLang="en-US" sz="1000" i="1" dirty="0">
                <a:solidFill>
                  <a:srgbClr val="A6A6A6"/>
                </a:solidFill>
                <a:latin typeface="Arial" panose="020B0604020202020204" pitchFamily="34" charset="0"/>
              </a:rPr>
              <a:t>, H.J.F., Schultz, M.J., van der Voort, P.H.J. et al. Bench-to-bedside review: the effects of hyperoxia during critical illness. Crit Care </a:t>
            </a:r>
            <a:r>
              <a:rPr lang="en-US" altLang="en-US" sz="1000" b="1" i="1" dirty="0">
                <a:solidFill>
                  <a:srgbClr val="A6A6A6"/>
                </a:solidFill>
                <a:latin typeface="Arial" panose="020B0604020202020204" pitchFamily="34" charset="0"/>
              </a:rPr>
              <a:t>19, </a:t>
            </a:r>
            <a:r>
              <a:rPr lang="en-US" altLang="en-US" sz="1000" i="1" dirty="0">
                <a:solidFill>
                  <a:srgbClr val="A6A6A6"/>
                </a:solidFill>
                <a:latin typeface="Arial" panose="020B0604020202020204" pitchFamily="34" charset="0"/>
              </a:rPr>
              <a:t>284 (2015). https://doi.org/10.1186/s13054-015-0996-4</a:t>
            </a:r>
          </a:p>
        </p:txBody>
      </p:sp>
      <p:pic>
        <p:nvPicPr>
          <p:cNvPr id="57356" name="Content Placeholder 20">
            <a:extLst>
              <a:ext uri="{FF2B5EF4-FFF2-40B4-BE49-F238E27FC236}">
                <a16:creationId xmlns:a16="http://schemas.microsoft.com/office/drawing/2014/main" id="{25D92E7B-14B5-4FC9-8719-4E7A0094ABA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151064" y="1882775"/>
            <a:ext cx="2314575" cy="2173288"/>
          </a:xfrm>
        </p:spPr>
      </p:pic>
      <p:sp>
        <p:nvSpPr>
          <p:cNvPr id="57357" name="TextBox 21">
            <a:extLst>
              <a:ext uri="{FF2B5EF4-FFF2-40B4-BE49-F238E27FC236}">
                <a16:creationId xmlns:a16="http://schemas.microsoft.com/office/drawing/2014/main" id="{C3F286E6-8666-492E-B8A7-92BC58F11229}"/>
              </a:ext>
            </a:extLst>
          </p:cNvPr>
          <p:cNvSpPr txBox="1">
            <a:spLocks noChangeArrowheads="1"/>
          </p:cNvSpPr>
          <p:nvPr/>
        </p:nvSpPr>
        <p:spPr bwMode="auto">
          <a:xfrm>
            <a:off x="5002213" y="4056064"/>
            <a:ext cx="2381250" cy="2373663"/>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07000"/>
              </a:lnSpc>
              <a:spcAft>
                <a:spcPts val="450"/>
              </a:spcAft>
            </a:pPr>
            <a:r>
              <a:rPr lang="en-US" altLang="en-US" sz="2000">
                <a:solidFill>
                  <a:srgbClr val="000000"/>
                </a:solidFill>
                <a:latin typeface="+mn-lt"/>
                <a:ea typeface="Calibri" panose="020F0502020204030204" pitchFamily="34" charset="0"/>
                <a:cs typeface="Times New Roman" panose="02020603050405020304" pitchFamily="18" charset="0"/>
              </a:rPr>
              <a:t>Produces toxic substances that destroys nerves making a patient present with symptoms e.g. convulsions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a:extLst>
              <a:ext uri="{FF2B5EF4-FFF2-40B4-BE49-F238E27FC236}">
                <a16:creationId xmlns:a16="http://schemas.microsoft.com/office/drawing/2014/main" id="{A56B68D5-88F2-4C44-B930-74794C8F3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5963" y="1651872"/>
            <a:ext cx="175895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Content Placeholder 9">
            <a:extLst>
              <a:ext uri="{FF2B5EF4-FFF2-40B4-BE49-F238E27FC236}">
                <a16:creationId xmlns:a16="http://schemas.microsoft.com/office/drawing/2014/main" id="{E963166F-5FB8-4A21-8F96-AFD24F9EF4A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28348" y="1478835"/>
            <a:ext cx="2090737" cy="2066925"/>
          </a:xfrm>
        </p:spPr>
      </p:pic>
      <p:sp>
        <p:nvSpPr>
          <p:cNvPr id="58372" name="TextBox 4">
            <a:extLst>
              <a:ext uri="{FF2B5EF4-FFF2-40B4-BE49-F238E27FC236}">
                <a16:creationId xmlns:a16="http://schemas.microsoft.com/office/drawing/2014/main" id="{58277F00-AB91-4617-A4A7-B5312A63E52E}"/>
              </a:ext>
            </a:extLst>
          </p:cNvPr>
          <p:cNvSpPr txBox="1">
            <a:spLocks noChangeArrowheads="1"/>
          </p:cNvSpPr>
          <p:nvPr/>
        </p:nvSpPr>
        <p:spPr bwMode="auto">
          <a:xfrm>
            <a:off x="7529513" y="1359772"/>
            <a:ext cx="3371850" cy="3698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292934"/>
                </a:solidFill>
                <a:latin typeface="Arial" panose="020B0604020202020204" pitchFamily="34" charset="0"/>
              </a:rPr>
              <a:t>Respiratory system</a:t>
            </a:r>
          </a:p>
        </p:txBody>
      </p:sp>
      <p:sp>
        <p:nvSpPr>
          <p:cNvPr id="58373" name="TextBox 5">
            <a:extLst>
              <a:ext uri="{FF2B5EF4-FFF2-40B4-BE49-F238E27FC236}">
                <a16:creationId xmlns:a16="http://schemas.microsoft.com/office/drawing/2014/main" id="{E76F296C-1682-4875-90FF-0000030779F4}"/>
              </a:ext>
            </a:extLst>
          </p:cNvPr>
          <p:cNvSpPr txBox="1">
            <a:spLocks noChangeArrowheads="1"/>
          </p:cNvSpPr>
          <p:nvPr/>
        </p:nvSpPr>
        <p:spPr bwMode="auto">
          <a:xfrm>
            <a:off x="7529513" y="3474322"/>
            <a:ext cx="3934354" cy="2352952"/>
          </a:xfrm>
          <a:prstGeom prst="rect">
            <a:avLst/>
          </a:prstGeom>
          <a:solidFill>
            <a:srgbClr val="CCFFCC">
              <a:alpha val="55000"/>
            </a:srgbClr>
          </a:solidFill>
          <a:ln>
            <a:noFill/>
          </a:ln>
        </p:spPr>
        <p:txBody>
          <a:bodyPr wrap="square">
            <a:spAutoFit/>
          </a:bodyPr>
          <a:lstStyle>
            <a:lvl1pPr marL="285750" indent="-2857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Aft>
                <a:spcPts val="450"/>
              </a:spcAft>
              <a:buFont typeface="Arial" panose="020B0604020202020204" pitchFamily="34" charset="0"/>
              <a:buChar char="•"/>
            </a:pPr>
            <a:r>
              <a:rPr lang="en-US" altLang="en-US" sz="2000" dirty="0">
                <a:solidFill>
                  <a:srgbClr val="000000"/>
                </a:solidFill>
                <a:latin typeface="+mn-lt"/>
                <a:ea typeface="Calibri" panose="020F0502020204030204" pitchFamily="34" charset="0"/>
                <a:cs typeface="Times New Roman" panose="02020603050405020304" pitchFamily="18" charset="0"/>
              </a:rPr>
              <a:t>Makes the vessels in the lungs constrict and if they constrict for long this can cause high pressure in the lungs (pulmonary hypertension)</a:t>
            </a:r>
          </a:p>
        </p:txBody>
      </p:sp>
      <p:sp>
        <p:nvSpPr>
          <p:cNvPr id="58374" name="TextBox 6">
            <a:extLst>
              <a:ext uri="{FF2B5EF4-FFF2-40B4-BE49-F238E27FC236}">
                <a16:creationId xmlns:a16="http://schemas.microsoft.com/office/drawing/2014/main" id="{BE806F78-956A-404B-A3F4-358398476040}"/>
              </a:ext>
            </a:extLst>
          </p:cNvPr>
          <p:cNvSpPr txBox="1">
            <a:spLocks noChangeArrowheads="1"/>
          </p:cNvSpPr>
          <p:nvPr/>
        </p:nvSpPr>
        <p:spPr bwMode="auto">
          <a:xfrm>
            <a:off x="1479023" y="3474322"/>
            <a:ext cx="4079875" cy="1429622"/>
          </a:xfrm>
          <a:prstGeom prst="rect">
            <a:avLst/>
          </a:prstGeom>
          <a:solidFill>
            <a:srgbClr val="CCFFCC">
              <a:alpha val="55000"/>
            </a:srgbClr>
          </a:solidFill>
          <a:ln>
            <a:noFill/>
          </a:ln>
        </p:spPr>
        <p:txBody>
          <a:bodyPr>
            <a:spAutoFit/>
          </a:bodyPr>
          <a:lstStyle>
            <a:lvl1pPr marL="285750" indent="-28575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50000"/>
              </a:lnSpc>
              <a:spcAft>
                <a:spcPts val="600"/>
              </a:spcAft>
              <a:buFont typeface="Arial" panose="020B0604020202020204" pitchFamily="34" charset="0"/>
              <a:buChar char="•"/>
            </a:pPr>
            <a:r>
              <a:rPr lang="en-US" altLang="en-US" sz="2000" dirty="0">
                <a:solidFill>
                  <a:srgbClr val="000000"/>
                </a:solidFill>
                <a:latin typeface="+mn-lt"/>
                <a:ea typeface="Calibri" panose="020F0502020204030204" pitchFamily="34" charset="0"/>
                <a:cs typeface="Times New Roman" panose="02020603050405020304" pitchFamily="18" charset="0"/>
              </a:rPr>
              <a:t>Makes all cells in the body function abnormally leading to organ failure and death</a:t>
            </a:r>
          </a:p>
        </p:txBody>
      </p:sp>
      <p:sp>
        <p:nvSpPr>
          <p:cNvPr id="58375" name="TextBox 10">
            <a:extLst>
              <a:ext uri="{FF2B5EF4-FFF2-40B4-BE49-F238E27FC236}">
                <a16:creationId xmlns:a16="http://schemas.microsoft.com/office/drawing/2014/main" id="{093281B6-0A74-4228-8B3E-70D09FCDA7D9}"/>
              </a:ext>
            </a:extLst>
          </p:cNvPr>
          <p:cNvSpPr txBox="1">
            <a:spLocks noChangeArrowheads="1"/>
          </p:cNvSpPr>
          <p:nvPr/>
        </p:nvSpPr>
        <p:spPr bwMode="auto">
          <a:xfrm>
            <a:off x="1504422" y="1340721"/>
            <a:ext cx="3948112" cy="3683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solidFill>
                  <a:srgbClr val="292934"/>
                </a:solidFill>
                <a:latin typeface="Arial" panose="020B0604020202020204" pitchFamily="34" charset="0"/>
              </a:rPr>
              <a:t>All body organs</a:t>
            </a:r>
          </a:p>
        </p:txBody>
      </p:sp>
      <p:sp>
        <p:nvSpPr>
          <p:cNvPr id="58376" name="TextBox 2">
            <a:extLst>
              <a:ext uri="{FF2B5EF4-FFF2-40B4-BE49-F238E27FC236}">
                <a16:creationId xmlns:a16="http://schemas.microsoft.com/office/drawing/2014/main" id="{FAAF255A-9B31-4324-B375-7A05F32FFDFC}"/>
              </a:ext>
            </a:extLst>
          </p:cNvPr>
          <p:cNvSpPr txBox="1">
            <a:spLocks noChangeArrowheads="1"/>
          </p:cNvSpPr>
          <p:nvPr/>
        </p:nvSpPr>
        <p:spPr bwMode="auto">
          <a:xfrm>
            <a:off x="1919288" y="6453188"/>
            <a:ext cx="67691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000" i="1">
                <a:solidFill>
                  <a:srgbClr val="A6A6A6"/>
                </a:solidFill>
                <a:latin typeface="Arial" panose="020B0604020202020204" pitchFamily="34" charset="0"/>
              </a:rPr>
              <a:t>Michiels C. (2004). Physiological and pathological responses to hypoxia. The American journal of pathology, 164(6), 1875–1882. https://doi.org/10.1016/S0002-9440(10)63747-9</a:t>
            </a:r>
          </a:p>
        </p:txBody>
      </p:sp>
      <p:sp>
        <p:nvSpPr>
          <p:cNvPr id="11" name="Title 1">
            <a:extLst>
              <a:ext uri="{FF2B5EF4-FFF2-40B4-BE49-F238E27FC236}">
                <a16:creationId xmlns:a16="http://schemas.microsoft.com/office/drawing/2014/main" id="{33104436-33D1-45E0-B08A-F855CE1EE908}"/>
              </a:ext>
            </a:extLst>
          </p:cNvPr>
          <p:cNvSpPr txBox="1">
            <a:spLocks/>
          </p:cNvSpPr>
          <p:nvPr/>
        </p:nvSpPr>
        <p:spPr>
          <a:xfrm>
            <a:off x="1109663" y="-116603"/>
            <a:ext cx="8105775" cy="1476375"/>
          </a:xfrm>
          <a:prstGeom prst="rect">
            <a:avLst/>
          </a:prstGeom>
        </p:spPr>
        <p:txBody>
          <a:bodyPr anchor="ctr">
            <a:normAutofit/>
          </a:bodyPr>
          <a:lst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defRPr/>
            </a:pPr>
            <a:r>
              <a:rPr lang="en-US" sz="3600" b="1" dirty="0">
                <a:solidFill>
                  <a:srgbClr val="0070C0"/>
                </a:solidFill>
                <a:latin typeface="+mn-lt"/>
              </a:rPr>
              <a:t>Complications of oxygen therapy</a:t>
            </a:r>
            <a:br>
              <a:rPr lang="en-US" sz="3600" b="1" dirty="0">
                <a:solidFill>
                  <a:srgbClr val="0070C0"/>
                </a:solidFill>
                <a:latin typeface="+mn-lt"/>
              </a:rPr>
            </a:br>
            <a:r>
              <a:rPr lang="en-US" sz="3200" b="1" dirty="0">
                <a:solidFill>
                  <a:srgbClr val="0070C0"/>
                </a:solidFill>
              </a:rPr>
              <a:t>b) Hypoxia (underdose  &lt;90%)</a:t>
            </a:r>
            <a:endParaRPr lang="en-KE" sz="3200" b="1" dirty="0">
              <a:solidFill>
                <a:srgbClr val="0070C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1603810-689C-42AA-A684-C4DE37C50739}"/>
              </a:ext>
            </a:extLst>
          </p:cNvPr>
          <p:cNvSpPr/>
          <p:nvPr/>
        </p:nvSpPr>
        <p:spPr>
          <a:xfrm>
            <a:off x="2005017" y="1466851"/>
            <a:ext cx="4608512" cy="4735513"/>
          </a:xfrm>
          <a:prstGeom prst="ellipse">
            <a:avLst/>
          </a:prstGeom>
          <a:ln w="28575">
            <a:solidFill>
              <a:schemeClr val="accent5">
                <a:lumMod val="75000"/>
              </a:schemeClr>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dirty="0">
              <a:solidFill>
                <a:srgbClr val="000000"/>
              </a:solidFill>
            </a:endParaRPr>
          </a:p>
        </p:txBody>
      </p:sp>
      <p:sp>
        <p:nvSpPr>
          <p:cNvPr id="3" name="Oval 2">
            <a:extLst>
              <a:ext uri="{FF2B5EF4-FFF2-40B4-BE49-F238E27FC236}">
                <a16:creationId xmlns:a16="http://schemas.microsoft.com/office/drawing/2014/main" id="{553ED0F1-F5B8-4A5D-06BF-3E63732D82B5}"/>
              </a:ext>
            </a:extLst>
          </p:cNvPr>
          <p:cNvSpPr/>
          <p:nvPr/>
        </p:nvSpPr>
        <p:spPr>
          <a:xfrm>
            <a:off x="2895600" y="2539999"/>
            <a:ext cx="2624139" cy="2624765"/>
          </a:xfrm>
          <a:prstGeom prst="ellipse">
            <a:avLst/>
          </a:prstGeom>
          <a:solidFill>
            <a:schemeClr val="accent5">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0" dirty="0">
                <a:solidFill>
                  <a:schemeClr val="accent5">
                    <a:lumMod val="50000"/>
                  </a:schemeClr>
                </a:solidFill>
              </a:rPr>
              <a:t>O₂</a:t>
            </a:r>
            <a:endParaRPr lang="en-KE" sz="12000" dirty="0">
              <a:solidFill>
                <a:schemeClr val="accent5">
                  <a:lumMod val="50000"/>
                </a:schemeClr>
              </a:solidFill>
            </a:endParaRPr>
          </a:p>
        </p:txBody>
      </p:sp>
      <p:sp>
        <p:nvSpPr>
          <p:cNvPr id="126984" name="Title 1">
            <a:extLst>
              <a:ext uri="{FF2B5EF4-FFF2-40B4-BE49-F238E27FC236}">
                <a16:creationId xmlns:a16="http://schemas.microsoft.com/office/drawing/2014/main" id="{4835EF26-2005-4D85-9EAA-0550265FE294}"/>
              </a:ext>
            </a:extLst>
          </p:cNvPr>
          <p:cNvSpPr txBox="1">
            <a:spLocks noGrp="1"/>
          </p:cNvSpPr>
          <p:nvPr>
            <p:ph type="title"/>
          </p:nvPr>
        </p:nvSpPr>
        <p:spPr>
          <a:xfrm>
            <a:off x="1487489" y="168756"/>
            <a:ext cx="8064500" cy="874713"/>
          </a:xfrm>
        </p:spPr>
        <p:txBody>
          <a:bodyPr/>
          <a:lstStyle/>
          <a:p>
            <a:pPr>
              <a:defRPr/>
            </a:pPr>
            <a:r>
              <a:rPr lang="en-US" altLang="en-US" b="1" dirty="0">
                <a:solidFill>
                  <a:srgbClr val="0070C0"/>
                </a:solidFill>
                <a:latin typeface="+mn-lt"/>
                <a:cs typeface="Arial" panose="020B0604020202020204" pitchFamily="34" charset="0"/>
              </a:rPr>
              <a:t>Summary</a:t>
            </a:r>
          </a:p>
        </p:txBody>
      </p:sp>
      <p:sp>
        <p:nvSpPr>
          <p:cNvPr id="8" name="Freeform 7">
            <a:extLst>
              <a:ext uri="{FF2B5EF4-FFF2-40B4-BE49-F238E27FC236}">
                <a16:creationId xmlns:a16="http://schemas.microsoft.com/office/drawing/2014/main" id="{4E1F4CF7-3313-454E-B644-664C5B020F9A}"/>
              </a:ext>
            </a:extLst>
          </p:cNvPr>
          <p:cNvSpPr/>
          <p:nvPr/>
        </p:nvSpPr>
        <p:spPr>
          <a:xfrm>
            <a:off x="5519739" y="1693235"/>
            <a:ext cx="5893328" cy="1215065"/>
          </a:xfrm>
          <a:custGeom>
            <a:avLst/>
            <a:gdLst>
              <a:gd name="connsiteX0" fmla="*/ 0 w 2667896"/>
              <a:gd name="connsiteY0" fmla="*/ 97269 h 583602"/>
              <a:gd name="connsiteX1" fmla="*/ 97269 w 2667896"/>
              <a:gd name="connsiteY1" fmla="*/ 0 h 583602"/>
              <a:gd name="connsiteX2" fmla="*/ 2570627 w 2667896"/>
              <a:gd name="connsiteY2" fmla="*/ 0 h 583602"/>
              <a:gd name="connsiteX3" fmla="*/ 2667896 w 2667896"/>
              <a:gd name="connsiteY3" fmla="*/ 97269 h 583602"/>
              <a:gd name="connsiteX4" fmla="*/ 2667896 w 2667896"/>
              <a:gd name="connsiteY4" fmla="*/ 486333 h 583602"/>
              <a:gd name="connsiteX5" fmla="*/ 2570627 w 2667896"/>
              <a:gd name="connsiteY5" fmla="*/ 583602 h 583602"/>
              <a:gd name="connsiteX6" fmla="*/ 97269 w 2667896"/>
              <a:gd name="connsiteY6" fmla="*/ 583602 h 583602"/>
              <a:gd name="connsiteX7" fmla="*/ 0 w 2667896"/>
              <a:gd name="connsiteY7" fmla="*/ 486333 h 583602"/>
              <a:gd name="connsiteX8" fmla="*/ 0 w 2667896"/>
              <a:gd name="connsiteY8" fmla="*/ 97269 h 58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96" h="583602">
                <a:moveTo>
                  <a:pt x="0" y="97269"/>
                </a:moveTo>
                <a:cubicBezTo>
                  <a:pt x="0" y="43549"/>
                  <a:pt x="43549" y="0"/>
                  <a:pt x="97269" y="0"/>
                </a:cubicBezTo>
                <a:lnTo>
                  <a:pt x="2570627" y="0"/>
                </a:lnTo>
                <a:cubicBezTo>
                  <a:pt x="2624347" y="0"/>
                  <a:pt x="2667896" y="43549"/>
                  <a:pt x="2667896" y="97269"/>
                </a:cubicBezTo>
                <a:lnTo>
                  <a:pt x="2667896" y="486333"/>
                </a:lnTo>
                <a:cubicBezTo>
                  <a:pt x="2667896" y="540053"/>
                  <a:pt x="2624347" y="583602"/>
                  <a:pt x="2570627" y="583602"/>
                </a:cubicBezTo>
                <a:lnTo>
                  <a:pt x="97269" y="583602"/>
                </a:lnTo>
                <a:cubicBezTo>
                  <a:pt x="43549" y="583602"/>
                  <a:pt x="0" y="540053"/>
                  <a:pt x="0" y="486333"/>
                </a:cubicBezTo>
                <a:lnTo>
                  <a:pt x="0" y="97269"/>
                </a:lnTo>
                <a:close/>
              </a:path>
            </a:pathLst>
          </a:custGeom>
          <a:solidFill>
            <a:schemeClr val="lt1">
              <a:hueOff val="0"/>
              <a:satOff val="0"/>
              <a:lumOff val="0"/>
            </a:schemeClr>
          </a:solidFill>
          <a:ln>
            <a:solidFill>
              <a:schemeClr val="bg1">
                <a:lumMod val="50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829" tIns="81829" rIns="81829" bIns="81829" spcCol="1270" anchor="ctr"/>
          <a:lstStyle/>
          <a:p>
            <a:pPr marL="0" lvl="1">
              <a:defRPr/>
            </a:pPr>
            <a:r>
              <a:rPr lang="en-US" sz="2400" dirty="0">
                <a:solidFill>
                  <a:srgbClr val="0070C0"/>
                </a:solidFill>
                <a:cs typeface="Arial" panose="020B0604020202020204" pitchFamily="34" charset="0"/>
              </a:rPr>
              <a:t>Use of clinical signs should be augmented by use of objective measures e.g. by use of pulse oximeters</a:t>
            </a:r>
          </a:p>
        </p:txBody>
      </p:sp>
      <p:sp>
        <p:nvSpPr>
          <p:cNvPr id="9" name="Freeform 8">
            <a:extLst>
              <a:ext uri="{FF2B5EF4-FFF2-40B4-BE49-F238E27FC236}">
                <a16:creationId xmlns:a16="http://schemas.microsoft.com/office/drawing/2014/main" id="{792D786B-1DAB-45ED-80C8-969AF2D37C0C}"/>
              </a:ext>
            </a:extLst>
          </p:cNvPr>
          <p:cNvSpPr/>
          <p:nvPr/>
        </p:nvSpPr>
        <p:spPr>
          <a:xfrm>
            <a:off x="5519739" y="3128336"/>
            <a:ext cx="5893328" cy="1215065"/>
          </a:xfrm>
          <a:custGeom>
            <a:avLst/>
            <a:gdLst>
              <a:gd name="connsiteX0" fmla="*/ 0 w 2667896"/>
              <a:gd name="connsiteY0" fmla="*/ 97269 h 583602"/>
              <a:gd name="connsiteX1" fmla="*/ 97269 w 2667896"/>
              <a:gd name="connsiteY1" fmla="*/ 0 h 583602"/>
              <a:gd name="connsiteX2" fmla="*/ 2570627 w 2667896"/>
              <a:gd name="connsiteY2" fmla="*/ 0 h 583602"/>
              <a:gd name="connsiteX3" fmla="*/ 2667896 w 2667896"/>
              <a:gd name="connsiteY3" fmla="*/ 97269 h 583602"/>
              <a:gd name="connsiteX4" fmla="*/ 2667896 w 2667896"/>
              <a:gd name="connsiteY4" fmla="*/ 486333 h 583602"/>
              <a:gd name="connsiteX5" fmla="*/ 2570627 w 2667896"/>
              <a:gd name="connsiteY5" fmla="*/ 583602 h 583602"/>
              <a:gd name="connsiteX6" fmla="*/ 97269 w 2667896"/>
              <a:gd name="connsiteY6" fmla="*/ 583602 h 583602"/>
              <a:gd name="connsiteX7" fmla="*/ 0 w 2667896"/>
              <a:gd name="connsiteY7" fmla="*/ 486333 h 583602"/>
              <a:gd name="connsiteX8" fmla="*/ 0 w 2667896"/>
              <a:gd name="connsiteY8" fmla="*/ 97269 h 58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96" h="583602">
                <a:moveTo>
                  <a:pt x="0" y="97269"/>
                </a:moveTo>
                <a:cubicBezTo>
                  <a:pt x="0" y="43549"/>
                  <a:pt x="43549" y="0"/>
                  <a:pt x="97269" y="0"/>
                </a:cubicBezTo>
                <a:lnTo>
                  <a:pt x="2570627" y="0"/>
                </a:lnTo>
                <a:cubicBezTo>
                  <a:pt x="2624347" y="0"/>
                  <a:pt x="2667896" y="43549"/>
                  <a:pt x="2667896" y="97269"/>
                </a:cubicBezTo>
                <a:lnTo>
                  <a:pt x="2667896" y="486333"/>
                </a:lnTo>
                <a:cubicBezTo>
                  <a:pt x="2667896" y="540053"/>
                  <a:pt x="2624347" y="583602"/>
                  <a:pt x="2570627" y="583602"/>
                </a:cubicBezTo>
                <a:lnTo>
                  <a:pt x="97269" y="583602"/>
                </a:lnTo>
                <a:cubicBezTo>
                  <a:pt x="43549" y="583602"/>
                  <a:pt x="0" y="540053"/>
                  <a:pt x="0" y="486333"/>
                </a:cubicBezTo>
                <a:lnTo>
                  <a:pt x="0" y="97269"/>
                </a:lnTo>
                <a:close/>
              </a:path>
            </a:pathLst>
          </a:custGeom>
          <a:solidFill>
            <a:schemeClr val="lt1">
              <a:hueOff val="0"/>
              <a:satOff val="0"/>
              <a:lumOff val="0"/>
            </a:schemeClr>
          </a:solidFill>
          <a:ln>
            <a:solidFill>
              <a:schemeClr val="bg1">
                <a:lumMod val="50000"/>
              </a:schemeClr>
            </a:solidFill>
          </a:ln>
        </p:spPr>
        <p:style>
          <a:lnRef idx="2">
            <a:schemeClr val="accent2">
              <a:hueOff val="596947"/>
              <a:satOff val="-5696"/>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829" tIns="81829" rIns="81829" bIns="81829" spcCol="1270" anchor="ctr"/>
          <a:lstStyle/>
          <a:p>
            <a:pPr marL="0" lvl="1">
              <a:defRPr/>
            </a:pPr>
            <a:r>
              <a:rPr lang="en-US" sz="2400" dirty="0">
                <a:solidFill>
                  <a:srgbClr val="0070C0"/>
                </a:solidFill>
                <a:cs typeface="Arial" panose="020B0604020202020204" pitchFamily="34" charset="0"/>
              </a:rPr>
              <a:t>Oxygen is a medicine, therefore it should be measured, given at the right dose and only when indicated.</a:t>
            </a:r>
          </a:p>
        </p:txBody>
      </p:sp>
      <p:sp>
        <p:nvSpPr>
          <p:cNvPr id="10" name="Freeform 9">
            <a:extLst>
              <a:ext uri="{FF2B5EF4-FFF2-40B4-BE49-F238E27FC236}">
                <a16:creationId xmlns:a16="http://schemas.microsoft.com/office/drawing/2014/main" id="{B87BAB5E-6194-489F-AD4D-48413E9C8382}"/>
              </a:ext>
            </a:extLst>
          </p:cNvPr>
          <p:cNvSpPr/>
          <p:nvPr/>
        </p:nvSpPr>
        <p:spPr>
          <a:xfrm>
            <a:off x="5519739" y="4630836"/>
            <a:ext cx="5893328" cy="1067857"/>
          </a:xfrm>
          <a:custGeom>
            <a:avLst/>
            <a:gdLst>
              <a:gd name="connsiteX0" fmla="*/ 0 w 2667896"/>
              <a:gd name="connsiteY0" fmla="*/ 97269 h 583602"/>
              <a:gd name="connsiteX1" fmla="*/ 97269 w 2667896"/>
              <a:gd name="connsiteY1" fmla="*/ 0 h 583602"/>
              <a:gd name="connsiteX2" fmla="*/ 2570627 w 2667896"/>
              <a:gd name="connsiteY2" fmla="*/ 0 h 583602"/>
              <a:gd name="connsiteX3" fmla="*/ 2667896 w 2667896"/>
              <a:gd name="connsiteY3" fmla="*/ 97269 h 583602"/>
              <a:gd name="connsiteX4" fmla="*/ 2667896 w 2667896"/>
              <a:gd name="connsiteY4" fmla="*/ 486333 h 583602"/>
              <a:gd name="connsiteX5" fmla="*/ 2570627 w 2667896"/>
              <a:gd name="connsiteY5" fmla="*/ 583602 h 583602"/>
              <a:gd name="connsiteX6" fmla="*/ 97269 w 2667896"/>
              <a:gd name="connsiteY6" fmla="*/ 583602 h 583602"/>
              <a:gd name="connsiteX7" fmla="*/ 0 w 2667896"/>
              <a:gd name="connsiteY7" fmla="*/ 486333 h 583602"/>
              <a:gd name="connsiteX8" fmla="*/ 0 w 2667896"/>
              <a:gd name="connsiteY8" fmla="*/ 97269 h 58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96" h="583602">
                <a:moveTo>
                  <a:pt x="0" y="97269"/>
                </a:moveTo>
                <a:cubicBezTo>
                  <a:pt x="0" y="43549"/>
                  <a:pt x="43549" y="0"/>
                  <a:pt x="97269" y="0"/>
                </a:cubicBezTo>
                <a:lnTo>
                  <a:pt x="2570627" y="0"/>
                </a:lnTo>
                <a:cubicBezTo>
                  <a:pt x="2624347" y="0"/>
                  <a:pt x="2667896" y="43549"/>
                  <a:pt x="2667896" y="97269"/>
                </a:cubicBezTo>
                <a:lnTo>
                  <a:pt x="2667896" y="486333"/>
                </a:lnTo>
                <a:cubicBezTo>
                  <a:pt x="2667896" y="540053"/>
                  <a:pt x="2624347" y="583602"/>
                  <a:pt x="2570627" y="583602"/>
                </a:cubicBezTo>
                <a:lnTo>
                  <a:pt x="97269" y="583602"/>
                </a:lnTo>
                <a:cubicBezTo>
                  <a:pt x="43549" y="583602"/>
                  <a:pt x="0" y="540053"/>
                  <a:pt x="0" y="486333"/>
                </a:cubicBezTo>
                <a:lnTo>
                  <a:pt x="0" y="97269"/>
                </a:lnTo>
                <a:close/>
              </a:path>
            </a:pathLst>
          </a:custGeom>
          <a:solidFill>
            <a:schemeClr val="lt1">
              <a:hueOff val="0"/>
              <a:satOff val="0"/>
              <a:lumOff val="0"/>
            </a:schemeClr>
          </a:solidFill>
          <a:ln>
            <a:solidFill>
              <a:schemeClr val="bg1">
                <a:lumMod val="50000"/>
              </a:schemeClr>
            </a:solidFill>
          </a:ln>
        </p:spPr>
        <p:style>
          <a:lnRef idx="2">
            <a:schemeClr val="accent2">
              <a:hueOff val="1193893"/>
              <a:satOff val="-11392"/>
              <a:lumOff val="-353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829" tIns="81829" rIns="81829" bIns="81829" spcCol="1270" anchor="ctr"/>
          <a:lstStyle/>
          <a:p>
            <a:pPr>
              <a:defRPr/>
            </a:pPr>
            <a:r>
              <a:rPr lang="en-US" sz="2400" dirty="0">
                <a:solidFill>
                  <a:srgbClr val="0070C0"/>
                </a:solidFill>
                <a:cs typeface="Arial" panose="020B0604020202020204" pitchFamily="34" charset="0"/>
              </a:rPr>
              <a:t>Correctly identify and administer oxygen to patients who need oxygen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F8B7-4D40-B228-8EB7-D6070C0FC136}"/>
              </a:ext>
            </a:extLst>
          </p:cNvPr>
          <p:cNvSpPr>
            <a:spLocks noGrp="1"/>
          </p:cNvSpPr>
          <p:nvPr>
            <p:ph type="ctrTitle"/>
          </p:nvPr>
        </p:nvSpPr>
        <p:spPr>
          <a:xfrm>
            <a:off x="1524000" y="1122363"/>
            <a:ext cx="10183586" cy="2387600"/>
          </a:xfrm>
        </p:spPr>
        <p:txBody>
          <a:bodyPr>
            <a:normAutofit fontScale="90000"/>
          </a:bodyPr>
          <a:lstStyle/>
          <a:p>
            <a:r>
              <a:rPr lang="en-US" sz="4400" b="1" dirty="0">
                <a:solidFill>
                  <a:srgbClr val="0070C0"/>
                </a:solidFill>
                <a:latin typeface="+mn-lt"/>
              </a:rPr>
              <a:t>Module 5: Management of an infant/child with respiratory distress</a:t>
            </a:r>
            <a:br>
              <a:rPr lang="en-US" sz="4400" b="1" dirty="0">
                <a:solidFill>
                  <a:srgbClr val="0070C0"/>
                </a:solidFill>
                <a:latin typeface="+mn-lt"/>
              </a:rPr>
            </a:br>
            <a:br>
              <a:rPr lang="en-US" sz="4400" b="1" dirty="0">
                <a:solidFill>
                  <a:srgbClr val="0070C0"/>
                </a:solidFill>
                <a:latin typeface="+mn-lt"/>
              </a:rPr>
            </a:br>
            <a:r>
              <a:rPr lang="en-US" sz="4400" b="1" dirty="0">
                <a:solidFill>
                  <a:srgbClr val="0070C0"/>
                </a:solidFill>
                <a:latin typeface="+mn-lt"/>
              </a:rPr>
              <a:t> </a:t>
            </a:r>
            <a:r>
              <a:rPr lang="en-US" sz="4400" b="1" dirty="0" err="1">
                <a:solidFill>
                  <a:srgbClr val="0070C0"/>
                </a:solidFill>
                <a:latin typeface="+mn-lt"/>
              </a:rPr>
              <a:t>i</a:t>
            </a:r>
            <a:r>
              <a:rPr lang="en-US" sz="4400" b="1" dirty="0">
                <a:solidFill>
                  <a:srgbClr val="0070C0"/>
                </a:solidFill>
                <a:latin typeface="+mn-lt"/>
              </a:rPr>
              <a:t>) Pneumonia</a:t>
            </a:r>
            <a:endParaRPr lang="en-KE" sz="4400" b="1" dirty="0">
              <a:solidFill>
                <a:srgbClr val="0070C0"/>
              </a:solidFill>
              <a:latin typeface="+mn-lt"/>
            </a:endParaRPr>
          </a:p>
        </p:txBody>
      </p:sp>
      <p:sp>
        <p:nvSpPr>
          <p:cNvPr id="3" name="Subtitle 2">
            <a:extLst>
              <a:ext uri="{FF2B5EF4-FFF2-40B4-BE49-F238E27FC236}">
                <a16:creationId xmlns:a16="http://schemas.microsoft.com/office/drawing/2014/main" id="{9188CD3F-AFE6-ED84-89EB-4457E613DDB5}"/>
              </a:ext>
            </a:extLst>
          </p:cNvPr>
          <p:cNvSpPr>
            <a:spLocks noGrp="1"/>
          </p:cNvSpPr>
          <p:nvPr>
            <p:ph type="subTitle" idx="1"/>
          </p:nvPr>
        </p:nvSpPr>
        <p:spPr/>
        <p:txBody>
          <a:bodyPr/>
          <a:lstStyle/>
          <a:p>
            <a:endParaRPr lang="en-KE"/>
          </a:p>
        </p:txBody>
      </p:sp>
      <p:grpSp>
        <p:nvGrpSpPr>
          <p:cNvPr id="4" name="object 2">
            <a:extLst>
              <a:ext uri="{FF2B5EF4-FFF2-40B4-BE49-F238E27FC236}">
                <a16:creationId xmlns:a16="http://schemas.microsoft.com/office/drawing/2014/main" id="{F3A487C6-67EC-31C8-B57D-EEF8925C08AE}"/>
              </a:ext>
            </a:extLst>
          </p:cNvPr>
          <p:cNvGrpSpPr>
            <a:grpSpLocks/>
          </p:cNvGrpSpPr>
          <p:nvPr/>
        </p:nvGrpSpPr>
        <p:grpSpPr bwMode="auto">
          <a:xfrm>
            <a:off x="8292647" y="3504407"/>
            <a:ext cx="1787525" cy="103187"/>
            <a:chOff x="7356347" y="6754367"/>
            <a:chExt cx="1788160" cy="104139"/>
          </a:xfrm>
        </p:grpSpPr>
        <p:sp>
          <p:nvSpPr>
            <p:cNvPr id="5" name="object 3">
              <a:extLst>
                <a:ext uri="{FF2B5EF4-FFF2-40B4-BE49-F238E27FC236}">
                  <a16:creationId xmlns:a16="http://schemas.microsoft.com/office/drawing/2014/main" id="{F46A28D5-C88E-F884-831A-7F33687D9108}"/>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05 h 104140"/>
                <a:gd name="T6" fmla="*/ 894588 w 894715"/>
                <a:gd name="T7" fmla="*/ 103605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6" name="object 4">
              <a:extLst>
                <a:ext uri="{FF2B5EF4-FFF2-40B4-BE49-F238E27FC236}">
                  <a16:creationId xmlns:a16="http://schemas.microsoft.com/office/drawing/2014/main" id="{487B857D-C07F-3B8E-8D82-59028D775546}"/>
                </a:ext>
              </a:extLst>
            </p:cNvPr>
            <p:cNvSpPr>
              <a:spLocks/>
            </p:cNvSpPr>
            <p:nvPr/>
          </p:nvSpPr>
          <p:spPr bwMode="auto">
            <a:xfrm>
              <a:off x="8250935" y="6754367"/>
              <a:ext cx="893444" cy="104139"/>
            </a:xfrm>
            <a:custGeom>
              <a:avLst/>
              <a:gdLst>
                <a:gd name="T0" fmla="*/ 893037 w 893445"/>
                <a:gd name="T1" fmla="*/ 0 h 104140"/>
                <a:gd name="T2" fmla="*/ 0 w 893445"/>
                <a:gd name="T3" fmla="*/ 0 h 104140"/>
                <a:gd name="T4" fmla="*/ 0 w 893445"/>
                <a:gd name="T5" fmla="*/ 103605 h 104140"/>
                <a:gd name="T6" fmla="*/ 893037 w 893445"/>
                <a:gd name="T7" fmla="*/ 103605 h 104140"/>
                <a:gd name="T8" fmla="*/ 893037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grpSp>
        <p:nvGrpSpPr>
          <p:cNvPr id="7" name="object 5">
            <a:extLst>
              <a:ext uri="{FF2B5EF4-FFF2-40B4-BE49-F238E27FC236}">
                <a16:creationId xmlns:a16="http://schemas.microsoft.com/office/drawing/2014/main" id="{9CF41FE8-4398-B439-E85E-200B04ABFE08}"/>
              </a:ext>
            </a:extLst>
          </p:cNvPr>
          <p:cNvGrpSpPr>
            <a:grpSpLocks/>
          </p:cNvGrpSpPr>
          <p:nvPr/>
        </p:nvGrpSpPr>
        <p:grpSpPr bwMode="auto">
          <a:xfrm>
            <a:off x="936172" y="3504407"/>
            <a:ext cx="7356475" cy="103187"/>
            <a:chOff x="0" y="6754367"/>
            <a:chExt cx="7356475" cy="104139"/>
          </a:xfrm>
        </p:grpSpPr>
        <p:sp>
          <p:nvSpPr>
            <p:cNvPr id="8" name="object 6">
              <a:extLst>
                <a:ext uri="{FF2B5EF4-FFF2-40B4-BE49-F238E27FC236}">
                  <a16:creationId xmlns:a16="http://schemas.microsoft.com/office/drawing/2014/main" id="{BB7111FE-7B0E-86D8-8878-15C9EF9020BC}"/>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05 h 104140"/>
                <a:gd name="T6" fmla="*/ 893063 w 893444"/>
                <a:gd name="T7" fmla="*/ 103605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9" name="object 7">
              <a:extLst>
                <a:ext uri="{FF2B5EF4-FFF2-40B4-BE49-F238E27FC236}">
                  <a16:creationId xmlns:a16="http://schemas.microsoft.com/office/drawing/2014/main" id="{C2C0167C-C99C-B46F-9BFB-4C332F778837}"/>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05 h 104140"/>
                <a:gd name="T6" fmla="*/ 6463284 w 6463665"/>
                <a:gd name="T7" fmla="*/ 103605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spTree>
    <p:extLst>
      <p:ext uri="{BB962C8B-B14F-4D97-AF65-F5344CB8AC3E}">
        <p14:creationId xmlns:p14="http://schemas.microsoft.com/office/powerpoint/2010/main" val="286760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5F666-4A78-9669-D1F4-E4A927C537D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4773A32-B012-3337-4D71-0A341F825926}"/>
              </a:ext>
            </a:extLst>
          </p:cNvPr>
          <p:cNvSpPr/>
          <p:nvPr/>
        </p:nvSpPr>
        <p:spPr>
          <a:xfrm>
            <a:off x="4101488" y="558950"/>
            <a:ext cx="7716160" cy="120995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5" name="Rectangle 4">
            <a:extLst>
              <a:ext uri="{FF2B5EF4-FFF2-40B4-BE49-F238E27FC236}">
                <a16:creationId xmlns:a16="http://schemas.microsoft.com/office/drawing/2014/main" id="{281D3215-15C4-C663-A7FA-2C664B7E4534}"/>
              </a:ext>
            </a:extLst>
          </p:cNvPr>
          <p:cNvSpPr/>
          <p:nvPr/>
        </p:nvSpPr>
        <p:spPr>
          <a:xfrm>
            <a:off x="4858689" y="2487439"/>
            <a:ext cx="6932390" cy="1313182"/>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8" name="TextBox 7">
            <a:extLst>
              <a:ext uri="{FF2B5EF4-FFF2-40B4-BE49-F238E27FC236}">
                <a16:creationId xmlns:a16="http://schemas.microsoft.com/office/drawing/2014/main" id="{6D72DF45-B4BF-A6D1-5614-E207AD7593E9}"/>
              </a:ext>
            </a:extLst>
          </p:cNvPr>
          <p:cNvSpPr txBox="1"/>
          <p:nvPr/>
        </p:nvSpPr>
        <p:spPr>
          <a:xfrm>
            <a:off x="4257229" y="676422"/>
            <a:ext cx="6541399" cy="954107"/>
          </a:xfrm>
          <a:prstGeom prst="rect">
            <a:avLst/>
          </a:prstGeom>
          <a:noFill/>
        </p:spPr>
        <p:txBody>
          <a:bodyPr wrap="square" rtlCol="0" anchor="ctr">
            <a:spAutoFit/>
          </a:bodyPr>
          <a:lstStyle/>
          <a:p>
            <a:r>
              <a:rPr lang="en-US" sz="2800" dirty="0"/>
              <a:t>Correctly identify Signs and symptoms of pneumonia</a:t>
            </a:r>
          </a:p>
        </p:txBody>
      </p:sp>
      <p:sp>
        <p:nvSpPr>
          <p:cNvPr id="14" name="TextBox 13">
            <a:extLst>
              <a:ext uri="{FF2B5EF4-FFF2-40B4-BE49-F238E27FC236}">
                <a16:creationId xmlns:a16="http://schemas.microsoft.com/office/drawing/2014/main" id="{6DDEFFCE-CEEF-1116-D333-237EEF879B92}"/>
              </a:ext>
            </a:extLst>
          </p:cNvPr>
          <p:cNvSpPr txBox="1"/>
          <p:nvPr/>
        </p:nvSpPr>
        <p:spPr>
          <a:xfrm>
            <a:off x="5038802" y="2870302"/>
            <a:ext cx="7069443" cy="523220"/>
          </a:xfrm>
          <a:prstGeom prst="rect">
            <a:avLst/>
          </a:prstGeom>
          <a:noFill/>
        </p:spPr>
        <p:txBody>
          <a:bodyPr wrap="square" rtlCol="0" anchor="ctr">
            <a:spAutoFit/>
          </a:bodyPr>
          <a:lstStyle/>
          <a:p>
            <a:r>
              <a:rPr lang="en-US" sz="2800" dirty="0"/>
              <a:t>Correctly classify pneumonia </a:t>
            </a:r>
          </a:p>
        </p:txBody>
      </p:sp>
      <p:sp>
        <p:nvSpPr>
          <p:cNvPr id="3" name="Donut 2">
            <a:extLst>
              <a:ext uri="{FF2B5EF4-FFF2-40B4-BE49-F238E27FC236}">
                <a16:creationId xmlns:a16="http://schemas.microsoft.com/office/drawing/2014/main" id="{7994853B-8B45-356B-E975-4846E6DC2EEE}"/>
              </a:ext>
            </a:extLst>
          </p:cNvPr>
          <p:cNvSpPr/>
          <p:nvPr/>
        </p:nvSpPr>
        <p:spPr>
          <a:xfrm>
            <a:off x="989049" y="2113020"/>
            <a:ext cx="2336965" cy="2301056"/>
          </a:xfrm>
          <a:prstGeom prst="donut">
            <a:avLst>
              <a:gd name="adj" fmla="val 1068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black"/>
              </a:solidFill>
              <a:latin typeface="Calibri" panose="020F0502020204030204"/>
            </a:endParaRPr>
          </a:p>
        </p:txBody>
      </p:sp>
      <p:sp>
        <p:nvSpPr>
          <p:cNvPr id="34" name="TextBox 33">
            <a:extLst>
              <a:ext uri="{FF2B5EF4-FFF2-40B4-BE49-F238E27FC236}">
                <a16:creationId xmlns:a16="http://schemas.microsoft.com/office/drawing/2014/main" id="{5BE8AF63-1240-9AB9-9E59-EF382C4C0FF8}"/>
              </a:ext>
            </a:extLst>
          </p:cNvPr>
          <p:cNvSpPr txBox="1"/>
          <p:nvPr/>
        </p:nvSpPr>
        <p:spPr>
          <a:xfrm>
            <a:off x="1200518" y="2967096"/>
            <a:ext cx="1843785" cy="523220"/>
          </a:xfrm>
          <a:prstGeom prst="rect">
            <a:avLst/>
          </a:prstGeom>
          <a:noFill/>
        </p:spPr>
        <p:txBody>
          <a:bodyPr wrap="square" rtlCol="0">
            <a:spAutoFit/>
          </a:bodyPr>
          <a:lstStyle/>
          <a:p>
            <a:pPr algn="ctr" defTabSz="685800">
              <a:defRPr/>
            </a:pPr>
            <a:r>
              <a:rPr lang="en-US" sz="2800" b="1" dirty="0">
                <a:solidFill>
                  <a:prstClr val="black"/>
                </a:solidFill>
                <a:latin typeface="Calibri" panose="020F0502020204030204"/>
              </a:rPr>
              <a:t>Objectives</a:t>
            </a:r>
            <a:endParaRPr lang="en-KE" sz="280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8A377D32-C7AC-1017-D269-9BD44A74A8E2}"/>
              </a:ext>
            </a:extLst>
          </p:cNvPr>
          <p:cNvSpPr/>
          <p:nvPr/>
        </p:nvSpPr>
        <p:spPr>
          <a:xfrm>
            <a:off x="4022413" y="4622943"/>
            <a:ext cx="7716160" cy="1251762"/>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4" name="TextBox 3">
            <a:extLst>
              <a:ext uri="{FF2B5EF4-FFF2-40B4-BE49-F238E27FC236}">
                <a16:creationId xmlns:a16="http://schemas.microsoft.com/office/drawing/2014/main" id="{D22AD169-53B3-DF41-4DB4-B811C3EB0A2C}"/>
              </a:ext>
            </a:extLst>
          </p:cNvPr>
          <p:cNvSpPr txBox="1"/>
          <p:nvPr/>
        </p:nvSpPr>
        <p:spPr>
          <a:xfrm>
            <a:off x="4257229" y="4971076"/>
            <a:ext cx="7246528" cy="523220"/>
          </a:xfrm>
          <a:prstGeom prst="rect">
            <a:avLst/>
          </a:prstGeom>
          <a:noFill/>
        </p:spPr>
        <p:txBody>
          <a:bodyPr wrap="square" rtlCol="0" anchor="ctr">
            <a:spAutoFit/>
          </a:bodyPr>
          <a:lstStyle/>
          <a:p>
            <a:r>
              <a:rPr lang="en-US" sz="2800" dirty="0"/>
              <a:t>Management of pneumonia.</a:t>
            </a:r>
            <a:endParaRPr lang="en-KE" sz="2800" dirty="0"/>
          </a:p>
        </p:txBody>
      </p:sp>
      <p:pic>
        <p:nvPicPr>
          <p:cNvPr id="12" name="Picture 11">
            <a:extLst>
              <a:ext uri="{FF2B5EF4-FFF2-40B4-BE49-F238E27FC236}">
                <a16:creationId xmlns:a16="http://schemas.microsoft.com/office/drawing/2014/main" id="{6B7469EB-437B-4289-51AB-46574238AC18}"/>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960" y="193930"/>
            <a:ext cx="2480318" cy="2037786"/>
          </a:xfrm>
          <a:prstGeom prst="rect">
            <a:avLst/>
          </a:prstGeom>
        </p:spPr>
      </p:pic>
      <p:pic>
        <p:nvPicPr>
          <p:cNvPr id="28" name="Picture 27">
            <a:extLst>
              <a:ext uri="{FF2B5EF4-FFF2-40B4-BE49-F238E27FC236}">
                <a16:creationId xmlns:a16="http://schemas.microsoft.com/office/drawing/2014/main" id="{91CE8235-C7C8-CB73-B322-39784160D72F}"/>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913306" y="2113020"/>
            <a:ext cx="2480318" cy="2037786"/>
          </a:xfrm>
          <a:prstGeom prst="rect">
            <a:avLst/>
          </a:prstGeom>
        </p:spPr>
      </p:pic>
      <p:pic>
        <p:nvPicPr>
          <p:cNvPr id="29" name="Picture 28">
            <a:extLst>
              <a:ext uri="{FF2B5EF4-FFF2-40B4-BE49-F238E27FC236}">
                <a16:creationId xmlns:a16="http://schemas.microsoft.com/office/drawing/2014/main" id="{4B63DE22-755C-3B64-CBE7-8E6F1BD2F359}"/>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57532" y="4225696"/>
            <a:ext cx="2480318" cy="2037786"/>
          </a:xfrm>
          <a:prstGeom prst="rect">
            <a:avLst/>
          </a:prstGeom>
        </p:spPr>
      </p:pic>
    </p:spTree>
    <p:extLst>
      <p:ext uri="{BB962C8B-B14F-4D97-AF65-F5344CB8AC3E}">
        <p14:creationId xmlns:p14="http://schemas.microsoft.com/office/powerpoint/2010/main" val="1297417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noChangeArrowheads="1"/>
          </p:cNvSpPr>
          <p:nvPr>
            <p:ph type="title"/>
          </p:nvPr>
        </p:nvSpPr>
        <p:spPr>
          <a:xfrm>
            <a:off x="971248" y="-53405"/>
            <a:ext cx="10515600" cy="1325563"/>
          </a:xfrm>
        </p:spPr>
        <p:txBody>
          <a:bodyPr vert="horz" lIns="91440" tIns="45720" rIns="91440" bIns="45720" rtlCol="0" anchor="ctr">
            <a:normAutofit/>
          </a:bodyPr>
          <a:lstStyle/>
          <a:p>
            <a:pPr eaLnBrk="0" fontAlgn="base" hangingPunct="0">
              <a:lnSpc>
                <a:spcPct val="100000"/>
              </a:lnSpc>
              <a:spcAft>
                <a:spcPct val="0"/>
              </a:spcAft>
              <a:defRPr/>
            </a:pPr>
            <a:r>
              <a:rPr lang="en-GB" altLang="en-US" sz="4000" b="1" spc="-100" dirty="0">
                <a:solidFill>
                  <a:srgbClr val="0070C0"/>
                </a:solidFill>
                <a:latin typeface="+mn-lt"/>
              </a:rPr>
              <a:t>Childhood Pneumonia </a:t>
            </a:r>
            <a:r>
              <a:rPr lang="en-GB" altLang="en-US" sz="4000" b="1" spc="-100" dirty="0" err="1">
                <a:solidFill>
                  <a:srgbClr val="0070C0"/>
                </a:solidFill>
                <a:latin typeface="+mn-lt"/>
              </a:rPr>
              <a:t>etiology</a:t>
            </a:r>
            <a:r>
              <a:rPr lang="en-GB" altLang="en-US" sz="4000" b="1" spc="-100" dirty="0">
                <a:solidFill>
                  <a:srgbClr val="0070C0"/>
                </a:solidFill>
                <a:latin typeface="+mn-lt"/>
              </a:rPr>
              <a:t> in Kenya </a:t>
            </a:r>
          </a:p>
        </p:txBody>
      </p:sp>
      <p:sp>
        <p:nvSpPr>
          <p:cNvPr id="587779" name="Content Placeholder 2"/>
          <p:cNvSpPr>
            <a:spLocks noGrp="1"/>
          </p:cNvSpPr>
          <p:nvPr>
            <p:ph idx="1"/>
          </p:nvPr>
        </p:nvSpPr>
        <p:spPr>
          <a:xfrm>
            <a:off x="971248" y="1316834"/>
            <a:ext cx="10515600" cy="4351338"/>
          </a:xfrm>
          <a:ln/>
        </p:spPr>
        <p:txBody>
          <a:bodyPr vert="horz" wrap="square" lIns="91440" tIns="45720" rIns="91440" bIns="45720" rtlCol="0" anchor="t" anchorCtr="0">
            <a:normAutofit/>
          </a:bodyPr>
          <a:lstStyle/>
          <a:p>
            <a:r>
              <a:rPr lang="en-GB" altLang="en-US" sz="2600" dirty="0">
                <a:cs typeface="Arial" panose="020B0604020202020204" pitchFamily="34" charset="0"/>
              </a:rPr>
              <a:t>Studies have shown that pneumonia in children is mostly caused by viruses.</a:t>
            </a:r>
          </a:p>
          <a:p>
            <a:r>
              <a:rPr lang="en-GB" altLang="en-US" sz="2600" dirty="0">
                <a:ea typeface="Arial" panose="020B0604020202020204" pitchFamily="34" charset="0"/>
                <a:cs typeface="Arial" panose="020B0604020202020204" pitchFamily="34" charset="0"/>
              </a:rPr>
              <a:t>However, bacterial causes account for the highest mortality and hence all children diagnosed with pneumonia should be treated with an antibiotic</a:t>
            </a:r>
            <a:endParaRPr lang="en-GB" altLang="en-US" sz="2600" dirty="0">
              <a:ea typeface="Arial" panose="020B0604020202020204" pitchFamily="34" charset="0"/>
            </a:endParaRPr>
          </a:p>
        </p:txBody>
      </p:sp>
      <p:sp>
        <p:nvSpPr>
          <p:cNvPr id="587780" name="Footer Placeholder 1"/>
          <p:cNvSpPr txBox="1">
            <a:spLocks noGrp="1"/>
          </p:cNvSpPr>
          <p:nvPr>
            <p:ph type="ftr" sz="quarter" idx="4294967295"/>
          </p:nvPr>
        </p:nvSpPr>
        <p:spPr>
          <a:xfrm>
            <a:off x="1807257" y="6805670"/>
            <a:ext cx="7416800" cy="523875"/>
          </a:xfrm>
          <a:noFill/>
          <a:ln>
            <a:noFill/>
          </a:ln>
        </p:spPr>
        <p:txBody>
          <a:bodyPr anchor="ctr" anchorCtr="0"/>
          <a:lstStyle>
            <a:lvl1pPr marL="0" lvl="0"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defRPr>
            </a:lvl1pPr>
            <a:lvl2pPr marL="457200" lvl="1"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0" i="0" u="none" kern="1200" baseline="0">
                <a:solidFill>
                  <a:schemeClr val="tx1"/>
                </a:solidFill>
                <a:latin typeface="Times New Roman" panose="02020603050405020304" pitchFamily="18" charset="0"/>
                <a:ea typeface="+mn-ea"/>
                <a:cs typeface="+mn-cs"/>
              </a:defRPr>
            </a:lvl5pPr>
          </a:lstStyle>
          <a:p>
            <a:pPr>
              <a:defRPr/>
            </a:pPr>
            <a:r>
              <a:rPr lang="en-US" altLang="en-US" sz="1100" dirty="0">
                <a:solidFill>
                  <a:srgbClr val="A6A6A6"/>
                </a:solidFill>
                <a:latin typeface="Source Sans Pro"/>
              </a:rPr>
              <a:t>Causes of severe pneumonia requiring hospital admission in children without HIV infection from Africa and Asia: the PERCH multi-country case-control study- https://www.thelancet.com/journals/lancet/article/PIIS0140-6736(19)30721-4/fulltext</a:t>
            </a:r>
          </a:p>
          <a:p>
            <a:pPr>
              <a:defRPr/>
            </a:pPr>
            <a:endParaRPr lang="en-US" altLang="en-US" sz="1100" i="1" dirty="0">
              <a:solidFill>
                <a:srgbClr val="A6A6A6"/>
              </a:solidFill>
              <a:latin typeface="Cambria" panose="02040503050406030204" pitchFamily="18" charset="0"/>
            </a:endParaRPr>
          </a:p>
        </p:txBody>
      </p:sp>
      <p:graphicFrame>
        <p:nvGraphicFramePr>
          <p:cNvPr id="587781" name="Chart 5"/>
          <p:cNvGraphicFramePr/>
          <p:nvPr>
            <p:extLst>
              <p:ext uri="{D42A27DB-BD31-4B8C-83A1-F6EECF244321}">
                <p14:modId xmlns:p14="http://schemas.microsoft.com/office/powerpoint/2010/main" val="186867443"/>
              </p:ext>
            </p:extLst>
          </p:nvPr>
        </p:nvGraphicFramePr>
        <p:xfrm>
          <a:off x="3026000" y="2898548"/>
          <a:ext cx="7899400" cy="3867150"/>
        </p:xfrm>
        <a:graphic>
          <a:graphicData uri="http://schemas.openxmlformats.org/presentationml/2006/ole">
            <mc:AlternateContent xmlns:mc="http://schemas.openxmlformats.org/markup-compatibility/2006">
              <mc:Choice xmlns:v="urn:schemas-microsoft-com:vml" Requires="v">
                <p:oleObj r:id="rId3" imgW="7955280" imgH="3852545" progId="Excel.Chart.8">
                  <p:embed/>
                </p:oleObj>
              </mc:Choice>
              <mc:Fallback>
                <p:oleObj r:id="rId3" imgW="7955280" imgH="3852545" progId="Excel.Chart.8">
                  <p:embed/>
                  <p:pic>
                    <p:nvPicPr>
                      <p:cNvPr id="587781" name="Chart 5"/>
                      <p:cNvPicPr/>
                      <p:nvPr/>
                    </p:nvPicPr>
                    <p:blipFill>
                      <a:blip r:embed="rId4"/>
                      <a:stretch>
                        <a:fillRect/>
                      </a:stretch>
                    </p:blipFill>
                    <p:spPr>
                      <a:xfrm>
                        <a:off x="3026000" y="2898548"/>
                        <a:ext cx="7899400" cy="3867150"/>
                      </a:xfrm>
                      <a:prstGeom prst="rect">
                        <a:avLst/>
                      </a:prstGeom>
                      <a:noFill/>
                      <a:ln w="38100">
                        <a:noFill/>
                        <a:miter/>
                      </a:ln>
                    </p:spPr>
                  </p:pic>
                </p:oleObj>
              </mc:Fallback>
            </mc:AlternateContent>
          </a:graphicData>
        </a:graphic>
      </p:graphicFrame>
      <p:sp>
        <p:nvSpPr>
          <p:cNvPr id="3" name="Speech Bubble: Rectangle with Corners Rounded 2"/>
          <p:cNvSpPr/>
          <p:nvPr/>
        </p:nvSpPr>
        <p:spPr>
          <a:xfrm>
            <a:off x="2149701" y="3940177"/>
            <a:ext cx="2843213" cy="2290763"/>
          </a:xfrm>
          <a:prstGeom prst="wedgeRoundRectCallout">
            <a:avLst>
              <a:gd name="adj1" fmla="val 49018"/>
              <a:gd name="adj2" fmla="val -29326"/>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0" fontAlgn="base" hangingPunct="0">
              <a:spcBef>
                <a:spcPct val="0"/>
              </a:spcBef>
              <a:spcAft>
                <a:spcPct val="0"/>
              </a:spcAft>
              <a:defRPr/>
            </a:pPr>
            <a:r>
              <a:rPr lang="en-US" b="1" dirty="0">
                <a:solidFill>
                  <a:srgbClr val="292934"/>
                </a:solidFill>
                <a:latin typeface="Arial"/>
                <a:cs typeface="Arial" panose="020B0604020202020204" pitchFamily="34" charset="0"/>
              </a:rPr>
              <a:t>Top Bacterial causes in Kilifi site</a:t>
            </a:r>
          </a:p>
          <a:p>
            <a:pPr eaLnBrk="0" fontAlgn="base" hangingPunct="0">
              <a:spcBef>
                <a:spcPct val="0"/>
              </a:spcBef>
              <a:spcAft>
                <a:spcPct val="0"/>
              </a:spcAft>
              <a:defRPr/>
            </a:pPr>
            <a:endParaRPr lang="en-US" dirty="0">
              <a:solidFill>
                <a:srgbClr val="292934"/>
              </a:solidFill>
              <a:latin typeface="Arial"/>
              <a:cs typeface="Arial" panose="020B0604020202020204" pitchFamily="34" charset="0"/>
            </a:endParaRPr>
          </a:p>
          <a:p>
            <a:pPr eaLnBrk="0" fontAlgn="base" hangingPunct="0">
              <a:spcBef>
                <a:spcPct val="0"/>
              </a:spcBef>
              <a:spcAft>
                <a:spcPct val="0"/>
              </a:spcAft>
              <a:defRPr/>
            </a:pPr>
            <a:r>
              <a:rPr lang="en-US" dirty="0">
                <a:solidFill>
                  <a:srgbClr val="002060"/>
                </a:solidFill>
                <a:latin typeface="Arial"/>
                <a:cs typeface="Arial" panose="020B0604020202020204" pitchFamily="34" charset="0"/>
              </a:rPr>
              <a:t>H. </a:t>
            </a:r>
            <a:r>
              <a:rPr lang="en-US" i="1" dirty="0">
                <a:solidFill>
                  <a:srgbClr val="002060"/>
                </a:solidFill>
                <a:latin typeface="Arial"/>
                <a:cs typeface="Arial" panose="020B0604020202020204" pitchFamily="34" charset="0"/>
              </a:rPr>
              <a:t>Influenzae (5.7%)</a:t>
            </a:r>
          </a:p>
          <a:p>
            <a:pPr eaLnBrk="0" fontAlgn="base" hangingPunct="0">
              <a:spcBef>
                <a:spcPct val="0"/>
              </a:spcBef>
              <a:spcAft>
                <a:spcPct val="0"/>
              </a:spcAft>
              <a:defRPr/>
            </a:pPr>
            <a:r>
              <a:rPr lang="en-US" dirty="0">
                <a:solidFill>
                  <a:srgbClr val="002060"/>
                </a:solidFill>
                <a:latin typeface="Arial"/>
                <a:cs typeface="Arial" panose="020B0604020202020204" pitchFamily="34" charset="0"/>
              </a:rPr>
              <a:t>S. </a:t>
            </a:r>
            <a:r>
              <a:rPr lang="en-US" i="1" dirty="0">
                <a:solidFill>
                  <a:srgbClr val="002060"/>
                </a:solidFill>
                <a:latin typeface="Arial"/>
                <a:cs typeface="Arial" panose="020B0604020202020204" pitchFamily="34" charset="0"/>
              </a:rPr>
              <a:t>Pneumoniae (5.1%)</a:t>
            </a:r>
          </a:p>
          <a:p>
            <a:pPr eaLnBrk="0" fontAlgn="base" hangingPunct="0">
              <a:spcBef>
                <a:spcPct val="0"/>
              </a:spcBef>
              <a:spcAft>
                <a:spcPct val="0"/>
              </a:spcAft>
              <a:defRPr/>
            </a:pPr>
            <a:r>
              <a:rPr lang="en-US" dirty="0">
                <a:solidFill>
                  <a:srgbClr val="002060"/>
                </a:solidFill>
                <a:latin typeface="Arial"/>
                <a:cs typeface="Arial" panose="020B0604020202020204" pitchFamily="34" charset="0"/>
              </a:rPr>
              <a:t>M. </a:t>
            </a:r>
            <a:r>
              <a:rPr lang="en-US" i="1" dirty="0">
                <a:solidFill>
                  <a:srgbClr val="002060"/>
                </a:solidFill>
                <a:latin typeface="Arial"/>
                <a:cs typeface="Arial" panose="020B0604020202020204" pitchFamily="34" charset="0"/>
              </a:rPr>
              <a:t>Tuberculosis (1.9%)</a:t>
            </a:r>
          </a:p>
        </p:txBody>
      </p:sp>
      <p:sp>
        <p:nvSpPr>
          <p:cNvPr id="5" name="Oval 4"/>
          <p:cNvSpPr/>
          <p:nvPr/>
        </p:nvSpPr>
        <p:spPr>
          <a:xfrm>
            <a:off x="6769327" y="4313464"/>
            <a:ext cx="1174750" cy="7508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000" b="1" dirty="0">
                <a:solidFill>
                  <a:prstClr val="black"/>
                </a:solidFill>
                <a:latin typeface="Calibri" panose="020F0502020204030204"/>
              </a:rPr>
              <a:t>61.4%</a:t>
            </a:r>
          </a:p>
        </p:txBody>
      </p:sp>
      <p:sp>
        <p:nvSpPr>
          <p:cNvPr id="6" name="Oval 5"/>
          <p:cNvSpPr/>
          <p:nvPr/>
        </p:nvSpPr>
        <p:spPr>
          <a:xfrm>
            <a:off x="5108803" y="3653064"/>
            <a:ext cx="1331913" cy="60325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000" b="1" dirty="0">
                <a:solidFill>
                  <a:prstClr val="black"/>
                </a:solidFill>
                <a:latin typeface="Calibri" panose="020F0502020204030204"/>
              </a:rPr>
              <a:t>27.3%</a:t>
            </a:r>
          </a:p>
        </p:txBody>
      </p:sp>
    </p:spTree>
    <p:extLst>
      <p:ext uri="{BB962C8B-B14F-4D97-AF65-F5344CB8AC3E}">
        <p14:creationId xmlns:p14="http://schemas.microsoft.com/office/powerpoint/2010/main" val="3689131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noChangeArrowheads="1"/>
          </p:cNvSpPr>
          <p:nvPr>
            <p:ph type="title"/>
          </p:nvPr>
        </p:nvSpPr>
        <p:spPr>
          <a:xfrm>
            <a:off x="1159933" y="354210"/>
            <a:ext cx="10515600" cy="1325563"/>
          </a:xfrm>
        </p:spPr>
        <p:txBody>
          <a:bodyPr vert="horz" lIns="91440" tIns="45720" rIns="91440" bIns="45720" rtlCol="0" anchor="ctr">
            <a:normAutofit fontScale="90000"/>
          </a:bodyPr>
          <a:lstStyle/>
          <a:p>
            <a:pPr eaLnBrk="0" fontAlgn="base" hangingPunct="0">
              <a:lnSpc>
                <a:spcPct val="100000"/>
              </a:lnSpc>
              <a:spcAft>
                <a:spcPct val="0"/>
              </a:spcAft>
              <a:defRPr/>
            </a:pPr>
            <a:r>
              <a:rPr lang="en-GB" altLang="en-US" sz="4000" b="1" spc="-100" dirty="0">
                <a:solidFill>
                  <a:srgbClr val="0070C0"/>
                </a:solidFill>
                <a:latin typeface="+mn-lt"/>
                <a:cs typeface="Arial" panose="020B0604020202020204" pitchFamily="34" charset="0"/>
              </a:rPr>
              <a:t>Six signs used in classification of the severity of illness in a child with cough and difficulty breathing &lt; 14 days </a:t>
            </a:r>
          </a:p>
        </p:txBody>
      </p:sp>
      <p:sp>
        <p:nvSpPr>
          <p:cNvPr id="6" name="Rectangle: Rounded Corners 5"/>
          <p:cNvSpPr/>
          <p:nvPr/>
        </p:nvSpPr>
        <p:spPr>
          <a:xfrm>
            <a:off x="2672690" y="4481541"/>
            <a:ext cx="6624736" cy="1808507"/>
          </a:xfrm>
          <a:prstGeom prst="roundRect">
            <a:avLst/>
          </a:prstGeom>
          <a:noFill/>
          <a:ln w="38100">
            <a:solidFill>
              <a:srgbClr val="FFCC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eaLnBrk="0" fontAlgn="base" hangingPunct="0">
              <a:spcBef>
                <a:spcPct val="0"/>
              </a:spcBef>
              <a:spcAft>
                <a:spcPct val="0"/>
              </a:spcAft>
              <a:buFont typeface="Wingdings" panose="05000000000000000000" pitchFamily="2" charset="2"/>
              <a:buChar char="q"/>
              <a:defRPr/>
            </a:pPr>
            <a:r>
              <a:rPr lang="en-GB" sz="2400" b="1" dirty="0">
                <a:solidFill>
                  <a:schemeClr val="tx1"/>
                </a:solidFill>
                <a:latin typeface="Arial"/>
                <a:cs typeface="Arial" panose="020B0604020202020204" pitchFamily="34" charset="0"/>
              </a:rPr>
              <a:t>Lower chest wall indrawing </a:t>
            </a:r>
          </a:p>
          <a:p>
            <a:pPr marL="285750" indent="-285750" eaLnBrk="0" fontAlgn="base" hangingPunct="0">
              <a:spcBef>
                <a:spcPct val="0"/>
              </a:spcBef>
              <a:spcAft>
                <a:spcPct val="0"/>
              </a:spcAft>
              <a:buFont typeface="Wingdings" panose="05000000000000000000" pitchFamily="2" charset="2"/>
              <a:buChar char="q"/>
              <a:defRPr/>
            </a:pPr>
            <a:r>
              <a:rPr lang="en-GB" sz="2400" b="1" dirty="0">
                <a:solidFill>
                  <a:schemeClr val="tx1"/>
                </a:solidFill>
                <a:latin typeface="Arial"/>
                <a:cs typeface="Arial" panose="020B0604020202020204" pitchFamily="34" charset="0"/>
              </a:rPr>
              <a:t>Fast respiratory rate </a:t>
            </a:r>
          </a:p>
          <a:p>
            <a:pPr marL="742950" lvl="1" indent="-285750" eaLnBrk="0" fontAlgn="base" hangingPunct="0">
              <a:spcBef>
                <a:spcPct val="0"/>
              </a:spcBef>
              <a:spcAft>
                <a:spcPct val="0"/>
              </a:spcAft>
              <a:buFont typeface="Wingdings" panose="05000000000000000000" pitchFamily="2" charset="2"/>
              <a:buChar char="q"/>
              <a:defRPr/>
            </a:pPr>
            <a:r>
              <a:rPr lang="en-GB" sz="2400" b="1" dirty="0">
                <a:solidFill>
                  <a:schemeClr val="tx1"/>
                </a:solidFill>
                <a:latin typeface="Arial"/>
                <a:cs typeface="Arial" panose="020B0604020202020204" pitchFamily="34" charset="0"/>
              </a:rPr>
              <a:t> </a:t>
            </a:r>
            <a:r>
              <a:rPr lang="en-GB" sz="2400" b="1" dirty="0">
                <a:solidFill>
                  <a:schemeClr val="tx1"/>
                </a:solidFill>
              </a:rPr>
              <a:t>RR ≥50/min (Age 2 - 11mo) </a:t>
            </a:r>
          </a:p>
          <a:p>
            <a:pPr marL="742950" lvl="1" indent="-285750" eaLnBrk="0" fontAlgn="base" hangingPunct="0">
              <a:spcBef>
                <a:spcPct val="0"/>
              </a:spcBef>
              <a:spcAft>
                <a:spcPct val="0"/>
              </a:spcAft>
              <a:buFont typeface="Wingdings" panose="05000000000000000000" pitchFamily="2" charset="2"/>
              <a:buChar char="q"/>
              <a:defRPr/>
            </a:pPr>
            <a:r>
              <a:rPr lang="en-GB" sz="2400" b="1" dirty="0">
                <a:solidFill>
                  <a:schemeClr val="tx1"/>
                </a:solidFill>
              </a:rPr>
              <a:t>RR ≥40/min (Age 12 - 59mo)</a:t>
            </a:r>
            <a:endParaRPr lang="en-GB" sz="2400" b="1" dirty="0">
              <a:solidFill>
                <a:schemeClr val="tx1"/>
              </a:solidFill>
              <a:latin typeface="Arial"/>
              <a:cs typeface="Arial" panose="020B0604020202020204" pitchFamily="34" charset="0"/>
            </a:endParaRPr>
          </a:p>
        </p:txBody>
      </p:sp>
      <p:sp>
        <p:nvSpPr>
          <p:cNvPr id="5" name="Rectangle: Rounded Corners 4"/>
          <p:cNvSpPr/>
          <p:nvPr/>
        </p:nvSpPr>
        <p:spPr>
          <a:xfrm>
            <a:off x="2618566" y="2039448"/>
            <a:ext cx="6732985" cy="2082418"/>
          </a:xfrm>
          <a:prstGeom prst="roundRect">
            <a:avLst/>
          </a:prstGeom>
          <a:noFill/>
          <a:ln w="38100">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2400" b="1" u="sng" dirty="0">
                <a:solidFill>
                  <a:prstClr val="black"/>
                </a:solidFill>
                <a:latin typeface="Arial"/>
                <a:cs typeface="Arial" panose="020B0604020202020204" pitchFamily="34" charset="0"/>
              </a:rPr>
              <a:t>Danger signs for pneumonia</a:t>
            </a:r>
          </a:p>
          <a:p>
            <a:pPr marL="285750" indent="-285750" eaLnBrk="0" fontAlgn="base" hangingPunct="0">
              <a:spcBef>
                <a:spcPct val="0"/>
              </a:spcBef>
              <a:spcAft>
                <a:spcPct val="0"/>
              </a:spcAft>
              <a:buFont typeface="Wingdings" panose="05000000000000000000" pitchFamily="2" charset="2"/>
              <a:buChar char="q"/>
              <a:defRPr/>
            </a:pPr>
            <a:r>
              <a:rPr lang="en-GB" sz="2400" b="1" dirty="0">
                <a:solidFill>
                  <a:prstClr val="black"/>
                </a:solidFill>
                <a:latin typeface="Arial"/>
                <a:cs typeface="Arial" panose="020B0604020202020204" pitchFamily="34" charset="0"/>
              </a:rPr>
              <a:t>Hypoxemia </a:t>
            </a:r>
          </a:p>
          <a:p>
            <a:pPr marL="285750" indent="-285750" eaLnBrk="0" fontAlgn="base" hangingPunct="0">
              <a:spcBef>
                <a:spcPct val="0"/>
              </a:spcBef>
              <a:spcAft>
                <a:spcPct val="0"/>
              </a:spcAft>
              <a:buFont typeface="Wingdings" panose="05000000000000000000" pitchFamily="2" charset="2"/>
              <a:buChar char="q"/>
              <a:defRPr/>
            </a:pPr>
            <a:r>
              <a:rPr lang="en-GB" sz="2400" b="1" dirty="0">
                <a:solidFill>
                  <a:prstClr val="black"/>
                </a:solidFill>
                <a:latin typeface="Arial"/>
                <a:cs typeface="Arial" panose="020B0604020202020204" pitchFamily="34" charset="0"/>
              </a:rPr>
              <a:t>Lethargy or unconscious</a:t>
            </a:r>
          </a:p>
          <a:p>
            <a:pPr marL="285750" indent="-285750" eaLnBrk="0" fontAlgn="base" hangingPunct="0">
              <a:spcBef>
                <a:spcPct val="0"/>
              </a:spcBef>
              <a:spcAft>
                <a:spcPct val="0"/>
              </a:spcAft>
              <a:buFont typeface="Wingdings" panose="05000000000000000000" pitchFamily="2" charset="2"/>
              <a:buChar char="q"/>
              <a:defRPr/>
            </a:pPr>
            <a:r>
              <a:rPr lang="en-GB" sz="2400" b="1" dirty="0">
                <a:solidFill>
                  <a:prstClr val="black"/>
                </a:solidFill>
                <a:latin typeface="Arial"/>
                <a:cs typeface="Arial" panose="020B0604020202020204" pitchFamily="34" charset="0"/>
              </a:rPr>
              <a:t>If alert: inability to breastfeed or drink </a:t>
            </a:r>
          </a:p>
          <a:p>
            <a:pPr marL="285750" indent="-285750" eaLnBrk="0" fontAlgn="base" hangingPunct="0">
              <a:spcBef>
                <a:spcPct val="0"/>
              </a:spcBef>
              <a:spcAft>
                <a:spcPct val="0"/>
              </a:spcAft>
              <a:buFont typeface="Wingdings" panose="05000000000000000000" pitchFamily="2" charset="2"/>
              <a:buChar char="q"/>
              <a:defRPr/>
            </a:pPr>
            <a:r>
              <a:rPr lang="en-GB" sz="2400" b="1" dirty="0">
                <a:solidFill>
                  <a:prstClr val="black"/>
                </a:solidFill>
                <a:latin typeface="Arial"/>
                <a:cs typeface="Arial" panose="020B0604020202020204" pitchFamily="34" charset="0"/>
              </a:rPr>
              <a:t>Grunting</a:t>
            </a:r>
          </a:p>
        </p:txBody>
      </p:sp>
    </p:spTree>
    <p:extLst>
      <p:ext uri="{BB962C8B-B14F-4D97-AF65-F5344CB8AC3E}">
        <p14:creationId xmlns:p14="http://schemas.microsoft.com/office/powerpoint/2010/main" val="3267307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432984" y="-7937"/>
            <a:ext cx="8229600" cy="990600"/>
          </a:xfrm>
        </p:spPr>
        <p:txBody>
          <a:bodyPr vert="horz" lIns="91440" tIns="45720" rIns="91440" bIns="45720" rtlCol="0" anchor="ctr">
            <a:normAutofit/>
          </a:bodyPr>
          <a:lstStyle/>
          <a:p>
            <a:pPr fontAlgn="base">
              <a:lnSpc>
                <a:spcPct val="100000"/>
              </a:lnSpc>
              <a:spcAft>
                <a:spcPct val="0"/>
              </a:spcAft>
              <a:defRPr/>
            </a:pPr>
            <a:r>
              <a:rPr lang="en-GB" altLang="en-US" sz="4000" b="1" spc="-100" dirty="0">
                <a:solidFill>
                  <a:srgbClr val="0070C0"/>
                </a:solidFill>
                <a:latin typeface="+mn-lt"/>
                <a:cs typeface="Arial" panose="020B0604020202020204" pitchFamily="34" charset="0"/>
              </a:rPr>
              <a:t>Lower Chest wall Indrawing </a:t>
            </a:r>
            <a:endParaRPr lang="en-US" altLang="en-US" sz="4000" b="1" spc="-100" dirty="0">
              <a:solidFill>
                <a:srgbClr val="0070C0"/>
              </a:solidFill>
              <a:latin typeface="+mn-lt"/>
              <a:cs typeface="Arial" panose="020B0604020202020204" pitchFamily="34" charset="0"/>
            </a:endParaRPr>
          </a:p>
        </p:txBody>
      </p:sp>
      <p:sp>
        <p:nvSpPr>
          <p:cNvPr id="148483" name="TextBox 1"/>
          <p:cNvSpPr txBox="1">
            <a:spLocks noChangeArrowheads="1"/>
          </p:cNvSpPr>
          <p:nvPr/>
        </p:nvSpPr>
        <p:spPr bwMode="auto">
          <a:xfrm>
            <a:off x="1671639" y="1211263"/>
            <a:ext cx="4538663" cy="4802188"/>
          </a:xfrm>
          <a:prstGeom prst="rect">
            <a:avLst/>
          </a:prstGeom>
          <a:solidFill>
            <a:schemeClr val="accent1">
              <a:lumMod val="20000"/>
              <a:lumOff val="80000"/>
            </a:schemeClr>
          </a:solidFill>
          <a:ln>
            <a:noFill/>
          </a:ln>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lnSpc>
                <a:spcPct val="200000"/>
              </a:lnSpc>
              <a:spcBef>
                <a:spcPct val="0"/>
              </a:spcBef>
              <a:spcAft>
                <a:spcPct val="0"/>
              </a:spcAft>
              <a:buFont typeface="Arial" panose="020B0604020202020204" pitchFamily="34" charset="0"/>
              <a:buChar char="•"/>
              <a:defRPr/>
            </a:pPr>
            <a:r>
              <a:rPr lang="en-GB" altLang="en-US" dirty="0">
                <a:solidFill>
                  <a:srgbClr val="000000"/>
                </a:solidFill>
              </a:rPr>
              <a:t>Lower chest wall indrawing is the </a:t>
            </a:r>
            <a:r>
              <a:rPr lang="en-GB" altLang="en-US" b="1" dirty="0">
                <a:solidFill>
                  <a:srgbClr val="000000"/>
                </a:solidFill>
              </a:rPr>
              <a:t>inward movement of the lower chest wall when the child breaths in.</a:t>
            </a:r>
          </a:p>
          <a:p>
            <a:pPr eaLnBrk="0" fontAlgn="base" hangingPunct="0">
              <a:lnSpc>
                <a:spcPct val="200000"/>
              </a:lnSpc>
              <a:spcBef>
                <a:spcPct val="0"/>
              </a:spcBef>
              <a:spcAft>
                <a:spcPct val="0"/>
              </a:spcAft>
              <a:buFont typeface="Arial" panose="020B0604020202020204" pitchFamily="34" charset="0"/>
              <a:buChar char="•"/>
              <a:defRPr/>
            </a:pPr>
            <a:r>
              <a:rPr lang="en-GB" altLang="en-US" dirty="0">
                <a:solidFill>
                  <a:srgbClr val="000000"/>
                </a:solidFill>
              </a:rPr>
              <a:t>It does not refer to the inward movement of the soft tissue between the ribs.</a:t>
            </a:r>
          </a:p>
          <a:p>
            <a:pPr eaLnBrk="0" fontAlgn="base" hangingPunct="0">
              <a:lnSpc>
                <a:spcPct val="200000"/>
              </a:lnSpc>
              <a:spcBef>
                <a:spcPct val="0"/>
              </a:spcBef>
              <a:spcAft>
                <a:spcPct val="0"/>
              </a:spcAft>
              <a:buFont typeface="Arial" panose="020B0604020202020204" pitchFamily="34" charset="0"/>
              <a:buChar char="•"/>
              <a:defRPr/>
            </a:pPr>
            <a:r>
              <a:rPr lang="en-GB" altLang="en-US" dirty="0">
                <a:solidFill>
                  <a:srgbClr val="000000"/>
                </a:solidFill>
              </a:rPr>
              <a:t>It signifies increased work of breathing but is not a danger sign by itself alone.</a:t>
            </a:r>
            <a:endParaRPr lang="en-US" altLang="en-US" dirty="0">
              <a:solidFill>
                <a:srgbClr val="0070C0"/>
              </a:solidFill>
            </a:endParaRPr>
          </a:p>
          <a:p>
            <a:pPr eaLnBrk="0" fontAlgn="base" hangingPunct="0">
              <a:spcBef>
                <a:spcPct val="0"/>
              </a:spcBef>
              <a:spcAft>
                <a:spcPct val="0"/>
              </a:spcAft>
              <a:buFont typeface="Arial" panose="020B0604020202020204" pitchFamily="34" charset="0"/>
              <a:buChar char="•"/>
              <a:defRPr/>
            </a:pPr>
            <a:endParaRPr lang="en-GB" altLang="en-US" dirty="0">
              <a:solidFill>
                <a:srgbClr val="000000"/>
              </a:solidFill>
            </a:endParaRPr>
          </a:p>
        </p:txBody>
      </p:sp>
      <p:pic>
        <p:nvPicPr>
          <p:cNvPr id="3" name="Indrawing present suprasternal indrawing.mpg">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5"/>
          <a:srcRect/>
          <a:stretch>
            <a:fillRect/>
          </a:stretch>
        </p:blipFill>
        <p:spPr>
          <a:xfrm>
            <a:off x="6240463" y="2060576"/>
            <a:ext cx="4121150" cy="3090863"/>
          </a:xfrm>
          <a:ln/>
        </p:spPr>
      </p:pic>
    </p:spTree>
    <p:extLst>
      <p:ext uri="{BB962C8B-B14F-4D97-AF65-F5344CB8AC3E}">
        <p14:creationId xmlns:p14="http://schemas.microsoft.com/office/powerpoint/2010/main" val="4080570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noChangeArrowheads="1"/>
          </p:cNvSpPr>
          <p:nvPr>
            <p:ph type="title"/>
          </p:nvPr>
        </p:nvSpPr>
        <p:spPr>
          <a:xfrm>
            <a:off x="1250648" y="-278268"/>
            <a:ext cx="10515600" cy="1325563"/>
          </a:xfrm>
        </p:spPr>
        <p:txBody>
          <a:bodyPr vert="horz" lIns="91440" tIns="45720" rIns="91440" bIns="45720" rtlCol="0" anchor="ctr">
            <a:normAutofit/>
          </a:bodyPr>
          <a:lstStyle/>
          <a:p>
            <a:pPr eaLnBrk="0" fontAlgn="base" hangingPunct="0">
              <a:lnSpc>
                <a:spcPct val="100000"/>
              </a:lnSpc>
              <a:spcAft>
                <a:spcPct val="0"/>
              </a:spcAft>
              <a:defRPr/>
            </a:pPr>
            <a:r>
              <a:rPr lang="en-US" altLang="en-US" sz="4000" b="1" spc="-100" dirty="0">
                <a:solidFill>
                  <a:srgbClr val="0070C0"/>
                </a:solidFill>
                <a:latin typeface="+mn-lt"/>
                <a:cs typeface="Arial" panose="020B0604020202020204" pitchFamily="34" charset="0"/>
              </a:rPr>
              <a:t>Pneumonia classification and treatment </a:t>
            </a:r>
            <a:endParaRPr lang="en-GB" altLang="en-US" sz="4000" b="1" spc="-100" dirty="0">
              <a:solidFill>
                <a:srgbClr val="0070C0"/>
              </a:solidFill>
              <a:latin typeface="+mn-lt"/>
              <a:cs typeface="Arial" panose="020B0604020202020204" pitchFamily="34" charset="0"/>
            </a:endParaRPr>
          </a:p>
        </p:txBody>
      </p:sp>
      <p:sp>
        <p:nvSpPr>
          <p:cNvPr id="4" name="Rectangle 3"/>
          <p:cNvSpPr/>
          <p:nvPr/>
        </p:nvSpPr>
        <p:spPr>
          <a:xfrm>
            <a:off x="1862365" y="2032755"/>
            <a:ext cx="2482850" cy="1608138"/>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700" dirty="0">
                <a:solidFill>
                  <a:prstClr val="black"/>
                </a:solidFill>
                <a:latin typeface="Calibri" panose="020F0502020204030204"/>
              </a:rPr>
              <a:t>Danger signs </a:t>
            </a:r>
          </a:p>
          <a:p>
            <a:pPr algn="ctr" eaLnBrk="0" fontAlgn="base" hangingPunct="0">
              <a:spcBef>
                <a:spcPct val="0"/>
              </a:spcBef>
              <a:spcAft>
                <a:spcPct val="0"/>
              </a:spcAft>
              <a:defRPr/>
            </a:pPr>
            <a:r>
              <a:rPr lang="en-US" dirty="0">
                <a:solidFill>
                  <a:prstClr val="black"/>
                </a:solidFill>
                <a:latin typeface="Calibri" panose="020F0502020204030204"/>
              </a:rPr>
              <a:t> (SpO</a:t>
            </a:r>
            <a:r>
              <a:rPr lang="en-US" baseline="-25000" dirty="0">
                <a:solidFill>
                  <a:prstClr val="black"/>
                </a:solidFill>
                <a:latin typeface="Calibri" panose="020F0502020204030204"/>
              </a:rPr>
              <a:t>2</a:t>
            </a:r>
            <a:r>
              <a:rPr lang="en-US" dirty="0">
                <a:solidFill>
                  <a:prstClr val="black"/>
                </a:solidFill>
                <a:latin typeface="Calibri" panose="020F0502020204030204"/>
              </a:rPr>
              <a:t>&lt;90% or cyanosis, not alert, unable to drink,  grunting )  </a:t>
            </a:r>
            <a:endParaRPr lang="en-GB" dirty="0">
              <a:solidFill>
                <a:prstClr val="black"/>
              </a:solidFill>
              <a:latin typeface="Calibri" panose="020F0502020204030204"/>
            </a:endParaRPr>
          </a:p>
        </p:txBody>
      </p:sp>
      <p:sp>
        <p:nvSpPr>
          <p:cNvPr id="8" name="Right Arrow 7"/>
          <p:cNvSpPr/>
          <p:nvPr/>
        </p:nvSpPr>
        <p:spPr>
          <a:xfrm>
            <a:off x="4376965" y="2589969"/>
            <a:ext cx="750888" cy="4286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latin typeface="Calibri" panose="020F0502020204030204"/>
            </a:endParaRPr>
          </a:p>
        </p:txBody>
      </p:sp>
      <p:sp>
        <p:nvSpPr>
          <p:cNvPr id="605189" name="TextBox 9"/>
          <p:cNvSpPr txBox="1"/>
          <p:nvPr/>
        </p:nvSpPr>
        <p:spPr>
          <a:xfrm>
            <a:off x="7550378" y="1980368"/>
            <a:ext cx="3630034" cy="1200329"/>
          </a:xfrm>
          <a:prstGeom prst="rect">
            <a:avLst/>
          </a:prstGeom>
          <a:solidFill>
            <a:srgbClr val="FF99FF"/>
          </a:solidFill>
          <a:ln w="9525">
            <a:noFill/>
          </a:ln>
        </p:spPr>
        <p:txBody>
          <a:bodyPr wrap="square">
            <a:spAutoFit/>
          </a:bodyPr>
          <a:lstStyle>
            <a:lvl1pPr marL="182880" indent="-182880"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880"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880" algn="l" rtl="0" eaLnBrk="0" fontAlgn="base" hangingPunct="0">
              <a:spcBef>
                <a:spcPct val="20000"/>
              </a:spcBef>
              <a:spcAft>
                <a:spcPct val="0"/>
              </a:spcAft>
              <a:buClr>
                <a:schemeClr val="accent1"/>
              </a:buClr>
              <a:buSzPct val="90000"/>
              <a:buFont typeface="Arial" panose="020B0604020202020204" pitchFamily="34" charset="0"/>
              <a:buChar char="•"/>
              <a:defRPr sz="2400" kern="1200">
                <a:solidFill>
                  <a:schemeClr val="tx1"/>
                </a:solidFill>
                <a:latin typeface="+mn-lt"/>
                <a:ea typeface="+mn-ea"/>
                <a:cs typeface="+mn-cs"/>
              </a:defRPr>
            </a:lvl3pPr>
            <a:lvl4pPr marL="1005205" indent="-182880"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stStyle>
          <a:p>
            <a:pPr marL="257175" indent="-257175">
              <a:spcBef>
                <a:spcPct val="0"/>
              </a:spcBef>
              <a:buClrTx/>
              <a:buSzTx/>
              <a:defRPr/>
            </a:pPr>
            <a:r>
              <a:rPr lang="en-US" altLang="en-US" sz="1800" dirty="0">
                <a:solidFill>
                  <a:srgbClr val="000000"/>
                </a:solidFill>
                <a:latin typeface="Arial"/>
              </a:rPr>
              <a:t>Penicillin &amp; Gentamicin </a:t>
            </a:r>
          </a:p>
          <a:p>
            <a:pPr marL="257175" indent="-257175">
              <a:spcBef>
                <a:spcPct val="0"/>
              </a:spcBef>
              <a:buClrTx/>
              <a:buSzTx/>
              <a:defRPr/>
            </a:pPr>
            <a:r>
              <a:rPr lang="en-US" altLang="en-US" sz="1800" dirty="0">
                <a:solidFill>
                  <a:srgbClr val="000000"/>
                </a:solidFill>
                <a:latin typeface="Arial"/>
              </a:rPr>
              <a:t>supportive treatment e.g. oxygen, feeds</a:t>
            </a:r>
          </a:p>
          <a:p>
            <a:pPr marL="257175" indent="-257175">
              <a:spcBef>
                <a:spcPct val="0"/>
              </a:spcBef>
              <a:buClrTx/>
              <a:buSzTx/>
              <a:defRPr/>
            </a:pPr>
            <a:r>
              <a:rPr lang="en-US" altLang="en-US" sz="1800" b="1" dirty="0">
                <a:solidFill>
                  <a:srgbClr val="000000"/>
                </a:solidFill>
                <a:latin typeface="Arial"/>
              </a:rPr>
              <a:t>Will require in-patient care</a:t>
            </a:r>
            <a:endParaRPr lang="en-GB" altLang="en-US" sz="1800" b="1" dirty="0">
              <a:solidFill>
                <a:srgbClr val="000000"/>
              </a:solidFill>
              <a:latin typeface="Arial"/>
            </a:endParaRPr>
          </a:p>
        </p:txBody>
      </p:sp>
      <p:sp>
        <p:nvSpPr>
          <p:cNvPr id="12" name="Rectangle 11"/>
          <p:cNvSpPr/>
          <p:nvPr/>
        </p:nvSpPr>
        <p:spPr>
          <a:xfrm>
            <a:off x="5159604" y="2124831"/>
            <a:ext cx="1743075" cy="1363663"/>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000" b="1" dirty="0">
                <a:solidFill>
                  <a:prstClr val="black"/>
                </a:solidFill>
                <a:latin typeface="Calibri" panose="020F0502020204030204"/>
              </a:rPr>
              <a:t>SEVERE PNEUMONIA </a:t>
            </a:r>
            <a:endParaRPr lang="en-GB" sz="2000" b="1" dirty="0">
              <a:solidFill>
                <a:prstClr val="black"/>
              </a:solidFill>
              <a:latin typeface="Calibri" panose="020F0502020204030204"/>
            </a:endParaRPr>
          </a:p>
        </p:txBody>
      </p:sp>
      <p:sp>
        <p:nvSpPr>
          <p:cNvPr id="3" name="Right Arrow 7"/>
          <p:cNvSpPr/>
          <p:nvPr/>
        </p:nvSpPr>
        <p:spPr>
          <a:xfrm>
            <a:off x="6934428" y="2589969"/>
            <a:ext cx="647700" cy="42862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latin typeface="Calibri" panose="020F0502020204030204"/>
            </a:endParaRPr>
          </a:p>
        </p:txBody>
      </p:sp>
      <p:grpSp>
        <p:nvGrpSpPr>
          <p:cNvPr id="605192" name="Group 1"/>
          <p:cNvGrpSpPr/>
          <p:nvPr/>
        </p:nvGrpSpPr>
        <p:grpSpPr>
          <a:xfrm>
            <a:off x="1862366" y="3462191"/>
            <a:ext cx="9903882" cy="2585323"/>
            <a:chOff x="323850" y="3843338"/>
            <a:chExt cx="9229755" cy="2584609"/>
          </a:xfrm>
        </p:grpSpPr>
        <p:sp>
          <p:nvSpPr>
            <p:cNvPr id="5" name="Rectangle 4"/>
            <p:cNvSpPr/>
            <p:nvPr/>
          </p:nvSpPr>
          <p:spPr>
            <a:xfrm>
              <a:off x="323850" y="4249626"/>
              <a:ext cx="2724139" cy="2085399"/>
            </a:xfrm>
            <a:prstGeom prst="rect">
              <a:avLst/>
            </a:prstGeom>
            <a:solidFill>
              <a:srgbClr val="FFFF99">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700" dirty="0">
                  <a:solidFill>
                    <a:prstClr val="black"/>
                  </a:solidFill>
                  <a:latin typeface="Calibri" panose="020F0502020204030204"/>
                </a:rPr>
                <a:t>NO danger signs </a:t>
              </a:r>
            </a:p>
            <a:p>
              <a:pPr algn="ctr" eaLnBrk="0" fontAlgn="base" hangingPunct="0">
                <a:spcBef>
                  <a:spcPct val="0"/>
                </a:spcBef>
                <a:spcAft>
                  <a:spcPct val="0"/>
                </a:spcAft>
                <a:defRPr/>
              </a:pPr>
              <a:r>
                <a:rPr lang="en-US" dirty="0">
                  <a:solidFill>
                    <a:prstClr val="black"/>
                  </a:solidFill>
                  <a:latin typeface="Calibri" panose="020F0502020204030204"/>
                </a:rPr>
                <a:t>but has </a:t>
              </a:r>
            </a:p>
            <a:p>
              <a:pPr algn="ctr" eaLnBrk="0" fontAlgn="base" hangingPunct="0">
                <a:spcBef>
                  <a:spcPct val="0"/>
                </a:spcBef>
                <a:spcAft>
                  <a:spcPct val="0"/>
                </a:spcAft>
                <a:defRPr/>
              </a:pPr>
              <a:r>
                <a:rPr lang="en-US" b="1" dirty="0">
                  <a:solidFill>
                    <a:prstClr val="black"/>
                  </a:solidFill>
                  <a:latin typeface="Calibri" panose="020F0502020204030204"/>
                </a:rPr>
                <a:t>Lower chest wall in- drawing OR fast breathing </a:t>
              </a:r>
              <a:endParaRPr lang="en-GB" b="1" dirty="0">
                <a:solidFill>
                  <a:prstClr val="black"/>
                </a:solidFill>
                <a:latin typeface="Calibri" panose="020F0502020204030204"/>
              </a:endParaRPr>
            </a:p>
          </p:txBody>
        </p:sp>
        <p:sp>
          <p:nvSpPr>
            <p:cNvPr id="9" name="Right Arrow 8"/>
            <p:cNvSpPr/>
            <p:nvPr/>
          </p:nvSpPr>
          <p:spPr>
            <a:xfrm>
              <a:off x="2941628" y="5078072"/>
              <a:ext cx="563560" cy="42691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latin typeface="Calibri" panose="020F0502020204030204"/>
              </a:endParaRPr>
            </a:p>
          </p:txBody>
        </p:sp>
        <p:sp>
          <p:nvSpPr>
            <p:cNvPr id="11" name="TextBox 10"/>
            <p:cNvSpPr txBox="1"/>
            <p:nvPr/>
          </p:nvSpPr>
          <p:spPr>
            <a:xfrm>
              <a:off x="5649892" y="3843338"/>
              <a:ext cx="3903713" cy="2584609"/>
            </a:xfrm>
            <a:prstGeom prst="rect">
              <a:avLst/>
            </a:prstGeom>
            <a:solidFill>
              <a:srgbClr val="FFFF99">
                <a:alpha val="38000"/>
              </a:srgbClr>
            </a:solidFill>
          </p:spPr>
          <p:txBody>
            <a:bodyPr wrap="square">
              <a:spAutoFit/>
            </a:bodyPr>
            <a:lstStyle/>
            <a:p>
              <a:pPr marL="257175" indent="-257175">
                <a:buFont typeface="Arial" panose="020B0604020202020204" pitchFamily="34" charset="0"/>
                <a:buChar char="•"/>
                <a:defRPr/>
              </a:pPr>
              <a:r>
                <a:rPr lang="en-US" dirty="0">
                  <a:solidFill>
                    <a:prstClr val="black"/>
                  </a:solidFill>
                  <a:latin typeface="Arial" panose="020B0604020202020204" pitchFamily="34" charset="0"/>
                </a:rPr>
                <a:t>High Dose Amoxicillin DT (40mg/kg/dose 12 hourly)</a:t>
              </a:r>
            </a:p>
            <a:p>
              <a:pPr marL="257175" indent="-257175">
                <a:buFont typeface="Arial" panose="020B0604020202020204" pitchFamily="34" charset="0"/>
                <a:buChar char="•"/>
                <a:defRPr/>
              </a:pPr>
              <a:r>
                <a:rPr lang="en-US" dirty="0">
                  <a:solidFill>
                    <a:prstClr val="black"/>
                  </a:solidFill>
                  <a:latin typeface="Arial" panose="020B0604020202020204" pitchFamily="34" charset="0"/>
                </a:rPr>
                <a:t>Does NOT require supplemental oxygen </a:t>
              </a:r>
            </a:p>
            <a:p>
              <a:pPr marL="257175" indent="-257175">
                <a:buFont typeface="Arial" panose="020B0604020202020204" pitchFamily="34" charset="0"/>
                <a:buChar char="•"/>
                <a:defRPr/>
              </a:pPr>
              <a:r>
                <a:rPr lang="en-US" dirty="0">
                  <a:solidFill>
                    <a:prstClr val="black"/>
                  </a:solidFill>
                  <a:latin typeface="Arial" panose="020B0604020202020204" pitchFamily="34" charset="0"/>
                </a:rPr>
                <a:t>Can feed does NOT require NGT or IVF</a:t>
              </a:r>
            </a:p>
            <a:p>
              <a:pPr marL="257175" indent="-257175">
                <a:buFont typeface="Arial" panose="020B0604020202020204" pitchFamily="34" charset="0"/>
                <a:buChar char="•"/>
                <a:defRPr/>
              </a:pPr>
              <a:r>
                <a:rPr lang="en-US" dirty="0">
                  <a:solidFill>
                    <a:prstClr val="black"/>
                  </a:solidFill>
                  <a:latin typeface="Arial" panose="020B0604020202020204" pitchFamily="34" charset="0"/>
                </a:rPr>
                <a:t>Is alert</a:t>
              </a:r>
            </a:p>
            <a:p>
              <a:pPr marL="257175" indent="-257175">
                <a:buFont typeface="Arial" panose="020B0604020202020204" pitchFamily="34" charset="0"/>
                <a:buChar char="•"/>
                <a:defRPr/>
              </a:pPr>
              <a:r>
                <a:rPr lang="en-US" b="1" dirty="0">
                  <a:solidFill>
                    <a:prstClr val="black"/>
                  </a:solidFill>
                  <a:latin typeface="Arial" panose="020B0604020202020204" pitchFamily="34" charset="0"/>
                </a:rPr>
                <a:t>May not require in-patient care.</a:t>
              </a:r>
            </a:p>
            <a:p>
              <a:pPr>
                <a:defRPr/>
              </a:pPr>
              <a:r>
                <a:rPr lang="en-US" dirty="0">
                  <a:solidFill>
                    <a:prstClr val="black"/>
                  </a:solidFill>
                  <a:latin typeface="Arial" panose="020B0604020202020204" pitchFamily="34" charset="0"/>
                </a:rPr>
                <a:t> </a:t>
              </a:r>
              <a:endParaRPr lang="en-GB" dirty="0">
                <a:solidFill>
                  <a:prstClr val="black"/>
                </a:solidFill>
                <a:latin typeface="Arial" panose="020B0604020202020204" pitchFamily="34" charset="0"/>
              </a:endParaRPr>
            </a:p>
          </p:txBody>
        </p:sp>
        <p:sp>
          <p:nvSpPr>
            <p:cNvPr id="13" name="Rectangle 12"/>
            <p:cNvSpPr/>
            <p:nvPr/>
          </p:nvSpPr>
          <p:spPr>
            <a:xfrm>
              <a:off x="3505188" y="4619411"/>
              <a:ext cx="1743068" cy="1342654"/>
            </a:xfrm>
            <a:prstGeom prst="rect">
              <a:avLst/>
            </a:prstGeom>
            <a:solidFill>
              <a:srgbClr val="FFFF99">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000" b="1" dirty="0">
                  <a:solidFill>
                    <a:prstClr val="black"/>
                  </a:solidFill>
                  <a:latin typeface="Calibri" panose="020F0502020204030204"/>
                </a:rPr>
                <a:t>PNEUMONIA</a:t>
              </a:r>
            </a:p>
            <a:p>
              <a:pPr algn="ctr" eaLnBrk="0" fontAlgn="base" hangingPunct="0">
                <a:spcBef>
                  <a:spcPct val="0"/>
                </a:spcBef>
                <a:spcAft>
                  <a:spcPct val="0"/>
                </a:spcAft>
                <a:defRPr/>
              </a:pPr>
              <a:r>
                <a:rPr lang="en-US" b="1" dirty="0">
                  <a:solidFill>
                    <a:prstClr val="black"/>
                  </a:solidFill>
                  <a:latin typeface="Calibri" panose="020F0502020204030204"/>
                </a:rPr>
                <a:t>(Non-Severe Pneumonia) </a:t>
              </a:r>
              <a:endParaRPr lang="en-GB" b="1" dirty="0">
                <a:solidFill>
                  <a:prstClr val="black"/>
                </a:solidFill>
                <a:latin typeface="Calibri" panose="020F0502020204030204"/>
              </a:endParaRPr>
            </a:p>
          </p:txBody>
        </p:sp>
        <p:sp>
          <p:nvSpPr>
            <p:cNvPr id="6" name="Right Arrow 8"/>
            <p:cNvSpPr/>
            <p:nvPr/>
          </p:nvSpPr>
          <p:spPr>
            <a:xfrm>
              <a:off x="5248256" y="5060614"/>
              <a:ext cx="474661" cy="4269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latin typeface="Calibri" panose="020F0502020204030204"/>
              </a:endParaRPr>
            </a:p>
          </p:txBody>
        </p:sp>
      </p:grpSp>
      <p:sp>
        <p:nvSpPr>
          <p:cNvPr id="2" name="Rectangle: Rounded Corners 1">
            <a:extLst>
              <a:ext uri="{FF2B5EF4-FFF2-40B4-BE49-F238E27FC236}">
                <a16:creationId xmlns:a16="http://schemas.microsoft.com/office/drawing/2014/main" id="{8723AD6A-E845-07BC-98DC-01153B6EEC52}"/>
              </a:ext>
            </a:extLst>
          </p:cNvPr>
          <p:cNvSpPr/>
          <p:nvPr/>
        </p:nvSpPr>
        <p:spPr>
          <a:xfrm>
            <a:off x="3113314" y="856420"/>
            <a:ext cx="6790267" cy="63129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History of cough and/ or difficulty in breathing</a:t>
            </a:r>
            <a:endParaRPr lang="en-KE" sz="2400" b="1" dirty="0">
              <a:solidFill>
                <a:schemeClr val="tx1"/>
              </a:solidFill>
            </a:endParaRPr>
          </a:p>
        </p:txBody>
      </p:sp>
      <p:sp>
        <p:nvSpPr>
          <p:cNvPr id="7" name="TextBox 6">
            <a:extLst>
              <a:ext uri="{FF2B5EF4-FFF2-40B4-BE49-F238E27FC236}">
                <a16:creationId xmlns:a16="http://schemas.microsoft.com/office/drawing/2014/main" id="{BC607AA7-5C2A-57B0-068D-965C6AE18EF1}"/>
              </a:ext>
            </a:extLst>
          </p:cNvPr>
          <p:cNvSpPr txBox="1"/>
          <p:nvPr/>
        </p:nvSpPr>
        <p:spPr>
          <a:xfrm>
            <a:off x="1862365" y="6059343"/>
            <a:ext cx="7482265" cy="646331"/>
          </a:xfrm>
          <a:prstGeom prst="rect">
            <a:avLst/>
          </a:prstGeom>
          <a:noFill/>
          <a:ln>
            <a:solidFill>
              <a:schemeClr val="accent5">
                <a:lumMod val="75000"/>
              </a:schemeClr>
            </a:solidFill>
          </a:ln>
        </p:spPr>
        <p:txBody>
          <a:bodyPr wrap="square" rtlCol="0">
            <a:spAutoFit/>
          </a:bodyPr>
          <a:lstStyle/>
          <a:p>
            <a:pPr algn="ctr"/>
            <a:r>
              <a:rPr lang="en-US" b="1" dirty="0">
                <a:solidFill>
                  <a:srgbClr val="002060"/>
                </a:solidFill>
              </a:rPr>
              <a:t>NB! If child does not respond to medical treatment, consider treatment failure and adjust management appropriately ( BPP page 48)</a:t>
            </a:r>
            <a:endParaRPr lang="en-KE" b="1" dirty="0">
              <a:solidFill>
                <a:srgbClr val="002060"/>
              </a:solidFill>
            </a:endParaRPr>
          </a:p>
        </p:txBody>
      </p:sp>
    </p:spTree>
    <p:extLst>
      <p:ext uri="{BB962C8B-B14F-4D97-AF65-F5344CB8AC3E}">
        <p14:creationId xmlns:p14="http://schemas.microsoft.com/office/powerpoint/2010/main" val="1240635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9DB58-1F96-1773-982C-224876F945B2}"/>
            </a:ext>
          </a:extLst>
        </p:cNvPr>
        <p:cNvGrpSpPr/>
        <p:nvPr/>
      </p:nvGrpSpPr>
      <p:grpSpPr>
        <a:xfrm>
          <a:off x="0" y="0"/>
          <a:ext cx="0" cy="0"/>
          <a:chOff x="0" y="0"/>
          <a:chExt cx="0" cy="0"/>
        </a:xfrm>
      </p:grpSpPr>
      <p:sp>
        <p:nvSpPr>
          <p:cNvPr id="82946" name="Title 1">
            <a:extLst>
              <a:ext uri="{FF2B5EF4-FFF2-40B4-BE49-F238E27FC236}">
                <a16:creationId xmlns:a16="http://schemas.microsoft.com/office/drawing/2014/main" id="{3EB30B1D-7358-CDF9-99FC-6926EE556DAB}"/>
              </a:ext>
            </a:extLst>
          </p:cNvPr>
          <p:cNvSpPr>
            <a:spLocks noGrp="1" noChangeArrowheads="1"/>
          </p:cNvSpPr>
          <p:nvPr>
            <p:ph type="title"/>
          </p:nvPr>
        </p:nvSpPr>
        <p:spPr>
          <a:xfrm>
            <a:off x="1250647" y="-72702"/>
            <a:ext cx="10515600" cy="1325563"/>
          </a:xfrm>
        </p:spPr>
        <p:txBody>
          <a:bodyPr vert="horz" lIns="91440" tIns="45720" rIns="91440" bIns="45720" rtlCol="0" anchor="ctr">
            <a:normAutofit/>
          </a:bodyPr>
          <a:lstStyle/>
          <a:p>
            <a:pPr eaLnBrk="0" fontAlgn="base" hangingPunct="0">
              <a:lnSpc>
                <a:spcPct val="100000"/>
              </a:lnSpc>
              <a:spcAft>
                <a:spcPct val="0"/>
              </a:spcAft>
              <a:defRPr/>
            </a:pPr>
            <a:r>
              <a:rPr lang="en-US" altLang="en-US" sz="4000" b="1" spc="-100" dirty="0">
                <a:solidFill>
                  <a:srgbClr val="0070C0"/>
                </a:solidFill>
                <a:latin typeface="+mn-lt"/>
                <a:cs typeface="Arial" panose="020B0604020202020204" pitchFamily="34" charset="0"/>
              </a:rPr>
              <a:t>Pneumonia classification and treatment </a:t>
            </a:r>
            <a:endParaRPr lang="en-GB" altLang="en-US" sz="4000" b="1" spc="-100" dirty="0">
              <a:solidFill>
                <a:srgbClr val="0070C0"/>
              </a:solidFill>
              <a:latin typeface="+mn-lt"/>
              <a:cs typeface="Arial" panose="020B0604020202020204" pitchFamily="34" charset="0"/>
            </a:endParaRPr>
          </a:p>
        </p:txBody>
      </p:sp>
      <p:grpSp>
        <p:nvGrpSpPr>
          <p:cNvPr id="605192" name="Group 1">
            <a:extLst>
              <a:ext uri="{FF2B5EF4-FFF2-40B4-BE49-F238E27FC236}">
                <a16:creationId xmlns:a16="http://schemas.microsoft.com/office/drawing/2014/main" id="{CB3A6D5A-0A9E-BFA0-E9A9-3056A5E83AEC}"/>
              </a:ext>
            </a:extLst>
          </p:cNvPr>
          <p:cNvGrpSpPr/>
          <p:nvPr/>
        </p:nvGrpSpPr>
        <p:grpSpPr>
          <a:xfrm>
            <a:off x="1835906" y="2855938"/>
            <a:ext cx="9606339" cy="2308324"/>
            <a:chOff x="323850" y="4151404"/>
            <a:chExt cx="8952465" cy="2307687"/>
          </a:xfrm>
        </p:grpSpPr>
        <p:sp>
          <p:nvSpPr>
            <p:cNvPr id="5" name="Rectangle 4">
              <a:extLst>
                <a:ext uri="{FF2B5EF4-FFF2-40B4-BE49-F238E27FC236}">
                  <a16:creationId xmlns:a16="http://schemas.microsoft.com/office/drawing/2014/main" id="{905C1DE7-A8F2-04EB-9D5C-CCE4476EC0C5}"/>
                </a:ext>
              </a:extLst>
            </p:cNvPr>
            <p:cNvSpPr/>
            <p:nvPr/>
          </p:nvSpPr>
          <p:spPr>
            <a:xfrm>
              <a:off x="323850" y="4264136"/>
              <a:ext cx="2724139" cy="2085399"/>
            </a:xfrm>
            <a:prstGeom prst="rect">
              <a:avLst/>
            </a:prstGeom>
            <a:solidFill>
              <a:srgbClr val="FFFF99">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700" dirty="0">
                  <a:solidFill>
                    <a:prstClr val="black"/>
                  </a:solidFill>
                  <a:latin typeface="Calibri" panose="020F0502020204030204"/>
                </a:rPr>
                <a:t>NO danger signs </a:t>
              </a:r>
            </a:p>
            <a:p>
              <a:pPr algn="ctr" eaLnBrk="0" fontAlgn="base" hangingPunct="0">
                <a:spcBef>
                  <a:spcPct val="0"/>
                </a:spcBef>
                <a:spcAft>
                  <a:spcPct val="0"/>
                </a:spcAft>
                <a:defRPr/>
              </a:pPr>
              <a:r>
                <a:rPr lang="en-US" b="1" dirty="0">
                  <a:solidFill>
                    <a:prstClr val="black"/>
                  </a:solidFill>
                  <a:latin typeface="Calibri" panose="020F0502020204030204"/>
                </a:rPr>
                <a:t>No Lower chest wall in- drawing OR fast breathing </a:t>
              </a:r>
              <a:endParaRPr lang="en-GB" b="1" dirty="0">
                <a:solidFill>
                  <a:prstClr val="black"/>
                </a:solidFill>
                <a:latin typeface="Calibri" panose="020F0502020204030204"/>
              </a:endParaRPr>
            </a:p>
          </p:txBody>
        </p:sp>
        <p:sp>
          <p:nvSpPr>
            <p:cNvPr id="9" name="Right Arrow 8">
              <a:extLst>
                <a:ext uri="{FF2B5EF4-FFF2-40B4-BE49-F238E27FC236}">
                  <a16:creationId xmlns:a16="http://schemas.microsoft.com/office/drawing/2014/main" id="{218317C0-4293-F137-B8E0-2A50777FA7C8}"/>
                </a:ext>
              </a:extLst>
            </p:cNvPr>
            <p:cNvSpPr/>
            <p:nvPr/>
          </p:nvSpPr>
          <p:spPr>
            <a:xfrm>
              <a:off x="2941628" y="5078072"/>
              <a:ext cx="563560" cy="42691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latin typeface="Calibri" panose="020F0502020204030204"/>
              </a:endParaRPr>
            </a:p>
          </p:txBody>
        </p:sp>
        <p:sp>
          <p:nvSpPr>
            <p:cNvPr id="11" name="TextBox 10">
              <a:extLst>
                <a:ext uri="{FF2B5EF4-FFF2-40B4-BE49-F238E27FC236}">
                  <a16:creationId xmlns:a16="http://schemas.microsoft.com/office/drawing/2014/main" id="{D3331CDB-355D-E0B0-1977-17DFB592846E}"/>
                </a:ext>
              </a:extLst>
            </p:cNvPr>
            <p:cNvSpPr txBox="1"/>
            <p:nvPr/>
          </p:nvSpPr>
          <p:spPr>
            <a:xfrm>
              <a:off x="5893366" y="4151404"/>
              <a:ext cx="3382949" cy="2307687"/>
            </a:xfrm>
            <a:prstGeom prst="rect">
              <a:avLst/>
            </a:prstGeom>
            <a:solidFill>
              <a:srgbClr val="FFFF99">
                <a:alpha val="38000"/>
              </a:srgbClr>
            </a:solidFill>
          </p:spPr>
          <p:txBody>
            <a:bodyPr>
              <a:spAutoFit/>
            </a:bodyPr>
            <a:lstStyle/>
            <a:p>
              <a:pPr marL="257175" indent="-257175">
                <a:buFont typeface="Arial" panose="020B0604020202020204" pitchFamily="34" charset="0"/>
                <a:buChar char="•"/>
                <a:defRPr/>
              </a:pPr>
              <a:r>
                <a:rPr lang="en-US" dirty="0">
                  <a:solidFill>
                    <a:prstClr val="black"/>
                  </a:solidFill>
                  <a:latin typeface="Arial" panose="020B0604020202020204" pitchFamily="34" charset="0"/>
                </a:rPr>
                <a:t>Home based care/ safe remedies</a:t>
              </a:r>
            </a:p>
            <a:p>
              <a:pPr marL="257175" indent="-257175">
                <a:buFont typeface="Arial" panose="020B0604020202020204" pitchFamily="34" charset="0"/>
                <a:buChar char="•"/>
                <a:defRPr/>
              </a:pPr>
              <a:r>
                <a:rPr lang="en-US" dirty="0">
                  <a:solidFill>
                    <a:prstClr val="black"/>
                  </a:solidFill>
                  <a:latin typeface="Arial" panose="020B0604020202020204" pitchFamily="34" charset="0"/>
                </a:rPr>
                <a:t>Encourage oral intake and breastfeeding</a:t>
              </a:r>
            </a:p>
            <a:p>
              <a:pPr marL="257175" indent="-257175">
                <a:buFont typeface="Arial" panose="020B0604020202020204" pitchFamily="34" charset="0"/>
                <a:buChar char="•"/>
                <a:defRPr/>
              </a:pPr>
              <a:endParaRPr lang="en-US" dirty="0">
                <a:solidFill>
                  <a:prstClr val="black"/>
                </a:solidFill>
                <a:latin typeface="Arial" panose="020B0604020202020204" pitchFamily="34" charset="0"/>
              </a:endParaRPr>
            </a:p>
            <a:p>
              <a:pPr marL="257175" indent="-257175">
                <a:buFont typeface="Arial" panose="020B0604020202020204" pitchFamily="34" charset="0"/>
                <a:buChar char="•"/>
                <a:defRPr/>
              </a:pPr>
              <a:r>
                <a:rPr lang="en-US" b="1" dirty="0">
                  <a:solidFill>
                    <a:prstClr val="black"/>
                  </a:solidFill>
                  <a:latin typeface="Arial" panose="020B0604020202020204" pitchFamily="34" charset="0"/>
                </a:rPr>
                <a:t>DO NOT GIVE COUGH SYRUPS</a:t>
              </a:r>
            </a:p>
            <a:p>
              <a:pPr>
                <a:defRPr/>
              </a:pPr>
              <a:r>
                <a:rPr lang="en-US" dirty="0">
                  <a:solidFill>
                    <a:prstClr val="black"/>
                  </a:solidFill>
                  <a:latin typeface="Arial" panose="020B0604020202020204" pitchFamily="34" charset="0"/>
                </a:rPr>
                <a:t> </a:t>
              </a:r>
              <a:endParaRPr lang="en-GB" dirty="0">
                <a:solidFill>
                  <a:prstClr val="black"/>
                </a:solidFill>
                <a:latin typeface="Arial" panose="020B0604020202020204" pitchFamily="34" charset="0"/>
              </a:endParaRPr>
            </a:p>
          </p:txBody>
        </p:sp>
        <p:sp>
          <p:nvSpPr>
            <p:cNvPr id="13" name="Rectangle 12">
              <a:extLst>
                <a:ext uri="{FF2B5EF4-FFF2-40B4-BE49-F238E27FC236}">
                  <a16:creationId xmlns:a16="http://schemas.microsoft.com/office/drawing/2014/main" id="{4B68BD1D-2691-B87C-0110-8EEDBCBBB944}"/>
                </a:ext>
              </a:extLst>
            </p:cNvPr>
            <p:cNvSpPr/>
            <p:nvPr/>
          </p:nvSpPr>
          <p:spPr>
            <a:xfrm>
              <a:off x="3505188" y="4633921"/>
              <a:ext cx="1743068" cy="1342654"/>
            </a:xfrm>
            <a:prstGeom prst="rect">
              <a:avLst/>
            </a:prstGeom>
            <a:solidFill>
              <a:srgbClr val="FFFF99">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000" b="1" dirty="0">
                  <a:solidFill>
                    <a:prstClr val="black"/>
                  </a:solidFill>
                  <a:latin typeface="Calibri" panose="020F0502020204030204"/>
                </a:rPr>
                <a:t>No pneumonia/ cough/ cold</a:t>
              </a:r>
              <a:r>
                <a:rPr lang="en-US" b="1" dirty="0">
                  <a:solidFill>
                    <a:prstClr val="black"/>
                  </a:solidFill>
                  <a:latin typeface="Calibri" panose="020F0502020204030204"/>
                </a:rPr>
                <a:t> </a:t>
              </a:r>
              <a:endParaRPr lang="en-GB" b="1" dirty="0">
                <a:solidFill>
                  <a:prstClr val="black"/>
                </a:solidFill>
                <a:latin typeface="Calibri" panose="020F0502020204030204"/>
              </a:endParaRPr>
            </a:p>
          </p:txBody>
        </p:sp>
        <p:sp>
          <p:nvSpPr>
            <p:cNvPr id="6" name="Right Arrow 8">
              <a:extLst>
                <a:ext uri="{FF2B5EF4-FFF2-40B4-BE49-F238E27FC236}">
                  <a16:creationId xmlns:a16="http://schemas.microsoft.com/office/drawing/2014/main" id="{1C76CC89-01EA-E929-D472-399BDF29877D}"/>
                </a:ext>
              </a:extLst>
            </p:cNvPr>
            <p:cNvSpPr/>
            <p:nvPr/>
          </p:nvSpPr>
          <p:spPr>
            <a:xfrm>
              <a:off x="5248256" y="5060614"/>
              <a:ext cx="474661" cy="42692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latin typeface="Calibri" panose="020F0502020204030204"/>
              </a:endParaRPr>
            </a:p>
          </p:txBody>
        </p:sp>
      </p:grpSp>
      <p:sp>
        <p:nvSpPr>
          <p:cNvPr id="2" name="Rectangle: Rounded Corners 1">
            <a:extLst>
              <a:ext uri="{FF2B5EF4-FFF2-40B4-BE49-F238E27FC236}">
                <a16:creationId xmlns:a16="http://schemas.microsoft.com/office/drawing/2014/main" id="{A1D38629-3C5C-0C7A-D070-34FC3D6AF036}"/>
              </a:ext>
            </a:extLst>
          </p:cNvPr>
          <p:cNvSpPr/>
          <p:nvPr/>
        </p:nvSpPr>
        <p:spPr>
          <a:xfrm>
            <a:off x="3113314" y="1434857"/>
            <a:ext cx="6790267" cy="63129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History of cough and/ or difficulty in breathing</a:t>
            </a:r>
            <a:endParaRPr lang="en-KE" sz="2400" b="1" dirty="0">
              <a:solidFill>
                <a:schemeClr val="tx1"/>
              </a:solidFill>
            </a:endParaRPr>
          </a:p>
        </p:txBody>
      </p:sp>
    </p:spTree>
    <p:extLst>
      <p:ext uri="{BB962C8B-B14F-4D97-AF65-F5344CB8AC3E}">
        <p14:creationId xmlns:p14="http://schemas.microsoft.com/office/powerpoint/2010/main" val="4262485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C2482C40-9B8B-FA67-F194-C76EFDAB090E}"/>
              </a:ext>
            </a:extLst>
          </p:cNvPr>
          <p:cNvSpPr/>
          <p:nvPr/>
        </p:nvSpPr>
        <p:spPr>
          <a:xfrm>
            <a:off x="3936998" y="1363132"/>
            <a:ext cx="6686178" cy="4378762"/>
          </a:xfrm>
          <a:prstGeom prst="round2DiagRect">
            <a:avLst/>
          </a:prstGeom>
          <a:solidFill>
            <a:srgbClr val="EAF4E4"/>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eaLnBrk="1" hangingPunct="1">
              <a:lnSpc>
                <a:spcPct val="90000"/>
              </a:lnSpc>
              <a:spcAft>
                <a:spcPts val="600"/>
              </a:spcAft>
            </a:pPr>
            <a:endParaRPr lang="en-GB" altLang="en-US" sz="2800" dirty="0">
              <a:solidFill>
                <a:schemeClr val="tx1"/>
              </a:solidFill>
            </a:endParaRPr>
          </a:p>
          <a:p>
            <a:pPr eaLnBrk="1" hangingPunct="1">
              <a:lnSpc>
                <a:spcPct val="90000"/>
              </a:lnSpc>
              <a:spcAft>
                <a:spcPts val="600"/>
              </a:spcAft>
            </a:pPr>
            <a:r>
              <a:rPr lang="en-GB" altLang="en-US" sz="2800" dirty="0">
                <a:solidFill>
                  <a:schemeClr val="tx1"/>
                </a:solidFill>
              </a:rPr>
              <a:t>Anyone:</a:t>
            </a:r>
          </a:p>
          <a:p>
            <a:pPr marL="914400" lvl="1" indent="-457200" eaLnBrk="1" hangingPunct="1">
              <a:lnSpc>
                <a:spcPct val="90000"/>
              </a:lnSpc>
              <a:spcAft>
                <a:spcPts val="600"/>
              </a:spcAft>
              <a:buFont typeface="Arial" panose="020B0604020202020204" pitchFamily="34" charset="0"/>
              <a:buChar char="•"/>
            </a:pPr>
            <a:r>
              <a:rPr lang="en-GB" altLang="en-US" sz="2800" dirty="0">
                <a:solidFill>
                  <a:schemeClr val="tx1"/>
                </a:solidFill>
              </a:rPr>
              <a:t>Doctor / Clinician</a:t>
            </a:r>
          </a:p>
          <a:p>
            <a:pPr marL="914400" lvl="1" indent="-457200" eaLnBrk="1" hangingPunct="1">
              <a:lnSpc>
                <a:spcPct val="90000"/>
              </a:lnSpc>
              <a:spcAft>
                <a:spcPts val="600"/>
              </a:spcAft>
              <a:buFont typeface="Arial" panose="020B0604020202020204" pitchFamily="34" charset="0"/>
              <a:buChar char="•"/>
            </a:pPr>
            <a:r>
              <a:rPr lang="en-GB" altLang="en-US" sz="2800" dirty="0">
                <a:solidFill>
                  <a:schemeClr val="tx1"/>
                </a:solidFill>
              </a:rPr>
              <a:t>Nurse</a:t>
            </a:r>
          </a:p>
          <a:p>
            <a:pPr marL="914400" lvl="1" indent="-457200" eaLnBrk="1" hangingPunct="1">
              <a:lnSpc>
                <a:spcPct val="90000"/>
              </a:lnSpc>
              <a:spcAft>
                <a:spcPts val="600"/>
              </a:spcAft>
              <a:buFont typeface="Arial" panose="020B0604020202020204" pitchFamily="34" charset="0"/>
              <a:buChar char="•"/>
            </a:pPr>
            <a:r>
              <a:rPr lang="en-GB" altLang="en-US" sz="2800" dirty="0">
                <a:solidFill>
                  <a:schemeClr val="tx1"/>
                </a:solidFill>
              </a:rPr>
              <a:t>Nutritionist</a:t>
            </a:r>
          </a:p>
          <a:p>
            <a:pPr marL="914400" lvl="1" indent="-457200" eaLnBrk="1" hangingPunct="1">
              <a:lnSpc>
                <a:spcPct val="90000"/>
              </a:lnSpc>
              <a:spcAft>
                <a:spcPts val="600"/>
              </a:spcAft>
              <a:buFont typeface="Arial" panose="020B0604020202020204" pitchFamily="34" charset="0"/>
              <a:buChar char="•"/>
            </a:pPr>
            <a:r>
              <a:rPr lang="en-GB" altLang="en-US" sz="2800" dirty="0">
                <a:solidFill>
                  <a:schemeClr val="tx1"/>
                </a:solidFill>
              </a:rPr>
              <a:t>Community Health Promoter</a:t>
            </a:r>
          </a:p>
          <a:p>
            <a:pPr marL="914400" lvl="1" indent="-457200" eaLnBrk="1" hangingPunct="1">
              <a:lnSpc>
                <a:spcPct val="90000"/>
              </a:lnSpc>
              <a:spcAft>
                <a:spcPts val="600"/>
              </a:spcAft>
              <a:buFont typeface="Arial" panose="020B0604020202020204" pitchFamily="34" charset="0"/>
              <a:buChar char="•"/>
            </a:pPr>
            <a:r>
              <a:rPr lang="en-GB" altLang="en-US" sz="2800" dirty="0">
                <a:solidFill>
                  <a:schemeClr val="tx1"/>
                </a:solidFill>
              </a:rPr>
              <a:t>Cleaner</a:t>
            </a:r>
          </a:p>
          <a:p>
            <a:pPr marL="914400" lvl="1" indent="-457200" eaLnBrk="1" hangingPunct="1">
              <a:lnSpc>
                <a:spcPct val="90000"/>
              </a:lnSpc>
              <a:spcAft>
                <a:spcPts val="600"/>
              </a:spcAft>
              <a:buFont typeface="Arial" panose="020B0604020202020204" pitchFamily="34" charset="0"/>
              <a:buChar char="•"/>
            </a:pPr>
            <a:r>
              <a:rPr lang="en-GB" altLang="en-US" sz="2800" dirty="0">
                <a:solidFill>
                  <a:schemeClr val="tx1"/>
                </a:solidFill>
              </a:rPr>
              <a:t>Askari</a:t>
            </a:r>
          </a:p>
          <a:p>
            <a:pPr marL="914400" lvl="1" indent="-457200" eaLnBrk="1" hangingPunct="1">
              <a:lnSpc>
                <a:spcPct val="90000"/>
              </a:lnSpc>
              <a:spcAft>
                <a:spcPts val="600"/>
              </a:spcAft>
              <a:buFont typeface="Arial" panose="020B0604020202020204" pitchFamily="34" charset="0"/>
              <a:buChar char="•"/>
            </a:pPr>
            <a:r>
              <a:rPr lang="en-GB" altLang="en-US" sz="2800" dirty="0">
                <a:solidFill>
                  <a:schemeClr val="tx1"/>
                </a:solidFill>
              </a:rPr>
              <a:t>Records Clerk</a:t>
            </a:r>
          </a:p>
          <a:p>
            <a:pPr algn="ctr"/>
            <a:endParaRPr lang="en-KE" dirty="0">
              <a:solidFill>
                <a:schemeClr val="tx1"/>
              </a:solidFill>
            </a:endParaRPr>
          </a:p>
        </p:txBody>
      </p:sp>
      <p:sp>
        <p:nvSpPr>
          <p:cNvPr id="9" name="Oval 8">
            <a:extLst>
              <a:ext uri="{FF2B5EF4-FFF2-40B4-BE49-F238E27FC236}">
                <a16:creationId xmlns:a16="http://schemas.microsoft.com/office/drawing/2014/main" id="{F8328B1E-1725-54CC-D7DB-6A6F853424A0}"/>
              </a:ext>
            </a:extLst>
          </p:cNvPr>
          <p:cNvSpPr/>
          <p:nvPr/>
        </p:nvSpPr>
        <p:spPr>
          <a:xfrm>
            <a:off x="1896529" y="2280444"/>
            <a:ext cx="2590800" cy="2624667"/>
          </a:xfrm>
          <a:prstGeom prst="ellipse">
            <a:avLst/>
          </a:prstGeom>
          <a:solidFill>
            <a:srgbClr val="EAF4E4"/>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2" name="Title 1">
            <a:extLst>
              <a:ext uri="{FF2B5EF4-FFF2-40B4-BE49-F238E27FC236}">
                <a16:creationId xmlns:a16="http://schemas.microsoft.com/office/drawing/2014/main" id="{0A87AA1F-3345-2D7C-51BC-F52F44B04C51}"/>
              </a:ext>
            </a:extLst>
          </p:cNvPr>
          <p:cNvSpPr>
            <a:spLocks noGrp="1"/>
          </p:cNvSpPr>
          <p:nvPr>
            <p:ph type="title"/>
          </p:nvPr>
        </p:nvSpPr>
        <p:spPr>
          <a:xfrm>
            <a:off x="1100666" y="37569"/>
            <a:ext cx="10515600" cy="1325563"/>
          </a:xfrm>
        </p:spPr>
        <p:txBody>
          <a:bodyPr/>
          <a:lstStyle/>
          <a:p>
            <a:r>
              <a:rPr lang="en-KE" b="1" dirty="0">
                <a:solidFill>
                  <a:srgbClr val="0070C0"/>
                </a:solidFill>
                <a:latin typeface="+mn-lt"/>
              </a:rPr>
              <a:t>Who can do triage?</a:t>
            </a:r>
          </a:p>
        </p:txBody>
      </p:sp>
      <p:pic>
        <p:nvPicPr>
          <p:cNvPr id="5" name="Picture 4">
            <a:extLst>
              <a:ext uri="{FF2B5EF4-FFF2-40B4-BE49-F238E27FC236}">
                <a16:creationId xmlns:a16="http://schemas.microsoft.com/office/drawing/2014/main" id="{65EED879-DCC0-60DF-E202-859C5B90FAEF}"/>
              </a:ext>
            </a:extLst>
          </p:cNvPr>
          <p:cNvPicPr>
            <a:picLocks noChangeAspect="1"/>
          </p:cNvPicPr>
          <p:nvPr/>
        </p:nvPicPr>
        <p:blipFill>
          <a:blip r:embed="rId2">
            <a:duotone>
              <a:schemeClr val="accent6">
                <a:shade val="45000"/>
                <a:satMod val="135000"/>
              </a:schemeClr>
              <a:prstClr val="white"/>
            </a:duotone>
          </a:blip>
          <a:stretch>
            <a:fillRect/>
          </a:stretch>
        </p:blipFill>
        <p:spPr>
          <a:xfrm>
            <a:off x="2001648" y="2581447"/>
            <a:ext cx="2485681" cy="2090394"/>
          </a:xfrm>
          <a:prstGeom prst="rect">
            <a:avLst/>
          </a:prstGeom>
        </p:spPr>
      </p:pic>
    </p:spTree>
    <p:extLst>
      <p:ext uri="{BB962C8B-B14F-4D97-AF65-F5344CB8AC3E}">
        <p14:creationId xmlns:p14="http://schemas.microsoft.com/office/powerpoint/2010/main" val="1949578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06FC3-1A6D-CAFB-DDCD-9D52567C0BD6}"/>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90404790-E1D3-FC80-C74A-ADAADC39436A}"/>
              </a:ext>
            </a:extLst>
          </p:cNvPr>
          <p:cNvSpPr/>
          <p:nvPr/>
        </p:nvSpPr>
        <p:spPr>
          <a:xfrm>
            <a:off x="1847850" y="1476907"/>
            <a:ext cx="4608512" cy="4735513"/>
          </a:xfrm>
          <a:prstGeom prst="ellipse">
            <a:avLst/>
          </a:prstGeom>
          <a:ln w="28575">
            <a:solidFill>
              <a:schemeClr val="accent5">
                <a:lumMod val="75000"/>
              </a:schemeClr>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dirty="0">
              <a:solidFill>
                <a:srgbClr val="000000"/>
              </a:solidFill>
            </a:endParaRPr>
          </a:p>
        </p:txBody>
      </p:sp>
      <p:sp>
        <p:nvSpPr>
          <p:cNvPr id="3" name="Oval 2">
            <a:extLst>
              <a:ext uri="{FF2B5EF4-FFF2-40B4-BE49-F238E27FC236}">
                <a16:creationId xmlns:a16="http://schemas.microsoft.com/office/drawing/2014/main" id="{A4775A02-D917-BA70-9B9B-3D9C6C9699D1}"/>
              </a:ext>
            </a:extLst>
          </p:cNvPr>
          <p:cNvSpPr/>
          <p:nvPr/>
        </p:nvSpPr>
        <p:spPr>
          <a:xfrm>
            <a:off x="2738433" y="2550055"/>
            <a:ext cx="2624139" cy="2624765"/>
          </a:xfrm>
          <a:prstGeom prst="ellipse">
            <a:avLst/>
          </a:prstGeom>
          <a:solidFill>
            <a:schemeClr val="accent5">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4" name="Picture 7">
            <a:extLst>
              <a:ext uri="{FF2B5EF4-FFF2-40B4-BE49-F238E27FC236}">
                <a16:creationId xmlns:a16="http://schemas.microsoft.com/office/drawing/2014/main" id="{26FDB9D6-DBBF-D86A-1194-83FECAA0E007}"/>
              </a:ext>
            </a:extLst>
          </p:cNvPr>
          <p:cNvPicPr>
            <a:picLocks noChangeAspect="1" noChangeArrowheads="1"/>
          </p:cNvPicPr>
          <p:nvPr/>
        </p:nvPicPr>
        <p:blipFill>
          <a:blip r:embed="rId2">
            <a:duotone>
              <a:schemeClr val="accent5">
                <a:shade val="45000"/>
                <a:satMod val="135000"/>
              </a:schemeClr>
              <a:prstClr val="white"/>
            </a:duotone>
          </a:blip>
          <a:srcRect/>
          <a:stretch>
            <a:fillRect/>
          </a:stretch>
        </p:blipFill>
        <p:spPr bwMode="auto">
          <a:xfrm>
            <a:off x="3203306" y="2918356"/>
            <a:ext cx="1694393" cy="1698167"/>
          </a:xfrm>
          <a:prstGeom prst="rect">
            <a:avLst/>
          </a:prstGeom>
          <a:noFill/>
          <a:ln>
            <a:noFill/>
          </a:ln>
        </p:spPr>
      </p:pic>
      <p:sp>
        <p:nvSpPr>
          <p:cNvPr id="126984" name="Title 1">
            <a:extLst>
              <a:ext uri="{FF2B5EF4-FFF2-40B4-BE49-F238E27FC236}">
                <a16:creationId xmlns:a16="http://schemas.microsoft.com/office/drawing/2014/main" id="{88CDA60C-966D-7EB3-2609-6CEE6FAA903E}"/>
              </a:ext>
            </a:extLst>
          </p:cNvPr>
          <p:cNvSpPr txBox="1">
            <a:spLocks noGrp="1"/>
          </p:cNvSpPr>
          <p:nvPr>
            <p:ph type="title"/>
          </p:nvPr>
        </p:nvSpPr>
        <p:spPr>
          <a:xfrm>
            <a:off x="1330322" y="271148"/>
            <a:ext cx="8064500" cy="874713"/>
          </a:xfrm>
        </p:spPr>
        <p:txBody>
          <a:bodyPr/>
          <a:lstStyle/>
          <a:p>
            <a:pPr>
              <a:defRPr/>
            </a:pPr>
            <a:r>
              <a:rPr lang="en-US" altLang="en-US" b="1" dirty="0">
                <a:solidFill>
                  <a:schemeClr val="accent5">
                    <a:lumMod val="75000"/>
                  </a:schemeClr>
                </a:solidFill>
                <a:latin typeface="+mn-lt"/>
                <a:cs typeface="Arial" panose="020B0604020202020204" pitchFamily="34" charset="0"/>
              </a:rPr>
              <a:t>Summary</a:t>
            </a:r>
          </a:p>
        </p:txBody>
      </p:sp>
      <p:sp>
        <p:nvSpPr>
          <p:cNvPr id="8" name="Freeform 7">
            <a:extLst>
              <a:ext uri="{FF2B5EF4-FFF2-40B4-BE49-F238E27FC236}">
                <a16:creationId xmlns:a16="http://schemas.microsoft.com/office/drawing/2014/main" id="{B343D258-16E0-827A-7CCE-70CEE071D565}"/>
              </a:ext>
            </a:extLst>
          </p:cNvPr>
          <p:cNvSpPr/>
          <p:nvPr/>
        </p:nvSpPr>
        <p:spPr>
          <a:xfrm>
            <a:off x="5519739" y="1693235"/>
            <a:ext cx="5893328" cy="1215065"/>
          </a:xfrm>
          <a:custGeom>
            <a:avLst/>
            <a:gdLst>
              <a:gd name="connsiteX0" fmla="*/ 0 w 2667896"/>
              <a:gd name="connsiteY0" fmla="*/ 97269 h 583602"/>
              <a:gd name="connsiteX1" fmla="*/ 97269 w 2667896"/>
              <a:gd name="connsiteY1" fmla="*/ 0 h 583602"/>
              <a:gd name="connsiteX2" fmla="*/ 2570627 w 2667896"/>
              <a:gd name="connsiteY2" fmla="*/ 0 h 583602"/>
              <a:gd name="connsiteX3" fmla="*/ 2667896 w 2667896"/>
              <a:gd name="connsiteY3" fmla="*/ 97269 h 583602"/>
              <a:gd name="connsiteX4" fmla="*/ 2667896 w 2667896"/>
              <a:gd name="connsiteY4" fmla="*/ 486333 h 583602"/>
              <a:gd name="connsiteX5" fmla="*/ 2570627 w 2667896"/>
              <a:gd name="connsiteY5" fmla="*/ 583602 h 583602"/>
              <a:gd name="connsiteX6" fmla="*/ 97269 w 2667896"/>
              <a:gd name="connsiteY6" fmla="*/ 583602 h 583602"/>
              <a:gd name="connsiteX7" fmla="*/ 0 w 2667896"/>
              <a:gd name="connsiteY7" fmla="*/ 486333 h 583602"/>
              <a:gd name="connsiteX8" fmla="*/ 0 w 2667896"/>
              <a:gd name="connsiteY8" fmla="*/ 97269 h 58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96" h="583602">
                <a:moveTo>
                  <a:pt x="0" y="97269"/>
                </a:moveTo>
                <a:cubicBezTo>
                  <a:pt x="0" y="43549"/>
                  <a:pt x="43549" y="0"/>
                  <a:pt x="97269" y="0"/>
                </a:cubicBezTo>
                <a:lnTo>
                  <a:pt x="2570627" y="0"/>
                </a:lnTo>
                <a:cubicBezTo>
                  <a:pt x="2624347" y="0"/>
                  <a:pt x="2667896" y="43549"/>
                  <a:pt x="2667896" y="97269"/>
                </a:cubicBezTo>
                <a:lnTo>
                  <a:pt x="2667896" y="486333"/>
                </a:lnTo>
                <a:cubicBezTo>
                  <a:pt x="2667896" y="540053"/>
                  <a:pt x="2624347" y="583602"/>
                  <a:pt x="2570627" y="583602"/>
                </a:cubicBezTo>
                <a:lnTo>
                  <a:pt x="97269" y="583602"/>
                </a:lnTo>
                <a:cubicBezTo>
                  <a:pt x="43549" y="583602"/>
                  <a:pt x="0" y="540053"/>
                  <a:pt x="0" y="486333"/>
                </a:cubicBezTo>
                <a:lnTo>
                  <a:pt x="0" y="97269"/>
                </a:lnTo>
                <a:close/>
              </a:path>
            </a:pathLst>
          </a:custGeom>
          <a:solidFill>
            <a:schemeClr val="lt1">
              <a:hueOff val="0"/>
              <a:satOff val="0"/>
              <a:lumOff val="0"/>
            </a:schemeClr>
          </a:solidFill>
          <a:ln>
            <a:solidFill>
              <a:schemeClr val="bg1">
                <a:lumMod val="50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829" tIns="81829" rIns="81829" bIns="81829" spcCol="1270" anchor="ctr"/>
          <a:lstStyle/>
          <a:p>
            <a:pPr marL="342900" indent="-342900">
              <a:lnSpc>
                <a:spcPct val="150000"/>
              </a:lnSpc>
              <a:buAutoNum type="arabicPeriod"/>
            </a:pPr>
            <a:r>
              <a:rPr lang="en-US" sz="2400" b="1" dirty="0">
                <a:solidFill>
                  <a:srgbClr val="0070C0"/>
                </a:solidFill>
              </a:rPr>
              <a:t>Correct assessment is key.</a:t>
            </a:r>
          </a:p>
        </p:txBody>
      </p:sp>
      <p:sp>
        <p:nvSpPr>
          <p:cNvPr id="9" name="Freeform 8">
            <a:extLst>
              <a:ext uri="{FF2B5EF4-FFF2-40B4-BE49-F238E27FC236}">
                <a16:creationId xmlns:a16="http://schemas.microsoft.com/office/drawing/2014/main" id="{FDDF923F-C261-6028-EB50-9B4C9E544A3B}"/>
              </a:ext>
            </a:extLst>
          </p:cNvPr>
          <p:cNvSpPr/>
          <p:nvPr/>
        </p:nvSpPr>
        <p:spPr>
          <a:xfrm>
            <a:off x="5519739" y="3128336"/>
            <a:ext cx="5893328" cy="1215065"/>
          </a:xfrm>
          <a:custGeom>
            <a:avLst/>
            <a:gdLst>
              <a:gd name="connsiteX0" fmla="*/ 0 w 2667896"/>
              <a:gd name="connsiteY0" fmla="*/ 97269 h 583602"/>
              <a:gd name="connsiteX1" fmla="*/ 97269 w 2667896"/>
              <a:gd name="connsiteY1" fmla="*/ 0 h 583602"/>
              <a:gd name="connsiteX2" fmla="*/ 2570627 w 2667896"/>
              <a:gd name="connsiteY2" fmla="*/ 0 h 583602"/>
              <a:gd name="connsiteX3" fmla="*/ 2667896 w 2667896"/>
              <a:gd name="connsiteY3" fmla="*/ 97269 h 583602"/>
              <a:gd name="connsiteX4" fmla="*/ 2667896 w 2667896"/>
              <a:gd name="connsiteY4" fmla="*/ 486333 h 583602"/>
              <a:gd name="connsiteX5" fmla="*/ 2570627 w 2667896"/>
              <a:gd name="connsiteY5" fmla="*/ 583602 h 583602"/>
              <a:gd name="connsiteX6" fmla="*/ 97269 w 2667896"/>
              <a:gd name="connsiteY6" fmla="*/ 583602 h 583602"/>
              <a:gd name="connsiteX7" fmla="*/ 0 w 2667896"/>
              <a:gd name="connsiteY7" fmla="*/ 486333 h 583602"/>
              <a:gd name="connsiteX8" fmla="*/ 0 w 2667896"/>
              <a:gd name="connsiteY8" fmla="*/ 97269 h 58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96" h="583602">
                <a:moveTo>
                  <a:pt x="0" y="97269"/>
                </a:moveTo>
                <a:cubicBezTo>
                  <a:pt x="0" y="43549"/>
                  <a:pt x="43549" y="0"/>
                  <a:pt x="97269" y="0"/>
                </a:cubicBezTo>
                <a:lnTo>
                  <a:pt x="2570627" y="0"/>
                </a:lnTo>
                <a:cubicBezTo>
                  <a:pt x="2624347" y="0"/>
                  <a:pt x="2667896" y="43549"/>
                  <a:pt x="2667896" y="97269"/>
                </a:cubicBezTo>
                <a:lnTo>
                  <a:pt x="2667896" y="486333"/>
                </a:lnTo>
                <a:cubicBezTo>
                  <a:pt x="2667896" y="540053"/>
                  <a:pt x="2624347" y="583602"/>
                  <a:pt x="2570627" y="583602"/>
                </a:cubicBezTo>
                <a:lnTo>
                  <a:pt x="97269" y="583602"/>
                </a:lnTo>
                <a:cubicBezTo>
                  <a:pt x="43549" y="583602"/>
                  <a:pt x="0" y="540053"/>
                  <a:pt x="0" y="486333"/>
                </a:cubicBezTo>
                <a:lnTo>
                  <a:pt x="0" y="97269"/>
                </a:lnTo>
                <a:close/>
              </a:path>
            </a:pathLst>
          </a:custGeom>
          <a:solidFill>
            <a:schemeClr val="lt1">
              <a:hueOff val="0"/>
              <a:satOff val="0"/>
              <a:lumOff val="0"/>
            </a:schemeClr>
          </a:solidFill>
          <a:ln>
            <a:solidFill>
              <a:schemeClr val="bg1">
                <a:lumMod val="50000"/>
              </a:schemeClr>
            </a:solidFill>
          </a:ln>
        </p:spPr>
        <p:style>
          <a:lnRef idx="2">
            <a:schemeClr val="accent2">
              <a:hueOff val="596947"/>
              <a:satOff val="-5696"/>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829" tIns="81829" rIns="81829" bIns="81829" spcCol="1270" anchor="ctr"/>
          <a:lstStyle/>
          <a:p>
            <a:pPr>
              <a:lnSpc>
                <a:spcPct val="150000"/>
              </a:lnSpc>
            </a:pPr>
            <a:r>
              <a:rPr lang="en-US" sz="2400" b="1" dirty="0">
                <a:solidFill>
                  <a:srgbClr val="0070C0"/>
                </a:solidFill>
              </a:rPr>
              <a:t>2. Correct classification</a:t>
            </a:r>
          </a:p>
        </p:txBody>
      </p:sp>
      <p:sp>
        <p:nvSpPr>
          <p:cNvPr id="10" name="Freeform 9">
            <a:extLst>
              <a:ext uri="{FF2B5EF4-FFF2-40B4-BE49-F238E27FC236}">
                <a16:creationId xmlns:a16="http://schemas.microsoft.com/office/drawing/2014/main" id="{6BD03430-103F-7D6A-E3B9-BE7912A1A96B}"/>
              </a:ext>
            </a:extLst>
          </p:cNvPr>
          <p:cNvSpPr/>
          <p:nvPr/>
        </p:nvSpPr>
        <p:spPr>
          <a:xfrm>
            <a:off x="5519739" y="4630836"/>
            <a:ext cx="5893328" cy="1067857"/>
          </a:xfrm>
          <a:custGeom>
            <a:avLst/>
            <a:gdLst>
              <a:gd name="connsiteX0" fmla="*/ 0 w 2667896"/>
              <a:gd name="connsiteY0" fmla="*/ 97269 h 583602"/>
              <a:gd name="connsiteX1" fmla="*/ 97269 w 2667896"/>
              <a:gd name="connsiteY1" fmla="*/ 0 h 583602"/>
              <a:gd name="connsiteX2" fmla="*/ 2570627 w 2667896"/>
              <a:gd name="connsiteY2" fmla="*/ 0 h 583602"/>
              <a:gd name="connsiteX3" fmla="*/ 2667896 w 2667896"/>
              <a:gd name="connsiteY3" fmla="*/ 97269 h 583602"/>
              <a:gd name="connsiteX4" fmla="*/ 2667896 w 2667896"/>
              <a:gd name="connsiteY4" fmla="*/ 486333 h 583602"/>
              <a:gd name="connsiteX5" fmla="*/ 2570627 w 2667896"/>
              <a:gd name="connsiteY5" fmla="*/ 583602 h 583602"/>
              <a:gd name="connsiteX6" fmla="*/ 97269 w 2667896"/>
              <a:gd name="connsiteY6" fmla="*/ 583602 h 583602"/>
              <a:gd name="connsiteX7" fmla="*/ 0 w 2667896"/>
              <a:gd name="connsiteY7" fmla="*/ 486333 h 583602"/>
              <a:gd name="connsiteX8" fmla="*/ 0 w 2667896"/>
              <a:gd name="connsiteY8" fmla="*/ 97269 h 58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96" h="583602">
                <a:moveTo>
                  <a:pt x="0" y="97269"/>
                </a:moveTo>
                <a:cubicBezTo>
                  <a:pt x="0" y="43549"/>
                  <a:pt x="43549" y="0"/>
                  <a:pt x="97269" y="0"/>
                </a:cubicBezTo>
                <a:lnTo>
                  <a:pt x="2570627" y="0"/>
                </a:lnTo>
                <a:cubicBezTo>
                  <a:pt x="2624347" y="0"/>
                  <a:pt x="2667896" y="43549"/>
                  <a:pt x="2667896" y="97269"/>
                </a:cubicBezTo>
                <a:lnTo>
                  <a:pt x="2667896" y="486333"/>
                </a:lnTo>
                <a:cubicBezTo>
                  <a:pt x="2667896" y="540053"/>
                  <a:pt x="2624347" y="583602"/>
                  <a:pt x="2570627" y="583602"/>
                </a:cubicBezTo>
                <a:lnTo>
                  <a:pt x="97269" y="583602"/>
                </a:lnTo>
                <a:cubicBezTo>
                  <a:pt x="43549" y="583602"/>
                  <a:pt x="0" y="540053"/>
                  <a:pt x="0" y="486333"/>
                </a:cubicBezTo>
                <a:lnTo>
                  <a:pt x="0" y="97269"/>
                </a:lnTo>
                <a:close/>
              </a:path>
            </a:pathLst>
          </a:custGeom>
          <a:solidFill>
            <a:schemeClr val="lt1">
              <a:hueOff val="0"/>
              <a:satOff val="0"/>
              <a:lumOff val="0"/>
            </a:schemeClr>
          </a:solidFill>
          <a:ln>
            <a:solidFill>
              <a:schemeClr val="bg1">
                <a:lumMod val="50000"/>
              </a:schemeClr>
            </a:solidFill>
          </a:ln>
        </p:spPr>
        <p:style>
          <a:lnRef idx="2">
            <a:schemeClr val="accent2">
              <a:hueOff val="1193893"/>
              <a:satOff val="-11392"/>
              <a:lumOff val="-353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829" tIns="81829" rIns="81829" bIns="81829" spcCol="1270" anchor="ctr"/>
          <a:lstStyle/>
          <a:p>
            <a:pPr>
              <a:lnSpc>
                <a:spcPct val="150000"/>
              </a:lnSpc>
            </a:pPr>
            <a:r>
              <a:rPr lang="en-US" sz="2400" b="1" dirty="0">
                <a:solidFill>
                  <a:srgbClr val="0070C0"/>
                </a:solidFill>
              </a:rPr>
              <a:t>3. Correct treatment- including specific and supportive</a:t>
            </a:r>
          </a:p>
        </p:txBody>
      </p:sp>
    </p:spTree>
    <p:extLst>
      <p:ext uri="{BB962C8B-B14F-4D97-AF65-F5344CB8AC3E}">
        <p14:creationId xmlns:p14="http://schemas.microsoft.com/office/powerpoint/2010/main" val="2311697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02501-820B-3602-2F7C-407274C54334}"/>
              </a:ext>
            </a:extLst>
          </p:cNvPr>
          <p:cNvSpPr>
            <a:spLocks noGrp="1"/>
          </p:cNvSpPr>
          <p:nvPr>
            <p:ph type="ctrTitle"/>
          </p:nvPr>
        </p:nvSpPr>
        <p:spPr/>
        <p:txBody>
          <a:bodyPr>
            <a:normAutofit fontScale="90000"/>
          </a:bodyPr>
          <a:lstStyle/>
          <a:p>
            <a:r>
              <a:rPr lang="en-US" sz="4400" b="1" dirty="0">
                <a:solidFill>
                  <a:srgbClr val="0070C0"/>
                </a:solidFill>
                <a:latin typeface="+mn-lt"/>
              </a:rPr>
              <a:t>Module 5: Management of an infant/child with respiratory distress </a:t>
            </a:r>
            <a:br>
              <a:rPr lang="en-US" sz="4400" b="1" dirty="0">
                <a:solidFill>
                  <a:srgbClr val="0070C0"/>
                </a:solidFill>
                <a:latin typeface="+mn-lt"/>
              </a:rPr>
            </a:br>
            <a:br>
              <a:rPr lang="en-US" sz="4400" b="1" dirty="0">
                <a:solidFill>
                  <a:srgbClr val="0070C0"/>
                </a:solidFill>
                <a:latin typeface="+mn-lt"/>
              </a:rPr>
            </a:br>
            <a:r>
              <a:rPr lang="en-US" sz="4400" b="1" dirty="0">
                <a:solidFill>
                  <a:srgbClr val="0070C0"/>
                </a:solidFill>
                <a:latin typeface="+mn-lt"/>
              </a:rPr>
              <a:t>ii) Asthma</a:t>
            </a:r>
            <a:endParaRPr lang="en-KE" sz="4400" b="1" dirty="0">
              <a:solidFill>
                <a:srgbClr val="0070C0"/>
              </a:solidFill>
              <a:latin typeface="+mn-lt"/>
            </a:endParaRPr>
          </a:p>
        </p:txBody>
      </p:sp>
      <p:sp>
        <p:nvSpPr>
          <p:cNvPr id="3" name="Subtitle 2">
            <a:extLst>
              <a:ext uri="{FF2B5EF4-FFF2-40B4-BE49-F238E27FC236}">
                <a16:creationId xmlns:a16="http://schemas.microsoft.com/office/drawing/2014/main" id="{D661B017-C592-F4B9-2CBE-4BCB78DEE62E}"/>
              </a:ext>
            </a:extLst>
          </p:cNvPr>
          <p:cNvSpPr>
            <a:spLocks noGrp="1"/>
          </p:cNvSpPr>
          <p:nvPr>
            <p:ph type="subTitle" idx="1"/>
          </p:nvPr>
        </p:nvSpPr>
        <p:spPr/>
        <p:txBody>
          <a:bodyPr/>
          <a:lstStyle/>
          <a:p>
            <a:endParaRPr lang="en-KE"/>
          </a:p>
        </p:txBody>
      </p:sp>
      <p:grpSp>
        <p:nvGrpSpPr>
          <p:cNvPr id="4" name="object 2">
            <a:extLst>
              <a:ext uri="{FF2B5EF4-FFF2-40B4-BE49-F238E27FC236}">
                <a16:creationId xmlns:a16="http://schemas.microsoft.com/office/drawing/2014/main" id="{A576E9F2-0518-178A-8289-ABCC42500323}"/>
              </a:ext>
            </a:extLst>
          </p:cNvPr>
          <p:cNvGrpSpPr>
            <a:grpSpLocks/>
          </p:cNvGrpSpPr>
          <p:nvPr/>
        </p:nvGrpSpPr>
        <p:grpSpPr bwMode="auto">
          <a:xfrm>
            <a:off x="8292647" y="3504407"/>
            <a:ext cx="1787525" cy="103187"/>
            <a:chOff x="7356347" y="6754367"/>
            <a:chExt cx="1788160" cy="104139"/>
          </a:xfrm>
        </p:grpSpPr>
        <p:sp>
          <p:nvSpPr>
            <p:cNvPr id="5" name="object 3">
              <a:extLst>
                <a:ext uri="{FF2B5EF4-FFF2-40B4-BE49-F238E27FC236}">
                  <a16:creationId xmlns:a16="http://schemas.microsoft.com/office/drawing/2014/main" id="{3D502469-26B2-E2C4-1C10-725BD177674B}"/>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05 h 104140"/>
                <a:gd name="T6" fmla="*/ 894588 w 894715"/>
                <a:gd name="T7" fmla="*/ 103605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6" name="object 4">
              <a:extLst>
                <a:ext uri="{FF2B5EF4-FFF2-40B4-BE49-F238E27FC236}">
                  <a16:creationId xmlns:a16="http://schemas.microsoft.com/office/drawing/2014/main" id="{CBFB725A-61AC-864E-0E61-4C36E5AD18C6}"/>
                </a:ext>
              </a:extLst>
            </p:cNvPr>
            <p:cNvSpPr>
              <a:spLocks/>
            </p:cNvSpPr>
            <p:nvPr/>
          </p:nvSpPr>
          <p:spPr bwMode="auto">
            <a:xfrm>
              <a:off x="8250935" y="6754367"/>
              <a:ext cx="893444" cy="104139"/>
            </a:xfrm>
            <a:custGeom>
              <a:avLst/>
              <a:gdLst>
                <a:gd name="T0" fmla="*/ 893037 w 893445"/>
                <a:gd name="T1" fmla="*/ 0 h 104140"/>
                <a:gd name="T2" fmla="*/ 0 w 893445"/>
                <a:gd name="T3" fmla="*/ 0 h 104140"/>
                <a:gd name="T4" fmla="*/ 0 w 893445"/>
                <a:gd name="T5" fmla="*/ 103605 h 104140"/>
                <a:gd name="T6" fmla="*/ 893037 w 893445"/>
                <a:gd name="T7" fmla="*/ 103605 h 104140"/>
                <a:gd name="T8" fmla="*/ 893037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grpSp>
        <p:nvGrpSpPr>
          <p:cNvPr id="7" name="object 5">
            <a:extLst>
              <a:ext uri="{FF2B5EF4-FFF2-40B4-BE49-F238E27FC236}">
                <a16:creationId xmlns:a16="http://schemas.microsoft.com/office/drawing/2014/main" id="{398AD414-0808-07FC-8544-3FB375B94DA6}"/>
              </a:ext>
            </a:extLst>
          </p:cNvPr>
          <p:cNvGrpSpPr>
            <a:grpSpLocks/>
          </p:cNvGrpSpPr>
          <p:nvPr/>
        </p:nvGrpSpPr>
        <p:grpSpPr bwMode="auto">
          <a:xfrm>
            <a:off x="936172" y="3504407"/>
            <a:ext cx="7356475" cy="103187"/>
            <a:chOff x="0" y="6754367"/>
            <a:chExt cx="7356475" cy="104139"/>
          </a:xfrm>
        </p:grpSpPr>
        <p:sp>
          <p:nvSpPr>
            <p:cNvPr id="8" name="object 6">
              <a:extLst>
                <a:ext uri="{FF2B5EF4-FFF2-40B4-BE49-F238E27FC236}">
                  <a16:creationId xmlns:a16="http://schemas.microsoft.com/office/drawing/2014/main" id="{62274337-1B93-6070-FC13-14CB7BEC2DE4}"/>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05 h 104140"/>
                <a:gd name="T6" fmla="*/ 893063 w 893444"/>
                <a:gd name="T7" fmla="*/ 103605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9" name="object 7">
              <a:extLst>
                <a:ext uri="{FF2B5EF4-FFF2-40B4-BE49-F238E27FC236}">
                  <a16:creationId xmlns:a16="http://schemas.microsoft.com/office/drawing/2014/main" id="{BFE1A744-ADC2-993A-CAAE-9C99134674FE}"/>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05 h 104140"/>
                <a:gd name="T6" fmla="*/ 6463284 w 6463665"/>
                <a:gd name="T7" fmla="*/ 103605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spTree>
    <p:extLst>
      <p:ext uri="{BB962C8B-B14F-4D97-AF65-F5344CB8AC3E}">
        <p14:creationId xmlns:p14="http://schemas.microsoft.com/office/powerpoint/2010/main" val="3059349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22188-0F5E-E159-98F1-608F6A539DC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328E4DF-8298-1362-3FF7-6DB637C102C9}"/>
              </a:ext>
            </a:extLst>
          </p:cNvPr>
          <p:cNvSpPr/>
          <p:nvPr/>
        </p:nvSpPr>
        <p:spPr>
          <a:xfrm>
            <a:off x="4101488" y="558950"/>
            <a:ext cx="7716160" cy="120995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5" name="Rectangle 4">
            <a:extLst>
              <a:ext uri="{FF2B5EF4-FFF2-40B4-BE49-F238E27FC236}">
                <a16:creationId xmlns:a16="http://schemas.microsoft.com/office/drawing/2014/main" id="{3782BB6D-C56E-335E-9398-F1D3778D4674}"/>
              </a:ext>
            </a:extLst>
          </p:cNvPr>
          <p:cNvSpPr/>
          <p:nvPr/>
        </p:nvSpPr>
        <p:spPr>
          <a:xfrm>
            <a:off x="4858689" y="2487439"/>
            <a:ext cx="6932390" cy="1313182"/>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8" name="TextBox 7">
            <a:extLst>
              <a:ext uri="{FF2B5EF4-FFF2-40B4-BE49-F238E27FC236}">
                <a16:creationId xmlns:a16="http://schemas.microsoft.com/office/drawing/2014/main" id="{E2A0897B-2BFF-7662-A873-E25664754D6C}"/>
              </a:ext>
            </a:extLst>
          </p:cNvPr>
          <p:cNvSpPr txBox="1"/>
          <p:nvPr/>
        </p:nvSpPr>
        <p:spPr>
          <a:xfrm>
            <a:off x="4257229" y="676422"/>
            <a:ext cx="6541399" cy="954107"/>
          </a:xfrm>
          <a:prstGeom prst="rect">
            <a:avLst/>
          </a:prstGeom>
          <a:noFill/>
        </p:spPr>
        <p:txBody>
          <a:bodyPr wrap="square" rtlCol="0" anchor="ctr">
            <a:spAutoFit/>
          </a:bodyPr>
          <a:lstStyle/>
          <a:p>
            <a:r>
              <a:rPr lang="en-US" sz="2800" dirty="0"/>
              <a:t>Correctly identify signs and symptoms of asthma</a:t>
            </a:r>
          </a:p>
        </p:txBody>
      </p:sp>
      <p:sp>
        <p:nvSpPr>
          <p:cNvPr id="14" name="TextBox 13">
            <a:extLst>
              <a:ext uri="{FF2B5EF4-FFF2-40B4-BE49-F238E27FC236}">
                <a16:creationId xmlns:a16="http://schemas.microsoft.com/office/drawing/2014/main" id="{2531E4CC-50D0-5F91-5B4B-2A7D1473DAC2}"/>
              </a:ext>
            </a:extLst>
          </p:cNvPr>
          <p:cNvSpPr txBox="1"/>
          <p:nvPr/>
        </p:nvSpPr>
        <p:spPr>
          <a:xfrm>
            <a:off x="5038802" y="2870302"/>
            <a:ext cx="7069443" cy="523220"/>
          </a:xfrm>
          <a:prstGeom prst="rect">
            <a:avLst/>
          </a:prstGeom>
          <a:noFill/>
        </p:spPr>
        <p:txBody>
          <a:bodyPr wrap="square" rtlCol="0" anchor="ctr">
            <a:spAutoFit/>
          </a:bodyPr>
          <a:lstStyle/>
          <a:p>
            <a:r>
              <a:rPr lang="en-US" sz="2800" dirty="0"/>
              <a:t>Correctly classify asthma</a:t>
            </a:r>
          </a:p>
        </p:txBody>
      </p:sp>
      <p:sp>
        <p:nvSpPr>
          <p:cNvPr id="3" name="Donut 2">
            <a:extLst>
              <a:ext uri="{FF2B5EF4-FFF2-40B4-BE49-F238E27FC236}">
                <a16:creationId xmlns:a16="http://schemas.microsoft.com/office/drawing/2014/main" id="{344C584A-71F7-5767-802E-BB411DF18211}"/>
              </a:ext>
            </a:extLst>
          </p:cNvPr>
          <p:cNvSpPr/>
          <p:nvPr/>
        </p:nvSpPr>
        <p:spPr>
          <a:xfrm>
            <a:off x="989049" y="2113020"/>
            <a:ext cx="2336965" cy="2301056"/>
          </a:xfrm>
          <a:prstGeom prst="donut">
            <a:avLst>
              <a:gd name="adj" fmla="val 1068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black"/>
              </a:solidFill>
              <a:latin typeface="Calibri" panose="020F0502020204030204"/>
            </a:endParaRPr>
          </a:p>
        </p:txBody>
      </p:sp>
      <p:sp>
        <p:nvSpPr>
          <p:cNvPr id="34" name="TextBox 33">
            <a:extLst>
              <a:ext uri="{FF2B5EF4-FFF2-40B4-BE49-F238E27FC236}">
                <a16:creationId xmlns:a16="http://schemas.microsoft.com/office/drawing/2014/main" id="{48D6E753-2986-28D6-77E4-4E2F7716C998}"/>
              </a:ext>
            </a:extLst>
          </p:cNvPr>
          <p:cNvSpPr txBox="1"/>
          <p:nvPr/>
        </p:nvSpPr>
        <p:spPr>
          <a:xfrm>
            <a:off x="1200518" y="2967096"/>
            <a:ext cx="1843785" cy="523220"/>
          </a:xfrm>
          <a:prstGeom prst="rect">
            <a:avLst/>
          </a:prstGeom>
          <a:noFill/>
        </p:spPr>
        <p:txBody>
          <a:bodyPr wrap="square" rtlCol="0">
            <a:spAutoFit/>
          </a:bodyPr>
          <a:lstStyle/>
          <a:p>
            <a:pPr algn="ctr" defTabSz="685800">
              <a:defRPr/>
            </a:pPr>
            <a:r>
              <a:rPr lang="en-US" sz="2800" b="1" dirty="0">
                <a:solidFill>
                  <a:prstClr val="black"/>
                </a:solidFill>
                <a:latin typeface="Calibri" panose="020F0502020204030204"/>
              </a:rPr>
              <a:t>Objectives</a:t>
            </a:r>
            <a:endParaRPr lang="en-KE" sz="280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C9CA414F-72E2-FC95-D3CC-919D86358D63}"/>
              </a:ext>
            </a:extLst>
          </p:cNvPr>
          <p:cNvSpPr/>
          <p:nvPr/>
        </p:nvSpPr>
        <p:spPr>
          <a:xfrm>
            <a:off x="4022413" y="4622943"/>
            <a:ext cx="7716160" cy="1251762"/>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4" name="TextBox 3">
            <a:extLst>
              <a:ext uri="{FF2B5EF4-FFF2-40B4-BE49-F238E27FC236}">
                <a16:creationId xmlns:a16="http://schemas.microsoft.com/office/drawing/2014/main" id="{B33229FF-A3F5-423B-8923-74FE18F18C43}"/>
              </a:ext>
            </a:extLst>
          </p:cNvPr>
          <p:cNvSpPr txBox="1"/>
          <p:nvPr/>
        </p:nvSpPr>
        <p:spPr>
          <a:xfrm>
            <a:off x="4257229" y="4971076"/>
            <a:ext cx="7246528" cy="523220"/>
          </a:xfrm>
          <a:prstGeom prst="rect">
            <a:avLst/>
          </a:prstGeom>
          <a:noFill/>
        </p:spPr>
        <p:txBody>
          <a:bodyPr wrap="square" rtlCol="0" anchor="ctr">
            <a:spAutoFit/>
          </a:bodyPr>
          <a:lstStyle/>
          <a:p>
            <a:r>
              <a:rPr lang="en-US" sz="2800" dirty="0"/>
              <a:t>Management of asthma.</a:t>
            </a:r>
            <a:endParaRPr lang="en-KE" sz="2800" dirty="0"/>
          </a:p>
        </p:txBody>
      </p:sp>
      <p:pic>
        <p:nvPicPr>
          <p:cNvPr id="12" name="Picture 11">
            <a:extLst>
              <a:ext uri="{FF2B5EF4-FFF2-40B4-BE49-F238E27FC236}">
                <a16:creationId xmlns:a16="http://schemas.microsoft.com/office/drawing/2014/main" id="{AE38D6CE-1E21-6133-C78C-D20A1A3F3E6D}"/>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960" y="193930"/>
            <a:ext cx="2480318" cy="2037786"/>
          </a:xfrm>
          <a:prstGeom prst="rect">
            <a:avLst/>
          </a:prstGeom>
        </p:spPr>
      </p:pic>
      <p:pic>
        <p:nvPicPr>
          <p:cNvPr id="28" name="Picture 27">
            <a:extLst>
              <a:ext uri="{FF2B5EF4-FFF2-40B4-BE49-F238E27FC236}">
                <a16:creationId xmlns:a16="http://schemas.microsoft.com/office/drawing/2014/main" id="{EF03CFC2-0996-22E3-32A2-C7A03488DFCB}"/>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913306" y="2113020"/>
            <a:ext cx="2480318" cy="2037786"/>
          </a:xfrm>
          <a:prstGeom prst="rect">
            <a:avLst/>
          </a:prstGeom>
        </p:spPr>
      </p:pic>
      <p:pic>
        <p:nvPicPr>
          <p:cNvPr id="29" name="Picture 28">
            <a:extLst>
              <a:ext uri="{FF2B5EF4-FFF2-40B4-BE49-F238E27FC236}">
                <a16:creationId xmlns:a16="http://schemas.microsoft.com/office/drawing/2014/main" id="{C25E72FB-1F4C-187A-90AE-C8C49F64841B}"/>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57532" y="4225696"/>
            <a:ext cx="2480318" cy="2037786"/>
          </a:xfrm>
          <a:prstGeom prst="rect">
            <a:avLst/>
          </a:prstGeom>
        </p:spPr>
      </p:pic>
    </p:spTree>
    <p:extLst>
      <p:ext uri="{BB962C8B-B14F-4D97-AF65-F5344CB8AC3E}">
        <p14:creationId xmlns:p14="http://schemas.microsoft.com/office/powerpoint/2010/main" val="4017848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384" y="0"/>
            <a:ext cx="10515600" cy="1325563"/>
          </a:xfrm>
        </p:spPr>
        <p:txBody>
          <a:bodyPr vert="horz" lIns="91440" tIns="45720" rIns="91440" bIns="45720" rtlCol="0" anchor="ctr">
            <a:normAutofit/>
          </a:bodyPr>
          <a:lstStyle/>
          <a:p>
            <a:pPr>
              <a:lnSpc>
                <a:spcPct val="100000"/>
              </a:lnSpc>
              <a:defRPr/>
            </a:pPr>
            <a:r>
              <a:rPr lang="en-GB" sz="4000" b="1" spc="-100" dirty="0">
                <a:solidFill>
                  <a:srgbClr val="0070C0"/>
                </a:solidFill>
                <a:latin typeface="+mn-lt"/>
              </a:rPr>
              <a:t>Asthma </a:t>
            </a:r>
          </a:p>
        </p:txBody>
      </p:sp>
      <p:sp>
        <p:nvSpPr>
          <p:cNvPr id="7" name="Rectangle: Rounded Corners 6"/>
          <p:cNvSpPr/>
          <p:nvPr/>
        </p:nvSpPr>
        <p:spPr>
          <a:xfrm>
            <a:off x="3285066" y="816239"/>
            <a:ext cx="8517918" cy="5225521"/>
          </a:xfrm>
          <a:prstGeom prst="roundRect">
            <a:avLst/>
          </a:prstGeom>
          <a:solidFill>
            <a:schemeClr val="accent5">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342900" indent="-342900" fontAlgn="base">
              <a:lnSpc>
                <a:spcPct val="150000"/>
              </a:lnSpc>
              <a:spcBef>
                <a:spcPct val="0"/>
              </a:spcBef>
              <a:spcAft>
                <a:spcPts val="1200"/>
              </a:spcAft>
              <a:buFont typeface="Arial" panose="020B0604020202020204" pitchFamily="34" charset="0"/>
              <a:buChar char="•"/>
              <a:defRPr/>
            </a:pPr>
            <a:r>
              <a:rPr lang="en-GB" sz="2400" dirty="0">
                <a:solidFill>
                  <a:prstClr val="black"/>
                </a:solidFill>
              </a:rPr>
              <a:t>Most children with asthma will have a wheeze in addition to the cough or difficulties in breathing</a:t>
            </a:r>
          </a:p>
          <a:p>
            <a:pPr marL="342900" indent="-342900" fontAlgn="base">
              <a:lnSpc>
                <a:spcPct val="150000"/>
              </a:lnSpc>
              <a:spcBef>
                <a:spcPct val="0"/>
              </a:spcBef>
              <a:spcAft>
                <a:spcPts val="1200"/>
              </a:spcAft>
              <a:buFont typeface="Arial" panose="020B0604020202020204" pitchFamily="34" charset="0"/>
              <a:buChar char="•"/>
              <a:defRPr/>
            </a:pPr>
            <a:r>
              <a:rPr lang="en-GB" sz="2400" dirty="0">
                <a:solidFill>
                  <a:prstClr val="black"/>
                </a:solidFill>
              </a:rPr>
              <a:t>Severity of asthma is graded using just a few signs as for pneumonia</a:t>
            </a:r>
          </a:p>
          <a:p>
            <a:pPr marL="342900" indent="-342900" fontAlgn="base">
              <a:lnSpc>
                <a:spcPct val="150000"/>
              </a:lnSpc>
              <a:spcBef>
                <a:spcPct val="0"/>
              </a:spcBef>
              <a:spcAft>
                <a:spcPts val="1200"/>
              </a:spcAft>
              <a:buFont typeface="Arial" panose="020B0604020202020204" pitchFamily="34" charset="0"/>
              <a:buChar char="•"/>
              <a:defRPr/>
            </a:pPr>
            <a:r>
              <a:rPr lang="en-GB" sz="2400" dirty="0">
                <a:solidFill>
                  <a:prstClr val="black"/>
                </a:solidFill>
              </a:rPr>
              <a:t>Degree of severity can change after the initial dose of bronchodilators – </a:t>
            </a:r>
            <a:r>
              <a:rPr lang="en-GB" sz="2400" i="1" dirty="0">
                <a:solidFill>
                  <a:prstClr val="black"/>
                </a:solidFill>
              </a:rPr>
              <a:t>reassess frequently</a:t>
            </a:r>
            <a:r>
              <a:rPr lang="en-GB" sz="2400" dirty="0">
                <a:solidFill>
                  <a:prstClr val="black"/>
                </a:solidFill>
              </a:rPr>
              <a:t>.</a:t>
            </a:r>
          </a:p>
          <a:p>
            <a:pPr marL="342900" indent="-342900" fontAlgn="base">
              <a:lnSpc>
                <a:spcPct val="150000"/>
              </a:lnSpc>
              <a:spcBef>
                <a:spcPct val="0"/>
              </a:spcBef>
              <a:spcAft>
                <a:spcPts val="1200"/>
              </a:spcAft>
              <a:buFont typeface="Arial" panose="020B0604020202020204" pitchFamily="34" charset="0"/>
              <a:buChar char="•"/>
              <a:defRPr/>
            </a:pPr>
            <a:r>
              <a:rPr lang="en-GB" sz="2400" dirty="0">
                <a:solidFill>
                  <a:prstClr val="black"/>
                </a:solidFill>
              </a:rPr>
              <a:t>Consider other causes of wheeze for atypical presentation. </a:t>
            </a:r>
          </a:p>
        </p:txBody>
      </p:sp>
      <p:sp>
        <p:nvSpPr>
          <p:cNvPr id="5" name="Oval 4">
            <a:extLst>
              <a:ext uri="{FF2B5EF4-FFF2-40B4-BE49-F238E27FC236}">
                <a16:creationId xmlns:a16="http://schemas.microsoft.com/office/drawing/2014/main" id="{8A4E24C2-E7AB-A48B-F8EC-F5D1C799C50B}"/>
              </a:ext>
            </a:extLst>
          </p:cNvPr>
          <p:cNvSpPr/>
          <p:nvPr/>
        </p:nvSpPr>
        <p:spPr>
          <a:xfrm>
            <a:off x="1066799" y="1845734"/>
            <a:ext cx="2624667" cy="2878666"/>
          </a:xfrm>
          <a:prstGeom prst="ellipse">
            <a:avLst/>
          </a:prstGeom>
          <a:solidFill>
            <a:schemeClr val="bg1"/>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4" name="Picture 3">
            <a:extLst>
              <a:ext uri="{FF2B5EF4-FFF2-40B4-BE49-F238E27FC236}">
                <a16:creationId xmlns:a16="http://schemas.microsoft.com/office/drawing/2014/main" id="{50C48A6B-B92C-58E0-DC94-1C40BC1F0690}"/>
              </a:ext>
            </a:extLst>
          </p:cNvPr>
          <p:cNvPicPr>
            <a:picLocks noChangeAspect="1"/>
          </p:cNvPicPr>
          <p:nvPr/>
        </p:nvPicPr>
        <p:blipFill>
          <a:blip r:embed="rId3"/>
          <a:srcRect b="13301"/>
          <a:stretch/>
        </p:blipFill>
        <p:spPr>
          <a:xfrm>
            <a:off x="1238534" y="2296187"/>
            <a:ext cx="2281195" cy="1977760"/>
          </a:xfrm>
          <a:prstGeom prst="rect">
            <a:avLst/>
          </a:prstGeom>
        </p:spPr>
      </p:pic>
    </p:spTree>
    <p:extLst>
      <p:ext uri="{BB962C8B-B14F-4D97-AF65-F5344CB8AC3E}">
        <p14:creationId xmlns:p14="http://schemas.microsoft.com/office/powerpoint/2010/main" val="14626179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60451" y="-113179"/>
            <a:ext cx="9220200" cy="1143000"/>
          </a:xfrm>
        </p:spPr>
        <p:txBody>
          <a:bodyPr vert="horz" wrap="square" lIns="91440" tIns="45720" rIns="91440" bIns="45720" numCol="1" rtlCol="0" anchor="ctr" anchorCtr="0" compatLnSpc="1">
            <a:noAutofit/>
          </a:bodyPr>
          <a:lstStyle/>
          <a:p>
            <a:pPr fontAlgn="base">
              <a:lnSpc>
                <a:spcPct val="100000"/>
              </a:lnSpc>
              <a:spcAft>
                <a:spcPct val="0"/>
              </a:spcAft>
              <a:defRPr/>
            </a:pPr>
            <a:br>
              <a:rPr lang="en-GB" b="1" spc="-100" dirty="0">
                <a:solidFill>
                  <a:srgbClr val="0070C0"/>
                </a:solidFill>
                <a:latin typeface="+mn-lt"/>
              </a:rPr>
            </a:br>
            <a:r>
              <a:rPr lang="en-GB" b="1" spc="-100" dirty="0">
                <a:solidFill>
                  <a:srgbClr val="0070C0"/>
                </a:solidFill>
                <a:latin typeface="+mn-lt"/>
              </a:rPr>
              <a:t>Wheeze – how severe is the asthma?</a:t>
            </a:r>
          </a:p>
        </p:txBody>
      </p:sp>
      <p:sp>
        <p:nvSpPr>
          <p:cNvPr id="620547" name="Text Box 3"/>
          <p:cNvSpPr txBox="1"/>
          <p:nvPr/>
        </p:nvSpPr>
        <p:spPr>
          <a:xfrm>
            <a:off x="1847850" y="1524001"/>
            <a:ext cx="5467350" cy="1938992"/>
          </a:xfrm>
          <a:prstGeom prst="rect">
            <a:avLst/>
          </a:prstGeom>
          <a:noFill/>
          <a:ln w="9525" cap="flat" cmpd="sng">
            <a:solidFill>
              <a:schemeClr val="tx1"/>
            </a:solidFill>
            <a:prstDash val="solid"/>
            <a:miter/>
            <a:headEnd type="none" w="med" len="med"/>
            <a:tailEnd type="none" w="med" len="med"/>
          </a:ln>
        </p:spPr>
        <p:txBody>
          <a:bodyPr>
            <a:spAutoFit/>
          </a:bodyPr>
          <a:lstStyle/>
          <a:p>
            <a:pPr>
              <a:defRPr/>
            </a:pPr>
            <a:r>
              <a:rPr lang="en-GB" altLang="en-US" sz="2400" kern="0" dirty="0">
                <a:solidFill>
                  <a:sysClr val="windowText" lastClr="000000"/>
                </a:solidFill>
                <a:ea typeface="MS PGothic" panose="020B0600070205080204" pitchFamily="34" charset="-128"/>
              </a:rPr>
              <a:t>Central cyanosis or oxygen Saturation&lt;90%?</a:t>
            </a:r>
          </a:p>
          <a:p>
            <a:pPr>
              <a:defRPr/>
            </a:pPr>
            <a:r>
              <a:rPr lang="en-GB" altLang="en-US" sz="2400" kern="0" dirty="0">
                <a:solidFill>
                  <a:sysClr val="windowText" lastClr="000000"/>
                </a:solidFill>
                <a:ea typeface="MS PGothic" panose="020B0600070205080204" pitchFamily="34" charset="-128"/>
              </a:rPr>
              <a:t>Unable to drink?</a:t>
            </a:r>
          </a:p>
          <a:p>
            <a:pPr>
              <a:defRPr/>
            </a:pPr>
            <a:r>
              <a:rPr lang="en-GB" altLang="en-US" sz="2400" kern="0" dirty="0">
                <a:solidFill>
                  <a:sysClr val="windowText" lastClr="000000"/>
                </a:solidFill>
                <a:ea typeface="MS PGothic" panose="020B0600070205080204" pitchFamily="34" charset="-128"/>
              </a:rPr>
              <a:t>Reduced level of consciousness?</a:t>
            </a:r>
          </a:p>
          <a:p>
            <a:pPr>
              <a:defRPr/>
            </a:pPr>
            <a:r>
              <a:rPr lang="en-GB" altLang="en-US" sz="2400" kern="0" dirty="0">
                <a:solidFill>
                  <a:sysClr val="windowText" lastClr="000000"/>
                </a:solidFill>
                <a:ea typeface="MS PGothic" panose="020B0600070205080204" pitchFamily="34" charset="-128"/>
              </a:rPr>
              <a:t>Grunting ?</a:t>
            </a:r>
          </a:p>
        </p:txBody>
      </p:sp>
      <p:sp>
        <p:nvSpPr>
          <p:cNvPr id="620548" name="Rectangle 5"/>
          <p:cNvSpPr/>
          <p:nvPr/>
        </p:nvSpPr>
        <p:spPr>
          <a:xfrm>
            <a:off x="3000376" y="3949701"/>
            <a:ext cx="4329113" cy="1692771"/>
          </a:xfrm>
          <a:prstGeom prst="rect">
            <a:avLst/>
          </a:prstGeom>
          <a:noFill/>
          <a:ln w="9525" cap="flat" cmpd="sng">
            <a:solidFill>
              <a:schemeClr val="tx1"/>
            </a:solidFill>
            <a:prstDash val="solid"/>
            <a:miter/>
            <a:headEnd type="none" w="med" len="med"/>
            <a:tailEnd type="none" w="med" len="med"/>
          </a:ln>
        </p:spPr>
        <p:txBody>
          <a:bodyPr>
            <a:spAutoFit/>
          </a:bodyPr>
          <a:lstStyle/>
          <a:p>
            <a:pPr>
              <a:defRPr/>
            </a:pPr>
            <a:r>
              <a:rPr lang="en-GB" altLang="en-US" sz="2000" kern="0" dirty="0">
                <a:solidFill>
                  <a:sysClr val="windowText" lastClr="000000"/>
                </a:solidFill>
              </a:rPr>
              <a:t>Lower chest wall indrawing?</a:t>
            </a:r>
          </a:p>
          <a:p>
            <a:pPr>
              <a:defRPr/>
            </a:pPr>
            <a:r>
              <a:rPr lang="en-GB" altLang="en-US" sz="2000" kern="0" dirty="0">
                <a:solidFill>
                  <a:sysClr val="windowText" lastClr="000000"/>
                </a:solidFill>
              </a:rPr>
              <a:t>OR </a:t>
            </a:r>
            <a:r>
              <a:rPr lang="en-GB" altLang="en-US" sz="2400" kern="0" dirty="0">
                <a:solidFill>
                  <a:sysClr val="windowText" lastClr="000000"/>
                </a:solidFill>
              </a:rPr>
              <a:t>Fast</a:t>
            </a:r>
            <a:r>
              <a:rPr lang="en-GB" altLang="en-US" sz="2000" kern="0" dirty="0">
                <a:solidFill>
                  <a:sysClr val="windowText" lastClr="000000"/>
                </a:solidFill>
              </a:rPr>
              <a:t> breathing? </a:t>
            </a:r>
          </a:p>
          <a:p>
            <a:pPr>
              <a:defRPr/>
            </a:pPr>
            <a:endParaRPr lang="en-GB" altLang="en-US" sz="2000" kern="0" dirty="0">
              <a:solidFill>
                <a:sysClr val="windowText" lastClr="000000"/>
              </a:solidFill>
            </a:endParaRPr>
          </a:p>
          <a:p>
            <a:pPr>
              <a:defRPr/>
            </a:pPr>
            <a:r>
              <a:rPr lang="en-GB" altLang="en-US" sz="2000" kern="0" dirty="0">
                <a:solidFill>
                  <a:sysClr val="windowText" lastClr="000000"/>
                </a:solidFill>
              </a:rPr>
              <a:t>(RR </a:t>
            </a:r>
            <a:r>
              <a:rPr lang="en-GB" altLang="en-US" sz="2000" kern="0" dirty="0">
                <a:solidFill>
                  <a:sysClr val="windowText" lastClr="000000"/>
                </a:solidFill>
                <a:cs typeface="Times New Roman" panose="02020603050405020304" pitchFamily="18" charset="0"/>
              </a:rPr>
              <a:t>≥ 50 aged 2 –11 months</a:t>
            </a:r>
          </a:p>
          <a:p>
            <a:pPr>
              <a:defRPr/>
            </a:pPr>
            <a:r>
              <a:rPr lang="en-GB" altLang="en-US" sz="2000" kern="0" dirty="0">
                <a:solidFill>
                  <a:sysClr val="windowText" lastClr="000000"/>
                </a:solidFill>
              </a:rPr>
              <a:t>RR </a:t>
            </a:r>
            <a:r>
              <a:rPr lang="en-GB" altLang="en-US" sz="2000" kern="0" dirty="0">
                <a:solidFill>
                  <a:sysClr val="windowText" lastClr="000000"/>
                </a:solidFill>
                <a:cs typeface="Times New Roman" panose="02020603050405020304" pitchFamily="18" charset="0"/>
              </a:rPr>
              <a:t>≥ 40 aged 12 – 59months)</a:t>
            </a:r>
            <a:endParaRPr lang="en-GB" altLang="en-US" sz="2000" kern="0" dirty="0">
              <a:solidFill>
                <a:sysClr val="windowText" lastClr="000000"/>
              </a:solidFill>
              <a:ea typeface="Times New Roman" panose="02020603050405020304" pitchFamily="18" charset="0"/>
            </a:endParaRPr>
          </a:p>
        </p:txBody>
      </p:sp>
      <p:sp>
        <p:nvSpPr>
          <p:cNvPr id="620549" name="Text Box 7"/>
          <p:cNvSpPr txBox="1"/>
          <p:nvPr/>
        </p:nvSpPr>
        <p:spPr>
          <a:xfrm>
            <a:off x="7848600" y="1929340"/>
            <a:ext cx="2362200" cy="461665"/>
          </a:xfrm>
          <a:prstGeom prst="rect">
            <a:avLst/>
          </a:prstGeom>
          <a:solidFill>
            <a:srgbClr val="EB5FC6"/>
          </a:solidFill>
          <a:ln w="9525">
            <a:noFill/>
          </a:ln>
        </p:spPr>
        <p:txBody>
          <a:bodyPr>
            <a:spAutoFit/>
          </a:bodyPr>
          <a:lstStyle/>
          <a:p>
            <a:pPr algn="ctr">
              <a:spcBef>
                <a:spcPct val="50000"/>
              </a:spcBef>
              <a:defRPr/>
            </a:pPr>
            <a:r>
              <a:rPr lang="en-GB" altLang="en-US" sz="2400" kern="0" dirty="0">
                <a:solidFill>
                  <a:sysClr val="windowText" lastClr="000000"/>
                </a:solidFill>
              </a:rPr>
              <a:t>Severe Asthma</a:t>
            </a:r>
          </a:p>
        </p:txBody>
      </p:sp>
      <p:sp>
        <p:nvSpPr>
          <p:cNvPr id="620550" name="Text Box 8"/>
          <p:cNvSpPr txBox="1"/>
          <p:nvPr/>
        </p:nvSpPr>
        <p:spPr>
          <a:xfrm>
            <a:off x="7953376" y="4308901"/>
            <a:ext cx="2327275" cy="830997"/>
          </a:xfrm>
          <a:prstGeom prst="rect">
            <a:avLst/>
          </a:prstGeom>
          <a:solidFill>
            <a:srgbClr val="FFFF99"/>
          </a:solidFill>
          <a:ln w="9525">
            <a:noFill/>
          </a:ln>
        </p:spPr>
        <p:txBody>
          <a:bodyPr>
            <a:spAutoFit/>
          </a:bodyPr>
          <a:lstStyle/>
          <a:p>
            <a:pPr algn="ctr">
              <a:spcBef>
                <a:spcPct val="50000"/>
              </a:spcBef>
              <a:defRPr/>
            </a:pPr>
            <a:r>
              <a:rPr lang="en-GB" altLang="en-US" sz="2400" kern="0" dirty="0">
                <a:solidFill>
                  <a:sysClr val="windowText" lastClr="000000"/>
                </a:solidFill>
                <a:ea typeface="MS PGothic" panose="020B0600070205080204" pitchFamily="34" charset="-128"/>
              </a:rPr>
              <a:t>Mild/moderate asthma </a:t>
            </a:r>
          </a:p>
        </p:txBody>
      </p:sp>
      <p:sp>
        <p:nvSpPr>
          <p:cNvPr id="620551" name="Line 13"/>
          <p:cNvSpPr/>
          <p:nvPr/>
        </p:nvSpPr>
        <p:spPr>
          <a:xfrm flipH="1">
            <a:off x="2713038" y="3517371"/>
            <a:ext cx="0" cy="1774825"/>
          </a:xfrm>
          <a:prstGeom prst="line">
            <a:avLst/>
          </a:prstGeom>
          <a:ln w="28575" cap="flat" cmpd="sng">
            <a:solidFill>
              <a:schemeClr val="tx1"/>
            </a:solidFill>
            <a:prstDash val="solid"/>
            <a:headEnd type="none" w="med" len="med"/>
            <a:tailEnd type="none" w="med" len="med"/>
          </a:ln>
        </p:spPr>
      </p:sp>
      <p:sp>
        <p:nvSpPr>
          <p:cNvPr id="620552" name="Line 14"/>
          <p:cNvSpPr/>
          <p:nvPr/>
        </p:nvSpPr>
        <p:spPr>
          <a:xfrm>
            <a:off x="2695575" y="5292195"/>
            <a:ext cx="304800" cy="0"/>
          </a:xfrm>
          <a:prstGeom prst="line">
            <a:avLst/>
          </a:prstGeom>
          <a:ln w="28575" cap="flat" cmpd="sng">
            <a:solidFill>
              <a:schemeClr val="tx1"/>
            </a:solidFill>
            <a:prstDash val="solid"/>
            <a:headEnd type="none" w="med" len="med"/>
            <a:tailEnd type="triangle" w="med" len="med"/>
          </a:ln>
        </p:spPr>
      </p:sp>
      <p:sp>
        <p:nvSpPr>
          <p:cNvPr id="620553" name="Line 17"/>
          <p:cNvSpPr/>
          <p:nvPr/>
        </p:nvSpPr>
        <p:spPr>
          <a:xfrm>
            <a:off x="7315200" y="2209800"/>
            <a:ext cx="533400" cy="0"/>
          </a:xfrm>
          <a:prstGeom prst="line">
            <a:avLst/>
          </a:prstGeom>
          <a:ln w="28575" cap="flat" cmpd="sng">
            <a:solidFill>
              <a:schemeClr val="tx1"/>
            </a:solidFill>
            <a:prstDash val="solid"/>
            <a:headEnd type="none" w="med" len="med"/>
            <a:tailEnd type="triangle" w="med" len="med"/>
          </a:ln>
        </p:spPr>
      </p:sp>
      <p:sp>
        <p:nvSpPr>
          <p:cNvPr id="620554" name="Line 19"/>
          <p:cNvSpPr/>
          <p:nvPr/>
        </p:nvSpPr>
        <p:spPr>
          <a:xfrm flipV="1">
            <a:off x="7329488" y="4724400"/>
            <a:ext cx="595312" cy="0"/>
          </a:xfrm>
          <a:prstGeom prst="line">
            <a:avLst/>
          </a:prstGeom>
          <a:ln w="28575" cap="flat" cmpd="sng">
            <a:solidFill>
              <a:schemeClr val="tx1"/>
            </a:solidFill>
            <a:prstDash val="solid"/>
            <a:headEnd type="none" w="med" len="med"/>
            <a:tailEnd type="triangle" w="med" len="med"/>
          </a:ln>
        </p:spPr>
      </p:sp>
      <p:sp>
        <p:nvSpPr>
          <p:cNvPr id="620555" name="Text Box 21"/>
          <p:cNvSpPr txBox="1"/>
          <p:nvPr/>
        </p:nvSpPr>
        <p:spPr>
          <a:xfrm>
            <a:off x="7315200" y="1752600"/>
            <a:ext cx="381000" cy="369332"/>
          </a:xfrm>
          <a:prstGeom prst="rect">
            <a:avLst/>
          </a:prstGeom>
          <a:noFill/>
          <a:ln w="9525">
            <a:noFill/>
          </a:ln>
        </p:spPr>
        <p:txBody>
          <a:bodyPr>
            <a:spAutoFit/>
          </a:bodyPr>
          <a:lstStyle/>
          <a:p>
            <a:pPr>
              <a:spcBef>
                <a:spcPct val="50000"/>
              </a:spcBef>
              <a:defRPr/>
            </a:pPr>
            <a:r>
              <a:rPr lang="en-GB" altLang="en-US" b="1" kern="0" dirty="0">
                <a:solidFill>
                  <a:sysClr val="windowText" lastClr="000000"/>
                </a:solidFill>
                <a:latin typeface="Arial" panose="020B0604020202020204" pitchFamily="34" charset="0"/>
                <a:ea typeface="MS PGothic" panose="020B0600070205080204" pitchFamily="34" charset="-128"/>
              </a:rPr>
              <a:t>Y</a:t>
            </a:r>
          </a:p>
        </p:txBody>
      </p:sp>
      <p:sp>
        <p:nvSpPr>
          <p:cNvPr id="620556" name="Text Box 23"/>
          <p:cNvSpPr txBox="1"/>
          <p:nvPr/>
        </p:nvSpPr>
        <p:spPr>
          <a:xfrm>
            <a:off x="7450138" y="4322763"/>
            <a:ext cx="381000" cy="369332"/>
          </a:xfrm>
          <a:prstGeom prst="rect">
            <a:avLst/>
          </a:prstGeom>
          <a:noFill/>
          <a:ln w="9525">
            <a:noFill/>
          </a:ln>
        </p:spPr>
        <p:txBody>
          <a:bodyPr>
            <a:spAutoFit/>
          </a:bodyPr>
          <a:lstStyle/>
          <a:p>
            <a:pPr>
              <a:spcBef>
                <a:spcPct val="50000"/>
              </a:spcBef>
              <a:defRPr/>
            </a:pPr>
            <a:r>
              <a:rPr lang="en-GB" altLang="en-US" b="1" kern="0" dirty="0">
                <a:solidFill>
                  <a:sysClr val="windowText" lastClr="000000"/>
                </a:solidFill>
                <a:latin typeface="Arial" panose="020B0604020202020204" pitchFamily="34" charset="0"/>
                <a:ea typeface="MS PGothic" panose="020B0600070205080204" pitchFamily="34" charset="-128"/>
              </a:rPr>
              <a:t>Y</a:t>
            </a:r>
          </a:p>
        </p:txBody>
      </p:sp>
    </p:spTree>
    <p:extLst>
      <p:ext uri="{BB962C8B-B14F-4D97-AF65-F5344CB8AC3E}">
        <p14:creationId xmlns:p14="http://schemas.microsoft.com/office/powerpoint/2010/main" val="6693608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721" y="175443"/>
            <a:ext cx="9716557" cy="1143000"/>
          </a:xfrm>
        </p:spPr>
        <p:txBody>
          <a:bodyPr vert="horz" wrap="square" lIns="91440" tIns="45720" rIns="91440" bIns="45720" numCol="1" rtlCol="0" anchor="ctr" anchorCtr="0" compatLnSpc="1">
            <a:noAutofit/>
          </a:bodyPr>
          <a:lstStyle/>
          <a:p>
            <a:pPr fontAlgn="base">
              <a:lnSpc>
                <a:spcPct val="100000"/>
              </a:lnSpc>
              <a:spcAft>
                <a:spcPct val="0"/>
              </a:spcAft>
              <a:defRPr/>
            </a:pPr>
            <a:r>
              <a:rPr lang="en-US" sz="4000" b="1" spc="-100" dirty="0">
                <a:solidFill>
                  <a:srgbClr val="0070C0"/>
                </a:solidFill>
                <a:latin typeface="+mn-lt"/>
              </a:rPr>
              <a:t>Asthma – treat and reassess and decide about antibiotics</a:t>
            </a:r>
          </a:p>
        </p:txBody>
      </p:sp>
      <p:sp>
        <p:nvSpPr>
          <p:cNvPr id="622595" name="Text Box 6"/>
          <p:cNvSpPr txBox="1"/>
          <p:nvPr/>
        </p:nvSpPr>
        <p:spPr>
          <a:xfrm>
            <a:off x="2095500" y="1785938"/>
            <a:ext cx="2362200" cy="369332"/>
          </a:xfrm>
          <a:prstGeom prst="rect">
            <a:avLst/>
          </a:prstGeom>
          <a:solidFill>
            <a:srgbClr val="EB5FC6"/>
          </a:solidFill>
          <a:ln w="9525">
            <a:noFill/>
          </a:ln>
        </p:spPr>
        <p:txBody>
          <a:bodyPr>
            <a:spAutoFit/>
          </a:bodyPr>
          <a:lstStyle/>
          <a:p>
            <a:pPr algn="ctr">
              <a:spcBef>
                <a:spcPct val="50000"/>
              </a:spcBef>
              <a:defRPr/>
            </a:pPr>
            <a:r>
              <a:rPr lang="en-GB" altLang="en-US" kern="0" dirty="0">
                <a:solidFill>
                  <a:sysClr val="windowText" lastClr="000000"/>
                </a:solidFill>
                <a:latin typeface="Arial" panose="020B0604020202020204" pitchFamily="34" charset="0"/>
              </a:rPr>
              <a:t>Severe Asthma</a:t>
            </a:r>
          </a:p>
        </p:txBody>
      </p:sp>
      <p:sp>
        <p:nvSpPr>
          <p:cNvPr id="622596" name="Text Box 7"/>
          <p:cNvSpPr txBox="1"/>
          <p:nvPr/>
        </p:nvSpPr>
        <p:spPr>
          <a:xfrm>
            <a:off x="2095500" y="3172271"/>
            <a:ext cx="2362200" cy="646331"/>
          </a:xfrm>
          <a:prstGeom prst="rect">
            <a:avLst/>
          </a:prstGeom>
          <a:solidFill>
            <a:srgbClr val="FFFF99"/>
          </a:solidFill>
          <a:ln w="9525">
            <a:noFill/>
          </a:ln>
        </p:spPr>
        <p:txBody>
          <a:bodyPr>
            <a:spAutoFit/>
          </a:bodyPr>
          <a:lstStyle/>
          <a:p>
            <a:pPr algn="ctr">
              <a:spcBef>
                <a:spcPct val="50000"/>
              </a:spcBef>
              <a:defRPr/>
            </a:pPr>
            <a:r>
              <a:rPr lang="en-GB" altLang="en-US" kern="0" dirty="0">
                <a:solidFill>
                  <a:sysClr val="windowText" lastClr="000000"/>
                </a:solidFill>
                <a:latin typeface="Arial" panose="020B0604020202020204" pitchFamily="34" charset="0"/>
              </a:rPr>
              <a:t>Mild / moderate asthma</a:t>
            </a:r>
          </a:p>
        </p:txBody>
      </p:sp>
      <p:sp>
        <p:nvSpPr>
          <p:cNvPr id="15" name="Rounded Rectangle 14"/>
          <p:cNvSpPr/>
          <p:nvPr/>
        </p:nvSpPr>
        <p:spPr>
          <a:xfrm>
            <a:off x="5310189" y="870857"/>
            <a:ext cx="6736668" cy="2149941"/>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fontAlgn="base">
              <a:spcBef>
                <a:spcPct val="0"/>
              </a:spcBef>
              <a:spcAft>
                <a:spcPts val="600"/>
              </a:spcAft>
              <a:buFont typeface="Arial" panose="020B0604020202020204" pitchFamily="34" charset="0"/>
              <a:buChar char="•"/>
              <a:defRPr/>
            </a:pPr>
            <a:r>
              <a:rPr lang="en-US" sz="2000" dirty="0">
                <a:solidFill>
                  <a:schemeClr val="tx1"/>
                </a:solidFill>
              </a:rPr>
              <a:t>Oxygen </a:t>
            </a:r>
          </a:p>
          <a:p>
            <a:pPr marL="342900" indent="-342900" fontAlgn="base">
              <a:spcBef>
                <a:spcPct val="0"/>
              </a:spcBef>
              <a:spcAft>
                <a:spcPts val="600"/>
              </a:spcAft>
              <a:buFont typeface="Arial" panose="020B0604020202020204" pitchFamily="34" charset="0"/>
              <a:buChar char="•"/>
              <a:defRPr/>
            </a:pPr>
            <a:r>
              <a:rPr lang="en-US" sz="2000" dirty="0">
                <a:solidFill>
                  <a:schemeClr val="tx1"/>
                </a:solidFill>
              </a:rPr>
              <a:t>Bronchodilator – </a:t>
            </a:r>
            <a:r>
              <a:rPr lang="en-US" sz="2000" dirty="0" err="1">
                <a:solidFill>
                  <a:schemeClr val="tx1"/>
                </a:solidFill>
              </a:rPr>
              <a:t>Nebulise</a:t>
            </a:r>
            <a:r>
              <a:rPr lang="en-US" sz="2000" dirty="0">
                <a:solidFill>
                  <a:schemeClr val="tx1"/>
                </a:solidFill>
              </a:rPr>
              <a:t> with 2.5 mg salbutamol or 6 puffs via inhaler, spacer and mask. Repeat every 20 minutes for up to 3 doses if needed.</a:t>
            </a:r>
          </a:p>
          <a:p>
            <a:pPr marL="342900" indent="-342900" fontAlgn="base">
              <a:spcBef>
                <a:spcPct val="0"/>
              </a:spcBef>
              <a:spcAft>
                <a:spcPts val="600"/>
              </a:spcAft>
              <a:buFont typeface="Arial" panose="020B0604020202020204" pitchFamily="34" charset="0"/>
              <a:buChar char="•"/>
              <a:defRPr/>
            </a:pPr>
            <a:r>
              <a:rPr lang="en-US" sz="2000" dirty="0">
                <a:solidFill>
                  <a:schemeClr val="tx1"/>
                </a:solidFill>
              </a:rPr>
              <a:t>Prednisolone 1-2mg/kg 24 hourly for 3 days</a:t>
            </a:r>
          </a:p>
        </p:txBody>
      </p:sp>
      <p:sp>
        <p:nvSpPr>
          <p:cNvPr id="20" name="Right Arrow 19"/>
          <p:cNvSpPr/>
          <p:nvPr/>
        </p:nvSpPr>
        <p:spPr>
          <a:xfrm>
            <a:off x="4497388" y="2044701"/>
            <a:ext cx="571500" cy="214313"/>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Arial"/>
            </a:endParaRPr>
          </a:p>
        </p:txBody>
      </p:sp>
      <p:sp>
        <p:nvSpPr>
          <p:cNvPr id="21" name="Right Arrow 20"/>
          <p:cNvSpPr/>
          <p:nvPr/>
        </p:nvSpPr>
        <p:spPr>
          <a:xfrm>
            <a:off x="4533674" y="3444019"/>
            <a:ext cx="571500" cy="214313"/>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Arial"/>
            </a:endParaRPr>
          </a:p>
        </p:txBody>
      </p:sp>
      <p:sp>
        <p:nvSpPr>
          <p:cNvPr id="22" name="Down Arrow 21"/>
          <p:cNvSpPr/>
          <p:nvPr/>
        </p:nvSpPr>
        <p:spPr>
          <a:xfrm>
            <a:off x="7415666" y="4149942"/>
            <a:ext cx="523196" cy="578304"/>
          </a:xfrm>
          <a:prstGeom prst="down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Arial"/>
            </a:endParaRPr>
          </a:p>
        </p:txBody>
      </p:sp>
      <p:sp>
        <p:nvSpPr>
          <p:cNvPr id="23" name="Rounded Rectangle 22"/>
          <p:cNvSpPr/>
          <p:nvPr/>
        </p:nvSpPr>
        <p:spPr>
          <a:xfrm>
            <a:off x="5631657" y="4963836"/>
            <a:ext cx="4500563" cy="831168"/>
          </a:xfrm>
          <a:prstGeom prst="roundRect">
            <a:avLst/>
          </a:prstGeom>
          <a:solidFill>
            <a:schemeClr val="accent4">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spcBef>
                <a:spcPct val="0"/>
              </a:spcBef>
              <a:spcAft>
                <a:spcPts val="600"/>
              </a:spcAft>
              <a:defRPr/>
            </a:pPr>
            <a:r>
              <a:rPr lang="en-US" sz="2000" dirty="0">
                <a:solidFill>
                  <a:schemeClr val="tx1"/>
                </a:solidFill>
                <a:latin typeface="Arial"/>
                <a:ea typeface="MS PGothic" panose="020B0600070205080204" pitchFamily="34" charset="-128"/>
              </a:rPr>
              <a:t>Reassess after 20 mins and reclassify pneumonia severity </a:t>
            </a:r>
          </a:p>
        </p:txBody>
      </p:sp>
      <p:sp>
        <p:nvSpPr>
          <p:cNvPr id="26" name="Right Arrow 25"/>
          <p:cNvSpPr/>
          <p:nvPr/>
        </p:nvSpPr>
        <p:spPr>
          <a:xfrm rot="8956083">
            <a:off x="4681538" y="5921603"/>
            <a:ext cx="571500" cy="214313"/>
          </a:xfrm>
          <a:prstGeom prst="righ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Arial"/>
            </a:endParaRPr>
          </a:p>
        </p:txBody>
      </p:sp>
      <p:sp>
        <p:nvSpPr>
          <p:cNvPr id="27" name="Right Arrow 26"/>
          <p:cNvSpPr/>
          <p:nvPr/>
        </p:nvSpPr>
        <p:spPr>
          <a:xfrm rot="12144347">
            <a:off x="4686300" y="4891315"/>
            <a:ext cx="571500" cy="214313"/>
          </a:xfrm>
          <a:prstGeom prst="right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prstClr val="white"/>
              </a:solidFill>
              <a:latin typeface="Arial"/>
            </a:endParaRPr>
          </a:p>
        </p:txBody>
      </p:sp>
      <p:sp>
        <p:nvSpPr>
          <p:cNvPr id="17" name="Rounded Rectangle 16"/>
          <p:cNvSpPr/>
          <p:nvPr/>
        </p:nvSpPr>
        <p:spPr>
          <a:xfrm>
            <a:off x="5381626" y="3172271"/>
            <a:ext cx="6736668" cy="1064080"/>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fontAlgn="base">
              <a:spcBef>
                <a:spcPct val="0"/>
              </a:spcBef>
              <a:spcAft>
                <a:spcPts val="600"/>
              </a:spcAft>
              <a:buFont typeface="Arial" panose="020B0604020202020204" pitchFamily="34" charset="0"/>
              <a:buChar char="•"/>
              <a:defRPr/>
            </a:pPr>
            <a:r>
              <a:rPr lang="en-US" sz="2000" dirty="0">
                <a:solidFill>
                  <a:schemeClr val="tx1"/>
                </a:solidFill>
              </a:rPr>
              <a:t>Bronchodilator - </a:t>
            </a:r>
            <a:r>
              <a:rPr lang="en-US" sz="2000" dirty="0" err="1">
                <a:solidFill>
                  <a:schemeClr val="tx1"/>
                </a:solidFill>
              </a:rPr>
              <a:t>Nebulise</a:t>
            </a:r>
            <a:r>
              <a:rPr lang="en-US" sz="2000" dirty="0">
                <a:solidFill>
                  <a:schemeClr val="tx1"/>
                </a:solidFill>
              </a:rPr>
              <a:t> with 2.5 mg salbutamol or 2 puffs via inhaler, spacer and mask. Repeat every 20 minutes for up to 3 doses if needed.</a:t>
            </a:r>
          </a:p>
        </p:txBody>
      </p:sp>
      <p:sp>
        <p:nvSpPr>
          <p:cNvPr id="18" name="Text Box 6"/>
          <p:cNvSpPr txBox="1"/>
          <p:nvPr/>
        </p:nvSpPr>
        <p:spPr>
          <a:xfrm>
            <a:off x="2095500" y="4851173"/>
            <a:ext cx="2362200" cy="369332"/>
          </a:xfrm>
          <a:prstGeom prst="rect">
            <a:avLst/>
          </a:prstGeom>
          <a:solidFill>
            <a:srgbClr val="EB5FC6"/>
          </a:solidFill>
          <a:ln w="9525">
            <a:noFill/>
          </a:ln>
        </p:spPr>
        <p:txBody>
          <a:bodyPr>
            <a:spAutoFit/>
          </a:bodyPr>
          <a:lstStyle/>
          <a:p>
            <a:pPr algn="ctr">
              <a:spcBef>
                <a:spcPct val="50000"/>
              </a:spcBef>
              <a:defRPr/>
            </a:pPr>
            <a:r>
              <a:rPr lang="en-GB" altLang="en-US" kern="0" dirty="0">
                <a:solidFill>
                  <a:sysClr val="windowText" lastClr="000000"/>
                </a:solidFill>
                <a:latin typeface="Arial" panose="020B0604020202020204" pitchFamily="34" charset="0"/>
              </a:rPr>
              <a:t>Severe Pneumonia </a:t>
            </a:r>
          </a:p>
        </p:txBody>
      </p:sp>
      <p:sp>
        <p:nvSpPr>
          <p:cNvPr id="19" name="Text Box 7"/>
          <p:cNvSpPr txBox="1"/>
          <p:nvPr/>
        </p:nvSpPr>
        <p:spPr>
          <a:xfrm>
            <a:off x="2095500" y="5905954"/>
            <a:ext cx="2362200" cy="369332"/>
          </a:xfrm>
          <a:prstGeom prst="rect">
            <a:avLst/>
          </a:prstGeom>
          <a:solidFill>
            <a:srgbClr val="FFFF99"/>
          </a:solidFill>
          <a:ln w="9525">
            <a:noFill/>
          </a:ln>
        </p:spPr>
        <p:txBody>
          <a:bodyPr>
            <a:spAutoFit/>
          </a:bodyPr>
          <a:lstStyle/>
          <a:p>
            <a:pPr algn="ctr">
              <a:spcBef>
                <a:spcPct val="50000"/>
              </a:spcBef>
              <a:defRPr/>
            </a:pPr>
            <a:r>
              <a:rPr lang="en-GB" altLang="en-US" kern="0" dirty="0">
                <a:solidFill>
                  <a:sysClr val="windowText" lastClr="000000"/>
                </a:solidFill>
                <a:latin typeface="Arial" panose="020B0604020202020204" pitchFamily="34" charset="0"/>
              </a:rPr>
              <a:t>Pneumonia </a:t>
            </a:r>
          </a:p>
        </p:txBody>
      </p:sp>
      <p:sp>
        <p:nvSpPr>
          <p:cNvPr id="3" name="Oval 2"/>
          <p:cNvSpPr/>
          <p:nvPr/>
        </p:nvSpPr>
        <p:spPr>
          <a:xfrm>
            <a:off x="1524001" y="4280846"/>
            <a:ext cx="3857625" cy="23304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latin typeface="Arial"/>
            </a:endParaRPr>
          </a:p>
        </p:txBody>
      </p:sp>
    </p:spTree>
    <p:extLst>
      <p:ext uri="{BB962C8B-B14F-4D97-AF65-F5344CB8AC3E}">
        <p14:creationId xmlns:p14="http://schemas.microsoft.com/office/powerpoint/2010/main" val="164964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7" grpId="0" animBg="1"/>
      <p:bldP spid="18" grpId="0" animBg="1"/>
      <p:bldP spid="19"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098074" y="97632"/>
            <a:ext cx="8229600" cy="990600"/>
          </a:xfrm>
        </p:spPr>
        <p:txBody>
          <a:bodyPr vert="horz" lIns="91440" tIns="45720" rIns="91440" bIns="45720" rtlCol="0" anchor="ctr">
            <a:normAutofit/>
          </a:bodyPr>
          <a:lstStyle/>
          <a:p>
            <a:pPr>
              <a:lnSpc>
                <a:spcPct val="100000"/>
              </a:lnSpc>
              <a:defRPr/>
            </a:pPr>
            <a:r>
              <a:rPr lang="en-US" sz="4000" b="1" spc="-100" dirty="0">
                <a:solidFill>
                  <a:srgbClr val="0070C0"/>
                </a:solidFill>
                <a:latin typeface="+mn-lt"/>
              </a:rPr>
              <a:t>Providing Salbutamol</a:t>
            </a:r>
          </a:p>
        </p:txBody>
      </p:sp>
      <p:pic>
        <p:nvPicPr>
          <p:cNvPr id="7" name="Picture 5"/>
          <p:cNvPicPr>
            <a:picLocks noGrp="1" noChangeAspect="1"/>
          </p:cNvPicPr>
          <p:nvPr>
            <p:ph sz="half" idx="1"/>
          </p:nvPr>
        </p:nvPicPr>
        <p:blipFill>
          <a:blip r:embed="rId3"/>
          <a:srcRect/>
          <a:stretch>
            <a:fillRect/>
          </a:stretch>
        </p:blipFill>
        <p:spPr>
          <a:xfrm>
            <a:off x="2097088" y="4459686"/>
            <a:ext cx="2863850" cy="1824037"/>
          </a:xfrm>
          <a:ln/>
        </p:spPr>
      </p:pic>
      <p:sp>
        <p:nvSpPr>
          <p:cNvPr id="626693" name="TextBox 5"/>
          <p:cNvSpPr txBox="1"/>
          <p:nvPr/>
        </p:nvSpPr>
        <p:spPr>
          <a:xfrm>
            <a:off x="1753171" y="943771"/>
            <a:ext cx="3895725" cy="523875"/>
          </a:xfrm>
          <a:prstGeom prst="rect">
            <a:avLst/>
          </a:prstGeom>
          <a:noFill/>
          <a:ln w="9525">
            <a:noFill/>
          </a:ln>
        </p:spPr>
        <p:txBody>
          <a:bodyPr>
            <a:spAutoFit/>
          </a:bodyPr>
          <a:lstStyle/>
          <a:p>
            <a:pPr>
              <a:defRPr/>
            </a:pPr>
            <a:r>
              <a:rPr lang="en-US" altLang="en-US" sz="2800" kern="0" dirty="0">
                <a:solidFill>
                  <a:sysClr val="windowText" lastClr="000000"/>
                </a:solidFill>
                <a:latin typeface="Times New Roman" panose="02020603050405020304" pitchFamily="18" charset="0"/>
                <a:ea typeface="MS PGothic" panose="020B0600070205080204" pitchFamily="34" charset="-128"/>
              </a:rPr>
              <a:t>Inhaler, spacer + mask</a:t>
            </a:r>
          </a:p>
        </p:txBody>
      </p:sp>
      <p:pic>
        <p:nvPicPr>
          <p:cNvPr id="626694" name="Picture 6"/>
          <p:cNvPicPr>
            <a:picLocks noChangeAspect="1"/>
          </p:cNvPicPr>
          <p:nvPr/>
        </p:nvPicPr>
        <p:blipFill>
          <a:blip r:embed="rId4"/>
          <a:stretch>
            <a:fillRect/>
          </a:stretch>
        </p:blipFill>
        <p:spPr>
          <a:xfrm>
            <a:off x="2097088" y="1559322"/>
            <a:ext cx="2863850" cy="2520950"/>
          </a:xfrm>
          <a:prstGeom prst="rect">
            <a:avLst/>
          </a:prstGeom>
          <a:noFill/>
          <a:ln w="9525">
            <a:noFill/>
          </a:ln>
        </p:spPr>
      </p:pic>
      <p:grpSp>
        <p:nvGrpSpPr>
          <p:cNvPr id="626695" name="object 2"/>
          <p:cNvGrpSpPr/>
          <p:nvPr/>
        </p:nvGrpSpPr>
        <p:grpSpPr>
          <a:xfrm>
            <a:off x="8880476" y="6754814"/>
            <a:ext cx="1787525" cy="103187"/>
            <a:chOff x="7356347" y="6754367"/>
            <a:chExt cx="1788160" cy="104139"/>
          </a:xfrm>
        </p:grpSpPr>
        <p:sp>
          <p:nvSpPr>
            <p:cNvPr id="626700" name="object 3"/>
            <p:cNvSpPr/>
            <p:nvPr/>
          </p:nvSpPr>
          <p:spPr>
            <a:xfrm>
              <a:off x="7356347" y="6754367"/>
              <a:ext cx="894715" cy="104139"/>
            </a:xfrm>
            <a:custGeom>
              <a:avLst/>
              <a:gdLst/>
              <a:ahLst/>
              <a:cxnLst>
                <a:cxn ang="0">
                  <a:pos x="894588" y="0"/>
                </a:cxn>
                <a:cxn ang="0">
                  <a:pos x="0" y="0"/>
                </a:cxn>
                <a:cxn ang="0">
                  <a:pos x="0" y="103623"/>
                </a:cxn>
                <a:cxn ang="0">
                  <a:pos x="894588" y="103623"/>
                </a:cxn>
                <a:cxn ang="0">
                  <a:pos x="894588" y="0"/>
                </a:cxn>
              </a:cxnLst>
              <a:rect l="0" t="0" r="0" b="0"/>
              <a:pathLst>
                <a:path w="894715" h="104140">
                  <a:moveTo>
                    <a:pt x="894588" y="0"/>
                  </a:moveTo>
                  <a:lnTo>
                    <a:pt x="0" y="0"/>
                  </a:lnTo>
                  <a:lnTo>
                    <a:pt x="0" y="103632"/>
                  </a:lnTo>
                  <a:lnTo>
                    <a:pt x="894588" y="103632"/>
                  </a:lnTo>
                  <a:lnTo>
                    <a:pt x="894588" y="0"/>
                  </a:lnTo>
                  <a:close/>
                </a:path>
              </a:pathLst>
            </a:custGeom>
            <a:solidFill>
              <a:srgbClr val="FF9615">
                <a:alpha val="100000"/>
              </a:srgbClr>
            </a:solidFill>
            <a:ln w="9525">
              <a:noFill/>
            </a:ln>
          </p:spPr>
          <p:txBody>
            <a:bodyPr/>
            <a:lstStyle/>
            <a:p>
              <a:pPr>
                <a:defRPr/>
              </a:pPr>
              <a:endParaRPr lang="en-US" kern="0">
                <a:solidFill>
                  <a:sysClr val="windowText" lastClr="000000"/>
                </a:solidFill>
                <a:latin typeface="Arial"/>
              </a:endParaRPr>
            </a:p>
          </p:txBody>
        </p:sp>
        <p:sp>
          <p:nvSpPr>
            <p:cNvPr id="626701" name="object 4"/>
            <p:cNvSpPr/>
            <p:nvPr/>
          </p:nvSpPr>
          <p:spPr>
            <a:xfrm>
              <a:off x="8250935" y="6754367"/>
              <a:ext cx="893444" cy="104139"/>
            </a:xfrm>
            <a:custGeom>
              <a:avLst/>
              <a:gdLst/>
              <a:ahLst/>
              <a:cxnLst>
                <a:cxn ang="0">
                  <a:pos x="893055" y="0"/>
                </a:cxn>
                <a:cxn ang="0">
                  <a:pos x="0" y="0"/>
                </a:cxn>
                <a:cxn ang="0">
                  <a:pos x="0" y="103623"/>
                </a:cxn>
                <a:cxn ang="0">
                  <a:pos x="893055" y="103623"/>
                </a:cxn>
                <a:cxn ang="0">
                  <a:pos x="893055" y="0"/>
                </a:cxn>
              </a:cxnLst>
              <a:rect l="0" t="0" r="0" b="0"/>
              <a:pathLst>
                <a:path w="893445" h="104140">
                  <a:moveTo>
                    <a:pt x="893064" y="0"/>
                  </a:moveTo>
                  <a:lnTo>
                    <a:pt x="0" y="0"/>
                  </a:lnTo>
                  <a:lnTo>
                    <a:pt x="0" y="103632"/>
                  </a:lnTo>
                  <a:lnTo>
                    <a:pt x="893064" y="103632"/>
                  </a:lnTo>
                  <a:lnTo>
                    <a:pt x="893064" y="0"/>
                  </a:lnTo>
                  <a:close/>
                </a:path>
              </a:pathLst>
            </a:custGeom>
            <a:solidFill>
              <a:srgbClr val="F10152">
                <a:alpha val="100000"/>
              </a:srgbClr>
            </a:solidFill>
            <a:ln w="9525">
              <a:noFill/>
            </a:ln>
          </p:spPr>
          <p:txBody>
            <a:bodyPr/>
            <a:lstStyle/>
            <a:p>
              <a:pPr>
                <a:defRPr/>
              </a:pPr>
              <a:endParaRPr lang="en-US" kern="0">
                <a:solidFill>
                  <a:sysClr val="windowText" lastClr="000000"/>
                </a:solidFill>
                <a:latin typeface="Arial"/>
              </a:endParaRPr>
            </a:p>
          </p:txBody>
        </p:sp>
      </p:grpSp>
      <p:grpSp>
        <p:nvGrpSpPr>
          <p:cNvPr id="626696" name="object 5"/>
          <p:cNvGrpSpPr/>
          <p:nvPr/>
        </p:nvGrpSpPr>
        <p:grpSpPr>
          <a:xfrm>
            <a:off x="1524001" y="6754814"/>
            <a:ext cx="7356475" cy="103187"/>
            <a:chOff x="0" y="6754367"/>
            <a:chExt cx="7356475" cy="104139"/>
          </a:xfrm>
        </p:grpSpPr>
        <p:sp>
          <p:nvSpPr>
            <p:cNvPr id="626698" name="object 6"/>
            <p:cNvSpPr/>
            <p:nvPr/>
          </p:nvSpPr>
          <p:spPr>
            <a:xfrm>
              <a:off x="0" y="6754367"/>
              <a:ext cx="893444" cy="104139"/>
            </a:xfrm>
            <a:custGeom>
              <a:avLst/>
              <a:gdLst/>
              <a:ahLst/>
              <a:cxnLst>
                <a:cxn ang="0">
                  <a:pos x="893063" y="0"/>
                </a:cxn>
                <a:cxn ang="0">
                  <a:pos x="0" y="0"/>
                </a:cxn>
                <a:cxn ang="0">
                  <a:pos x="0" y="103623"/>
                </a:cxn>
                <a:cxn ang="0">
                  <a:pos x="893063" y="103623"/>
                </a:cxn>
                <a:cxn ang="0">
                  <a:pos x="893063" y="0"/>
                </a:cxn>
              </a:cxnLst>
              <a:rect l="0" t="0" r="0" b="0"/>
              <a:pathLst>
                <a:path w="893444" h="104140">
                  <a:moveTo>
                    <a:pt x="893063" y="0"/>
                  </a:moveTo>
                  <a:lnTo>
                    <a:pt x="0" y="0"/>
                  </a:lnTo>
                  <a:lnTo>
                    <a:pt x="0" y="103632"/>
                  </a:lnTo>
                  <a:lnTo>
                    <a:pt x="893063" y="103632"/>
                  </a:lnTo>
                  <a:lnTo>
                    <a:pt x="893063" y="0"/>
                  </a:lnTo>
                  <a:close/>
                </a:path>
              </a:pathLst>
            </a:custGeom>
            <a:solidFill>
              <a:srgbClr val="7DCEFC">
                <a:alpha val="100000"/>
              </a:srgbClr>
            </a:solidFill>
            <a:ln w="9525">
              <a:noFill/>
            </a:ln>
          </p:spPr>
          <p:txBody>
            <a:bodyPr/>
            <a:lstStyle/>
            <a:p>
              <a:pPr>
                <a:defRPr/>
              </a:pPr>
              <a:endParaRPr lang="en-US" kern="0">
                <a:solidFill>
                  <a:sysClr val="windowText" lastClr="000000"/>
                </a:solidFill>
                <a:latin typeface="Arial"/>
              </a:endParaRPr>
            </a:p>
          </p:txBody>
        </p:sp>
        <p:sp>
          <p:nvSpPr>
            <p:cNvPr id="626699" name="object 7"/>
            <p:cNvSpPr/>
            <p:nvPr/>
          </p:nvSpPr>
          <p:spPr>
            <a:xfrm>
              <a:off x="893063" y="6754367"/>
              <a:ext cx="6463665" cy="104139"/>
            </a:xfrm>
            <a:custGeom>
              <a:avLst/>
              <a:gdLst/>
              <a:ahLst/>
              <a:cxnLst>
                <a:cxn ang="0">
                  <a:pos x="6463284" y="0"/>
                </a:cxn>
                <a:cxn ang="0">
                  <a:pos x="0" y="0"/>
                </a:cxn>
                <a:cxn ang="0">
                  <a:pos x="0" y="103623"/>
                </a:cxn>
                <a:cxn ang="0">
                  <a:pos x="6463284" y="103623"/>
                </a:cxn>
                <a:cxn ang="0">
                  <a:pos x="6463284" y="0"/>
                </a:cxn>
              </a:cxnLst>
              <a:rect l="0" t="0" r="0" b="0"/>
              <a:pathLst>
                <a:path w="6463665" h="104140">
                  <a:moveTo>
                    <a:pt x="6463284" y="0"/>
                  </a:moveTo>
                  <a:lnTo>
                    <a:pt x="0" y="0"/>
                  </a:lnTo>
                  <a:lnTo>
                    <a:pt x="0" y="103632"/>
                  </a:lnTo>
                  <a:lnTo>
                    <a:pt x="6463284" y="103632"/>
                  </a:lnTo>
                  <a:lnTo>
                    <a:pt x="6463284" y="0"/>
                  </a:lnTo>
                  <a:close/>
                </a:path>
              </a:pathLst>
            </a:custGeom>
            <a:solidFill>
              <a:srgbClr val="2085C5">
                <a:alpha val="100000"/>
              </a:srgbClr>
            </a:solidFill>
            <a:ln w="9525">
              <a:noFill/>
            </a:ln>
          </p:spPr>
          <p:txBody>
            <a:bodyPr/>
            <a:lstStyle/>
            <a:p>
              <a:pPr>
                <a:defRPr/>
              </a:pPr>
              <a:endParaRPr lang="en-US" kern="0">
                <a:solidFill>
                  <a:sysClr val="windowText" lastClr="000000"/>
                </a:solidFill>
                <a:latin typeface="Arial"/>
              </a:endParaRPr>
            </a:p>
          </p:txBody>
        </p:sp>
      </p:grpSp>
      <p:sp>
        <p:nvSpPr>
          <p:cNvPr id="2" name="Rectangle: Diagonal Corners Rounded 1">
            <a:extLst>
              <a:ext uri="{FF2B5EF4-FFF2-40B4-BE49-F238E27FC236}">
                <a16:creationId xmlns:a16="http://schemas.microsoft.com/office/drawing/2014/main" id="{F9941CAE-ED15-1274-1916-013878F4098C}"/>
              </a:ext>
            </a:extLst>
          </p:cNvPr>
          <p:cNvSpPr/>
          <p:nvPr/>
        </p:nvSpPr>
        <p:spPr>
          <a:xfrm>
            <a:off x="5448288" y="1467646"/>
            <a:ext cx="6463665" cy="4042568"/>
          </a:xfrm>
          <a:prstGeom prst="round2DiagRect">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eaLnBrk="1" hangingPunct="1">
              <a:buSzPct val="85000"/>
              <a:buFont typeface="Arial" panose="020B0604020202020204" pitchFamily="34" charset="0"/>
              <a:buChar char="•"/>
            </a:pPr>
            <a:endParaRPr lang="en-US" altLang="en-US" sz="2800" kern="1200" dirty="0">
              <a:solidFill>
                <a:schemeClr val="tx1"/>
              </a:solidFill>
              <a:latin typeface="+mn-lt"/>
              <a:ea typeface="+mn-ea"/>
              <a:cs typeface="+mn-cs"/>
            </a:endParaRPr>
          </a:p>
          <a:p>
            <a:pPr marL="457200" indent="-457200" eaLnBrk="1" hangingPunct="1">
              <a:buSzPct val="85000"/>
              <a:buFont typeface="Arial" panose="020B0604020202020204" pitchFamily="34" charset="0"/>
              <a:buChar char="•"/>
            </a:pPr>
            <a:r>
              <a:rPr lang="en-US" altLang="en-US" sz="2800" kern="1200" dirty="0">
                <a:solidFill>
                  <a:schemeClr val="tx1"/>
                </a:solidFill>
                <a:latin typeface="+mn-lt"/>
                <a:ea typeface="+mn-ea"/>
                <a:cs typeface="+mn-cs"/>
              </a:rPr>
              <a:t>Mask should be used in all aged &lt; 3 years</a:t>
            </a:r>
          </a:p>
          <a:p>
            <a:pPr marL="457200" indent="-457200" eaLnBrk="1" hangingPunct="1">
              <a:buSzPct val="85000"/>
              <a:buFont typeface="Arial" panose="020B0604020202020204" pitchFamily="34" charset="0"/>
              <a:buChar char="•"/>
            </a:pPr>
            <a:r>
              <a:rPr lang="en-US" altLang="en-US" sz="2800" kern="1200" dirty="0">
                <a:solidFill>
                  <a:schemeClr val="tx1"/>
                </a:solidFill>
                <a:latin typeface="+mn-lt"/>
                <a:ea typeface="+mn-ea"/>
                <a:cs typeface="+mn-cs"/>
              </a:rPr>
              <a:t>4-5yrs mouthpiece or mask</a:t>
            </a:r>
          </a:p>
          <a:p>
            <a:pPr marL="457200" indent="-457200" eaLnBrk="1" hangingPunct="1">
              <a:buSzPct val="85000"/>
              <a:buFont typeface="Arial" panose="020B0604020202020204" pitchFamily="34" charset="0"/>
              <a:buChar char="•"/>
            </a:pPr>
            <a:r>
              <a:rPr lang="en-US" altLang="en-US" sz="2800" kern="1200" dirty="0">
                <a:solidFill>
                  <a:schemeClr val="tx1"/>
                </a:solidFill>
                <a:latin typeface="+mn-lt"/>
                <a:ea typeface="+mn-ea"/>
                <a:cs typeface="+mn-cs"/>
              </a:rPr>
              <a:t>Severe asthma – 6 puffs every 20min for one hour if needed</a:t>
            </a:r>
          </a:p>
          <a:p>
            <a:pPr marL="457200" indent="-457200" eaLnBrk="1" hangingPunct="1">
              <a:buSzPct val="85000"/>
              <a:buFont typeface="Arial" panose="020B0604020202020204" pitchFamily="34" charset="0"/>
              <a:buChar char="•"/>
            </a:pPr>
            <a:r>
              <a:rPr lang="en-US" altLang="en-US" sz="2800" kern="1200" dirty="0">
                <a:solidFill>
                  <a:schemeClr val="tx1"/>
                </a:solidFill>
                <a:latin typeface="+mn-lt"/>
                <a:ea typeface="+mn-ea"/>
                <a:cs typeface="+mn-cs"/>
              </a:rPr>
              <a:t>Mild/moderate asthma – 2 puffs every 20minutes for one hour if needed </a:t>
            </a:r>
          </a:p>
          <a:p>
            <a:pPr marL="457200" indent="-457200" algn="ctr">
              <a:buFont typeface="Arial" panose="020B0604020202020204" pitchFamily="34" charset="0"/>
              <a:buChar char="•"/>
            </a:pPr>
            <a:endParaRPr lang="en-KE" sz="2800" dirty="0">
              <a:solidFill>
                <a:schemeClr val="tx1"/>
              </a:solidFill>
            </a:endParaRPr>
          </a:p>
        </p:txBody>
      </p:sp>
    </p:spTree>
    <p:extLst>
      <p:ext uri="{BB962C8B-B14F-4D97-AF65-F5344CB8AC3E}">
        <p14:creationId xmlns:p14="http://schemas.microsoft.com/office/powerpoint/2010/main" val="53975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34FF-A0DB-DBA2-E555-3C106B6BED72}"/>
              </a:ext>
            </a:extLst>
          </p:cNvPr>
          <p:cNvSpPr>
            <a:spLocks noGrp="1"/>
          </p:cNvSpPr>
          <p:nvPr>
            <p:ph type="title"/>
          </p:nvPr>
        </p:nvSpPr>
        <p:spPr/>
        <p:txBody>
          <a:bodyPr/>
          <a:lstStyle/>
          <a:p>
            <a:r>
              <a:rPr lang="en-US" b="1" dirty="0">
                <a:solidFill>
                  <a:schemeClr val="accent5">
                    <a:lumMod val="75000"/>
                  </a:schemeClr>
                </a:solidFill>
                <a:latin typeface="+mn-lt"/>
              </a:rPr>
              <a:t>Insert video demonstration for MDI use</a:t>
            </a:r>
            <a:endParaRPr lang="en-KE" b="1" dirty="0">
              <a:solidFill>
                <a:schemeClr val="accent5">
                  <a:lumMod val="75000"/>
                </a:schemeClr>
              </a:solidFill>
              <a:latin typeface="+mn-lt"/>
            </a:endParaRPr>
          </a:p>
        </p:txBody>
      </p:sp>
      <p:sp>
        <p:nvSpPr>
          <p:cNvPr id="3" name="Content Placeholder 2">
            <a:extLst>
              <a:ext uri="{FF2B5EF4-FFF2-40B4-BE49-F238E27FC236}">
                <a16:creationId xmlns:a16="http://schemas.microsoft.com/office/drawing/2014/main" id="{A31D7A99-857B-129B-9EE4-72AA8BB9F612}"/>
              </a:ext>
            </a:extLst>
          </p:cNvPr>
          <p:cNvSpPr>
            <a:spLocks noGrp="1"/>
          </p:cNvSpPr>
          <p:nvPr>
            <p:ph sz="half" idx="1"/>
          </p:nvPr>
        </p:nvSpPr>
        <p:spPr/>
        <p:txBody>
          <a:bodyPr/>
          <a:lstStyle/>
          <a:p>
            <a:endParaRPr lang="en-KE"/>
          </a:p>
        </p:txBody>
      </p:sp>
      <p:sp>
        <p:nvSpPr>
          <p:cNvPr id="4" name="Content Placeholder 3">
            <a:extLst>
              <a:ext uri="{FF2B5EF4-FFF2-40B4-BE49-F238E27FC236}">
                <a16:creationId xmlns:a16="http://schemas.microsoft.com/office/drawing/2014/main" id="{E61FBC90-E3FA-6700-2032-EC2DF14419E0}"/>
              </a:ext>
            </a:extLst>
          </p:cNvPr>
          <p:cNvSpPr>
            <a:spLocks noGrp="1"/>
          </p:cNvSpPr>
          <p:nvPr>
            <p:ph sz="half" idx="2"/>
          </p:nvPr>
        </p:nvSpPr>
        <p:spPr/>
        <p:txBody>
          <a:bodyPr/>
          <a:lstStyle/>
          <a:p>
            <a:endParaRPr lang="en-KE"/>
          </a:p>
        </p:txBody>
      </p:sp>
    </p:spTree>
    <p:extLst>
      <p:ext uri="{BB962C8B-B14F-4D97-AF65-F5344CB8AC3E}">
        <p14:creationId xmlns:p14="http://schemas.microsoft.com/office/powerpoint/2010/main" val="2289315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7763B-B108-4FE3-9945-9EBD6E52908F}"/>
              </a:ext>
            </a:extLst>
          </p:cNvPr>
          <p:cNvSpPr>
            <a:spLocks noGrp="1"/>
          </p:cNvSpPr>
          <p:nvPr>
            <p:ph type="title"/>
          </p:nvPr>
        </p:nvSpPr>
        <p:spPr>
          <a:xfrm>
            <a:off x="1227666" y="314325"/>
            <a:ext cx="10515600" cy="1325563"/>
          </a:xfrm>
        </p:spPr>
        <p:txBody>
          <a:bodyPr/>
          <a:lstStyle/>
          <a:p>
            <a:r>
              <a:rPr lang="en-US" b="1" dirty="0">
                <a:solidFill>
                  <a:srgbClr val="0070C0"/>
                </a:solidFill>
                <a:latin typeface="+mn-lt"/>
              </a:rPr>
              <a:t>Summary</a:t>
            </a:r>
          </a:p>
        </p:txBody>
      </p:sp>
      <p:sp>
        <p:nvSpPr>
          <p:cNvPr id="3" name="Rectangle: Rounded Corners 2">
            <a:extLst>
              <a:ext uri="{FF2B5EF4-FFF2-40B4-BE49-F238E27FC236}">
                <a16:creationId xmlns:a16="http://schemas.microsoft.com/office/drawing/2014/main" id="{7BD69A08-AE50-42F0-5CEC-FD3F2E078AE5}"/>
              </a:ext>
            </a:extLst>
          </p:cNvPr>
          <p:cNvSpPr/>
          <p:nvPr/>
        </p:nvSpPr>
        <p:spPr>
          <a:xfrm>
            <a:off x="1778000" y="1997357"/>
            <a:ext cx="8636000" cy="3460014"/>
          </a:xfrm>
          <a:prstGeom prst="roundRect">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AutoNum type="arabicPeriod"/>
            </a:pPr>
            <a:r>
              <a:rPr lang="en-US" sz="2400" dirty="0">
                <a:solidFill>
                  <a:schemeClr val="tx1"/>
                </a:solidFill>
              </a:rPr>
              <a:t>A few signs in a child with cough and /or difficulty in breathing and wheeze can be used to assess and classify the severity of asthma</a:t>
            </a:r>
          </a:p>
          <a:p>
            <a:pPr marL="342900" indent="-342900">
              <a:lnSpc>
                <a:spcPct val="150000"/>
              </a:lnSpc>
              <a:buAutoNum type="arabicPeriod"/>
            </a:pPr>
            <a:r>
              <a:rPr lang="en-US" sz="2400" dirty="0">
                <a:solidFill>
                  <a:schemeClr val="tx1"/>
                </a:solidFill>
              </a:rPr>
              <a:t>Prompt treatment of severe asthma with a short acting bronchodilator and a steroid is a life saving intervention.</a:t>
            </a:r>
          </a:p>
          <a:p>
            <a:pPr algn="ctr"/>
            <a:endParaRPr lang="en-KE" sz="2400" dirty="0">
              <a:solidFill>
                <a:schemeClr val="tx1"/>
              </a:solidFill>
            </a:endParaRPr>
          </a:p>
        </p:txBody>
      </p:sp>
    </p:spTree>
    <p:extLst>
      <p:ext uri="{BB962C8B-B14F-4D97-AF65-F5344CB8AC3E}">
        <p14:creationId xmlns:p14="http://schemas.microsoft.com/office/powerpoint/2010/main" val="1256587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CA60-DECC-87A4-80D3-19025F27CAA3}"/>
              </a:ext>
            </a:extLst>
          </p:cNvPr>
          <p:cNvSpPr>
            <a:spLocks noGrp="1"/>
          </p:cNvSpPr>
          <p:nvPr>
            <p:ph type="ctrTitle"/>
          </p:nvPr>
        </p:nvSpPr>
        <p:spPr/>
        <p:txBody>
          <a:bodyPr>
            <a:normAutofit fontScale="90000"/>
          </a:bodyPr>
          <a:lstStyle/>
          <a:p>
            <a:r>
              <a:rPr lang="en-US" sz="4400" b="1" dirty="0">
                <a:solidFill>
                  <a:srgbClr val="0070C0"/>
                </a:solidFill>
                <a:latin typeface="+mn-lt"/>
              </a:rPr>
              <a:t>Module 5: Management of an infant/child with respiratory distress</a:t>
            </a:r>
            <a:br>
              <a:rPr lang="en-US" sz="4400" b="1" dirty="0">
                <a:solidFill>
                  <a:srgbClr val="0070C0"/>
                </a:solidFill>
                <a:latin typeface="+mn-lt"/>
              </a:rPr>
            </a:br>
            <a:r>
              <a:rPr lang="en-US" sz="4400" b="1" dirty="0">
                <a:solidFill>
                  <a:srgbClr val="0070C0"/>
                </a:solidFill>
                <a:latin typeface="+mn-lt"/>
              </a:rPr>
              <a:t> </a:t>
            </a:r>
            <a:br>
              <a:rPr lang="en-US" sz="4400" b="1" dirty="0">
                <a:solidFill>
                  <a:srgbClr val="0070C0"/>
                </a:solidFill>
                <a:latin typeface="+mn-lt"/>
              </a:rPr>
            </a:br>
            <a:r>
              <a:rPr lang="en-US" sz="4400" b="1" dirty="0">
                <a:solidFill>
                  <a:srgbClr val="0070C0"/>
                </a:solidFill>
                <a:latin typeface="+mn-lt"/>
              </a:rPr>
              <a:t>iii) Child with TB</a:t>
            </a:r>
            <a:endParaRPr lang="en-KE" sz="4400" b="1" dirty="0">
              <a:solidFill>
                <a:srgbClr val="0070C0"/>
              </a:solidFill>
              <a:latin typeface="+mn-lt"/>
            </a:endParaRPr>
          </a:p>
        </p:txBody>
      </p:sp>
      <p:sp>
        <p:nvSpPr>
          <p:cNvPr id="3" name="Subtitle 2">
            <a:extLst>
              <a:ext uri="{FF2B5EF4-FFF2-40B4-BE49-F238E27FC236}">
                <a16:creationId xmlns:a16="http://schemas.microsoft.com/office/drawing/2014/main" id="{1A20DEBA-B6A4-B3CA-7BB5-C346C934037C}"/>
              </a:ext>
            </a:extLst>
          </p:cNvPr>
          <p:cNvSpPr>
            <a:spLocks noGrp="1"/>
          </p:cNvSpPr>
          <p:nvPr>
            <p:ph type="subTitle" idx="1"/>
          </p:nvPr>
        </p:nvSpPr>
        <p:spPr/>
        <p:txBody>
          <a:bodyPr/>
          <a:lstStyle/>
          <a:p>
            <a:endParaRPr lang="en-KE"/>
          </a:p>
        </p:txBody>
      </p:sp>
      <p:grpSp>
        <p:nvGrpSpPr>
          <p:cNvPr id="4" name="object 2">
            <a:extLst>
              <a:ext uri="{FF2B5EF4-FFF2-40B4-BE49-F238E27FC236}">
                <a16:creationId xmlns:a16="http://schemas.microsoft.com/office/drawing/2014/main" id="{E5508653-959D-AF28-B781-50828BEEED40}"/>
              </a:ext>
            </a:extLst>
          </p:cNvPr>
          <p:cNvGrpSpPr>
            <a:grpSpLocks/>
          </p:cNvGrpSpPr>
          <p:nvPr/>
        </p:nvGrpSpPr>
        <p:grpSpPr bwMode="auto">
          <a:xfrm>
            <a:off x="8292647" y="3504407"/>
            <a:ext cx="1787525" cy="103187"/>
            <a:chOff x="7356347" y="6754367"/>
            <a:chExt cx="1788160" cy="104139"/>
          </a:xfrm>
        </p:grpSpPr>
        <p:sp>
          <p:nvSpPr>
            <p:cNvPr id="5" name="object 3">
              <a:extLst>
                <a:ext uri="{FF2B5EF4-FFF2-40B4-BE49-F238E27FC236}">
                  <a16:creationId xmlns:a16="http://schemas.microsoft.com/office/drawing/2014/main" id="{6FD25610-5459-8ECB-B9A2-CB9991D55B71}"/>
                </a:ext>
              </a:extLst>
            </p:cNvPr>
            <p:cNvSpPr>
              <a:spLocks/>
            </p:cNvSpPr>
            <p:nvPr/>
          </p:nvSpPr>
          <p:spPr bwMode="auto">
            <a:xfrm>
              <a:off x="7356347" y="6754367"/>
              <a:ext cx="894715" cy="104139"/>
            </a:xfrm>
            <a:custGeom>
              <a:avLst/>
              <a:gdLst>
                <a:gd name="T0" fmla="*/ 894588 w 894715"/>
                <a:gd name="T1" fmla="*/ 0 h 104140"/>
                <a:gd name="T2" fmla="*/ 0 w 894715"/>
                <a:gd name="T3" fmla="*/ 0 h 104140"/>
                <a:gd name="T4" fmla="*/ 0 w 894715"/>
                <a:gd name="T5" fmla="*/ 103605 h 104140"/>
                <a:gd name="T6" fmla="*/ 894588 w 894715"/>
                <a:gd name="T7" fmla="*/ 103605 h 104140"/>
                <a:gd name="T8" fmla="*/ 894588 w 89471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715" h="104140">
                  <a:moveTo>
                    <a:pt x="894588" y="0"/>
                  </a:moveTo>
                  <a:lnTo>
                    <a:pt x="0" y="0"/>
                  </a:lnTo>
                  <a:lnTo>
                    <a:pt x="0" y="103632"/>
                  </a:lnTo>
                  <a:lnTo>
                    <a:pt x="894588" y="103632"/>
                  </a:lnTo>
                  <a:lnTo>
                    <a:pt x="894588" y="0"/>
                  </a:lnTo>
                  <a:close/>
                </a:path>
              </a:pathLst>
            </a:custGeom>
            <a:solidFill>
              <a:srgbClr val="FF961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6" name="object 4">
              <a:extLst>
                <a:ext uri="{FF2B5EF4-FFF2-40B4-BE49-F238E27FC236}">
                  <a16:creationId xmlns:a16="http://schemas.microsoft.com/office/drawing/2014/main" id="{36AA4A8A-D4A5-5D96-ACBB-5426DB145E0F}"/>
                </a:ext>
              </a:extLst>
            </p:cNvPr>
            <p:cNvSpPr>
              <a:spLocks/>
            </p:cNvSpPr>
            <p:nvPr/>
          </p:nvSpPr>
          <p:spPr bwMode="auto">
            <a:xfrm>
              <a:off x="8250935" y="6754367"/>
              <a:ext cx="893444" cy="104139"/>
            </a:xfrm>
            <a:custGeom>
              <a:avLst/>
              <a:gdLst>
                <a:gd name="T0" fmla="*/ 893037 w 893445"/>
                <a:gd name="T1" fmla="*/ 0 h 104140"/>
                <a:gd name="T2" fmla="*/ 0 w 893445"/>
                <a:gd name="T3" fmla="*/ 0 h 104140"/>
                <a:gd name="T4" fmla="*/ 0 w 893445"/>
                <a:gd name="T5" fmla="*/ 103605 h 104140"/>
                <a:gd name="T6" fmla="*/ 893037 w 893445"/>
                <a:gd name="T7" fmla="*/ 103605 h 104140"/>
                <a:gd name="T8" fmla="*/ 893037 w 89344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5" h="104140">
                  <a:moveTo>
                    <a:pt x="893064" y="0"/>
                  </a:moveTo>
                  <a:lnTo>
                    <a:pt x="0" y="0"/>
                  </a:lnTo>
                  <a:lnTo>
                    <a:pt x="0" y="103632"/>
                  </a:lnTo>
                  <a:lnTo>
                    <a:pt x="893064" y="103632"/>
                  </a:lnTo>
                  <a:lnTo>
                    <a:pt x="893064" y="0"/>
                  </a:lnTo>
                  <a:close/>
                </a:path>
              </a:pathLst>
            </a:custGeom>
            <a:solidFill>
              <a:srgbClr val="F101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grpSp>
        <p:nvGrpSpPr>
          <p:cNvPr id="7" name="object 5">
            <a:extLst>
              <a:ext uri="{FF2B5EF4-FFF2-40B4-BE49-F238E27FC236}">
                <a16:creationId xmlns:a16="http://schemas.microsoft.com/office/drawing/2014/main" id="{5485EDA0-738B-83B3-2F79-693C7B603CA1}"/>
              </a:ext>
            </a:extLst>
          </p:cNvPr>
          <p:cNvGrpSpPr>
            <a:grpSpLocks/>
          </p:cNvGrpSpPr>
          <p:nvPr/>
        </p:nvGrpSpPr>
        <p:grpSpPr bwMode="auto">
          <a:xfrm>
            <a:off x="936172" y="3504407"/>
            <a:ext cx="7356475" cy="103187"/>
            <a:chOff x="0" y="6754367"/>
            <a:chExt cx="7356475" cy="104139"/>
          </a:xfrm>
        </p:grpSpPr>
        <p:sp>
          <p:nvSpPr>
            <p:cNvPr id="8" name="object 6">
              <a:extLst>
                <a:ext uri="{FF2B5EF4-FFF2-40B4-BE49-F238E27FC236}">
                  <a16:creationId xmlns:a16="http://schemas.microsoft.com/office/drawing/2014/main" id="{4D160FEE-0B6B-883B-7292-ED4080F3BAC8}"/>
                </a:ext>
              </a:extLst>
            </p:cNvPr>
            <p:cNvSpPr>
              <a:spLocks/>
            </p:cNvSpPr>
            <p:nvPr/>
          </p:nvSpPr>
          <p:spPr bwMode="auto">
            <a:xfrm>
              <a:off x="0" y="6754367"/>
              <a:ext cx="893444" cy="104139"/>
            </a:xfrm>
            <a:custGeom>
              <a:avLst/>
              <a:gdLst>
                <a:gd name="T0" fmla="*/ 893063 w 893444"/>
                <a:gd name="T1" fmla="*/ 0 h 104140"/>
                <a:gd name="T2" fmla="*/ 0 w 893444"/>
                <a:gd name="T3" fmla="*/ 0 h 104140"/>
                <a:gd name="T4" fmla="*/ 0 w 893444"/>
                <a:gd name="T5" fmla="*/ 103605 h 104140"/>
                <a:gd name="T6" fmla="*/ 893063 w 893444"/>
                <a:gd name="T7" fmla="*/ 103605 h 104140"/>
                <a:gd name="T8" fmla="*/ 893063 w 893444"/>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3444" h="104140">
                  <a:moveTo>
                    <a:pt x="893063" y="0"/>
                  </a:moveTo>
                  <a:lnTo>
                    <a:pt x="0" y="0"/>
                  </a:lnTo>
                  <a:lnTo>
                    <a:pt x="0" y="103632"/>
                  </a:lnTo>
                  <a:lnTo>
                    <a:pt x="893063" y="103632"/>
                  </a:lnTo>
                  <a:lnTo>
                    <a:pt x="893063" y="0"/>
                  </a:lnTo>
                  <a:close/>
                </a:path>
              </a:pathLst>
            </a:custGeom>
            <a:solidFill>
              <a:srgbClr val="7DC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sp>
          <p:nvSpPr>
            <p:cNvPr id="9" name="object 7">
              <a:extLst>
                <a:ext uri="{FF2B5EF4-FFF2-40B4-BE49-F238E27FC236}">
                  <a16:creationId xmlns:a16="http://schemas.microsoft.com/office/drawing/2014/main" id="{E33CEE10-8CDA-6B3B-3E8F-2C456BB689D2}"/>
                </a:ext>
              </a:extLst>
            </p:cNvPr>
            <p:cNvSpPr>
              <a:spLocks/>
            </p:cNvSpPr>
            <p:nvPr/>
          </p:nvSpPr>
          <p:spPr bwMode="auto">
            <a:xfrm>
              <a:off x="893063" y="6754367"/>
              <a:ext cx="6463665" cy="104139"/>
            </a:xfrm>
            <a:custGeom>
              <a:avLst/>
              <a:gdLst>
                <a:gd name="T0" fmla="*/ 6463284 w 6463665"/>
                <a:gd name="T1" fmla="*/ 0 h 104140"/>
                <a:gd name="T2" fmla="*/ 0 w 6463665"/>
                <a:gd name="T3" fmla="*/ 0 h 104140"/>
                <a:gd name="T4" fmla="*/ 0 w 6463665"/>
                <a:gd name="T5" fmla="*/ 103605 h 104140"/>
                <a:gd name="T6" fmla="*/ 6463284 w 6463665"/>
                <a:gd name="T7" fmla="*/ 103605 h 104140"/>
                <a:gd name="T8" fmla="*/ 6463284 w 6463665"/>
                <a:gd name="T9" fmla="*/ 0 h 104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3665" h="104140">
                  <a:moveTo>
                    <a:pt x="6463284" y="0"/>
                  </a:moveTo>
                  <a:lnTo>
                    <a:pt x="0" y="0"/>
                  </a:lnTo>
                  <a:lnTo>
                    <a:pt x="0" y="103632"/>
                  </a:lnTo>
                  <a:lnTo>
                    <a:pt x="6463284" y="103632"/>
                  </a:lnTo>
                  <a:lnTo>
                    <a:pt x="6463284" y="0"/>
                  </a:lnTo>
                  <a:close/>
                </a:path>
              </a:pathLst>
            </a:custGeom>
            <a:solidFill>
              <a:srgbClr val="2085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KE"/>
            </a:p>
          </p:txBody>
        </p:sp>
      </p:grpSp>
    </p:spTree>
    <p:extLst>
      <p:ext uri="{BB962C8B-B14F-4D97-AF65-F5344CB8AC3E}">
        <p14:creationId xmlns:p14="http://schemas.microsoft.com/office/powerpoint/2010/main" val="3936274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2D39-3719-C012-755B-F87E4717DE10}"/>
              </a:ext>
            </a:extLst>
          </p:cNvPr>
          <p:cNvSpPr>
            <a:spLocks noGrp="1"/>
          </p:cNvSpPr>
          <p:nvPr>
            <p:ph type="title"/>
          </p:nvPr>
        </p:nvSpPr>
        <p:spPr>
          <a:xfrm>
            <a:off x="910166" y="22615"/>
            <a:ext cx="10371667" cy="898393"/>
          </a:xfrm>
        </p:spPr>
        <p:txBody>
          <a:bodyPr/>
          <a:lstStyle/>
          <a:p>
            <a:r>
              <a:rPr lang="en-KE" b="1" dirty="0">
                <a:solidFill>
                  <a:srgbClr val="0070C0"/>
                </a:solidFill>
                <a:latin typeface="+mn-lt"/>
              </a:rPr>
              <a:t>Emergency signs</a:t>
            </a:r>
          </a:p>
        </p:txBody>
      </p:sp>
      <p:pic>
        <p:nvPicPr>
          <p:cNvPr id="4" name="Picture 2">
            <a:extLst>
              <a:ext uri="{FF2B5EF4-FFF2-40B4-BE49-F238E27FC236}">
                <a16:creationId xmlns:a16="http://schemas.microsoft.com/office/drawing/2014/main" id="{5A8B8680-AC12-1439-7450-F2D9FF134E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6938" y="1263518"/>
            <a:ext cx="6205010" cy="512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Diagonal Corners Rounded 2">
            <a:extLst>
              <a:ext uri="{FF2B5EF4-FFF2-40B4-BE49-F238E27FC236}">
                <a16:creationId xmlns:a16="http://schemas.microsoft.com/office/drawing/2014/main" id="{CC648EE0-3612-9738-6C65-83F73F42CF78}"/>
              </a:ext>
            </a:extLst>
          </p:cNvPr>
          <p:cNvSpPr/>
          <p:nvPr/>
        </p:nvSpPr>
        <p:spPr>
          <a:xfrm>
            <a:off x="8082643" y="1426803"/>
            <a:ext cx="3558619" cy="3961626"/>
          </a:xfrm>
          <a:prstGeom prst="round2DiagRect">
            <a:avLst/>
          </a:prstGeom>
          <a:solidFill>
            <a:srgbClr val="EAF4E4"/>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GB" altLang="en-US" sz="2800" dirty="0">
                <a:solidFill>
                  <a:schemeClr val="tx1"/>
                </a:solidFill>
              </a:rPr>
              <a:t>Immediate Action</a:t>
            </a:r>
          </a:p>
          <a:p>
            <a:pPr marL="285750" indent="-285750">
              <a:lnSpc>
                <a:spcPct val="150000"/>
              </a:lnSpc>
              <a:buFont typeface="Arial" panose="020B0604020202020204" pitchFamily="34" charset="0"/>
              <a:buChar char="•"/>
            </a:pPr>
            <a:r>
              <a:rPr lang="en-GB" altLang="en-US" sz="2800" dirty="0">
                <a:solidFill>
                  <a:schemeClr val="tx1"/>
                </a:solidFill>
              </a:rPr>
              <a:t>Take to emergency area</a:t>
            </a:r>
          </a:p>
          <a:p>
            <a:pPr marL="285750" indent="-285750">
              <a:lnSpc>
                <a:spcPct val="150000"/>
              </a:lnSpc>
              <a:buFont typeface="Arial" panose="020B0604020202020204" pitchFamily="34" charset="0"/>
              <a:buChar char="•"/>
            </a:pPr>
            <a:r>
              <a:rPr lang="en-GB" altLang="en-US" sz="2800" dirty="0">
                <a:solidFill>
                  <a:schemeClr val="tx1"/>
                </a:solidFill>
              </a:rPr>
              <a:t>Clinician / Nurse sees </a:t>
            </a:r>
            <a:r>
              <a:rPr lang="en-GB" altLang="en-US" sz="2800" b="1" dirty="0">
                <a:solidFill>
                  <a:schemeClr val="tx1"/>
                </a:solidFill>
              </a:rPr>
              <a:t>NOW</a:t>
            </a:r>
            <a:endParaRPr lang="en-KE" sz="2800" dirty="0">
              <a:solidFill>
                <a:schemeClr val="tx1"/>
              </a:solidFill>
            </a:endParaRPr>
          </a:p>
        </p:txBody>
      </p:sp>
    </p:spTree>
    <p:extLst>
      <p:ext uri="{BB962C8B-B14F-4D97-AF65-F5344CB8AC3E}">
        <p14:creationId xmlns:p14="http://schemas.microsoft.com/office/powerpoint/2010/main" val="6377196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AD378-4F71-9C58-78EB-99A8B94A37C7}"/>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BE0B8772-2611-7626-19FF-ADB4709EC53C}"/>
              </a:ext>
            </a:extLst>
          </p:cNvPr>
          <p:cNvSpPr/>
          <p:nvPr/>
        </p:nvSpPr>
        <p:spPr>
          <a:xfrm>
            <a:off x="3414472" y="4495979"/>
            <a:ext cx="7716160" cy="64093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315248CD-3507-E19A-6EC9-F43994D2E4C4}"/>
              </a:ext>
            </a:extLst>
          </p:cNvPr>
          <p:cNvSpPr/>
          <p:nvPr/>
        </p:nvSpPr>
        <p:spPr>
          <a:xfrm>
            <a:off x="4372814" y="3362905"/>
            <a:ext cx="7285216" cy="64093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0F2BFE36-E8D6-132A-DF3F-C1CEC7F0A605}"/>
              </a:ext>
            </a:extLst>
          </p:cNvPr>
          <p:cNvSpPr/>
          <p:nvPr/>
        </p:nvSpPr>
        <p:spPr>
          <a:xfrm>
            <a:off x="3418144" y="1011856"/>
            <a:ext cx="7716160" cy="732556"/>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7177C8B2-E44F-9779-6024-E43A2B03D723}"/>
              </a:ext>
            </a:extLst>
          </p:cNvPr>
          <p:cNvSpPr txBox="1"/>
          <p:nvPr/>
        </p:nvSpPr>
        <p:spPr>
          <a:xfrm>
            <a:off x="3485520" y="4529161"/>
            <a:ext cx="5205164" cy="523220"/>
          </a:xfrm>
          <a:prstGeom prst="rect">
            <a:avLst/>
          </a:prstGeom>
          <a:noFill/>
        </p:spPr>
        <p:txBody>
          <a:bodyPr wrap="square" rtlCol="0" anchor="ctr">
            <a:spAutoFit/>
          </a:bodyPr>
          <a:lstStyle/>
          <a:p>
            <a:r>
              <a:rPr lang="en-US" sz="2800" dirty="0"/>
              <a:t>Complications of TB</a:t>
            </a:r>
            <a:endParaRPr lang="en-KE" sz="2800" dirty="0"/>
          </a:p>
        </p:txBody>
      </p:sp>
      <p:sp>
        <p:nvSpPr>
          <p:cNvPr id="3" name="Donut 2">
            <a:extLst>
              <a:ext uri="{FF2B5EF4-FFF2-40B4-BE49-F238E27FC236}">
                <a16:creationId xmlns:a16="http://schemas.microsoft.com/office/drawing/2014/main" id="{9E1FE939-0711-C117-AF37-80D6EE15DD34}"/>
              </a:ext>
            </a:extLst>
          </p:cNvPr>
          <p:cNvSpPr/>
          <p:nvPr/>
        </p:nvSpPr>
        <p:spPr>
          <a:xfrm>
            <a:off x="1061368" y="2062269"/>
            <a:ext cx="2336965" cy="2301056"/>
          </a:xfrm>
          <a:prstGeom prst="donut">
            <a:avLst>
              <a:gd name="adj" fmla="val 1068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black"/>
              </a:solidFill>
              <a:latin typeface="Calibri" panose="020F0502020204030204"/>
            </a:endParaRPr>
          </a:p>
        </p:txBody>
      </p:sp>
      <p:sp>
        <p:nvSpPr>
          <p:cNvPr id="34" name="TextBox 33">
            <a:extLst>
              <a:ext uri="{FF2B5EF4-FFF2-40B4-BE49-F238E27FC236}">
                <a16:creationId xmlns:a16="http://schemas.microsoft.com/office/drawing/2014/main" id="{1A5069C4-0268-64E3-3D1F-DD7DC9AAE3EE}"/>
              </a:ext>
            </a:extLst>
          </p:cNvPr>
          <p:cNvSpPr txBox="1"/>
          <p:nvPr/>
        </p:nvSpPr>
        <p:spPr>
          <a:xfrm>
            <a:off x="1272837" y="2916345"/>
            <a:ext cx="1843785" cy="523220"/>
          </a:xfrm>
          <a:prstGeom prst="rect">
            <a:avLst/>
          </a:prstGeom>
          <a:noFill/>
        </p:spPr>
        <p:txBody>
          <a:bodyPr wrap="square" rtlCol="0">
            <a:spAutoFit/>
          </a:bodyPr>
          <a:lstStyle/>
          <a:p>
            <a:pPr algn="ctr" defTabSz="685800">
              <a:defRPr/>
            </a:pPr>
            <a:r>
              <a:rPr lang="en-US" sz="2800" b="1" dirty="0">
                <a:solidFill>
                  <a:prstClr val="black"/>
                </a:solidFill>
                <a:latin typeface="Calibri" panose="020F0502020204030204"/>
              </a:rPr>
              <a:t>Objectives</a:t>
            </a:r>
            <a:endParaRPr lang="en-KE" sz="2800"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2AF3005E-3A9E-09F0-BA68-8783A151FAA9}"/>
              </a:ext>
            </a:extLst>
          </p:cNvPr>
          <p:cNvSpPr txBox="1"/>
          <p:nvPr/>
        </p:nvSpPr>
        <p:spPr>
          <a:xfrm>
            <a:off x="4443862" y="3373813"/>
            <a:ext cx="6019994" cy="523220"/>
          </a:xfrm>
          <a:prstGeom prst="rect">
            <a:avLst/>
          </a:prstGeom>
          <a:noFill/>
        </p:spPr>
        <p:txBody>
          <a:bodyPr wrap="square" rtlCol="0" anchor="ctr">
            <a:spAutoFit/>
          </a:bodyPr>
          <a:lstStyle/>
          <a:p>
            <a:r>
              <a:rPr lang="en-US" sz="2800" dirty="0"/>
              <a:t>Correct management of childhood TB</a:t>
            </a:r>
          </a:p>
        </p:txBody>
      </p:sp>
      <p:pic>
        <p:nvPicPr>
          <p:cNvPr id="12" name="Picture 11">
            <a:extLst>
              <a:ext uri="{FF2B5EF4-FFF2-40B4-BE49-F238E27FC236}">
                <a16:creationId xmlns:a16="http://schemas.microsoft.com/office/drawing/2014/main" id="{7E881A7A-F8C1-D99C-40FF-E227E3CAF598}"/>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035849" y="535730"/>
            <a:ext cx="1907940" cy="1567530"/>
          </a:xfrm>
          <a:prstGeom prst="rect">
            <a:avLst/>
          </a:prstGeom>
        </p:spPr>
      </p:pic>
      <p:pic>
        <p:nvPicPr>
          <p:cNvPr id="28" name="Picture 27">
            <a:extLst>
              <a:ext uri="{FF2B5EF4-FFF2-40B4-BE49-F238E27FC236}">
                <a16:creationId xmlns:a16="http://schemas.microsoft.com/office/drawing/2014/main" id="{EB74A79D-44CA-5AE7-84D0-0BE028C33C72}"/>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09279" y="1657069"/>
            <a:ext cx="1907940" cy="1567530"/>
          </a:xfrm>
          <a:prstGeom prst="rect">
            <a:avLst/>
          </a:prstGeom>
        </p:spPr>
      </p:pic>
      <p:pic>
        <p:nvPicPr>
          <p:cNvPr id="29" name="Picture 28">
            <a:extLst>
              <a:ext uri="{FF2B5EF4-FFF2-40B4-BE49-F238E27FC236}">
                <a16:creationId xmlns:a16="http://schemas.microsoft.com/office/drawing/2014/main" id="{C9A37C75-E452-3D62-DA79-E5F88CF3839F}"/>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035849" y="4025004"/>
            <a:ext cx="1907940" cy="1567530"/>
          </a:xfrm>
          <a:prstGeom prst="rect">
            <a:avLst/>
          </a:prstGeom>
        </p:spPr>
      </p:pic>
      <p:pic>
        <p:nvPicPr>
          <p:cNvPr id="11" name="Picture 10">
            <a:extLst>
              <a:ext uri="{FF2B5EF4-FFF2-40B4-BE49-F238E27FC236}">
                <a16:creationId xmlns:a16="http://schemas.microsoft.com/office/drawing/2014/main" id="{1AE39A45-6BD8-27E9-A1BB-AFEF7B58391B}"/>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09279" y="2899607"/>
            <a:ext cx="1907940" cy="1567530"/>
          </a:xfrm>
          <a:prstGeom prst="rect">
            <a:avLst/>
          </a:prstGeom>
        </p:spPr>
      </p:pic>
      <p:sp>
        <p:nvSpPr>
          <p:cNvPr id="20" name="TextBox 19">
            <a:extLst>
              <a:ext uri="{FF2B5EF4-FFF2-40B4-BE49-F238E27FC236}">
                <a16:creationId xmlns:a16="http://schemas.microsoft.com/office/drawing/2014/main" id="{D156C898-B30F-A79C-DABF-293CA7E62F39}"/>
              </a:ext>
            </a:extLst>
          </p:cNvPr>
          <p:cNvSpPr txBox="1"/>
          <p:nvPr/>
        </p:nvSpPr>
        <p:spPr>
          <a:xfrm>
            <a:off x="3732666" y="1082886"/>
            <a:ext cx="5568180" cy="523220"/>
          </a:xfrm>
          <a:prstGeom prst="rect">
            <a:avLst/>
          </a:prstGeom>
          <a:noFill/>
        </p:spPr>
        <p:txBody>
          <a:bodyPr wrap="square" rtlCol="0" anchor="ctr">
            <a:spAutoFit/>
          </a:bodyPr>
          <a:lstStyle/>
          <a:p>
            <a:r>
              <a:rPr lang="en-US" sz="2800" dirty="0"/>
              <a:t>Risk factors of Childhood TB</a:t>
            </a:r>
          </a:p>
        </p:txBody>
      </p:sp>
      <p:sp>
        <p:nvSpPr>
          <p:cNvPr id="21" name="Rectangle 20">
            <a:extLst>
              <a:ext uri="{FF2B5EF4-FFF2-40B4-BE49-F238E27FC236}">
                <a16:creationId xmlns:a16="http://schemas.microsoft.com/office/drawing/2014/main" id="{43C1FAAD-4854-BE57-4818-59E261264D66}"/>
              </a:ext>
            </a:extLst>
          </p:cNvPr>
          <p:cNvSpPr/>
          <p:nvPr/>
        </p:nvSpPr>
        <p:spPr>
          <a:xfrm>
            <a:off x="4372814" y="2104405"/>
            <a:ext cx="7285216" cy="64093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white"/>
              </a:solidFill>
              <a:latin typeface="Calibri" panose="020F0502020204030204"/>
            </a:endParaRPr>
          </a:p>
        </p:txBody>
      </p:sp>
      <p:sp>
        <p:nvSpPr>
          <p:cNvPr id="22" name="TextBox 21">
            <a:extLst>
              <a:ext uri="{FF2B5EF4-FFF2-40B4-BE49-F238E27FC236}">
                <a16:creationId xmlns:a16="http://schemas.microsoft.com/office/drawing/2014/main" id="{E6CE6D55-7A41-5764-B59A-70E0A7790230}"/>
              </a:ext>
            </a:extLst>
          </p:cNvPr>
          <p:cNvSpPr txBox="1"/>
          <p:nvPr/>
        </p:nvSpPr>
        <p:spPr>
          <a:xfrm>
            <a:off x="4443861" y="2145729"/>
            <a:ext cx="6450939" cy="523220"/>
          </a:xfrm>
          <a:prstGeom prst="rect">
            <a:avLst/>
          </a:prstGeom>
          <a:noFill/>
        </p:spPr>
        <p:txBody>
          <a:bodyPr wrap="square" rtlCol="0" anchor="ctr">
            <a:spAutoFit/>
          </a:bodyPr>
          <a:lstStyle/>
          <a:p>
            <a:r>
              <a:rPr lang="en-US" sz="2800" dirty="0"/>
              <a:t>Correctly assess and classify childhood TB</a:t>
            </a:r>
          </a:p>
        </p:txBody>
      </p:sp>
    </p:spTree>
    <p:extLst>
      <p:ext uri="{BB962C8B-B14F-4D97-AF65-F5344CB8AC3E}">
        <p14:creationId xmlns:p14="http://schemas.microsoft.com/office/powerpoint/2010/main" val="19167793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1BAE3C73-AEB7-1F95-187E-1E326356C1AC}"/>
              </a:ext>
            </a:extLst>
          </p:cNvPr>
          <p:cNvSpPr>
            <a:spLocks noGrp="1"/>
          </p:cNvSpPr>
          <p:nvPr>
            <p:ph type="title"/>
          </p:nvPr>
        </p:nvSpPr>
        <p:spPr>
          <a:xfrm>
            <a:off x="1497013" y="172585"/>
            <a:ext cx="9949316" cy="942975"/>
          </a:xfrm>
        </p:spPr>
        <p:txBody>
          <a:bodyPr>
            <a:normAutofit fontScale="90000"/>
          </a:bodyPr>
          <a:lstStyle/>
          <a:p>
            <a:pPr eaLnBrk="1" hangingPunct="1"/>
            <a:r>
              <a:rPr lang="en-US" altLang="en-US" sz="4000" b="1" dirty="0">
                <a:solidFill>
                  <a:srgbClr val="0070C0"/>
                </a:solidFill>
                <a:latin typeface="+mn-lt"/>
              </a:rPr>
              <a:t>Risk factors for TB infection and disease in children</a:t>
            </a:r>
            <a:endParaRPr lang="sw-KE" altLang="en-US" sz="4000" b="1" dirty="0">
              <a:solidFill>
                <a:srgbClr val="0070C0"/>
              </a:solidFill>
              <a:latin typeface="+mn-lt"/>
            </a:endParaRPr>
          </a:p>
        </p:txBody>
      </p:sp>
      <p:sp>
        <p:nvSpPr>
          <p:cNvPr id="54275" name="Content Placeholder 2">
            <a:extLst>
              <a:ext uri="{FF2B5EF4-FFF2-40B4-BE49-F238E27FC236}">
                <a16:creationId xmlns:a16="http://schemas.microsoft.com/office/drawing/2014/main" id="{080F31F1-CC3A-5EFE-CD1D-B590663C38F2}"/>
              </a:ext>
            </a:extLst>
          </p:cNvPr>
          <p:cNvSpPr>
            <a:spLocks noGrp="1"/>
          </p:cNvSpPr>
          <p:nvPr>
            <p:ph sz="half" idx="1"/>
          </p:nvPr>
        </p:nvSpPr>
        <p:spPr>
          <a:xfrm>
            <a:off x="1259951" y="1387928"/>
            <a:ext cx="5384800" cy="4525963"/>
          </a:xfrm>
          <a:noFill/>
          <a:extLst>
            <a:ext uri="{909E8E84-426E-40DD-AFC4-6F175D3DCCD1}">
              <a14:hiddenFill xmlns:a14="http://schemas.microsoft.com/office/drawing/2010/main">
                <a:solidFill>
                  <a:srgbClr val="006600">
                    <a:alpha val="21960"/>
                  </a:srgbClr>
                </a:solidFill>
              </a14:hiddenFill>
            </a:ext>
          </a:extLst>
        </p:spPr>
        <p:txBody>
          <a:bodyPr/>
          <a:lstStyle/>
          <a:p>
            <a:pPr eaLnBrk="1" hangingPunct="1">
              <a:buFont typeface="Arial" panose="020B0604020202020204" pitchFamily="34" charset="0"/>
              <a:buNone/>
            </a:pPr>
            <a:r>
              <a:rPr lang="sw-KE" altLang="en-US" sz="2400" b="1" dirty="0">
                <a:solidFill>
                  <a:srgbClr val="0070C0"/>
                </a:solidFill>
              </a:rPr>
              <a:t>For TB infection </a:t>
            </a:r>
          </a:p>
          <a:p>
            <a:pPr eaLnBrk="1" hangingPunct="1">
              <a:buFont typeface="Arial" panose="020B0604020202020204" pitchFamily="34" charset="0"/>
              <a:buNone/>
            </a:pPr>
            <a:r>
              <a:rPr lang="sw-KE" altLang="en-US" sz="2400" dirty="0"/>
              <a:t>•Contact with source case </a:t>
            </a:r>
          </a:p>
          <a:p>
            <a:pPr lvl="1" eaLnBrk="1" hangingPunct="1">
              <a:buFont typeface="Arial" panose="020B0604020202020204" pitchFamily="34" charset="0"/>
              <a:buNone/>
            </a:pPr>
            <a:r>
              <a:rPr lang="sw-KE" altLang="en-US" dirty="0"/>
              <a:t>–Closeness of contact </a:t>
            </a:r>
          </a:p>
          <a:p>
            <a:pPr lvl="1" eaLnBrk="1" hangingPunct="1">
              <a:buFont typeface="Arial" panose="020B0604020202020204" pitchFamily="34" charset="0"/>
              <a:buNone/>
            </a:pPr>
            <a:r>
              <a:rPr lang="sw-KE" altLang="en-US" dirty="0"/>
              <a:t>–Duration of contact </a:t>
            </a:r>
          </a:p>
          <a:p>
            <a:pPr eaLnBrk="1" hangingPunct="1">
              <a:buFont typeface="Arial" panose="020B0604020202020204" pitchFamily="34" charset="0"/>
              <a:buNone/>
            </a:pPr>
            <a:r>
              <a:rPr lang="sw-KE" altLang="en-US" sz="2400" dirty="0">
                <a:solidFill>
                  <a:srgbClr val="0070C0"/>
                </a:solidFill>
              </a:rPr>
              <a:t>•</a:t>
            </a:r>
            <a:r>
              <a:rPr lang="sw-KE" altLang="en-US" sz="2400" b="1" dirty="0">
                <a:solidFill>
                  <a:srgbClr val="0070C0"/>
                </a:solidFill>
              </a:rPr>
              <a:t>Source case </a:t>
            </a:r>
          </a:p>
          <a:p>
            <a:pPr lvl="1" eaLnBrk="1" hangingPunct="1">
              <a:buFont typeface="Arial" panose="020B0604020202020204" pitchFamily="34" charset="0"/>
              <a:buNone/>
            </a:pPr>
            <a:r>
              <a:rPr lang="sw-KE" altLang="en-US" dirty="0"/>
              <a:t>–Smear positivity </a:t>
            </a:r>
          </a:p>
          <a:p>
            <a:pPr lvl="1" eaLnBrk="1" hangingPunct="1">
              <a:buFont typeface="Arial" panose="020B0604020202020204" pitchFamily="34" charset="0"/>
              <a:buNone/>
            </a:pPr>
            <a:r>
              <a:rPr lang="sw-KE" altLang="en-US" dirty="0"/>
              <a:t>–Cavities on CXR </a:t>
            </a:r>
          </a:p>
          <a:p>
            <a:pPr eaLnBrk="1" hangingPunct="1">
              <a:buFont typeface="Arial" panose="020B0604020202020204" pitchFamily="34" charset="0"/>
              <a:buNone/>
            </a:pPr>
            <a:r>
              <a:rPr lang="sw-KE" altLang="en-US" sz="2400" dirty="0">
                <a:solidFill>
                  <a:srgbClr val="0070C0"/>
                </a:solidFill>
              </a:rPr>
              <a:t>•</a:t>
            </a:r>
            <a:r>
              <a:rPr lang="sw-KE" altLang="en-US" sz="2400" b="1" dirty="0">
                <a:solidFill>
                  <a:srgbClr val="0070C0"/>
                </a:solidFill>
              </a:rPr>
              <a:t>Increased exposure </a:t>
            </a:r>
          </a:p>
          <a:p>
            <a:pPr lvl="1" eaLnBrk="1" hangingPunct="1">
              <a:buFont typeface="Arial" panose="020B0604020202020204" pitchFamily="34" charset="0"/>
              <a:buNone/>
            </a:pPr>
            <a:r>
              <a:rPr lang="en-US" altLang="en-US" dirty="0"/>
              <a:t>–Living in high TB endemic communities </a:t>
            </a:r>
          </a:p>
          <a:p>
            <a:pPr lvl="1" eaLnBrk="1" hangingPunct="1">
              <a:buFont typeface="Arial" panose="020B0604020202020204" pitchFamily="34" charset="0"/>
              <a:buNone/>
            </a:pPr>
            <a:r>
              <a:rPr lang="en-US" altLang="en-US" dirty="0"/>
              <a:t>–Children of families living with HIV </a:t>
            </a:r>
          </a:p>
          <a:p>
            <a:pPr eaLnBrk="1" hangingPunct="1"/>
            <a:endParaRPr lang="sw-KE" altLang="en-US" sz="2400" dirty="0"/>
          </a:p>
          <a:p>
            <a:pPr eaLnBrk="1" hangingPunct="1"/>
            <a:endParaRPr lang="sw-KE" altLang="en-US" sz="2400" dirty="0"/>
          </a:p>
        </p:txBody>
      </p:sp>
      <p:sp>
        <p:nvSpPr>
          <p:cNvPr id="4" name="Content Placeholder 3">
            <a:extLst>
              <a:ext uri="{FF2B5EF4-FFF2-40B4-BE49-F238E27FC236}">
                <a16:creationId xmlns:a16="http://schemas.microsoft.com/office/drawing/2014/main" id="{FE0DE651-B8DE-916B-D9C0-341178291E3A}"/>
              </a:ext>
            </a:extLst>
          </p:cNvPr>
          <p:cNvSpPr>
            <a:spLocks noGrp="1"/>
          </p:cNvSpPr>
          <p:nvPr>
            <p:ph sz="half" idx="2"/>
          </p:nvPr>
        </p:nvSpPr>
        <p:spPr>
          <a:xfrm>
            <a:off x="7085013" y="1387928"/>
            <a:ext cx="5384800" cy="4525963"/>
          </a:xfrm>
          <a:noFill/>
        </p:spPr>
        <p:txBody>
          <a:bodyPr rtlCol="0">
            <a:normAutofit fontScale="92500" lnSpcReduction="10000"/>
          </a:bodyPr>
          <a:lstStyle/>
          <a:p>
            <a:pPr eaLnBrk="1" fontAlgn="auto" hangingPunct="1">
              <a:spcAft>
                <a:spcPts val="0"/>
              </a:spcAft>
              <a:buFont typeface="Arial"/>
              <a:buNone/>
              <a:defRPr/>
            </a:pPr>
            <a:r>
              <a:rPr lang="sw-KE" b="1" dirty="0">
                <a:solidFill>
                  <a:srgbClr val="0070C0"/>
                </a:solidFill>
              </a:rPr>
              <a:t>For TB disease </a:t>
            </a:r>
          </a:p>
          <a:p>
            <a:pPr eaLnBrk="1" fontAlgn="auto" hangingPunct="1">
              <a:spcAft>
                <a:spcPts val="0"/>
              </a:spcAft>
              <a:buFont typeface="Arial"/>
              <a:buNone/>
              <a:defRPr/>
            </a:pPr>
            <a:r>
              <a:rPr lang="sw-KE" dirty="0"/>
              <a:t>•Young age </a:t>
            </a:r>
          </a:p>
          <a:p>
            <a:pPr eaLnBrk="1" fontAlgn="auto" hangingPunct="1">
              <a:spcAft>
                <a:spcPts val="0"/>
              </a:spcAft>
              <a:buFont typeface="Arial"/>
              <a:buNone/>
              <a:defRPr/>
            </a:pPr>
            <a:r>
              <a:rPr lang="sw-KE" dirty="0"/>
              <a:t>	–Especially 0-2 years </a:t>
            </a:r>
          </a:p>
          <a:p>
            <a:pPr eaLnBrk="1" fontAlgn="auto" hangingPunct="1">
              <a:spcAft>
                <a:spcPts val="0"/>
              </a:spcAft>
              <a:buFont typeface="Arial"/>
              <a:buNone/>
              <a:defRPr/>
            </a:pPr>
            <a:r>
              <a:rPr lang="sw-KE" dirty="0">
                <a:solidFill>
                  <a:srgbClr val="0070C0"/>
                </a:solidFill>
              </a:rPr>
              <a:t>•</a:t>
            </a:r>
            <a:r>
              <a:rPr lang="sw-KE" b="1" dirty="0">
                <a:solidFill>
                  <a:srgbClr val="0070C0"/>
                </a:solidFill>
              </a:rPr>
              <a:t>HIV infection </a:t>
            </a:r>
          </a:p>
          <a:p>
            <a:pPr eaLnBrk="1" fontAlgn="auto" hangingPunct="1">
              <a:spcAft>
                <a:spcPts val="0"/>
              </a:spcAft>
              <a:buFont typeface="Arial"/>
              <a:buNone/>
              <a:defRPr/>
            </a:pPr>
            <a:r>
              <a:rPr lang="en-US" dirty="0"/>
              <a:t>	–Risk of infection and disease </a:t>
            </a:r>
          </a:p>
          <a:p>
            <a:pPr eaLnBrk="1" fontAlgn="auto" hangingPunct="1">
              <a:spcAft>
                <a:spcPts val="0"/>
              </a:spcAft>
              <a:buFont typeface="Arial"/>
              <a:buNone/>
              <a:defRPr/>
            </a:pPr>
            <a:r>
              <a:rPr lang="sw-KE" dirty="0">
                <a:solidFill>
                  <a:srgbClr val="0070C0"/>
                </a:solidFill>
              </a:rPr>
              <a:t>•</a:t>
            </a:r>
            <a:r>
              <a:rPr lang="sw-KE" b="1" dirty="0">
                <a:solidFill>
                  <a:srgbClr val="0070C0"/>
                </a:solidFill>
              </a:rPr>
              <a:t>Other immunosuppression </a:t>
            </a:r>
          </a:p>
          <a:p>
            <a:pPr eaLnBrk="1" fontAlgn="auto" hangingPunct="1">
              <a:spcAft>
                <a:spcPts val="0"/>
              </a:spcAft>
              <a:buFont typeface="Arial"/>
              <a:buNone/>
              <a:defRPr/>
            </a:pPr>
            <a:r>
              <a:rPr lang="sw-KE" dirty="0"/>
              <a:t>	–Malnutrition </a:t>
            </a:r>
          </a:p>
          <a:p>
            <a:pPr eaLnBrk="1" fontAlgn="auto" hangingPunct="1">
              <a:spcAft>
                <a:spcPts val="0"/>
              </a:spcAft>
              <a:buFont typeface="Arial"/>
              <a:buNone/>
              <a:defRPr/>
            </a:pPr>
            <a:r>
              <a:rPr lang="sw-KE" dirty="0"/>
              <a:t>	–Post-measles </a:t>
            </a:r>
          </a:p>
          <a:p>
            <a:pPr eaLnBrk="1" fontAlgn="auto" hangingPunct="1">
              <a:spcAft>
                <a:spcPts val="0"/>
              </a:spcAft>
              <a:buFont typeface="Arial"/>
              <a:buNone/>
              <a:defRPr/>
            </a:pPr>
            <a:r>
              <a:rPr lang="sw-KE" dirty="0">
                <a:solidFill>
                  <a:srgbClr val="0070C0"/>
                </a:solidFill>
              </a:rPr>
              <a:t>•</a:t>
            </a:r>
            <a:r>
              <a:rPr lang="sw-KE" b="1" dirty="0">
                <a:solidFill>
                  <a:srgbClr val="0070C0"/>
                </a:solidFill>
              </a:rPr>
              <a:t>Not BCG vaccinated </a:t>
            </a:r>
          </a:p>
          <a:p>
            <a:pPr eaLnBrk="1" fontAlgn="auto" hangingPunct="1">
              <a:spcAft>
                <a:spcPts val="0"/>
              </a:spcAft>
              <a:buFont typeface="Arial"/>
              <a:buNone/>
              <a:defRPr/>
            </a:pPr>
            <a:r>
              <a:rPr lang="sw-KE" dirty="0"/>
              <a:t>	–Risk of disseminated disease </a:t>
            </a:r>
          </a:p>
          <a:p>
            <a:pPr eaLnBrk="1" fontAlgn="auto" hangingPunct="1">
              <a:spcAft>
                <a:spcPts val="0"/>
              </a:spcAft>
              <a:buFont typeface="Arial"/>
              <a:buChar char="•"/>
              <a:defRPr/>
            </a:pPr>
            <a:endParaRPr lang="sw-KE" dirty="0"/>
          </a:p>
        </p:txBody>
      </p:sp>
      <p:cxnSp>
        <p:nvCxnSpPr>
          <p:cNvPr id="2" name="Straight Connector 1">
            <a:extLst>
              <a:ext uri="{FF2B5EF4-FFF2-40B4-BE49-F238E27FC236}">
                <a16:creationId xmlns:a16="http://schemas.microsoft.com/office/drawing/2014/main" id="{40E184B5-D760-9556-3E86-A6C7BE771D64}"/>
              </a:ext>
            </a:extLst>
          </p:cNvPr>
          <p:cNvCxnSpPr/>
          <p:nvPr/>
        </p:nvCxnSpPr>
        <p:spPr>
          <a:xfrm>
            <a:off x="6421126" y="1387928"/>
            <a:ext cx="0" cy="478536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1AC3C63-8C52-CFC7-71AC-7A2295997D90}"/>
              </a:ext>
            </a:extLst>
          </p:cNvPr>
          <p:cNvSpPr/>
          <p:nvPr/>
        </p:nvSpPr>
        <p:spPr>
          <a:xfrm>
            <a:off x="1654626" y="541550"/>
            <a:ext cx="9695543" cy="671085"/>
          </a:xfrm>
          <a:prstGeom prst="rect">
            <a:avLst/>
          </a:prstGeom>
          <a:solidFill>
            <a:srgbClr val="7AB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a:t>QUICK SCREENING </a:t>
            </a:r>
            <a:r>
              <a:rPr lang="en-US" sz="2800" b="1" dirty="0"/>
              <a:t>OF A CHILD FOR POSSIBLE TB </a:t>
            </a:r>
            <a:r>
              <a:rPr lang="x-none" sz="2800" dirty="0"/>
              <a:t> </a:t>
            </a:r>
          </a:p>
        </p:txBody>
      </p:sp>
      <p:sp>
        <p:nvSpPr>
          <p:cNvPr id="4" name="Google Shape;157;p8">
            <a:extLst>
              <a:ext uri="{FF2B5EF4-FFF2-40B4-BE49-F238E27FC236}">
                <a16:creationId xmlns:a16="http://schemas.microsoft.com/office/drawing/2014/main" id="{057B29C2-B8B4-4253-F9A9-DDD2EB6554A8}"/>
              </a:ext>
            </a:extLst>
          </p:cNvPr>
          <p:cNvSpPr txBox="1">
            <a:spLocks/>
          </p:cNvSpPr>
          <p:nvPr/>
        </p:nvSpPr>
        <p:spPr>
          <a:xfrm>
            <a:off x="1654627" y="1318981"/>
            <a:ext cx="9695543" cy="4544790"/>
          </a:xfrm>
          <a:prstGeom prst="rect">
            <a:avLst/>
          </a:prstGeom>
          <a:solidFill>
            <a:schemeClr val="lt1"/>
          </a:solidFill>
          <a:ln w="38100" cap="flat" cmpd="sng">
            <a:solidFill>
              <a:schemeClr val="accent6">
                <a:lumMod val="60000"/>
                <a:lumOff val="40000"/>
              </a:schemeClr>
            </a:solidFill>
            <a:prstDash val="solid"/>
            <a:miter lim="800000"/>
            <a:headEnd type="none" w="sm" len="sm"/>
            <a:tailEnd type="none" w="sm" len="sm"/>
          </a:ln>
        </p:spPr>
        <p:txBody>
          <a:bodyPr spcFirstLastPara="1" vert="horz" wrap="square" lIns="91425" tIns="45700" rIns="91425" bIns="45700" rtlCol="0" anchor="t" anchorCtr="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rtl="0">
              <a:lnSpc>
                <a:spcPct val="90000"/>
              </a:lnSpc>
              <a:spcBef>
                <a:spcPts val="0"/>
              </a:spcBef>
              <a:spcAft>
                <a:spcPts val="0"/>
              </a:spcAft>
              <a:buClr>
                <a:schemeClr val="dk1"/>
              </a:buClr>
              <a:buSzPts val="2400"/>
              <a:buFont typeface="Wingdings" pitchFamily="2" charset="2"/>
              <a:buChar char="q"/>
            </a:pPr>
            <a:endParaRPr lang="en-US" dirty="0"/>
          </a:p>
          <a:p>
            <a:pPr marL="342900" lvl="0" indent="-342900" algn="l" rtl="0">
              <a:lnSpc>
                <a:spcPct val="150000"/>
              </a:lnSpc>
              <a:spcBef>
                <a:spcPts val="0"/>
              </a:spcBef>
              <a:spcAft>
                <a:spcPts val="0"/>
              </a:spcAft>
              <a:buClr>
                <a:schemeClr val="dk1"/>
              </a:buClr>
              <a:buSzPts val="2400"/>
              <a:buFont typeface="Wingdings" pitchFamily="2" charset="2"/>
              <a:buChar char="q"/>
            </a:pPr>
            <a:r>
              <a:rPr lang="en-US" sz="2000" dirty="0">
                <a:latin typeface="Arial" panose="020B0604020202020204" pitchFamily="34" charset="0"/>
                <a:cs typeface="Arial" panose="020B0604020202020204" pitchFamily="34" charset="0"/>
              </a:rPr>
              <a:t>At triage, ask if child has any of the following symptoms suggestive of TB (ACF at every service delivery point):</a:t>
            </a:r>
          </a:p>
          <a:p>
            <a:pPr marL="800100" lvl="1" indent="-342900" algn="l" rtl="0">
              <a:lnSpc>
                <a:spcPct val="150000"/>
              </a:lnSpc>
              <a:spcBef>
                <a:spcPts val="500"/>
              </a:spcBef>
              <a:spcAft>
                <a:spcPts val="0"/>
              </a:spcAft>
              <a:buClr>
                <a:schemeClr val="dk1"/>
              </a:buClr>
              <a:buSzPts val="2400"/>
              <a:buFont typeface="Wingdings" pitchFamily="2" charset="2"/>
              <a:buChar char="ü"/>
            </a:pPr>
            <a:r>
              <a:rPr lang="en-US" dirty="0">
                <a:latin typeface="Arial" panose="020B0604020202020204" pitchFamily="34" charset="0"/>
                <a:cs typeface="Arial" panose="020B0604020202020204" pitchFamily="34" charset="0"/>
              </a:rPr>
              <a:t>Cough</a:t>
            </a:r>
          </a:p>
          <a:p>
            <a:pPr marL="800100" lvl="1" indent="-342900" algn="l" rtl="0">
              <a:lnSpc>
                <a:spcPct val="150000"/>
              </a:lnSpc>
              <a:spcBef>
                <a:spcPts val="500"/>
              </a:spcBef>
              <a:spcAft>
                <a:spcPts val="0"/>
              </a:spcAft>
              <a:buClr>
                <a:schemeClr val="dk1"/>
              </a:buClr>
              <a:buSzPts val="2400"/>
              <a:buFont typeface="Wingdings" pitchFamily="2" charset="2"/>
              <a:buChar char="ü"/>
            </a:pPr>
            <a:r>
              <a:rPr lang="en-US" dirty="0">
                <a:latin typeface="Arial" panose="020B0604020202020204" pitchFamily="34" charset="0"/>
                <a:cs typeface="Arial" panose="020B0604020202020204" pitchFamily="34" charset="0"/>
              </a:rPr>
              <a:t>Hotness of body/Fever </a:t>
            </a:r>
          </a:p>
          <a:p>
            <a:pPr marL="800100" lvl="1" indent="-342900" algn="l" rtl="0">
              <a:lnSpc>
                <a:spcPct val="150000"/>
              </a:lnSpc>
              <a:spcBef>
                <a:spcPts val="500"/>
              </a:spcBef>
              <a:spcAft>
                <a:spcPts val="0"/>
              </a:spcAft>
              <a:buClr>
                <a:schemeClr val="dk1"/>
              </a:buClr>
              <a:buSzPts val="2400"/>
              <a:buFont typeface="Wingdings" pitchFamily="2" charset="2"/>
              <a:buChar char="ü"/>
            </a:pPr>
            <a:r>
              <a:rPr lang="en-US" dirty="0">
                <a:latin typeface="Arial" panose="020B0604020202020204" pitchFamily="34" charset="0"/>
                <a:cs typeface="Arial" panose="020B0604020202020204" pitchFamily="34" charset="0"/>
              </a:rPr>
              <a:t>Weight loss /poor weight gain/ clothes not fitting (check growth chart)</a:t>
            </a:r>
          </a:p>
          <a:p>
            <a:pPr marL="800100" lvl="1" indent="-342900" algn="l" rtl="0">
              <a:lnSpc>
                <a:spcPct val="150000"/>
              </a:lnSpc>
              <a:spcBef>
                <a:spcPts val="500"/>
              </a:spcBef>
              <a:spcAft>
                <a:spcPts val="0"/>
              </a:spcAft>
              <a:buClr>
                <a:schemeClr val="dk1"/>
              </a:buClr>
              <a:buSzPts val="2400"/>
              <a:buFont typeface="Wingdings" pitchFamily="2" charset="2"/>
              <a:buChar char="ü"/>
            </a:pPr>
            <a:r>
              <a:rPr lang="en-US" dirty="0">
                <a:latin typeface="Arial" panose="020B0604020202020204" pitchFamily="34" charset="0"/>
                <a:cs typeface="Arial" panose="020B0604020202020204" pitchFamily="34" charset="0"/>
              </a:rPr>
              <a:t>Lethargy, less playful than usual</a:t>
            </a:r>
          </a:p>
          <a:p>
            <a:pPr marL="342900" lvl="0" indent="-342900" algn="l" rtl="0">
              <a:lnSpc>
                <a:spcPct val="150000"/>
              </a:lnSpc>
              <a:spcBef>
                <a:spcPts val="1000"/>
              </a:spcBef>
              <a:spcAft>
                <a:spcPts val="0"/>
              </a:spcAft>
              <a:buClr>
                <a:schemeClr val="dk1"/>
              </a:buClr>
              <a:buSzPts val="2400"/>
              <a:buFont typeface="Wingdings" pitchFamily="2" charset="2"/>
              <a:buChar char="q"/>
            </a:pPr>
            <a:endParaRPr lang="en-US" sz="2000" dirty="0">
              <a:latin typeface="Arial" panose="020B0604020202020204" pitchFamily="34" charset="0"/>
              <a:cs typeface="Arial" panose="020B0604020202020204" pitchFamily="34" charset="0"/>
            </a:endParaRPr>
          </a:p>
          <a:p>
            <a:pPr marL="342900" lvl="0" indent="-342900" algn="l" rtl="0">
              <a:lnSpc>
                <a:spcPct val="150000"/>
              </a:lnSpc>
              <a:spcBef>
                <a:spcPts val="1000"/>
              </a:spcBef>
              <a:spcAft>
                <a:spcPts val="0"/>
              </a:spcAft>
              <a:buClr>
                <a:schemeClr val="dk1"/>
              </a:buClr>
              <a:buSzPts val="2400"/>
              <a:buFont typeface="Wingdings" pitchFamily="2" charset="2"/>
              <a:buChar char="q"/>
            </a:pPr>
            <a:r>
              <a:rPr lang="en-US" sz="2000" dirty="0">
                <a:latin typeface="Arial" panose="020B0604020202020204" pitchFamily="34" charset="0"/>
                <a:cs typeface="Arial" panose="020B0604020202020204" pitchFamily="34" charset="0"/>
              </a:rPr>
              <a:t>If the answer is yes for any of these questions, evaluate the child for TB using the </a:t>
            </a:r>
            <a:r>
              <a:rPr lang="en-US" sz="2000" b="1" dirty="0">
                <a:solidFill>
                  <a:srgbClr val="FF0000"/>
                </a:solidFill>
                <a:latin typeface="Arial" panose="020B0604020202020204" pitchFamily="34" charset="0"/>
                <a:cs typeface="Arial" panose="020B0604020202020204" pitchFamily="34" charset="0"/>
              </a:rPr>
              <a:t>new diagnostic algorithms for TB diagnosis in children</a:t>
            </a:r>
            <a:endParaRPr lang="en-US" sz="2000" dirty="0">
              <a:latin typeface="Arial" panose="020B0604020202020204" pitchFamily="34" charset="0"/>
              <a:cs typeface="Arial" panose="020B0604020202020204" pitchFamily="34" charset="0"/>
            </a:endParaRPr>
          </a:p>
          <a:p>
            <a:pPr marL="228600" indent="-50800" algn="l">
              <a:buClr>
                <a:schemeClr val="dk1"/>
              </a:buClr>
              <a:buSzPts val="2800"/>
            </a:pPr>
            <a:endParaRPr lang="en-US" dirty="0"/>
          </a:p>
          <a:p>
            <a:pPr marL="228600" indent="-50800" algn="l">
              <a:buClr>
                <a:schemeClr val="dk1"/>
              </a:buClr>
              <a:buSzPts val="2800"/>
            </a:pPr>
            <a:endParaRPr lang="en-US" dirty="0"/>
          </a:p>
        </p:txBody>
      </p:sp>
    </p:spTree>
    <p:extLst>
      <p:ext uri="{BB962C8B-B14F-4D97-AF65-F5344CB8AC3E}">
        <p14:creationId xmlns:p14="http://schemas.microsoft.com/office/powerpoint/2010/main" val="17812225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4"/>
          <p:cNvSpPr txBox="1"/>
          <p:nvPr/>
        </p:nvSpPr>
        <p:spPr>
          <a:xfrm>
            <a:off x="3031152" y="948591"/>
            <a:ext cx="7191847" cy="1938952"/>
          </a:xfrm>
          <a:prstGeom prst="rect">
            <a:avLst/>
          </a:prstGeom>
          <a:noFill/>
          <a:ln w="28575" cap="flat" cmpd="sng">
            <a:solidFill>
              <a:schemeClr val="accent5">
                <a:lumMod val="75000"/>
              </a:schemeClr>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0000"/>
              </a:buClr>
              <a:buSzPts val="1800"/>
              <a:buFont typeface="Calibri"/>
              <a:buNone/>
              <a:tabLst/>
              <a:defRPr/>
            </a:pPr>
            <a:r>
              <a:rPr kumimoji="0" lang="en-US" sz="2000" b="1" i="0" u="none" strike="noStrike" kern="0" cap="none" spc="0" normalizeH="0" baseline="0" noProof="0" dirty="0">
                <a:ln>
                  <a:noFill/>
                </a:ln>
                <a:solidFill>
                  <a:schemeClr val="accent5">
                    <a:lumMod val="75000"/>
                  </a:schemeClr>
                </a:solidFill>
                <a:effectLst/>
                <a:uLnTx/>
                <a:uFillTx/>
                <a:ea typeface="Book Antiqua"/>
                <a:cs typeface="Arial" panose="020B0604020202020204" pitchFamily="34" charset="0"/>
                <a:sym typeface="Book Antiqua"/>
              </a:rPr>
              <a:t>a- Respiratory symptoms suggestive of TB include </a:t>
            </a:r>
            <a:endParaRPr kumimoji="0" sz="2000" b="0" i="0" u="none" strike="noStrike" kern="0" cap="none" spc="0" normalizeH="0" baseline="0" noProof="0" dirty="0">
              <a:ln>
                <a:noFill/>
              </a:ln>
              <a:solidFill>
                <a:schemeClr val="accent5">
                  <a:lumMod val="75000"/>
                </a:schemeClr>
              </a:solidFill>
              <a:effectLst/>
              <a:uLnTx/>
              <a:uFillTx/>
              <a:ea typeface="Book Antiqua"/>
              <a:cs typeface="Arial" panose="020B0604020202020204" pitchFamily="34" charset="0"/>
              <a:sym typeface="Book Antiqua"/>
            </a:endParaRPr>
          </a:p>
          <a:p>
            <a:pPr marL="0" marR="0" lvl="0" indent="0" algn="l"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en-US" sz="2000" b="0" i="0" u="none" strike="noStrike" kern="0" cap="none" spc="0" normalizeH="0" baseline="0" noProof="0" dirty="0">
                <a:ln>
                  <a:noFill/>
                </a:ln>
                <a:solidFill>
                  <a:prstClr val="black"/>
                </a:solidFill>
                <a:effectLst/>
                <a:uLnTx/>
                <a:uFillTx/>
                <a:ea typeface="Book Antiqua"/>
                <a:cs typeface="Arial" panose="020B0604020202020204" pitchFamily="34" charset="0"/>
                <a:sym typeface="Book Antiqua"/>
              </a:rPr>
              <a:t>All Children:</a:t>
            </a:r>
          </a:p>
          <a:p>
            <a:pPr marL="285750" marR="0" lvl="0" indent="-285750" algn="l" defTabSz="914400" rtl="0" eaLnBrk="1" fontAlgn="auto" latinLnBrk="0" hangingPunct="1">
              <a:lnSpc>
                <a:spcPct val="100000"/>
              </a:lnSpc>
              <a:spcBef>
                <a:spcPts val="0"/>
              </a:spcBef>
              <a:spcAft>
                <a:spcPts val="0"/>
              </a:spcAft>
              <a:buClr>
                <a:prstClr val="black"/>
              </a:buClr>
              <a:buSzPts val="1800"/>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ea typeface="Book Antiqua"/>
                <a:cs typeface="Arial" panose="020B0604020202020204" pitchFamily="34" charset="0"/>
                <a:sym typeface="Book Antiqua"/>
              </a:rPr>
              <a:t>Cough &gt; 2 weeks </a:t>
            </a:r>
            <a:br>
              <a:rPr kumimoji="0" lang="en-US" sz="2000" b="0" i="0" u="none" strike="noStrike" kern="0" cap="none" spc="0" normalizeH="0" baseline="0" noProof="0" dirty="0">
                <a:ln>
                  <a:noFill/>
                </a:ln>
                <a:solidFill>
                  <a:prstClr val="black"/>
                </a:solidFill>
                <a:effectLst/>
                <a:uLnTx/>
                <a:uFillTx/>
                <a:ea typeface="Book Antiqua"/>
                <a:cs typeface="Arial" panose="020B0604020202020204" pitchFamily="34" charset="0"/>
                <a:sym typeface="Book Antiqua"/>
              </a:rPr>
            </a:br>
            <a:r>
              <a:rPr kumimoji="0" lang="en-US" sz="2000" b="0" i="0" u="none" strike="noStrike" kern="0" cap="none" spc="0" normalizeH="0" baseline="0" noProof="0" dirty="0">
                <a:ln>
                  <a:noFill/>
                </a:ln>
                <a:solidFill>
                  <a:prstClr val="black"/>
                </a:solidFill>
                <a:effectLst/>
                <a:uLnTx/>
                <a:uFillTx/>
                <a:ea typeface="Book Antiqua"/>
                <a:cs typeface="Arial" panose="020B0604020202020204" pitchFamily="34" charset="0"/>
                <a:sym typeface="Book Antiqua"/>
              </a:rPr>
              <a:t>• Or breathing faster than usual</a:t>
            </a:r>
            <a:br>
              <a:rPr kumimoji="0" lang="en-US" sz="2000" b="0" i="0" u="none" strike="noStrike" kern="0" cap="none" spc="0" normalizeH="0" baseline="0" noProof="0" dirty="0">
                <a:ln>
                  <a:noFill/>
                </a:ln>
                <a:solidFill>
                  <a:prstClr val="black"/>
                </a:solidFill>
                <a:effectLst/>
                <a:uLnTx/>
                <a:uFillTx/>
                <a:ea typeface="Book Antiqua"/>
                <a:cs typeface="Arial" panose="020B0604020202020204" pitchFamily="34" charset="0"/>
                <a:sym typeface="Book Antiqua"/>
              </a:rPr>
            </a:br>
            <a:r>
              <a:rPr kumimoji="0" lang="en-US" sz="2000" b="0" i="0" u="none" strike="noStrike" kern="0" cap="none" spc="0" normalizeH="0" baseline="0" noProof="0" dirty="0">
                <a:ln>
                  <a:noFill/>
                </a:ln>
                <a:solidFill>
                  <a:prstClr val="black"/>
                </a:solidFill>
                <a:effectLst/>
                <a:uLnTx/>
                <a:uFillTx/>
                <a:ea typeface="Book Antiqua"/>
                <a:cs typeface="Arial" panose="020B0604020202020204" pitchFamily="34" charset="0"/>
                <a:sym typeface="Book Antiqua"/>
              </a:rPr>
              <a:t>• Or wheeze not responding to salbutamol</a:t>
            </a:r>
            <a:br>
              <a:rPr kumimoji="0" lang="en-US" sz="2000" b="0" i="0" u="none" strike="noStrike" kern="0" cap="none" spc="0" normalizeH="0" baseline="0" noProof="0" dirty="0">
                <a:ln>
                  <a:noFill/>
                </a:ln>
                <a:solidFill>
                  <a:prstClr val="black"/>
                </a:solidFill>
                <a:effectLst/>
                <a:uLnTx/>
                <a:uFillTx/>
                <a:ea typeface="Book Antiqua"/>
                <a:cs typeface="Arial" panose="020B0604020202020204" pitchFamily="34" charset="0"/>
                <a:sym typeface="Book Antiqua"/>
              </a:rPr>
            </a:br>
            <a:r>
              <a:rPr kumimoji="0" lang="en-US" sz="2000" b="0" i="0" u="none" strike="noStrike" kern="0" cap="none" spc="0" normalizeH="0" baseline="0" noProof="0" dirty="0">
                <a:ln>
                  <a:noFill/>
                </a:ln>
                <a:solidFill>
                  <a:prstClr val="black"/>
                </a:solidFill>
                <a:effectLst/>
                <a:uLnTx/>
                <a:uFillTx/>
                <a:ea typeface="Book Antiqua"/>
                <a:cs typeface="Arial" panose="020B0604020202020204" pitchFamily="34" charset="0"/>
                <a:sym typeface="Book Antiqua"/>
              </a:rPr>
              <a:t>....persisting &gt; 2 weeks. </a:t>
            </a:r>
            <a:endParaRPr kumimoji="0" sz="2000" b="0" i="0" u="none" strike="noStrike" kern="0" cap="none" spc="0" normalizeH="0" baseline="0" noProof="0" dirty="0">
              <a:ln>
                <a:noFill/>
              </a:ln>
              <a:solidFill>
                <a:prstClr val="black"/>
              </a:solidFill>
              <a:effectLst/>
              <a:uLnTx/>
              <a:uFillTx/>
              <a:ea typeface="Book Antiqua"/>
              <a:cs typeface="Arial" panose="020B0604020202020204" pitchFamily="34" charset="0"/>
              <a:sym typeface="Book Antiqua"/>
            </a:endParaRPr>
          </a:p>
        </p:txBody>
      </p:sp>
      <p:sp>
        <p:nvSpPr>
          <p:cNvPr id="464" name="Google Shape;464;p24"/>
          <p:cNvSpPr txBox="1"/>
          <p:nvPr/>
        </p:nvSpPr>
        <p:spPr>
          <a:xfrm>
            <a:off x="1603810" y="3084703"/>
            <a:ext cx="10050941" cy="3170058"/>
          </a:xfrm>
          <a:prstGeom prst="rect">
            <a:avLst/>
          </a:prstGeom>
          <a:solidFill>
            <a:schemeClr val="lt1"/>
          </a:solidFill>
          <a:ln w="28575" cap="flat" cmpd="sng">
            <a:solidFill>
              <a:schemeClr val="accent5">
                <a:lumMod val="75000"/>
              </a:schemeClr>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FF0000"/>
              </a:buClr>
              <a:buSzPts val="1800"/>
              <a:buFont typeface="Calibri"/>
              <a:buNone/>
              <a:tabLst/>
              <a:defRPr/>
            </a:pPr>
            <a:r>
              <a:rPr kumimoji="0" lang="en-US" sz="2000" b="1" i="0" u="none" strike="noStrike" kern="0" cap="none" spc="0" normalizeH="0" baseline="0" noProof="0" dirty="0">
                <a:ln>
                  <a:noFill/>
                </a:ln>
                <a:solidFill>
                  <a:schemeClr val="accent5">
                    <a:lumMod val="75000"/>
                  </a:schemeClr>
                </a:solidFill>
                <a:effectLst/>
                <a:uLnTx/>
                <a:uFillTx/>
                <a:ea typeface="Book Antiqua"/>
                <a:cs typeface="Book Antiqua"/>
                <a:sym typeface="Book Antiqua"/>
              </a:rPr>
              <a:t>b - History of contact – ask if there is an individual with known TB or chronic cough who:</a:t>
            </a:r>
            <a:endParaRPr kumimoji="0" sz="2000" b="0" i="0" u="none" strike="noStrike" kern="0" cap="none" spc="0" normalizeH="0" baseline="0" noProof="0" dirty="0">
              <a:ln>
                <a:noFill/>
              </a:ln>
              <a:solidFill>
                <a:schemeClr val="accent5">
                  <a:lumMod val="75000"/>
                </a:schemeClr>
              </a:solidFill>
              <a:effectLst/>
              <a:uLnTx/>
              <a:uFillTx/>
              <a:ea typeface="Book Antiqua"/>
              <a:cs typeface="Book Antiqua"/>
              <a:sym typeface="Book Antiqua"/>
            </a:endParaRPr>
          </a:p>
          <a:p>
            <a:pPr marL="285750" marR="0" lvl="0" indent="-285750" algn="just"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en-US" sz="2000" b="0" i="0" u="none" strike="noStrike" kern="0" cap="none" spc="0" normalizeH="0" baseline="0" noProof="0" dirty="0">
                <a:ln>
                  <a:noFill/>
                </a:ln>
                <a:solidFill>
                  <a:prstClr val="black"/>
                </a:solidFill>
                <a:effectLst/>
                <a:uLnTx/>
                <a:uFillTx/>
                <a:ea typeface="Book Antiqua"/>
                <a:cs typeface="Book Antiqua"/>
                <a:sym typeface="Book Antiqua"/>
              </a:rPr>
              <a:t>If contact with known TB is identified. Currently lives in the same household as child (*80% of children have no household contact with TB) OR</a:t>
            </a:r>
            <a:endParaRPr kumimoji="0" sz="2000" b="0" i="0" u="none" strike="noStrike" kern="0" cap="none" spc="0" normalizeH="0" baseline="0" noProof="0" dirty="0">
              <a:ln>
                <a:noFill/>
              </a:ln>
              <a:solidFill>
                <a:srgbClr val="000000"/>
              </a:solidFill>
              <a:effectLst/>
              <a:uLnTx/>
              <a:uFillTx/>
              <a:cs typeface="Arial"/>
              <a:sym typeface="Arial"/>
            </a:endParaRPr>
          </a:p>
          <a:p>
            <a:pPr marL="285750" marR="0" lvl="0" indent="-285750" algn="just"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en-US" sz="2000" b="0" i="0" u="none" strike="noStrike" kern="0" cap="none" spc="0" normalizeH="0" baseline="0" noProof="0" dirty="0">
                <a:ln>
                  <a:noFill/>
                </a:ln>
                <a:solidFill>
                  <a:prstClr val="black"/>
                </a:solidFill>
                <a:effectLst/>
                <a:uLnTx/>
                <a:uFillTx/>
                <a:ea typeface="Book Antiqua"/>
                <a:cs typeface="Book Antiqua"/>
                <a:sym typeface="Book Antiqua"/>
              </a:rPr>
              <a:t>Who has visited the home and spent time in the home in contact with a child in the preceding 12 months (e.g. relative, maid, driver, worker) OR </a:t>
            </a:r>
            <a:endParaRPr kumimoji="0" sz="2000" b="0" i="0" u="none" strike="noStrike" kern="0" cap="none" spc="0" normalizeH="0" baseline="0" noProof="0" dirty="0">
              <a:ln>
                <a:noFill/>
              </a:ln>
              <a:solidFill>
                <a:srgbClr val="000000"/>
              </a:solidFill>
              <a:effectLst/>
              <a:uLnTx/>
              <a:uFillTx/>
              <a:cs typeface="Arial"/>
              <a:sym typeface="Arial"/>
            </a:endParaRPr>
          </a:p>
          <a:p>
            <a:pPr marL="285750" marR="0" lvl="0" indent="-285750" algn="just"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en-US" sz="2000" b="0" i="0" u="none" strike="noStrike" kern="0" cap="none" spc="0" normalizeH="0" baseline="0" noProof="0" dirty="0">
                <a:ln>
                  <a:noFill/>
                </a:ln>
                <a:solidFill>
                  <a:prstClr val="black"/>
                </a:solidFill>
                <a:effectLst/>
                <a:uLnTx/>
                <a:uFillTx/>
                <a:ea typeface="Book Antiqua"/>
                <a:cs typeface="Book Antiqua"/>
                <a:sym typeface="Book Antiqua"/>
              </a:rPr>
              <a:t>For school-going children – an individual in the same school classroom or dormitory with TB or chronic cough OR</a:t>
            </a:r>
            <a:endParaRPr kumimoji="0" sz="2000" b="0" i="0" u="none" strike="noStrike" kern="0" cap="none" spc="0" normalizeH="0" baseline="0" noProof="0" dirty="0">
              <a:ln>
                <a:noFill/>
              </a:ln>
              <a:solidFill>
                <a:srgbClr val="000000"/>
              </a:solidFill>
              <a:effectLst/>
              <a:uLnTx/>
              <a:uFillTx/>
              <a:cs typeface="Arial"/>
              <a:sym typeface="Arial"/>
            </a:endParaRPr>
          </a:p>
          <a:p>
            <a:pPr marL="285750" marR="0" lvl="0" indent="-285750" algn="just"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en-US" sz="2000" b="0" i="0" u="none" strike="noStrike" kern="0" cap="none" spc="0" normalizeH="0" baseline="0" noProof="0" dirty="0">
                <a:ln>
                  <a:noFill/>
                </a:ln>
                <a:solidFill>
                  <a:prstClr val="black"/>
                </a:solidFill>
                <a:effectLst/>
                <a:uLnTx/>
                <a:uFillTx/>
                <a:ea typeface="Book Antiqua"/>
                <a:cs typeface="Book Antiqua"/>
                <a:sym typeface="Book Antiqua"/>
              </a:rPr>
              <a:t>Pre-school children – if they spend time in a day care </a:t>
            </a:r>
            <a:r>
              <a:rPr kumimoji="0" lang="en-US" sz="2000" b="0" i="0" u="none" strike="noStrike" kern="0" cap="none" spc="0" normalizeH="0" baseline="0" noProof="0" dirty="0" err="1">
                <a:ln>
                  <a:noFill/>
                </a:ln>
                <a:solidFill>
                  <a:prstClr val="black"/>
                </a:solidFill>
                <a:effectLst/>
                <a:uLnTx/>
                <a:uFillTx/>
                <a:ea typeface="Book Antiqua"/>
                <a:cs typeface="Book Antiqua"/>
                <a:sym typeface="Book Antiqua"/>
              </a:rPr>
              <a:t>centre</a:t>
            </a:r>
            <a:r>
              <a:rPr kumimoji="0" lang="en-US" sz="2000" b="0" i="0" u="none" strike="noStrike" kern="0" cap="none" spc="0" normalizeH="0" baseline="0" noProof="0" dirty="0">
                <a:ln>
                  <a:noFill/>
                </a:ln>
                <a:solidFill>
                  <a:prstClr val="black"/>
                </a:solidFill>
                <a:effectLst/>
                <a:uLnTx/>
                <a:uFillTx/>
                <a:ea typeface="Book Antiqua"/>
                <a:cs typeface="Book Antiqua"/>
                <a:sym typeface="Book Antiqua"/>
              </a:rPr>
              <a:t> within the community OR</a:t>
            </a:r>
            <a:endParaRPr kumimoji="0" sz="2000" b="0" i="0" u="none" strike="noStrike" kern="0" cap="none" spc="0" normalizeH="0" baseline="0" noProof="0" dirty="0">
              <a:ln>
                <a:noFill/>
              </a:ln>
              <a:solidFill>
                <a:srgbClr val="000000"/>
              </a:solidFill>
              <a:effectLst/>
              <a:uLnTx/>
              <a:uFillTx/>
              <a:cs typeface="Arial"/>
              <a:sym typeface="Arial"/>
            </a:endParaRPr>
          </a:p>
          <a:p>
            <a:pPr marL="285750" marR="0" lvl="0" indent="-285750" algn="just"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en-US" sz="2000" b="0" i="0" u="none" strike="noStrike" kern="0" cap="none" spc="0" normalizeH="0" baseline="0" noProof="0" dirty="0">
                <a:ln>
                  <a:noFill/>
                </a:ln>
                <a:solidFill>
                  <a:prstClr val="black"/>
                </a:solidFill>
                <a:effectLst/>
                <a:uLnTx/>
                <a:uFillTx/>
                <a:ea typeface="Book Antiqua"/>
                <a:cs typeface="Book Antiqua"/>
                <a:sym typeface="Book Antiqua"/>
              </a:rPr>
              <a:t>All children – if they have spent significant time in a hospital/health facility setting in the preceding months (high risk of exposure to patients with TB in a hospital setting) </a:t>
            </a:r>
            <a:endParaRPr kumimoji="0" sz="2000" b="0" i="0" u="none" strike="noStrike" kern="0" cap="none" spc="0" normalizeH="0" baseline="0" noProof="0" dirty="0">
              <a:ln>
                <a:noFill/>
              </a:ln>
              <a:solidFill>
                <a:srgbClr val="000000"/>
              </a:solidFill>
              <a:effectLst/>
              <a:uLnTx/>
              <a:uFillTx/>
              <a:cs typeface="Arial"/>
              <a:sym typeface="Arial"/>
            </a:endParaRPr>
          </a:p>
        </p:txBody>
      </p:sp>
      <p:sp>
        <p:nvSpPr>
          <p:cNvPr id="2" name="TextBox 1">
            <a:extLst>
              <a:ext uri="{FF2B5EF4-FFF2-40B4-BE49-F238E27FC236}">
                <a16:creationId xmlns:a16="http://schemas.microsoft.com/office/drawing/2014/main" id="{1E23DBBE-6F7F-AEBB-58F6-37CB49AE5283}"/>
              </a:ext>
            </a:extLst>
          </p:cNvPr>
          <p:cNvSpPr txBox="1"/>
          <p:nvPr/>
        </p:nvSpPr>
        <p:spPr>
          <a:xfrm>
            <a:off x="1603810" y="130629"/>
            <a:ext cx="10046533" cy="707886"/>
          </a:xfrm>
          <a:prstGeom prst="rect">
            <a:avLst/>
          </a:prstGeom>
          <a:noFill/>
        </p:spPr>
        <p:txBody>
          <a:bodyPr wrap="none" rtlCol="0">
            <a:spAutoFit/>
          </a:bodyPr>
          <a:lstStyle/>
          <a:p>
            <a:r>
              <a:rPr lang="en-US" sz="4000" b="1" dirty="0">
                <a:solidFill>
                  <a:srgbClr val="0070C0"/>
                </a:solidFill>
              </a:rPr>
              <a:t>History taking in a child suspected to have PTB</a:t>
            </a:r>
            <a:endParaRPr lang="en-KE" sz="40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65;p24">
            <a:extLst>
              <a:ext uri="{FF2B5EF4-FFF2-40B4-BE49-F238E27FC236}">
                <a16:creationId xmlns:a16="http://schemas.microsoft.com/office/drawing/2014/main" id="{DD578255-450E-168C-0135-B13E78B7BAF5}"/>
              </a:ext>
            </a:extLst>
          </p:cNvPr>
          <p:cNvSpPr txBox="1"/>
          <p:nvPr/>
        </p:nvSpPr>
        <p:spPr>
          <a:xfrm>
            <a:off x="1589855" y="1708148"/>
            <a:ext cx="9012287" cy="2862282"/>
          </a:xfrm>
          <a:prstGeom prst="rect">
            <a:avLst/>
          </a:prstGeom>
          <a:noFill/>
          <a:ln w="38100" cap="flat" cmpd="sng">
            <a:solidFill>
              <a:schemeClr val="accent6">
                <a:lumMod val="60000"/>
                <a:lumOff val="40000"/>
              </a:schemeClr>
            </a:solidFill>
            <a:prstDash val="solid"/>
            <a:round/>
            <a:headEnd type="none" w="sm" len="sm"/>
            <a:tailEnd type="none" w="sm" len="sm"/>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FF0000"/>
              </a:buClr>
              <a:buSzPts val="2000"/>
              <a:buFont typeface="Calibri"/>
              <a:buNone/>
              <a:tabLst/>
              <a:defRPr/>
            </a:pPr>
            <a:r>
              <a:rPr kumimoji="0" lang="en-US" sz="2000" b="1" i="0" u="none" strike="noStrike" kern="0" cap="none" spc="0" normalizeH="0" baseline="0" noProof="0" dirty="0">
                <a:ln>
                  <a:noFill/>
                </a:ln>
                <a:solidFill>
                  <a:schemeClr val="accent5">
                    <a:lumMod val="75000"/>
                  </a:schemeClr>
                </a:solidFill>
                <a:effectLst/>
                <a:uLnTx/>
                <a:uFillTx/>
                <a:ea typeface="Book Antiqua"/>
                <a:cs typeface="Book Antiqua"/>
                <a:sym typeface="Book Antiqua"/>
              </a:rPr>
              <a:t>c) Check weight / poor weight gain includes: </a:t>
            </a:r>
          </a:p>
          <a:p>
            <a:pPr marL="0" marR="0" lvl="0" indent="0" algn="just" defTabSz="914400" rtl="0" eaLnBrk="1" fontAlgn="auto" latinLnBrk="0" hangingPunct="1">
              <a:lnSpc>
                <a:spcPct val="100000"/>
              </a:lnSpc>
              <a:spcBef>
                <a:spcPts val="0"/>
              </a:spcBef>
              <a:spcAft>
                <a:spcPts val="0"/>
              </a:spcAft>
              <a:buClr>
                <a:srgbClr val="FF0000"/>
              </a:buClr>
              <a:buSzPts val="2000"/>
              <a:buFont typeface="Calibri"/>
              <a:buNone/>
              <a:tabLst/>
              <a:defRPr/>
            </a:pPr>
            <a:endParaRPr kumimoji="0" sz="2000" b="0" i="0" u="none" strike="noStrike" kern="0" cap="none" spc="0" normalizeH="0" baseline="0" noProof="0" dirty="0">
              <a:ln>
                <a:noFill/>
              </a:ln>
              <a:solidFill>
                <a:schemeClr val="accent5">
                  <a:lumMod val="75000"/>
                </a:schemeClr>
              </a:solidFill>
              <a:effectLst/>
              <a:uLnTx/>
              <a:uFillTx/>
              <a:ea typeface="Book Antiqua"/>
              <a:cs typeface="Book Antiqua"/>
              <a:sym typeface="Book Antiqua"/>
            </a:endParaRPr>
          </a:p>
          <a:p>
            <a:pPr marL="0" marR="0" lvl="0" indent="0" algn="just" defTabSz="914400" rtl="0" eaLnBrk="1" fontAlgn="auto" latinLnBrk="0" hangingPunct="1">
              <a:lnSpc>
                <a:spcPct val="100000"/>
              </a:lnSpc>
              <a:spcBef>
                <a:spcPts val="0"/>
              </a:spcBef>
              <a:spcAft>
                <a:spcPts val="0"/>
              </a:spcAft>
              <a:buClr>
                <a:prstClr val="black"/>
              </a:buClr>
              <a:buSzPts val="1600"/>
              <a:buFont typeface="Calibri"/>
              <a:buNone/>
              <a:tabLst/>
              <a:defRPr/>
            </a:pPr>
            <a:r>
              <a:rPr kumimoji="0" lang="en-US" sz="2000" b="0" i="0" u="none" strike="noStrike" kern="0" cap="none" spc="0" normalizeH="0" baseline="0" noProof="0" dirty="0">
                <a:ln>
                  <a:noFill/>
                </a:ln>
                <a:solidFill>
                  <a:prstClr val="black"/>
                </a:solidFill>
                <a:effectLst/>
                <a:uLnTx/>
                <a:uFillTx/>
                <a:ea typeface="Book Antiqua"/>
                <a:cs typeface="Book Antiqua"/>
                <a:sym typeface="Book Antiqua"/>
              </a:rPr>
              <a:t>• Weight loss OR </a:t>
            </a:r>
            <a:endParaRPr kumimoji="0" sz="2000" b="0" i="0" u="none" strike="noStrike" kern="0" cap="none" spc="0" normalizeH="0" baseline="0" noProof="0" dirty="0">
              <a:ln>
                <a:noFill/>
              </a:ln>
              <a:solidFill>
                <a:prstClr val="black"/>
              </a:solidFill>
              <a:effectLst/>
              <a:uLnTx/>
              <a:uFillTx/>
              <a:ea typeface="Book Antiqua"/>
              <a:cs typeface="Book Antiqua"/>
              <a:sym typeface="Book Antiqua"/>
            </a:endParaRPr>
          </a:p>
          <a:p>
            <a:pPr marL="0" marR="0" lvl="0" indent="0" algn="just" defTabSz="914400" rtl="0" eaLnBrk="1" fontAlgn="auto" latinLnBrk="0" hangingPunct="1">
              <a:lnSpc>
                <a:spcPct val="100000"/>
              </a:lnSpc>
              <a:spcBef>
                <a:spcPts val="0"/>
              </a:spcBef>
              <a:spcAft>
                <a:spcPts val="0"/>
              </a:spcAft>
              <a:buClr>
                <a:prstClr val="black"/>
              </a:buClr>
              <a:buSzPts val="1600"/>
              <a:buFont typeface="Calibri"/>
              <a:buNone/>
              <a:tabLst/>
              <a:defRPr/>
            </a:pPr>
            <a:r>
              <a:rPr kumimoji="0" lang="en-US" sz="2000" b="0" i="0" u="none" strike="noStrike" kern="0" cap="none" spc="0" normalizeH="0" baseline="0" noProof="0" dirty="0">
                <a:ln>
                  <a:noFill/>
                </a:ln>
                <a:solidFill>
                  <a:prstClr val="black"/>
                </a:solidFill>
                <a:effectLst/>
                <a:uLnTx/>
                <a:uFillTx/>
                <a:ea typeface="Book Antiqua"/>
                <a:cs typeface="Book Antiqua"/>
                <a:sym typeface="Book Antiqua"/>
              </a:rPr>
              <a:t>• Weight for age Z-score (WAZ) or weight for height z-score (WHZ) below -2. OR</a:t>
            </a:r>
            <a:endParaRPr kumimoji="0" sz="2000" b="0" i="0" u="none" strike="noStrike" kern="0" cap="none" spc="0" normalizeH="0" baseline="0" noProof="0" dirty="0">
              <a:ln>
                <a:noFill/>
              </a:ln>
              <a:solidFill>
                <a:prstClr val="black"/>
              </a:solidFill>
              <a:effectLst/>
              <a:uLnTx/>
              <a:uFillTx/>
              <a:ea typeface="Book Antiqua"/>
              <a:cs typeface="Book Antiqua"/>
              <a:sym typeface="Book Antiqua"/>
            </a:endParaRPr>
          </a:p>
          <a:p>
            <a:pPr marL="0" marR="0" lvl="0" indent="0" algn="just" defTabSz="914400" rtl="0" eaLnBrk="1" fontAlgn="auto" latinLnBrk="0" hangingPunct="1">
              <a:lnSpc>
                <a:spcPct val="100000"/>
              </a:lnSpc>
              <a:spcBef>
                <a:spcPts val="0"/>
              </a:spcBef>
              <a:spcAft>
                <a:spcPts val="0"/>
              </a:spcAft>
              <a:buClr>
                <a:prstClr val="black"/>
              </a:buClr>
              <a:buSzPts val="1600"/>
              <a:buFont typeface="Calibri"/>
              <a:buNone/>
              <a:tabLst/>
              <a:defRPr/>
            </a:pPr>
            <a:r>
              <a:rPr kumimoji="0" lang="en-US" sz="2000" b="0" i="0" u="none" strike="noStrike" kern="0" cap="none" spc="0" normalizeH="0" baseline="0" noProof="0" dirty="0">
                <a:ln>
                  <a:noFill/>
                </a:ln>
                <a:solidFill>
                  <a:prstClr val="black"/>
                </a:solidFill>
                <a:effectLst/>
                <a:uLnTx/>
                <a:uFillTx/>
                <a:ea typeface="Book Antiqua"/>
                <a:cs typeface="Book Antiqua"/>
                <a:sym typeface="Book Antiqua"/>
              </a:rPr>
              <a:t>• Poor weight gain:-flattening of the growth curve (chart) or documented crossing of percentile preceding months OR</a:t>
            </a:r>
            <a:endParaRPr kumimoji="0" sz="2000" b="0" i="0" u="none" strike="noStrike" kern="0" cap="none" spc="0" normalizeH="0" baseline="0" noProof="0" dirty="0">
              <a:ln>
                <a:noFill/>
              </a:ln>
              <a:solidFill>
                <a:prstClr val="black"/>
              </a:solidFill>
              <a:effectLst/>
              <a:uLnTx/>
              <a:uFillTx/>
              <a:ea typeface="Book Antiqua"/>
              <a:cs typeface="Book Antiqua"/>
              <a:sym typeface="Book Antiqua"/>
            </a:endParaRPr>
          </a:p>
          <a:p>
            <a:pPr marL="0" marR="0" lvl="0" indent="0" algn="just" defTabSz="914400" rtl="0" eaLnBrk="1" fontAlgn="auto" latinLnBrk="0" hangingPunct="1">
              <a:lnSpc>
                <a:spcPct val="100000"/>
              </a:lnSpc>
              <a:spcBef>
                <a:spcPts val="0"/>
              </a:spcBef>
              <a:spcAft>
                <a:spcPts val="0"/>
              </a:spcAft>
              <a:buClr>
                <a:prstClr val="black"/>
              </a:buClr>
              <a:buSzPts val="1600"/>
              <a:buFont typeface="Calibri"/>
              <a:buNone/>
              <a:tabLst/>
              <a:defRPr/>
            </a:pPr>
            <a:r>
              <a:rPr kumimoji="0" lang="en-US" sz="2000" b="0" i="0" u="none" strike="noStrike" kern="0" cap="none" spc="0" normalizeH="0" baseline="0" noProof="0" dirty="0">
                <a:ln>
                  <a:noFill/>
                </a:ln>
                <a:solidFill>
                  <a:prstClr val="black"/>
                </a:solidFill>
                <a:effectLst/>
                <a:uLnTx/>
                <a:uFillTx/>
                <a:ea typeface="Book Antiqua"/>
                <a:cs typeface="Book Antiqua"/>
                <a:sym typeface="Book Antiqua"/>
              </a:rPr>
              <a:t>• Older child (or parent) reports they have noticed that their child) has lost weight /become thinner in recent weeks to months</a:t>
            </a:r>
            <a:endParaRPr kumimoji="0" sz="2000" b="0" i="0" u="none" strike="noStrike" kern="0" cap="none" spc="0" normalizeH="0" baseline="0" noProof="0" dirty="0">
              <a:ln>
                <a:noFill/>
              </a:ln>
              <a:solidFill>
                <a:prstClr val="black"/>
              </a:solidFill>
              <a:effectLst/>
              <a:uLnTx/>
              <a:uFillTx/>
              <a:ea typeface="Book Antiqua"/>
              <a:cs typeface="Book Antiqua"/>
              <a:sym typeface="Book Antiqua"/>
            </a:endParaRPr>
          </a:p>
          <a:p>
            <a:pPr marL="0" marR="0" lvl="0" indent="0" algn="just" defTabSz="914400" rtl="0" eaLnBrk="1" fontAlgn="auto" latinLnBrk="0" hangingPunct="1">
              <a:lnSpc>
                <a:spcPct val="100000"/>
              </a:lnSpc>
              <a:spcBef>
                <a:spcPts val="0"/>
              </a:spcBef>
              <a:spcAft>
                <a:spcPts val="0"/>
              </a:spcAft>
              <a:buClr>
                <a:prstClr val="black"/>
              </a:buClr>
              <a:buSzPts val="1600"/>
              <a:buFont typeface="Calibri"/>
              <a:buNone/>
              <a:tabLst/>
              <a:defRPr/>
            </a:pPr>
            <a:endParaRPr kumimoji="0" sz="2000" b="0" i="0" u="none" strike="noStrike" kern="0" cap="none" spc="0" normalizeH="0" baseline="0" noProof="0" dirty="0">
              <a:ln>
                <a:noFill/>
              </a:ln>
              <a:solidFill>
                <a:prstClr val="black"/>
              </a:solidFill>
              <a:effectLst/>
              <a:uLnTx/>
              <a:uFillTx/>
              <a:ea typeface="Book Antiqua"/>
              <a:cs typeface="Book Antiqua"/>
              <a:sym typeface="Book Antiqua"/>
            </a:endParaRPr>
          </a:p>
        </p:txBody>
      </p:sp>
      <p:sp>
        <p:nvSpPr>
          <p:cNvPr id="4" name="TextBox 3">
            <a:extLst>
              <a:ext uri="{FF2B5EF4-FFF2-40B4-BE49-F238E27FC236}">
                <a16:creationId xmlns:a16="http://schemas.microsoft.com/office/drawing/2014/main" id="{777458FA-3001-B70F-EE4B-30509B8A7A18}"/>
              </a:ext>
            </a:extLst>
          </p:cNvPr>
          <p:cNvSpPr txBox="1"/>
          <p:nvPr/>
        </p:nvSpPr>
        <p:spPr>
          <a:xfrm>
            <a:off x="2360384" y="4955139"/>
            <a:ext cx="7471228" cy="646331"/>
          </a:xfrm>
          <a:prstGeom prst="rect">
            <a:avLst/>
          </a:prstGeom>
          <a:noFill/>
          <a:ln w="28575">
            <a:solidFill>
              <a:schemeClr val="accent5">
                <a:lumMod val="75000"/>
              </a:schemeClr>
            </a:solidFill>
          </a:ln>
        </p:spPr>
        <p:txBody>
          <a:bodyPr wrap="square">
            <a:spAutoFit/>
          </a:bodyPr>
          <a:lstStyle/>
          <a:p>
            <a:pPr marL="285750" marR="0" lvl="1" indent="-285750" algn="just" defTabSz="914400" rtl="0" eaLnBrk="1" fontAlgn="auto" latinLnBrk="0" hangingPunct="1">
              <a:lnSpc>
                <a:spcPct val="100000"/>
              </a:lnSpc>
              <a:spcBef>
                <a:spcPts val="0"/>
              </a:spcBef>
              <a:spcAft>
                <a:spcPts val="0"/>
              </a:spcAft>
              <a:buClr>
                <a:srgbClr val="FF0000"/>
              </a:buClr>
              <a:buSzPts val="1600"/>
              <a:buFont typeface="Arial" panose="020B0604020202020204" pitchFamily="34" charset="0"/>
              <a:buChar char="•"/>
              <a:tabLst/>
              <a:defRPr/>
            </a:pPr>
            <a:r>
              <a:rPr kumimoji="0" lang="en-US" sz="1800" b="1" i="0" u="none" strike="noStrike" kern="0" cap="none" spc="0" normalizeH="0" baseline="0" noProof="0" dirty="0">
                <a:ln>
                  <a:noFill/>
                </a:ln>
                <a:solidFill>
                  <a:schemeClr val="accent5">
                    <a:lumMod val="75000"/>
                  </a:schemeClr>
                </a:solidFill>
                <a:effectLst/>
                <a:uLnTx/>
                <a:uFillTx/>
                <a:ea typeface="Book Antiqua"/>
                <a:cs typeface="Book Antiqua"/>
                <a:sym typeface="Book Antiqua"/>
              </a:rPr>
              <a:t>Consider DR TB in children who are contacts of a person with confirmed DR TB, or contacts of a person who had respiratory illness and died.</a:t>
            </a:r>
          </a:p>
        </p:txBody>
      </p:sp>
      <p:sp>
        <p:nvSpPr>
          <p:cNvPr id="6" name="TextBox 5">
            <a:extLst>
              <a:ext uri="{FF2B5EF4-FFF2-40B4-BE49-F238E27FC236}">
                <a16:creationId xmlns:a16="http://schemas.microsoft.com/office/drawing/2014/main" id="{52DAC7DA-96DA-17A3-D7EB-750EF6C02EC1}"/>
              </a:ext>
            </a:extLst>
          </p:cNvPr>
          <p:cNvSpPr txBox="1"/>
          <p:nvPr/>
        </p:nvSpPr>
        <p:spPr>
          <a:xfrm>
            <a:off x="1589855" y="0"/>
            <a:ext cx="9619342" cy="1323439"/>
          </a:xfrm>
          <a:prstGeom prst="rect">
            <a:avLst/>
          </a:prstGeom>
          <a:noFill/>
        </p:spPr>
        <p:txBody>
          <a:bodyPr wrap="square">
            <a:spAutoFit/>
          </a:bodyPr>
          <a:lstStyle/>
          <a:p>
            <a:pPr algn="ctr"/>
            <a:r>
              <a:rPr lang="en-US" sz="4000" b="1" dirty="0">
                <a:solidFill>
                  <a:srgbClr val="0070C0"/>
                </a:solidFill>
              </a:rPr>
              <a:t>History taking in a child suspected to have PTB</a:t>
            </a:r>
            <a:endParaRPr lang="en-KE" sz="4000" b="1" dirty="0">
              <a:solidFill>
                <a:srgbClr val="0070C0"/>
              </a:solidFill>
            </a:endParaRPr>
          </a:p>
        </p:txBody>
      </p:sp>
    </p:spTree>
    <p:extLst>
      <p:ext uri="{BB962C8B-B14F-4D97-AF65-F5344CB8AC3E}">
        <p14:creationId xmlns:p14="http://schemas.microsoft.com/office/powerpoint/2010/main" val="56865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3" name="Google Shape;473;p25"/>
          <p:cNvSpPr txBox="1">
            <a:spLocks noGrp="1"/>
          </p:cNvSpPr>
          <p:nvPr>
            <p:ph type="body" idx="1"/>
          </p:nvPr>
        </p:nvSpPr>
        <p:spPr>
          <a:xfrm>
            <a:off x="1425474" y="935333"/>
            <a:ext cx="9736012" cy="4283939"/>
          </a:xfrm>
          <a:prstGeom prst="rect">
            <a:avLst/>
          </a:prstGeom>
          <a:noFill/>
          <a:ln w="38100" cap="flat" cmpd="sng">
            <a:solidFill>
              <a:schemeClr val="accent5">
                <a:lumMod val="75000"/>
              </a:schemeClr>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150000"/>
              </a:lnSpc>
              <a:spcBef>
                <a:spcPts val="0"/>
              </a:spcBef>
              <a:spcAft>
                <a:spcPts val="0"/>
              </a:spcAft>
              <a:buClr>
                <a:schemeClr val="dk1"/>
              </a:buClr>
              <a:buSzPts val="2400"/>
              <a:buFont typeface="Arial"/>
              <a:buNone/>
            </a:pPr>
            <a:endParaRPr lang="en-US" sz="2000" dirty="0">
              <a:latin typeface="Arial"/>
              <a:ea typeface="Arial"/>
              <a:cs typeface="Arial"/>
              <a:sym typeface="Arial"/>
            </a:endParaRPr>
          </a:p>
          <a:p>
            <a:pPr marL="0" lvl="0" indent="0" algn="just" rtl="0">
              <a:lnSpc>
                <a:spcPct val="150000"/>
              </a:lnSpc>
              <a:spcBef>
                <a:spcPts val="0"/>
              </a:spcBef>
              <a:spcAft>
                <a:spcPts val="0"/>
              </a:spcAft>
              <a:buClr>
                <a:schemeClr val="dk1"/>
              </a:buClr>
              <a:buSzPts val="2400"/>
              <a:buFont typeface="Arial"/>
              <a:buNone/>
            </a:pPr>
            <a:r>
              <a:rPr lang="en-US" sz="2000" dirty="0">
                <a:latin typeface="Arial"/>
                <a:ea typeface="Arial"/>
                <a:cs typeface="Arial"/>
                <a:sym typeface="Arial"/>
              </a:rPr>
              <a:t>Where investigations are available, conduct:</a:t>
            </a:r>
            <a:endParaRPr sz="2000" dirty="0">
              <a:latin typeface="Arial"/>
              <a:ea typeface="Arial"/>
              <a:cs typeface="Arial"/>
              <a:sym typeface="Arial"/>
            </a:endParaRPr>
          </a:p>
          <a:p>
            <a:pPr marL="457200" lvl="0" indent="-457200" algn="just" rtl="0">
              <a:lnSpc>
                <a:spcPct val="150000"/>
              </a:lnSpc>
              <a:spcBef>
                <a:spcPts val="1000"/>
              </a:spcBef>
              <a:spcAft>
                <a:spcPts val="0"/>
              </a:spcAft>
              <a:buClr>
                <a:schemeClr val="dk1"/>
              </a:buClr>
              <a:buSzPts val="2400"/>
              <a:buFont typeface="Calibri"/>
              <a:buAutoNum type="alphaLcParenR"/>
            </a:pPr>
            <a:r>
              <a:rPr lang="en-US" sz="2000" dirty="0">
                <a:latin typeface="Arial"/>
                <a:ea typeface="Arial"/>
                <a:cs typeface="Arial"/>
                <a:sym typeface="Arial"/>
              </a:rPr>
              <a:t>Chest X-ray (where accessible) to aid diagnosis</a:t>
            </a:r>
            <a:endParaRPr sz="2000" dirty="0">
              <a:latin typeface="Arial"/>
              <a:ea typeface="Arial"/>
              <a:cs typeface="Arial"/>
              <a:sym typeface="Arial"/>
            </a:endParaRPr>
          </a:p>
          <a:p>
            <a:pPr marL="457200" lvl="0" indent="-457200" algn="just" rtl="0">
              <a:lnSpc>
                <a:spcPct val="150000"/>
              </a:lnSpc>
              <a:spcBef>
                <a:spcPts val="1000"/>
              </a:spcBef>
              <a:spcAft>
                <a:spcPts val="0"/>
              </a:spcAft>
              <a:buClr>
                <a:schemeClr val="dk1"/>
              </a:buClr>
              <a:buSzPts val="2400"/>
              <a:buFont typeface="Calibri"/>
              <a:buAutoNum type="alphaLcParenR"/>
            </a:pPr>
            <a:r>
              <a:rPr lang="en-US" sz="2000" dirty="0">
                <a:latin typeface="Arial"/>
                <a:ea typeface="Arial"/>
                <a:cs typeface="Arial"/>
                <a:sym typeface="Arial"/>
              </a:rPr>
              <a:t>Mantoux test/IGRA may be done where applicable to determine exposure to TB</a:t>
            </a:r>
            <a:endParaRPr sz="2000" dirty="0">
              <a:latin typeface="Arial"/>
              <a:ea typeface="Arial"/>
              <a:cs typeface="Arial"/>
              <a:sym typeface="Arial"/>
            </a:endParaRPr>
          </a:p>
          <a:p>
            <a:pPr marL="457200" lvl="0" indent="-457200" algn="just" rtl="0">
              <a:lnSpc>
                <a:spcPct val="150000"/>
              </a:lnSpc>
              <a:spcBef>
                <a:spcPts val="1000"/>
              </a:spcBef>
              <a:spcAft>
                <a:spcPts val="0"/>
              </a:spcAft>
              <a:buClr>
                <a:schemeClr val="dk1"/>
              </a:buClr>
              <a:buSzPts val="2400"/>
              <a:buFont typeface="Calibri"/>
              <a:buAutoNum type="alphaLcParenR"/>
            </a:pPr>
            <a:r>
              <a:rPr lang="en-US" sz="2000" dirty="0">
                <a:latin typeface="Arial"/>
                <a:ea typeface="Arial"/>
                <a:cs typeface="Arial"/>
                <a:sym typeface="Arial"/>
              </a:rPr>
              <a:t>Sample collection for laboratory investigations (see algorithm)- </a:t>
            </a:r>
            <a:endParaRPr sz="2000" dirty="0">
              <a:latin typeface="Arial"/>
              <a:ea typeface="Arial"/>
              <a:cs typeface="Arial"/>
              <a:sym typeface="Arial"/>
            </a:endParaRPr>
          </a:p>
          <a:p>
            <a:pPr marL="0" lvl="0" indent="0" algn="ctr" rtl="0">
              <a:lnSpc>
                <a:spcPct val="150000"/>
              </a:lnSpc>
              <a:spcBef>
                <a:spcPts val="1000"/>
              </a:spcBef>
              <a:spcAft>
                <a:spcPts val="0"/>
              </a:spcAft>
              <a:buClr>
                <a:srgbClr val="FF0000"/>
              </a:buClr>
              <a:buSzPts val="2400"/>
              <a:buNone/>
            </a:pPr>
            <a:r>
              <a:rPr lang="en-US" sz="2000" b="1" i="1" dirty="0">
                <a:solidFill>
                  <a:srgbClr val="0070C0"/>
                </a:solidFill>
                <a:latin typeface="Arial"/>
                <a:ea typeface="Arial"/>
                <a:cs typeface="Arial"/>
                <a:sym typeface="Arial"/>
              </a:rPr>
              <a:t>NB/ use of Stool sample for under 5 years</a:t>
            </a:r>
            <a:endParaRPr sz="2000" b="1" i="1" dirty="0">
              <a:solidFill>
                <a:srgbClr val="0070C0"/>
              </a:solidFill>
              <a:latin typeface="Arial"/>
              <a:ea typeface="Arial"/>
              <a:cs typeface="Arial"/>
              <a:sym typeface="Arial"/>
            </a:endParaRPr>
          </a:p>
        </p:txBody>
      </p:sp>
      <p:sp>
        <p:nvSpPr>
          <p:cNvPr id="4" name="Rectangle 3"/>
          <p:cNvSpPr/>
          <p:nvPr/>
        </p:nvSpPr>
        <p:spPr>
          <a:xfrm>
            <a:off x="2197290" y="-95533"/>
            <a:ext cx="5076276" cy="646331"/>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Pts val="3600"/>
              <a:buFont typeface="Arial"/>
              <a:buNone/>
              <a:tabLst/>
              <a:defRPr/>
            </a:pPr>
            <a:r>
              <a:rPr kumimoji="0" lang="en-US" sz="2400" b="1" i="0" u="none" strike="noStrike" kern="0" cap="none" spc="0" normalizeH="0" baseline="0" noProof="0" dirty="0">
                <a:ln>
                  <a:noFill/>
                </a:ln>
                <a:solidFill>
                  <a:prstClr val="white"/>
                </a:solidFill>
                <a:effectLst/>
                <a:uLnTx/>
                <a:uFillTx/>
                <a:latin typeface="Arial"/>
                <a:cs typeface="Arial"/>
                <a:sym typeface="Arial"/>
              </a:rPr>
              <a:t>PTB Diagnosis</a:t>
            </a:r>
          </a:p>
        </p:txBody>
      </p:sp>
      <p:sp>
        <p:nvSpPr>
          <p:cNvPr id="5" name="TextBox 4">
            <a:extLst>
              <a:ext uri="{FF2B5EF4-FFF2-40B4-BE49-F238E27FC236}">
                <a16:creationId xmlns:a16="http://schemas.microsoft.com/office/drawing/2014/main" id="{324E43A3-E4D7-5F11-A3CB-D276C02C40D2}"/>
              </a:ext>
            </a:extLst>
          </p:cNvPr>
          <p:cNvSpPr txBox="1"/>
          <p:nvPr/>
        </p:nvSpPr>
        <p:spPr>
          <a:xfrm>
            <a:off x="1732833" y="196855"/>
            <a:ext cx="3099054" cy="707886"/>
          </a:xfrm>
          <a:prstGeom prst="rect">
            <a:avLst/>
          </a:prstGeom>
          <a:noFill/>
        </p:spPr>
        <p:txBody>
          <a:bodyPr wrap="none" rtlCol="0">
            <a:spAutoFit/>
          </a:bodyPr>
          <a:lstStyle/>
          <a:p>
            <a:r>
              <a:rPr lang="en-US" sz="4000" b="1" dirty="0">
                <a:solidFill>
                  <a:srgbClr val="0070C0"/>
                </a:solidFill>
              </a:rPr>
              <a:t>PTB diagnosis</a:t>
            </a:r>
            <a:endParaRPr lang="en-KE" sz="4000" b="1" dirty="0">
              <a:solidFill>
                <a:srgbClr val="0070C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2" name="Google Shape;482;p26"/>
          <p:cNvSpPr/>
          <p:nvPr/>
        </p:nvSpPr>
        <p:spPr>
          <a:xfrm>
            <a:off x="1416335" y="1097612"/>
            <a:ext cx="10489915" cy="4662775"/>
          </a:xfrm>
          <a:prstGeom prst="rect">
            <a:avLst/>
          </a:prstGeom>
          <a:noFill/>
          <a:ln w="38100" cap="flat" cmpd="sng">
            <a:solidFill>
              <a:srgbClr val="548135"/>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just" defTabSz="914400" rtl="0" eaLnBrk="1" fontAlgn="auto" latinLnBrk="0" hangingPunct="1">
              <a:lnSpc>
                <a:spcPct val="150000"/>
              </a:lnSpc>
              <a:spcBef>
                <a:spcPts val="0"/>
              </a:spcBef>
              <a:spcAft>
                <a:spcPts val="0"/>
              </a:spcAft>
              <a:buClr>
                <a:prstClr val="black"/>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Where investigations are not available, or likely delay in obtaining results, a </a:t>
            </a:r>
            <a:r>
              <a:rPr kumimoji="0" lang="en-US" sz="1800" b="1"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clinical diagnosis </a:t>
            </a: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is  used for treatment decisions</a:t>
            </a:r>
            <a:endParaRPr kumimoji="0" sz="18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a:p>
            <a:pPr marL="342900" marR="0" lvl="0" indent="-342900" algn="just" defTabSz="914400" rtl="0" eaLnBrk="1" fontAlgn="auto" latinLnBrk="0" hangingPunct="1">
              <a:lnSpc>
                <a:spcPct val="150000"/>
              </a:lnSpc>
              <a:spcBef>
                <a:spcPts val="0"/>
              </a:spcBef>
              <a:spcAft>
                <a:spcPts val="0"/>
              </a:spcAft>
              <a:buClr>
                <a:prstClr val="black"/>
              </a:buClr>
              <a:buSzPts val="2400"/>
              <a:buFont typeface="Arial"/>
              <a:buChar char="•"/>
              <a:tabLst/>
              <a:defRPr/>
            </a:pPr>
            <a:r>
              <a:rPr kumimoji="0" lang="en-US" sz="18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Bacteriological confirmation is low due to the paucibacillary nature (low bacillary load) of TB in children </a:t>
            </a:r>
            <a:r>
              <a:rPr kumimoji="0" lang="en-US" sz="1800" b="0" i="1"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(remember the progression of disease slides above) </a:t>
            </a:r>
            <a:endParaRPr kumimoji="0" sz="18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a:p>
            <a:pPr marL="342900" marR="0" lvl="0" indent="-342900" algn="just" defTabSz="914400" rtl="0" eaLnBrk="1" fontAlgn="auto" latinLnBrk="0" hangingPunct="1">
              <a:lnSpc>
                <a:spcPct val="150000"/>
              </a:lnSpc>
              <a:spcBef>
                <a:spcPts val="0"/>
              </a:spcBef>
              <a:spcAft>
                <a:spcPts val="0"/>
              </a:spcAft>
              <a:buClr>
                <a:srgbClr val="000000"/>
              </a:buClr>
              <a:buSzPts val="2400"/>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 clinical diagnosis of PTB may be made by combining; </a:t>
            </a:r>
            <a:endParaRPr kumimoji="0" sz="18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a:p>
            <a:pPr marL="342900" marR="0" lvl="0" indent="-342900" algn="just" defTabSz="914400" rtl="0" eaLnBrk="1" fontAlgn="auto" latinLnBrk="0" hangingPunct="1">
              <a:lnSpc>
                <a:spcPct val="150000"/>
              </a:lnSpc>
              <a:spcBef>
                <a:spcPts val="0"/>
              </a:spcBef>
              <a:spcAft>
                <a:spcPts val="0"/>
              </a:spcAft>
              <a:buClr>
                <a:srgbClr val="000000"/>
              </a:buClr>
              <a:buSzPts val="2400"/>
              <a:buFont typeface="Noto Sans Symbols"/>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suggestive presenting symptoms &amp; Signs and </a:t>
            </a:r>
            <a:r>
              <a:rPr kumimoji="0" lang="en-US" sz="1800" b="1" i="1" u="none" strike="noStrike" kern="0" cap="none" spc="0" normalizeH="0" baseline="0" noProof="0" dirty="0">
                <a:ln>
                  <a:noFill/>
                </a:ln>
                <a:solidFill>
                  <a:schemeClr val="accent5">
                    <a:lumMod val="75000"/>
                  </a:schemeClr>
                </a:solidFill>
                <a:effectLst/>
                <a:uLnTx/>
                <a:uFillTx/>
                <a:latin typeface="Arial" panose="020B0604020202020204" pitchFamily="34" charset="0"/>
                <a:ea typeface="Calibri"/>
                <a:cs typeface="Arial" panose="020B0604020202020204" pitchFamily="34" charset="0"/>
                <a:sym typeface="Calibri"/>
              </a:rPr>
              <a:t>Any one of the following</a:t>
            </a:r>
            <a:r>
              <a:rPr kumimoji="0" lang="en-US" sz="1800" b="0" i="1" u="none" strike="noStrike" kern="0" cap="none" spc="0" normalizeH="0" baseline="0" noProof="0" dirty="0">
                <a:ln>
                  <a:noFill/>
                </a:ln>
                <a:solidFill>
                  <a:schemeClr val="accent5">
                    <a:lumMod val="75000"/>
                  </a:schemeClr>
                </a:solidFill>
                <a:effectLst/>
                <a:uLnTx/>
                <a:uFillTx/>
                <a:latin typeface="Arial" panose="020B0604020202020204" pitchFamily="34" charset="0"/>
                <a:ea typeface="Calibri"/>
                <a:cs typeface="Arial" panose="020B0604020202020204" pitchFamily="34" charset="0"/>
                <a:sym typeface="Calibri"/>
              </a:rPr>
              <a:t>;</a:t>
            </a:r>
            <a:endParaRPr kumimoji="0" sz="1800" b="0" i="1" u="none" strike="noStrike" kern="0" cap="none" spc="0" normalizeH="0" baseline="0" noProof="0" dirty="0">
              <a:ln>
                <a:noFill/>
              </a:ln>
              <a:solidFill>
                <a:schemeClr val="accent5">
                  <a:lumMod val="75000"/>
                </a:schemeClr>
              </a:solidFill>
              <a:effectLst/>
              <a:uLnTx/>
              <a:uFillTx/>
              <a:latin typeface="Arial" panose="020B0604020202020204" pitchFamily="34" charset="0"/>
              <a:ea typeface="Calibri"/>
              <a:cs typeface="Arial" panose="020B0604020202020204" pitchFamily="34" charset="0"/>
              <a:sym typeface="Calibri"/>
            </a:endParaRPr>
          </a:p>
          <a:p>
            <a:pPr marL="800100" marR="0" lvl="1" indent="-342900" algn="just" defTabSz="914400" rtl="0" eaLnBrk="1" fontAlgn="auto" latinLnBrk="0" hangingPunct="1">
              <a:lnSpc>
                <a:spcPct val="150000"/>
              </a:lnSpc>
              <a:spcBef>
                <a:spcPts val="0"/>
              </a:spcBef>
              <a:spcAft>
                <a:spcPts val="0"/>
              </a:spcAft>
              <a:buClr>
                <a:srgbClr val="000000"/>
              </a:buClr>
              <a:buSzPts val="2400"/>
              <a:buFont typeface="Noto Sans Symbols"/>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Positive contact history in the last 12 months</a:t>
            </a:r>
            <a:endParaRPr kumimoji="0" sz="18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a:p>
            <a:pPr marL="800100" marR="0" lvl="1" indent="-342900" algn="just" defTabSz="914400" rtl="0" eaLnBrk="1" fontAlgn="auto" latinLnBrk="0" hangingPunct="1">
              <a:lnSpc>
                <a:spcPct val="150000"/>
              </a:lnSpc>
              <a:spcBef>
                <a:spcPts val="0"/>
              </a:spcBef>
              <a:spcAft>
                <a:spcPts val="0"/>
              </a:spcAft>
              <a:buClr>
                <a:srgbClr val="000000"/>
              </a:buClr>
              <a:buSzPts val="2400"/>
              <a:buFont typeface="Noto Sans Symbols"/>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Abnormal respiratory exam</a:t>
            </a:r>
            <a:endParaRPr kumimoji="0" sz="18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a:p>
            <a:pPr marL="800100" marR="0" lvl="1" indent="-342900" algn="just" defTabSz="914400" rtl="0" eaLnBrk="1" fontAlgn="auto" latinLnBrk="0" hangingPunct="1">
              <a:lnSpc>
                <a:spcPct val="150000"/>
              </a:lnSpc>
              <a:spcBef>
                <a:spcPts val="0"/>
              </a:spcBef>
              <a:spcAft>
                <a:spcPts val="0"/>
              </a:spcAft>
              <a:buClr>
                <a:srgbClr val="000000"/>
              </a:buClr>
              <a:buSzPts val="2400"/>
              <a:buFont typeface="Noto Sans Symbols"/>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Abnormal CXR</a:t>
            </a:r>
            <a:endParaRPr kumimoji="0" sz="18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a:p>
            <a:pPr marL="800100" marR="0" lvl="1" indent="-342900" algn="just" defTabSz="914400" rtl="0" eaLnBrk="1" fontAlgn="auto" latinLnBrk="0" hangingPunct="1">
              <a:lnSpc>
                <a:spcPct val="150000"/>
              </a:lnSpc>
              <a:spcBef>
                <a:spcPts val="0"/>
              </a:spcBef>
              <a:spcAft>
                <a:spcPts val="0"/>
              </a:spcAft>
              <a:buClr>
                <a:srgbClr val="000000"/>
              </a:buClr>
              <a:buSzPts val="2400"/>
              <a:buFont typeface="Noto Sans Symbols"/>
              <a:buChar char="✔"/>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Positive </a:t>
            </a:r>
            <a:r>
              <a:rPr kumimoji="0" lang="en-US" sz="1800" b="0" i="0" u="none" strike="noStrike" kern="0" cap="none" spc="0" normalizeH="0" baseline="0" noProof="0" dirty="0" err="1">
                <a:ln>
                  <a:noFill/>
                </a:ln>
                <a:solidFill>
                  <a:srgbClr val="000000"/>
                </a:solidFill>
                <a:effectLst/>
                <a:uLnTx/>
                <a:uFillTx/>
                <a:latin typeface="Arial" panose="020B0604020202020204" pitchFamily="34" charset="0"/>
                <a:ea typeface="Calibri"/>
                <a:cs typeface="Arial" panose="020B0604020202020204" pitchFamily="34" charset="0"/>
                <a:sym typeface="Calibri"/>
              </a:rPr>
              <a:t>Mantoux</a:t>
            </a: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 or IGRA </a:t>
            </a:r>
            <a:endParaRPr kumimoji="0" sz="1800" b="0" i="0" u="none" strike="noStrike" kern="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endParaRPr>
          </a:p>
          <a:p>
            <a:pPr marL="342900" marR="0" lvl="0" indent="-342900" algn="just" defTabSz="914400" rtl="0" eaLnBrk="1" fontAlgn="auto" latinLnBrk="0" hangingPunct="1">
              <a:lnSpc>
                <a:spcPct val="150000"/>
              </a:lnSpc>
              <a:spcBef>
                <a:spcPts val="0"/>
              </a:spcBef>
              <a:spcAft>
                <a:spcPts val="0"/>
              </a:spcAft>
              <a:buClr>
                <a:prstClr val="black"/>
              </a:buClr>
              <a:buSzPts val="2400"/>
              <a:buFont typeface="Arial"/>
              <a:buChar char="•"/>
              <a:tabLst/>
              <a:defRPr/>
            </a:pPr>
            <a:r>
              <a:rPr kumimoji="0" lang="en-US" sz="1800" b="0" i="0" u="none" strike="noStrike" kern="0" cap="none" spc="0" normalizeH="0" baseline="0" noProof="0" dirty="0">
                <a:ln>
                  <a:noFill/>
                </a:ln>
                <a:solidFill>
                  <a:schemeClr val="accent5">
                    <a:lumMod val="75000"/>
                  </a:schemeClr>
                </a:solidFill>
                <a:effectLst/>
                <a:uLnTx/>
                <a:uFillTx/>
                <a:latin typeface="Arial" panose="020B0604020202020204" pitchFamily="34" charset="0"/>
                <a:ea typeface="Calibri"/>
                <a:cs typeface="Arial" panose="020B0604020202020204" pitchFamily="34" charset="0"/>
                <a:sym typeface="Calibri"/>
              </a:rPr>
              <a:t> </a:t>
            </a:r>
            <a:r>
              <a:rPr kumimoji="0" lang="en-US" sz="1800" b="1" i="1" u="none" strike="noStrike" kern="0" cap="none" spc="0" normalizeH="0" baseline="0" noProof="0" dirty="0">
                <a:ln>
                  <a:noFill/>
                </a:ln>
                <a:solidFill>
                  <a:schemeClr val="accent5">
                    <a:lumMod val="75000"/>
                  </a:schemeClr>
                </a:solidFill>
                <a:effectLst/>
                <a:uLnTx/>
                <a:uFillTx/>
                <a:latin typeface="Arial" panose="020B0604020202020204" pitchFamily="34" charset="0"/>
                <a:ea typeface="Calibri"/>
                <a:cs typeface="Arial" panose="020B0604020202020204" pitchFamily="34" charset="0"/>
                <a:sym typeface="Calibri"/>
              </a:rPr>
              <a:t>Making a decision on treating children is URGENT!</a:t>
            </a:r>
            <a:endParaRPr kumimoji="0" sz="1800" b="1" i="1" u="none" strike="noStrike" kern="0" cap="none" spc="0" normalizeH="0" baseline="0" noProof="0" dirty="0">
              <a:ln>
                <a:noFill/>
              </a:ln>
              <a:solidFill>
                <a:schemeClr val="accent5">
                  <a:lumMod val="75000"/>
                </a:schemeClr>
              </a:solidFill>
              <a:effectLst/>
              <a:uLnTx/>
              <a:uFillTx/>
              <a:latin typeface="Arial" panose="020B0604020202020204" pitchFamily="34" charset="0"/>
              <a:ea typeface="Calibri"/>
              <a:cs typeface="Arial" panose="020B0604020202020204" pitchFamily="34" charset="0"/>
              <a:sym typeface="Calibri"/>
            </a:endParaRPr>
          </a:p>
        </p:txBody>
      </p:sp>
      <p:sp>
        <p:nvSpPr>
          <p:cNvPr id="483" name="Google Shape;483;p26"/>
          <p:cNvSpPr/>
          <p:nvPr/>
        </p:nvSpPr>
        <p:spPr>
          <a:xfrm>
            <a:off x="0" y="67303"/>
            <a:ext cx="11906250" cy="510497"/>
          </a:xfrm>
          <a:prstGeom prst="rect">
            <a:avLst/>
          </a:prstGeom>
          <a:solidFill>
            <a:srgbClr val="7AB74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2400" b="1" i="0" u="none" strike="noStrike" kern="0" cap="none" spc="0" normalizeH="0" baseline="0" noProof="0" dirty="0">
                <a:ln>
                  <a:noFill/>
                </a:ln>
                <a:solidFill>
                  <a:prstClr val="white"/>
                </a:solidFill>
                <a:effectLst/>
                <a:uLnTx/>
                <a:uFillTx/>
                <a:latin typeface="Arial"/>
                <a:ea typeface="Arial"/>
                <a:cs typeface="Arial"/>
                <a:sym typeface="Arial"/>
              </a:rPr>
              <a:t>PTB Clinical Diagnosis</a:t>
            </a:r>
            <a:endParaRPr kumimoji="0" sz="2400" b="1" i="0" u="none" strike="noStrike" kern="0" cap="none" spc="0" normalizeH="0" baseline="0" noProof="0" dirty="0">
              <a:ln>
                <a:noFill/>
              </a:ln>
              <a:solidFill>
                <a:prstClr val="white"/>
              </a:solidFill>
              <a:effectLst/>
              <a:uLnTx/>
              <a:uFillTx/>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9">
          <a:extLst>
            <a:ext uri="{FF2B5EF4-FFF2-40B4-BE49-F238E27FC236}">
              <a16:creationId xmlns:a16="http://schemas.microsoft.com/office/drawing/2014/main" id="{DD75D81C-1187-5E4C-5197-65419A71B6BD}"/>
            </a:ext>
          </a:extLst>
        </p:cNvPr>
        <p:cNvGrpSpPr/>
        <p:nvPr/>
      </p:nvGrpSpPr>
      <p:grpSpPr>
        <a:xfrm>
          <a:off x="0" y="0"/>
          <a:ext cx="0" cy="0"/>
          <a:chOff x="0" y="0"/>
          <a:chExt cx="0" cy="0"/>
        </a:xfrm>
      </p:grpSpPr>
      <p:sp>
        <p:nvSpPr>
          <p:cNvPr id="630" name="Google Shape;630;p41">
            <a:extLst>
              <a:ext uri="{FF2B5EF4-FFF2-40B4-BE49-F238E27FC236}">
                <a16:creationId xmlns:a16="http://schemas.microsoft.com/office/drawing/2014/main" id="{40F21431-8312-8069-3894-B6821EAC7BB6}"/>
              </a:ext>
            </a:extLst>
          </p:cNvPr>
          <p:cNvSpPr/>
          <p:nvPr/>
        </p:nvSpPr>
        <p:spPr>
          <a:xfrm>
            <a:off x="0" y="0"/>
            <a:ext cx="12191999" cy="550200"/>
          </a:xfrm>
          <a:prstGeom prst="rect">
            <a:avLst/>
          </a:prstGeom>
          <a:solidFill>
            <a:srgbClr val="7AB74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Calibri"/>
                <a:cs typeface="Calibri"/>
                <a:sym typeface="Calibri"/>
              </a:rPr>
              <a:t>Tuberculosis treatment regimens for Kenya for children 10 years and below</a:t>
            </a:r>
            <a:endParaRPr kumimoji="0" sz="24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sp>
        <p:nvSpPr>
          <p:cNvPr id="631" name="Google Shape;631;p41">
            <a:extLst>
              <a:ext uri="{FF2B5EF4-FFF2-40B4-BE49-F238E27FC236}">
                <a16:creationId xmlns:a16="http://schemas.microsoft.com/office/drawing/2014/main" id="{369A1CCD-5A4B-6135-6BF3-474B3FB99568}"/>
              </a:ext>
            </a:extLst>
          </p:cNvPr>
          <p:cNvSpPr txBox="1"/>
          <p:nvPr/>
        </p:nvSpPr>
        <p:spPr>
          <a:xfrm>
            <a:off x="193962" y="550200"/>
            <a:ext cx="11804072" cy="369332"/>
          </a:xfrm>
          <a:prstGeom prst="rect">
            <a:avLst/>
          </a:prstGeom>
          <a:solidFill>
            <a:srgbClr val="FEE599"/>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1800" b="1" i="1" u="none" strike="noStrike" kern="0" cap="none" spc="0" normalizeH="0" baseline="0" noProof="0">
                <a:ln>
                  <a:noFill/>
                </a:ln>
                <a:solidFill>
                  <a:srgbClr val="365F91"/>
                </a:solidFill>
                <a:effectLst/>
                <a:uLnTx/>
                <a:uFillTx/>
                <a:latin typeface="Arial"/>
                <a:ea typeface="Arial"/>
                <a:cs typeface="Arial"/>
                <a:sym typeface="Arial"/>
              </a:rPr>
              <a:t>Note: All children less than 1 year of age will require the 6-month regimen</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632" name="Google Shape;632;p41">
            <a:extLst>
              <a:ext uri="{FF2B5EF4-FFF2-40B4-BE49-F238E27FC236}">
                <a16:creationId xmlns:a16="http://schemas.microsoft.com/office/drawing/2014/main" id="{75DD3E80-6534-4DEC-FB1B-A423EBE25707}"/>
              </a:ext>
            </a:extLst>
          </p:cNvPr>
          <p:cNvGraphicFramePr/>
          <p:nvPr>
            <p:extLst>
              <p:ext uri="{D42A27DB-BD31-4B8C-83A1-F6EECF244321}">
                <p14:modId xmlns:p14="http://schemas.microsoft.com/office/powerpoint/2010/main" val="2107973233"/>
              </p:ext>
            </p:extLst>
          </p:nvPr>
        </p:nvGraphicFramePr>
        <p:xfrm>
          <a:off x="98323" y="1100400"/>
          <a:ext cx="11995350" cy="5671312"/>
        </p:xfrm>
        <a:graphic>
          <a:graphicData uri="http://schemas.openxmlformats.org/drawingml/2006/table">
            <a:tbl>
              <a:tblPr>
                <a:noFill/>
              </a:tblPr>
              <a:tblGrid>
                <a:gridCol w="1746675">
                  <a:extLst>
                    <a:ext uri="{9D8B030D-6E8A-4147-A177-3AD203B41FA5}">
                      <a16:colId xmlns:a16="http://schemas.microsoft.com/office/drawing/2014/main" val="20000"/>
                    </a:ext>
                  </a:extLst>
                </a:gridCol>
                <a:gridCol w="2465745">
                  <a:extLst>
                    <a:ext uri="{9D8B030D-6E8A-4147-A177-3AD203B41FA5}">
                      <a16:colId xmlns:a16="http://schemas.microsoft.com/office/drawing/2014/main" val="20001"/>
                    </a:ext>
                  </a:extLst>
                </a:gridCol>
                <a:gridCol w="5631543">
                  <a:extLst>
                    <a:ext uri="{9D8B030D-6E8A-4147-A177-3AD203B41FA5}">
                      <a16:colId xmlns:a16="http://schemas.microsoft.com/office/drawing/2014/main" val="20002"/>
                    </a:ext>
                  </a:extLst>
                </a:gridCol>
                <a:gridCol w="2151387">
                  <a:extLst>
                    <a:ext uri="{9D8B030D-6E8A-4147-A177-3AD203B41FA5}">
                      <a16:colId xmlns:a16="http://schemas.microsoft.com/office/drawing/2014/main" val="20003"/>
                    </a:ext>
                  </a:extLst>
                </a:gridCol>
              </a:tblGrid>
              <a:tr h="464525">
                <a:tc>
                  <a:txBody>
                    <a:bodyPr/>
                    <a:lstStyle/>
                    <a:p>
                      <a:pPr marL="0" marR="0" lvl="0" indent="0" algn="l" rtl="0">
                        <a:lnSpc>
                          <a:spcPct val="150000"/>
                        </a:lnSpc>
                        <a:spcBef>
                          <a:spcPts val="0"/>
                        </a:spcBef>
                        <a:spcAft>
                          <a:spcPts val="0"/>
                        </a:spcAft>
                        <a:buClr>
                          <a:srgbClr val="000000"/>
                        </a:buClr>
                        <a:buSzPts val="1200"/>
                        <a:buFont typeface="Arial"/>
                        <a:buNone/>
                      </a:pPr>
                      <a:r>
                        <a:rPr lang="en-US" sz="1600" b="1" u="none" strike="noStrike" cap="none" dirty="0">
                          <a:solidFill>
                            <a:srgbClr val="000000"/>
                          </a:solidFill>
                          <a:latin typeface="+mn-lt"/>
                          <a:ea typeface="Arial"/>
                          <a:cs typeface="Arial"/>
                          <a:sym typeface="Arial"/>
                        </a:rPr>
                        <a:t> Criteria</a:t>
                      </a:r>
                      <a:endParaRPr sz="1600"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9050" cap="flat" cmpd="sng">
                      <a:solidFill>
                        <a:srgbClr val="D99594"/>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tc>
                  <a:txBody>
                    <a:bodyPr/>
                    <a:lstStyle/>
                    <a:p>
                      <a:pPr marL="0" marR="0" lvl="0" indent="0" algn="ctr" rtl="0">
                        <a:lnSpc>
                          <a:spcPct val="150000"/>
                        </a:lnSpc>
                        <a:spcBef>
                          <a:spcPts val="0"/>
                        </a:spcBef>
                        <a:spcAft>
                          <a:spcPts val="0"/>
                        </a:spcAft>
                        <a:buClr>
                          <a:srgbClr val="000000"/>
                        </a:buClr>
                        <a:buSzPts val="1400"/>
                        <a:buFont typeface="Arial"/>
                        <a:buNone/>
                      </a:pPr>
                      <a:r>
                        <a:rPr lang="en-US" sz="1600" b="1" u="none" strike="noStrike" cap="none" dirty="0">
                          <a:solidFill>
                            <a:srgbClr val="000000"/>
                          </a:solidFill>
                          <a:latin typeface="+mn-lt"/>
                          <a:ea typeface="Arial"/>
                          <a:cs typeface="Arial"/>
                          <a:sym typeface="Arial"/>
                        </a:rPr>
                        <a:t>Eligibility for 4-month regimen</a:t>
                      </a:r>
                    </a:p>
                    <a:p>
                      <a:pPr marL="0" marR="0" lvl="0" indent="0" algn="ctr" rtl="0">
                        <a:lnSpc>
                          <a:spcPct val="150000"/>
                        </a:lnSpc>
                        <a:spcBef>
                          <a:spcPts val="0"/>
                        </a:spcBef>
                        <a:spcAft>
                          <a:spcPts val="0"/>
                        </a:spcAft>
                        <a:buClr>
                          <a:srgbClr val="000000"/>
                        </a:buClr>
                        <a:buSzPts val="1400"/>
                        <a:buFont typeface="Arial"/>
                        <a:buNone/>
                      </a:pPr>
                      <a:r>
                        <a:rPr lang="en-US" sz="1600" b="1" u="none" strike="noStrike" cap="none" dirty="0">
                          <a:solidFill>
                            <a:srgbClr val="000000"/>
                          </a:solidFill>
                          <a:latin typeface="+mn-lt"/>
                          <a:ea typeface="Arial"/>
                          <a:cs typeface="Arial"/>
                          <a:sym typeface="Arial"/>
                        </a:rPr>
                        <a:t> (</a:t>
                      </a:r>
                      <a:r>
                        <a:rPr lang="en-US" sz="1600" u="none" strike="noStrike" cap="none" dirty="0">
                          <a:latin typeface="+mn-lt"/>
                          <a:ea typeface="Arial"/>
                          <a:cs typeface="Arial"/>
                          <a:sym typeface="Arial"/>
                        </a:rPr>
                        <a:t>Non-severe TB)</a:t>
                      </a:r>
                      <a:endParaRPr sz="1600"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9050" cap="flat" cmpd="sng">
                      <a:solidFill>
                        <a:srgbClr val="D99594"/>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b="1" u="none" strike="noStrike" cap="none" dirty="0">
                          <a:solidFill>
                            <a:srgbClr val="000000"/>
                          </a:solidFill>
                          <a:latin typeface="+mn-lt"/>
                          <a:ea typeface="Arial"/>
                          <a:cs typeface="Arial"/>
                          <a:sym typeface="Arial"/>
                        </a:rPr>
                        <a:t>Eligibility for 6-month regimen </a:t>
                      </a:r>
                      <a:endParaRPr sz="1600" dirty="0">
                        <a:latin typeface="+mn-lt"/>
                      </a:endParaRPr>
                    </a:p>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latin typeface="+mn-lt"/>
                          <a:ea typeface="Arial"/>
                          <a:cs typeface="Arial"/>
                          <a:sym typeface="Arial"/>
                        </a:rPr>
                        <a:t>(Severe TB)</a:t>
                      </a:r>
                      <a:endParaRPr sz="1600"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9050" cap="flat" cmpd="sng">
                      <a:solidFill>
                        <a:srgbClr val="D99594"/>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0000"/>
                          </a:solidFill>
                          <a:latin typeface="Arial"/>
                          <a:ea typeface="Arial"/>
                          <a:cs typeface="Arial"/>
                          <a:sym typeface="Arial"/>
                        </a:rPr>
                        <a:t>Eligibility for 12 months</a:t>
                      </a:r>
                      <a:endParaRPr sz="1400" u="none" strike="noStrike" cap="none">
                        <a:latin typeface="Arial"/>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9050" cap="flat" cmpd="sng">
                      <a:solidFill>
                        <a:srgbClr val="D99594"/>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64525">
                <a:tc>
                  <a:txBody>
                    <a:bodyPr/>
                    <a:lstStyle/>
                    <a:p>
                      <a:pPr marL="0" marR="0" lvl="0" indent="0" algn="l" rtl="0">
                        <a:lnSpc>
                          <a:spcPct val="150000"/>
                        </a:lnSpc>
                        <a:spcBef>
                          <a:spcPts val="0"/>
                        </a:spcBef>
                        <a:spcAft>
                          <a:spcPts val="0"/>
                        </a:spcAft>
                        <a:buClr>
                          <a:srgbClr val="000000"/>
                        </a:buClr>
                        <a:buSzPts val="1400"/>
                        <a:buFont typeface="Arial"/>
                        <a:buNone/>
                      </a:pPr>
                      <a:r>
                        <a:rPr lang="en-US" sz="1600" b="1" u="none" strike="noStrike" cap="none">
                          <a:solidFill>
                            <a:schemeClr val="dk1"/>
                          </a:solidFill>
                          <a:latin typeface="+mn-lt"/>
                          <a:ea typeface="Arial"/>
                          <a:cs typeface="Arial"/>
                          <a:sym typeface="Arial"/>
                        </a:rPr>
                        <a:t>Age</a:t>
                      </a:r>
                      <a:endParaRPr sz="1600" u="none" strike="noStrike" cap="none">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lgn="ctr">
                      <a:solidFill>
                        <a:srgbClr val="E5B8B7"/>
                      </a:solidFill>
                      <a:prstDash val="solid"/>
                      <a:round/>
                      <a:headEnd type="none" w="sm" len="sm"/>
                      <a:tailEnd type="none" w="sm" len="sm"/>
                    </a:lnR>
                    <a:lnT w="12700" cap="flat" cmpd="sng" algn="ctr">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chemeClr val="dk1"/>
                          </a:solidFill>
                          <a:latin typeface="+mn-lt"/>
                          <a:ea typeface="Arial"/>
                          <a:cs typeface="Arial"/>
                          <a:sym typeface="Arial"/>
                        </a:rPr>
                        <a:t>≥1 year to 10 years</a:t>
                      </a:r>
                      <a:endParaRPr sz="1600" u="none" strike="noStrike" cap="none" dirty="0">
                        <a:solidFill>
                          <a:schemeClr val="dk1"/>
                        </a:solidFill>
                        <a:latin typeface="+mn-lt"/>
                        <a:ea typeface="Arial"/>
                        <a:cs typeface="Arial"/>
                        <a:sym typeface="Arial"/>
                      </a:endParaRPr>
                    </a:p>
                  </a:txBody>
                  <a:tcPr marL="68575" marR="68575" marT="0" marB="0">
                    <a:lnL w="12700" cap="flat" cmpd="sng" algn="ctr">
                      <a:solidFill>
                        <a:srgbClr val="E5B8B7"/>
                      </a:solidFill>
                      <a:prstDash val="solid"/>
                      <a:round/>
                      <a:headEnd type="none" w="sm" len="sm"/>
                      <a:tailEnd type="none" w="sm" len="sm"/>
                    </a:lnL>
                    <a:lnR w="12700" cap="flat" cmpd="sng" algn="ctr">
                      <a:solidFill>
                        <a:srgbClr val="E5B8B7"/>
                      </a:solidFill>
                      <a:prstDash val="solid"/>
                      <a:round/>
                      <a:headEnd type="none" w="sm" len="sm"/>
                      <a:tailEnd type="none" w="sm" len="sm"/>
                    </a:lnR>
                    <a:lnT w="12700" cap="flat" cmpd="sng" algn="ctr">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chemeClr val="dk1"/>
                          </a:solidFill>
                          <a:latin typeface="+mn-lt"/>
                          <a:ea typeface="Arial"/>
                          <a:cs typeface="Arial"/>
                          <a:sym typeface="Arial"/>
                        </a:rPr>
                        <a:t>All infants (&lt;12 months)</a:t>
                      </a:r>
                      <a:endParaRPr sz="1600" dirty="0">
                        <a:latin typeface="+mn-lt"/>
                      </a:endParaRPr>
                    </a:p>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chemeClr val="dk1"/>
                          </a:solidFill>
                          <a:latin typeface="+mn-lt"/>
                          <a:ea typeface="Arial"/>
                          <a:cs typeface="Arial"/>
                          <a:sym typeface="Arial"/>
                        </a:rPr>
                        <a:t>Above 10 years (11 to &lt;15years)</a:t>
                      </a:r>
                      <a:endParaRPr sz="1600" u="none" strike="noStrike" cap="none" dirty="0">
                        <a:latin typeface="+mn-lt"/>
                        <a:ea typeface="Arial"/>
                        <a:cs typeface="Arial"/>
                        <a:sym typeface="Arial"/>
                      </a:endParaRPr>
                    </a:p>
                  </a:txBody>
                  <a:tcPr marL="68575" marR="68575" marT="0" marB="0">
                    <a:lnL w="12700" cap="flat" cmpd="sng" algn="ctr">
                      <a:solidFill>
                        <a:srgbClr val="E5B8B7"/>
                      </a:solidFill>
                      <a:prstDash val="solid"/>
                      <a:round/>
                      <a:headEnd type="none" w="sm" len="sm"/>
                      <a:tailEnd type="none" w="sm" len="sm"/>
                    </a:lnL>
                    <a:lnR w="12700" cap="flat" cmpd="sng" algn="ctr">
                      <a:solidFill>
                        <a:srgbClr val="E5B8B7"/>
                      </a:solidFill>
                      <a:prstDash val="solid"/>
                      <a:round/>
                      <a:headEnd type="none" w="sm" len="sm"/>
                      <a:tailEnd type="none" w="sm" len="sm"/>
                    </a:lnR>
                    <a:lnT w="12700" cap="flat" cmpd="sng" algn="ctr">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chemeClr val="dk1"/>
                        </a:solidFill>
                        <a:latin typeface="Arial"/>
                        <a:ea typeface="Arial"/>
                        <a:cs typeface="Arial"/>
                        <a:sym typeface="Arial"/>
                      </a:endParaRPr>
                    </a:p>
                  </a:txBody>
                  <a:tcPr marL="68575" marR="68575" marT="0" marB="0">
                    <a:lnL w="12700" cap="flat" cmpd="sng" algn="ctr">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lgn="ctr">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64525">
                <a:tc>
                  <a:txBody>
                    <a:bodyPr/>
                    <a:lstStyle/>
                    <a:p>
                      <a:pPr marL="0" marR="0" lvl="0" indent="0" algn="l" rtl="0">
                        <a:lnSpc>
                          <a:spcPct val="150000"/>
                        </a:lnSpc>
                        <a:spcBef>
                          <a:spcPts val="0"/>
                        </a:spcBef>
                        <a:spcAft>
                          <a:spcPts val="0"/>
                        </a:spcAft>
                        <a:buClr>
                          <a:srgbClr val="000000"/>
                        </a:buClr>
                        <a:buSzPts val="1400"/>
                        <a:buFont typeface="Arial"/>
                        <a:buNone/>
                      </a:pPr>
                      <a:r>
                        <a:rPr lang="en-US" sz="1600" b="1" u="none" strike="noStrike" cap="none" dirty="0">
                          <a:latin typeface="+mn-lt"/>
                          <a:ea typeface="Arial"/>
                          <a:cs typeface="Arial"/>
                          <a:sym typeface="Arial"/>
                        </a:rPr>
                        <a:t>Type of TB</a:t>
                      </a:r>
                      <a:endParaRPr sz="1600" b="1"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lgn="ctr">
                      <a:solidFill>
                        <a:srgbClr val="E5B8B7"/>
                      </a:solidFill>
                      <a:prstDash val="solid"/>
                      <a:round/>
                      <a:headEnd type="none" w="sm" len="sm"/>
                      <a:tailEnd type="none" w="sm" len="sm"/>
                    </a:lnR>
                    <a:lnT w="12700" cap="flat" cmpd="sng" algn="ctr">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chemeClr val="dk1"/>
                          </a:solidFill>
                          <a:latin typeface="+mn-lt"/>
                          <a:ea typeface="Arial"/>
                          <a:cs typeface="Arial"/>
                          <a:sym typeface="Arial"/>
                        </a:rPr>
                        <a:t>PTB</a:t>
                      </a:r>
                    </a:p>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chemeClr val="dk1"/>
                          </a:solidFill>
                          <a:latin typeface="+mn-lt"/>
                          <a:ea typeface="Arial"/>
                          <a:cs typeface="Arial"/>
                          <a:sym typeface="Arial"/>
                        </a:rPr>
                        <a:t>Uncomplicated TB Lymphadenitis</a:t>
                      </a:r>
                      <a:endParaRPr sz="1600" u="none" strike="noStrike" cap="none" dirty="0">
                        <a:solidFill>
                          <a:schemeClr val="dk1"/>
                        </a:solidFill>
                        <a:latin typeface="+mn-lt"/>
                        <a:ea typeface="Arial"/>
                        <a:cs typeface="Arial"/>
                        <a:sym typeface="Arial"/>
                      </a:endParaRPr>
                    </a:p>
                  </a:txBody>
                  <a:tcPr marL="68575" marR="68575" marT="0" marB="0">
                    <a:lnL w="12700" cap="flat" cmpd="sng" algn="ctr">
                      <a:solidFill>
                        <a:srgbClr val="E5B8B7"/>
                      </a:solidFill>
                      <a:prstDash val="solid"/>
                      <a:round/>
                      <a:headEnd type="none" w="sm" len="sm"/>
                      <a:tailEnd type="none" w="sm" len="sm"/>
                    </a:lnL>
                    <a:lnR w="12700" cap="flat" cmpd="sng" algn="ctr">
                      <a:solidFill>
                        <a:srgbClr val="E5B8B7"/>
                      </a:solidFill>
                      <a:prstDash val="solid"/>
                      <a:round/>
                      <a:headEnd type="none" w="sm" len="sm"/>
                      <a:tailEnd type="none" w="sm" len="sm"/>
                    </a:lnR>
                    <a:lnT w="12700" cap="flat" cmpd="sng" algn="ctr">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latin typeface="+mn-lt"/>
                          <a:ea typeface="Arial"/>
                          <a:cs typeface="Arial"/>
                          <a:sym typeface="Arial"/>
                        </a:rPr>
                        <a:t>Extra-Pulmonary TB</a:t>
                      </a:r>
                    </a:p>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latin typeface="+mn-lt"/>
                          <a:ea typeface="Arial"/>
                          <a:cs typeface="Arial"/>
                          <a:sym typeface="Arial"/>
                        </a:rPr>
                        <a:t>Complicated TB Lymphadenitis</a:t>
                      </a:r>
                      <a:endParaRPr sz="1600" u="none" strike="noStrike" cap="none" dirty="0">
                        <a:latin typeface="+mn-lt"/>
                        <a:ea typeface="Arial"/>
                        <a:cs typeface="Arial"/>
                        <a:sym typeface="Arial"/>
                      </a:endParaRPr>
                    </a:p>
                  </a:txBody>
                  <a:tcPr marL="68575" marR="68575" marT="0" marB="0">
                    <a:lnL w="12700" cap="flat" cmpd="sng" algn="ctr">
                      <a:solidFill>
                        <a:srgbClr val="E5B8B7"/>
                      </a:solidFill>
                      <a:prstDash val="solid"/>
                      <a:round/>
                      <a:headEnd type="none" w="sm" len="sm"/>
                      <a:tailEnd type="none" w="sm" len="sm"/>
                    </a:lnL>
                    <a:lnR w="12700" cap="flat" cmpd="sng" algn="ctr">
                      <a:solidFill>
                        <a:srgbClr val="E5B8B7"/>
                      </a:solidFill>
                      <a:prstDash val="solid"/>
                      <a:round/>
                      <a:headEnd type="none" w="sm" len="sm"/>
                      <a:tailEnd type="none" w="sm" len="sm"/>
                    </a:lnR>
                    <a:lnT w="12700" cap="flat" cmpd="sng" algn="ctr">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tc vMerge="1">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chemeClr val="dk1"/>
                        </a:solidFill>
                        <a:latin typeface="Arial"/>
                        <a:ea typeface="Arial"/>
                        <a:cs typeface="Arial"/>
                        <a:sym typeface="Arial"/>
                      </a:endParaRPr>
                    </a:p>
                  </a:txBody>
                  <a:tcPr marL="68575" marR="68575" marT="0" marB="0">
                    <a:lnL w="12700" cap="flat" cmpd="sng" algn="ctr">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lgn="ctr">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extLst>
                  <a:ext uri="{0D108BD9-81ED-4DB2-BD59-A6C34878D82A}">
                    <a16:rowId xmlns:a16="http://schemas.microsoft.com/office/drawing/2014/main" val="3952983833"/>
                  </a:ext>
                </a:extLst>
              </a:tr>
              <a:tr h="1833726">
                <a:tc>
                  <a:txBody>
                    <a:bodyPr/>
                    <a:lstStyle/>
                    <a:p>
                      <a:pPr marL="0" marR="0" lvl="0" indent="0" algn="l" rtl="0">
                        <a:lnSpc>
                          <a:spcPct val="150000"/>
                        </a:lnSpc>
                        <a:spcBef>
                          <a:spcPts val="0"/>
                        </a:spcBef>
                        <a:spcAft>
                          <a:spcPts val="0"/>
                        </a:spcAft>
                        <a:buClr>
                          <a:srgbClr val="000000"/>
                        </a:buClr>
                        <a:buSzPts val="1400"/>
                        <a:buFont typeface="Arial"/>
                        <a:buNone/>
                      </a:pPr>
                      <a:r>
                        <a:rPr lang="en-US" sz="1600" b="1" i="0" u="none" strike="noStrike" cap="none" dirty="0">
                          <a:latin typeface="+mn-lt"/>
                          <a:ea typeface="Arial"/>
                          <a:cs typeface="Arial"/>
                          <a:sym typeface="Arial"/>
                        </a:rPr>
                        <a:t>Clinical Status </a:t>
                      </a:r>
                    </a:p>
                    <a:p>
                      <a:pPr marL="0" marR="0" lvl="0" indent="0" algn="l" rtl="0">
                        <a:lnSpc>
                          <a:spcPct val="150000"/>
                        </a:lnSpc>
                        <a:spcBef>
                          <a:spcPts val="0"/>
                        </a:spcBef>
                        <a:spcAft>
                          <a:spcPts val="0"/>
                        </a:spcAft>
                        <a:buClr>
                          <a:srgbClr val="000000"/>
                        </a:buClr>
                        <a:buSzPts val="1400"/>
                        <a:buFont typeface="Arial"/>
                        <a:buNone/>
                      </a:pPr>
                      <a:r>
                        <a:rPr lang="en-US" sz="1600" b="0" i="0" u="none" strike="noStrike" cap="none" dirty="0">
                          <a:latin typeface="+mn-lt"/>
                          <a:ea typeface="Arial"/>
                          <a:cs typeface="Arial"/>
                          <a:sym typeface="Arial"/>
                        </a:rPr>
                        <a:t>(At the point of diagnosis)</a:t>
                      </a:r>
                      <a:endParaRPr sz="1600" b="0" i="0"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a:txBody>
                    <a:bodyPr/>
                    <a:lstStyle/>
                    <a:p>
                      <a:pPr marL="285750" marR="0" lvl="0" indent="-285750" algn="l" rtl="0">
                        <a:lnSpc>
                          <a:spcPct val="150000"/>
                        </a:lnSpc>
                        <a:spcBef>
                          <a:spcPts val="0"/>
                        </a:spcBef>
                        <a:spcAft>
                          <a:spcPts val="0"/>
                        </a:spcAft>
                        <a:buClr>
                          <a:srgbClr val="000000"/>
                        </a:buClr>
                        <a:buSzPts val="1400"/>
                        <a:buFont typeface="Arial" panose="020B0604020202020204" pitchFamily="34" charset="0"/>
                        <a:buChar char="•"/>
                      </a:pPr>
                      <a:r>
                        <a:rPr lang="en-US" sz="1600" u="none" strike="noStrike" cap="none" dirty="0">
                          <a:solidFill>
                            <a:srgbClr val="000000"/>
                          </a:solidFill>
                          <a:latin typeface="+mn-lt"/>
                          <a:ea typeface="Arial"/>
                          <a:cs typeface="Arial"/>
                          <a:sym typeface="Arial"/>
                        </a:rPr>
                        <a:t>Stable enough to be managed as an outpatient at the point of diagnosis</a:t>
                      </a:r>
                      <a:endParaRPr sz="1600" u="none" strike="noStrike" cap="none" dirty="0">
                        <a:latin typeface="+mn-lt"/>
                        <a:ea typeface="Arial"/>
                        <a:cs typeface="Arial"/>
                        <a:sym typeface="Arial"/>
                      </a:endParaRPr>
                    </a:p>
                    <a:p>
                      <a:pPr marL="285750" marR="0" lvl="0" indent="-285750" algn="l" rtl="0">
                        <a:lnSpc>
                          <a:spcPct val="150000"/>
                        </a:lnSpc>
                        <a:spcBef>
                          <a:spcPts val="0"/>
                        </a:spcBef>
                        <a:spcAft>
                          <a:spcPts val="0"/>
                        </a:spcAft>
                        <a:buClr>
                          <a:srgbClr val="000000"/>
                        </a:buClr>
                        <a:buSzPts val="1400"/>
                        <a:buFont typeface="Arial"/>
                        <a:buChar char="•"/>
                      </a:pPr>
                      <a:r>
                        <a:rPr lang="en-US" sz="1600" u="none" strike="noStrike" cap="none" dirty="0">
                          <a:solidFill>
                            <a:srgbClr val="000000"/>
                          </a:solidFill>
                          <a:latin typeface="+mn-lt"/>
                          <a:ea typeface="Arial"/>
                          <a:cs typeface="Arial"/>
                          <a:sym typeface="Arial"/>
                        </a:rPr>
                        <a:t>No danger signs </a:t>
                      </a:r>
                      <a:endParaRPr sz="1600" u="none" strike="noStrike" cap="none" dirty="0">
                        <a:latin typeface="+mn-lt"/>
                        <a:ea typeface="Arial"/>
                        <a:cs typeface="Arial"/>
                        <a:sym typeface="Arial"/>
                      </a:endParaRPr>
                    </a:p>
                    <a:p>
                      <a:pPr marL="0" marR="0" lvl="0" indent="0" algn="l" rtl="0">
                        <a:lnSpc>
                          <a:spcPct val="150000"/>
                        </a:lnSpc>
                        <a:spcBef>
                          <a:spcPts val="0"/>
                        </a:spcBef>
                        <a:spcAft>
                          <a:spcPts val="0"/>
                        </a:spcAft>
                        <a:buClr>
                          <a:srgbClr val="000000"/>
                        </a:buClr>
                        <a:buSzPts val="1400"/>
                        <a:buFont typeface="Arial" panose="020B0604020202020204" pitchFamily="34" charset="0"/>
                        <a:buNone/>
                      </a:pPr>
                      <a:endParaRPr sz="1600"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a:txBody>
                    <a:bodyPr/>
                    <a:lstStyle/>
                    <a:p>
                      <a:pPr marL="285750" marR="0" lvl="0" indent="-285750" algn="l" rtl="0">
                        <a:lnSpc>
                          <a:spcPct val="150000"/>
                        </a:lnSpc>
                        <a:spcBef>
                          <a:spcPts val="0"/>
                        </a:spcBef>
                        <a:spcAft>
                          <a:spcPts val="0"/>
                        </a:spcAft>
                        <a:buClr>
                          <a:srgbClr val="000000"/>
                        </a:buClr>
                        <a:buSzPts val="1400"/>
                        <a:buFont typeface="Arial" panose="020B0604020202020204" pitchFamily="34" charset="0"/>
                        <a:buChar char="•"/>
                      </a:pPr>
                      <a:r>
                        <a:rPr lang="en-US" sz="1600" u="none" strike="noStrike" cap="none" dirty="0">
                          <a:solidFill>
                            <a:srgbClr val="000000"/>
                          </a:solidFill>
                          <a:latin typeface="+mn-lt"/>
                          <a:ea typeface="Arial"/>
                          <a:cs typeface="Arial"/>
                          <a:sym typeface="Arial"/>
                        </a:rPr>
                        <a:t>All hospitalized patients or require admission</a:t>
                      </a:r>
                      <a:endParaRPr sz="1600" u="none" strike="noStrike" cap="none" dirty="0">
                        <a:latin typeface="+mn-lt"/>
                        <a:ea typeface="Arial"/>
                        <a:cs typeface="Arial"/>
                        <a:sym typeface="Arial"/>
                      </a:endParaRPr>
                    </a:p>
                    <a:p>
                      <a:pPr marL="285750" marR="0" lvl="0" indent="-285750" algn="l" rtl="0">
                        <a:lnSpc>
                          <a:spcPct val="150000"/>
                        </a:lnSpc>
                        <a:spcBef>
                          <a:spcPts val="0"/>
                        </a:spcBef>
                        <a:spcAft>
                          <a:spcPts val="0"/>
                        </a:spcAft>
                        <a:buClr>
                          <a:srgbClr val="000000"/>
                        </a:buClr>
                        <a:buSzPts val="1400"/>
                        <a:buFont typeface="Arial"/>
                        <a:buChar char="•"/>
                      </a:pPr>
                      <a:r>
                        <a:rPr lang="en-US" sz="1600" u="none" strike="noStrike" cap="none" dirty="0">
                          <a:latin typeface="+mn-lt"/>
                          <a:ea typeface="Arial"/>
                          <a:cs typeface="Arial"/>
                          <a:sym typeface="Arial"/>
                        </a:rPr>
                        <a:t>Severely ill at diagnosis with any danger sign.   </a:t>
                      </a:r>
                    </a:p>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latin typeface="+mn-lt"/>
                          <a:ea typeface="Arial"/>
                          <a:cs typeface="Arial"/>
                          <a:sym typeface="Arial"/>
                        </a:rPr>
                        <a:t>(Difficulty in breathing with associated central cyanosis, Grunting, Oxygen saturation &lt;90%, ; Increased respiratory rate (age 0-2months &gt;60/min; 2-12months &gt;50/min; 1-5yr &gt;40/min; 6-10yr &gt;30/min) ; unable to drink/breastfeed; Weak or absent pulse; Coma/convulsing/confusion; Not responding to pain or unresponsive)</a:t>
                      </a:r>
                      <a:endParaRPr sz="1600"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lang="en-US" sz="1400" u="none" strike="noStrike" cap="none"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latin typeface="Arial"/>
                          <a:ea typeface="Arial"/>
                          <a:cs typeface="Arial"/>
                          <a:sym typeface="Arial"/>
                        </a:rPr>
                        <a:t>TB Meningitis &amp; </a:t>
                      </a:r>
                      <a:r>
                        <a:rPr lang="en-US" sz="1400" u="none" strike="noStrike" cap="none" dirty="0" err="1">
                          <a:latin typeface="Arial"/>
                          <a:ea typeface="Arial"/>
                          <a:cs typeface="Arial"/>
                          <a:sym typeface="Arial"/>
                        </a:rPr>
                        <a:t>Ostoearticular</a:t>
                      </a:r>
                      <a:r>
                        <a:rPr lang="en-US" sz="1400" u="none" strike="noStrike" cap="none" dirty="0">
                          <a:latin typeface="Arial"/>
                          <a:ea typeface="Arial"/>
                          <a:cs typeface="Arial"/>
                          <a:sym typeface="Arial"/>
                        </a:rPr>
                        <a:t> TB</a:t>
                      </a:r>
                      <a:endParaRPr sz="1400" u="none" strike="noStrike" cap="none" dirty="0">
                        <a:latin typeface="Arial"/>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874871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29">
          <a:extLst>
            <a:ext uri="{FF2B5EF4-FFF2-40B4-BE49-F238E27FC236}">
              <a16:creationId xmlns:a16="http://schemas.microsoft.com/office/drawing/2014/main" id="{AD4581A1-B200-34AE-6BDB-2B35CCA43D39}"/>
            </a:ext>
          </a:extLst>
        </p:cNvPr>
        <p:cNvGrpSpPr/>
        <p:nvPr/>
      </p:nvGrpSpPr>
      <p:grpSpPr>
        <a:xfrm>
          <a:off x="0" y="0"/>
          <a:ext cx="0" cy="0"/>
          <a:chOff x="0" y="0"/>
          <a:chExt cx="0" cy="0"/>
        </a:xfrm>
      </p:grpSpPr>
      <p:sp>
        <p:nvSpPr>
          <p:cNvPr id="630" name="Google Shape;630;p41">
            <a:extLst>
              <a:ext uri="{FF2B5EF4-FFF2-40B4-BE49-F238E27FC236}">
                <a16:creationId xmlns:a16="http://schemas.microsoft.com/office/drawing/2014/main" id="{AAD47F76-3434-9C46-36AE-83206DAD5B2C}"/>
              </a:ext>
            </a:extLst>
          </p:cNvPr>
          <p:cNvSpPr/>
          <p:nvPr/>
        </p:nvSpPr>
        <p:spPr>
          <a:xfrm>
            <a:off x="0" y="0"/>
            <a:ext cx="12191999" cy="550200"/>
          </a:xfrm>
          <a:prstGeom prst="rect">
            <a:avLst/>
          </a:prstGeom>
          <a:solidFill>
            <a:srgbClr val="7AB74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400" b="1" i="0" u="none" strike="noStrike" kern="0" cap="none" spc="0" normalizeH="0" baseline="0" noProof="0" dirty="0">
                <a:ln>
                  <a:noFill/>
                </a:ln>
                <a:solidFill>
                  <a:srgbClr val="FFFFFF"/>
                </a:solidFill>
                <a:effectLst/>
                <a:uLnTx/>
                <a:uFillTx/>
                <a:latin typeface="Arial"/>
                <a:ea typeface="Calibri"/>
                <a:cs typeface="Calibri"/>
                <a:sym typeface="Calibri"/>
              </a:rPr>
              <a:t>Tuberculosis treatment regimens for Kenya for children 10 years and below</a:t>
            </a:r>
            <a:endParaRPr kumimoji="0" sz="2400" b="0" i="0" u="none" strike="noStrike" kern="0" cap="none" spc="0" normalizeH="0" baseline="0" noProof="0" dirty="0">
              <a:ln>
                <a:noFill/>
              </a:ln>
              <a:solidFill>
                <a:srgbClr val="FFFFFF"/>
              </a:solidFill>
              <a:effectLst/>
              <a:uLnTx/>
              <a:uFillTx/>
              <a:latin typeface="Arial"/>
              <a:ea typeface="Calibri"/>
              <a:cs typeface="Calibri"/>
              <a:sym typeface="Calibri"/>
            </a:endParaRPr>
          </a:p>
        </p:txBody>
      </p:sp>
      <p:sp>
        <p:nvSpPr>
          <p:cNvPr id="631" name="Google Shape;631;p41">
            <a:extLst>
              <a:ext uri="{FF2B5EF4-FFF2-40B4-BE49-F238E27FC236}">
                <a16:creationId xmlns:a16="http://schemas.microsoft.com/office/drawing/2014/main" id="{2CD3F5F8-99A9-C115-8567-CEBE13E09D56}"/>
              </a:ext>
            </a:extLst>
          </p:cNvPr>
          <p:cNvSpPr txBox="1"/>
          <p:nvPr/>
        </p:nvSpPr>
        <p:spPr>
          <a:xfrm>
            <a:off x="193962" y="550200"/>
            <a:ext cx="11804072" cy="369332"/>
          </a:xfrm>
          <a:prstGeom prst="rect">
            <a:avLst/>
          </a:prstGeom>
          <a:solidFill>
            <a:srgbClr val="FEE599"/>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1800" b="1" i="1" u="none" strike="noStrike" kern="0" cap="none" spc="0" normalizeH="0" baseline="0" noProof="0">
                <a:ln>
                  <a:noFill/>
                </a:ln>
                <a:solidFill>
                  <a:srgbClr val="365F91"/>
                </a:solidFill>
                <a:effectLst/>
                <a:uLnTx/>
                <a:uFillTx/>
                <a:latin typeface="Arial"/>
                <a:ea typeface="Arial"/>
                <a:cs typeface="Arial"/>
                <a:sym typeface="Arial"/>
              </a:rPr>
              <a:t>Note: All children less than 1 year of age will require the 6-month regimen</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632" name="Google Shape;632;p41">
            <a:extLst>
              <a:ext uri="{FF2B5EF4-FFF2-40B4-BE49-F238E27FC236}">
                <a16:creationId xmlns:a16="http://schemas.microsoft.com/office/drawing/2014/main" id="{35CB12C0-1DFD-8880-FD12-1280CB22BFD5}"/>
              </a:ext>
            </a:extLst>
          </p:cNvPr>
          <p:cNvGraphicFramePr/>
          <p:nvPr>
            <p:extLst>
              <p:ext uri="{D42A27DB-BD31-4B8C-83A1-F6EECF244321}">
                <p14:modId xmlns:p14="http://schemas.microsoft.com/office/powerpoint/2010/main" val="2041055575"/>
              </p:ext>
            </p:extLst>
          </p:nvPr>
        </p:nvGraphicFramePr>
        <p:xfrm>
          <a:off x="98323" y="928849"/>
          <a:ext cx="11995350" cy="5359105"/>
        </p:xfrm>
        <a:graphic>
          <a:graphicData uri="http://schemas.openxmlformats.org/drawingml/2006/table">
            <a:tbl>
              <a:tblPr>
                <a:noFill/>
              </a:tblPr>
              <a:tblGrid>
                <a:gridCol w="1746675">
                  <a:extLst>
                    <a:ext uri="{9D8B030D-6E8A-4147-A177-3AD203B41FA5}">
                      <a16:colId xmlns:a16="http://schemas.microsoft.com/office/drawing/2014/main" val="20000"/>
                    </a:ext>
                  </a:extLst>
                </a:gridCol>
                <a:gridCol w="2857631">
                  <a:extLst>
                    <a:ext uri="{9D8B030D-6E8A-4147-A177-3AD203B41FA5}">
                      <a16:colId xmlns:a16="http://schemas.microsoft.com/office/drawing/2014/main" val="20001"/>
                    </a:ext>
                  </a:extLst>
                </a:gridCol>
                <a:gridCol w="5239657">
                  <a:extLst>
                    <a:ext uri="{9D8B030D-6E8A-4147-A177-3AD203B41FA5}">
                      <a16:colId xmlns:a16="http://schemas.microsoft.com/office/drawing/2014/main" val="20002"/>
                    </a:ext>
                  </a:extLst>
                </a:gridCol>
                <a:gridCol w="2151387">
                  <a:extLst>
                    <a:ext uri="{9D8B030D-6E8A-4147-A177-3AD203B41FA5}">
                      <a16:colId xmlns:a16="http://schemas.microsoft.com/office/drawing/2014/main" val="20003"/>
                    </a:ext>
                  </a:extLst>
                </a:gridCol>
              </a:tblGrid>
              <a:tr h="464525">
                <a:tc>
                  <a:txBody>
                    <a:bodyPr/>
                    <a:lstStyle/>
                    <a:p>
                      <a:pPr marL="0" marR="0" lvl="0" indent="0" algn="l" rtl="0">
                        <a:lnSpc>
                          <a:spcPct val="150000"/>
                        </a:lnSpc>
                        <a:spcBef>
                          <a:spcPts val="0"/>
                        </a:spcBef>
                        <a:spcAft>
                          <a:spcPts val="0"/>
                        </a:spcAft>
                        <a:buClr>
                          <a:srgbClr val="000000"/>
                        </a:buClr>
                        <a:buSzPts val="1200"/>
                        <a:buFont typeface="Arial"/>
                        <a:buNone/>
                      </a:pPr>
                      <a:r>
                        <a:rPr lang="en-US" sz="1600" b="1" u="none" strike="noStrike" cap="none" dirty="0">
                          <a:solidFill>
                            <a:srgbClr val="000000"/>
                          </a:solidFill>
                          <a:latin typeface="+mn-lt"/>
                          <a:ea typeface="Arial"/>
                          <a:cs typeface="Arial"/>
                          <a:sym typeface="Arial"/>
                        </a:rPr>
                        <a:t> Criteria</a:t>
                      </a:r>
                      <a:endParaRPr sz="1600"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9050" cap="flat" cmpd="sng">
                      <a:solidFill>
                        <a:srgbClr val="D99594"/>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tc>
                  <a:txBody>
                    <a:bodyPr/>
                    <a:lstStyle/>
                    <a:p>
                      <a:pPr marL="0" marR="0" lvl="0" indent="0" algn="ctr" rtl="0">
                        <a:lnSpc>
                          <a:spcPct val="150000"/>
                        </a:lnSpc>
                        <a:spcBef>
                          <a:spcPts val="0"/>
                        </a:spcBef>
                        <a:spcAft>
                          <a:spcPts val="0"/>
                        </a:spcAft>
                        <a:buClr>
                          <a:srgbClr val="000000"/>
                        </a:buClr>
                        <a:buSzPts val="1400"/>
                        <a:buFont typeface="Arial"/>
                        <a:buNone/>
                      </a:pPr>
                      <a:r>
                        <a:rPr lang="en-US" sz="1600" b="1" u="none" strike="noStrike" cap="none" dirty="0">
                          <a:solidFill>
                            <a:srgbClr val="000000"/>
                          </a:solidFill>
                          <a:latin typeface="+mn-lt"/>
                          <a:ea typeface="Arial"/>
                          <a:cs typeface="Arial"/>
                          <a:sym typeface="Arial"/>
                        </a:rPr>
                        <a:t>Eligibility for 4-month regimen</a:t>
                      </a:r>
                    </a:p>
                    <a:p>
                      <a:pPr marL="0" marR="0" lvl="0" indent="0" algn="ctr" rtl="0">
                        <a:lnSpc>
                          <a:spcPct val="150000"/>
                        </a:lnSpc>
                        <a:spcBef>
                          <a:spcPts val="0"/>
                        </a:spcBef>
                        <a:spcAft>
                          <a:spcPts val="0"/>
                        </a:spcAft>
                        <a:buClr>
                          <a:srgbClr val="000000"/>
                        </a:buClr>
                        <a:buSzPts val="1400"/>
                        <a:buFont typeface="Arial"/>
                        <a:buNone/>
                      </a:pPr>
                      <a:r>
                        <a:rPr lang="en-US" sz="1600" b="1" u="none" strike="noStrike" cap="none" dirty="0">
                          <a:solidFill>
                            <a:srgbClr val="000000"/>
                          </a:solidFill>
                          <a:latin typeface="+mn-lt"/>
                          <a:ea typeface="Arial"/>
                          <a:cs typeface="Arial"/>
                          <a:sym typeface="Arial"/>
                        </a:rPr>
                        <a:t> (</a:t>
                      </a:r>
                      <a:r>
                        <a:rPr lang="en-US" sz="1600" u="none" strike="noStrike" cap="none" dirty="0">
                          <a:latin typeface="+mn-lt"/>
                          <a:ea typeface="Arial"/>
                          <a:cs typeface="Arial"/>
                          <a:sym typeface="Arial"/>
                        </a:rPr>
                        <a:t>Non-severe TB)</a:t>
                      </a:r>
                      <a:endParaRPr sz="1600"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9050" cap="flat" cmpd="sng">
                      <a:solidFill>
                        <a:srgbClr val="D99594"/>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b="1" u="none" strike="noStrike" cap="none" dirty="0">
                          <a:solidFill>
                            <a:srgbClr val="000000"/>
                          </a:solidFill>
                          <a:latin typeface="+mn-lt"/>
                          <a:ea typeface="Arial"/>
                          <a:cs typeface="Arial"/>
                          <a:sym typeface="Arial"/>
                        </a:rPr>
                        <a:t>Eligibility for 6-month regimen </a:t>
                      </a:r>
                      <a:endParaRPr sz="1600" dirty="0">
                        <a:latin typeface="+mn-lt"/>
                      </a:endParaRPr>
                    </a:p>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latin typeface="+mn-lt"/>
                          <a:ea typeface="Arial"/>
                          <a:cs typeface="Arial"/>
                          <a:sym typeface="Arial"/>
                        </a:rPr>
                        <a:t>(Severe TB)</a:t>
                      </a:r>
                      <a:endParaRPr sz="1600"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9050" cap="flat" cmpd="sng">
                      <a:solidFill>
                        <a:srgbClr val="D99594"/>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rgbClr val="000000"/>
                          </a:solidFill>
                          <a:latin typeface="Arial"/>
                          <a:ea typeface="Arial"/>
                          <a:cs typeface="Arial"/>
                          <a:sym typeface="Arial"/>
                        </a:rPr>
                        <a:t>Eligibility for 12 months</a:t>
                      </a:r>
                      <a:endParaRPr sz="1400" u="none" strike="noStrike" cap="none">
                        <a:latin typeface="Arial"/>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9050" cap="flat" cmpd="sng">
                      <a:solidFill>
                        <a:srgbClr val="D99594"/>
                      </a:solidFill>
                      <a:prstDash val="solid"/>
                      <a:round/>
                      <a:headEnd type="none" w="sm" len="sm"/>
                      <a:tailEnd type="none" w="sm" len="sm"/>
                    </a:lnT>
                    <a:lnB w="12700" cap="flat" cmpd="sng">
                      <a:solidFill>
                        <a:srgbClr val="E5B8B7"/>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843750">
                <a:tc>
                  <a:txBody>
                    <a:bodyPr/>
                    <a:lstStyle/>
                    <a:p>
                      <a:pPr marL="0" marR="0" lvl="0" indent="0" algn="l" rtl="0">
                        <a:lnSpc>
                          <a:spcPct val="150000"/>
                        </a:lnSpc>
                        <a:spcBef>
                          <a:spcPts val="0"/>
                        </a:spcBef>
                        <a:spcAft>
                          <a:spcPts val="0"/>
                        </a:spcAft>
                        <a:buClr>
                          <a:srgbClr val="000000"/>
                        </a:buClr>
                        <a:buSzPts val="1400"/>
                        <a:buFont typeface="Arial"/>
                        <a:buNone/>
                      </a:pPr>
                      <a:r>
                        <a:rPr lang="en-US" sz="1600" b="1" u="none" strike="noStrike" cap="none">
                          <a:solidFill>
                            <a:srgbClr val="000000"/>
                          </a:solidFill>
                          <a:latin typeface="+mn-lt"/>
                          <a:ea typeface="Arial"/>
                          <a:cs typeface="Arial"/>
                          <a:sym typeface="Arial"/>
                        </a:rPr>
                        <a:t>Immune status</a:t>
                      </a:r>
                      <a:endParaRPr sz="1600" u="none" strike="noStrike" cap="none">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lgn="ctr">
                      <a:solidFill>
                        <a:srgbClr val="E5B8B7"/>
                      </a:solidFill>
                      <a:prstDash val="solid"/>
                      <a:round/>
                      <a:headEnd type="none" w="sm" len="sm"/>
                      <a:tailEnd type="none" w="sm" len="sm"/>
                    </a:lnR>
                    <a:lnT w="12700" cap="flat" cmpd="sng" algn="ctr">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rgbClr val="000000"/>
                          </a:solidFill>
                          <a:latin typeface="+mn-lt"/>
                          <a:ea typeface="Arial"/>
                          <a:cs typeface="Arial"/>
                          <a:sym typeface="Arial"/>
                        </a:rPr>
                        <a:t>HIV negative, </a:t>
                      </a:r>
                      <a:endParaRPr sz="1600" dirty="0">
                        <a:latin typeface="+mn-lt"/>
                      </a:endParaRPr>
                    </a:p>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rgbClr val="000000"/>
                          </a:solidFill>
                          <a:latin typeface="+mn-lt"/>
                          <a:ea typeface="Arial"/>
                          <a:cs typeface="Arial"/>
                          <a:sym typeface="Arial"/>
                        </a:rPr>
                        <a:t>No severe acute malnutrition (SAM)</a:t>
                      </a:r>
                      <a:endParaRPr sz="1600" dirty="0">
                        <a:latin typeface="+mn-lt"/>
                      </a:endParaRPr>
                    </a:p>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rgbClr val="000000"/>
                          </a:solidFill>
                          <a:latin typeface="+mn-lt"/>
                          <a:ea typeface="Arial"/>
                          <a:cs typeface="Arial"/>
                          <a:sym typeface="Arial"/>
                        </a:rPr>
                        <a:t>No other immunosuppressive condition</a:t>
                      </a:r>
                      <a:endParaRPr sz="1600" u="none" strike="noStrike" cap="none" dirty="0">
                        <a:latin typeface="+mn-lt"/>
                        <a:ea typeface="Arial"/>
                        <a:cs typeface="Arial"/>
                        <a:sym typeface="Arial"/>
                      </a:endParaRPr>
                    </a:p>
                  </a:txBody>
                  <a:tcPr marL="68575" marR="68575" marT="0" marB="0">
                    <a:lnL w="12700" cap="flat" cmpd="sng" algn="ctr">
                      <a:solidFill>
                        <a:srgbClr val="E5B8B7"/>
                      </a:solidFill>
                      <a:prstDash val="solid"/>
                      <a:round/>
                      <a:headEnd type="none" w="sm" len="sm"/>
                      <a:tailEnd type="none" w="sm" len="sm"/>
                    </a:lnL>
                    <a:lnR w="12700" cap="flat" cmpd="sng" algn="ctr">
                      <a:solidFill>
                        <a:srgbClr val="E5B8B7"/>
                      </a:solidFill>
                      <a:prstDash val="solid"/>
                      <a:round/>
                      <a:headEnd type="none" w="sm" len="sm"/>
                      <a:tailEnd type="none" w="sm" len="sm"/>
                    </a:lnR>
                    <a:lnT w="12700" cap="flat" cmpd="sng" algn="ctr">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rgbClr val="000000"/>
                          </a:solidFill>
                          <a:latin typeface="+mn-lt"/>
                          <a:ea typeface="Arial"/>
                          <a:cs typeface="Arial"/>
                          <a:sym typeface="Arial"/>
                        </a:rPr>
                        <a:t>HIV positive,</a:t>
                      </a:r>
                      <a:endParaRPr sz="1600" u="none" strike="noStrike" cap="none" dirty="0">
                        <a:latin typeface="+mn-lt"/>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chemeClr val="dk1"/>
                          </a:solidFill>
                          <a:latin typeface="+mn-lt"/>
                          <a:ea typeface="Arial"/>
                          <a:cs typeface="Arial"/>
                          <a:sym typeface="Arial"/>
                        </a:rPr>
                        <a:t>Seve</a:t>
                      </a:r>
                      <a:r>
                        <a:rPr lang="en-US" sz="1600" u="none" strike="noStrike" cap="none" dirty="0">
                          <a:solidFill>
                            <a:srgbClr val="000000"/>
                          </a:solidFill>
                          <a:latin typeface="+mn-lt"/>
                          <a:ea typeface="Arial"/>
                          <a:cs typeface="Arial"/>
                          <a:sym typeface="Arial"/>
                        </a:rPr>
                        <a:t>re acute malnutrition (SAM) </a:t>
                      </a:r>
                      <a:endParaRPr sz="1600" u="none" strike="noStrike" cap="none" dirty="0">
                        <a:latin typeface="+mn-lt"/>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rgbClr val="000000"/>
                          </a:solidFill>
                          <a:latin typeface="+mn-lt"/>
                          <a:ea typeface="Arial"/>
                          <a:cs typeface="Arial"/>
                          <a:sym typeface="Arial"/>
                        </a:rPr>
                        <a:t>Any immunosuppressed child (Cancer, DM </a:t>
                      </a:r>
                      <a:r>
                        <a:rPr lang="en-US" sz="1600" u="none" strike="noStrike" cap="none" dirty="0" err="1">
                          <a:solidFill>
                            <a:srgbClr val="000000"/>
                          </a:solidFill>
                          <a:latin typeface="+mn-lt"/>
                          <a:ea typeface="Arial"/>
                          <a:cs typeface="Arial"/>
                          <a:sym typeface="Arial"/>
                        </a:rPr>
                        <a:t>etc</a:t>
                      </a:r>
                      <a:r>
                        <a:rPr lang="en-US" sz="1600" u="none" strike="noStrike" cap="none" dirty="0">
                          <a:solidFill>
                            <a:srgbClr val="000000"/>
                          </a:solidFill>
                          <a:latin typeface="+mn-lt"/>
                          <a:ea typeface="Arial"/>
                          <a:cs typeface="Arial"/>
                          <a:sym typeface="Arial"/>
                        </a:rPr>
                        <a:t>)</a:t>
                      </a:r>
                      <a:endParaRPr sz="1600" u="none" strike="noStrike" cap="none" dirty="0">
                        <a:latin typeface="+mn-lt"/>
                        <a:ea typeface="Arial"/>
                        <a:cs typeface="Arial"/>
                        <a:sym typeface="Arial"/>
                      </a:endParaRPr>
                    </a:p>
                  </a:txBody>
                  <a:tcPr marL="68575" marR="68575" marT="0" marB="0">
                    <a:lnL w="12700" cap="flat" cmpd="sng" algn="ctr">
                      <a:solidFill>
                        <a:srgbClr val="E5B8B7"/>
                      </a:solidFill>
                      <a:prstDash val="solid"/>
                      <a:round/>
                      <a:headEnd type="none" w="sm" len="sm"/>
                      <a:tailEnd type="none" w="sm" len="sm"/>
                    </a:lnL>
                    <a:lnR w="12700" cap="flat" cmpd="sng" algn="ctr">
                      <a:solidFill>
                        <a:srgbClr val="E5B8B7"/>
                      </a:solidFill>
                      <a:prstDash val="solid"/>
                      <a:round/>
                      <a:headEnd type="none" w="sm" len="sm"/>
                      <a:tailEnd type="none" w="sm" len="sm"/>
                    </a:lnR>
                    <a:lnT w="12700" cap="flat" cmpd="sng" algn="ctr">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rowSpan="2">
                  <a:txBody>
                    <a:bodyPr/>
                    <a:lstStyle/>
                    <a:p>
                      <a:pPr marL="0" marR="0" lvl="0" indent="0" algn="l" rtl="0">
                        <a:lnSpc>
                          <a:spcPct val="100000"/>
                        </a:lnSpc>
                        <a:spcBef>
                          <a:spcPts val="0"/>
                        </a:spcBef>
                        <a:spcAft>
                          <a:spcPts val="0"/>
                        </a:spcAft>
                        <a:buNone/>
                      </a:pPr>
                      <a:endParaRPr sz="1600" u="none" strike="noStrike" cap="none" dirty="0">
                        <a:latin typeface="Arial"/>
                        <a:ea typeface="Arial"/>
                        <a:cs typeface="Arial"/>
                        <a:sym typeface="Arial"/>
                      </a:endParaRPr>
                    </a:p>
                  </a:txBody>
                  <a:tcPr marL="91450" marR="91450" marT="45725" marB="45725">
                    <a:lnL w="12700" cap="flat" cmpd="sng" algn="ctr">
                      <a:solidFill>
                        <a:srgbClr val="E5B8B7"/>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E5B8B7"/>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64525">
                <a:tc>
                  <a:txBody>
                    <a:bodyPr/>
                    <a:lstStyle/>
                    <a:p>
                      <a:pPr marL="0" marR="0" lvl="0" indent="0" algn="l" rtl="0">
                        <a:lnSpc>
                          <a:spcPct val="150000"/>
                        </a:lnSpc>
                        <a:spcBef>
                          <a:spcPts val="0"/>
                        </a:spcBef>
                        <a:spcAft>
                          <a:spcPts val="0"/>
                        </a:spcAft>
                        <a:buClr>
                          <a:srgbClr val="000000"/>
                        </a:buClr>
                        <a:buSzPts val="1400"/>
                        <a:buFont typeface="Arial"/>
                        <a:buNone/>
                      </a:pPr>
                      <a:r>
                        <a:rPr lang="en-US" sz="1600" b="1" u="none" strike="noStrike" cap="none">
                          <a:solidFill>
                            <a:srgbClr val="000000"/>
                          </a:solidFill>
                          <a:latin typeface="+mn-lt"/>
                          <a:ea typeface="Arial"/>
                          <a:cs typeface="Arial"/>
                          <a:sym typeface="Arial"/>
                        </a:rPr>
                        <a:t>Bacteriologic status</a:t>
                      </a:r>
                      <a:endParaRPr sz="1600" u="none" strike="noStrike" cap="none">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rgbClr val="000000"/>
                          </a:solidFill>
                          <a:latin typeface="+mn-lt"/>
                          <a:ea typeface="Arial"/>
                          <a:cs typeface="Arial"/>
                          <a:sym typeface="Arial"/>
                        </a:rPr>
                        <a:t>Clinically diagnosed</a:t>
                      </a:r>
                      <a:endParaRPr sz="1600"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u="none" strike="noStrike" cap="none" dirty="0">
                          <a:solidFill>
                            <a:srgbClr val="000000"/>
                          </a:solidFill>
                          <a:latin typeface="+mn-lt"/>
                          <a:ea typeface="Arial"/>
                          <a:cs typeface="Arial"/>
                          <a:sym typeface="Arial"/>
                        </a:rPr>
                        <a:t>Bacteriologically confirmed</a:t>
                      </a:r>
                      <a:endParaRPr sz="1600"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4"/>
                  </a:ext>
                </a:extLst>
              </a:tr>
              <a:tr h="464525">
                <a:tc>
                  <a:txBody>
                    <a:bodyPr/>
                    <a:lstStyle/>
                    <a:p>
                      <a:pPr marL="0" marR="0" lvl="0" indent="0" algn="l" rtl="0">
                        <a:lnSpc>
                          <a:spcPct val="150000"/>
                        </a:lnSpc>
                        <a:spcBef>
                          <a:spcPts val="0"/>
                        </a:spcBef>
                        <a:spcAft>
                          <a:spcPts val="0"/>
                        </a:spcAft>
                        <a:buClr>
                          <a:srgbClr val="000000"/>
                        </a:buClr>
                        <a:buSzPts val="1400"/>
                        <a:buFont typeface="Arial"/>
                        <a:buNone/>
                      </a:pPr>
                      <a:endParaRPr sz="1600" u="none" strike="noStrike" cap="none">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lgn="ctr">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lgn="ctr">
                      <a:solidFill>
                        <a:srgbClr val="E5B8B7"/>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b="1" u="none" strike="noStrike" cap="none" dirty="0">
                          <a:latin typeface="+mn-lt"/>
                          <a:ea typeface="Arial"/>
                          <a:cs typeface="Arial"/>
                          <a:sym typeface="Arial"/>
                        </a:rPr>
                        <a:t>If ALL the above criteria have been met</a:t>
                      </a:r>
                      <a:endParaRPr sz="1600" b="1" u="none" strike="noStrike" cap="none" dirty="0">
                        <a:latin typeface="+mn-lt"/>
                        <a:ea typeface="Arial"/>
                        <a:cs typeface="Arial"/>
                        <a:sym typeface="Arial"/>
                      </a:endParaRPr>
                    </a:p>
                  </a:txBody>
                  <a:tcPr marL="68575" marR="68575" marT="0" marB="0">
                    <a:lnL w="12700" cap="flat" cmpd="sng" algn="ctr">
                      <a:solidFill>
                        <a:srgbClr val="E5B8B7"/>
                      </a:solidFill>
                      <a:prstDash val="solid"/>
                      <a:round/>
                      <a:headEnd type="none" w="sm" len="sm"/>
                      <a:tailEnd type="none" w="sm" len="sm"/>
                    </a:lnL>
                    <a:lnR w="12700" cap="flat" cmpd="sng" algn="ctr">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lgn="ctr">
                      <a:solidFill>
                        <a:srgbClr val="E5B8B7"/>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b="1" u="none" strike="noStrike" cap="none" dirty="0">
                          <a:latin typeface="+mn-lt"/>
                          <a:ea typeface="Arial"/>
                          <a:cs typeface="Arial"/>
                          <a:sym typeface="Arial"/>
                        </a:rPr>
                        <a:t>If ANY of the above criteria have been met</a:t>
                      </a:r>
                      <a:endParaRPr sz="1600" b="1" u="none" strike="noStrike" cap="none" dirty="0">
                        <a:latin typeface="+mn-lt"/>
                        <a:ea typeface="Arial"/>
                        <a:cs typeface="Arial"/>
                        <a:sym typeface="Arial"/>
                      </a:endParaRPr>
                    </a:p>
                  </a:txBody>
                  <a:tcPr marL="68575" marR="68575" marT="0" marB="0">
                    <a:lnL w="12700" cap="flat" cmpd="sng" algn="ctr">
                      <a:solidFill>
                        <a:srgbClr val="E5B8B7"/>
                      </a:solidFill>
                      <a:prstDash val="solid"/>
                      <a:round/>
                      <a:headEnd type="none" w="sm" len="sm"/>
                      <a:tailEnd type="none" w="sm" len="sm"/>
                    </a:lnL>
                    <a:lnR w="12700" cap="flat" cmpd="sng" algn="ctr">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lgn="ctr">
                      <a:solidFill>
                        <a:srgbClr val="E5B8B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latin typeface="Arial"/>
                        <a:ea typeface="Arial"/>
                        <a:cs typeface="Arial"/>
                        <a:sym typeface="Arial"/>
                      </a:endParaRPr>
                    </a:p>
                  </a:txBody>
                  <a:tcPr marL="68575" marR="68575" marT="0" marB="0">
                    <a:lnL w="12700" cap="flat" cmpd="sng" algn="ctr">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tcPr>
                </a:tc>
                <a:extLst>
                  <a:ext uri="{0D108BD9-81ED-4DB2-BD59-A6C34878D82A}">
                    <a16:rowId xmlns:a16="http://schemas.microsoft.com/office/drawing/2014/main" val="3389982140"/>
                  </a:ext>
                </a:extLst>
              </a:tr>
              <a:tr h="464525">
                <a:tc>
                  <a:txBody>
                    <a:bodyPr/>
                    <a:lstStyle/>
                    <a:p>
                      <a:pPr marL="0" marR="0" lvl="0" indent="0" algn="l" rtl="0">
                        <a:lnSpc>
                          <a:spcPct val="150000"/>
                        </a:lnSpc>
                        <a:spcBef>
                          <a:spcPts val="0"/>
                        </a:spcBef>
                        <a:spcAft>
                          <a:spcPts val="0"/>
                        </a:spcAft>
                        <a:buClr>
                          <a:srgbClr val="000000"/>
                        </a:buClr>
                        <a:buSzPts val="1400"/>
                        <a:buFont typeface="Arial"/>
                        <a:buNone/>
                      </a:pPr>
                      <a:r>
                        <a:rPr lang="en-US" sz="1600" b="1" u="none" strike="noStrike" cap="none">
                          <a:solidFill>
                            <a:srgbClr val="000000"/>
                          </a:solidFill>
                          <a:latin typeface="+mn-lt"/>
                          <a:ea typeface="Arial"/>
                          <a:cs typeface="Arial"/>
                          <a:sym typeface="Arial"/>
                        </a:rPr>
                        <a:t>Treatment regimen</a:t>
                      </a:r>
                      <a:endParaRPr sz="1600" u="none" strike="noStrike" cap="none">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b="1" u="none" strike="noStrike" cap="none">
                          <a:solidFill>
                            <a:srgbClr val="FF0000"/>
                          </a:solidFill>
                          <a:latin typeface="+mn-lt"/>
                          <a:ea typeface="Arial"/>
                          <a:cs typeface="Arial"/>
                          <a:sym typeface="Arial"/>
                        </a:rPr>
                        <a:t>4 months - 2RHZE / 2RH</a:t>
                      </a:r>
                      <a:endParaRPr sz="1600" u="none" strike="noStrike" cap="none">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a:txBody>
                    <a:bodyPr/>
                    <a:lstStyle/>
                    <a:p>
                      <a:pPr marL="0" marR="0" lvl="0" indent="0" algn="l" rtl="0">
                        <a:lnSpc>
                          <a:spcPct val="150000"/>
                        </a:lnSpc>
                        <a:spcBef>
                          <a:spcPts val="0"/>
                        </a:spcBef>
                        <a:spcAft>
                          <a:spcPts val="0"/>
                        </a:spcAft>
                        <a:buClr>
                          <a:srgbClr val="000000"/>
                        </a:buClr>
                        <a:buSzPts val="1400"/>
                        <a:buFont typeface="Arial"/>
                        <a:buNone/>
                      </a:pPr>
                      <a:r>
                        <a:rPr lang="en-US" sz="1600" b="1" u="none" strike="noStrike" cap="none" dirty="0">
                          <a:solidFill>
                            <a:srgbClr val="FF0000"/>
                          </a:solidFill>
                          <a:latin typeface="+mn-lt"/>
                          <a:ea typeface="Arial"/>
                          <a:cs typeface="Arial"/>
                          <a:sym typeface="Arial"/>
                        </a:rPr>
                        <a:t>6 months - 2RHZE / 4RH</a:t>
                      </a:r>
                      <a:endParaRPr sz="1600" u="none" strike="noStrike" cap="none" dirty="0">
                        <a:latin typeface="+mn-lt"/>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0000"/>
                          </a:solidFill>
                          <a:latin typeface="Arial"/>
                          <a:ea typeface="Arial"/>
                          <a:cs typeface="Arial"/>
                          <a:sym typeface="Arial"/>
                        </a:rPr>
                        <a:t>12 months- 2RHZE / 10RH</a:t>
                      </a:r>
                      <a:endParaRPr sz="1400" u="none" strike="noStrike" cap="none">
                        <a:latin typeface="Arial"/>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E5B8B7"/>
                      </a:solidFill>
                      <a:prstDash val="solid"/>
                      <a:round/>
                      <a:headEnd type="none" w="sm" len="sm"/>
                      <a:tailEnd type="none" w="sm" len="sm"/>
                    </a:lnB>
                  </a:tcPr>
                </a:tc>
                <a:extLst>
                  <a:ext uri="{0D108BD9-81ED-4DB2-BD59-A6C34878D82A}">
                    <a16:rowId xmlns:a16="http://schemas.microsoft.com/office/drawing/2014/main" val="10005"/>
                  </a:ext>
                </a:extLst>
              </a:tr>
              <a:tr h="464525">
                <a:tc gridSpan="4">
                  <a:txBody>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dirty="0">
                          <a:solidFill>
                            <a:schemeClr val="tx1"/>
                          </a:solidFill>
                          <a:latin typeface="Arial"/>
                          <a:ea typeface="Arial"/>
                          <a:cs typeface="Arial"/>
                          <a:sym typeface="Arial"/>
                        </a:rPr>
                        <a:t>Lymphadenitis must be categorized as either complicated (Severe disease) or non-complicated (Non severe disease). Complicated Lymphadenitis has a leaking sinus / associated abscess or causing nerve / nearby structure compression or TB spread to any other organ.</a:t>
                      </a:r>
                      <a:endParaRPr sz="1400" b="1" i="1" u="none" strike="noStrike" cap="none" dirty="0">
                        <a:solidFill>
                          <a:schemeClr val="tx1"/>
                        </a:solidFill>
                        <a:latin typeface="Arial"/>
                        <a:ea typeface="Arial"/>
                        <a:cs typeface="Arial"/>
                        <a:sym typeface="Arial"/>
                      </a:endParaRPr>
                    </a:p>
                  </a:txBody>
                  <a:tcPr marL="68575" marR="68575" marT="0" marB="0">
                    <a:lnL w="12700" cap="flat" cmpd="sng">
                      <a:solidFill>
                        <a:srgbClr val="E5B8B7"/>
                      </a:solidFill>
                      <a:prstDash val="solid"/>
                      <a:round/>
                      <a:headEnd type="none" w="sm" len="sm"/>
                      <a:tailEnd type="none" w="sm" len="sm"/>
                    </a:lnL>
                    <a:lnR w="12700" cap="flat" cmpd="sng">
                      <a:solidFill>
                        <a:srgbClr val="E5B8B7"/>
                      </a:solidFill>
                      <a:prstDash val="solid"/>
                      <a:round/>
                      <a:headEnd type="none" w="sm" len="sm"/>
                      <a:tailEnd type="none" w="sm" len="sm"/>
                    </a:lnR>
                    <a:lnT w="12700" cap="flat" cmpd="sng">
                      <a:solidFill>
                        <a:srgbClr val="E5B8B7"/>
                      </a:solidFill>
                      <a:prstDash val="solid"/>
                      <a:round/>
                      <a:headEnd type="none" w="sm" len="sm"/>
                      <a:tailEnd type="none" w="sm" len="sm"/>
                    </a:lnT>
                    <a:lnB w="12700" cap="flat" cmpd="sng">
                      <a:solidFill>
                        <a:srgbClr val="E5B8B7"/>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72829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98A03BE0-12A7-22B4-2455-7AB3255CE933}"/>
              </a:ext>
            </a:extLst>
          </p:cNvPr>
          <p:cNvSpPr/>
          <p:nvPr/>
        </p:nvSpPr>
        <p:spPr>
          <a:xfrm>
            <a:off x="1843313" y="2206171"/>
            <a:ext cx="9405257" cy="2772229"/>
          </a:xfrm>
          <a:prstGeom prst="round2DiagRect">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dirty="0"/>
          </a:p>
        </p:txBody>
      </p:sp>
      <p:sp>
        <p:nvSpPr>
          <p:cNvPr id="3" name="Google Shape;421;p37">
            <a:extLst>
              <a:ext uri="{FF2B5EF4-FFF2-40B4-BE49-F238E27FC236}">
                <a16:creationId xmlns:a16="http://schemas.microsoft.com/office/drawing/2014/main" id="{C0AC8D03-1B30-12AB-C915-C706AF157CD6}"/>
              </a:ext>
            </a:extLst>
          </p:cNvPr>
          <p:cNvSpPr txBox="1">
            <a:spLocks/>
          </p:cNvSpPr>
          <p:nvPr/>
        </p:nvSpPr>
        <p:spPr>
          <a:xfrm>
            <a:off x="2657230" y="1902766"/>
            <a:ext cx="7080738" cy="3974124"/>
          </a:xfrm>
          <a:prstGeom prst="rect">
            <a:avLst/>
          </a:prstGeom>
        </p:spPr>
        <p:txBody>
          <a:bodyPr spcFirstLastPara="1" vert="horz" lIns="91440" tIns="45720" rIns="91440" bIns="45720" rtlCol="0" anchor="ctr" anchorCtr="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buClr>
                <a:schemeClr val="dk1"/>
              </a:buClr>
              <a:buSzPts val="4400"/>
            </a:pPr>
            <a:br>
              <a:rPr lang="en-US" sz="3400" dirty="0"/>
            </a:br>
            <a:r>
              <a:rPr lang="en-US" sz="2800" dirty="0"/>
              <a:t>In children, </a:t>
            </a:r>
            <a:r>
              <a:rPr lang="en-US" sz="2800" b="1" dirty="0"/>
              <a:t>1-10 years </a:t>
            </a:r>
            <a:r>
              <a:rPr lang="en-US" sz="2800" dirty="0"/>
              <a:t>with </a:t>
            </a:r>
            <a:r>
              <a:rPr lang="en-US" sz="2800" b="1" dirty="0"/>
              <a:t>non-severe TB</a:t>
            </a:r>
            <a:r>
              <a:rPr lang="en-US" sz="2800" dirty="0"/>
              <a:t>, a Shorter </a:t>
            </a:r>
            <a:r>
              <a:rPr lang="en-US" sz="2800" b="1" dirty="0"/>
              <a:t>4-month</a:t>
            </a:r>
            <a:r>
              <a:rPr lang="en-US" sz="2800" dirty="0"/>
              <a:t> treatment regimen (2RHZ(E)/2RH) </a:t>
            </a:r>
            <a:r>
              <a:rPr lang="en-US" sz="2800" b="1" dirty="0"/>
              <a:t>(NEW) </a:t>
            </a:r>
            <a:r>
              <a:rPr lang="en-US" sz="2800" dirty="0"/>
              <a:t>has been adopted in Kenya, 1</a:t>
            </a:r>
            <a:r>
              <a:rPr lang="en-US" sz="2800" baseline="30000" dirty="0"/>
              <a:t>st</a:t>
            </a:r>
            <a:r>
              <a:rPr lang="en-US" sz="2800" dirty="0"/>
              <a:t> Jan 24</a:t>
            </a:r>
            <a:br>
              <a:rPr lang="en-US" sz="3400" dirty="0"/>
            </a:br>
            <a:br>
              <a:rPr lang="en-US" sz="3400" b="1" dirty="0"/>
            </a:br>
            <a:endParaRPr lang="en-US" sz="3400" dirty="0"/>
          </a:p>
        </p:txBody>
      </p:sp>
      <p:sp>
        <p:nvSpPr>
          <p:cNvPr id="5" name="TextBox 4">
            <a:extLst>
              <a:ext uri="{FF2B5EF4-FFF2-40B4-BE49-F238E27FC236}">
                <a16:creationId xmlns:a16="http://schemas.microsoft.com/office/drawing/2014/main" id="{A3F88ED4-2E73-5EB4-C6B7-B8EAEA33788D}"/>
              </a:ext>
            </a:extLst>
          </p:cNvPr>
          <p:cNvSpPr txBox="1"/>
          <p:nvPr/>
        </p:nvSpPr>
        <p:spPr>
          <a:xfrm>
            <a:off x="1945472" y="85580"/>
            <a:ext cx="899774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3600" b="1" i="0" u="none" strike="noStrike" kern="0" cap="none" spc="0" normalizeH="0" baseline="0" noProof="0" dirty="0">
                <a:ln>
                  <a:noFill/>
                </a:ln>
                <a:solidFill>
                  <a:schemeClr val="accent5">
                    <a:lumMod val="75000"/>
                  </a:schemeClr>
                </a:solidFill>
                <a:effectLst/>
                <a:uLnTx/>
                <a:uFillTx/>
                <a:latin typeface="+mj-lt"/>
                <a:ea typeface="Calibri"/>
                <a:cs typeface="Calibri"/>
                <a:sym typeface="Calibri"/>
              </a:rPr>
              <a:t>Tuberculosis treatment regimens for Kenya for children 10 years and below</a:t>
            </a:r>
            <a:endParaRPr kumimoji="0" lang="en-US" sz="3600" b="0" i="0" u="none" strike="noStrike" kern="0" cap="none" spc="0" normalizeH="0" baseline="0" noProof="0" dirty="0">
              <a:ln>
                <a:noFill/>
              </a:ln>
              <a:solidFill>
                <a:schemeClr val="accent5">
                  <a:lumMod val="75000"/>
                </a:schemeClr>
              </a:solidFill>
              <a:effectLst/>
              <a:uLnTx/>
              <a:uFillTx/>
              <a:latin typeface="+mj-lt"/>
              <a:ea typeface="Calibri"/>
              <a:cs typeface="Calibri"/>
              <a:sym typeface="Calibri"/>
            </a:endParaRPr>
          </a:p>
        </p:txBody>
      </p:sp>
    </p:spTree>
    <p:extLst>
      <p:ext uri="{BB962C8B-B14F-4D97-AF65-F5344CB8AC3E}">
        <p14:creationId xmlns:p14="http://schemas.microsoft.com/office/powerpoint/2010/main" val="2660968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433B-F91B-EF5E-6801-C818AC382B78}"/>
              </a:ext>
            </a:extLst>
          </p:cNvPr>
          <p:cNvSpPr>
            <a:spLocks noGrp="1"/>
          </p:cNvSpPr>
          <p:nvPr>
            <p:ph type="title"/>
          </p:nvPr>
        </p:nvSpPr>
        <p:spPr>
          <a:xfrm>
            <a:off x="1066800" y="189800"/>
            <a:ext cx="9728200" cy="854076"/>
          </a:xfrm>
        </p:spPr>
        <p:txBody>
          <a:bodyPr/>
          <a:lstStyle/>
          <a:p>
            <a:r>
              <a:rPr lang="en-KE" b="1" dirty="0">
                <a:solidFill>
                  <a:srgbClr val="0070C0"/>
                </a:solidFill>
                <a:latin typeface="+mn-lt"/>
              </a:rPr>
              <a:t>Priority signs</a:t>
            </a:r>
          </a:p>
        </p:txBody>
      </p:sp>
      <p:grpSp>
        <p:nvGrpSpPr>
          <p:cNvPr id="4" name="Group 3">
            <a:extLst>
              <a:ext uri="{FF2B5EF4-FFF2-40B4-BE49-F238E27FC236}">
                <a16:creationId xmlns:a16="http://schemas.microsoft.com/office/drawing/2014/main" id="{A5F3D87E-1C30-B1BF-2784-022FA4E6AFD5}"/>
              </a:ext>
            </a:extLst>
          </p:cNvPr>
          <p:cNvGrpSpPr/>
          <p:nvPr/>
        </p:nvGrpSpPr>
        <p:grpSpPr>
          <a:xfrm>
            <a:off x="1147456" y="1231572"/>
            <a:ext cx="10833872" cy="4476284"/>
            <a:chOff x="853962" y="1373458"/>
            <a:chExt cx="9629378" cy="4814617"/>
          </a:xfrm>
        </p:grpSpPr>
        <p:pic>
          <p:nvPicPr>
            <p:cNvPr id="5" name="Picture 3" descr="Crowded OPD">
              <a:extLst>
                <a:ext uri="{FF2B5EF4-FFF2-40B4-BE49-F238E27FC236}">
                  <a16:creationId xmlns:a16="http://schemas.microsoft.com/office/drawing/2014/main" id="{14C00433-BFD2-E131-E407-7574E6485E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962" y="1373458"/>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a:extLst>
                <a:ext uri="{FF2B5EF4-FFF2-40B4-BE49-F238E27FC236}">
                  <a16:creationId xmlns:a16="http://schemas.microsoft.com/office/drawing/2014/main" id="{6747DC92-403D-FC7A-3275-F49A0B698BBC}"/>
                </a:ext>
              </a:extLst>
            </p:cNvPr>
            <p:cNvSpPr>
              <a:spLocks noChangeShapeType="1"/>
            </p:cNvSpPr>
            <p:nvPr/>
          </p:nvSpPr>
          <p:spPr bwMode="auto">
            <a:xfrm flipV="1">
              <a:off x="3444761" y="1848891"/>
              <a:ext cx="4253756" cy="301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KE"/>
            </a:p>
          </p:txBody>
        </p:sp>
        <p:sp>
          <p:nvSpPr>
            <p:cNvPr id="7" name="Text Box 5">
              <a:extLst>
                <a:ext uri="{FF2B5EF4-FFF2-40B4-BE49-F238E27FC236}">
                  <a16:creationId xmlns:a16="http://schemas.microsoft.com/office/drawing/2014/main" id="{6150E961-6219-448F-0FB1-524DF35617E8}"/>
                </a:ext>
              </a:extLst>
            </p:cNvPr>
            <p:cNvSpPr txBox="1">
              <a:spLocks noChangeArrowheads="1"/>
            </p:cNvSpPr>
            <p:nvPr/>
          </p:nvSpPr>
          <p:spPr bwMode="auto">
            <a:xfrm>
              <a:off x="7698548" y="1650267"/>
              <a:ext cx="2784792" cy="397247"/>
            </a:xfrm>
            <a:prstGeom prst="rect">
              <a:avLst/>
            </a:prstGeom>
            <a:solidFill>
              <a:schemeClr val="accent2">
                <a:lumMod val="20000"/>
                <a:lumOff val="80000"/>
              </a:schemeClr>
            </a:solidFill>
            <a:ln w="9525">
              <a:noFill/>
              <a:miter lim="800000"/>
            </a:ln>
          </p:spPr>
          <p:txBody>
            <a:bodyPr wrap="square" anchor="ctr">
              <a:spAutoFit/>
            </a:bodyPr>
            <a:lstStyle/>
            <a:p>
              <a:pPr algn="ctr" eaLnBrk="1" fontAlgn="auto" hangingPunct="1">
                <a:spcBef>
                  <a:spcPct val="50000"/>
                </a:spcBef>
                <a:spcAft>
                  <a:spcPts val="0"/>
                </a:spcAft>
                <a:defRPr/>
              </a:pPr>
              <a:r>
                <a:rPr lang="en-GB" sz="1800" dirty="0">
                  <a:solidFill>
                    <a:sysClr val="windowText" lastClr="000000"/>
                  </a:solidFill>
                  <a:latin typeface="Arial" panose="020B0604020202020204" pitchFamily="34" charset="0"/>
                </a:rPr>
                <a:t>Emergency Care</a:t>
              </a:r>
            </a:p>
          </p:txBody>
        </p:sp>
        <p:sp>
          <p:nvSpPr>
            <p:cNvPr id="8" name="Line 7">
              <a:extLst>
                <a:ext uri="{FF2B5EF4-FFF2-40B4-BE49-F238E27FC236}">
                  <a16:creationId xmlns:a16="http://schemas.microsoft.com/office/drawing/2014/main" id="{86556643-B459-AFAA-F548-F03265393B4E}"/>
                </a:ext>
              </a:extLst>
            </p:cNvPr>
            <p:cNvSpPr>
              <a:spLocks noChangeShapeType="1"/>
            </p:cNvSpPr>
            <p:nvPr/>
          </p:nvSpPr>
          <p:spPr bwMode="auto">
            <a:xfrm>
              <a:off x="3071813" y="2786063"/>
              <a:ext cx="647700" cy="2524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KE"/>
            </a:p>
          </p:txBody>
        </p:sp>
        <p:pic>
          <p:nvPicPr>
            <p:cNvPr id="9" name="Picture 5">
              <a:extLst>
                <a:ext uri="{FF2B5EF4-FFF2-40B4-BE49-F238E27FC236}">
                  <a16:creationId xmlns:a16="http://schemas.microsoft.com/office/drawing/2014/main" id="{3D87DCDA-0059-30B3-DBC2-AA8E069B0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300" y="2389188"/>
              <a:ext cx="4028218"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Diagonal Corners Rounded 9">
            <a:extLst>
              <a:ext uri="{FF2B5EF4-FFF2-40B4-BE49-F238E27FC236}">
                <a16:creationId xmlns:a16="http://schemas.microsoft.com/office/drawing/2014/main" id="{6DA642A7-30A5-5E22-474C-2320C85C23B7}"/>
              </a:ext>
            </a:extLst>
          </p:cNvPr>
          <p:cNvSpPr/>
          <p:nvPr/>
        </p:nvSpPr>
        <p:spPr>
          <a:xfrm>
            <a:off x="1579585" y="3705329"/>
            <a:ext cx="2318658" cy="2300745"/>
          </a:xfrm>
          <a:prstGeom prst="round2DiagRect">
            <a:avLst/>
          </a:prstGeom>
          <a:solidFill>
            <a:srgbClr val="EAF4E4"/>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KE" sz="2800" dirty="0">
                <a:solidFill>
                  <a:schemeClr val="tx1"/>
                </a:solidFill>
              </a:rPr>
              <a:t>3 Ts</a:t>
            </a:r>
          </a:p>
          <a:p>
            <a:pPr marL="457200" indent="-457200">
              <a:buFont typeface="Arial" panose="020B0604020202020204" pitchFamily="34" charset="0"/>
              <a:buChar char="•"/>
            </a:pPr>
            <a:r>
              <a:rPr lang="en-KE" sz="2800" dirty="0">
                <a:solidFill>
                  <a:schemeClr val="tx1"/>
                </a:solidFill>
              </a:rPr>
              <a:t>3 Ps</a:t>
            </a:r>
          </a:p>
          <a:p>
            <a:pPr marL="457200" indent="-457200">
              <a:buFont typeface="Arial" panose="020B0604020202020204" pitchFamily="34" charset="0"/>
              <a:buChar char="•"/>
            </a:pPr>
            <a:r>
              <a:rPr lang="en-KE" sz="2800" dirty="0">
                <a:solidFill>
                  <a:schemeClr val="tx1"/>
                </a:solidFill>
              </a:rPr>
              <a:t>3 Rs</a:t>
            </a:r>
          </a:p>
          <a:p>
            <a:pPr marL="457200" indent="-457200">
              <a:buFont typeface="Arial" panose="020B0604020202020204" pitchFamily="34" charset="0"/>
              <a:buChar char="•"/>
            </a:pPr>
            <a:r>
              <a:rPr lang="en-KE" sz="2800" dirty="0">
                <a:solidFill>
                  <a:schemeClr val="tx1"/>
                </a:solidFill>
              </a:rPr>
              <a:t>MOB</a:t>
            </a:r>
          </a:p>
          <a:p>
            <a:pPr marL="457200" indent="-457200" algn="ctr">
              <a:buFont typeface="Arial" panose="020B0604020202020204" pitchFamily="34" charset="0"/>
              <a:buChar char="•"/>
            </a:pPr>
            <a:endParaRPr lang="en-KE" sz="2800" dirty="0">
              <a:solidFill>
                <a:schemeClr val="tx1"/>
              </a:solidFill>
            </a:endParaRPr>
          </a:p>
        </p:txBody>
      </p:sp>
      <p:cxnSp>
        <p:nvCxnSpPr>
          <p:cNvPr id="14" name="Straight Connector 13">
            <a:extLst>
              <a:ext uri="{FF2B5EF4-FFF2-40B4-BE49-F238E27FC236}">
                <a16:creationId xmlns:a16="http://schemas.microsoft.com/office/drawing/2014/main" id="{0F3C8D85-9E65-59DE-F732-0DF871D3D3CC}"/>
              </a:ext>
            </a:extLst>
          </p:cNvPr>
          <p:cNvCxnSpPr/>
          <p:nvPr/>
        </p:nvCxnSpPr>
        <p:spPr>
          <a:xfrm flipH="1">
            <a:off x="6436519" y="1397364"/>
            <a:ext cx="279540" cy="425072"/>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10AE8578-4BC3-4CF3-C5FB-5D453C859981}"/>
              </a:ext>
            </a:extLst>
          </p:cNvPr>
          <p:cNvCxnSpPr/>
          <p:nvPr/>
        </p:nvCxnSpPr>
        <p:spPr>
          <a:xfrm flipH="1">
            <a:off x="6580592" y="1397364"/>
            <a:ext cx="287867" cy="425072"/>
          </a:xfrm>
          <a:prstGeom prst="line">
            <a:avLst/>
          </a:prstGeom>
        </p:spPr>
        <p:style>
          <a:lnRef idx="1">
            <a:schemeClr val="dk1"/>
          </a:lnRef>
          <a:fillRef idx="0">
            <a:schemeClr val="dk1"/>
          </a:fillRef>
          <a:effectRef idx="0">
            <a:schemeClr val="dk1"/>
          </a:effectRef>
          <a:fontRef idx="minor">
            <a:schemeClr val="tx1"/>
          </a:fontRef>
        </p:style>
      </p:cxnSp>
      <p:sp>
        <p:nvSpPr>
          <p:cNvPr id="17" name="Rectangle: Diagonal Corners Rounded 16">
            <a:extLst>
              <a:ext uri="{FF2B5EF4-FFF2-40B4-BE49-F238E27FC236}">
                <a16:creationId xmlns:a16="http://schemas.microsoft.com/office/drawing/2014/main" id="{CA736760-A538-5AB0-7443-FD713FEEFFF0}"/>
              </a:ext>
            </a:extLst>
          </p:cNvPr>
          <p:cNvSpPr/>
          <p:nvPr/>
        </p:nvSpPr>
        <p:spPr>
          <a:xfrm>
            <a:off x="9101916" y="2233583"/>
            <a:ext cx="2879412" cy="2943491"/>
          </a:xfrm>
          <a:prstGeom prst="round2DiagRect">
            <a:avLst/>
          </a:prstGeom>
          <a:solidFill>
            <a:srgbClr val="EAF4E4"/>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Send to the front of the queue</a:t>
            </a:r>
          </a:p>
          <a:p>
            <a:pPr marL="742950" lvl="1" indent="-285750">
              <a:buFont typeface="Arial" panose="020B0604020202020204" pitchFamily="34" charset="0"/>
              <a:buChar char="•"/>
            </a:pPr>
            <a:r>
              <a:rPr lang="en-US" sz="2000" dirty="0">
                <a:solidFill>
                  <a:schemeClr val="tx1"/>
                </a:solidFill>
              </a:rPr>
              <a:t>Clinician review as soon as possible</a:t>
            </a:r>
          </a:p>
          <a:p>
            <a:pPr marL="742950" lvl="1" indent="-285750">
              <a:buFont typeface="Arial" panose="020B0604020202020204" pitchFamily="34" charset="0"/>
              <a:buChar char="•"/>
            </a:pPr>
            <a:r>
              <a:rPr lang="en-US" sz="2000" dirty="0">
                <a:solidFill>
                  <a:schemeClr val="tx1"/>
                </a:solidFill>
              </a:rPr>
              <a:t>Weigh </a:t>
            </a:r>
          </a:p>
          <a:p>
            <a:pPr marL="742950" lvl="1" indent="-285750">
              <a:buFont typeface="Arial" panose="020B0604020202020204" pitchFamily="34" charset="0"/>
              <a:buChar char="•"/>
            </a:pPr>
            <a:r>
              <a:rPr lang="en-US" sz="2000" dirty="0">
                <a:solidFill>
                  <a:schemeClr val="tx1"/>
                </a:solidFill>
              </a:rPr>
              <a:t>Baseline observations</a:t>
            </a:r>
            <a:endParaRPr lang="en-KE" sz="2000" dirty="0">
              <a:solidFill>
                <a:schemeClr val="tx1"/>
              </a:solidFill>
            </a:endParaRPr>
          </a:p>
        </p:txBody>
      </p:sp>
    </p:spTree>
    <p:extLst>
      <p:ext uri="{BB962C8B-B14F-4D97-AF65-F5344CB8AC3E}">
        <p14:creationId xmlns:p14="http://schemas.microsoft.com/office/powerpoint/2010/main" val="22559555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4"/>
          <p:cNvSpPr txBox="1">
            <a:spLocks noGrp="1"/>
          </p:cNvSpPr>
          <p:nvPr>
            <p:ph type="title"/>
          </p:nvPr>
        </p:nvSpPr>
        <p:spPr>
          <a:xfrm>
            <a:off x="1177925" y="281252"/>
            <a:ext cx="7543800" cy="747713"/>
          </a:xfrm>
          <a:prstGeom prst="rect">
            <a:avLst/>
          </a:prstGeom>
          <a:noFill/>
          <a:ln>
            <a:noFill/>
          </a:ln>
        </p:spPr>
        <p:txBody>
          <a:bodyPr spcFirstLastPara="1" vert="horz" wrap="square" lIns="91425" tIns="45700" rIns="91425" bIns="45700" rtlCol="0" anchor="b" anchorCtr="0">
            <a:normAutofit/>
          </a:bodyPr>
          <a:lstStyle/>
          <a:p>
            <a:pPr>
              <a:lnSpc>
                <a:spcPct val="85000"/>
              </a:lnSpc>
              <a:spcBef>
                <a:spcPts val="0"/>
              </a:spcBef>
              <a:buClr>
                <a:srgbClr val="404040"/>
              </a:buClr>
              <a:buSzPts val="3600"/>
            </a:pPr>
            <a:r>
              <a:rPr lang="en-US" b="1" dirty="0">
                <a:solidFill>
                  <a:srgbClr val="0070C0"/>
                </a:solidFill>
                <a:latin typeface="+mn-lt"/>
                <a:ea typeface="Calibri" panose="020F0502020204030204"/>
                <a:cs typeface="Calibri" panose="020F0502020204030204"/>
                <a:sym typeface="Calibri" panose="020F0502020204030204"/>
              </a:rPr>
              <a:t>Forms of PTLD</a:t>
            </a:r>
          </a:p>
        </p:txBody>
      </p:sp>
      <p:sp>
        <p:nvSpPr>
          <p:cNvPr id="111" name="Google Shape;111;p54"/>
          <p:cNvSpPr txBox="1"/>
          <p:nvPr/>
        </p:nvSpPr>
        <p:spPr>
          <a:xfrm>
            <a:off x="4289426" y="6459538"/>
            <a:ext cx="3616325" cy="365125"/>
          </a:xfrm>
          <a:prstGeom prst="rect">
            <a:avLst/>
          </a:prstGeom>
          <a:noFill/>
          <a:ln>
            <a:noFill/>
          </a:ln>
        </p:spPr>
        <p:txBody>
          <a:bodyPr spcFirstLastPara="1" wrap="square" lIns="91425" tIns="45700" rIns="91425" bIns="45700" anchor="ctr" anchorCtr="0">
            <a:noAutofit/>
          </a:bodyPr>
          <a:lstStyle/>
          <a:p>
            <a:pPr>
              <a:buClr>
                <a:srgbClr val="FFFFFF"/>
              </a:buClr>
              <a:buSzPts val="900"/>
            </a:pPr>
            <a:endParaRPr sz="1400">
              <a:solidFill>
                <a:srgbClr val="000000"/>
              </a:solidFill>
              <a:latin typeface="Arial" panose="020B0604020202020204"/>
              <a:ea typeface="Arial" panose="020B0604020202020204"/>
              <a:cs typeface="Arial" panose="020B0604020202020204"/>
              <a:sym typeface="Arial" panose="020B0604020202020204"/>
            </a:endParaRPr>
          </a:p>
        </p:txBody>
      </p:sp>
      <p:sp>
        <p:nvSpPr>
          <p:cNvPr id="2" name="Rectangle: Diagonal Corners Rounded 1">
            <a:extLst>
              <a:ext uri="{FF2B5EF4-FFF2-40B4-BE49-F238E27FC236}">
                <a16:creationId xmlns:a16="http://schemas.microsoft.com/office/drawing/2014/main" id="{70B76AC1-798A-0C84-91F7-E11FC9AFED41}"/>
              </a:ext>
            </a:extLst>
          </p:cNvPr>
          <p:cNvSpPr/>
          <p:nvPr/>
        </p:nvSpPr>
        <p:spPr>
          <a:xfrm>
            <a:off x="1303866" y="1619514"/>
            <a:ext cx="9855201" cy="4209521"/>
          </a:xfrm>
          <a:prstGeom prst="round2DiagRect">
            <a:avLst/>
          </a:prstGeom>
          <a:solidFill>
            <a:schemeClr val="accent6">
              <a:lumMod val="20000"/>
              <a:lumOff val="8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0"/>
              </a:spcBef>
              <a:buClr>
                <a:schemeClr val="accent1"/>
              </a:buClr>
              <a:buSzPts val="3200"/>
              <a:buNone/>
            </a:pPr>
            <a:endParaRPr lang="en-US" sz="3200" dirty="0">
              <a:solidFill>
                <a:srgbClr val="000000"/>
              </a:solidFill>
              <a:latin typeface="Calibri" panose="020F0502020204030204"/>
              <a:ea typeface="Calibri" panose="020F0502020204030204"/>
              <a:cs typeface="Calibri" panose="020F0502020204030204"/>
              <a:sym typeface="Calibri" panose="020F0502020204030204"/>
            </a:endParaRPr>
          </a:p>
          <a:p>
            <a:pPr marL="0" indent="0">
              <a:spcBef>
                <a:spcPts val="0"/>
              </a:spcBef>
              <a:buClr>
                <a:schemeClr val="accent1"/>
              </a:buClr>
              <a:buSzPts val="3200"/>
              <a:buNone/>
            </a:pPr>
            <a:endParaRPr lang="en-US" sz="3200" dirty="0">
              <a:solidFill>
                <a:srgbClr val="000000"/>
              </a:solidFill>
              <a:latin typeface="Calibri" panose="020F0502020204030204"/>
              <a:ea typeface="Calibri" panose="020F0502020204030204"/>
              <a:cs typeface="Calibri" panose="020F0502020204030204"/>
              <a:sym typeface="Calibri" panose="020F0502020204030204"/>
            </a:endParaRPr>
          </a:p>
          <a:p>
            <a:pPr marL="0" indent="0">
              <a:spcBef>
                <a:spcPts val="0"/>
              </a:spcBef>
              <a:buClr>
                <a:schemeClr val="accent1"/>
              </a:buClr>
              <a:buSzPts val="3200"/>
              <a:buNone/>
            </a:pPr>
            <a:r>
              <a:rPr lang="en-US" sz="3200" dirty="0">
                <a:solidFill>
                  <a:srgbClr val="000000"/>
                </a:solidFill>
                <a:latin typeface="Calibri" panose="020F0502020204030204"/>
                <a:ea typeface="Calibri" panose="020F0502020204030204"/>
                <a:cs typeface="Calibri" panose="020F0502020204030204"/>
                <a:sym typeface="Calibri" panose="020F0502020204030204"/>
              </a:rPr>
              <a:t>Post TB lung disease may present as the following:</a:t>
            </a:r>
            <a:r>
              <a:rPr lang="en-US" sz="2000" dirty="0">
                <a:solidFill>
                  <a:srgbClr val="000000"/>
                </a:solidFill>
                <a:latin typeface="Raleway"/>
                <a:ea typeface="Raleway"/>
                <a:cs typeface="Raleway"/>
                <a:sym typeface="Raleway"/>
              </a:rPr>
              <a:t> </a:t>
            </a:r>
          </a:p>
          <a:p>
            <a:pPr marL="657225" lvl="1" indent="-457200">
              <a:spcBef>
                <a:spcPts val="400"/>
              </a:spcBef>
              <a:buClr>
                <a:schemeClr val="accent1"/>
              </a:buClr>
              <a:buSzPts val="2800"/>
              <a:buFont typeface="Arial" panose="020B0604020202020204" pitchFamily="34" charset="0"/>
              <a:buChar char="•"/>
            </a:pPr>
            <a:r>
              <a:rPr lang="en-US" sz="2800" dirty="0">
                <a:solidFill>
                  <a:srgbClr val="000000"/>
                </a:solidFill>
                <a:latin typeface="Calibri" panose="020F0502020204030204"/>
                <a:ea typeface="Calibri" panose="020F0502020204030204"/>
                <a:cs typeface="Calibri" panose="020F0502020204030204"/>
                <a:sym typeface="Calibri" panose="020F0502020204030204"/>
              </a:rPr>
              <a:t>Lung scarring (fibrosis) </a:t>
            </a:r>
          </a:p>
          <a:p>
            <a:pPr marL="657225" lvl="1" indent="-457200">
              <a:spcBef>
                <a:spcPts val="600"/>
              </a:spcBef>
              <a:buClr>
                <a:schemeClr val="accent1"/>
              </a:buClr>
              <a:buSzPts val="2800"/>
              <a:buFont typeface="Arial" panose="020B0604020202020204" pitchFamily="34" charset="0"/>
              <a:buChar char="•"/>
            </a:pPr>
            <a:r>
              <a:rPr lang="en-US" sz="2800" dirty="0">
                <a:solidFill>
                  <a:srgbClr val="000000"/>
                </a:solidFill>
                <a:latin typeface="Calibri" panose="020F0502020204030204"/>
                <a:ea typeface="Calibri" panose="020F0502020204030204"/>
                <a:cs typeface="Calibri" panose="020F0502020204030204"/>
                <a:sym typeface="Calibri" panose="020F0502020204030204"/>
              </a:rPr>
              <a:t>Bro</a:t>
            </a:r>
            <a:r>
              <a:rPr lang="en-US" sz="2800" dirty="0">
                <a:solidFill>
                  <a:srgbClr val="000000"/>
                </a:solidFill>
              </a:rPr>
              <a:t>n</a:t>
            </a:r>
            <a:r>
              <a:rPr lang="en-US" sz="2800" dirty="0">
                <a:solidFill>
                  <a:srgbClr val="000000"/>
                </a:solidFill>
                <a:latin typeface="Calibri" panose="020F0502020204030204"/>
                <a:ea typeface="Calibri" panose="020F0502020204030204"/>
                <a:cs typeface="Calibri" panose="020F0502020204030204"/>
                <a:sym typeface="Calibri" panose="020F0502020204030204"/>
              </a:rPr>
              <a:t>chiectasis </a:t>
            </a:r>
          </a:p>
          <a:p>
            <a:pPr marL="657225" lvl="1" indent="-457200">
              <a:spcBef>
                <a:spcPts val="600"/>
              </a:spcBef>
              <a:buClr>
                <a:schemeClr val="accent1"/>
              </a:buClr>
              <a:buSzPts val="2800"/>
              <a:buFont typeface="Arial" panose="020B0604020202020204" pitchFamily="34" charset="0"/>
              <a:buChar char="•"/>
            </a:pPr>
            <a:r>
              <a:rPr lang="en-US" sz="2800" dirty="0">
                <a:solidFill>
                  <a:srgbClr val="000000"/>
                </a:solidFill>
                <a:latin typeface="Calibri" panose="020F0502020204030204"/>
                <a:ea typeface="Calibri" panose="020F0502020204030204"/>
                <a:cs typeface="Calibri" panose="020F0502020204030204"/>
                <a:sym typeface="Calibri" panose="020F0502020204030204"/>
              </a:rPr>
              <a:t>Chronic Obstructive Pulmonary Disease (COPD) </a:t>
            </a:r>
          </a:p>
          <a:p>
            <a:pPr marL="657225" lvl="1" indent="-457200">
              <a:spcBef>
                <a:spcPts val="600"/>
              </a:spcBef>
              <a:buClr>
                <a:schemeClr val="accent1"/>
              </a:buClr>
              <a:buSzPts val="2800"/>
              <a:buFont typeface="Arial" panose="020B0604020202020204" pitchFamily="34" charset="0"/>
              <a:buChar char="•"/>
            </a:pPr>
            <a:r>
              <a:rPr lang="en-US" sz="2800" dirty="0">
                <a:solidFill>
                  <a:srgbClr val="000000"/>
                </a:solidFill>
                <a:latin typeface="Calibri" panose="020F0502020204030204"/>
                <a:ea typeface="Calibri" panose="020F0502020204030204"/>
                <a:cs typeface="Calibri" panose="020F0502020204030204"/>
                <a:sym typeface="Calibri" panose="020F0502020204030204"/>
              </a:rPr>
              <a:t>Lung abscess </a:t>
            </a:r>
          </a:p>
          <a:p>
            <a:pPr marL="657225" lvl="1" indent="-457200">
              <a:spcBef>
                <a:spcPts val="600"/>
              </a:spcBef>
              <a:buClr>
                <a:schemeClr val="accent1"/>
              </a:buClr>
              <a:buSzPts val="2800"/>
              <a:buFont typeface="Arial" panose="020B0604020202020204" pitchFamily="34" charset="0"/>
              <a:buChar char="•"/>
            </a:pPr>
            <a:r>
              <a:rPr lang="en-US" sz="2800" dirty="0">
                <a:solidFill>
                  <a:srgbClr val="000000"/>
                </a:solidFill>
                <a:latin typeface="Calibri" panose="020F0502020204030204"/>
                <a:ea typeface="Calibri" panose="020F0502020204030204"/>
                <a:cs typeface="Calibri" panose="020F0502020204030204"/>
                <a:sym typeface="Calibri" panose="020F0502020204030204"/>
              </a:rPr>
              <a:t>Aspergillus-related lung disease </a:t>
            </a:r>
          </a:p>
          <a:p>
            <a:pPr marL="657225" lvl="1" indent="-457200">
              <a:spcBef>
                <a:spcPts val="600"/>
              </a:spcBef>
              <a:buClr>
                <a:schemeClr val="accent1"/>
              </a:buClr>
              <a:buSzPts val="2800"/>
              <a:buFont typeface="Arial" panose="020B0604020202020204" pitchFamily="34" charset="0"/>
              <a:buChar char="•"/>
            </a:pPr>
            <a:r>
              <a:rPr lang="en-US" sz="2800" dirty="0">
                <a:solidFill>
                  <a:srgbClr val="000000"/>
                </a:solidFill>
                <a:latin typeface="Calibri" panose="020F0502020204030204"/>
                <a:ea typeface="Calibri" panose="020F0502020204030204"/>
                <a:cs typeface="Calibri" panose="020F0502020204030204"/>
                <a:sym typeface="Calibri" panose="020F0502020204030204"/>
              </a:rPr>
              <a:t>Spontaneous Pneumothorax </a:t>
            </a:r>
          </a:p>
          <a:p>
            <a:pPr marL="0" indent="0">
              <a:spcBef>
                <a:spcPts val="1600"/>
              </a:spcBef>
              <a:buClr>
                <a:schemeClr val="accent1"/>
              </a:buClr>
              <a:buSzPts val="1800"/>
              <a:buNone/>
            </a:pPr>
            <a:endParaRPr lang="en-US" sz="1800" dirty="0">
              <a:solidFill>
                <a:srgbClr val="000000"/>
              </a:solidFill>
              <a:latin typeface="Raleway"/>
              <a:ea typeface="Raleway"/>
              <a:cs typeface="Raleway"/>
              <a:sym typeface="Raleway"/>
            </a:endParaRPr>
          </a:p>
          <a:p>
            <a:pPr marL="90805" indent="0">
              <a:spcBef>
                <a:spcPts val="1400"/>
              </a:spcBef>
              <a:buClr>
                <a:schemeClr val="accent1"/>
              </a:buClr>
              <a:buSzPts val="1800"/>
              <a:buNone/>
            </a:pPr>
            <a:endParaRPr lang="en-US" sz="1800" dirty="0">
              <a:solidFill>
                <a:srgbClr val="000000"/>
              </a:solidFill>
              <a:latin typeface="Raleway"/>
              <a:ea typeface="Raleway"/>
              <a:cs typeface="Raleway"/>
              <a:sym typeface="Raleway"/>
            </a:endParaRPr>
          </a:p>
          <a:p>
            <a:pPr algn="ctr"/>
            <a:endParaRPr lang="en-KE"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2209800" y="2286000"/>
            <a:ext cx="7772400" cy="1143000"/>
          </a:xfrm>
        </p:spPr>
        <p:txBody>
          <a:bodyPr vert="horz" lIns="91440" tIns="45720" rIns="91440" bIns="45720" rtlCol="0" anchor="b">
            <a:noAutofit/>
          </a:bodyPr>
          <a:lstStyle/>
          <a:p>
            <a:pPr algn="l">
              <a:lnSpc>
                <a:spcPct val="100000"/>
              </a:lnSpc>
              <a:defRPr/>
            </a:pPr>
            <a:r>
              <a:rPr lang="en-GB" sz="5400" cap="all" spc="-100">
                <a:solidFill>
                  <a:schemeClr val="tx2"/>
                </a:solidFill>
              </a:rPr>
              <a:t>Questions?</a:t>
            </a:r>
          </a:p>
        </p:txBody>
      </p:sp>
      <p:grpSp>
        <p:nvGrpSpPr>
          <p:cNvPr id="628739" name="object 2"/>
          <p:cNvGrpSpPr/>
          <p:nvPr/>
        </p:nvGrpSpPr>
        <p:grpSpPr>
          <a:xfrm>
            <a:off x="8880476" y="6754814"/>
            <a:ext cx="1787525" cy="103187"/>
            <a:chOff x="7356347" y="6754367"/>
            <a:chExt cx="1788160" cy="104139"/>
          </a:xfrm>
        </p:grpSpPr>
        <p:sp>
          <p:nvSpPr>
            <p:cNvPr id="628744" name="object 3"/>
            <p:cNvSpPr/>
            <p:nvPr/>
          </p:nvSpPr>
          <p:spPr>
            <a:xfrm>
              <a:off x="7356347" y="6754367"/>
              <a:ext cx="894715" cy="104139"/>
            </a:xfrm>
            <a:custGeom>
              <a:avLst/>
              <a:gdLst/>
              <a:ahLst/>
              <a:cxnLst>
                <a:cxn ang="0">
                  <a:pos x="894588" y="0"/>
                </a:cxn>
                <a:cxn ang="0">
                  <a:pos x="0" y="0"/>
                </a:cxn>
                <a:cxn ang="0">
                  <a:pos x="0" y="103623"/>
                </a:cxn>
                <a:cxn ang="0">
                  <a:pos x="894588" y="103623"/>
                </a:cxn>
                <a:cxn ang="0">
                  <a:pos x="894588" y="0"/>
                </a:cxn>
              </a:cxnLst>
              <a:rect l="0" t="0" r="0" b="0"/>
              <a:pathLst>
                <a:path w="894715" h="104140">
                  <a:moveTo>
                    <a:pt x="894588" y="0"/>
                  </a:moveTo>
                  <a:lnTo>
                    <a:pt x="0" y="0"/>
                  </a:lnTo>
                  <a:lnTo>
                    <a:pt x="0" y="103632"/>
                  </a:lnTo>
                  <a:lnTo>
                    <a:pt x="894588" y="103632"/>
                  </a:lnTo>
                  <a:lnTo>
                    <a:pt x="894588" y="0"/>
                  </a:lnTo>
                  <a:close/>
                </a:path>
              </a:pathLst>
            </a:custGeom>
            <a:solidFill>
              <a:srgbClr val="FF9615">
                <a:alpha val="100000"/>
              </a:srgbClr>
            </a:solidFill>
            <a:ln w="9525">
              <a:noFill/>
            </a:ln>
          </p:spPr>
          <p:txBody>
            <a:bodyPr/>
            <a:lstStyle/>
            <a:p>
              <a:pPr>
                <a:defRPr/>
              </a:pPr>
              <a:endParaRPr lang="en-US" kern="0">
                <a:solidFill>
                  <a:sysClr val="windowText" lastClr="000000"/>
                </a:solidFill>
                <a:latin typeface="Arial"/>
              </a:endParaRPr>
            </a:p>
          </p:txBody>
        </p:sp>
        <p:sp>
          <p:nvSpPr>
            <p:cNvPr id="628745" name="object 4"/>
            <p:cNvSpPr/>
            <p:nvPr/>
          </p:nvSpPr>
          <p:spPr>
            <a:xfrm>
              <a:off x="8250935" y="6754367"/>
              <a:ext cx="893444" cy="104139"/>
            </a:xfrm>
            <a:custGeom>
              <a:avLst/>
              <a:gdLst/>
              <a:ahLst/>
              <a:cxnLst>
                <a:cxn ang="0">
                  <a:pos x="893055" y="0"/>
                </a:cxn>
                <a:cxn ang="0">
                  <a:pos x="0" y="0"/>
                </a:cxn>
                <a:cxn ang="0">
                  <a:pos x="0" y="103623"/>
                </a:cxn>
                <a:cxn ang="0">
                  <a:pos x="893055" y="103623"/>
                </a:cxn>
                <a:cxn ang="0">
                  <a:pos x="893055" y="0"/>
                </a:cxn>
              </a:cxnLst>
              <a:rect l="0" t="0" r="0" b="0"/>
              <a:pathLst>
                <a:path w="893445" h="104140">
                  <a:moveTo>
                    <a:pt x="893064" y="0"/>
                  </a:moveTo>
                  <a:lnTo>
                    <a:pt x="0" y="0"/>
                  </a:lnTo>
                  <a:lnTo>
                    <a:pt x="0" y="103632"/>
                  </a:lnTo>
                  <a:lnTo>
                    <a:pt x="893064" y="103632"/>
                  </a:lnTo>
                  <a:lnTo>
                    <a:pt x="893064" y="0"/>
                  </a:lnTo>
                  <a:close/>
                </a:path>
              </a:pathLst>
            </a:custGeom>
            <a:solidFill>
              <a:srgbClr val="F10152">
                <a:alpha val="100000"/>
              </a:srgbClr>
            </a:solidFill>
            <a:ln w="9525">
              <a:noFill/>
            </a:ln>
          </p:spPr>
          <p:txBody>
            <a:bodyPr/>
            <a:lstStyle/>
            <a:p>
              <a:pPr>
                <a:defRPr/>
              </a:pPr>
              <a:endParaRPr lang="en-US" kern="0">
                <a:solidFill>
                  <a:sysClr val="windowText" lastClr="000000"/>
                </a:solidFill>
                <a:latin typeface="Arial"/>
              </a:endParaRPr>
            </a:p>
          </p:txBody>
        </p:sp>
      </p:grpSp>
      <p:grpSp>
        <p:nvGrpSpPr>
          <p:cNvPr id="628740" name="object 5"/>
          <p:cNvGrpSpPr/>
          <p:nvPr/>
        </p:nvGrpSpPr>
        <p:grpSpPr>
          <a:xfrm>
            <a:off x="1524001" y="6754814"/>
            <a:ext cx="7356475" cy="103187"/>
            <a:chOff x="0" y="6754367"/>
            <a:chExt cx="7356475" cy="104139"/>
          </a:xfrm>
        </p:grpSpPr>
        <p:sp>
          <p:nvSpPr>
            <p:cNvPr id="628742" name="object 6"/>
            <p:cNvSpPr/>
            <p:nvPr/>
          </p:nvSpPr>
          <p:spPr>
            <a:xfrm>
              <a:off x="0" y="6754367"/>
              <a:ext cx="893444" cy="104139"/>
            </a:xfrm>
            <a:custGeom>
              <a:avLst/>
              <a:gdLst/>
              <a:ahLst/>
              <a:cxnLst>
                <a:cxn ang="0">
                  <a:pos x="893063" y="0"/>
                </a:cxn>
                <a:cxn ang="0">
                  <a:pos x="0" y="0"/>
                </a:cxn>
                <a:cxn ang="0">
                  <a:pos x="0" y="103623"/>
                </a:cxn>
                <a:cxn ang="0">
                  <a:pos x="893063" y="103623"/>
                </a:cxn>
                <a:cxn ang="0">
                  <a:pos x="893063" y="0"/>
                </a:cxn>
              </a:cxnLst>
              <a:rect l="0" t="0" r="0" b="0"/>
              <a:pathLst>
                <a:path w="893444" h="104140">
                  <a:moveTo>
                    <a:pt x="893063" y="0"/>
                  </a:moveTo>
                  <a:lnTo>
                    <a:pt x="0" y="0"/>
                  </a:lnTo>
                  <a:lnTo>
                    <a:pt x="0" y="103632"/>
                  </a:lnTo>
                  <a:lnTo>
                    <a:pt x="893063" y="103632"/>
                  </a:lnTo>
                  <a:lnTo>
                    <a:pt x="893063" y="0"/>
                  </a:lnTo>
                  <a:close/>
                </a:path>
              </a:pathLst>
            </a:custGeom>
            <a:solidFill>
              <a:srgbClr val="7DCEFC">
                <a:alpha val="100000"/>
              </a:srgbClr>
            </a:solidFill>
            <a:ln w="9525">
              <a:noFill/>
            </a:ln>
          </p:spPr>
          <p:txBody>
            <a:bodyPr/>
            <a:lstStyle/>
            <a:p>
              <a:pPr>
                <a:defRPr/>
              </a:pPr>
              <a:endParaRPr lang="en-US" kern="0">
                <a:solidFill>
                  <a:sysClr val="windowText" lastClr="000000"/>
                </a:solidFill>
                <a:latin typeface="Arial"/>
              </a:endParaRPr>
            </a:p>
          </p:txBody>
        </p:sp>
        <p:sp>
          <p:nvSpPr>
            <p:cNvPr id="628743" name="object 7"/>
            <p:cNvSpPr/>
            <p:nvPr/>
          </p:nvSpPr>
          <p:spPr>
            <a:xfrm>
              <a:off x="893063" y="6754367"/>
              <a:ext cx="6463665" cy="104139"/>
            </a:xfrm>
            <a:custGeom>
              <a:avLst/>
              <a:gdLst/>
              <a:ahLst/>
              <a:cxnLst>
                <a:cxn ang="0">
                  <a:pos x="6463284" y="0"/>
                </a:cxn>
                <a:cxn ang="0">
                  <a:pos x="0" y="0"/>
                </a:cxn>
                <a:cxn ang="0">
                  <a:pos x="0" y="103623"/>
                </a:cxn>
                <a:cxn ang="0">
                  <a:pos x="6463284" y="103623"/>
                </a:cxn>
                <a:cxn ang="0">
                  <a:pos x="6463284" y="0"/>
                </a:cxn>
              </a:cxnLst>
              <a:rect l="0" t="0" r="0" b="0"/>
              <a:pathLst>
                <a:path w="6463665" h="104140">
                  <a:moveTo>
                    <a:pt x="6463284" y="0"/>
                  </a:moveTo>
                  <a:lnTo>
                    <a:pt x="0" y="0"/>
                  </a:lnTo>
                  <a:lnTo>
                    <a:pt x="0" y="103632"/>
                  </a:lnTo>
                  <a:lnTo>
                    <a:pt x="6463284" y="103632"/>
                  </a:lnTo>
                  <a:lnTo>
                    <a:pt x="6463284" y="0"/>
                  </a:lnTo>
                  <a:close/>
                </a:path>
              </a:pathLst>
            </a:custGeom>
            <a:solidFill>
              <a:srgbClr val="2085C5">
                <a:alpha val="100000"/>
              </a:srgbClr>
            </a:solidFill>
            <a:ln w="9525">
              <a:noFill/>
            </a:ln>
          </p:spPr>
          <p:txBody>
            <a:bodyPr/>
            <a:lstStyle/>
            <a:p>
              <a:pPr>
                <a:defRPr/>
              </a:pPr>
              <a:endParaRPr lang="en-US" kern="0">
                <a:solidFill>
                  <a:sysClr val="windowText" lastClr="000000"/>
                </a:solidFill>
                <a:latin typeface="Arial"/>
              </a:endParaRPr>
            </a:p>
          </p:txBody>
        </p:sp>
      </p:grpSp>
      <p:pic>
        <p:nvPicPr>
          <p:cNvPr id="628741" name="Picture 3"/>
          <p:cNvPicPr>
            <a:picLocks noChangeAspect="1"/>
          </p:cNvPicPr>
          <p:nvPr/>
        </p:nvPicPr>
        <p:blipFill>
          <a:blip r:embed="rId2"/>
          <a:stretch>
            <a:fillRect/>
          </a:stretch>
        </p:blipFill>
        <p:spPr>
          <a:xfrm>
            <a:off x="9663114" y="6176964"/>
            <a:ext cx="858837" cy="485775"/>
          </a:xfrm>
          <a:prstGeom prst="rect">
            <a:avLst/>
          </a:prstGeom>
          <a:noFill/>
          <a:ln w="9525">
            <a:noFill/>
          </a:ln>
        </p:spPr>
      </p:pic>
    </p:spTree>
    <p:extLst>
      <p:ext uri="{BB962C8B-B14F-4D97-AF65-F5344CB8AC3E}">
        <p14:creationId xmlns:p14="http://schemas.microsoft.com/office/powerpoint/2010/main" val="7097728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8261B-5635-B2DA-17FC-54B7EFF48BC5}"/>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1DEE7130-EFE9-5132-F013-304AE8F60A99}"/>
              </a:ext>
            </a:extLst>
          </p:cNvPr>
          <p:cNvSpPr/>
          <p:nvPr/>
        </p:nvSpPr>
        <p:spPr>
          <a:xfrm>
            <a:off x="1847850" y="1476907"/>
            <a:ext cx="4608512" cy="4735513"/>
          </a:xfrm>
          <a:prstGeom prst="ellipse">
            <a:avLst/>
          </a:prstGeom>
          <a:ln w="28575">
            <a:solidFill>
              <a:schemeClr val="accent5">
                <a:lumMod val="75000"/>
              </a:schemeClr>
            </a:solidFill>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dirty="0">
              <a:solidFill>
                <a:srgbClr val="000000"/>
              </a:solidFill>
            </a:endParaRPr>
          </a:p>
        </p:txBody>
      </p:sp>
      <p:sp>
        <p:nvSpPr>
          <p:cNvPr id="3" name="Oval 2">
            <a:extLst>
              <a:ext uri="{FF2B5EF4-FFF2-40B4-BE49-F238E27FC236}">
                <a16:creationId xmlns:a16="http://schemas.microsoft.com/office/drawing/2014/main" id="{4862D62A-5505-B9CE-7BE9-F60695F8FCD2}"/>
              </a:ext>
            </a:extLst>
          </p:cNvPr>
          <p:cNvSpPr/>
          <p:nvPr/>
        </p:nvSpPr>
        <p:spPr>
          <a:xfrm>
            <a:off x="2738433" y="2550055"/>
            <a:ext cx="2624139" cy="2624765"/>
          </a:xfrm>
          <a:prstGeom prst="ellipse">
            <a:avLst/>
          </a:prstGeom>
          <a:solidFill>
            <a:schemeClr val="accent5">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4" name="Picture 7">
            <a:extLst>
              <a:ext uri="{FF2B5EF4-FFF2-40B4-BE49-F238E27FC236}">
                <a16:creationId xmlns:a16="http://schemas.microsoft.com/office/drawing/2014/main" id="{0EC8B467-0688-5827-B9E5-5F991ECADBC2}"/>
              </a:ext>
            </a:extLst>
          </p:cNvPr>
          <p:cNvPicPr>
            <a:picLocks noChangeAspect="1" noChangeArrowheads="1"/>
          </p:cNvPicPr>
          <p:nvPr/>
        </p:nvPicPr>
        <p:blipFill>
          <a:blip r:embed="rId2">
            <a:duotone>
              <a:schemeClr val="accent5">
                <a:shade val="45000"/>
                <a:satMod val="135000"/>
              </a:schemeClr>
              <a:prstClr val="white"/>
            </a:duotone>
          </a:blip>
          <a:srcRect/>
          <a:stretch>
            <a:fillRect/>
          </a:stretch>
        </p:blipFill>
        <p:spPr bwMode="auto">
          <a:xfrm>
            <a:off x="3203306" y="2918356"/>
            <a:ext cx="1694393" cy="1698167"/>
          </a:xfrm>
          <a:prstGeom prst="rect">
            <a:avLst/>
          </a:prstGeom>
          <a:noFill/>
          <a:ln>
            <a:noFill/>
          </a:ln>
        </p:spPr>
      </p:pic>
      <p:sp>
        <p:nvSpPr>
          <p:cNvPr id="126984" name="Title 1">
            <a:extLst>
              <a:ext uri="{FF2B5EF4-FFF2-40B4-BE49-F238E27FC236}">
                <a16:creationId xmlns:a16="http://schemas.microsoft.com/office/drawing/2014/main" id="{01D7B94E-3656-3486-AF32-82A6C838A4BE}"/>
              </a:ext>
            </a:extLst>
          </p:cNvPr>
          <p:cNvSpPr txBox="1">
            <a:spLocks noGrp="1"/>
          </p:cNvSpPr>
          <p:nvPr>
            <p:ph type="title"/>
          </p:nvPr>
        </p:nvSpPr>
        <p:spPr>
          <a:xfrm>
            <a:off x="1847850" y="542926"/>
            <a:ext cx="8064500" cy="874713"/>
          </a:xfrm>
        </p:spPr>
        <p:txBody>
          <a:bodyPr/>
          <a:lstStyle/>
          <a:p>
            <a:pPr>
              <a:defRPr/>
            </a:pPr>
            <a:r>
              <a:rPr lang="en-US" altLang="en-US" b="1" dirty="0">
                <a:solidFill>
                  <a:srgbClr val="CC3300"/>
                </a:solidFill>
                <a:cs typeface="Arial" panose="020B0604020202020204" pitchFamily="34" charset="0"/>
              </a:rPr>
              <a:t>Summary</a:t>
            </a:r>
          </a:p>
        </p:txBody>
      </p:sp>
      <p:sp>
        <p:nvSpPr>
          <p:cNvPr id="8" name="Freeform 7">
            <a:extLst>
              <a:ext uri="{FF2B5EF4-FFF2-40B4-BE49-F238E27FC236}">
                <a16:creationId xmlns:a16="http://schemas.microsoft.com/office/drawing/2014/main" id="{8CD67030-01BA-AF5F-94AA-80F258115012}"/>
              </a:ext>
            </a:extLst>
          </p:cNvPr>
          <p:cNvSpPr/>
          <p:nvPr/>
        </p:nvSpPr>
        <p:spPr>
          <a:xfrm>
            <a:off x="5519739" y="1693235"/>
            <a:ext cx="5893328" cy="1215065"/>
          </a:xfrm>
          <a:custGeom>
            <a:avLst/>
            <a:gdLst>
              <a:gd name="connsiteX0" fmla="*/ 0 w 2667896"/>
              <a:gd name="connsiteY0" fmla="*/ 97269 h 583602"/>
              <a:gd name="connsiteX1" fmla="*/ 97269 w 2667896"/>
              <a:gd name="connsiteY1" fmla="*/ 0 h 583602"/>
              <a:gd name="connsiteX2" fmla="*/ 2570627 w 2667896"/>
              <a:gd name="connsiteY2" fmla="*/ 0 h 583602"/>
              <a:gd name="connsiteX3" fmla="*/ 2667896 w 2667896"/>
              <a:gd name="connsiteY3" fmla="*/ 97269 h 583602"/>
              <a:gd name="connsiteX4" fmla="*/ 2667896 w 2667896"/>
              <a:gd name="connsiteY4" fmla="*/ 486333 h 583602"/>
              <a:gd name="connsiteX5" fmla="*/ 2570627 w 2667896"/>
              <a:gd name="connsiteY5" fmla="*/ 583602 h 583602"/>
              <a:gd name="connsiteX6" fmla="*/ 97269 w 2667896"/>
              <a:gd name="connsiteY6" fmla="*/ 583602 h 583602"/>
              <a:gd name="connsiteX7" fmla="*/ 0 w 2667896"/>
              <a:gd name="connsiteY7" fmla="*/ 486333 h 583602"/>
              <a:gd name="connsiteX8" fmla="*/ 0 w 2667896"/>
              <a:gd name="connsiteY8" fmla="*/ 97269 h 58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96" h="583602">
                <a:moveTo>
                  <a:pt x="0" y="97269"/>
                </a:moveTo>
                <a:cubicBezTo>
                  <a:pt x="0" y="43549"/>
                  <a:pt x="43549" y="0"/>
                  <a:pt x="97269" y="0"/>
                </a:cubicBezTo>
                <a:lnTo>
                  <a:pt x="2570627" y="0"/>
                </a:lnTo>
                <a:cubicBezTo>
                  <a:pt x="2624347" y="0"/>
                  <a:pt x="2667896" y="43549"/>
                  <a:pt x="2667896" y="97269"/>
                </a:cubicBezTo>
                <a:lnTo>
                  <a:pt x="2667896" y="486333"/>
                </a:lnTo>
                <a:cubicBezTo>
                  <a:pt x="2667896" y="540053"/>
                  <a:pt x="2624347" y="583602"/>
                  <a:pt x="2570627" y="583602"/>
                </a:cubicBezTo>
                <a:lnTo>
                  <a:pt x="97269" y="583602"/>
                </a:lnTo>
                <a:cubicBezTo>
                  <a:pt x="43549" y="583602"/>
                  <a:pt x="0" y="540053"/>
                  <a:pt x="0" y="486333"/>
                </a:cubicBezTo>
                <a:lnTo>
                  <a:pt x="0" y="97269"/>
                </a:lnTo>
                <a:close/>
              </a:path>
            </a:pathLst>
          </a:custGeom>
          <a:ln>
            <a:solidFill>
              <a:schemeClr val="bg1">
                <a:lumMod val="50000"/>
              </a:schemeClr>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829" tIns="81829" rIns="81829" bIns="81829" spcCol="1270" anchor="ctr"/>
          <a:lstStyle/>
          <a:p>
            <a:pPr marL="342900" indent="-342900">
              <a:lnSpc>
                <a:spcPct val="150000"/>
              </a:lnSpc>
              <a:buAutoNum type="arabicPeriod"/>
            </a:pPr>
            <a:r>
              <a:rPr lang="en-US" sz="2400" b="1" dirty="0">
                <a:solidFill>
                  <a:srgbClr val="0070C0"/>
                </a:solidFill>
              </a:rPr>
              <a:t>High index of Suspicion</a:t>
            </a:r>
          </a:p>
        </p:txBody>
      </p:sp>
      <p:sp>
        <p:nvSpPr>
          <p:cNvPr id="9" name="Freeform 8">
            <a:extLst>
              <a:ext uri="{FF2B5EF4-FFF2-40B4-BE49-F238E27FC236}">
                <a16:creationId xmlns:a16="http://schemas.microsoft.com/office/drawing/2014/main" id="{B8FC040A-79CD-3009-3B1F-594485CFFA1F}"/>
              </a:ext>
            </a:extLst>
          </p:cNvPr>
          <p:cNvSpPr/>
          <p:nvPr/>
        </p:nvSpPr>
        <p:spPr>
          <a:xfrm>
            <a:off x="5519739" y="3128336"/>
            <a:ext cx="5893328" cy="1215065"/>
          </a:xfrm>
          <a:custGeom>
            <a:avLst/>
            <a:gdLst>
              <a:gd name="connsiteX0" fmla="*/ 0 w 2667896"/>
              <a:gd name="connsiteY0" fmla="*/ 97269 h 583602"/>
              <a:gd name="connsiteX1" fmla="*/ 97269 w 2667896"/>
              <a:gd name="connsiteY1" fmla="*/ 0 h 583602"/>
              <a:gd name="connsiteX2" fmla="*/ 2570627 w 2667896"/>
              <a:gd name="connsiteY2" fmla="*/ 0 h 583602"/>
              <a:gd name="connsiteX3" fmla="*/ 2667896 w 2667896"/>
              <a:gd name="connsiteY3" fmla="*/ 97269 h 583602"/>
              <a:gd name="connsiteX4" fmla="*/ 2667896 w 2667896"/>
              <a:gd name="connsiteY4" fmla="*/ 486333 h 583602"/>
              <a:gd name="connsiteX5" fmla="*/ 2570627 w 2667896"/>
              <a:gd name="connsiteY5" fmla="*/ 583602 h 583602"/>
              <a:gd name="connsiteX6" fmla="*/ 97269 w 2667896"/>
              <a:gd name="connsiteY6" fmla="*/ 583602 h 583602"/>
              <a:gd name="connsiteX7" fmla="*/ 0 w 2667896"/>
              <a:gd name="connsiteY7" fmla="*/ 486333 h 583602"/>
              <a:gd name="connsiteX8" fmla="*/ 0 w 2667896"/>
              <a:gd name="connsiteY8" fmla="*/ 97269 h 58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96" h="583602">
                <a:moveTo>
                  <a:pt x="0" y="97269"/>
                </a:moveTo>
                <a:cubicBezTo>
                  <a:pt x="0" y="43549"/>
                  <a:pt x="43549" y="0"/>
                  <a:pt x="97269" y="0"/>
                </a:cubicBezTo>
                <a:lnTo>
                  <a:pt x="2570627" y="0"/>
                </a:lnTo>
                <a:cubicBezTo>
                  <a:pt x="2624347" y="0"/>
                  <a:pt x="2667896" y="43549"/>
                  <a:pt x="2667896" y="97269"/>
                </a:cubicBezTo>
                <a:lnTo>
                  <a:pt x="2667896" y="486333"/>
                </a:lnTo>
                <a:cubicBezTo>
                  <a:pt x="2667896" y="540053"/>
                  <a:pt x="2624347" y="583602"/>
                  <a:pt x="2570627" y="583602"/>
                </a:cubicBezTo>
                <a:lnTo>
                  <a:pt x="97269" y="583602"/>
                </a:lnTo>
                <a:cubicBezTo>
                  <a:pt x="43549" y="583602"/>
                  <a:pt x="0" y="540053"/>
                  <a:pt x="0" y="486333"/>
                </a:cubicBezTo>
                <a:lnTo>
                  <a:pt x="0" y="97269"/>
                </a:lnTo>
                <a:close/>
              </a:path>
            </a:pathLst>
          </a:custGeom>
          <a:ln>
            <a:solidFill>
              <a:schemeClr val="bg1">
                <a:lumMod val="50000"/>
              </a:schemeClr>
            </a:solidFill>
          </a:ln>
        </p:spPr>
        <p:style>
          <a:lnRef idx="2">
            <a:schemeClr val="accent2">
              <a:hueOff val="596947"/>
              <a:satOff val="-5696"/>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829" tIns="81829" rIns="81829" bIns="81829" spcCol="1270" anchor="ctr"/>
          <a:lstStyle/>
          <a:p>
            <a:pPr>
              <a:lnSpc>
                <a:spcPct val="150000"/>
              </a:lnSpc>
            </a:pPr>
            <a:r>
              <a:rPr lang="en-US" sz="2400" b="1" dirty="0">
                <a:solidFill>
                  <a:srgbClr val="0070C0"/>
                </a:solidFill>
              </a:rPr>
              <a:t>2. Correct classification</a:t>
            </a:r>
          </a:p>
        </p:txBody>
      </p:sp>
      <p:sp>
        <p:nvSpPr>
          <p:cNvPr id="10" name="Freeform 9">
            <a:extLst>
              <a:ext uri="{FF2B5EF4-FFF2-40B4-BE49-F238E27FC236}">
                <a16:creationId xmlns:a16="http://schemas.microsoft.com/office/drawing/2014/main" id="{3808A379-5BCF-AE38-370A-6FC8D2C843CC}"/>
              </a:ext>
            </a:extLst>
          </p:cNvPr>
          <p:cNvSpPr/>
          <p:nvPr/>
        </p:nvSpPr>
        <p:spPr>
          <a:xfrm>
            <a:off x="5519739" y="4630836"/>
            <a:ext cx="5893328" cy="1067857"/>
          </a:xfrm>
          <a:custGeom>
            <a:avLst/>
            <a:gdLst>
              <a:gd name="connsiteX0" fmla="*/ 0 w 2667896"/>
              <a:gd name="connsiteY0" fmla="*/ 97269 h 583602"/>
              <a:gd name="connsiteX1" fmla="*/ 97269 w 2667896"/>
              <a:gd name="connsiteY1" fmla="*/ 0 h 583602"/>
              <a:gd name="connsiteX2" fmla="*/ 2570627 w 2667896"/>
              <a:gd name="connsiteY2" fmla="*/ 0 h 583602"/>
              <a:gd name="connsiteX3" fmla="*/ 2667896 w 2667896"/>
              <a:gd name="connsiteY3" fmla="*/ 97269 h 583602"/>
              <a:gd name="connsiteX4" fmla="*/ 2667896 w 2667896"/>
              <a:gd name="connsiteY4" fmla="*/ 486333 h 583602"/>
              <a:gd name="connsiteX5" fmla="*/ 2570627 w 2667896"/>
              <a:gd name="connsiteY5" fmla="*/ 583602 h 583602"/>
              <a:gd name="connsiteX6" fmla="*/ 97269 w 2667896"/>
              <a:gd name="connsiteY6" fmla="*/ 583602 h 583602"/>
              <a:gd name="connsiteX7" fmla="*/ 0 w 2667896"/>
              <a:gd name="connsiteY7" fmla="*/ 486333 h 583602"/>
              <a:gd name="connsiteX8" fmla="*/ 0 w 2667896"/>
              <a:gd name="connsiteY8" fmla="*/ 97269 h 58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96" h="583602">
                <a:moveTo>
                  <a:pt x="0" y="97269"/>
                </a:moveTo>
                <a:cubicBezTo>
                  <a:pt x="0" y="43549"/>
                  <a:pt x="43549" y="0"/>
                  <a:pt x="97269" y="0"/>
                </a:cubicBezTo>
                <a:lnTo>
                  <a:pt x="2570627" y="0"/>
                </a:lnTo>
                <a:cubicBezTo>
                  <a:pt x="2624347" y="0"/>
                  <a:pt x="2667896" y="43549"/>
                  <a:pt x="2667896" y="97269"/>
                </a:cubicBezTo>
                <a:lnTo>
                  <a:pt x="2667896" y="486333"/>
                </a:lnTo>
                <a:cubicBezTo>
                  <a:pt x="2667896" y="540053"/>
                  <a:pt x="2624347" y="583602"/>
                  <a:pt x="2570627" y="583602"/>
                </a:cubicBezTo>
                <a:lnTo>
                  <a:pt x="97269" y="583602"/>
                </a:lnTo>
                <a:cubicBezTo>
                  <a:pt x="43549" y="583602"/>
                  <a:pt x="0" y="540053"/>
                  <a:pt x="0" y="486333"/>
                </a:cubicBezTo>
                <a:lnTo>
                  <a:pt x="0" y="97269"/>
                </a:lnTo>
                <a:close/>
              </a:path>
            </a:pathLst>
          </a:custGeom>
          <a:ln>
            <a:solidFill>
              <a:schemeClr val="bg1">
                <a:lumMod val="50000"/>
              </a:schemeClr>
            </a:solidFill>
          </a:ln>
        </p:spPr>
        <p:style>
          <a:lnRef idx="2">
            <a:schemeClr val="accent2">
              <a:hueOff val="1193893"/>
              <a:satOff val="-11392"/>
              <a:lumOff val="-353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81829" tIns="81829" rIns="81829" bIns="81829" spcCol="1270" anchor="ctr"/>
          <a:lstStyle/>
          <a:p>
            <a:pPr>
              <a:lnSpc>
                <a:spcPct val="150000"/>
              </a:lnSpc>
            </a:pPr>
            <a:r>
              <a:rPr lang="en-US" sz="2400" b="1" dirty="0">
                <a:solidFill>
                  <a:srgbClr val="0070C0"/>
                </a:solidFill>
              </a:rPr>
              <a:t>3. Correct treatment- including specific and supportive</a:t>
            </a:r>
          </a:p>
        </p:txBody>
      </p:sp>
    </p:spTree>
    <p:extLst>
      <p:ext uri="{BB962C8B-B14F-4D97-AF65-F5344CB8AC3E}">
        <p14:creationId xmlns:p14="http://schemas.microsoft.com/office/powerpoint/2010/main" val="1016283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hape 78"/>
          <p:cNvSpPr txBox="1">
            <a:spLocks noGrp="1"/>
          </p:cNvSpPr>
          <p:nvPr>
            <p:ph type="ctrTitle"/>
          </p:nvPr>
        </p:nvSpPr>
        <p:spPr>
          <a:xfrm>
            <a:off x="1847850" y="1013601"/>
            <a:ext cx="8135938" cy="2055599"/>
          </a:xfrm>
        </p:spPr>
        <p:txBody>
          <a:bodyPr>
            <a:noAutofit/>
          </a:bodyPr>
          <a:lstStyle/>
          <a:p>
            <a:pPr>
              <a:spcBef>
                <a:spcPct val="0"/>
              </a:spcBef>
              <a:buSzTx/>
              <a:defRPr/>
            </a:pPr>
            <a:r>
              <a:rPr lang="en-GB" sz="4400" dirty="0">
                <a:latin typeface="Arial" panose="020B0604020202020204" pitchFamily="34" charset="0"/>
                <a:cs typeface="Arial" panose="020B0604020202020204" pitchFamily="34" charset="0"/>
              </a:rPr>
              <a:t>Module 6:</a:t>
            </a:r>
            <a:br>
              <a:rPr lang="en-GB" sz="4400" dirty="0">
                <a:latin typeface="Arial" panose="020B0604020202020204" pitchFamily="34" charset="0"/>
                <a:cs typeface="Arial" panose="020B0604020202020204" pitchFamily="34" charset="0"/>
              </a:rPr>
            </a:br>
            <a:r>
              <a:rPr lang="en-GB" sz="4000" dirty="0">
                <a:latin typeface="Arial" panose="020B0604020202020204" pitchFamily="34" charset="0"/>
                <a:cs typeface="Arial" panose="020B0604020202020204" pitchFamily="34" charset="0"/>
              </a:rPr>
              <a:t>Fluid Therapy In Dehydration Due To Diarrhoea</a:t>
            </a:r>
            <a:endParaRPr lang="en-GB" altLang="en-US" sz="4000" dirty="0">
              <a:latin typeface="Arial" panose="020B0604020202020204" pitchFamily="34" charset="0"/>
              <a:cs typeface="Arial" panose="020B0604020202020204" pitchFamily="34" charset="0"/>
              <a:sym typeface="Raleway" charset="0"/>
            </a:endParaRPr>
          </a:p>
        </p:txBody>
      </p:sp>
    </p:spTree>
    <p:extLst>
      <p:ext uri="{BB962C8B-B14F-4D97-AF65-F5344CB8AC3E}">
        <p14:creationId xmlns:p14="http://schemas.microsoft.com/office/powerpoint/2010/main" val="22681536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nut 2">
            <a:extLst>
              <a:ext uri="{FF2B5EF4-FFF2-40B4-BE49-F238E27FC236}">
                <a16:creationId xmlns:a16="http://schemas.microsoft.com/office/drawing/2014/main" id="{81EB1FE3-D4F2-AA9B-A7CD-6FE9D1D33FA0}"/>
              </a:ext>
            </a:extLst>
          </p:cNvPr>
          <p:cNvSpPr/>
          <p:nvPr/>
        </p:nvSpPr>
        <p:spPr>
          <a:xfrm>
            <a:off x="1555875" y="1630862"/>
            <a:ext cx="2865079" cy="2965520"/>
          </a:xfrm>
          <a:prstGeom prst="donut">
            <a:avLst>
              <a:gd name="adj" fmla="val 1068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black"/>
              </a:solidFill>
              <a:latin typeface="Calibri" panose="020F0502020204030204"/>
            </a:endParaRPr>
          </a:p>
        </p:txBody>
      </p:sp>
      <p:grpSp>
        <p:nvGrpSpPr>
          <p:cNvPr id="38" name="Group 37">
            <a:extLst>
              <a:ext uri="{FF2B5EF4-FFF2-40B4-BE49-F238E27FC236}">
                <a16:creationId xmlns:a16="http://schemas.microsoft.com/office/drawing/2014/main" id="{E18A4E3E-FCC3-6329-6FED-1A03FA0E15EE}"/>
              </a:ext>
            </a:extLst>
          </p:cNvPr>
          <p:cNvGrpSpPr/>
          <p:nvPr/>
        </p:nvGrpSpPr>
        <p:grpSpPr>
          <a:xfrm>
            <a:off x="3654763" y="1229463"/>
            <a:ext cx="7429884" cy="4671038"/>
            <a:chOff x="2312911" y="1532881"/>
            <a:chExt cx="9906510" cy="5534274"/>
          </a:xfrm>
        </p:grpSpPr>
        <p:grpSp>
          <p:nvGrpSpPr>
            <p:cNvPr id="6" name="Group 5">
              <a:extLst>
                <a:ext uri="{FF2B5EF4-FFF2-40B4-BE49-F238E27FC236}">
                  <a16:creationId xmlns:a16="http://schemas.microsoft.com/office/drawing/2014/main" id="{25FA9446-8285-74A7-07F6-F6CFCC58E8C3}"/>
                </a:ext>
              </a:extLst>
            </p:cNvPr>
            <p:cNvGrpSpPr/>
            <p:nvPr/>
          </p:nvGrpSpPr>
          <p:grpSpPr>
            <a:xfrm>
              <a:off x="2760692" y="1532881"/>
              <a:ext cx="9458729" cy="826178"/>
              <a:chOff x="4327948" y="2442550"/>
              <a:chExt cx="12424660" cy="1122088"/>
            </a:xfrm>
          </p:grpSpPr>
          <p:sp>
            <p:nvSpPr>
              <p:cNvPr id="7" name="Rectangle 6">
                <a:extLst>
                  <a:ext uri="{FF2B5EF4-FFF2-40B4-BE49-F238E27FC236}">
                    <a16:creationId xmlns:a16="http://schemas.microsoft.com/office/drawing/2014/main" id="{1828519D-8725-DFF7-9F53-B8CA0B4CE629}"/>
                  </a:ext>
                </a:extLst>
              </p:cNvPr>
              <p:cNvSpPr/>
              <p:nvPr/>
            </p:nvSpPr>
            <p:spPr>
              <a:xfrm>
                <a:off x="4905099" y="2451351"/>
                <a:ext cx="6465957" cy="1104489"/>
              </a:xfrm>
              <a:prstGeom prst="rect">
                <a:avLst/>
              </a:prstGeom>
              <a:gradFill>
                <a:gsLst>
                  <a:gs pos="37000">
                    <a:schemeClr val="bg1">
                      <a:lumMod val="75000"/>
                      <a:alpha val="31000"/>
                    </a:schemeClr>
                  </a:gs>
                  <a:gs pos="5000">
                    <a:schemeClr val="bg1">
                      <a:lumMod val="75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8" name="TextBox 7">
                <a:extLst>
                  <a:ext uri="{FF2B5EF4-FFF2-40B4-BE49-F238E27FC236}">
                    <a16:creationId xmlns:a16="http://schemas.microsoft.com/office/drawing/2014/main" id="{324E7EE4-B621-47BC-AB6D-A88057BED985}"/>
                  </a:ext>
                </a:extLst>
              </p:cNvPr>
              <p:cNvSpPr txBox="1"/>
              <p:nvPr/>
            </p:nvSpPr>
            <p:spPr>
              <a:xfrm>
                <a:off x="5489261" y="2631121"/>
                <a:ext cx="11263347" cy="693368"/>
              </a:xfrm>
              <a:prstGeom prst="rect">
                <a:avLst/>
              </a:prstGeom>
              <a:noFill/>
            </p:spPr>
            <p:txBody>
              <a:bodyPr wrap="square" rtlCol="0" anchor="ctr">
                <a:spAutoFit/>
              </a:bodyPr>
              <a:lstStyle/>
              <a:p>
                <a:pPr marL="354013" indent="-354013" eaLnBrk="0" fontAlgn="base" hangingPunct="0">
                  <a:spcBef>
                    <a:spcPts val="600"/>
                  </a:spcBef>
                  <a:spcAft>
                    <a:spcPts val="1200"/>
                  </a:spcAft>
                  <a:defRPr/>
                </a:pPr>
                <a:r>
                  <a:rPr lang="en-GB" altLang="en-US" sz="2200" dirty="0">
                    <a:solidFill>
                      <a:prstClr val="black"/>
                    </a:solidFill>
                    <a:latin typeface="Arial" panose="020B0604020202020204" pitchFamily="34" charset="0"/>
                    <a:cs typeface="Arial" panose="020B0604020202020204" pitchFamily="34" charset="0"/>
                  </a:rPr>
                  <a:t>To understand the classification of dehydration</a:t>
                </a:r>
              </a:p>
            </p:txBody>
          </p:sp>
          <p:sp>
            <p:nvSpPr>
              <p:cNvPr id="9" name="Oval 8">
                <a:extLst>
                  <a:ext uri="{FF2B5EF4-FFF2-40B4-BE49-F238E27FC236}">
                    <a16:creationId xmlns:a16="http://schemas.microsoft.com/office/drawing/2014/main" id="{36329FEC-5BB9-C059-F6FB-51F7823F0AE0}"/>
                  </a:ext>
                </a:extLst>
              </p:cNvPr>
              <p:cNvSpPr>
                <a:spLocks noChangeAspect="1"/>
              </p:cNvSpPr>
              <p:nvPr/>
            </p:nvSpPr>
            <p:spPr>
              <a:xfrm>
                <a:off x="4327948" y="2442550"/>
                <a:ext cx="1122088" cy="1122088"/>
              </a:xfrm>
              <a:prstGeom prst="ellipse">
                <a:avLst/>
              </a:prstGeom>
              <a:solidFill>
                <a:schemeClr val="accent5">
                  <a:lumMod val="40000"/>
                  <a:lumOff val="60000"/>
                </a:schemeClr>
              </a:solidFill>
              <a:ln w="0">
                <a:noFill/>
                <a:prstDash val="solid"/>
                <a:round/>
                <a:headEnd/>
                <a:tailEnd/>
              </a:ln>
            </p:spPr>
            <p:txBody>
              <a:bodyPr vert="horz" wrap="square" lIns="40490" tIns="51422" rIns="40490" bIns="51422" numCol="1" anchor="ctr" anchorCtr="1" compatLnSpc="1">
                <a:prstTxWarp prst="textNoShape">
                  <a:avLst/>
                </a:prstTxWarp>
              </a:bodyPr>
              <a:lstStyle/>
              <a:p>
                <a:pPr defTabSz="685800" eaLnBrk="0" fontAlgn="base" hangingPunct="0">
                  <a:spcBef>
                    <a:spcPct val="0"/>
                  </a:spcBef>
                  <a:spcAft>
                    <a:spcPct val="0"/>
                  </a:spcAft>
                  <a:defRPr/>
                </a:pPr>
                <a:r>
                  <a:rPr lang="en-US" sz="2474" kern="0" dirty="0">
                    <a:solidFill>
                      <a:prstClr val="black"/>
                    </a:solidFill>
                    <a:latin typeface="Arial" panose="020B0604020202020204" pitchFamily="34" charset="0"/>
                    <a:cs typeface="Arial" panose="020B0604020202020204" pitchFamily="34" charset="0"/>
                  </a:rPr>
                  <a:t>1</a:t>
                </a:r>
              </a:p>
            </p:txBody>
          </p:sp>
        </p:grpSp>
        <p:grpSp>
          <p:nvGrpSpPr>
            <p:cNvPr id="16" name="Group 15">
              <a:extLst>
                <a:ext uri="{FF2B5EF4-FFF2-40B4-BE49-F238E27FC236}">
                  <a16:creationId xmlns:a16="http://schemas.microsoft.com/office/drawing/2014/main" id="{F86C1870-071C-E38C-605E-2538F07A2994}"/>
                </a:ext>
              </a:extLst>
            </p:cNvPr>
            <p:cNvGrpSpPr/>
            <p:nvPr/>
          </p:nvGrpSpPr>
          <p:grpSpPr>
            <a:xfrm>
              <a:off x="3655989" y="2562064"/>
              <a:ext cx="5489223" cy="996519"/>
              <a:chOff x="3720008" y="4959935"/>
              <a:chExt cx="7208577" cy="1353084"/>
            </a:xfrm>
          </p:grpSpPr>
          <p:sp>
            <p:nvSpPr>
              <p:cNvPr id="17" name="Rectangle 16">
                <a:extLst>
                  <a:ext uri="{FF2B5EF4-FFF2-40B4-BE49-F238E27FC236}">
                    <a16:creationId xmlns:a16="http://schemas.microsoft.com/office/drawing/2014/main" id="{E3C6EA46-81BB-FE58-E2D4-BC6E455FE0F2}"/>
                  </a:ext>
                </a:extLst>
              </p:cNvPr>
              <p:cNvSpPr/>
              <p:nvPr/>
            </p:nvSpPr>
            <p:spPr>
              <a:xfrm>
                <a:off x="4464313" y="5191898"/>
                <a:ext cx="6464272" cy="1104201"/>
              </a:xfrm>
              <a:prstGeom prst="rect">
                <a:avLst/>
              </a:prstGeom>
              <a:gradFill>
                <a:gsLst>
                  <a:gs pos="37000">
                    <a:schemeClr val="bg1">
                      <a:lumMod val="75000"/>
                      <a:alpha val="31000"/>
                    </a:schemeClr>
                  </a:gs>
                  <a:gs pos="5000">
                    <a:schemeClr val="bg1">
                      <a:lumMod val="75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dirty="0">
                  <a:solidFill>
                    <a:prstClr val="black"/>
                  </a:solidFill>
                  <a:latin typeface="Calibri" panose="020F0502020204030204"/>
                </a:endParaRPr>
              </a:p>
              <a:p>
                <a:pPr marL="354013" indent="-354013" eaLnBrk="0" fontAlgn="base" hangingPunct="0">
                  <a:spcBef>
                    <a:spcPts val="600"/>
                  </a:spcBef>
                  <a:spcAft>
                    <a:spcPts val="1200"/>
                  </a:spcAft>
                  <a:defRPr/>
                </a:pPr>
                <a:r>
                  <a:rPr lang="en-GB" altLang="en-US" sz="2200" dirty="0">
                    <a:solidFill>
                      <a:prstClr val="black"/>
                    </a:solidFill>
                    <a:latin typeface="Arial" panose="020B0604020202020204" pitchFamily="34" charset="0"/>
                    <a:cs typeface="Arial" panose="020B0604020202020204" pitchFamily="34" charset="0"/>
                  </a:rPr>
                  <a:t>     To explain fluid plans</a:t>
                </a:r>
              </a:p>
              <a:p>
                <a:pPr algn="ctr" defTabSz="685800" eaLnBrk="0" fontAlgn="base" hangingPunct="0">
                  <a:spcBef>
                    <a:spcPct val="0"/>
                  </a:spcBef>
                  <a:spcAft>
                    <a:spcPct val="0"/>
                  </a:spcAft>
                  <a:defRPr/>
                </a:pPr>
                <a:endParaRPr lang="en-US" sz="1349" dirty="0">
                  <a:solidFill>
                    <a:prstClr val="white"/>
                  </a:solidFill>
                  <a:latin typeface="Calibri" panose="020F0502020204030204"/>
                </a:endParaRPr>
              </a:p>
            </p:txBody>
          </p:sp>
          <p:sp>
            <p:nvSpPr>
              <p:cNvPr id="18" name="TextBox 17">
                <a:extLst>
                  <a:ext uri="{FF2B5EF4-FFF2-40B4-BE49-F238E27FC236}">
                    <a16:creationId xmlns:a16="http://schemas.microsoft.com/office/drawing/2014/main" id="{EBAE31B6-5212-BFC3-E4C3-C71E92BB2526}"/>
                  </a:ext>
                </a:extLst>
              </p:cNvPr>
              <p:cNvSpPr txBox="1"/>
              <p:nvPr/>
            </p:nvSpPr>
            <p:spPr>
              <a:xfrm>
                <a:off x="5621797" y="4959935"/>
                <a:ext cx="5277736" cy="594160"/>
              </a:xfrm>
              <a:prstGeom prst="rect">
                <a:avLst/>
              </a:prstGeom>
              <a:noFill/>
            </p:spPr>
            <p:txBody>
              <a:bodyPr wrap="square" rtlCol="0" anchor="ctr">
                <a:spAutoFit/>
              </a:bodyPr>
              <a:lstStyle/>
              <a:p>
                <a:pPr defTabSz="685800" eaLnBrk="0" fontAlgn="base" hangingPunct="0">
                  <a:spcBef>
                    <a:spcPct val="0"/>
                  </a:spcBef>
                  <a:spcAft>
                    <a:spcPct val="0"/>
                  </a:spcAft>
                  <a:defRPr/>
                </a:pPr>
                <a:endParaRPr lang="en-US" dirty="0">
                  <a:solidFill>
                    <a:prstClr val="black"/>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C7042937-0E7C-BDA8-EE55-9D86A787A6C4}"/>
                  </a:ext>
                </a:extLst>
              </p:cNvPr>
              <p:cNvSpPr>
                <a:spLocks noChangeAspect="1"/>
              </p:cNvSpPr>
              <p:nvPr/>
            </p:nvSpPr>
            <p:spPr>
              <a:xfrm>
                <a:off x="3720008" y="5191224"/>
                <a:ext cx="1121794" cy="1121795"/>
              </a:xfrm>
              <a:prstGeom prst="ellipse">
                <a:avLst/>
              </a:prstGeom>
              <a:solidFill>
                <a:schemeClr val="accent5">
                  <a:lumMod val="40000"/>
                  <a:lumOff val="60000"/>
                </a:schemeClr>
              </a:solidFill>
              <a:ln w="0">
                <a:noFill/>
                <a:prstDash val="solid"/>
                <a:round/>
                <a:headEnd/>
                <a:tailEnd/>
              </a:ln>
            </p:spPr>
            <p:txBody>
              <a:bodyPr vert="horz" wrap="square" lIns="40490" tIns="51422" rIns="40490" bIns="51422" numCol="1" anchor="ctr" anchorCtr="1" compatLnSpc="1">
                <a:prstTxWarp prst="textNoShape">
                  <a:avLst/>
                </a:prstTxWarp>
              </a:bodyPr>
              <a:lstStyle/>
              <a:p>
                <a:pPr defTabSz="685800" eaLnBrk="0" fontAlgn="base" hangingPunct="0">
                  <a:spcBef>
                    <a:spcPct val="0"/>
                  </a:spcBef>
                  <a:spcAft>
                    <a:spcPct val="0"/>
                  </a:spcAft>
                  <a:defRPr/>
                </a:pPr>
                <a:r>
                  <a:rPr lang="en-US" sz="2474" kern="0" dirty="0">
                    <a:solidFill>
                      <a:prstClr val="black"/>
                    </a:solidFill>
                    <a:latin typeface="Arial" panose="020B0604020202020204" pitchFamily="34" charset="0"/>
                    <a:cs typeface="Arial" panose="020B0604020202020204" pitchFamily="34" charset="0"/>
                  </a:rPr>
                  <a:t>2</a:t>
                </a:r>
              </a:p>
            </p:txBody>
          </p:sp>
        </p:grpSp>
        <p:grpSp>
          <p:nvGrpSpPr>
            <p:cNvPr id="20" name="Group 19">
              <a:extLst>
                <a:ext uri="{FF2B5EF4-FFF2-40B4-BE49-F238E27FC236}">
                  <a16:creationId xmlns:a16="http://schemas.microsoft.com/office/drawing/2014/main" id="{BA3D0149-721B-C743-3CD1-31F68D594865}"/>
                </a:ext>
              </a:extLst>
            </p:cNvPr>
            <p:cNvGrpSpPr/>
            <p:nvPr/>
          </p:nvGrpSpPr>
          <p:grpSpPr>
            <a:xfrm>
              <a:off x="2312911" y="5644998"/>
              <a:ext cx="8127670" cy="1422157"/>
              <a:chOff x="3736133" y="5219243"/>
              <a:chExt cx="10673447" cy="1931023"/>
            </a:xfrm>
          </p:grpSpPr>
          <p:sp>
            <p:nvSpPr>
              <p:cNvPr id="21" name="Rectangle 20">
                <a:extLst>
                  <a:ext uri="{FF2B5EF4-FFF2-40B4-BE49-F238E27FC236}">
                    <a16:creationId xmlns:a16="http://schemas.microsoft.com/office/drawing/2014/main" id="{0978FDF5-127C-8AC4-8267-2A380E2B9AD4}"/>
                  </a:ext>
                </a:extLst>
              </p:cNvPr>
              <p:cNvSpPr/>
              <p:nvPr/>
            </p:nvSpPr>
            <p:spPr>
              <a:xfrm>
                <a:off x="4297030" y="5388945"/>
                <a:ext cx="6464269" cy="1104201"/>
              </a:xfrm>
              <a:prstGeom prst="rect">
                <a:avLst/>
              </a:prstGeom>
              <a:gradFill>
                <a:gsLst>
                  <a:gs pos="37000">
                    <a:schemeClr val="bg1">
                      <a:lumMod val="75000"/>
                      <a:alpha val="31000"/>
                    </a:schemeClr>
                  </a:gs>
                  <a:gs pos="5000">
                    <a:schemeClr val="bg1">
                      <a:lumMod val="75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white"/>
                  </a:solidFill>
                  <a:latin typeface="Calibri" panose="020F0502020204030204"/>
                </a:endParaRPr>
              </a:p>
            </p:txBody>
          </p:sp>
          <p:sp>
            <p:nvSpPr>
              <p:cNvPr id="22" name="TextBox 21">
                <a:extLst>
                  <a:ext uri="{FF2B5EF4-FFF2-40B4-BE49-F238E27FC236}">
                    <a16:creationId xmlns:a16="http://schemas.microsoft.com/office/drawing/2014/main" id="{95A1778B-3F98-D812-5C95-84D55EBDB9E3}"/>
                  </a:ext>
                </a:extLst>
              </p:cNvPr>
              <p:cNvSpPr txBox="1"/>
              <p:nvPr/>
            </p:nvSpPr>
            <p:spPr>
              <a:xfrm>
                <a:off x="5271021" y="5219243"/>
                <a:ext cx="9138559" cy="1931023"/>
              </a:xfrm>
              <a:prstGeom prst="rect">
                <a:avLst/>
              </a:prstGeom>
              <a:noFill/>
            </p:spPr>
            <p:txBody>
              <a:bodyPr wrap="square" rtlCol="0" anchor="ctr">
                <a:spAutoFit/>
              </a:bodyPr>
              <a:lstStyle/>
              <a:p>
                <a:pPr marL="354013" indent="-354013" eaLnBrk="0" fontAlgn="base" hangingPunct="0">
                  <a:spcBef>
                    <a:spcPts val="600"/>
                  </a:spcBef>
                  <a:spcAft>
                    <a:spcPts val="1200"/>
                  </a:spcAft>
                  <a:defRPr/>
                </a:pPr>
                <a:r>
                  <a:rPr lang="en-GB" altLang="en-US" sz="2200" dirty="0">
                    <a:solidFill>
                      <a:prstClr val="black"/>
                    </a:solidFill>
                    <a:latin typeface="Arial" panose="020B0604020202020204" pitchFamily="34" charset="0"/>
                    <a:cs typeface="Arial" panose="020B0604020202020204" pitchFamily="34" charset="0"/>
                  </a:rPr>
                  <a:t>To demonstrate intraosseous needle insertion and use</a:t>
                </a:r>
              </a:p>
              <a:p>
                <a:pPr defTabSz="685800" eaLnBrk="0" fontAlgn="base" hangingPunct="0">
                  <a:spcBef>
                    <a:spcPct val="0"/>
                  </a:spcBef>
                  <a:spcAft>
                    <a:spcPct val="0"/>
                  </a:spcAft>
                  <a:defRPr/>
                </a:pPr>
                <a:endParaRPr lang="en-US" dirty="0">
                  <a:solidFill>
                    <a:prstClr val="black"/>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D3D1CFC1-C09F-07CC-3DC1-6055B0F72C01}"/>
                  </a:ext>
                </a:extLst>
              </p:cNvPr>
              <p:cNvSpPr>
                <a:spLocks noChangeAspect="1"/>
              </p:cNvSpPr>
              <p:nvPr/>
            </p:nvSpPr>
            <p:spPr>
              <a:xfrm>
                <a:off x="3736133" y="5362552"/>
                <a:ext cx="1121796" cy="1121795"/>
              </a:xfrm>
              <a:prstGeom prst="ellipse">
                <a:avLst/>
              </a:prstGeom>
              <a:solidFill>
                <a:schemeClr val="accent5">
                  <a:lumMod val="40000"/>
                  <a:lumOff val="60000"/>
                </a:schemeClr>
              </a:solidFill>
              <a:ln w="0">
                <a:noFill/>
                <a:prstDash val="solid"/>
                <a:round/>
                <a:headEnd/>
                <a:tailEnd/>
              </a:ln>
            </p:spPr>
            <p:txBody>
              <a:bodyPr vert="horz" wrap="square" lIns="40490" tIns="51422" rIns="40490" bIns="51422" numCol="1" anchor="ctr" anchorCtr="1" compatLnSpc="1">
                <a:prstTxWarp prst="textNoShape">
                  <a:avLst/>
                </a:prstTxWarp>
              </a:bodyPr>
              <a:lstStyle/>
              <a:p>
                <a:pPr defTabSz="685800" eaLnBrk="0" fontAlgn="base" hangingPunct="0">
                  <a:spcBef>
                    <a:spcPct val="0"/>
                  </a:spcBef>
                  <a:spcAft>
                    <a:spcPct val="0"/>
                  </a:spcAft>
                  <a:defRPr/>
                </a:pPr>
                <a:r>
                  <a:rPr lang="en-US" sz="2474" kern="0" dirty="0">
                    <a:solidFill>
                      <a:prstClr val="black"/>
                    </a:solidFill>
                    <a:latin typeface="Arial" panose="020B0604020202020204" pitchFamily="34" charset="0"/>
                    <a:cs typeface="Arial" panose="020B0604020202020204" pitchFamily="34" charset="0"/>
                  </a:rPr>
                  <a:t>4</a:t>
                </a:r>
              </a:p>
            </p:txBody>
          </p:sp>
        </p:grpSp>
        <p:grpSp>
          <p:nvGrpSpPr>
            <p:cNvPr id="24" name="Group 23">
              <a:extLst>
                <a:ext uri="{FF2B5EF4-FFF2-40B4-BE49-F238E27FC236}">
                  <a16:creationId xmlns:a16="http://schemas.microsoft.com/office/drawing/2014/main" id="{03FFFC1C-A916-A82E-B483-6F1B88C319E5}"/>
                </a:ext>
              </a:extLst>
            </p:cNvPr>
            <p:cNvGrpSpPr/>
            <p:nvPr/>
          </p:nvGrpSpPr>
          <p:grpSpPr>
            <a:xfrm>
              <a:off x="3200070" y="4327107"/>
              <a:ext cx="7555074" cy="1168676"/>
              <a:chOff x="3727490" y="4769944"/>
              <a:chExt cx="9921502" cy="1586840"/>
            </a:xfrm>
          </p:grpSpPr>
          <p:sp>
            <p:nvSpPr>
              <p:cNvPr id="25" name="Rectangle 24">
                <a:extLst>
                  <a:ext uri="{FF2B5EF4-FFF2-40B4-BE49-F238E27FC236}">
                    <a16:creationId xmlns:a16="http://schemas.microsoft.com/office/drawing/2014/main" id="{F5DE45AB-057E-F7EE-8598-19D95A3638A1}"/>
                  </a:ext>
                </a:extLst>
              </p:cNvPr>
              <p:cNvSpPr/>
              <p:nvPr/>
            </p:nvSpPr>
            <p:spPr>
              <a:xfrm>
                <a:off x="4524859" y="4769944"/>
                <a:ext cx="8185579" cy="1104202"/>
              </a:xfrm>
              <a:prstGeom prst="rect">
                <a:avLst/>
              </a:prstGeom>
              <a:gradFill>
                <a:gsLst>
                  <a:gs pos="37000">
                    <a:schemeClr val="bg1">
                      <a:lumMod val="75000"/>
                      <a:alpha val="31000"/>
                    </a:schemeClr>
                  </a:gs>
                  <a:gs pos="5000">
                    <a:schemeClr val="bg1">
                      <a:lumMod val="75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26" name="TextBox 25">
                <a:extLst>
                  <a:ext uri="{FF2B5EF4-FFF2-40B4-BE49-F238E27FC236}">
                    <a16:creationId xmlns:a16="http://schemas.microsoft.com/office/drawing/2014/main" id="{514D0DE2-5A6B-65D7-09FD-A067F3E53703}"/>
                  </a:ext>
                </a:extLst>
              </p:cNvPr>
              <p:cNvSpPr txBox="1"/>
              <p:nvPr/>
            </p:nvSpPr>
            <p:spPr>
              <a:xfrm>
                <a:off x="4974883" y="4970411"/>
                <a:ext cx="8674109" cy="1386373"/>
              </a:xfrm>
              <a:prstGeom prst="rect">
                <a:avLst/>
              </a:prstGeom>
              <a:noFill/>
            </p:spPr>
            <p:txBody>
              <a:bodyPr wrap="square" rtlCol="0" anchor="ctr">
                <a:spAutoFit/>
              </a:bodyPr>
              <a:lstStyle/>
              <a:p>
                <a:pPr marL="354013" indent="-354013" eaLnBrk="0" fontAlgn="base" hangingPunct="0">
                  <a:spcBef>
                    <a:spcPts val="600"/>
                  </a:spcBef>
                  <a:spcAft>
                    <a:spcPts val="1200"/>
                  </a:spcAft>
                  <a:defRPr/>
                </a:pPr>
                <a:r>
                  <a:rPr lang="en-GB" altLang="en-US" sz="2200" dirty="0">
                    <a:solidFill>
                      <a:prstClr val="black"/>
                    </a:solidFill>
                    <a:latin typeface="Arial" panose="020B0604020202020204" pitchFamily="34" charset="0"/>
                    <a:cs typeface="Arial" panose="020B0604020202020204" pitchFamily="34" charset="0"/>
                  </a:rPr>
                  <a:t>To highlight additional treatments</a:t>
                </a:r>
              </a:p>
              <a:p>
                <a:pPr defTabSz="685800" eaLnBrk="0" fontAlgn="base" hangingPunct="0">
                  <a:spcBef>
                    <a:spcPct val="0"/>
                  </a:spcBef>
                  <a:spcAft>
                    <a:spcPct val="0"/>
                  </a:spcAft>
                  <a:defRPr/>
                </a:pPr>
                <a:endParaRPr lang="en-US" dirty="0">
                  <a:solidFill>
                    <a:prstClr val="black"/>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2A08D553-8212-904A-91A9-80233F72E52D}"/>
                  </a:ext>
                </a:extLst>
              </p:cNvPr>
              <p:cNvSpPr>
                <a:spLocks noChangeAspect="1"/>
              </p:cNvSpPr>
              <p:nvPr/>
            </p:nvSpPr>
            <p:spPr>
              <a:xfrm>
                <a:off x="3727490" y="4796787"/>
                <a:ext cx="1121796" cy="1121794"/>
              </a:xfrm>
              <a:prstGeom prst="ellipse">
                <a:avLst/>
              </a:prstGeom>
              <a:solidFill>
                <a:schemeClr val="accent5">
                  <a:lumMod val="40000"/>
                  <a:lumOff val="60000"/>
                </a:schemeClr>
              </a:solidFill>
              <a:ln w="0">
                <a:noFill/>
                <a:prstDash val="solid"/>
                <a:round/>
                <a:headEnd/>
                <a:tailEnd/>
              </a:ln>
            </p:spPr>
            <p:txBody>
              <a:bodyPr vert="horz" wrap="square" lIns="40490" tIns="51422" rIns="40490" bIns="51422" numCol="1" anchor="ctr" anchorCtr="1" compatLnSpc="1">
                <a:prstTxWarp prst="textNoShape">
                  <a:avLst/>
                </a:prstTxWarp>
              </a:bodyPr>
              <a:lstStyle/>
              <a:p>
                <a:pPr defTabSz="685800" eaLnBrk="0" fontAlgn="base" hangingPunct="0">
                  <a:spcBef>
                    <a:spcPct val="0"/>
                  </a:spcBef>
                  <a:spcAft>
                    <a:spcPct val="0"/>
                  </a:spcAft>
                  <a:defRPr/>
                </a:pPr>
                <a:r>
                  <a:rPr lang="en-US" sz="2474" kern="0" dirty="0">
                    <a:solidFill>
                      <a:prstClr val="black"/>
                    </a:solidFill>
                    <a:latin typeface="Arial" panose="020B0604020202020204" pitchFamily="34" charset="0"/>
                    <a:cs typeface="Arial" panose="020B0604020202020204" pitchFamily="34" charset="0"/>
                  </a:rPr>
                  <a:t>3</a:t>
                </a:r>
              </a:p>
            </p:txBody>
          </p:sp>
        </p:grpSp>
      </p:grpSp>
      <p:sp>
        <p:nvSpPr>
          <p:cNvPr id="34" name="TextBox 33">
            <a:extLst>
              <a:ext uri="{FF2B5EF4-FFF2-40B4-BE49-F238E27FC236}">
                <a16:creationId xmlns:a16="http://schemas.microsoft.com/office/drawing/2014/main" id="{0D86B6E2-681B-5646-C0D8-EB3EF46EC4CC}"/>
              </a:ext>
            </a:extLst>
          </p:cNvPr>
          <p:cNvSpPr txBox="1"/>
          <p:nvPr/>
        </p:nvSpPr>
        <p:spPr>
          <a:xfrm>
            <a:off x="1859535" y="2878387"/>
            <a:ext cx="2224532" cy="646331"/>
          </a:xfrm>
          <a:prstGeom prst="rect">
            <a:avLst/>
          </a:prstGeom>
          <a:noFill/>
        </p:spPr>
        <p:txBody>
          <a:bodyPr wrap="square" rtlCol="0">
            <a:spAutoFit/>
          </a:bodyPr>
          <a:lstStyle/>
          <a:p>
            <a:pPr algn="ctr" defTabSz="685800">
              <a:defRPr/>
            </a:pPr>
            <a:r>
              <a:rPr lang="en-US" sz="3600" b="1" dirty="0">
                <a:solidFill>
                  <a:prstClr val="black"/>
                </a:solidFill>
                <a:latin typeface="Calibri" panose="020F0502020204030204"/>
              </a:rPr>
              <a:t>Objectives</a:t>
            </a:r>
            <a:endParaRPr lang="en-KE" sz="3600" dirty="0">
              <a:solidFill>
                <a:prstClr val="black"/>
              </a:solidFill>
              <a:latin typeface="Calibri" panose="020F0502020204030204"/>
            </a:endParaRPr>
          </a:p>
        </p:txBody>
      </p:sp>
    </p:spTree>
    <p:extLst>
      <p:ext uri="{BB962C8B-B14F-4D97-AF65-F5344CB8AC3E}">
        <p14:creationId xmlns:p14="http://schemas.microsoft.com/office/powerpoint/2010/main" val="15623151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BB81-8EB9-4B63-9E4C-6A5E4925DE3C}"/>
              </a:ext>
            </a:extLst>
          </p:cNvPr>
          <p:cNvSpPr>
            <a:spLocks noGrp="1"/>
          </p:cNvSpPr>
          <p:nvPr>
            <p:ph type="title"/>
          </p:nvPr>
        </p:nvSpPr>
        <p:spPr>
          <a:xfrm>
            <a:off x="1193800" y="-27097"/>
            <a:ext cx="9804400" cy="990600"/>
          </a:xfrm>
        </p:spPr>
        <p:txBody>
          <a:bodyPr>
            <a:noAutofit/>
          </a:bodyPr>
          <a:lstStyle/>
          <a:p>
            <a:pPr algn="ctr">
              <a:defRPr/>
            </a:pPr>
            <a:r>
              <a:rPr lang="en-GB" sz="3600" b="1" dirty="0">
                <a:solidFill>
                  <a:srgbClr val="0070C0"/>
                </a:solidFill>
                <a:latin typeface="+mn-lt"/>
              </a:rPr>
              <a:t>Diagnosis and Treatment of hypovolaemic shock</a:t>
            </a:r>
            <a:endParaRPr lang="en-US" sz="3600" b="1" dirty="0">
              <a:solidFill>
                <a:srgbClr val="0070C0"/>
              </a:solidFill>
              <a:latin typeface="+mn-lt"/>
            </a:endParaRPr>
          </a:p>
        </p:txBody>
      </p:sp>
      <p:sp>
        <p:nvSpPr>
          <p:cNvPr id="4" name="Rounded Rectangle 3">
            <a:extLst>
              <a:ext uri="{FF2B5EF4-FFF2-40B4-BE49-F238E27FC236}">
                <a16:creationId xmlns:a16="http://schemas.microsoft.com/office/drawing/2014/main" id="{B871671D-24F1-47E0-BFB1-5B774690BFB2}"/>
              </a:ext>
            </a:extLst>
          </p:cNvPr>
          <p:cNvSpPr/>
          <p:nvPr/>
        </p:nvSpPr>
        <p:spPr>
          <a:xfrm>
            <a:off x="1371600" y="795864"/>
            <a:ext cx="9044880" cy="2680231"/>
          </a:xfrm>
          <a:prstGeom prst="roundRect">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1" fontAlgn="base">
              <a:spcBef>
                <a:spcPct val="0"/>
              </a:spcBef>
              <a:spcAft>
                <a:spcPct val="0"/>
              </a:spcAft>
              <a:defRPr/>
            </a:pPr>
            <a:r>
              <a:rPr lang="en-GB" sz="2400" b="1" dirty="0">
                <a:solidFill>
                  <a:prstClr val="black"/>
                </a:solidFill>
              </a:rPr>
              <a:t>Hypovolaemic Shock</a:t>
            </a:r>
          </a:p>
          <a:p>
            <a:pPr lvl="1" fontAlgn="base">
              <a:spcBef>
                <a:spcPct val="0"/>
              </a:spcBef>
              <a:spcAft>
                <a:spcPct val="0"/>
              </a:spcAft>
              <a:defRPr/>
            </a:pPr>
            <a:r>
              <a:rPr lang="en-GB" sz="2400" b="1" u="sng" dirty="0">
                <a:solidFill>
                  <a:prstClr val="black"/>
                </a:solidFill>
              </a:rPr>
              <a:t>All of </a:t>
            </a:r>
            <a:r>
              <a:rPr lang="en-GB" sz="2400" b="1" dirty="0">
                <a:solidFill>
                  <a:prstClr val="black"/>
                </a:solidFill>
              </a:rPr>
              <a:t>the four (4) below are present:</a:t>
            </a:r>
            <a:endParaRPr lang="en-GB" altLang="en-US" sz="2400" b="1" dirty="0">
              <a:solidFill>
                <a:prstClr val="black"/>
              </a:solidFill>
            </a:endParaRPr>
          </a:p>
          <a:p>
            <a:pPr marL="906463" lvl="1" indent="-449263" fontAlgn="base">
              <a:spcBef>
                <a:spcPct val="0"/>
              </a:spcBef>
              <a:spcAft>
                <a:spcPct val="0"/>
              </a:spcAft>
              <a:buFont typeface="Wingdings" panose="05000000000000000000" pitchFamily="2" charset="2"/>
              <a:buChar char="ü"/>
              <a:defRPr/>
            </a:pPr>
            <a:r>
              <a:rPr lang="en-GB" altLang="en-US" sz="2400" dirty="0">
                <a:solidFill>
                  <a:prstClr val="black"/>
                </a:solidFill>
              </a:rPr>
              <a:t>Not alert, AVPU &lt; A</a:t>
            </a:r>
          </a:p>
          <a:p>
            <a:pPr marL="906463" lvl="1" indent="-449263" fontAlgn="base">
              <a:spcBef>
                <a:spcPct val="0"/>
              </a:spcBef>
              <a:spcAft>
                <a:spcPct val="0"/>
              </a:spcAft>
              <a:buFont typeface="Wingdings" panose="05000000000000000000" pitchFamily="2" charset="2"/>
              <a:buChar char="ü"/>
              <a:defRPr/>
            </a:pPr>
            <a:r>
              <a:rPr lang="en-GB" altLang="en-US" sz="2400" dirty="0">
                <a:solidFill>
                  <a:prstClr val="black"/>
                </a:solidFill>
              </a:rPr>
              <a:t>Weak or absent peripheral pulse</a:t>
            </a:r>
          </a:p>
          <a:p>
            <a:pPr marL="906463" lvl="1" indent="-449263" fontAlgn="base">
              <a:spcBef>
                <a:spcPct val="0"/>
              </a:spcBef>
              <a:spcAft>
                <a:spcPct val="0"/>
              </a:spcAft>
              <a:buFont typeface="Wingdings" panose="05000000000000000000" pitchFamily="2" charset="2"/>
              <a:buChar char="ü"/>
              <a:defRPr/>
            </a:pPr>
            <a:r>
              <a:rPr lang="en-GB" altLang="en-US" sz="2400" dirty="0">
                <a:solidFill>
                  <a:prstClr val="black"/>
                </a:solidFill>
              </a:rPr>
              <a:t>Cold periphery and temperature gradient</a:t>
            </a:r>
          </a:p>
          <a:p>
            <a:pPr marL="906463" lvl="1" indent="-449263" fontAlgn="base">
              <a:spcBef>
                <a:spcPct val="0"/>
              </a:spcBef>
              <a:spcAft>
                <a:spcPct val="0"/>
              </a:spcAft>
              <a:buFont typeface="Wingdings" panose="05000000000000000000" pitchFamily="2" charset="2"/>
              <a:buChar char="ü"/>
              <a:defRPr/>
            </a:pPr>
            <a:r>
              <a:rPr lang="en-GB" altLang="en-US" sz="2400" dirty="0">
                <a:solidFill>
                  <a:prstClr val="black"/>
                </a:solidFill>
              </a:rPr>
              <a:t>Capillary refill &gt; 3 secs</a:t>
            </a:r>
          </a:p>
          <a:p>
            <a:pPr marL="906463" lvl="1" indent="-449263" fontAlgn="base">
              <a:spcBef>
                <a:spcPct val="0"/>
              </a:spcBef>
              <a:spcAft>
                <a:spcPct val="0"/>
              </a:spcAft>
              <a:defRPr/>
            </a:pPr>
            <a:r>
              <a:rPr lang="en-GB" altLang="en-US" sz="2400" b="1" dirty="0">
                <a:solidFill>
                  <a:prstClr val="black"/>
                </a:solidFill>
              </a:rPr>
              <a:t>PLUS</a:t>
            </a:r>
            <a:r>
              <a:rPr lang="en-GB" altLang="en-US" sz="2400" dirty="0">
                <a:solidFill>
                  <a:prstClr val="black"/>
                </a:solidFill>
              </a:rPr>
              <a:t> sunken eyes and skin pinch &gt; 2 secs</a:t>
            </a:r>
          </a:p>
        </p:txBody>
      </p:sp>
      <p:sp>
        <p:nvSpPr>
          <p:cNvPr id="5" name="Rounded Rectangle 4">
            <a:extLst>
              <a:ext uri="{FF2B5EF4-FFF2-40B4-BE49-F238E27FC236}">
                <a16:creationId xmlns:a16="http://schemas.microsoft.com/office/drawing/2014/main" id="{E32E5DB2-5F5C-485E-9D0A-00B9B430324D}"/>
              </a:ext>
            </a:extLst>
          </p:cNvPr>
          <p:cNvSpPr/>
          <p:nvPr/>
        </p:nvSpPr>
        <p:spPr>
          <a:xfrm>
            <a:off x="2904788" y="4051587"/>
            <a:ext cx="5167461" cy="914400"/>
          </a:xfrm>
          <a:prstGeom prst="roundRect">
            <a:avLst/>
          </a:prstGeom>
          <a:solidFill>
            <a:srgbClr val="FFC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dirty="0">
                <a:solidFill>
                  <a:prstClr val="black"/>
                </a:solidFill>
              </a:rPr>
              <a:t>Establish IV /IO access.</a:t>
            </a:r>
          </a:p>
          <a:p>
            <a:pPr algn="ctr" eaLnBrk="0" fontAlgn="base" hangingPunct="0">
              <a:spcBef>
                <a:spcPct val="0"/>
              </a:spcBef>
              <a:spcAft>
                <a:spcPct val="0"/>
              </a:spcAft>
              <a:defRPr/>
            </a:pPr>
            <a:r>
              <a:rPr lang="en-US" sz="2400" dirty="0">
                <a:solidFill>
                  <a:prstClr val="black"/>
                </a:solidFill>
              </a:rPr>
              <a:t>20mls/kg Ringer’s bolus (&lt;15min) </a:t>
            </a:r>
          </a:p>
        </p:txBody>
      </p:sp>
      <p:sp>
        <p:nvSpPr>
          <p:cNvPr id="8" name="Rounded Rectangle 7">
            <a:extLst>
              <a:ext uri="{FF2B5EF4-FFF2-40B4-BE49-F238E27FC236}">
                <a16:creationId xmlns:a16="http://schemas.microsoft.com/office/drawing/2014/main" id="{01132970-5D5C-4281-AD5C-51FA0A23B0AD}"/>
              </a:ext>
            </a:extLst>
          </p:cNvPr>
          <p:cNvSpPr/>
          <p:nvPr/>
        </p:nvSpPr>
        <p:spPr>
          <a:xfrm>
            <a:off x="3411121" y="5559811"/>
            <a:ext cx="4019326" cy="1184226"/>
          </a:xfrm>
          <a:prstGeom prst="roundRect">
            <a:avLst/>
          </a:prstGeom>
          <a:solidFill>
            <a:srgbClr val="FF0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dirty="0">
                <a:solidFill>
                  <a:prstClr val="black"/>
                </a:solidFill>
              </a:rPr>
              <a:t>Reassess ABCD, give max 2 boluses, then </a:t>
            </a:r>
          </a:p>
          <a:p>
            <a:pPr algn="ctr" eaLnBrk="0" fontAlgn="base" hangingPunct="0">
              <a:spcBef>
                <a:spcPct val="0"/>
              </a:spcBef>
              <a:spcAft>
                <a:spcPct val="0"/>
              </a:spcAft>
              <a:defRPr/>
            </a:pPr>
            <a:r>
              <a:rPr lang="en-US" sz="2400" dirty="0">
                <a:solidFill>
                  <a:prstClr val="black"/>
                </a:solidFill>
              </a:rPr>
              <a:t>Plan C step 2  </a:t>
            </a:r>
          </a:p>
        </p:txBody>
      </p:sp>
      <p:sp>
        <p:nvSpPr>
          <p:cNvPr id="9" name="Down Arrow 8">
            <a:extLst>
              <a:ext uri="{FF2B5EF4-FFF2-40B4-BE49-F238E27FC236}">
                <a16:creationId xmlns:a16="http://schemas.microsoft.com/office/drawing/2014/main" id="{286B02FD-3090-456C-9BFE-EE7E74B253B0}"/>
              </a:ext>
            </a:extLst>
          </p:cNvPr>
          <p:cNvSpPr/>
          <p:nvPr/>
        </p:nvSpPr>
        <p:spPr>
          <a:xfrm>
            <a:off x="5464176" y="3429000"/>
            <a:ext cx="285750" cy="4064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latin typeface="Arial"/>
            </a:endParaRPr>
          </a:p>
        </p:txBody>
      </p:sp>
      <p:sp>
        <p:nvSpPr>
          <p:cNvPr id="11" name="Down Arrow 10">
            <a:extLst>
              <a:ext uri="{FF2B5EF4-FFF2-40B4-BE49-F238E27FC236}">
                <a16:creationId xmlns:a16="http://schemas.microsoft.com/office/drawing/2014/main" id="{613262C2-8774-4FA4-8631-2B10A0E4936D}"/>
              </a:ext>
            </a:extLst>
          </p:cNvPr>
          <p:cNvSpPr/>
          <p:nvPr/>
        </p:nvSpPr>
        <p:spPr>
          <a:xfrm>
            <a:off x="5464176" y="4941168"/>
            <a:ext cx="285750" cy="4064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latin typeface="Arial"/>
            </a:endParaRPr>
          </a:p>
        </p:txBody>
      </p:sp>
      <p:sp>
        <p:nvSpPr>
          <p:cNvPr id="3" name="Rounded Rectangle 6">
            <a:extLst>
              <a:ext uri="{FF2B5EF4-FFF2-40B4-BE49-F238E27FC236}">
                <a16:creationId xmlns:a16="http://schemas.microsoft.com/office/drawing/2014/main" id="{76E60027-510C-9DB0-5137-1B89EE4AA7E4}"/>
              </a:ext>
            </a:extLst>
          </p:cNvPr>
          <p:cNvSpPr/>
          <p:nvPr/>
        </p:nvSpPr>
        <p:spPr>
          <a:xfrm>
            <a:off x="8425543" y="3805231"/>
            <a:ext cx="3429000" cy="1788886"/>
          </a:xfrm>
          <a:prstGeom prst="roundRect">
            <a:avLst/>
          </a:prstGeom>
          <a:solidFill>
            <a:schemeClr val="bg1">
              <a:alpha val="55000"/>
            </a:scheme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a:solidFill>
                  <a:prstClr val="black"/>
                </a:solidFill>
              </a:rPr>
              <a:t>Transfuse urgently if </a:t>
            </a:r>
            <a:r>
              <a:rPr lang="en-US" sz="2400" b="1" dirty="0" err="1">
                <a:solidFill>
                  <a:prstClr val="black"/>
                </a:solidFill>
              </a:rPr>
              <a:t>Hb</a:t>
            </a:r>
            <a:r>
              <a:rPr lang="en-US" sz="2400" b="1" dirty="0">
                <a:solidFill>
                  <a:prstClr val="black"/>
                </a:solidFill>
              </a:rPr>
              <a:t> &lt;5g/dl</a:t>
            </a:r>
          </a:p>
          <a:p>
            <a:pPr algn="ctr" eaLnBrk="0" fontAlgn="base" hangingPunct="0">
              <a:spcBef>
                <a:spcPct val="0"/>
              </a:spcBef>
              <a:spcAft>
                <a:spcPct val="0"/>
              </a:spcAft>
              <a:defRPr/>
            </a:pPr>
            <a:r>
              <a:rPr lang="en-US" sz="2400" b="1" dirty="0">
                <a:solidFill>
                  <a:prstClr val="black"/>
                </a:solidFill>
              </a:rPr>
              <a:t>Treat hypoglycaemia if present  </a:t>
            </a:r>
          </a:p>
        </p:txBody>
      </p:sp>
    </p:spTree>
    <p:extLst>
      <p:ext uri="{BB962C8B-B14F-4D97-AF65-F5344CB8AC3E}">
        <p14:creationId xmlns:p14="http://schemas.microsoft.com/office/powerpoint/2010/main" val="4078439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CDA9E73-4C89-4CB0-8F67-0D90E76701EA}"/>
              </a:ext>
            </a:extLst>
          </p:cNvPr>
          <p:cNvSpPr>
            <a:spLocks noGrp="1" noChangeArrowheads="1"/>
          </p:cNvSpPr>
          <p:nvPr>
            <p:ph type="title"/>
          </p:nvPr>
        </p:nvSpPr>
        <p:spPr>
          <a:xfrm>
            <a:off x="1270000" y="44037"/>
            <a:ext cx="10312400" cy="838200"/>
          </a:xfrm>
        </p:spPr>
        <p:txBody>
          <a:bodyPr>
            <a:noAutofit/>
          </a:bodyPr>
          <a:lstStyle/>
          <a:p>
            <a:pPr>
              <a:defRPr/>
            </a:pPr>
            <a:r>
              <a:rPr lang="en-GB" sz="4000" b="1" dirty="0">
                <a:solidFill>
                  <a:srgbClr val="0070C0"/>
                </a:solidFill>
                <a:latin typeface="+mn-lt"/>
              </a:rPr>
              <a:t>Diagnosis and Treatment of severe dehydration</a:t>
            </a:r>
          </a:p>
        </p:txBody>
      </p:sp>
      <p:graphicFrame>
        <p:nvGraphicFramePr>
          <p:cNvPr id="28706" name="Group 34">
            <a:extLst>
              <a:ext uri="{FF2B5EF4-FFF2-40B4-BE49-F238E27FC236}">
                <a16:creationId xmlns:a16="http://schemas.microsoft.com/office/drawing/2014/main" id="{21CD2834-3D40-479C-9CA9-B8E89FFA2959}"/>
              </a:ext>
            </a:extLst>
          </p:cNvPr>
          <p:cNvGraphicFramePr>
            <a:graphicFrameLocks noGrp="1"/>
          </p:cNvGraphicFramePr>
          <p:nvPr>
            <p:extLst>
              <p:ext uri="{D42A27DB-BD31-4B8C-83A1-F6EECF244321}">
                <p14:modId xmlns:p14="http://schemas.microsoft.com/office/powerpoint/2010/main" val="2887693121"/>
              </p:ext>
            </p:extLst>
          </p:nvPr>
        </p:nvGraphicFramePr>
        <p:xfrm>
          <a:off x="1774825" y="2681985"/>
          <a:ext cx="8497888" cy="3157674"/>
        </p:xfrm>
        <a:graphic>
          <a:graphicData uri="http://schemas.openxmlformats.org/drawingml/2006/table">
            <a:tbl>
              <a:tblPr/>
              <a:tblGrid>
                <a:gridCol w="1408642">
                  <a:extLst>
                    <a:ext uri="{9D8B030D-6E8A-4147-A177-3AD203B41FA5}">
                      <a16:colId xmlns:a16="http://schemas.microsoft.com/office/drawing/2014/main" val="20000"/>
                    </a:ext>
                  </a:extLst>
                </a:gridCol>
                <a:gridCol w="7089246">
                  <a:extLst>
                    <a:ext uri="{9D8B030D-6E8A-4147-A177-3AD203B41FA5}">
                      <a16:colId xmlns:a16="http://schemas.microsoft.com/office/drawing/2014/main" val="20001"/>
                    </a:ext>
                  </a:extLst>
                </a:gridCol>
              </a:tblGrid>
              <a:tr h="6468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200" b="0" i="0" u="none" strike="noStrike" cap="none" normalizeH="0" baseline="0" dirty="0">
                          <a:ln>
                            <a:noFill/>
                          </a:ln>
                          <a:solidFill>
                            <a:schemeClr val="tx1"/>
                          </a:solidFill>
                          <a:effectLst/>
                          <a:latin typeface="+mn-lt"/>
                        </a:rPr>
                        <a:t>Step 1*</a:t>
                      </a:r>
                    </a:p>
                  </a:txBody>
                  <a:tcPr marL="91432" marR="91432"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200" b="0" i="0" u="none" strike="noStrike" cap="none" normalizeH="0" baseline="0" dirty="0">
                          <a:ln>
                            <a:noFill/>
                          </a:ln>
                          <a:solidFill>
                            <a:schemeClr val="tx1"/>
                          </a:solidFill>
                          <a:effectLst/>
                          <a:latin typeface="+mn-lt"/>
                        </a:rPr>
                        <a:t>30 mls / kg RL over 30 mins if age ≥12 months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200" b="0" i="0" u="none" strike="noStrike" cap="none" normalizeH="0" baseline="0" dirty="0">
                          <a:ln>
                            <a:noFill/>
                          </a:ln>
                          <a:solidFill>
                            <a:schemeClr val="tx1"/>
                          </a:solidFill>
                          <a:effectLst/>
                          <a:latin typeface="+mn-lt"/>
                        </a:rPr>
                        <a:t> (over 60mins if age &lt;12months)</a:t>
                      </a:r>
                    </a:p>
                  </a:txBody>
                  <a:tcPr marL="91432" marR="91432"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7963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200" b="0" i="0" u="none" strike="noStrike" cap="none" normalizeH="0" baseline="0" dirty="0">
                          <a:ln>
                            <a:noFill/>
                          </a:ln>
                          <a:solidFill>
                            <a:schemeClr val="tx1"/>
                          </a:solidFill>
                          <a:effectLst/>
                          <a:latin typeface="+mn-lt"/>
                        </a:rPr>
                        <a:t>Step 2</a:t>
                      </a:r>
                    </a:p>
                  </a:txBody>
                  <a:tcPr marL="91432" marR="91432"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200" b="0" i="0" u="none" strike="noStrike" cap="none" normalizeH="0" baseline="0" dirty="0">
                          <a:ln>
                            <a:noFill/>
                          </a:ln>
                          <a:solidFill>
                            <a:schemeClr val="tx1"/>
                          </a:solidFill>
                          <a:effectLst/>
                          <a:latin typeface="+mn-lt"/>
                        </a:rPr>
                        <a:t>70 mls / kg RL over 2.5 hours if age ≥12 months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200" b="0" i="0" u="none" strike="noStrike" cap="none" normalizeH="0" baseline="0" dirty="0">
                          <a:ln>
                            <a:noFill/>
                          </a:ln>
                          <a:solidFill>
                            <a:schemeClr val="tx1"/>
                          </a:solidFill>
                          <a:effectLst/>
                          <a:latin typeface="+mn-lt"/>
                        </a:rPr>
                        <a:t>(over 5 hours if age &lt; 12 months)</a:t>
                      </a:r>
                    </a:p>
                  </a:txBody>
                  <a:tcPr marL="91432" marR="91432"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1"/>
                  </a:ext>
                </a:extLst>
              </a:tr>
              <a:tr h="140240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200" b="1" i="0" u="none" strike="noStrike" cap="none" normalizeH="0" baseline="0" dirty="0">
                          <a:ln>
                            <a:noFill/>
                          </a:ln>
                          <a:solidFill>
                            <a:schemeClr val="tx1"/>
                          </a:solidFill>
                          <a:effectLst/>
                          <a:latin typeface="+mn-lt"/>
                        </a:rPr>
                        <a:t>NGT rehydration-120ml/kg ORS over 6hours can be used instead of steps 1 and 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200" b="1" i="0" u="none" strike="noStrike" cap="none" normalizeH="0" baseline="0" dirty="0">
                          <a:ln>
                            <a:noFill/>
                          </a:ln>
                          <a:solidFill>
                            <a:schemeClr val="tx1"/>
                          </a:solidFill>
                          <a:effectLst/>
                          <a:latin typeface="+mn-lt"/>
                        </a:rPr>
                        <a:t>Re-assess at least hourly and after 3-6hrs, reclassify as severe, some or no dehydration and treat accordingly </a:t>
                      </a:r>
                    </a:p>
                  </a:txBody>
                  <a:tcPr marL="91432" marR="91432" marT="45711" marB="4571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178193" name="Text Box 35">
            <a:extLst>
              <a:ext uri="{FF2B5EF4-FFF2-40B4-BE49-F238E27FC236}">
                <a16:creationId xmlns:a16="http://schemas.microsoft.com/office/drawing/2014/main" id="{8019CCFE-6F67-4C26-90E5-C4A0FE0C4088}"/>
              </a:ext>
            </a:extLst>
          </p:cNvPr>
          <p:cNvSpPr txBox="1">
            <a:spLocks noChangeArrowheads="1"/>
          </p:cNvSpPr>
          <p:nvPr/>
        </p:nvSpPr>
        <p:spPr bwMode="auto">
          <a:xfrm>
            <a:off x="2807758" y="5750004"/>
            <a:ext cx="849788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defRPr/>
            </a:pPr>
            <a:r>
              <a:rPr lang="en-GB" altLang="en-US" sz="2200" i="1" dirty="0">
                <a:solidFill>
                  <a:prstClr val="black"/>
                </a:solidFill>
                <a:latin typeface="+mn-lt"/>
              </a:rPr>
              <a:t>. </a:t>
            </a:r>
          </a:p>
          <a:p>
            <a:pPr fontAlgn="base">
              <a:spcBef>
                <a:spcPct val="0"/>
              </a:spcBef>
              <a:spcAft>
                <a:spcPct val="0"/>
              </a:spcAft>
              <a:defRPr/>
            </a:pPr>
            <a:r>
              <a:rPr lang="en-US" altLang="en-US" sz="2200" i="1" dirty="0">
                <a:solidFill>
                  <a:prstClr val="black"/>
                </a:solidFill>
                <a:latin typeface="+mn-lt"/>
              </a:rPr>
              <a:t>Give 5ml/kg/</a:t>
            </a:r>
            <a:r>
              <a:rPr lang="en-US" altLang="en-US" sz="2200" i="1" dirty="0" err="1">
                <a:solidFill>
                  <a:prstClr val="black"/>
                </a:solidFill>
                <a:latin typeface="+mn-lt"/>
              </a:rPr>
              <a:t>hr</a:t>
            </a:r>
            <a:r>
              <a:rPr lang="en-US" altLang="en-US" sz="2200" i="1" dirty="0">
                <a:solidFill>
                  <a:prstClr val="black"/>
                </a:solidFill>
                <a:latin typeface="+mn-lt"/>
              </a:rPr>
              <a:t> of ORS once the child can drink</a:t>
            </a:r>
          </a:p>
          <a:p>
            <a:pPr fontAlgn="base">
              <a:spcBef>
                <a:spcPct val="0"/>
              </a:spcBef>
              <a:spcAft>
                <a:spcPct val="0"/>
              </a:spcAft>
              <a:defRPr/>
            </a:pPr>
            <a:r>
              <a:rPr lang="en-US" altLang="en-US" sz="2200" i="1" dirty="0">
                <a:solidFill>
                  <a:prstClr val="black"/>
                </a:solidFill>
                <a:latin typeface="+mn-lt"/>
              </a:rPr>
              <a:t>*  Go to step 2 if child has received bolus for shock</a:t>
            </a:r>
            <a:endParaRPr lang="en-GB" altLang="en-US" sz="2200" i="1" dirty="0">
              <a:solidFill>
                <a:prstClr val="black"/>
              </a:solidFill>
              <a:latin typeface="+mn-lt"/>
            </a:endParaRPr>
          </a:p>
        </p:txBody>
      </p:sp>
      <p:sp>
        <p:nvSpPr>
          <p:cNvPr id="4" name="Text Box 4">
            <a:extLst>
              <a:ext uri="{FF2B5EF4-FFF2-40B4-BE49-F238E27FC236}">
                <a16:creationId xmlns:a16="http://schemas.microsoft.com/office/drawing/2014/main" id="{A66663FA-1B48-5A5C-A430-81ACCA838371}"/>
              </a:ext>
            </a:extLst>
          </p:cNvPr>
          <p:cNvSpPr txBox="1">
            <a:spLocks noChangeArrowheads="1"/>
          </p:cNvSpPr>
          <p:nvPr/>
        </p:nvSpPr>
        <p:spPr bwMode="auto">
          <a:xfrm>
            <a:off x="1774825" y="1179828"/>
            <a:ext cx="9689042" cy="1015663"/>
          </a:xfrm>
          <a:prstGeom prst="rect">
            <a:avLst/>
          </a:prstGeom>
          <a:solidFill>
            <a:srgbClr val="FFE697">
              <a:alpha val="49804"/>
            </a:srgbClr>
          </a:solidFill>
          <a:ln w="9525">
            <a:solidFill>
              <a:schemeClr val="tx1"/>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defRPr/>
            </a:pPr>
            <a:r>
              <a:rPr lang="en-GB" altLang="en-US" b="1" dirty="0">
                <a:solidFill>
                  <a:prstClr val="black"/>
                </a:solidFill>
                <a:latin typeface="+mn-lt"/>
              </a:rPr>
              <a:t>Severe dehydration </a:t>
            </a:r>
          </a:p>
          <a:p>
            <a:pPr fontAlgn="base">
              <a:spcBef>
                <a:spcPct val="50000"/>
              </a:spcBef>
              <a:spcAft>
                <a:spcPct val="0"/>
              </a:spcAft>
              <a:defRPr/>
            </a:pPr>
            <a:r>
              <a:rPr lang="en-GB" altLang="en-US" dirty="0">
                <a:solidFill>
                  <a:prstClr val="black"/>
                </a:solidFill>
                <a:latin typeface="+mn-lt"/>
              </a:rPr>
              <a:t>AVPU &lt; A plus / unable to drink </a:t>
            </a:r>
            <a:r>
              <a:rPr lang="en-GB" altLang="en-US" b="1" dirty="0">
                <a:solidFill>
                  <a:prstClr val="black"/>
                </a:solidFill>
                <a:latin typeface="+mn-lt"/>
              </a:rPr>
              <a:t>PLUS </a:t>
            </a:r>
            <a:r>
              <a:rPr lang="en-GB" altLang="en-US" dirty="0">
                <a:solidFill>
                  <a:prstClr val="black"/>
                </a:solidFill>
                <a:latin typeface="+mn-lt"/>
              </a:rPr>
              <a:t>  Sunken Eyes and Skin pinch </a:t>
            </a:r>
            <a:r>
              <a:rPr lang="en-GB" altLang="en-US" dirty="0">
                <a:solidFill>
                  <a:prstClr val="black"/>
                </a:solidFill>
                <a:latin typeface="+mn-lt"/>
                <a:cs typeface="Arial" panose="020B0604020202020204" pitchFamily="34" charset="0"/>
              </a:rPr>
              <a:t>≥ 2 secs</a:t>
            </a:r>
            <a:endParaRPr lang="en-GB" altLang="en-US" dirty="0">
              <a:solidFill>
                <a:prstClr val="black"/>
              </a:solidFill>
              <a:latin typeface="+mn-lt"/>
            </a:endParaRPr>
          </a:p>
        </p:txBody>
      </p:sp>
      <p:sp>
        <p:nvSpPr>
          <p:cNvPr id="5" name="Down Arrow 8">
            <a:extLst>
              <a:ext uri="{FF2B5EF4-FFF2-40B4-BE49-F238E27FC236}">
                <a16:creationId xmlns:a16="http://schemas.microsoft.com/office/drawing/2014/main" id="{64CAF508-0389-ED89-B8A7-C294511E0659}"/>
              </a:ext>
            </a:extLst>
          </p:cNvPr>
          <p:cNvSpPr/>
          <p:nvPr/>
        </p:nvSpPr>
        <p:spPr>
          <a:xfrm>
            <a:off x="5622396" y="2267344"/>
            <a:ext cx="285750" cy="4064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latin typeface="Arial"/>
            </a:endParaRPr>
          </a:p>
        </p:txBody>
      </p:sp>
    </p:spTree>
    <p:extLst>
      <p:ext uri="{BB962C8B-B14F-4D97-AF65-F5344CB8AC3E}">
        <p14:creationId xmlns:p14="http://schemas.microsoft.com/office/powerpoint/2010/main" val="10016349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6C9D0CB-AA78-4B48-86AB-66BFCC6E14EE}"/>
              </a:ext>
            </a:extLst>
          </p:cNvPr>
          <p:cNvSpPr>
            <a:spLocks noGrp="1" noChangeArrowheads="1"/>
          </p:cNvSpPr>
          <p:nvPr>
            <p:ph type="title"/>
          </p:nvPr>
        </p:nvSpPr>
        <p:spPr>
          <a:xfrm>
            <a:off x="1079235" y="-23412"/>
            <a:ext cx="10033529" cy="1143000"/>
          </a:xfrm>
        </p:spPr>
        <p:txBody>
          <a:bodyPr>
            <a:noAutofit/>
          </a:bodyPr>
          <a:lstStyle/>
          <a:p>
            <a:pPr>
              <a:defRPr/>
            </a:pPr>
            <a:r>
              <a:rPr lang="en-GB" sz="4000" b="1" dirty="0">
                <a:solidFill>
                  <a:srgbClr val="0070C0"/>
                </a:solidFill>
                <a:latin typeface="+mn-lt"/>
              </a:rPr>
              <a:t>Diagnosis and Treatment of some dehydration</a:t>
            </a:r>
          </a:p>
        </p:txBody>
      </p:sp>
      <p:sp>
        <p:nvSpPr>
          <p:cNvPr id="182277" name="Rectangle 5">
            <a:extLst>
              <a:ext uri="{FF2B5EF4-FFF2-40B4-BE49-F238E27FC236}">
                <a16:creationId xmlns:a16="http://schemas.microsoft.com/office/drawing/2014/main" id="{8B94418C-ACCA-4553-9739-D3067B2CB1E4}"/>
              </a:ext>
            </a:extLst>
          </p:cNvPr>
          <p:cNvSpPr>
            <a:spLocks noChangeArrowheads="1"/>
          </p:cNvSpPr>
          <p:nvPr/>
        </p:nvSpPr>
        <p:spPr bwMode="auto">
          <a:xfrm>
            <a:off x="1896533" y="1094188"/>
            <a:ext cx="8280400" cy="2123658"/>
          </a:xfrm>
          <a:prstGeom prst="rect">
            <a:avLst/>
          </a:prstGeom>
          <a:solidFill>
            <a:srgbClr val="FFFF99"/>
          </a:solidFill>
          <a:ln w="9525">
            <a:solidFill>
              <a:schemeClr val="bg1"/>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defRPr/>
            </a:pPr>
            <a:r>
              <a:rPr lang="en-GB" altLang="en-US" dirty="0">
                <a:solidFill>
                  <a:prstClr val="black"/>
                </a:solidFill>
                <a:latin typeface="+mn-lt"/>
                <a:cs typeface="Times New Roman" panose="02020603050405020304" pitchFamily="18" charset="0"/>
              </a:rPr>
              <a:t>Able to drink </a:t>
            </a:r>
            <a:r>
              <a:rPr lang="en-GB" altLang="en-US" u="sng" dirty="0">
                <a:solidFill>
                  <a:prstClr val="black"/>
                </a:solidFill>
                <a:latin typeface="+mn-lt"/>
                <a:cs typeface="Times New Roman" panose="02020603050405020304" pitchFamily="18" charset="0"/>
              </a:rPr>
              <a:t>plus</a:t>
            </a:r>
            <a:r>
              <a:rPr lang="en-GB" altLang="en-US" dirty="0">
                <a:solidFill>
                  <a:prstClr val="black"/>
                </a:solidFill>
                <a:latin typeface="+mn-lt"/>
                <a:cs typeface="Times New Roman" panose="02020603050405020304" pitchFamily="18" charset="0"/>
              </a:rPr>
              <a:t> ≥ 2 of:</a:t>
            </a:r>
            <a:endParaRPr lang="en-GB" altLang="en-US" u="sng" dirty="0">
              <a:solidFill>
                <a:prstClr val="black"/>
              </a:solidFill>
              <a:latin typeface="+mn-lt"/>
              <a:cs typeface="Times New Roman" panose="02020603050405020304" pitchFamily="18" charset="0"/>
            </a:endParaRPr>
          </a:p>
          <a:p>
            <a:pPr marL="342900" indent="-342900" fontAlgn="base">
              <a:spcBef>
                <a:spcPct val="50000"/>
              </a:spcBef>
              <a:spcAft>
                <a:spcPct val="0"/>
              </a:spcAft>
              <a:buFont typeface="Arial" panose="020B0604020202020204" pitchFamily="34" charset="0"/>
              <a:buChar char="•"/>
              <a:defRPr/>
            </a:pPr>
            <a:r>
              <a:rPr lang="en-GB" altLang="en-US" dirty="0">
                <a:solidFill>
                  <a:prstClr val="black"/>
                </a:solidFill>
                <a:latin typeface="+mn-lt"/>
              </a:rPr>
              <a:t>Sunken Eyes </a:t>
            </a:r>
          </a:p>
          <a:p>
            <a:pPr marL="342900" indent="-342900" fontAlgn="base">
              <a:spcBef>
                <a:spcPct val="50000"/>
              </a:spcBef>
              <a:spcAft>
                <a:spcPct val="0"/>
              </a:spcAft>
              <a:buFont typeface="Arial" panose="020B0604020202020204" pitchFamily="34" charset="0"/>
              <a:buChar char="•"/>
              <a:defRPr/>
            </a:pPr>
            <a:r>
              <a:rPr lang="en-GB" altLang="en-US" dirty="0">
                <a:solidFill>
                  <a:prstClr val="black"/>
                </a:solidFill>
                <a:latin typeface="+mn-lt"/>
              </a:rPr>
              <a:t>Skin pinch </a:t>
            </a:r>
            <a:r>
              <a:rPr lang="en-GB" altLang="en-US" dirty="0">
                <a:solidFill>
                  <a:prstClr val="black"/>
                </a:solidFill>
                <a:latin typeface="+mn-lt"/>
                <a:cs typeface="Arial" panose="020B0604020202020204" pitchFamily="34" charset="0"/>
              </a:rPr>
              <a:t>1 - 2 secs</a:t>
            </a:r>
          </a:p>
          <a:p>
            <a:pPr marL="342900" indent="-342900" fontAlgn="base">
              <a:spcBef>
                <a:spcPct val="50000"/>
              </a:spcBef>
              <a:spcAft>
                <a:spcPct val="0"/>
              </a:spcAft>
              <a:buFont typeface="Arial" panose="020B0604020202020204" pitchFamily="34" charset="0"/>
              <a:buChar char="•"/>
              <a:defRPr/>
            </a:pPr>
            <a:r>
              <a:rPr lang="en-GB" altLang="en-US" dirty="0">
                <a:solidFill>
                  <a:prstClr val="black"/>
                </a:solidFill>
                <a:latin typeface="+mn-lt"/>
                <a:cs typeface="Arial" panose="020B0604020202020204" pitchFamily="34" charset="0"/>
              </a:rPr>
              <a:t>Restlessness / Irritability</a:t>
            </a:r>
            <a:endParaRPr lang="en-GB" altLang="en-US" dirty="0">
              <a:solidFill>
                <a:prstClr val="black"/>
              </a:solidFill>
              <a:latin typeface="+mn-lt"/>
            </a:endParaRPr>
          </a:p>
        </p:txBody>
      </p:sp>
      <p:sp>
        <p:nvSpPr>
          <p:cNvPr id="3" name="Rectangle: Rounded Corners 2">
            <a:extLst>
              <a:ext uri="{FF2B5EF4-FFF2-40B4-BE49-F238E27FC236}">
                <a16:creationId xmlns:a16="http://schemas.microsoft.com/office/drawing/2014/main" id="{BA005D96-2095-9F0A-9ED5-F2F3B63F9604}"/>
              </a:ext>
            </a:extLst>
          </p:cNvPr>
          <p:cNvSpPr/>
          <p:nvPr/>
        </p:nvSpPr>
        <p:spPr>
          <a:xfrm>
            <a:off x="1752071" y="3571660"/>
            <a:ext cx="8198768" cy="2877868"/>
          </a:xfrm>
          <a:prstGeom prst="roundRect">
            <a:avLst/>
          </a:prstGeom>
          <a:solidFill>
            <a:schemeClr val="accent4">
              <a:lumMod val="20000"/>
              <a:lumOff val="80000"/>
              <a:alpha val="4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KE" sz="2400">
              <a:solidFill>
                <a:prstClr val="white"/>
              </a:solidFill>
              <a:latin typeface="Arial"/>
            </a:endParaRPr>
          </a:p>
        </p:txBody>
      </p:sp>
      <p:sp>
        <p:nvSpPr>
          <p:cNvPr id="4" name="Rectangle 3">
            <a:extLst>
              <a:ext uri="{FF2B5EF4-FFF2-40B4-BE49-F238E27FC236}">
                <a16:creationId xmlns:a16="http://schemas.microsoft.com/office/drawing/2014/main" id="{9E31865E-5AA8-C3E7-6E5A-B16A4F22CE5A}"/>
              </a:ext>
            </a:extLst>
          </p:cNvPr>
          <p:cNvSpPr>
            <a:spLocks noGrp="1"/>
          </p:cNvSpPr>
          <p:nvPr>
            <p:ph idx="1"/>
          </p:nvPr>
        </p:nvSpPr>
        <p:spPr>
          <a:xfrm>
            <a:off x="2133600" y="3694428"/>
            <a:ext cx="7924800" cy="2877868"/>
          </a:xfrm>
        </p:spPr>
        <p:txBody>
          <a:bodyPr/>
          <a:lstStyle/>
          <a:p>
            <a:pPr eaLnBrk="1" hangingPunct="1"/>
            <a:r>
              <a:rPr lang="en-GB" altLang="en-US" sz="2400" dirty="0"/>
              <a:t>75 mls / kg of ORS over 4 hours.</a:t>
            </a:r>
          </a:p>
          <a:p>
            <a:pPr eaLnBrk="1" hangingPunct="1"/>
            <a:r>
              <a:rPr lang="en-GB" altLang="en-US" sz="2400" dirty="0"/>
              <a:t>Continue breastfeeding as tolerated  </a:t>
            </a:r>
          </a:p>
          <a:p>
            <a:pPr eaLnBrk="1" hangingPunct="1"/>
            <a:r>
              <a:rPr lang="en-GB" altLang="en-US" sz="2400" dirty="0"/>
              <a:t>After 4 hours reassess and reclassify</a:t>
            </a:r>
            <a:r>
              <a:rPr lang="en-GB" altLang="en-US" dirty="0"/>
              <a:t>;</a:t>
            </a:r>
          </a:p>
          <a:p>
            <a:pPr lvl="1" eaLnBrk="1" hangingPunct="1"/>
            <a:r>
              <a:rPr lang="en-GB" altLang="en-US" dirty="0"/>
              <a:t>Severe, Some or no dehydration?</a:t>
            </a:r>
            <a:endParaRPr lang="en-GB" altLang="en-US" i="1" dirty="0"/>
          </a:p>
          <a:p>
            <a:pPr eaLnBrk="1" hangingPunct="1"/>
            <a:r>
              <a:rPr lang="en-GB" altLang="en-US" sz="2400" i="1" dirty="0"/>
              <a:t>Counselling the mother / caretaker</a:t>
            </a:r>
          </a:p>
          <a:p>
            <a:pPr lvl="1" eaLnBrk="1" hangingPunct="1"/>
            <a:r>
              <a:rPr lang="en-GB" altLang="en-US" dirty="0"/>
              <a:t>What do you tell the mother of an 8kg child?</a:t>
            </a:r>
          </a:p>
          <a:p>
            <a:pPr eaLnBrk="1" hangingPunct="1"/>
            <a:endParaRPr lang="en-GB" altLang="en-US" dirty="0"/>
          </a:p>
        </p:txBody>
      </p:sp>
      <p:sp>
        <p:nvSpPr>
          <p:cNvPr id="5" name="Oval 4">
            <a:extLst>
              <a:ext uri="{FF2B5EF4-FFF2-40B4-BE49-F238E27FC236}">
                <a16:creationId xmlns:a16="http://schemas.microsoft.com/office/drawing/2014/main" id="{9621D836-E50A-3EE4-9E96-25BAE0D94C93}"/>
              </a:ext>
            </a:extLst>
          </p:cNvPr>
          <p:cNvSpPr/>
          <p:nvPr/>
        </p:nvSpPr>
        <p:spPr>
          <a:xfrm>
            <a:off x="8773339" y="3265170"/>
            <a:ext cx="1666590" cy="1597320"/>
          </a:xfrm>
          <a:prstGeom prst="ellipse">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KE" sz="2400">
              <a:solidFill>
                <a:prstClr val="white"/>
              </a:solidFill>
              <a:latin typeface="Arial"/>
            </a:endParaRPr>
          </a:p>
        </p:txBody>
      </p:sp>
      <p:sp>
        <p:nvSpPr>
          <p:cNvPr id="7" name="Down Arrow 8">
            <a:extLst>
              <a:ext uri="{FF2B5EF4-FFF2-40B4-BE49-F238E27FC236}">
                <a16:creationId xmlns:a16="http://schemas.microsoft.com/office/drawing/2014/main" id="{59B4718A-7FC8-2485-3ECA-5F856CAA18E8}"/>
              </a:ext>
            </a:extLst>
          </p:cNvPr>
          <p:cNvSpPr/>
          <p:nvPr/>
        </p:nvSpPr>
        <p:spPr>
          <a:xfrm>
            <a:off x="5565705" y="3246200"/>
            <a:ext cx="285750" cy="4064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2400">
              <a:solidFill>
                <a:prstClr val="white"/>
              </a:solidFill>
              <a:latin typeface="Arial"/>
            </a:endParaRPr>
          </a:p>
        </p:txBody>
      </p:sp>
      <p:pic>
        <p:nvPicPr>
          <p:cNvPr id="8" name="Picture 7">
            <a:extLst>
              <a:ext uri="{FF2B5EF4-FFF2-40B4-BE49-F238E27FC236}">
                <a16:creationId xmlns:a16="http://schemas.microsoft.com/office/drawing/2014/main" id="{19ED4EFA-9C09-7FE7-A395-93F90764BD80}"/>
              </a:ext>
            </a:extLst>
          </p:cNvPr>
          <p:cNvPicPr>
            <a:picLocks noChangeAspect="1"/>
          </p:cNvPicPr>
          <p:nvPr/>
        </p:nvPicPr>
        <p:blipFill>
          <a:blip r:embed="rId3"/>
          <a:srcRect l="19959" t="26653" r="21265" b="16390"/>
          <a:stretch/>
        </p:blipFill>
        <p:spPr>
          <a:xfrm>
            <a:off x="9137075" y="3568910"/>
            <a:ext cx="1039858" cy="1007677"/>
          </a:xfrm>
          <a:prstGeom prst="rect">
            <a:avLst/>
          </a:prstGeom>
        </p:spPr>
      </p:pic>
    </p:spTree>
    <p:extLst>
      <p:ext uri="{BB962C8B-B14F-4D97-AF65-F5344CB8AC3E}">
        <p14:creationId xmlns:p14="http://schemas.microsoft.com/office/powerpoint/2010/main" val="15558331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232EF-6A03-4CCE-A6CE-362A4CD999A6}"/>
              </a:ext>
            </a:extLst>
          </p:cNvPr>
          <p:cNvSpPr>
            <a:spLocks noGrp="1"/>
          </p:cNvSpPr>
          <p:nvPr>
            <p:ph type="title"/>
          </p:nvPr>
        </p:nvSpPr>
        <p:spPr>
          <a:xfrm>
            <a:off x="1467295" y="230713"/>
            <a:ext cx="9257410" cy="990600"/>
          </a:xfrm>
        </p:spPr>
        <p:txBody>
          <a:bodyPr>
            <a:noAutofit/>
          </a:bodyPr>
          <a:lstStyle/>
          <a:p>
            <a:pPr algn="ctr">
              <a:defRPr/>
            </a:pPr>
            <a:r>
              <a:rPr lang="en-US" sz="3600" b="1" dirty="0">
                <a:solidFill>
                  <a:srgbClr val="0070C0"/>
                </a:solidFill>
                <a:latin typeface="+mn-lt"/>
              </a:rPr>
              <a:t>Diagnosis and management of diarrhea without dehydration</a:t>
            </a:r>
            <a:endParaRPr lang="en-GB" sz="3600" b="1" dirty="0">
              <a:solidFill>
                <a:srgbClr val="0070C0"/>
              </a:solidFill>
              <a:latin typeface="+mn-lt"/>
            </a:endParaRPr>
          </a:p>
        </p:txBody>
      </p:sp>
      <p:sp>
        <p:nvSpPr>
          <p:cNvPr id="3" name="Content Placeholder 2">
            <a:extLst>
              <a:ext uri="{FF2B5EF4-FFF2-40B4-BE49-F238E27FC236}">
                <a16:creationId xmlns:a16="http://schemas.microsoft.com/office/drawing/2014/main" id="{7AC9E2E4-38DF-4A99-AF5B-D629A44E5AA5}"/>
              </a:ext>
            </a:extLst>
          </p:cNvPr>
          <p:cNvSpPr>
            <a:spLocks noGrp="1"/>
          </p:cNvSpPr>
          <p:nvPr>
            <p:ph idx="1"/>
          </p:nvPr>
        </p:nvSpPr>
        <p:spPr>
          <a:xfrm>
            <a:off x="1686400" y="1340768"/>
            <a:ext cx="8229600" cy="4876800"/>
          </a:xfrm>
        </p:spPr>
        <p:txBody>
          <a:bodyPr/>
          <a:lstStyle/>
          <a:p>
            <a:pPr>
              <a:defRPr/>
            </a:pPr>
            <a:r>
              <a:rPr lang="en-US" dirty="0"/>
              <a:t>ORS 10ml/kg for every loose stool </a:t>
            </a:r>
          </a:p>
          <a:p>
            <a:pPr>
              <a:defRPr/>
            </a:pPr>
            <a:endParaRPr lang="en-US" dirty="0"/>
          </a:p>
          <a:p>
            <a:pPr marL="0" indent="0">
              <a:buNone/>
              <a:defRPr/>
            </a:pPr>
            <a:endParaRPr lang="en-GB" dirty="0"/>
          </a:p>
        </p:txBody>
      </p:sp>
      <p:sp>
        <p:nvSpPr>
          <p:cNvPr id="197636" name="TextBox 3">
            <a:extLst>
              <a:ext uri="{FF2B5EF4-FFF2-40B4-BE49-F238E27FC236}">
                <a16:creationId xmlns:a16="http://schemas.microsoft.com/office/drawing/2014/main" id="{9E31A8CA-3DA6-4E5D-B557-176DA484FA29}"/>
              </a:ext>
            </a:extLst>
          </p:cNvPr>
          <p:cNvSpPr txBox="1">
            <a:spLocks noChangeArrowheads="1"/>
          </p:cNvSpPr>
          <p:nvPr/>
        </p:nvSpPr>
        <p:spPr bwMode="auto">
          <a:xfrm>
            <a:off x="4529139" y="9417050"/>
            <a:ext cx="2219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defRPr/>
            </a:pPr>
            <a:endParaRPr lang="en-US" altLang="en-US">
              <a:solidFill>
                <a:prstClr val="black"/>
              </a:solidFill>
            </a:endParaRPr>
          </a:p>
        </p:txBody>
      </p:sp>
      <p:pic>
        <p:nvPicPr>
          <p:cNvPr id="197638" name="Picture 10" descr="Image result for african child drinking ORS in a glass photo">
            <a:extLst>
              <a:ext uri="{FF2B5EF4-FFF2-40B4-BE49-F238E27FC236}">
                <a16:creationId xmlns:a16="http://schemas.microsoft.com/office/drawing/2014/main" id="{7E7A3B2E-E7B9-49E6-B355-128E6A984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709" y="2566224"/>
            <a:ext cx="221456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357" name="TextBox 4">
            <a:extLst>
              <a:ext uri="{FF2B5EF4-FFF2-40B4-BE49-F238E27FC236}">
                <a16:creationId xmlns:a16="http://schemas.microsoft.com/office/drawing/2014/main" id="{E121BCE3-EE14-48C6-9385-0AEA32F660A4}"/>
              </a:ext>
            </a:extLst>
          </p:cNvPr>
          <p:cNvSpPr txBox="1">
            <a:spLocks noChangeArrowheads="1"/>
          </p:cNvSpPr>
          <p:nvPr/>
        </p:nvSpPr>
        <p:spPr bwMode="auto">
          <a:xfrm>
            <a:off x="3985534" y="2305398"/>
            <a:ext cx="6739171" cy="3200876"/>
          </a:xfrm>
          <a:prstGeom prst="rect">
            <a:avLst/>
          </a:prstGeom>
          <a:noFill/>
          <a:ln>
            <a:solidFill>
              <a:schemeClr val="accent1"/>
            </a:solidFill>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fontAlgn="base">
              <a:spcBef>
                <a:spcPct val="0"/>
              </a:spcBef>
              <a:spcAft>
                <a:spcPct val="0"/>
              </a:spcAft>
              <a:buFont typeface="Arial" panose="020B0604020202020204" pitchFamily="34" charset="0"/>
              <a:buChar char="•"/>
              <a:defRPr/>
            </a:pPr>
            <a:r>
              <a:rPr lang="en-US" altLang="en-US" sz="2000" dirty="0">
                <a:solidFill>
                  <a:prstClr val="black"/>
                </a:solidFill>
                <a:latin typeface="+mn-lt"/>
              </a:rPr>
              <a:t>In a child with diarrhea and NO dehydration give usual foods (appropriate for nutritional status ) and fluids &amp; breastfeeds more frequently 		</a:t>
            </a:r>
          </a:p>
          <a:p>
            <a:pPr lvl="3" indent="0" fontAlgn="base">
              <a:spcBef>
                <a:spcPct val="0"/>
              </a:spcBef>
              <a:spcAft>
                <a:spcPct val="0"/>
              </a:spcAft>
              <a:defRPr/>
            </a:pPr>
            <a:r>
              <a:rPr lang="en-US" altLang="en-US" sz="2000" b="1" dirty="0">
                <a:solidFill>
                  <a:srgbClr val="0070C0"/>
                </a:solidFill>
                <a:latin typeface="+mn-lt"/>
              </a:rPr>
              <a:t>	PLUS </a:t>
            </a:r>
          </a:p>
          <a:p>
            <a:pPr fontAlgn="base">
              <a:spcBef>
                <a:spcPct val="0"/>
              </a:spcBef>
              <a:spcAft>
                <a:spcPct val="0"/>
              </a:spcAft>
              <a:defRPr/>
            </a:pPr>
            <a:r>
              <a:rPr lang="en-US" altLang="en-US" sz="2000" dirty="0">
                <a:solidFill>
                  <a:prstClr val="black"/>
                </a:solidFill>
                <a:latin typeface="+mn-lt"/>
              </a:rPr>
              <a:t>    10ml/kg after every loose stool.</a:t>
            </a:r>
          </a:p>
          <a:p>
            <a:pPr marL="182563" indent="-182563" fontAlgn="base">
              <a:spcBef>
                <a:spcPct val="20000"/>
              </a:spcBef>
              <a:spcAft>
                <a:spcPts val="1200"/>
              </a:spcAft>
              <a:buClr>
                <a:srgbClr val="4F81BD"/>
              </a:buClr>
              <a:buSzPct val="85000"/>
              <a:buFont typeface="Arial" panose="020B0604020202020204" pitchFamily="34" charset="0"/>
              <a:buChar char="•"/>
              <a:defRPr/>
            </a:pPr>
            <a:r>
              <a:rPr lang="en-GB" altLang="en-US" sz="2000" b="1" dirty="0">
                <a:solidFill>
                  <a:srgbClr val="002060"/>
                </a:solidFill>
                <a:latin typeface="+mn-lt"/>
              </a:rPr>
              <a:t>Zinc</a:t>
            </a:r>
            <a:r>
              <a:rPr lang="en-GB" altLang="en-US" sz="2000" dirty="0">
                <a:solidFill>
                  <a:prstClr val="black"/>
                </a:solidFill>
                <a:latin typeface="+mn-lt"/>
              </a:rPr>
              <a:t> should be given to </a:t>
            </a:r>
            <a:r>
              <a:rPr lang="en-GB" altLang="en-US" sz="2000" u="sng" dirty="0">
                <a:solidFill>
                  <a:prstClr val="black"/>
                </a:solidFill>
                <a:latin typeface="+mn-lt"/>
              </a:rPr>
              <a:t>all children with diarrhoea</a:t>
            </a:r>
            <a:r>
              <a:rPr lang="en-GB" altLang="en-US" sz="2000" dirty="0">
                <a:solidFill>
                  <a:prstClr val="black"/>
                </a:solidFill>
                <a:latin typeface="+mn-lt"/>
              </a:rPr>
              <a:t> as it speeds resolution of symptoms:</a:t>
            </a:r>
          </a:p>
          <a:p>
            <a:pPr marL="457200" lvl="1" indent="-182563" fontAlgn="base">
              <a:spcBef>
                <a:spcPct val="20000"/>
              </a:spcBef>
              <a:spcAft>
                <a:spcPct val="0"/>
              </a:spcAft>
              <a:buClr>
                <a:srgbClr val="4F81BD"/>
              </a:buClr>
              <a:buSzPct val="85000"/>
              <a:buFont typeface="Arial" panose="020B0604020202020204" pitchFamily="34" charset="0"/>
              <a:buChar char="•"/>
              <a:defRPr/>
            </a:pPr>
            <a:r>
              <a:rPr lang="en-GB" altLang="en-US" sz="2000" dirty="0">
                <a:solidFill>
                  <a:prstClr val="black"/>
                </a:solidFill>
                <a:latin typeface="+mn-lt"/>
              </a:rPr>
              <a:t>10mg od (half tab) for 14 days if age &lt;6 months</a:t>
            </a:r>
          </a:p>
          <a:p>
            <a:pPr marL="457200" lvl="1" indent="-182563" fontAlgn="base">
              <a:spcBef>
                <a:spcPct val="20000"/>
              </a:spcBef>
              <a:spcAft>
                <a:spcPct val="0"/>
              </a:spcAft>
              <a:buClr>
                <a:srgbClr val="4F81BD"/>
              </a:buClr>
              <a:buSzPct val="85000"/>
              <a:buFont typeface="Arial" panose="020B0604020202020204" pitchFamily="34" charset="0"/>
              <a:buChar char="•"/>
              <a:defRPr/>
            </a:pPr>
            <a:r>
              <a:rPr lang="en-GB" altLang="en-US" sz="2000" dirty="0">
                <a:solidFill>
                  <a:prstClr val="black"/>
                </a:solidFill>
                <a:latin typeface="+mn-lt"/>
              </a:rPr>
              <a:t>20mg od (one tab) for 14 days if age &gt;=6 months</a:t>
            </a:r>
          </a:p>
        </p:txBody>
      </p:sp>
      <p:sp>
        <p:nvSpPr>
          <p:cNvPr id="5" name="Rectangle: Rounded Corners 4">
            <a:extLst>
              <a:ext uri="{FF2B5EF4-FFF2-40B4-BE49-F238E27FC236}">
                <a16:creationId xmlns:a16="http://schemas.microsoft.com/office/drawing/2014/main" id="{FA2FEFE9-C897-790D-141D-E2034221524B}"/>
              </a:ext>
            </a:extLst>
          </p:cNvPr>
          <p:cNvSpPr/>
          <p:nvPr/>
        </p:nvSpPr>
        <p:spPr>
          <a:xfrm>
            <a:off x="9443833" y="3060209"/>
            <a:ext cx="1378496" cy="117924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endParaRPr lang="en-KE" sz="2400">
              <a:solidFill>
                <a:prstClr val="white"/>
              </a:solidFill>
              <a:latin typeface="Arial"/>
            </a:endParaRPr>
          </a:p>
        </p:txBody>
      </p:sp>
      <p:pic>
        <p:nvPicPr>
          <p:cNvPr id="4" name="Picture 3">
            <a:extLst>
              <a:ext uri="{FF2B5EF4-FFF2-40B4-BE49-F238E27FC236}">
                <a16:creationId xmlns:a16="http://schemas.microsoft.com/office/drawing/2014/main" id="{98192755-E1FF-EB71-909B-C0B2CEA6A3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8143" y="3259052"/>
            <a:ext cx="938043" cy="777197"/>
          </a:xfrm>
          <a:prstGeom prst="rect">
            <a:avLst/>
          </a:prstGeom>
        </p:spPr>
      </p:pic>
      <p:sp>
        <p:nvSpPr>
          <p:cNvPr id="6" name="TextBox 5">
            <a:extLst>
              <a:ext uri="{FF2B5EF4-FFF2-40B4-BE49-F238E27FC236}">
                <a16:creationId xmlns:a16="http://schemas.microsoft.com/office/drawing/2014/main" id="{4C642B48-49F4-E829-23B9-B4B970FC1BD2}"/>
              </a:ext>
            </a:extLst>
          </p:cNvPr>
          <p:cNvSpPr txBox="1"/>
          <p:nvPr/>
        </p:nvSpPr>
        <p:spPr>
          <a:xfrm>
            <a:off x="1949450" y="5755903"/>
            <a:ext cx="7378702" cy="923330"/>
          </a:xfrm>
          <a:prstGeom prst="rect">
            <a:avLst/>
          </a:prstGeom>
          <a:noFill/>
          <a:ln>
            <a:solidFill>
              <a:schemeClr val="accent5">
                <a:lumMod val="75000"/>
              </a:schemeClr>
            </a:solidFill>
          </a:ln>
        </p:spPr>
        <p:txBody>
          <a:bodyPr wrap="square" rtlCol="0">
            <a:spAutoFit/>
          </a:bodyPr>
          <a:lstStyle/>
          <a:p>
            <a:pPr algn="ctr"/>
            <a:r>
              <a:rPr lang="en-US" b="1" dirty="0">
                <a:solidFill>
                  <a:srgbClr val="002060"/>
                </a:solidFill>
              </a:rPr>
              <a:t>N/B! Children with diarrhea might develop complications such as acute kidney injury and electrolyte </a:t>
            </a:r>
            <a:r>
              <a:rPr lang="en-US" b="1" dirty="0" err="1">
                <a:solidFill>
                  <a:srgbClr val="002060"/>
                </a:solidFill>
              </a:rPr>
              <a:t>imbalkance</a:t>
            </a:r>
            <a:r>
              <a:rPr lang="en-US" b="1" dirty="0">
                <a:solidFill>
                  <a:srgbClr val="002060"/>
                </a:solidFill>
              </a:rPr>
              <a:t> . Kidney function testing is vital in these children </a:t>
            </a:r>
            <a:endParaRPr lang="en-KE" b="1" dirty="0">
              <a:solidFill>
                <a:srgbClr val="002060"/>
              </a:solidFill>
            </a:endParaRPr>
          </a:p>
        </p:txBody>
      </p:sp>
    </p:spTree>
    <p:extLst>
      <p:ext uri="{BB962C8B-B14F-4D97-AF65-F5344CB8AC3E}">
        <p14:creationId xmlns:p14="http://schemas.microsoft.com/office/powerpoint/2010/main" val="20172346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11C66-A0A0-8CE0-EBD7-20C9C2F860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A7908A-CD54-F4F8-EC71-179560EC8044}"/>
              </a:ext>
            </a:extLst>
          </p:cNvPr>
          <p:cNvPicPr>
            <a:picLocks noChangeAspect="1"/>
          </p:cNvPicPr>
          <p:nvPr/>
        </p:nvPicPr>
        <p:blipFill>
          <a:blip r:embed="rId3"/>
          <a:stretch>
            <a:fillRect/>
          </a:stretch>
        </p:blipFill>
        <p:spPr>
          <a:xfrm>
            <a:off x="1932220" y="0"/>
            <a:ext cx="7571014" cy="6834440"/>
          </a:xfrm>
          <a:prstGeom prst="rect">
            <a:avLst/>
          </a:prstGeom>
        </p:spPr>
      </p:pic>
    </p:spTree>
    <p:extLst>
      <p:ext uri="{BB962C8B-B14F-4D97-AF65-F5344CB8AC3E}">
        <p14:creationId xmlns:p14="http://schemas.microsoft.com/office/powerpoint/2010/main" val="4197064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F21CD-F2B5-F83F-3018-3D12D69982A3}"/>
              </a:ext>
            </a:extLst>
          </p:cNvPr>
          <p:cNvSpPr>
            <a:spLocks noGrp="1"/>
          </p:cNvSpPr>
          <p:nvPr>
            <p:ph type="title"/>
          </p:nvPr>
        </p:nvSpPr>
        <p:spPr>
          <a:xfrm>
            <a:off x="1197428" y="145256"/>
            <a:ext cx="10515600" cy="1325563"/>
          </a:xfrm>
        </p:spPr>
        <p:txBody>
          <a:bodyPr/>
          <a:lstStyle/>
          <a:p>
            <a:r>
              <a:rPr lang="en-KE" b="1" dirty="0">
                <a:solidFill>
                  <a:srgbClr val="0070C0"/>
                </a:solidFill>
                <a:latin typeface="+mn-lt"/>
              </a:rPr>
              <a:t>Non- urgent signs</a:t>
            </a:r>
          </a:p>
        </p:txBody>
      </p:sp>
      <p:grpSp>
        <p:nvGrpSpPr>
          <p:cNvPr id="4" name="Group 3">
            <a:extLst>
              <a:ext uri="{FF2B5EF4-FFF2-40B4-BE49-F238E27FC236}">
                <a16:creationId xmlns:a16="http://schemas.microsoft.com/office/drawing/2014/main" id="{91EA30F3-7D18-339C-A63A-8BE6E76E8053}"/>
              </a:ext>
            </a:extLst>
          </p:cNvPr>
          <p:cNvGrpSpPr/>
          <p:nvPr/>
        </p:nvGrpSpPr>
        <p:grpSpPr>
          <a:xfrm>
            <a:off x="1320799" y="1825625"/>
            <a:ext cx="8923867" cy="3798332"/>
            <a:chOff x="762000" y="1676400"/>
            <a:chExt cx="7543800" cy="3798332"/>
          </a:xfrm>
        </p:grpSpPr>
        <p:pic>
          <p:nvPicPr>
            <p:cNvPr id="5" name="Picture 3" descr="Crowded OPD">
              <a:extLst>
                <a:ext uri="{FF2B5EF4-FFF2-40B4-BE49-F238E27FC236}">
                  <a16:creationId xmlns:a16="http://schemas.microsoft.com/office/drawing/2014/main" id="{E3A14531-765E-1E38-21C7-6C1C04D27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64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a:extLst>
                <a:ext uri="{FF2B5EF4-FFF2-40B4-BE49-F238E27FC236}">
                  <a16:creationId xmlns:a16="http://schemas.microsoft.com/office/drawing/2014/main" id="{9CC75CEA-9C06-C562-9D4F-E9C381AA0EA9}"/>
                </a:ext>
              </a:extLst>
            </p:cNvPr>
            <p:cNvSpPr>
              <a:spLocks noChangeShapeType="1"/>
            </p:cNvSpPr>
            <p:nvPr/>
          </p:nvSpPr>
          <p:spPr bwMode="auto">
            <a:xfrm>
              <a:off x="3429000" y="2209800"/>
              <a:ext cx="1219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KE"/>
            </a:p>
          </p:txBody>
        </p:sp>
        <p:sp>
          <p:nvSpPr>
            <p:cNvPr id="7" name="Text Box 5">
              <a:extLst>
                <a:ext uri="{FF2B5EF4-FFF2-40B4-BE49-F238E27FC236}">
                  <a16:creationId xmlns:a16="http://schemas.microsoft.com/office/drawing/2014/main" id="{50A82D07-BA74-FB75-33B7-F09FAF8AA84F}"/>
                </a:ext>
              </a:extLst>
            </p:cNvPr>
            <p:cNvSpPr txBox="1">
              <a:spLocks noChangeArrowheads="1"/>
            </p:cNvSpPr>
            <p:nvPr/>
          </p:nvSpPr>
          <p:spPr bwMode="auto">
            <a:xfrm>
              <a:off x="4648200" y="1981200"/>
              <a:ext cx="3657600" cy="457200"/>
            </a:xfrm>
            <a:prstGeom prst="rect">
              <a:avLst/>
            </a:prstGeom>
            <a:solidFill>
              <a:schemeClr val="accent2">
                <a:lumMod val="20000"/>
                <a:lumOff val="80000"/>
              </a:schemeClr>
            </a:solidFill>
            <a:ln w="9525">
              <a:noFill/>
              <a:miter lim="800000"/>
            </a:ln>
          </p:spPr>
          <p:txBody>
            <a:bodyPr anchor="ctr">
              <a:spAutoFit/>
            </a:bodyPr>
            <a:lstStyle/>
            <a:p>
              <a:pPr algn="ctr" eaLnBrk="1" fontAlgn="auto" hangingPunct="1">
                <a:spcBef>
                  <a:spcPct val="50000"/>
                </a:spcBef>
                <a:spcAft>
                  <a:spcPts val="0"/>
                </a:spcAft>
                <a:defRPr/>
              </a:pPr>
              <a:r>
                <a:rPr lang="en-GB" sz="1800" dirty="0">
                  <a:solidFill>
                    <a:sysClr val="windowText" lastClr="000000"/>
                  </a:solidFill>
                  <a:latin typeface="Arial" panose="020B0604020202020204" pitchFamily="34" charset="0"/>
                </a:rPr>
                <a:t>Emergency Care</a:t>
              </a:r>
            </a:p>
          </p:txBody>
        </p:sp>
        <p:sp>
          <p:nvSpPr>
            <p:cNvPr id="8" name="Text Box 6">
              <a:extLst>
                <a:ext uri="{FF2B5EF4-FFF2-40B4-BE49-F238E27FC236}">
                  <a16:creationId xmlns:a16="http://schemas.microsoft.com/office/drawing/2014/main" id="{3EE7D6F1-9B09-FBFE-3EE1-7172C7D6018E}"/>
                </a:ext>
              </a:extLst>
            </p:cNvPr>
            <p:cNvSpPr txBox="1"/>
            <p:nvPr/>
          </p:nvSpPr>
          <p:spPr>
            <a:xfrm>
              <a:off x="4648200" y="3276600"/>
              <a:ext cx="3657600" cy="457200"/>
            </a:xfrm>
            <a:prstGeom prst="rect">
              <a:avLst/>
            </a:prstGeom>
            <a:solidFill>
              <a:srgbClr val="FFFF99"/>
            </a:solidFill>
            <a:ln w="9525">
              <a:noFill/>
            </a:ln>
          </p:spPr>
          <p:txBody>
            <a:bodyPr>
              <a:spAutoFit/>
            </a:bodyPr>
            <a:lstStyle/>
            <a:p>
              <a:pPr algn="ctr" eaLnBrk="1" fontAlgn="auto" hangingPunct="1">
                <a:spcBef>
                  <a:spcPct val="50000"/>
                </a:spcBef>
                <a:spcAft>
                  <a:spcPts val="0"/>
                </a:spcAft>
                <a:defRPr/>
              </a:pPr>
              <a:r>
                <a:rPr lang="en-GB" altLang="en-US" sz="1800" kern="0" dirty="0">
                  <a:solidFill>
                    <a:sysClr val="windowText" lastClr="000000"/>
                  </a:solidFill>
                  <a:latin typeface="Arial" panose="020B0604020202020204" pitchFamily="34" charset="0"/>
                </a:rPr>
                <a:t>Priority Care</a:t>
              </a:r>
            </a:p>
          </p:txBody>
        </p:sp>
        <p:sp>
          <p:nvSpPr>
            <p:cNvPr id="9" name="Line 7">
              <a:extLst>
                <a:ext uri="{FF2B5EF4-FFF2-40B4-BE49-F238E27FC236}">
                  <a16:creationId xmlns:a16="http://schemas.microsoft.com/office/drawing/2014/main" id="{4416512B-2670-71B0-E34F-2A938C118321}"/>
                </a:ext>
              </a:extLst>
            </p:cNvPr>
            <p:cNvSpPr>
              <a:spLocks noChangeShapeType="1"/>
            </p:cNvSpPr>
            <p:nvPr/>
          </p:nvSpPr>
          <p:spPr bwMode="auto">
            <a:xfrm>
              <a:off x="3352800" y="3200400"/>
              <a:ext cx="12192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KE"/>
            </a:p>
          </p:txBody>
        </p:sp>
        <p:sp>
          <p:nvSpPr>
            <p:cNvPr id="10" name="Text Box 8">
              <a:extLst>
                <a:ext uri="{FF2B5EF4-FFF2-40B4-BE49-F238E27FC236}">
                  <a16:creationId xmlns:a16="http://schemas.microsoft.com/office/drawing/2014/main" id="{348EAA20-B18D-4E0B-A040-0E64E26F9B19}"/>
                </a:ext>
              </a:extLst>
            </p:cNvPr>
            <p:cNvSpPr txBox="1"/>
            <p:nvPr/>
          </p:nvSpPr>
          <p:spPr>
            <a:xfrm>
              <a:off x="2743200" y="5105400"/>
              <a:ext cx="3733800" cy="369332"/>
            </a:xfrm>
            <a:prstGeom prst="rect">
              <a:avLst/>
            </a:prstGeom>
            <a:solidFill>
              <a:srgbClr val="ACFEF6"/>
            </a:solidFill>
            <a:ln w="9525">
              <a:noFill/>
            </a:ln>
          </p:spPr>
          <p:txBody>
            <a:bodyPr>
              <a:spAutoFit/>
            </a:bodyPr>
            <a:lstStyle/>
            <a:p>
              <a:pPr algn="ctr" eaLnBrk="1" fontAlgn="auto" hangingPunct="1">
                <a:spcBef>
                  <a:spcPct val="50000"/>
                </a:spcBef>
                <a:spcAft>
                  <a:spcPts val="0"/>
                </a:spcAft>
                <a:defRPr/>
              </a:pPr>
              <a:r>
                <a:rPr lang="en-GB" altLang="en-US" sz="1800" kern="0" dirty="0">
                  <a:solidFill>
                    <a:sysClr val="windowText" lastClr="000000"/>
                  </a:solidFill>
                  <a:latin typeface="Arial" panose="020B0604020202020204" pitchFamily="34" charset="0"/>
                </a:rPr>
                <a:t>Non-urgent – Wait in the queue</a:t>
              </a:r>
            </a:p>
          </p:txBody>
        </p:sp>
        <p:sp>
          <p:nvSpPr>
            <p:cNvPr id="11" name="Line 9">
              <a:extLst>
                <a:ext uri="{FF2B5EF4-FFF2-40B4-BE49-F238E27FC236}">
                  <a16:creationId xmlns:a16="http://schemas.microsoft.com/office/drawing/2014/main" id="{301D2AF1-AF87-AF01-066F-A21EC5466681}"/>
                </a:ext>
              </a:extLst>
            </p:cNvPr>
            <p:cNvSpPr>
              <a:spLocks noChangeShapeType="1"/>
            </p:cNvSpPr>
            <p:nvPr/>
          </p:nvSpPr>
          <p:spPr bwMode="auto">
            <a:xfrm>
              <a:off x="2667000" y="3657600"/>
              <a:ext cx="1447800" cy="1447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KE"/>
            </a:p>
          </p:txBody>
        </p:sp>
        <p:sp>
          <p:nvSpPr>
            <p:cNvPr id="12" name="Line 10">
              <a:extLst>
                <a:ext uri="{FF2B5EF4-FFF2-40B4-BE49-F238E27FC236}">
                  <a16:creationId xmlns:a16="http://schemas.microsoft.com/office/drawing/2014/main" id="{3ECA73C7-105F-4797-9FEA-80E073871443}"/>
                </a:ext>
              </a:extLst>
            </p:cNvPr>
            <p:cNvSpPr>
              <a:spLocks noChangeShapeType="1"/>
            </p:cNvSpPr>
            <p:nvPr/>
          </p:nvSpPr>
          <p:spPr bwMode="auto">
            <a:xfrm flipH="1">
              <a:off x="3851275" y="2060575"/>
              <a:ext cx="215900" cy="2889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KE"/>
            </a:p>
          </p:txBody>
        </p:sp>
        <p:sp>
          <p:nvSpPr>
            <p:cNvPr id="13" name="Line 11">
              <a:extLst>
                <a:ext uri="{FF2B5EF4-FFF2-40B4-BE49-F238E27FC236}">
                  <a16:creationId xmlns:a16="http://schemas.microsoft.com/office/drawing/2014/main" id="{4A9293D7-97F5-405A-EF27-95DC9C80A8EB}"/>
                </a:ext>
              </a:extLst>
            </p:cNvPr>
            <p:cNvSpPr>
              <a:spLocks noChangeShapeType="1"/>
            </p:cNvSpPr>
            <p:nvPr/>
          </p:nvSpPr>
          <p:spPr bwMode="auto">
            <a:xfrm flipH="1">
              <a:off x="3995738" y="2060575"/>
              <a:ext cx="215900" cy="2889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KE"/>
            </a:p>
          </p:txBody>
        </p:sp>
        <p:sp>
          <p:nvSpPr>
            <p:cNvPr id="14" name="Line 12">
              <a:extLst>
                <a:ext uri="{FF2B5EF4-FFF2-40B4-BE49-F238E27FC236}">
                  <a16:creationId xmlns:a16="http://schemas.microsoft.com/office/drawing/2014/main" id="{3919AB48-DF86-AF3A-F2C6-D451E695F8E3}"/>
                </a:ext>
              </a:extLst>
            </p:cNvPr>
            <p:cNvSpPr>
              <a:spLocks noChangeShapeType="1"/>
            </p:cNvSpPr>
            <p:nvPr/>
          </p:nvSpPr>
          <p:spPr bwMode="auto">
            <a:xfrm flipH="1">
              <a:off x="3708400" y="3213100"/>
              <a:ext cx="215900" cy="2889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KE"/>
            </a:p>
          </p:txBody>
        </p:sp>
        <p:sp>
          <p:nvSpPr>
            <p:cNvPr id="15" name="Line 13">
              <a:extLst>
                <a:ext uri="{FF2B5EF4-FFF2-40B4-BE49-F238E27FC236}">
                  <a16:creationId xmlns:a16="http://schemas.microsoft.com/office/drawing/2014/main" id="{B60CE3DB-F6A1-A95D-7815-348071C65E90}"/>
                </a:ext>
              </a:extLst>
            </p:cNvPr>
            <p:cNvSpPr>
              <a:spLocks noChangeShapeType="1"/>
            </p:cNvSpPr>
            <p:nvPr/>
          </p:nvSpPr>
          <p:spPr bwMode="auto">
            <a:xfrm flipH="1">
              <a:off x="3851275" y="3213100"/>
              <a:ext cx="215900" cy="2889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KE"/>
            </a:p>
          </p:txBody>
        </p:sp>
      </p:grpSp>
    </p:spTree>
    <p:extLst>
      <p:ext uri="{BB962C8B-B14F-4D97-AF65-F5344CB8AC3E}">
        <p14:creationId xmlns:p14="http://schemas.microsoft.com/office/powerpoint/2010/main" val="5938102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Google Shape;608;p36">
            <a:extLst>
              <a:ext uri="{FF2B5EF4-FFF2-40B4-BE49-F238E27FC236}">
                <a16:creationId xmlns:a16="http://schemas.microsoft.com/office/drawing/2014/main" id="{CE2BD165-8CBA-ACAE-4EFE-1873C24D7F5F}"/>
              </a:ext>
            </a:extLst>
          </p:cNvPr>
          <p:cNvSpPr txBox="1">
            <a:spLocks noGrp="1"/>
          </p:cNvSpPr>
          <p:nvPr>
            <p:ph type="title"/>
          </p:nvPr>
        </p:nvSpPr>
        <p:spPr>
          <a:xfrm>
            <a:off x="2152650" y="-91281"/>
            <a:ext cx="7886700" cy="1325562"/>
          </a:xfrm>
        </p:spPr>
        <p:txBody>
          <a:bodyPr spcFirstLastPara="1" vert="horz" wrap="square" lIns="91425" tIns="45700" rIns="91425" bIns="45700" rtlCol="0" anchor="ctr" anchorCtr="0">
            <a:noAutofit/>
          </a:bodyPr>
          <a:lstStyle/>
          <a:p>
            <a:pPr algn="ctr">
              <a:spcBef>
                <a:spcPts val="0"/>
              </a:spcBef>
              <a:defRPr/>
            </a:pPr>
            <a:r>
              <a:rPr lang="en-US" sz="3200" b="1" dirty="0">
                <a:solidFill>
                  <a:srgbClr val="0070C0"/>
                </a:solidFill>
                <a:latin typeface="+mn-lt"/>
              </a:rPr>
              <a:t>Complications of intraosseous access</a:t>
            </a:r>
            <a:br>
              <a:rPr lang="en-US" sz="3200" b="1" dirty="0">
                <a:solidFill>
                  <a:srgbClr val="0070C0"/>
                </a:solidFill>
                <a:latin typeface="+mn-lt"/>
              </a:rPr>
            </a:br>
            <a:endParaRPr sz="2800" b="1" dirty="0">
              <a:solidFill>
                <a:srgbClr val="0070C0"/>
              </a:solidFill>
              <a:latin typeface="+mn-lt"/>
            </a:endParaRPr>
          </a:p>
        </p:txBody>
      </p:sp>
      <p:sp>
        <p:nvSpPr>
          <p:cNvPr id="609" name="Google Shape;609;p36">
            <a:extLst>
              <a:ext uri="{FF2B5EF4-FFF2-40B4-BE49-F238E27FC236}">
                <a16:creationId xmlns:a16="http://schemas.microsoft.com/office/drawing/2014/main" id="{EEC502B4-B46F-93B3-2809-8EF7774C6868}"/>
              </a:ext>
            </a:extLst>
          </p:cNvPr>
          <p:cNvSpPr/>
          <p:nvPr/>
        </p:nvSpPr>
        <p:spPr>
          <a:xfrm>
            <a:off x="1631950" y="1897064"/>
            <a:ext cx="1652588" cy="3468687"/>
          </a:xfrm>
          <a:prstGeom prst="arc">
            <a:avLst>
              <a:gd name="adj1" fmla="val 16213134"/>
              <a:gd name="adj2" fmla="val 5505427"/>
            </a:avLst>
          </a:prstGeom>
          <a:noFill/>
          <a:ln w="38100" cap="flat" cmpd="sng">
            <a:solidFill>
              <a:srgbClr val="00B0F0"/>
            </a:solidFill>
            <a:prstDash val="solid"/>
            <a:round/>
            <a:headEnd type="none" w="sm" len="sm"/>
            <a:tailEnd type="none" w="sm" len="sm"/>
          </a:ln>
        </p:spPr>
        <p:txBody>
          <a:bodyPr spcFirstLastPara="1" lIns="91425" tIns="45700" rIns="91425" bIns="45700" anchor="ctr"/>
          <a:lstStyle/>
          <a:p>
            <a:pPr algn="ctr" eaLnBrk="0" fontAlgn="base" hangingPunct="0">
              <a:defRPr/>
            </a:pPr>
            <a:endParaRPr sz="1350">
              <a:solidFill>
                <a:prstClr val="black"/>
              </a:solidFill>
              <a:latin typeface="Times New Roman"/>
              <a:ea typeface="Times New Roman"/>
              <a:cs typeface="Times New Roman"/>
              <a:sym typeface="Times New Roman"/>
            </a:endParaRPr>
          </a:p>
        </p:txBody>
      </p:sp>
      <p:sp>
        <p:nvSpPr>
          <p:cNvPr id="292868" name="Google Shape;610;p36">
            <a:extLst>
              <a:ext uri="{FF2B5EF4-FFF2-40B4-BE49-F238E27FC236}">
                <a16:creationId xmlns:a16="http://schemas.microsoft.com/office/drawing/2014/main" id="{CE24C0CA-82A5-51E4-85D6-9A834C8B7424}"/>
              </a:ext>
            </a:extLst>
          </p:cNvPr>
          <p:cNvSpPr>
            <a:spLocks noChangeArrowheads="1"/>
          </p:cNvSpPr>
          <p:nvPr/>
        </p:nvSpPr>
        <p:spPr bwMode="auto">
          <a:xfrm>
            <a:off x="2798764" y="2108200"/>
            <a:ext cx="422275" cy="355600"/>
          </a:xfrm>
          <a:prstGeom prst="wedgeEllipseCallout">
            <a:avLst>
              <a:gd name="adj1" fmla="val 64412"/>
              <a:gd name="adj2" fmla="val -35681"/>
            </a:avLst>
          </a:prstGeom>
          <a:solidFill>
            <a:schemeClr val="bg1"/>
          </a:solidFill>
          <a:ln w="38100">
            <a:solidFill>
              <a:srgbClr val="00B0F0"/>
            </a:solidFill>
            <a:round/>
            <a:headEnd type="none" w="sm" len="sm"/>
            <a:tailEnd type="none" w="sm" len="sm"/>
          </a:ln>
        </p:spPr>
        <p:txBody>
          <a:bodyPr lIns="91425" tIns="45700" rIns="91425" bIns="4570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1500" b="1">
                <a:solidFill>
                  <a:srgbClr val="7F7F7F"/>
                </a:solidFill>
                <a:latin typeface="Arial" panose="020B0604020202020204" pitchFamily="34" charset="0"/>
                <a:cs typeface="Arial" panose="020B0604020202020204" pitchFamily="34" charset="0"/>
                <a:sym typeface="Arial" panose="020B0604020202020204" pitchFamily="34" charset="0"/>
              </a:rPr>
              <a:t>1</a:t>
            </a:r>
            <a:endParaRPr lang="en-US" altLang="en-US">
              <a:solidFill>
                <a:srgbClr val="000000"/>
              </a:solidFill>
            </a:endParaRPr>
          </a:p>
        </p:txBody>
      </p:sp>
      <p:sp>
        <p:nvSpPr>
          <p:cNvPr id="292869" name="Google Shape;611;p36">
            <a:extLst>
              <a:ext uri="{FF2B5EF4-FFF2-40B4-BE49-F238E27FC236}">
                <a16:creationId xmlns:a16="http://schemas.microsoft.com/office/drawing/2014/main" id="{1109C58B-1B8A-BCF7-3CEF-C714BA7BA0BE}"/>
              </a:ext>
            </a:extLst>
          </p:cNvPr>
          <p:cNvSpPr>
            <a:spLocks noChangeArrowheads="1"/>
          </p:cNvSpPr>
          <p:nvPr/>
        </p:nvSpPr>
        <p:spPr bwMode="auto">
          <a:xfrm>
            <a:off x="2914651" y="2941638"/>
            <a:ext cx="422275" cy="355600"/>
          </a:xfrm>
          <a:prstGeom prst="wedgeEllipseCallout">
            <a:avLst>
              <a:gd name="adj1" fmla="val 71185"/>
              <a:gd name="adj2" fmla="val -7597"/>
            </a:avLst>
          </a:prstGeom>
          <a:solidFill>
            <a:schemeClr val="bg1"/>
          </a:solidFill>
          <a:ln w="38100">
            <a:solidFill>
              <a:srgbClr val="00B0F0"/>
            </a:solidFill>
            <a:round/>
            <a:headEnd type="none" w="sm" len="sm"/>
            <a:tailEnd type="none" w="sm" len="sm"/>
          </a:ln>
        </p:spPr>
        <p:txBody>
          <a:bodyPr lIns="91425" tIns="45700" rIns="91425" bIns="4570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1500" b="1">
                <a:solidFill>
                  <a:srgbClr val="7F7F7F"/>
                </a:solidFill>
                <a:latin typeface="Arial" panose="020B0604020202020204" pitchFamily="34" charset="0"/>
                <a:cs typeface="Arial" panose="020B0604020202020204" pitchFamily="34" charset="0"/>
                <a:sym typeface="Arial" panose="020B0604020202020204" pitchFamily="34" charset="0"/>
              </a:rPr>
              <a:t>2</a:t>
            </a:r>
            <a:endParaRPr lang="en-US" altLang="en-US">
              <a:solidFill>
                <a:srgbClr val="000000"/>
              </a:solidFill>
            </a:endParaRPr>
          </a:p>
        </p:txBody>
      </p:sp>
      <p:sp>
        <p:nvSpPr>
          <p:cNvPr id="292870" name="Google Shape;612;p36">
            <a:extLst>
              <a:ext uri="{FF2B5EF4-FFF2-40B4-BE49-F238E27FC236}">
                <a16:creationId xmlns:a16="http://schemas.microsoft.com/office/drawing/2014/main" id="{C29789FA-E55B-58D3-2F26-F009C786C6A3}"/>
              </a:ext>
            </a:extLst>
          </p:cNvPr>
          <p:cNvSpPr>
            <a:spLocks noChangeArrowheads="1"/>
          </p:cNvSpPr>
          <p:nvPr/>
        </p:nvSpPr>
        <p:spPr bwMode="auto">
          <a:xfrm>
            <a:off x="2965451" y="3963988"/>
            <a:ext cx="422275" cy="355600"/>
          </a:xfrm>
          <a:prstGeom prst="wedgeEllipseCallout">
            <a:avLst>
              <a:gd name="adj1" fmla="val 71185"/>
              <a:gd name="adj2" fmla="val 32528"/>
            </a:avLst>
          </a:prstGeom>
          <a:solidFill>
            <a:schemeClr val="bg1"/>
          </a:solidFill>
          <a:ln w="38100">
            <a:solidFill>
              <a:srgbClr val="00B0F0"/>
            </a:solidFill>
            <a:round/>
            <a:headEnd type="none" w="sm" len="sm"/>
            <a:tailEnd type="none" w="sm" len="sm"/>
          </a:ln>
        </p:spPr>
        <p:txBody>
          <a:bodyPr lIns="91425" tIns="45700" rIns="91425" bIns="4570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1500" b="1">
                <a:solidFill>
                  <a:srgbClr val="7F7F7F"/>
                </a:solidFill>
                <a:latin typeface="Arial" panose="020B0604020202020204" pitchFamily="34" charset="0"/>
                <a:cs typeface="Arial" panose="020B0604020202020204" pitchFamily="34" charset="0"/>
                <a:sym typeface="Arial" panose="020B0604020202020204" pitchFamily="34" charset="0"/>
              </a:rPr>
              <a:t>3</a:t>
            </a:r>
            <a:endParaRPr lang="en-US" altLang="en-US">
              <a:solidFill>
                <a:srgbClr val="000000"/>
              </a:solidFill>
            </a:endParaRPr>
          </a:p>
        </p:txBody>
      </p:sp>
      <p:sp>
        <p:nvSpPr>
          <p:cNvPr id="292871" name="Google Shape;613;p36">
            <a:extLst>
              <a:ext uri="{FF2B5EF4-FFF2-40B4-BE49-F238E27FC236}">
                <a16:creationId xmlns:a16="http://schemas.microsoft.com/office/drawing/2014/main" id="{557B8F4D-B623-44D6-3F8A-F8D54296285C}"/>
              </a:ext>
            </a:extLst>
          </p:cNvPr>
          <p:cNvSpPr>
            <a:spLocks noChangeArrowheads="1"/>
          </p:cNvSpPr>
          <p:nvPr/>
        </p:nvSpPr>
        <p:spPr bwMode="auto">
          <a:xfrm>
            <a:off x="2798764" y="4794250"/>
            <a:ext cx="422275" cy="355600"/>
          </a:xfrm>
          <a:prstGeom prst="wedgeEllipseCallout">
            <a:avLst>
              <a:gd name="adj1" fmla="val 54259"/>
              <a:gd name="adj2" fmla="val 60616"/>
            </a:avLst>
          </a:prstGeom>
          <a:solidFill>
            <a:schemeClr val="bg1"/>
          </a:solidFill>
          <a:ln w="38100">
            <a:solidFill>
              <a:srgbClr val="00B0F0"/>
            </a:solidFill>
            <a:round/>
            <a:headEnd type="none" w="sm" len="sm"/>
            <a:tailEnd type="none" w="sm" len="sm"/>
          </a:ln>
        </p:spPr>
        <p:txBody>
          <a:bodyPr lIns="91425" tIns="45700" rIns="91425" bIns="4570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1500" b="1">
                <a:solidFill>
                  <a:srgbClr val="7F7F7F"/>
                </a:solidFill>
                <a:latin typeface="Arial" panose="020B0604020202020204" pitchFamily="34" charset="0"/>
                <a:cs typeface="Arial" panose="020B0604020202020204" pitchFamily="34" charset="0"/>
                <a:sym typeface="Arial" panose="020B0604020202020204" pitchFamily="34" charset="0"/>
              </a:rPr>
              <a:t>4</a:t>
            </a:r>
            <a:endParaRPr lang="en-US" altLang="en-US">
              <a:solidFill>
                <a:srgbClr val="000000"/>
              </a:solidFill>
            </a:endParaRPr>
          </a:p>
        </p:txBody>
      </p:sp>
      <p:sp>
        <p:nvSpPr>
          <p:cNvPr id="614" name="Google Shape;614;p36">
            <a:extLst>
              <a:ext uri="{FF2B5EF4-FFF2-40B4-BE49-F238E27FC236}">
                <a16:creationId xmlns:a16="http://schemas.microsoft.com/office/drawing/2014/main" id="{3F7260D2-F83E-883E-C187-407A3E060B6C}"/>
              </a:ext>
            </a:extLst>
          </p:cNvPr>
          <p:cNvSpPr/>
          <p:nvPr/>
        </p:nvSpPr>
        <p:spPr>
          <a:xfrm>
            <a:off x="3287688" y="735064"/>
            <a:ext cx="7848580" cy="1397793"/>
          </a:xfrm>
          <a:prstGeom prst="roundRect">
            <a:avLst>
              <a:gd name="adj" fmla="val 16667"/>
            </a:avLst>
          </a:prstGeom>
          <a:solidFill>
            <a:srgbClr val="F2F2F2"/>
          </a:solidFill>
          <a:ln w="19050" cap="flat" cmpd="sng">
            <a:solidFill>
              <a:srgbClr val="00B0F0"/>
            </a:solidFill>
            <a:prstDash val="dot"/>
            <a:round/>
            <a:headEnd type="none" w="sm" len="sm"/>
            <a:tailEnd type="none" w="sm" len="sm"/>
          </a:ln>
        </p:spPr>
        <p:txBody>
          <a:bodyPr spcFirstLastPara="1" lIns="91425" tIns="45700" rIns="91425" bIns="45700"/>
          <a:lstStyle/>
          <a:p>
            <a:pPr eaLnBrk="0" fontAlgn="base" hangingPunct="0">
              <a:defRPr/>
            </a:pPr>
            <a:r>
              <a:rPr lang="en-US" sz="1900" b="1" dirty="0">
                <a:solidFill>
                  <a:prstClr val="black"/>
                </a:solidFill>
                <a:latin typeface="Arial"/>
                <a:ea typeface="Times New Roman"/>
                <a:cs typeface="Times New Roman"/>
                <a:sym typeface="Times New Roman"/>
              </a:rPr>
              <a:t>Tibial fracture:</a:t>
            </a:r>
            <a:endParaRPr sz="1900" dirty="0">
              <a:solidFill>
                <a:prstClr val="black"/>
              </a:solidFill>
              <a:latin typeface="Arial"/>
            </a:endParaRPr>
          </a:p>
          <a:p>
            <a:pPr marL="137156" indent="-137156" eaLnBrk="0" fontAlgn="base" hangingPunct="0">
              <a:buClr>
                <a:prstClr val="black"/>
              </a:buClr>
              <a:buSzPts val="1800"/>
              <a:buFont typeface="Arial"/>
              <a:buChar char="•"/>
              <a:defRPr/>
            </a:pPr>
            <a:r>
              <a:rPr lang="en-US" sz="1900" dirty="0">
                <a:solidFill>
                  <a:prstClr val="black"/>
                </a:solidFill>
                <a:ea typeface="Times New Roman"/>
                <a:cs typeface="Times New Roman"/>
                <a:sym typeface="Times New Roman"/>
              </a:rPr>
              <a:t>Prevented</a:t>
            </a:r>
            <a:r>
              <a:rPr lang="en-US" sz="1900" dirty="0">
                <a:solidFill>
                  <a:prstClr val="black"/>
                </a:solidFill>
                <a:latin typeface="Arial"/>
                <a:ea typeface="Times New Roman"/>
                <a:cs typeface="Times New Roman"/>
                <a:sym typeface="Times New Roman"/>
              </a:rPr>
              <a:t> by careful technique and avoided excessive pressure </a:t>
            </a:r>
            <a:r>
              <a:rPr lang="en-US" sz="1900" dirty="0">
                <a:solidFill>
                  <a:prstClr val="black"/>
                </a:solidFill>
                <a:ea typeface="Times New Roman"/>
                <a:cs typeface="Times New Roman"/>
                <a:sym typeface="Times New Roman"/>
              </a:rPr>
              <a:t>during</a:t>
            </a:r>
            <a:r>
              <a:rPr lang="en-US" sz="1900" dirty="0">
                <a:solidFill>
                  <a:prstClr val="black"/>
                </a:solidFill>
                <a:latin typeface="Arial"/>
                <a:ea typeface="Times New Roman"/>
                <a:cs typeface="Times New Roman"/>
                <a:sym typeface="Times New Roman"/>
              </a:rPr>
              <a:t> insertion, either manual or drill associated. Feel for a give.</a:t>
            </a:r>
            <a:endParaRPr sz="1900" dirty="0">
              <a:solidFill>
                <a:prstClr val="black"/>
              </a:solidFill>
              <a:latin typeface="Arial"/>
            </a:endParaRPr>
          </a:p>
          <a:p>
            <a:pPr marL="137156" indent="-22856" eaLnBrk="0" fontAlgn="base" hangingPunct="0">
              <a:buClr>
                <a:prstClr val="black"/>
              </a:buClr>
              <a:buSzPts val="1800"/>
              <a:defRPr/>
            </a:pPr>
            <a:endParaRPr sz="1900" dirty="0">
              <a:solidFill>
                <a:prstClr val="black"/>
              </a:solidFill>
              <a:latin typeface="Arial"/>
              <a:ea typeface="Times New Roman"/>
              <a:cs typeface="Times New Roman"/>
              <a:sym typeface="Times New Roman"/>
            </a:endParaRPr>
          </a:p>
        </p:txBody>
      </p:sp>
      <p:sp>
        <p:nvSpPr>
          <p:cNvPr id="615" name="Google Shape;615;p36">
            <a:extLst>
              <a:ext uri="{FF2B5EF4-FFF2-40B4-BE49-F238E27FC236}">
                <a16:creationId xmlns:a16="http://schemas.microsoft.com/office/drawing/2014/main" id="{8138D71E-1CCE-0AC9-1913-245859F79915}"/>
              </a:ext>
            </a:extLst>
          </p:cNvPr>
          <p:cNvSpPr/>
          <p:nvPr/>
        </p:nvSpPr>
        <p:spPr>
          <a:xfrm>
            <a:off x="3576639" y="2276872"/>
            <a:ext cx="7633228" cy="1325562"/>
          </a:xfrm>
          <a:prstGeom prst="roundRect">
            <a:avLst>
              <a:gd name="adj" fmla="val 16667"/>
            </a:avLst>
          </a:prstGeom>
          <a:solidFill>
            <a:srgbClr val="F2F2F2"/>
          </a:solidFill>
          <a:ln w="19050" cap="flat" cmpd="sng">
            <a:solidFill>
              <a:srgbClr val="00B0F0"/>
            </a:solidFill>
            <a:prstDash val="dot"/>
            <a:round/>
            <a:headEnd type="none" w="sm" len="sm"/>
            <a:tailEnd type="none" w="sm" len="sm"/>
          </a:ln>
        </p:spPr>
        <p:txBody>
          <a:bodyPr spcFirstLastPara="1" lIns="91425" tIns="45700" rIns="91425" bIns="45700"/>
          <a:lstStyle/>
          <a:p>
            <a:pPr eaLnBrk="0" fontAlgn="base" hangingPunct="0">
              <a:defRPr/>
            </a:pPr>
            <a:r>
              <a:rPr lang="en-US" sz="1900" b="1" dirty="0">
                <a:solidFill>
                  <a:prstClr val="black"/>
                </a:solidFill>
                <a:ea typeface="Times New Roman"/>
                <a:cs typeface="Times New Roman"/>
                <a:sym typeface="Times New Roman"/>
              </a:rPr>
              <a:t>Lower extremity compartment syndrome:</a:t>
            </a:r>
            <a:endParaRPr sz="1900" dirty="0">
              <a:solidFill>
                <a:prstClr val="black"/>
              </a:solidFill>
            </a:endParaRPr>
          </a:p>
          <a:p>
            <a:pPr marL="137156" indent="-137156" eaLnBrk="0" fontAlgn="base" hangingPunct="0">
              <a:buClr>
                <a:prstClr val="black"/>
              </a:buClr>
              <a:buSzPts val="1800"/>
              <a:buFont typeface="Arial"/>
              <a:buChar char="•"/>
              <a:defRPr/>
            </a:pPr>
            <a:r>
              <a:rPr lang="en-US" sz="1900" dirty="0">
                <a:solidFill>
                  <a:prstClr val="black"/>
                </a:solidFill>
                <a:ea typeface="Times New Roman"/>
                <a:cs typeface="Times New Roman"/>
                <a:sym typeface="Times New Roman"/>
              </a:rPr>
              <a:t>Severe extravasation of drugs can be prevented by ensuring line is patent. Ensure back-flow or can draw blood without resistance</a:t>
            </a:r>
            <a:endParaRPr sz="1900" dirty="0">
              <a:solidFill>
                <a:prstClr val="black"/>
              </a:solidFill>
            </a:endParaRPr>
          </a:p>
        </p:txBody>
      </p:sp>
      <p:sp>
        <p:nvSpPr>
          <p:cNvPr id="616" name="Google Shape;616;p36">
            <a:extLst>
              <a:ext uri="{FF2B5EF4-FFF2-40B4-BE49-F238E27FC236}">
                <a16:creationId xmlns:a16="http://schemas.microsoft.com/office/drawing/2014/main" id="{2778330B-B6D0-C53C-C720-5238904F7FFE}"/>
              </a:ext>
            </a:extLst>
          </p:cNvPr>
          <p:cNvSpPr/>
          <p:nvPr/>
        </p:nvSpPr>
        <p:spPr>
          <a:xfrm>
            <a:off x="3576639" y="3789040"/>
            <a:ext cx="7633228" cy="1325562"/>
          </a:xfrm>
          <a:prstGeom prst="roundRect">
            <a:avLst>
              <a:gd name="adj" fmla="val 16667"/>
            </a:avLst>
          </a:prstGeom>
          <a:solidFill>
            <a:srgbClr val="F2F2F2"/>
          </a:solidFill>
          <a:ln w="19050" cap="flat" cmpd="sng">
            <a:solidFill>
              <a:srgbClr val="00B0F0"/>
            </a:solidFill>
            <a:prstDash val="dot"/>
            <a:round/>
            <a:headEnd type="none" w="sm" len="sm"/>
            <a:tailEnd type="none" w="sm" len="sm"/>
          </a:ln>
        </p:spPr>
        <p:txBody>
          <a:bodyPr spcFirstLastPara="1" lIns="91425" tIns="45700" rIns="91425" bIns="45700"/>
          <a:lstStyle/>
          <a:p>
            <a:pPr eaLnBrk="0" fontAlgn="base" hangingPunct="0">
              <a:defRPr/>
            </a:pPr>
            <a:r>
              <a:rPr lang="en-US" sz="1900" b="1" dirty="0">
                <a:solidFill>
                  <a:prstClr val="black"/>
                </a:solidFill>
                <a:ea typeface="Times New Roman"/>
                <a:cs typeface="Times New Roman"/>
                <a:sym typeface="Times New Roman"/>
              </a:rPr>
              <a:t>Osteomyelitis:</a:t>
            </a:r>
            <a:endParaRPr sz="1900" dirty="0">
              <a:solidFill>
                <a:prstClr val="black"/>
              </a:solidFill>
            </a:endParaRPr>
          </a:p>
          <a:p>
            <a:pPr marL="137156" indent="-137156" eaLnBrk="0" fontAlgn="base" hangingPunct="0">
              <a:buClr>
                <a:prstClr val="black"/>
              </a:buClr>
              <a:buSzPts val="1800"/>
              <a:buFont typeface="Arial"/>
              <a:buChar char="•"/>
              <a:defRPr/>
            </a:pPr>
            <a:r>
              <a:rPr lang="en-US" sz="1900" dirty="0">
                <a:solidFill>
                  <a:prstClr val="black"/>
                </a:solidFill>
                <a:ea typeface="Times New Roman"/>
                <a:cs typeface="Times New Roman"/>
                <a:sym typeface="Times New Roman"/>
              </a:rPr>
              <a:t>Prevented by not extending usage of intra-osseous line for more than 8 hours, using aseptic technique &amp; sterile dressing.</a:t>
            </a:r>
            <a:endParaRPr sz="1900" dirty="0">
              <a:solidFill>
                <a:prstClr val="black"/>
              </a:solidFill>
            </a:endParaRPr>
          </a:p>
        </p:txBody>
      </p:sp>
      <p:sp>
        <p:nvSpPr>
          <p:cNvPr id="617" name="Google Shape;617;p36">
            <a:extLst>
              <a:ext uri="{FF2B5EF4-FFF2-40B4-BE49-F238E27FC236}">
                <a16:creationId xmlns:a16="http://schemas.microsoft.com/office/drawing/2014/main" id="{F52A113B-BC28-0183-0436-089999490824}"/>
              </a:ext>
            </a:extLst>
          </p:cNvPr>
          <p:cNvSpPr/>
          <p:nvPr/>
        </p:nvSpPr>
        <p:spPr>
          <a:xfrm>
            <a:off x="3241674" y="5241926"/>
            <a:ext cx="8015071" cy="1325563"/>
          </a:xfrm>
          <a:prstGeom prst="roundRect">
            <a:avLst>
              <a:gd name="adj" fmla="val 16667"/>
            </a:avLst>
          </a:prstGeom>
          <a:solidFill>
            <a:srgbClr val="F2F2F2">
              <a:alpha val="55000"/>
            </a:srgbClr>
          </a:solidFill>
          <a:ln w="19050" cap="flat" cmpd="sng">
            <a:solidFill>
              <a:srgbClr val="00B0F0"/>
            </a:solidFill>
            <a:prstDash val="dot"/>
            <a:round/>
            <a:headEnd type="none" w="sm" len="sm"/>
            <a:tailEnd type="none" w="sm" len="sm"/>
          </a:ln>
        </p:spPr>
        <p:txBody>
          <a:bodyPr spcFirstLastPara="1" lIns="91425" tIns="45700" rIns="91425" bIns="45700"/>
          <a:lstStyle/>
          <a:p>
            <a:pPr eaLnBrk="0" fontAlgn="base" hangingPunct="0">
              <a:defRPr/>
            </a:pPr>
            <a:r>
              <a:rPr lang="en-US" sz="1900" b="1" dirty="0">
                <a:solidFill>
                  <a:prstClr val="black"/>
                </a:solidFill>
                <a:ea typeface="Times New Roman"/>
                <a:cs typeface="Times New Roman"/>
                <a:sym typeface="Times New Roman"/>
              </a:rPr>
              <a:t>Local effects on bone marrow &amp; bone growth:</a:t>
            </a:r>
            <a:endParaRPr sz="1900" dirty="0">
              <a:solidFill>
                <a:prstClr val="black"/>
              </a:solidFill>
            </a:endParaRPr>
          </a:p>
          <a:p>
            <a:pPr marL="137156" indent="-137156" eaLnBrk="0" fontAlgn="base" hangingPunct="0">
              <a:buClr>
                <a:prstClr val="black"/>
              </a:buClr>
              <a:buSzPts val="1800"/>
              <a:buFont typeface="Arial"/>
              <a:buChar char="•"/>
              <a:defRPr/>
            </a:pPr>
            <a:r>
              <a:rPr lang="en-US" sz="1900" dirty="0">
                <a:solidFill>
                  <a:prstClr val="black"/>
                </a:solidFill>
                <a:ea typeface="Times New Roman"/>
                <a:cs typeface="Times New Roman"/>
                <a:sym typeface="Times New Roman"/>
              </a:rPr>
              <a:t>Prevention: minimal handling of IO line, correct insertion technique, avoid prolonged usage &amp; preventing other complications</a:t>
            </a:r>
            <a:endParaRPr sz="1900" dirty="0">
              <a:solidFill>
                <a:prstClr val="black"/>
              </a:solidFill>
            </a:endParaRPr>
          </a:p>
        </p:txBody>
      </p:sp>
      <p:pic>
        <p:nvPicPr>
          <p:cNvPr id="292876" name="Google Shape;618;p36">
            <a:extLst>
              <a:ext uri="{FF2B5EF4-FFF2-40B4-BE49-F238E27FC236}">
                <a16:creationId xmlns:a16="http://schemas.microsoft.com/office/drawing/2014/main" id="{5C2AF080-8D24-E8C8-0F91-E37812A737C2}"/>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l="16833"/>
          <a:stretch>
            <a:fillRect/>
          </a:stretch>
        </p:blipFill>
        <p:spPr bwMode="auto">
          <a:xfrm>
            <a:off x="1579563" y="2711450"/>
            <a:ext cx="161766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7" name="Google Shape;619;p36">
            <a:extLst>
              <a:ext uri="{FF2B5EF4-FFF2-40B4-BE49-F238E27FC236}">
                <a16:creationId xmlns:a16="http://schemas.microsoft.com/office/drawing/2014/main" id="{17BDAB9D-B53B-2432-A5CC-2785D1D33FF2}"/>
              </a:ext>
            </a:extLst>
          </p:cNvPr>
          <p:cNvSpPr>
            <a:spLocks noGrp="1" noChangeArrowheads="1"/>
          </p:cNvSpPr>
          <p:nvPr>
            <p:ph type="ftr" sz="quarter" idx="11"/>
          </p:nvPr>
        </p:nvSpPr>
        <p:spPr bwMode="auto">
          <a:xfrm>
            <a:off x="2914650" y="6550025"/>
            <a:ext cx="4648200" cy="376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rtlCol="0" anchor="ctr"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0"/>
              </a:spcBef>
              <a:spcAft>
                <a:spcPct val="0"/>
              </a:spcAft>
              <a:defRPr/>
            </a:pPr>
            <a:r>
              <a:rPr lang="en-US" altLang="en-US" sz="900">
                <a:solidFill>
                  <a:srgbClr val="000000"/>
                </a:solidFill>
              </a:rPr>
              <a:t>Paediatric ALS. AHA journals: Originally published22 Aug 2000Circulation. 2000;102:I-253–I-290</a:t>
            </a:r>
            <a:endParaRPr lang="en-US" altLang="en-US" sz="1200">
              <a:solidFill>
                <a:srgbClr val="FFFFFF"/>
              </a:solidFill>
            </a:endParaRPr>
          </a:p>
        </p:txBody>
      </p:sp>
    </p:spTree>
    <p:extLst>
      <p:ext uri="{BB962C8B-B14F-4D97-AF65-F5344CB8AC3E}">
        <p14:creationId xmlns:p14="http://schemas.microsoft.com/office/powerpoint/2010/main" val="30885949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4C230-73CE-4659-A795-C9505A2C8890}"/>
              </a:ext>
            </a:extLst>
          </p:cNvPr>
          <p:cNvSpPr>
            <a:spLocks noGrp="1"/>
          </p:cNvSpPr>
          <p:nvPr>
            <p:ph type="title"/>
          </p:nvPr>
        </p:nvSpPr>
        <p:spPr>
          <a:xfrm>
            <a:off x="1970088" y="2708275"/>
            <a:ext cx="8229600" cy="990600"/>
          </a:xfrm>
        </p:spPr>
        <p:txBody>
          <a:bodyPr/>
          <a:lstStyle/>
          <a:p>
            <a:pPr>
              <a:defRPr/>
            </a:pPr>
            <a:r>
              <a:rPr lang="en-US" dirty="0"/>
              <a:t>Questions? </a:t>
            </a:r>
          </a:p>
        </p:txBody>
      </p:sp>
    </p:spTree>
    <p:extLst>
      <p:ext uri="{BB962C8B-B14F-4D97-AF65-F5344CB8AC3E}">
        <p14:creationId xmlns:p14="http://schemas.microsoft.com/office/powerpoint/2010/main" val="1642762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72A459A-32CA-4725-8E63-75CFA83FFB16}"/>
              </a:ext>
            </a:extLst>
          </p:cNvPr>
          <p:cNvSpPr>
            <a:spLocks noGrp="1" noChangeArrowheads="1"/>
          </p:cNvSpPr>
          <p:nvPr>
            <p:ph type="title"/>
          </p:nvPr>
        </p:nvSpPr>
        <p:spPr>
          <a:xfrm>
            <a:off x="2063750" y="206375"/>
            <a:ext cx="8229600" cy="990600"/>
          </a:xfrm>
        </p:spPr>
        <p:txBody>
          <a:bodyPr/>
          <a:lstStyle/>
          <a:p>
            <a:pPr algn="ctr">
              <a:defRPr/>
            </a:pPr>
            <a:r>
              <a:rPr lang="en-GB" b="1" dirty="0">
                <a:solidFill>
                  <a:srgbClr val="0070C0"/>
                </a:solidFill>
                <a:latin typeface="+mn-lt"/>
              </a:rPr>
              <a:t>Summary</a:t>
            </a:r>
          </a:p>
        </p:txBody>
      </p:sp>
      <p:sp>
        <p:nvSpPr>
          <p:cNvPr id="204803" name="Rectangle 3">
            <a:extLst>
              <a:ext uri="{FF2B5EF4-FFF2-40B4-BE49-F238E27FC236}">
                <a16:creationId xmlns:a16="http://schemas.microsoft.com/office/drawing/2014/main" id="{A72C35ED-3AB1-4B4F-BE63-F1F0823377D6}"/>
              </a:ext>
            </a:extLst>
          </p:cNvPr>
          <p:cNvSpPr>
            <a:spLocks noGrp="1"/>
          </p:cNvSpPr>
          <p:nvPr>
            <p:ph idx="1"/>
          </p:nvPr>
        </p:nvSpPr>
        <p:spPr>
          <a:xfrm>
            <a:off x="2193925" y="1196975"/>
            <a:ext cx="7804150" cy="5143500"/>
          </a:xfrm>
          <a:ln>
            <a:solidFill>
              <a:schemeClr val="accent2">
                <a:lumMod val="60000"/>
                <a:lumOff val="40000"/>
              </a:schemeClr>
            </a:solidFill>
          </a:ln>
        </p:spPr>
        <p:txBody>
          <a:bodyPr>
            <a:normAutofit fontScale="92500"/>
          </a:bodyPr>
          <a:lstStyle/>
          <a:p>
            <a:pPr>
              <a:lnSpc>
                <a:spcPct val="150000"/>
              </a:lnSpc>
              <a:spcAft>
                <a:spcPts val="1200"/>
              </a:spcAft>
            </a:pPr>
            <a:r>
              <a:rPr lang="en-GB" altLang="en-US" dirty="0"/>
              <a:t>A small number of signs are most useful in classifying the severity of dehydration.</a:t>
            </a:r>
          </a:p>
          <a:p>
            <a:pPr>
              <a:lnSpc>
                <a:spcPct val="150000"/>
              </a:lnSpc>
              <a:spcAft>
                <a:spcPts val="1200"/>
              </a:spcAft>
            </a:pPr>
            <a:r>
              <a:rPr lang="en-GB" altLang="en-US" dirty="0"/>
              <a:t>IV fluids only used to treat children who cannot drink.</a:t>
            </a:r>
          </a:p>
          <a:p>
            <a:pPr>
              <a:lnSpc>
                <a:spcPct val="150000"/>
              </a:lnSpc>
              <a:spcAft>
                <a:spcPts val="1200"/>
              </a:spcAft>
            </a:pPr>
            <a:r>
              <a:rPr lang="en-GB" altLang="en-US" dirty="0"/>
              <a:t>ORS is often more safe and effective even in hospital.</a:t>
            </a:r>
          </a:p>
          <a:p>
            <a:pPr>
              <a:lnSpc>
                <a:spcPct val="150000"/>
              </a:lnSpc>
              <a:spcAft>
                <a:spcPts val="1200"/>
              </a:spcAft>
            </a:pPr>
            <a:r>
              <a:rPr lang="en-GB" altLang="en-US" dirty="0"/>
              <a:t>Give Zinc to all</a:t>
            </a:r>
          </a:p>
          <a:p>
            <a:pPr>
              <a:lnSpc>
                <a:spcPct val="150000"/>
              </a:lnSpc>
              <a:spcAft>
                <a:spcPts val="1200"/>
              </a:spcAft>
            </a:pPr>
            <a:r>
              <a:rPr lang="en-GB" altLang="en-US" u="sng" dirty="0"/>
              <a:t>Reassess response to treatment.</a:t>
            </a:r>
          </a:p>
        </p:txBody>
      </p:sp>
    </p:spTree>
    <p:extLst>
      <p:ext uri="{BB962C8B-B14F-4D97-AF65-F5344CB8AC3E}">
        <p14:creationId xmlns:p14="http://schemas.microsoft.com/office/powerpoint/2010/main" val="34978514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hape 78"/>
          <p:cNvSpPr txBox="1">
            <a:spLocks noGrp="1"/>
          </p:cNvSpPr>
          <p:nvPr>
            <p:ph type="ctrTitle"/>
          </p:nvPr>
        </p:nvSpPr>
        <p:spPr>
          <a:xfrm>
            <a:off x="1991544" y="908720"/>
            <a:ext cx="7501052" cy="1856724"/>
          </a:xfrm>
        </p:spPr>
        <p:txBody>
          <a:bodyPr>
            <a:normAutofit/>
          </a:bodyPr>
          <a:lstStyle/>
          <a:p>
            <a:pPr>
              <a:spcBef>
                <a:spcPct val="0"/>
              </a:spcBef>
              <a:buSzTx/>
              <a:buFont typeface="Raleway" charset="0"/>
              <a:buNone/>
              <a:defRPr/>
            </a:pPr>
            <a:r>
              <a:rPr lang="en-GB" sz="4000" b="1" dirty="0">
                <a:latin typeface="+mn-lt"/>
              </a:rPr>
              <a:t>Module 7:</a:t>
            </a:r>
            <a:br>
              <a:rPr lang="en-GB" sz="4000" b="1" dirty="0">
                <a:latin typeface="+mn-lt"/>
              </a:rPr>
            </a:br>
            <a:r>
              <a:rPr lang="en-GB" sz="4000" b="1" dirty="0">
                <a:latin typeface="+mn-lt"/>
              </a:rPr>
              <a:t>Severe Acute Malnutrition 1 – Recognition And Early Treatment</a:t>
            </a:r>
            <a:endParaRPr lang="en-GB" altLang="en-US" sz="4000" b="1" dirty="0">
              <a:latin typeface="+mn-lt"/>
              <a:cs typeface="Arial" panose="020B0604020202020204" pitchFamily="34" charset="0"/>
              <a:sym typeface="Raleway" charset="0"/>
            </a:endParaRPr>
          </a:p>
        </p:txBody>
      </p:sp>
      <p:sp>
        <p:nvSpPr>
          <p:cNvPr id="2" name="Rectangle 1"/>
          <p:cNvSpPr/>
          <p:nvPr/>
        </p:nvSpPr>
        <p:spPr>
          <a:xfrm>
            <a:off x="2177838" y="2765444"/>
            <a:ext cx="3267561" cy="369332"/>
          </a:xfrm>
          <a:prstGeom prst="rect">
            <a:avLst/>
          </a:prstGeom>
        </p:spPr>
        <p:txBody>
          <a:bodyPr wrap="none">
            <a:spAutoFit/>
          </a:bodyPr>
          <a:lstStyle/>
          <a:p>
            <a:pPr marL="182563" indent="-182563">
              <a:spcBef>
                <a:spcPct val="20000"/>
              </a:spcBef>
              <a:buClr>
                <a:srgbClr val="4F81BD"/>
              </a:buClr>
              <a:buSzPct val="85000"/>
              <a:buFont typeface="Arial" pitchFamily="34" charset="0"/>
              <a:buChar char="•"/>
              <a:defRPr/>
            </a:pPr>
            <a:r>
              <a:rPr lang="en-US" dirty="0">
                <a:solidFill>
                  <a:prstClr val="black"/>
                </a:solidFill>
                <a:latin typeface="Arial"/>
              </a:rPr>
              <a:t>Mortality is often above 45%</a:t>
            </a:r>
          </a:p>
        </p:txBody>
      </p:sp>
    </p:spTree>
    <p:extLst>
      <p:ext uri="{BB962C8B-B14F-4D97-AF65-F5344CB8AC3E}">
        <p14:creationId xmlns:p14="http://schemas.microsoft.com/office/powerpoint/2010/main" val="55467571"/>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5B0AB-456A-1B8F-7164-0EECE812424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7A4F760-D6C9-0CBE-6AE5-04E435370520}"/>
              </a:ext>
            </a:extLst>
          </p:cNvPr>
          <p:cNvSpPr/>
          <p:nvPr/>
        </p:nvSpPr>
        <p:spPr>
          <a:xfrm>
            <a:off x="4101488" y="558950"/>
            <a:ext cx="7716160" cy="1209951"/>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sp>
        <p:nvSpPr>
          <p:cNvPr id="5" name="Rectangle 4">
            <a:extLst>
              <a:ext uri="{FF2B5EF4-FFF2-40B4-BE49-F238E27FC236}">
                <a16:creationId xmlns:a16="http://schemas.microsoft.com/office/drawing/2014/main" id="{32C0FADD-23C9-D79F-0875-F8F1DEE8BD4A}"/>
              </a:ext>
            </a:extLst>
          </p:cNvPr>
          <p:cNvSpPr/>
          <p:nvPr/>
        </p:nvSpPr>
        <p:spPr>
          <a:xfrm>
            <a:off x="4858689" y="2487439"/>
            <a:ext cx="6932390" cy="1313182"/>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r>
              <a:rPr lang="en-US" sz="1349" dirty="0">
                <a:solidFill>
                  <a:prstClr val="white"/>
                </a:solidFill>
                <a:latin typeface="Calibri" panose="020F0502020204030204"/>
              </a:rPr>
              <a:t>U</a:t>
            </a:r>
          </a:p>
        </p:txBody>
      </p:sp>
      <p:sp>
        <p:nvSpPr>
          <p:cNvPr id="8" name="TextBox 7">
            <a:extLst>
              <a:ext uri="{FF2B5EF4-FFF2-40B4-BE49-F238E27FC236}">
                <a16:creationId xmlns:a16="http://schemas.microsoft.com/office/drawing/2014/main" id="{11550155-0A74-2827-CA3E-281F33CE1B49}"/>
              </a:ext>
            </a:extLst>
          </p:cNvPr>
          <p:cNvSpPr txBox="1"/>
          <p:nvPr/>
        </p:nvSpPr>
        <p:spPr>
          <a:xfrm>
            <a:off x="4257229" y="891865"/>
            <a:ext cx="6541399" cy="523220"/>
          </a:xfrm>
          <a:prstGeom prst="rect">
            <a:avLst/>
          </a:prstGeom>
          <a:noFill/>
        </p:spPr>
        <p:txBody>
          <a:bodyPr wrap="square" rtlCol="0" anchor="ctr">
            <a:spAutoFit/>
          </a:bodyPr>
          <a:lstStyle/>
          <a:p>
            <a:pPr>
              <a:spcAft>
                <a:spcPts val="1200"/>
              </a:spcAft>
            </a:pPr>
            <a:r>
              <a:rPr lang="en-GB" altLang="en-US" sz="2800" dirty="0"/>
              <a:t>Classify acute malnutrition</a:t>
            </a:r>
          </a:p>
        </p:txBody>
      </p:sp>
      <p:sp>
        <p:nvSpPr>
          <p:cNvPr id="3" name="Donut 2">
            <a:extLst>
              <a:ext uri="{FF2B5EF4-FFF2-40B4-BE49-F238E27FC236}">
                <a16:creationId xmlns:a16="http://schemas.microsoft.com/office/drawing/2014/main" id="{4097EB7C-A02B-EE1B-DD7D-0776674177CA}"/>
              </a:ext>
            </a:extLst>
          </p:cNvPr>
          <p:cNvSpPr/>
          <p:nvPr/>
        </p:nvSpPr>
        <p:spPr>
          <a:xfrm>
            <a:off x="989049" y="2113020"/>
            <a:ext cx="2336965" cy="2301056"/>
          </a:xfrm>
          <a:prstGeom prst="donut">
            <a:avLst>
              <a:gd name="adj" fmla="val 1068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dirty="0">
              <a:solidFill>
                <a:prstClr val="black"/>
              </a:solidFill>
              <a:latin typeface="Calibri" panose="020F0502020204030204"/>
            </a:endParaRPr>
          </a:p>
        </p:txBody>
      </p:sp>
      <p:sp>
        <p:nvSpPr>
          <p:cNvPr id="34" name="TextBox 33">
            <a:extLst>
              <a:ext uri="{FF2B5EF4-FFF2-40B4-BE49-F238E27FC236}">
                <a16:creationId xmlns:a16="http://schemas.microsoft.com/office/drawing/2014/main" id="{3363AF41-1908-015B-49BB-B749ADFA2327}"/>
              </a:ext>
            </a:extLst>
          </p:cNvPr>
          <p:cNvSpPr txBox="1"/>
          <p:nvPr/>
        </p:nvSpPr>
        <p:spPr>
          <a:xfrm>
            <a:off x="1200518" y="2967096"/>
            <a:ext cx="1843785" cy="523220"/>
          </a:xfrm>
          <a:prstGeom prst="rect">
            <a:avLst/>
          </a:prstGeom>
          <a:noFill/>
        </p:spPr>
        <p:txBody>
          <a:bodyPr wrap="square" rtlCol="0">
            <a:spAutoFit/>
          </a:bodyPr>
          <a:lstStyle/>
          <a:p>
            <a:pPr algn="ctr" defTabSz="685800">
              <a:defRPr/>
            </a:pPr>
            <a:r>
              <a:rPr lang="en-US" sz="2800" b="1" dirty="0">
                <a:solidFill>
                  <a:prstClr val="black"/>
                </a:solidFill>
                <a:latin typeface="Calibri" panose="020F0502020204030204"/>
              </a:rPr>
              <a:t>Objectives</a:t>
            </a:r>
            <a:endParaRPr lang="en-KE" sz="280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C8F50418-44EB-2B84-3CBF-2384795F8276}"/>
              </a:ext>
            </a:extLst>
          </p:cNvPr>
          <p:cNvSpPr/>
          <p:nvPr/>
        </p:nvSpPr>
        <p:spPr>
          <a:xfrm>
            <a:off x="4022413" y="4622943"/>
            <a:ext cx="7716160" cy="1251762"/>
          </a:xfrm>
          <a:prstGeom prst="rect">
            <a:avLst/>
          </a:prstGeom>
          <a:gradFill flip="none" rotWithShape="1">
            <a:gsLst>
              <a:gs pos="15000">
                <a:schemeClr val="accent6">
                  <a:lumMod val="5000"/>
                  <a:lumOff val="95000"/>
                </a:schemeClr>
              </a:gs>
              <a:gs pos="100000">
                <a:schemeClr val="accent6">
                  <a:lumMod val="45000"/>
                  <a:lumOff val="55000"/>
                </a:schemeClr>
              </a:gs>
              <a:gs pos="83000">
                <a:schemeClr val="accent6">
                  <a:lumMod val="45000"/>
                  <a:lumOff val="55000"/>
                </a:schemeClr>
              </a:gs>
              <a:gs pos="62000">
                <a:schemeClr val="accent6">
                  <a:lumMod val="30000"/>
                  <a:lumOff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defRPr/>
            </a:pPr>
            <a:endParaRPr lang="en-US" sz="1349">
              <a:solidFill>
                <a:prstClr val="white"/>
              </a:solidFill>
              <a:latin typeface="Calibri" panose="020F0502020204030204"/>
            </a:endParaRPr>
          </a:p>
        </p:txBody>
      </p:sp>
      <p:pic>
        <p:nvPicPr>
          <p:cNvPr id="12" name="Picture 11">
            <a:extLst>
              <a:ext uri="{FF2B5EF4-FFF2-40B4-BE49-F238E27FC236}">
                <a16:creationId xmlns:a16="http://schemas.microsoft.com/office/drawing/2014/main" id="{CF348DE5-6141-DA59-45F9-6837B069FBE8}"/>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960" y="193930"/>
            <a:ext cx="2480318" cy="2037786"/>
          </a:xfrm>
          <a:prstGeom prst="rect">
            <a:avLst/>
          </a:prstGeom>
        </p:spPr>
      </p:pic>
      <p:pic>
        <p:nvPicPr>
          <p:cNvPr id="28" name="Picture 27">
            <a:extLst>
              <a:ext uri="{FF2B5EF4-FFF2-40B4-BE49-F238E27FC236}">
                <a16:creationId xmlns:a16="http://schemas.microsoft.com/office/drawing/2014/main" id="{E88027E1-2B1C-3A27-593E-0605C30C1C87}"/>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913306" y="2113020"/>
            <a:ext cx="2480318" cy="2037786"/>
          </a:xfrm>
          <a:prstGeom prst="rect">
            <a:avLst/>
          </a:prstGeom>
        </p:spPr>
      </p:pic>
      <p:pic>
        <p:nvPicPr>
          <p:cNvPr id="29" name="Picture 28">
            <a:extLst>
              <a:ext uri="{FF2B5EF4-FFF2-40B4-BE49-F238E27FC236}">
                <a16:creationId xmlns:a16="http://schemas.microsoft.com/office/drawing/2014/main" id="{5195E3D1-2D47-B17D-55E0-8B9D9F8389D3}"/>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57532" y="4225696"/>
            <a:ext cx="2480318" cy="2037786"/>
          </a:xfrm>
          <a:prstGeom prst="rect">
            <a:avLst/>
          </a:prstGeom>
        </p:spPr>
      </p:pic>
      <p:sp>
        <p:nvSpPr>
          <p:cNvPr id="14" name="TextBox 13">
            <a:extLst>
              <a:ext uri="{FF2B5EF4-FFF2-40B4-BE49-F238E27FC236}">
                <a16:creationId xmlns:a16="http://schemas.microsoft.com/office/drawing/2014/main" id="{D125C6B8-7849-4C17-0791-B57C4067DE69}"/>
              </a:ext>
            </a:extLst>
          </p:cNvPr>
          <p:cNvSpPr txBox="1"/>
          <p:nvPr/>
        </p:nvSpPr>
        <p:spPr>
          <a:xfrm>
            <a:off x="4153465" y="4489710"/>
            <a:ext cx="7069443" cy="1384995"/>
          </a:xfrm>
          <a:prstGeom prst="rect">
            <a:avLst/>
          </a:prstGeom>
          <a:noFill/>
        </p:spPr>
        <p:txBody>
          <a:bodyPr wrap="square" rtlCol="0" anchor="ctr">
            <a:spAutoFit/>
          </a:bodyPr>
          <a:lstStyle/>
          <a:p>
            <a:pPr>
              <a:spcAft>
                <a:spcPts val="1200"/>
              </a:spcAft>
            </a:pPr>
            <a:r>
              <a:rPr lang="en-GB" altLang="en-US" sz="2800" dirty="0"/>
              <a:t>M</a:t>
            </a:r>
            <a:r>
              <a:rPr lang="en-GB" altLang="en-US" sz="2800" dirty="0">
                <a:solidFill>
                  <a:schemeClr val="tx1"/>
                </a:solidFill>
              </a:rPr>
              <a:t>anage the acute medical problems present in children with severe wasting and nutritional oedema (Severe acute malnutrition)</a:t>
            </a:r>
          </a:p>
        </p:txBody>
      </p:sp>
      <p:sp>
        <p:nvSpPr>
          <p:cNvPr id="6" name="TextBox 5">
            <a:extLst>
              <a:ext uri="{FF2B5EF4-FFF2-40B4-BE49-F238E27FC236}">
                <a16:creationId xmlns:a16="http://schemas.microsoft.com/office/drawing/2014/main" id="{807F71D7-EB4B-27DF-06D7-2D7BBED0053F}"/>
              </a:ext>
            </a:extLst>
          </p:cNvPr>
          <p:cNvSpPr txBox="1"/>
          <p:nvPr/>
        </p:nvSpPr>
        <p:spPr>
          <a:xfrm>
            <a:off x="4950449" y="2694278"/>
            <a:ext cx="7069443" cy="954107"/>
          </a:xfrm>
          <a:prstGeom prst="rect">
            <a:avLst/>
          </a:prstGeom>
          <a:noFill/>
        </p:spPr>
        <p:txBody>
          <a:bodyPr wrap="square" rtlCol="0" anchor="ctr">
            <a:spAutoFit/>
          </a:bodyPr>
          <a:lstStyle/>
          <a:p>
            <a:pPr>
              <a:spcAft>
                <a:spcPts val="1200"/>
              </a:spcAft>
            </a:pPr>
            <a:r>
              <a:rPr lang="en-GB" altLang="en-US" sz="2800" dirty="0"/>
              <a:t>Understand the pathophysiology of acute malnutrition</a:t>
            </a:r>
            <a:endParaRPr lang="en-GB" altLang="en-US" sz="2800" dirty="0">
              <a:solidFill>
                <a:schemeClr val="tx1"/>
              </a:solidFill>
            </a:endParaRPr>
          </a:p>
        </p:txBody>
      </p:sp>
    </p:spTree>
    <p:extLst>
      <p:ext uri="{BB962C8B-B14F-4D97-AF65-F5344CB8AC3E}">
        <p14:creationId xmlns:p14="http://schemas.microsoft.com/office/powerpoint/2010/main" val="1466622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0EC883F0-D8D8-16F8-49AF-BA30AE285FAC}"/>
              </a:ext>
            </a:extLst>
          </p:cNvPr>
          <p:cNvSpPr>
            <a:spLocks noGrp="1"/>
          </p:cNvSpPr>
          <p:nvPr>
            <p:ph type="title"/>
          </p:nvPr>
        </p:nvSpPr>
        <p:spPr>
          <a:xfrm>
            <a:off x="1919288" y="0"/>
            <a:ext cx="8229600" cy="1143000"/>
          </a:xfrm>
        </p:spPr>
        <p:txBody>
          <a:bodyPr>
            <a:normAutofit fontScale="90000"/>
          </a:bodyPr>
          <a:lstStyle/>
          <a:p>
            <a:pPr algn="ctr">
              <a:defRPr/>
            </a:pPr>
            <a:r>
              <a:rPr lang="en-GB" b="1" dirty="0">
                <a:solidFill>
                  <a:srgbClr val="0070C0"/>
                </a:solidFill>
                <a:latin typeface="+mn-lt"/>
              </a:rPr>
              <a:t>Classification of Acute Malnutrition</a:t>
            </a:r>
            <a:endParaRPr lang="en-US" b="1" dirty="0">
              <a:solidFill>
                <a:srgbClr val="0070C0"/>
              </a:solidFill>
              <a:latin typeface="+mn-lt"/>
            </a:endParaRPr>
          </a:p>
        </p:txBody>
      </p:sp>
      <p:graphicFrame>
        <p:nvGraphicFramePr>
          <p:cNvPr id="4" name="Content Placeholder 3">
            <a:extLst>
              <a:ext uri="{FF2B5EF4-FFF2-40B4-BE49-F238E27FC236}">
                <a16:creationId xmlns:a16="http://schemas.microsoft.com/office/drawing/2014/main" id="{2D18C2EA-D7CE-B345-6D15-763F74B723B2}"/>
              </a:ext>
            </a:extLst>
          </p:cNvPr>
          <p:cNvGraphicFramePr>
            <a:graphicFrameLocks noGrp="1"/>
          </p:cNvGraphicFramePr>
          <p:nvPr>
            <p:ph idx="1"/>
            <p:extLst>
              <p:ext uri="{D42A27DB-BD31-4B8C-83A1-F6EECF244321}">
                <p14:modId xmlns:p14="http://schemas.microsoft.com/office/powerpoint/2010/main" val="2648874688"/>
              </p:ext>
            </p:extLst>
          </p:nvPr>
        </p:nvGraphicFramePr>
        <p:xfrm>
          <a:off x="2229532" y="1265918"/>
          <a:ext cx="8208961" cy="4638676"/>
        </p:xfrm>
        <a:graphic>
          <a:graphicData uri="http://schemas.openxmlformats.org/drawingml/2006/table">
            <a:tbl>
              <a:tblPr/>
              <a:tblGrid>
                <a:gridCol w="2412834">
                  <a:extLst>
                    <a:ext uri="{9D8B030D-6E8A-4147-A177-3AD203B41FA5}">
                      <a16:colId xmlns:a16="http://schemas.microsoft.com/office/drawing/2014/main" val="20000"/>
                    </a:ext>
                  </a:extLst>
                </a:gridCol>
                <a:gridCol w="2737286">
                  <a:extLst>
                    <a:ext uri="{9D8B030D-6E8A-4147-A177-3AD203B41FA5}">
                      <a16:colId xmlns:a16="http://schemas.microsoft.com/office/drawing/2014/main" val="20001"/>
                    </a:ext>
                  </a:extLst>
                </a:gridCol>
                <a:gridCol w="3058841">
                  <a:extLst>
                    <a:ext uri="{9D8B030D-6E8A-4147-A177-3AD203B41FA5}">
                      <a16:colId xmlns:a16="http://schemas.microsoft.com/office/drawing/2014/main" val="20002"/>
                    </a:ext>
                  </a:extLst>
                </a:gridCol>
              </a:tblGrid>
              <a:tr h="887642">
                <a:tc>
                  <a:txBody>
                    <a:bodyPr/>
                    <a:lstStyle/>
                    <a:p>
                      <a:pPr>
                        <a:lnSpc>
                          <a:spcPct val="115000"/>
                        </a:lnSpc>
                      </a:pPr>
                      <a:endParaRPr lang="en-US" sz="1000" dirty="0">
                        <a:latin typeface="Calibri"/>
                        <a:ea typeface="Times New Roman"/>
                        <a:cs typeface="Times New Roman"/>
                      </a:endParaRPr>
                    </a:p>
                  </a:txBody>
                  <a:tcPr marL="81825" marR="81825" marT="40692" marB="40692"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Aft>
                          <a:spcPts val="0"/>
                        </a:spcAft>
                      </a:pPr>
                      <a:r>
                        <a:rPr lang="en-GB" sz="2300" b="1" kern="1200" dirty="0">
                          <a:solidFill>
                            <a:srgbClr val="000000"/>
                          </a:solidFill>
                          <a:latin typeface="Arial"/>
                          <a:ea typeface="Times New Roman"/>
                          <a:cs typeface="Times New Roman"/>
                        </a:rPr>
                        <a:t>MUAC cm</a:t>
                      </a:r>
                    </a:p>
                    <a:p>
                      <a:pPr algn="ctr" fontAlgn="base">
                        <a:lnSpc>
                          <a:spcPct val="115000"/>
                        </a:lnSpc>
                        <a:spcAft>
                          <a:spcPts val="0"/>
                        </a:spcAft>
                      </a:pPr>
                      <a:r>
                        <a:rPr lang="en-GB" sz="2300" b="1" kern="1200" dirty="0">
                          <a:solidFill>
                            <a:srgbClr val="000000"/>
                          </a:solidFill>
                          <a:latin typeface="Arial"/>
                          <a:ea typeface="Times New Roman"/>
                          <a:cs typeface="Times New Roman"/>
                        </a:rPr>
                        <a:t>(6-59 months) </a:t>
                      </a:r>
                      <a:endParaRPr lang="en-US" sz="1000" dirty="0">
                        <a:latin typeface="Calibri"/>
                        <a:ea typeface="Times New Roman"/>
                        <a:cs typeface="Times New Roman"/>
                      </a:endParaRPr>
                    </a:p>
                  </a:txBody>
                  <a:tcPr marL="81825" marR="81825" marT="40692" marB="4069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a:lnSpc>
                          <a:spcPct val="115000"/>
                        </a:lnSpc>
                        <a:spcAft>
                          <a:spcPts val="0"/>
                        </a:spcAft>
                      </a:pPr>
                      <a:r>
                        <a:rPr lang="en-GB" sz="2300" b="1" kern="1200">
                          <a:solidFill>
                            <a:srgbClr val="000000"/>
                          </a:solidFill>
                          <a:latin typeface="Arial"/>
                          <a:ea typeface="Times New Roman"/>
                          <a:cs typeface="Times New Roman"/>
                        </a:rPr>
                        <a:t>WHZ</a:t>
                      </a:r>
                      <a:endParaRPr lang="en-US" sz="1000">
                        <a:latin typeface="Calibri"/>
                        <a:ea typeface="Times New Roman"/>
                        <a:cs typeface="Times New Roman"/>
                      </a:endParaRPr>
                    </a:p>
                  </a:txBody>
                  <a:tcPr marL="81825" marR="81825" marT="40692" marB="40692"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50546">
                <a:tc>
                  <a:txBody>
                    <a:bodyPr/>
                    <a:lstStyle/>
                    <a:p>
                      <a:pPr algn="ctr" fontAlgn="base">
                        <a:lnSpc>
                          <a:spcPct val="115000"/>
                        </a:lnSpc>
                        <a:spcAft>
                          <a:spcPts val="0"/>
                        </a:spcAft>
                      </a:pPr>
                      <a:r>
                        <a:rPr lang="en-GB" sz="2300" kern="1200" dirty="0">
                          <a:solidFill>
                            <a:srgbClr val="000000"/>
                          </a:solidFill>
                          <a:latin typeface="Arial"/>
                          <a:ea typeface="Times New Roman"/>
                          <a:cs typeface="Times New Roman"/>
                        </a:rPr>
                        <a:t>None</a:t>
                      </a:r>
                      <a:endParaRPr lang="en-US" sz="1000" dirty="0">
                        <a:latin typeface="Calibri"/>
                        <a:ea typeface="Times New Roman"/>
                        <a:cs typeface="Times New Roman"/>
                      </a:endParaRPr>
                    </a:p>
                  </a:txBody>
                  <a:tcPr marL="81825" marR="81825" marT="40692" marB="40692"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ase">
                        <a:lnSpc>
                          <a:spcPct val="115000"/>
                        </a:lnSpc>
                        <a:spcAft>
                          <a:spcPts val="0"/>
                        </a:spcAft>
                      </a:pPr>
                      <a:r>
                        <a:rPr lang="en-GB" sz="2300" kern="1200">
                          <a:solidFill>
                            <a:srgbClr val="000000"/>
                          </a:solidFill>
                          <a:latin typeface="Arial"/>
                          <a:ea typeface="Times New Roman"/>
                          <a:cs typeface="Times New Roman"/>
                        </a:rPr>
                        <a:t>&gt;13.5</a:t>
                      </a:r>
                      <a:endParaRPr lang="en-US" sz="1000">
                        <a:latin typeface="Calibri"/>
                        <a:ea typeface="Times New Roman"/>
                        <a:cs typeface="Times New Roman"/>
                      </a:endParaRPr>
                    </a:p>
                  </a:txBody>
                  <a:tcPr marL="81825" marR="81825" marT="40692" marB="4069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ase">
                        <a:lnSpc>
                          <a:spcPct val="115000"/>
                        </a:lnSpc>
                        <a:spcAft>
                          <a:spcPts val="0"/>
                        </a:spcAft>
                      </a:pPr>
                      <a:r>
                        <a:rPr lang="en-GB" sz="2300" kern="1200">
                          <a:solidFill>
                            <a:srgbClr val="000000"/>
                          </a:solidFill>
                          <a:latin typeface="Arial"/>
                          <a:ea typeface="Times New Roman"/>
                          <a:cs typeface="Times New Roman"/>
                        </a:rPr>
                        <a:t>&gt;-1</a:t>
                      </a:r>
                      <a:endParaRPr lang="en-US" sz="1000">
                        <a:latin typeface="Calibri"/>
                        <a:ea typeface="Times New Roman"/>
                        <a:cs typeface="Times New Roman"/>
                      </a:endParaRPr>
                    </a:p>
                  </a:txBody>
                  <a:tcPr marL="81825" marR="81825" marT="40692" marB="40692"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750546">
                <a:tc>
                  <a:txBody>
                    <a:bodyPr/>
                    <a:lstStyle/>
                    <a:p>
                      <a:pPr algn="ctr" fontAlgn="base">
                        <a:lnSpc>
                          <a:spcPct val="115000"/>
                        </a:lnSpc>
                        <a:spcAft>
                          <a:spcPts val="0"/>
                        </a:spcAft>
                      </a:pPr>
                      <a:r>
                        <a:rPr lang="en-GB" sz="2300" kern="1200" dirty="0">
                          <a:solidFill>
                            <a:srgbClr val="000000"/>
                          </a:solidFill>
                          <a:latin typeface="Arial"/>
                          <a:ea typeface="Times New Roman"/>
                          <a:cs typeface="Times New Roman"/>
                        </a:rPr>
                        <a:t>At Risk</a:t>
                      </a:r>
                      <a:endParaRPr lang="en-US" sz="1000" dirty="0">
                        <a:latin typeface="Calibri"/>
                        <a:ea typeface="Times New Roman"/>
                        <a:cs typeface="Times New Roman"/>
                      </a:endParaRPr>
                    </a:p>
                  </a:txBody>
                  <a:tcPr marL="81825" marR="81825" marT="40692" marB="40692"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ase">
                        <a:lnSpc>
                          <a:spcPct val="115000"/>
                        </a:lnSpc>
                        <a:spcAft>
                          <a:spcPts val="0"/>
                        </a:spcAft>
                      </a:pPr>
                      <a:r>
                        <a:rPr lang="en-GB" sz="2300" kern="1200" dirty="0">
                          <a:solidFill>
                            <a:srgbClr val="000000"/>
                          </a:solidFill>
                          <a:latin typeface="Arial"/>
                          <a:ea typeface="Times New Roman"/>
                          <a:cs typeface="Times New Roman"/>
                        </a:rPr>
                        <a:t>12.5 to 13.4</a:t>
                      </a:r>
                      <a:endParaRPr lang="en-US" sz="1000" dirty="0">
                        <a:latin typeface="Calibri"/>
                        <a:ea typeface="Times New Roman"/>
                        <a:cs typeface="Times New Roman"/>
                      </a:endParaRPr>
                    </a:p>
                  </a:txBody>
                  <a:tcPr marL="81825" marR="81825" marT="40692" marB="4069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ase">
                        <a:lnSpc>
                          <a:spcPct val="115000"/>
                        </a:lnSpc>
                        <a:spcAft>
                          <a:spcPts val="0"/>
                        </a:spcAft>
                      </a:pPr>
                      <a:r>
                        <a:rPr lang="en-GB" sz="2300" kern="1200" dirty="0">
                          <a:solidFill>
                            <a:srgbClr val="000000"/>
                          </a:solidFill>
                          <a:latin typeface="+mn-lt"/>
                          <a:ea typeface="Times New Roman"/>
                          <a:cs typeface="Times New Roman"/>
                        </a:rPr>
                        <a:t>≥</a:t>
                      </a:r>
                      <a:r>
                        <a:rPr lang="en-GB" sz="2300" kern="1200" dirty="0">
                          <a:solidFill>
                            <a:srgbClr val="000000"/>
                          </a:solidFill>
                          <a:latin typeface="Arial"/>
                          <a:ea typeface="Times New Roman"/>
                          <a:cs typeface="Times New Roman"/>
                        </a:rPr>
                        <a:t>-2 to &lt; -1</a:t>
                      </a:r>
                      <a:endParaRPr lang="en-US" sz="1000" dirty="0">
                        <a:latin typeface="Calibri"/>
                        <a:ea typeface="Times New Roman"/>
                        <a:cs typeface="Times New Roman"/>
                      </a:endParaRPr>
                    </a:p>
                  </a:txBody>
                  <a:tcPr marL="81825" marR="81825" marT="40692" marB="40692"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r h="750546">
                <a:tc>
                  <a:txBody>
                    <a:bodyPr/>
                    <a:lstStyle/>
                    <a:p>
                      <a:pPr algn="ctr" fontAlgn="base">
                        <a:lnSpc>
                          <a:spcPct val="115000"/>
                        </a:lnSpc>
                        <a:spcAft>
                          <a:spcPts val="0"/>
                        </a:spcAft>
                      </a:pPr>
                      <a:r>
                        <a:rPr lang="en-GB" sz="2300" kern="1200">
                          <a:solidFill>
                            <a:srgbClr val="000000"/>
                          </a:solidFill>
                          <a:latin typeface="Arial"/>
                          <a:ea typeface="Times New Roman"/>
                          <a:cs typeface="Times New Roman"/>
                        </a:rPr>
                        <a:t>Moderate</a:t>
                      </a:r>
                      <a:endParaRPr lang="en-US" sz="1000">
                        <a:latin typeface="Calibri"/>
                        <a:ea typeface="Times New Roman"/>
                        <a:cs typeface="Times New Roman"/>
                      </a:endParaRPr>
                    </a:p>
                  </a:txBody>
                  <a:tcPr marL="81825" marR="81825" marT="40692" marB="40692"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ase">
                        <a:lnSpc>
                          <a:spcPct val="115000"/>
                        </a:lnSpc>
                        <a:spcAft>
                          <a:spcPts val="0"/>
                        </a:spcAft>
                      </a:pPr>
                      <a:r>
                        <a:rPr lang="en-GB" sz="2300" kern="1200" dirty="0">
                          <a:solidFill>
                            <a:srgbClr val="000000"/>
                          </a:solidFill>
                          <a:latin typeface="+mn-lt"/>
                          <a:ea typeface="Times New Roman"/>
                          <a:cs typeface="Times New Roman"/>
                        </a:rPr>
                        <a:t>≥</a:t>
                      </a:r>
                      <a:r>
                        <a:rPr lang="en-GB" sz="2300" kern="1200" dirty="0">
                          <a:solidFill>
                            <a:srgbClr val="000000"/>
                          </a:solidFill>
                          <a:latin typeface="Arial"/>
                          <a:ea typeface="Times New Roman"/>
                          <a:cs typeface="Times New Roman"/>
                        </a:rPr>
                        <a:t>11.5 to &lt;12.5</a:t>
                      </a:r>
                      <a:endParaRPr lang="en-US" sz="1000" dirty="0">
                        <a:latin typeface="Calibri"/>
                        <a:ea typeface="Times New Roman"/>
                        <a:cs typeface="Times New Roman"/>
                      </a:endParaRPr>
                    </a:p>
                  </a:txBody>
                  <a:tcPr marL="81825" marR="81825" marT="40692" marB="4069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ase">
                        <a:lnSpc>
                          <a:spcPct val="115000"/>
                        </a:lnSpc>
                        <a:spcAft>
                          <a:spcPts val="0"/>
                        </a:spcAft>
                      </a:pPr>
                      <a:r>
                        <a:rPr lang="en-GB" sz="2300" kern="1200" dirty="0">
                          <a:solidFill>
                            <a:srgbClr val="000000"/>
                          </a:solidFill>
                          <a:latin typeface="+mn-lt"/>
                          <a:ea typeface="Times New Roman"/>
                          <a:cs typeface="Times New Roman"/>
                        </a:rPr>
                        <a:t>≥</a:t>
                      </a:r>
                      <a:r>
                        <a:rPr lang="en-GB" sz="2300" kern="1200" dirty="0">
                          <a:solidFill>
                            <a:srgbClr val="000000"/>
                          </a:solidFill>
                          <a:latin typeface="Arial"/>
                          <a:ea typeface="Times New Roman"/>
                          <a:cs typeface="Times New Roman"/>
                        </a:rPr>
                        <a:t>-3 to &lt;-2</a:t>
                      </a:r>
                      <a:endParaRPr lang="en-US" sz="1000" dirty="0">
                        <a:latin typeface="Calibri"/>
                        <a:ea typeface="Times New Roman"/>
                        <a:cs typeface="Times New Roman"/>
                      </a:endParaRPr>
                    </a:p>
                  </a:txBody>
                  <a:tcPr marL="81825" marR="81825" marT="40692" marB="40692"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748850">
                <a:tc rowSpan="2">
                  <a:txBody>
                    <a:bodyPr/>
                    <a:lstStyle/>
                    <a:p>
                      <a:pPr algn="ctr" fontAlgn="base">
                        <a:lnSpc>
                          <a:spcPct val="115000"/>
                        </a:lnSpc>
                        <a:spcAft>
                          <a:spcPts val="0"/>
                        </a:spcAft>
                      </a:pPr>
                      <a:r>
                        <a:rPr lang="en-GB" sz="2300" b="1" kern="1200" dirty="0">
                          <a:solidFill>
                            <a:srgbClr val="000000"/>
                          </a:solidFill>
                          <a:latin typeface="Arial"/>
                          <a:ea typeface="Times New Roman"/>
                          <a:cs typeface="Times New Roman"/>
                        </a:rPr>
                        <a:t>Severe</a:t>
                      </a:r>
                      <a:endParaRPr lang="en-US" sz="1000" dirty="0">
                        <a:latin typeface="Calibri"/>
                        <a:ea typeface="Times New Roman"/>
                        <a:cs typeface="Times New Roman"/>
                      </a:endParaRPr>
                    </a:p>
                  </a:txBody>
                  <a:tcPr marL="81825" marR="81825" marT="40692" marB="40692"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0000"/>
                    </a:solidFill>
                  </a:tcPr>
                </a:tc>
                <a:tc>
                  <a:txBody>
                    <a:bodyPr/>
                    <a:lstStyle/>
                    <a:p>
                      <a:pPr algn="ctr" fontAlgn="base">
                        <a:lnSpc>
                          <a:spcPct val="115000"/>
                        </a:lnSpc>
                        <a:spcAft>
                          <a:spcPts val="0"/>
                        </a:spcAft>
                      </a:pPr>
                      <a:r>
                        <a:rPr lang="en-GB" sz="2300" b="1" kern="1200" dirty="0">
                          <a:solidFill>
                            <a:srgbClr val="000000"/>
                          </a:solidFill>
                          <a:latin typeface="Arial"/>
                          <a:ea typeface="Times New Roman"/>
                          <a:cs typeface="Times New Roman"/>
                        </a:rPr>
                        <a:t>&lt;11.5</a:t>
                      </a:r>
                      <a:endParaRPr lang="en-US" sz="1000" dirty="0">
                        <a:latin typeface="Calibri"/>
                        <a:ea typeface="Times New Roman"/>
                        <a:cs typeface="Times New Roman"/>
                      </a:endParaRPr>
                    </a:p>
                  </a:txBody>
                  <a:tcPr marL="81825" marR="81825" marT="40692" marB="4069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0000"/>
                    </a:solidFill>
                  </a:tcPr>
                </a:tc>
                <a:tc>
                  <a:txBody>
                    <a:bodyPr/>
                    <a:lstStyle/>
                    <a:p>
                      <a:pPr algn="ctr" fontAlgn="base">
                        <a:lnSpc>
                          <a:spcPct val="115000"/>
                        </a:lnSpc>
                        <a:spcAft>
                          <a:spcPts val="0"/>
                        </a:spcAft>
                      </a:pPr>
                      <a:r>
                        <a:rPr lang="en-GB" sz="2300" b="1" kern="1200" dirty="0">
                          <a:solidFill>
                            <a:srgbClr val="000000"/>
                          </a:solidFill>
                          <a:latin typeface="Arial"/>
                          <a:ea typeface="Times New Roman"/>
                          <a:cs typeface="Times New Roman"/>
                        </a:rPr>
                        <a:t>&lt;-3</a:t>
                      </a:r>
                      <a:endParaRPr lang="en-US" sz="1000" dirty="0">
                        <a:latin typeface="Calibri"/>
                        <a:ea typeface="Times New Roman"/>
                        <a:cs typeface="Times New Roman"/>
                      </a:endParaRPr>
                    </a:p>
                  </a:txBody>
                  <a:tcPr marL="81825" marR="81825" marT="40692" marB="40692"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750546">
                <a:tc vMerge="1">
                  <a:txBody>
                    <a:bodyPr/>
                    <a:lstStyle/>
                    <a:p>
                      <a:endParaRPr lang="en-US"/>
                    </a:p>
                  </a:txBody>
                  <a:tcPr/>
                </a:tc>
                <a:tc gridSpan="2">
                  <a:txBody>
                    <a:bodyPr/>
                    <a:lstStyle/>
                    <a:p>
                      <a:pPr algn="ctr" fontAlgn="base">
                        <a:lnSpc>
                          <a:spcPct val="115000"/>
                        </a:lnSpc>
                        <a:spcAft>
                          <a:spcPts val="0"/>
                        </a:spcAft>
                      </a:pPr>
                      <a:r>
                        <a:rPr lang="en-GB" sz="2300" b="1" kern="1200" dirty="0">
                          <a:solidFill>
                            <a:srgbClr val="000000"/>
                          </a:solidFill>
                          <a:latin typeface="Arial"/>
                          <a:ea typeface="Times New Roman"/>
                          <a:cs typeface="Times New Roman"/>
                        </a:rPr>
                        <a:t>Kwashiorkor(oedema of both feet)</a:t>
                      </a:r>
                      <a:endParaRPr lang="en-US" sz="1000" dirty="0">
                        <a:latin typeface="Calibri"/>
                        <a:ea typeface="Times New Roman"/>
                        <a:cs typeface="Times New Roman"/>
                      </a:endParaRPr>
                    </a:p>
                  </a:txBody>
                  <a:tcPr marL="81825" marR="81825" marT="40692" marB="40692"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119A9AB0-6A2F-418A-03B3-358819046155}"/>
              </a:ext>
            </a:extLst>
          </p:cNvPr>
          <p:cNvSpPr txBox="1"/>
          <p:nvPr/>
        </p:nvSpPr>
        <p:spPr>
          <a:xfrm>
            <a:off x="3804184" y="6226628"/>
            <a:ext cx="5682133" cy="369332"/>
          </a:xfrm>
          <a:prstGeom prst="rect">
            <a:avLst/>
          </a:prstGeom>
          <a:noFill/>
          <a:ln>
            <a:solidFill>
              <a:schemeClr val="accent5">
                <a:lumMod val="75000"/>
              </a:schemeClr>
            </a:solidFill>
          </a:ln>
        </p:spPr>
        <p:txBody>
          <a:bodyPr wrap="none" rtlCol="0">
            <a:spAutoFit/>
          </a:bodyPr>
          <a:lstStyle/>
          <a:p>
            <a:r>
              <a:rPr lang="en-US" b="1" dirty="0">
                <a:solidFill>
                  <a:srgbClr val="002060"/>
                </a:solidFill>
              </a:rPr>
              <a:t>N/B! Screen for HIV / TB for all children with malnutrition</a:t>
            </a:r>
            <a:endParaRPr lang="en-KE" b="1" dirty="0">
              <a:solidFill>
                <a:srgbClr val="00206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AFFFE-88B3-267D-8718-1970C1294ED8}"/>
              </a:ext>
            </a:extLst>
          </p:cNvPr>
          <p:cNvSpPr>
            <a:spLocks noGrp="1"/>
          </p:cNvSpPr>
          <p:nvPr>
            <p:ph type="title"/>
          </p:nvPr>
        </p:nvSpPr>
        <p:spPr>
          <a:xfrm>
            <a:off x="1183363" y="-129052"/>
            <a:ext cx="10515600" cy="1325563"/>
          </a:xfrm>
        </p:spPr>
        <p:txBody>
          <a:bodyPr/>
          <a:lstStyle/>
          <a:p>
            <a:r>
              <a:rPr lang="en-US" b="1" dirty="0">
                <a:solidFill>
                  <a:srgbClr val="0070C0"/>
                </a:solidFill>
                <a:latin typeface="+mn-lt"/>
              </a:rPr>
              <a:t>Indications for hospital admission </a:t>
            </a:r>
            <a:endParaRPr lang="en-KE" b="1" dirty="0">
              <a:solidFill>
                <a:srgbClr val="0070C0"/>
              </a:solidFill>
              <a:latin typeface="+mn-lt"/>
            </a:endParaRPr>
          </a:p>
        </p:txBody>
      </p:sp>
      <p:sp>
        <p:nvSpPr>
          <p:cNvPr id="4" name="TextBox 3">
            <a:extLst>
              <a:ext uri="{FF2B5EF4-FFF2-40B4-BE49-F238E27FC236}">
                <a16:creationId xmlns:a16="http://schemas.microsoft.com/office/drawing/2014/main" id="{B0ECDE87-4AF3-E88B-BD93-613B94F1EC03}"/>
              </a:ext>
            </a:extLst>
          </p:cNvPr>
          <p:cNvSpPr txBox="1"/>
          <p:nvPr/>
        </p:nvSpPr>
        <p:spPr>
          <a:xfrm>
            <a:off x="1900372" y="887631"/>
            <a:ext cx="5025019" cy="6017032"/>
          </a:xfrm>
          <a:prstGeom prst="rect">
            <a:avLst/>
          </a:prstGeom>
          <a:noFill/>
        </p:spPr>
        <p:txBody>
          <a:bodyPr wrap="square" rtlCol="0">
            <a:spAutoFit/>
          </a:bodyPr>
          <a:lstStyle/>
          <a:p>
            <a:pPr marL="457200" indent="-457200" eaLnBrk="1" hangingPunct="1">
              <a:lnSpc>
                <a:spcPct val="150000"/>
              </a:lnSpc>
              <a:buFont typeface="+mj-lt"/>
              <a:buAutoNum type="arabicPeriod"/>
            </a:pPr>
            <a:r>
              <a:rPr lang="en-US" altLang="en-US" sz="2200" b="1" dirty="0">
                <a:solidFill>
                  <a:srgbClr val="0070C0"/>
                </a:solidFill>
              </a:rPr>
              <a:t>Acute Medical complications</a:t>
            </a:r>
          </a:p>
          <a:p>
            <a:pPr marL="742950" lvl="1" indent="-285750" eaLnBrk="1" hangingPunct="1">
              <a:lnSpc>
                <a:spcPct val="150000"/>
              </a:lnSpc>
              <a:buFont typeface="Arial" panose="020B0604020202020204" pitchFamily="34" charset="0"/>
              <a:buChar char="•"/>
            </a:pPr>
            <a:r>
              <a:rPr lang="en-US" altLang="en-US" sz="2200" dirty="0"/>
              <a:t>Shock</a:t>
            </a:r>
          </a:p>
          <a:p>
            <a:pPr marL="742950" lvl="1" indent="-285750" eaLnBrk="1" hangingPunct="1">
              <a:lnSpc>
                <a:spcPct val="150000"/>
              </a:lnSpc>
              <a:buFont typeface="Arial" panose="020B0604020202020204" pitchFamily="34" charset="0"/>
              <a:buChar char="•"/>
            </a:pPr>
            <a:r>
              <a:rPr lang="en-US" altLang="en-US" sz="2200" dirty="0"/>
              <a:t>SPO2 &lt;90%</a:t>
            </a:r>
          </a:p>
          <a:p>
            <a:pPr marL="742950" lvl="1" indent="-285750" eaLnBrk="1" hangingPunct="1">
              <a:lnSpc>
                <a:spcPct val="150000"/>
              </a:lnSpc>
              <a:buFont typeface="Arial" panose="020B0604020202020204" pitchFamily="34" charset="0"/>
              <a:buChar char="•"/>
            </a:pPr>
            <a:r>
              <a:rPr lang="en-US" altLang="en-US" sz="2200" dirty="0"/>
              <a:t>Pneumonia with LCWI or fast breathing</a:t>
            </a:r>
          </a:p>
          <a:p>
            <a:pPr marL="742950" lvl="1" indent="-285750" eaLnBrk="1" hangingPunct="1">
              <a:lnSpc>
                <a:spcPct val="150000"/>
              </a:lnSpc>
              <a:buFont typeface="Arial" panose="020B0604020202020204" pitchFamily="34" charset="0"/>
              <a:buChar char="•"/>
            </a:pPr>
            <a:r>
              <a:rPr lang="en-US" altLang="en-US" sz="2200" dirty="0"/>
              <a:t>Dehydration</a:t>
            </a:r>
          </a:p>
          <a:p>
            <a:pPr marL="742950" lvl="1" indent="-285750" eaLnBrk="1" hangingPunct="1">
              <a:lnSpc>
                <a:spcPct val="150000"/>
              </a:lnSpc>
              <a:buFont typeface="Arial" panose="020B0604020202020204" pitchFamily="34" charset="0"/>
              <a:buChar char="•"/>
            </a:pPr>
            <a:r>
              <a:rPr lang="en-US" altLang="en-US" sz="2200" dirty="0"/>
              <a:t>Severe persistent diarrhea</a:t>
            </a:r>
          </a:p>
          <a:p>
            <a:pPr marL="742950" lvl="1" indent="-285750" eaLnBrk="1" hangingPunct="1">
              <a:lnSpc>
                <a:spcPct val="150000"/>
              </a:lnSpc>
              <a:buFont typeface="Arial" panose="020B0604020202020204" pitchFamily="34" charset="0"/>
              <a:buChar char="•"/>
            </a:pPr>
            <a:r>
              <a:rPr lang="en-US" altLang="en-US" sz="2200" dirty="0"/>
              <a:t>Severe </a:t>
            </a:r>
            <a:r>
              <a:rPr lang="en-US" altLang="en-US" sz="2200" dirty="0" err="1"/>
              <a:t>anaemia</a:t>
            </a:r>
            <a:endParaRPr lang="en-US" altLang="en-US" sz="2200" dirty="0"/>
          </a:p>
          <a:p>
            <a:pPr marL="742950" lvl="1" indent="-285750" eaLnBrk="1" hangingPunct="1">
              <a:lnSpc>
                <a:spcPct val="150000"/>
              </a:lnSpc>
              <a:buFont typeface="Arial" panose="020B0604020202020204" pitchFamily="34" charset="0"/>
              <a:buChar char="•"/>
            </a:pPr>
            <a:r>
              <a:rPr lang="en-US" altLang="en-US" sz="2200" dirty="0"/>
              <a:t>Severe </a:t>
            </a:r>
            <a:r>
              <a:rPr lang="en-US" altLang="en-US" sz="2200" dirty="0" err="1"/>
              <a:t>complicatred</a:t>
            </a:r>
            <a:r>
              <a:rPr lang="en-US" altLang="en-US" sz="2200" dirty="0"/>
              <a:t> measles</a:t>
            </a:r>
          </a:p>
          <a:p>
            <a:pPr marL="742950" lvl="1" indent="-285750" eaLnBrk="1" hangingPunct="1">
              <a:lnSpc>
                <a:spcPct val="150000"/>
              </a:lnSpc>
              <a:buFont typeface="Arial" panose="020B0604020202020204" pitchFamily="34" charset="0"/>
              <a:buChar char="•"/>
            </a:pPr>
            <a:r>
              <a:rPr lang="en-US" altLang="en-US" sz="2200" dirty="0"/>
              <a:t>Open or infected skin lesions associated with nutritional oedema</a:t>
            </a:r>
          </a:p>
          <a:p>
            <a:endParaRPr lang="en-KE" sz="2200" dirty="0"/>
          </a:p>
        </p:txBody>
      </p:sp>
      <p:sp>
        <p:nvSpPr>
          <p:cNvPr id="5" name="TextBox 4">
            <a:extLst>
              <a:ext uri="{FF2B5EF4-FFF2-40B4-BE49-F238E27FC236}">
                <a16:creationId xmlns:a16="http://schemas.microsoft.com/office/drawing/2014/main" id="{2FD33C7E-6D4E-CFFC-D100-0734ABDC91D5}"/>
              </a:ext>
            </a:extLst>
          </p:cNvPr>
          <p:cNvSpPr txBox="1"/>
          <p:nvPr/>
        </p:nvSpPr>
        <p:spPr>
          <a:xfrm>
            <a:off x="6993123" y="887631"/>
            <a:ext cx="5198877" cy="5118196"/>
          </a:xfrm>
          <a:prstGeom prst="rect">
            <a:avLst/>
          </a:prstGeom>
          <a:noFill/>
        </p:spPr>
        <p:txBody>
          <a:bodyPr wrap="square" rtlCol="0">
            <a:spAutoFit/>
          </a:bodyPr>
          <a:lstStyle/>
          <a:p>
            <a:pPr marL="742950" lvl="1" indent="-285750" eaLnBrk="1" hangingPunct="1">
              <a:lnSpc>
                <a:spcPct val="150000"/>
              </a:lnSpc>
              <a:buFont typeface="Arial" panose="020B0604020202020204" pitchFamily="34" charset="0"/>
              <a:buChar char="•"/>
            </a:pPr>
            <a:r>
              <a:rPr lang="en-US" altLang="en-US" sz="2200" dirty="0"/>
              <a:t>Very severe febrile illness (malaria, meningitis)</a:t>
            </a:r>
          </a:p>
          <a:p>
            <a:pPr marL="742950" lvl="1" indent="-285750" eaLnBrk="1" hangingPunct="1">
              <a:lnSpc>
                <a:spcPct val="150000"/>
              </a:lnSpc>
              <a:buFont typeface="Arial" panose="020B0604020202020204" pitchFamily="34" charset="0"/>
              <a:buChar char="•"/>
            </a:pPr>
            <a:r>
              <a:rPr lang="en-US" altLang="en-US" sz="2200" dirty="0"/>
              <a:t>Mastoiditis</a:t>
            </a:r>
          </a:p>
          <a:p>
            <a:pPr marL="742950" lvl="1" indent="-285750" eaLnBrk="1" hangingPunct="1">
              <a:lnSpc>
                <a:spcPct val="150000"/>
              </a:lnSpc>
              <a:buFont typeface="Arial" panose="020B0604020202020204" pitchFamily="34" charset="0"/>
              <a:buChar char="•"/>
            </a:pPr>
            <a:r>
              <a:rPr lang="en-US" altLang="en-US" sz="2200" dirty="0"/>
              <a:t>Hypothermia/ high fever</a:t>
            </a:r>
            <a:endParaRPr lang="en-US" altLang="en-US" sz="2200" b="1" dirty="0"/>
          </a:p>
          <a:p>
            <a:pPr eaLnBrk="1" hangingPunct="1">
              <a:lnSpc>
                <a:spcPct val="150000"/>
              </a:lnSpc>
            </a:pPr>
            <a:r>
              <a:rPr lang="en-US" altLang="en-US" sz="2200" b="1" dirty="0">
                <a:solidFill>
                  <a:srgbClr val="0070C0"/>
                </a:solidFill>
              </a:rPr>
              <a:t>2. IMCI danger signs</a:t>
            </a:r>
          </a:p>
          <a:p>
            <a:pPr marL="742950" lvl="1" indent="-285750" eaLnBrk="1" hangingPunct="1">
              <a:lnSpc>
                <a:spcPct val="150000"/>
              </a:lnSpc>
              <a:buFont typeface="Arial" panose="020B0604020202020204" pitchFamily="34" charset="0"/>
              <a:buChar char="•"/>
            </a:pPr>
            <a:r>
              <a:rPr lang="en-US" altLang="en-US" sz="2200" dirty="0"/>
              <a:t>Convulsions</a:t>
            </a:r>
          </a:p>
          <a:p>
            <a:pPr marL="742950" lvl="1" indent="-285750" eaLnBrk="1" hangingPunct="1">
              <a:lnSpc>
                <a:spcPct val="150000"/>
              </a:lnSpc>
              <a:buFont typeface="Arial" panose="020B0604020202020204" pitchFamily="34" charset="0"/>
              <a:buChar char="•"/>
            </a:pPr>
            <a:r>
              <a:rPr lang="en-US" altLang="en-US" sz="2200" dirty="0" err="1"/>
              <a:t>Unconciousness</a:t>
            </a:r>
            <a:endParaRPr lang="en-US" altLang="en-US" sz="2200" dirty="0"/>
          </a:p>
          <a:p>
            <a:pPr marL="742950" lvl="1" indent="-285750" eaLnBrk="1" hangingPunct="1">
              <a:lnSpc>
                <a:spcPct val="150000"/>
              </a:lnSpc>
              <a:buFont typeface="Arial" panose="020B0604020202020204" pitchFamily="34" charset="0"/>
              <a:buChar char="•"/>
            </a:pPr>
            <a:r>
              <a:rPr lang="en-US" altLang="en-US" sz="2200" dirty="0"/>
              <a:t>Inability to feed/drink</a:t>
            </a:r>
          </a:p>
          <a:p>
            <a:pPr marL="742950" lvl="1" indent="-285750" eaLnBrk="1" hangingPunct="1">
              <a:lnSpc>
                <a:spcPct val="150000"/>
              </a:lnSpc>
              <a:buFont typeface="Arial" panose="020B0604020202020204" pitchFamily="34" charset="0"/>
              <a:buChar char="•"/>
            </a:pPr>
            <a:r>
              <a:rPr lang="en-US" altLang="en-US" sz="2200" dirty="0"/>
              <a:t>Vomits everything</a:t>
            </a:r>
          </a:p>
          <a:p>
            <a:pPr eaLnBrk="1" hangingPunct="1">
              <a:lnSpc>
                <a:spcPct val="150000"/>
              </a:lnSpc>
            </a:pPr>
            <a:r>
              <a:rPr lang="en-US" altLang="en-US" sz="2200" b="1" dirty="0">
                <a:solidFill>
                  <a:srgbClr val="0070C0"/>
                </a:solidFill>
              </a:rPr>
              <a:t>3. Failed appetite test</a:t>
            </a:r>
          </a:p>
        </p:txBody>
      </p:sp>
      <p:sp>
        <p:nvSpPr>
          <p:cNvPr id="6" name="Rectangle: Rounded Corners 5">
            <a:extLst>
              <a:ext uri="{FF2B5EF4-FFF2-40B4-BE49-F238E27FC236}">
                <a16:creationId xmlns:a16="http://schemas.microsoft.com/office/drawing/2014/main" id="{97F281C7-6536-0EBD-53FB-6734EE437A20}"/>
              </a:ext>
            </a:extLst>
          </p:cNvPr>
          <p:cNvSpPr/>
          <p:nvPr/>
        </p:nvSpPr>
        <p:spPr>
          <a:xfrm>
            <a:off x="982878" y="2685990"/>
            <a:ext cx="1450504" cy="1817687"/>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pic>
        <p:nvPicPr>
          <p:cNvPr id="7" name="Picture 6">
            <a:extLst>
              <a:ext uri="{FF2B5EF4-FFF2-40B4-BE49-F238E27FC236}">
                <a16:creationId xmlns:a16="http://schemas.microsoft.com/office/drawing/2014/main" id="{EB64C363-2FAD-5EA1-2FDC-E5E602B0A4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479" y="2849563"/>
            <a:ext cx="1408903" cy="1490540"/>
          </a:xfrm>
          <a:prstGeom prst="rect">
            <a:avLst/>
          </a:prstGeom>
        </p:spPr>
      </p:pic>
      <p:cxnSp>
        <p:nvCxnSpPr>
          <p:cNvPr id="3" name="Straight Connector 2">
            <a:extLst>
              <a:ext uri="{FF2B5EF4-FFF2-40B4-BE49-F238E27FC236}">
                <a16:creationId xmlns:a16="http://schemas.microsoft.com/office/drawing/2014/main" id="{6F5F69DC-E0AC-2190-38D4-FCC002BE9BA1}"/>
              </a:ext>
            </a:extLst>
          </p:cNvPr>
          <p:cNvCxnSpPr>
            <a:cxnSpLocks/>
          </p:cNvCxnSpPr>
          <p:nvPr/>
        </p:nvCxnSpPr>
        <p:spPr>
          <a:xfrm>
            <a:off x="6772994" y="887631"/>
            <a:ext cx="0" cy="5626027"/>
          </a:xfrm>
          <a:prstGeom prst="line">
            <a:avLst/>
          </a:prstGeom>
          <a:ln w="19050">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0574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BC060-9371-FEDD-827F-2CDC75496C66}"/>
              </a:ext>
            </a:extLst>
          </p:cNvPr>
          <p:cNvSpPr>
            <a:spLocks noGrp="1"/>
          </p:cNvSpPr>
          <p:nvPr>
            <p:ph type="title"/>
          </p:nvPr>
        </p:nvSpPr>
        <p:spPr>
          <a:xfrm>
            <a:off x="1981200" y="188640"/>
            <a:ext cx="8229600" cy="990600"/>
          </a:xfrm>
        </p:spPr>
        <p:txBody>
          <a:bodyPr>
            <a:normAutofit fontScale="90000"/>
          </a:bodyPr>
          <a:lstStyle/>
          <a:p>
            <a:pPr algn="ctr">
              <a:defRPr/>
            </a:pPr>
            <a:r>
              <a:rPr lang="en-US" b="1" dirty="0">
                <a:solidFill>
                  <a:srgbClr val="0070C0"/>
                </a:solidFill>
                <a:latin typeface="+mn-lt"/>
              </a:rPr>
              <a:t>Reductive adaptation in severe acute malnutrition (SAM)</a:t>
            </a:r>
          </a:p>
        </p:txBody>
      </p:sp>
      <p:sp>
        <p:nvSpPr>
          <p:cNvPr id="35843" name="Content Placeholder 2">
            <a:extLst>
              <a:ext uri="{FF2B5EF4-FFF2-40B4-BE49-F238E27FC236}">
                <a16:creationId xmlns:a16="http://schemas.microsoft.com/office/drawing/2014/main" id="{67B04D5F-7E33-CDA2-0858-9D106F3F818A}"/>
              </a:ext>
            </a:extLst>
          </p:cNvPr>
          <p:cNvSpPr>
            <a:spLocks noGrp="1"/>
          </p:cNvSpPr>
          <p:nvPr>
            <p:ph idx="1"/>
          </p:nvPr>
        </p:nvSpPr>
        <p:spPr>
          <a:xfrm>
            <a:off x="1981200" y="1556792"/>
            <a:ext cx="8229600" cy="4896544"/>
          </a:xfrm>
          <a:ln>
            <a:solidFill>
              <a:srgbClr val="99FFCC"/>
            </a:solidFill>
          </a:ln>
        </p:spPr>
        <p:txBody>
          <a:bodyPr/>
          <a:lstStyle/>
          <a:p>
            <a:pPr>
              <a:lnSpc>
                <a:spcPct val="150000"/>
              </a:lnSpc>
            </a:pPr>
            <a:r>
              <a:rPr lang="en-US" altLang="en-US" sz="2600" dirty="0"/>
              <a:t>Body systems slow down in order to survive with limited calories  (reductive adaptation)</a:t>
            </a:r>
          </a:p>
          <a:p>
            <a:pPr>
              <a:lnSpc>
                <a:spcPct val="150000"/>
              </a:lnSpc>
            </a:pPr>
            <a:r>
              <a:rPr lang="en-US" altLang="en-US" sz="2600" dirty="0"/>
              <a:t>SAM causes physiology and metabolic changes in every cell, organ and system requiring the child to be treated differently </a:t>
            </a:r>
          </a:p>
          <a:p>
            <a:pPr>
              <a:lnSpc>
                <a:spcPct val="150000"/>
              </a:lnSpc>
            </a:pPr>
            <a:r>
              <a:rPr lang="en-US" altLang="en-US" sz="2600" dirty="0"/>
              <a:t>During treatment the systems must be awakened slowly to ‘learn’ to function again </a:t>
            </a:r>
          </a:p>
          <a:p>
            <a:pPr>
              <a:lnSpc>
                <a:spcPct val="150000"/>
              </a:lnSpc>
            </a:pPr>
            <a:endParaRPr lang="en-US" altLang="en-US" sz="26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6E9D12D-AAE2-9A6E-25EF-050EC73EEEBB}"/>
              </a:ext>
            </a:extLst>
          </p:cNvPr>
          <p:cNvGraphicFramePr>
            <a:graphicFrameLocks noGrp="1"/>
          </p:cNvGraphicFramePr>
          <p:nvPr>
            <p:ph idx="1"/>
            <p:extLst>
              <p:ext uri="{D42A27DB-BD31-4B8C-83A1-F6EECF244321}">
                <p14:modId xmlns:p14="http://schemas.microsoft.com/office/powerpoint/2010/main" val="1657656493"/>
              </p:ext>
            </p:extLst>
          </p:nvPr>
        </p:nvGraphicFramePr>
        <p:xfrm>
          <a:off x="1500187" y="88218"/>
          <a:ext cx="9806441" cy="6421439"/>
        </p:xfrm>
        <a:graphic>
          <a:graphicData uri="http://schemas.openxmlformats.org/drawingml/2006/table">
            <a:tbl>
              <a:tblPr firstRow="1" bandRow="1">
                <a:tableStyleId>{5C22544A-7EE6-4342-B048-85BDC9FD1C3A}</a:tableStyleId>
              </a:tblPr>
              <a:tblGrid>
                <a:gridCol w="1754199">
                  <a:extLst>
                    <a:ext uri="{9D8B030D-6E8A-4147-A177-3AD203B41FA5}">
                      <a16:colId xmlns:a16="http://schemas.microsoft.com/office/drawing/2014/main" val="20000"/>
                    </a:ext>
                  </a:extLst>
                </a:gridCol>
                <a:gridCol w="5102336">
                  <a:extLst>
                    <a:ext uri="{9D8B030D-6E8A-4147-A177-3AD203B41FA5}">
                      <a16:colId xmlns:a16="http://schemas.microsoft.com/office/drawing/2014/main" val="20001"/>
                    </a:ext>
                  </a:extLst>
                </a:gridCol>
                <a:gridCol w="2949906">
                  <a:extLst>
                    <a:ext uri="{9D8B030D-6E8A-4147-A177-3AD203B41FA5}">
                      <a16:colId xmlns:a16="http://schemas.microsoft.com/office/drawing/2014/main" val="20002"/>
                    </a:ext>
                  </a:extLst>
                </a:gridCol>
              </a:tblGrid>
              <a:tr h="478760">
                <a:tc>
                  <a:txBody>
                    <a:bodyPr/>
                    <a:lstStyle/>
                    <a:p>
                      <a:endParaRPr lang="en-US" sz="2400" dirty="0"/>
                    </a:p>
                  </a:txBody>
                  <a:tcPr marL="91437" marR="91437" marT="45714" marB="45714"/>
                </a:tc>
                <a:tc>
                  <a:txBody>
                    <a:bodyPr/>
                    <a:lstStyle/>
                    <a:p>
                      <a:r>
                        <a:rPr lang="en-US" sz="2400" dirty="0"/>
                        <a:t>Effect of reductive adaptation </a:t>
                      </a:r>
                    </a:p>
                  </a:txBody>
                  <a:tcPr marL="91437" marR="91437" marT="45714" marB="45714"/>
                </a:tc>
                <a:tc>
                  <a:txBody>
                    <a:bodyPr/>
                    <a:lstStyle/>
                    <a:p>
                      <a:r>
                        <a:rPr lang="en-US" sz="2400" dirty="0"/>
                        <a:t>Action in </a:t>
                      </a:r>
                      <a:r>
                        <a:rPr lang="en-US" sz="2400" dirty="0" err="1"/>
                        <a:t>mnx</a:t>
                      </a:r>
                      <a:endParaRPr lang="en-US" sz="2400" dirty="0"/>
                    </a:p>
                  </a:txBody>
                  <a:tcPr marL="91437" marR="91437" marT="45714" marB="45714"/>
                </a:tc>
                <a:extLst>
                  <a:ext uri="{0D108BD9-81ED-4DB2-BD59-A6C34878D82A}">
                    <a16:rowId xmlns:a16="http://schemas.microsoft.com/office/drawing/2014/main" val="10000"/>
                  </a:ext>
                </a:extLst>
              </a:tr>
              <a:tr h="1554468">
                <a:tc>
                  <a:txBody>
                    <a:bodyPr/>
                    <a:lstStyle/>
                    <a:p>
                      <a:r>
                        <a:rPr lang="en-US" sz="2400" dirty="0"/>
                        <a:t>Infections. </a:t>
                      </a:r>
                    </a:p>
                  </a:txBody>
                  <a:tcPr marL="91437" marR="91437" marT="45714" marB="45714"/>
                </a:tc>
                <a:tc>
                  <a:txBody>
                    <a:bodyPr/>
                    <a:lstStyle/>
                    <a:p>
                      <a:r>
                        <a:rPr lang="en-US" sz="2400" dirty="0"/>
                        <a:t>Body has limited energy to mount local and systemic</a:t>
                      </a:r>
                      <a:r>
                        <a:rPr lang="en-US" sz="2400" baseline="0" dirty="0"/>
                        <a:t> inflammatory responses </a:t>
                      </a:r>
                      <a:r>
                        <a:rPr lang="en-US" sz="2400" baseline="0" dirty="0" err="1"/>
                        <a:t>eg</a:t>
                      </a:r>
                      <a:r>
                        <a:rPr lang="en-US" sz="2400" baseline="0" dirty="0"/>
                        <a:t> fever, inflammation  </a:t>
                      </a:r>
                      <a:endParaRPr lang="en-US" sz="2400" dirty="0"/>
                    </a:p>
                  </a:txBody>
                  <a:tcPr marL="91437" marR="91437" marT="45714" marB="45714"/>
                </a:tc>
                <a:tc>
                  <a:txBody>
                    <a:bodyPr/>
                    <a:lstStyle/>
                    <a:p>
                      <a:r>
                        <a:rPr lang="en-US" sz="2400" dirty="0"/>
                        <a:t>Presume and treat infection in</a:t>
                      </a:r>
                      <a:r>
                        <a:rPr lang="en-US" sz="2400" baseline="0" dirty="0"/>
                        <a:t> all </a:t>
                      </a:r>
                      <a:endParaRPr lang="en-US" sz="2400" dirty="0"/>
                    </a:p>
                  </a:txBody>
                  <a:tcPr marL="91437" marR="91437" marT="45714" marB="45714"/>
                </a:tc>
                <a:extLst>
                  <a:ext uri="{0D108BD9-81ED-4DB2-BD59-A6C34878D82A}">
                    <a16:rowId xmlns:a16="http://schemas.microsoft.com/office/drawing/2014/main" val="10001"/>
                  </a:ext>
                </a:extLst>
              </a:tr>
              <a:tr h="2010795">
                <a:tc>
                  <a:txBody>
                    <a:bodyPr/>
                    <a:lstStyle/>
                    <a:p>
                      <a:r>
                        <a:rPr lang="en-US" sz="2400" dirty="0"/>
                        <a:t>Iron </a:t>
                      </a:r>
                    </a:p>
                  </a:txBody>
                  <a:tcPr marL="91437" marR="91437" marT="45714" marB="45714"/>
                </a:tc>
                <a:tc>
                  <a:txBody>
                    <a:bodyPr/>
                    <a:lstStyle/>
                    <a:p>
                      <a:r>
                        <a:rPr lang="en-US" sz="2400" dirty="0"/>
                        <a:t>Make less </a:t>
                      </a:r>
                      <a:r>
                        <a:rPr lang="en-US" sz="2400" dirty="0" err="1"/>
                        <a:t>Hb</a:t>
                      </a:r>
                      <a:r>
                        <a:rPr lang="en-US" sz="2400" dirty="0"/>
                        <a:t> than usual. Unused iron stored.</a:t>
                      </a:r>
                      <a:r>
                        <a:rPr lang="en-US" sz="2400" baseline="0" dirty="0"/>
                        <a:t> Giving iron early leads to ‘free iron’- formation of free radicals &amp; promotes bacterial growth </a:t>
                      </a:r>
                      <a:endParaRPr lang="en-US" sz="2400" dirty="0"/>
                    </a:p>
                  </a:txBody>
                  <a:tcPr marL="91437" marR="91437" marT="45714" marB="45714"/>
                </a:tc>
                <a:tc>
                  <a:txBody>
                    <a:bodyPr/>
                    <a:lstStyle/>
                    <a:p>
                      <a:r>
                        <a:rPr lang="en-US" sz="2400" dirty="0"/>
                        <a:t>No</a:t>
                      </a:r>
                      <a:r>
                        <a:rPr lang="en-US" sz="2400" baseline="0" dirty="0"/>
                        <a:t> supplemental iron during the initial period of treatment. (1</a:t>
                      </a:r>
                      <a:r>
                        <a:rPr lang="en-US" sz="2400" baseline="30000" dirty="0"/>
                        <a:t>st</a:t>
                      </a:r>
                      <a:r>
                        <a:rPr lang="en-US" sz="2400" baseline="0" dirty="0"/>
                        <a:t> 7 days)</a:t>
                      </a:r>
                      <a:endParaRPr lang="en-US" sz="2400" dirty="0"/>
                    </a:p>
                  </a:txBody>
                  <a:tcPr marL="91437" marR="91437" marT="45714" marB="45714"/>
                </a:tc>
                <a:extLst>
                  <a:ext uri="{0D108BD9-81ED-4DB2-BD59-A6C34878D82A}">
                    <a16:rowId xmlns:a16="http://schemas.microsoft.com/office/drawing/2014/main" val="10002"/>
                  </a:ext>
                </a:extLst>
              </a:tr>
              <a:tr h="822948">
                <a:tc rowSpan="2">
                  <a:txBody>
                    <a:bodyPr/>
                    <a:lstStyle/>
                    <a:p>
                      <a:r>
                        <a:rPr lang="en-US" sz="2400" dirty="0"/>
                        <a:t>Sodium</a:t>
                      </a:r>
                      <a:r>
                        <a:rPr lang="en-US" sz="2400" baseline="0" dirty="0"/>
                        <a:t> &amp; potassium  </a:t>
                      </a:r>
                      <a:endParaRPr lang="en-US" sz="2400" dirty="0"/>
                    </a:p>
                  </a:txBody>
                  <a:tcPr marL="91437" marR="91437" marT="45714" marB="45714"/>
                </a:tc>
                <a:tc rowSpan="2">
                  <a:txBody>
                    <a:bodyPr/>
                    <a:lstStyle/>
                    <a:p>
                      <a:r>
                        <a:rPr lang="en-US" sz="2400" dirty="0"/>
                        <a:t>Na/K pump </a:t>
                      </a:r>
                      <a:r>
                        <a:rPr lang="en-US" sz="2400" baseline="0" dirty="0"/>
                        <a:t>slows down in SAM. Sodium level in cells rises while potassium leaks out and lost in the urine. </a:t>
                      </a:r>
                    </a:p>
                    <a:p>
                      <a:r>
                        <a:rPr lang="en-US" sz="2400" baseline="0" dirty="0"/>
                        <a:t>Results in high total body sodium &amp; low potassium  </a:t>
                      </a:r>
                      <a:endParaRPr lang="en-US" sz="2400" dirty="0"/>
                    </a:p>
                  </a:txBody>
                  <a:tcPr marL="91437" marR="91437" marT="45714" marB="45714"/>
                </a:tc>
                <a:tc>
                  <a:txBody>
                    <a:bodyPr/>
                    <a:lstStyle/>
                    <a:p>
                      <a:r>
                        <a:rPr lang="en-US" sz="2400" dirty="0"/>
                        <a:t>Diarrhea – use fluid with  Na↓ &amp; K ↑</a:t>
                      </a:r>
                    </a:p>
                  </a:txBody>
                  <a:tcPr marL="91437" marR="91437" marT="45714" marB="45714"/>
                </a:tc>
                <a:extLst>
                  <a:ext uri="{0D108BD9-81ED-4DB2-BD59-A6C34878D82A}">
                    <a16:rowId xmlns:a16="http://schemas.microsoft.com/office/drawing/2014/main" val="10003"/>
                  </a:ext>
                </a:extLst>
              </a:tr>
              <a:tr h="1554468">
                <a:tc vMerge="1">
                  <a:txBody>
                    <a:bodyPr/>
                    <a:lstStyle/>
                    <a:p>
                      <a:endParaRPr lang="en-US" dirty="0"/>
                    </a:p>
                  </a:txBody>
                  <a:tcPr/>
                </a:tc>
                <a:tc vMerge="1">
                  <a:txBody>
                    <a:bodyPr/>
                    <a:lstStyle/>
                    <a:p>
                      <a:endParaRPr lang="en-US" dirty="0"/>
                    </a:p>
                  </a:txBody>
                  <a:tcPr/>
                </a:tc>
                <a:tc>
                  <a:txBody>
                    <a:bodyPr/>
                    <a:lstStyle/>
                    <a:p>
                      <a:r>
                        <a:rPr lang="en-US" sz="2400" dirty="0"/>
                        <a:t>Give foods with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Low Na &amp; supplement K</a:t>
                      </a:r>
                    </a:p>
                    <a:p>
                      <a:endParaRPr lang="en-US" sz="2400" dirty="0"/>
                    </a:p>
                  </a:txBody>
                  <a:tcPr marL="91437" marR="91437" marT="45714" marB="45714">
                    <a:solidFill>
                      <a:schemeClr val="accent1">
                        <a:tint val="20000"/>
                        <a:alpha val="64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C9E7-A2C5-631D-522D-0E86A2CD8C1D}"/>
              </a:ext>
            </a:extLst>
          </p:cNvPr>
          <p:cNvSpPr>
            <a:spLocks noGrp="1"/>
          </p:cNvSpPr>
          <p:nvPr>
            <p:ph type="title"/>
          </p:nvPr>
        </p:nvSpPr>
        <p:spPr>
          <a:xfrm>
            <a:off x="1559378" y="-163739"/>
            <a:ext cx="9073243" cy="990600"/>
          </a:xfrm>
        </p:spPr>
        <p:txBody>
          <a:bodyPr>
            <a:normAutofit fontScale="90000"/>
          </a:bodyPr>
          <a:lstStyle/>
          <a:p>
            <a:pPr algn="ctr">
              <a:defRPr/>
            </a:pPr>
            <a:r>
              <a:rPr lang="en-US" b="1" dirty="0">
                <a:solidFill>
                  <a:srgbClr val="0070C0"/>
                </a:solidFill>
                <a:latin typeface="+mn-lt"/>
              </a:rPr>
              <a:t>Reduction in function capacity of organs </a:t>
            </a:r>
          </a:p>
        </p:txBody>
      </p:sp>
      <p:graphicFrame>
        <p:nvGraphicFramePr>
          <p:cNvPr id="7" name="Content Placeholder 6">
            <a:extLst>
              <a:ext uri="{FF2B5EF4-FFF2-40B4-BE49-F238E27FC236}">
                <a16:creationId xmlns:a16="http://schemas.microsoft.com/office/drawing/2014/main" id="{61271365-EE1A-E8BD-B881-6EE1485BBF7A}"/>
              </a:ext>
            </a:extLst>
          </p:cNvPr>
          <p:cNvGraphicFramePr>
            <a:graphicFrameLocks noGrp="1"/>
          </p:cNvGraphicFramePr>
          <p:nvPr>
            <p:ph idx="1"/>
            <p:extLst>
              <p:ext uri="{D42A27DB-BD31-4B8C-83A1-F6EECF244321}">
                <p14:modId xmlns:p14="http://schemas.microsoft.com/office/powerpoint/2010/main" val="25529177"/>
              </p:ext>
            </p:extLst>
          </p:nvPr>
        </p:nvGraphicFramePr>
        <p:xfrm>
          <a:off x="1559377" y="815180"/>
          <a:ext cx="10037536" cy="4700248"/>
        </p:xfrm>
        <a:graphic>
          <a:graphicData uri="http://schemas.openxmlformats.org/drawingml/2006/table">
            <a:tbl>
              <a:tblPr firstRow="1" bandRow="1">
                <a:tableStyleId>{5C22544A-7EE6-4342-B048-85BDC9FD1C3A}</a:tableStyleId>
              </a:tblPr>
              <a:tblGrid>
                <a:gridCol w="1330025">
                  <a:extLst>
                    <a:ext uri="{9D8B030D-6E8A-4147-A177-3AD203B41FA5}">
                      <a16:colId xmlns:a16="http://schemas.microsoft.com/office/drawing/2014/main" val="20000"/>
                    </a:ext>
                  </a:extLst>
                </a:gridCol>
                <a:gridCol w="4391361">
                  <a:extLst>
                    <a:ext uri="{9D8B030D-6E8A-4147-A177-3AD203B41FA5}">
                      <a16:colId xmlns:a16="http://schemas.microsoft.com/office/drawing/2014/main" val="20001"/>
                    </a:ext>
                  </a:extLst>
                </a:gridCol>
                <a:gridCol w="4316150">
                  <a:extLst>
                    <a:ext uri="{9D8B030D-6E8A-4147-A177-3AD203B41FA5}">
                      <a16:colId xmlns:a16="http://schemas.microsoft.com/office/drawing/2014/main" val="20002"/>
                    </a:ext>
                  </a:extLst>
                </a:gridCol>
              </a:tblGrid>
              <a:tr h="780875">
                <a:tc>
                  <a:txBody>
                    <a:bodyPr/>
                    <a:lstStyle/>
                    <a:p>
                      <a:endParaRPr lang="en-US" sz="2000" dirty="0"/>
                    </a:p>
                  </a:txBody>
                  <a:tcPr marT="45716" marB="45716"/>
                </a:tc>
                <a:tc>
                  <a:txBody>
                    <a:bodyPr/>
                    <a:lstStyle/>
                    <a:p>
                      <a:r>
                        <a:rPr lang="en-US" sz="2000" dirty="0"/>
                        <a:t>Effect of reductive adaptation</a:t>
                      </a:r>
                      <a:r>
                        <a:rPr lang="en-US" sz="2000" baseline="0" dirty="0"/>
                        <a:t> </a:t>
                      </a:r>
                      <a:endParaRPr lang="en-US" sz="2000" dirty="0"/>
                    </a:p>
                  </a:txBody>
                  <a:tcPr marT="45716" marB="45716"/>
                </a:tc>
                <a:tc>
                  <a:txBody>
                    <a:bodyPr/>
                    <a:lstStyle/>
                    <a:p>
                      <a:r>
                        <a:rPr lang="en-US" sz="2000" dirty="0"/>
                        <a:t>Action at the beginning of the treatment </a:t>
                      </a:r>
                    </a:p>
                  </a:txBody>
                  <a:tcPr marT="45716" marB="45716"/>
                </a:tc>
                <a:extLst>
                  <a:ext uri="{0D108BD9-81ED-4DB2-BD59-A6C34878D82A}">
                    <a16:rowId xmlns:a16="http://schemas.microsoft.com/office/drawing/2014/main" val="10000"/>
                  </a:ext>
                </a:extLst>
              </a:tr>
              <a:tr h="1115536">
                <a:tc>
                  <a:txBody>
                    <a:bodyPr/>
                    <a:lstStyle/>
                    <a:p>
                      <a:r>
                        <a:rPr lang="en-US" sz="2000" dirty="0"/>
                        <a:t>Liver </a:t>
                      </a:r>
                    </a:p>
                  </a:txBody>
                  <a:tcPr marT="45716" marB="45716"/>
                </a:tc>
                <a:tc>
                  <a:txBody>
                    <a:bodyPr/>
                    <a:lstStyle/>
                    <a:p>
                      <a:r>
                        <a:rPr lang="en-US" sz="2000" dirty="0"/>
                        <a:t>Less able to make glucose </a:t>
                      </a:r>
                    </a:p>
                    <a:p>
                      <a:r>
                        <a:rPr lang="en-US" sz="2000" dirty="0"/>
                        <a:t>Less</a:t>
                      </a:r>
                      <a:r>
                        <a:rPr lang="en-US" sz="2000" baseline="0" dirty="0"/>
                        <a:t> able to excrete dietary proteins and toxin </a:t>
                      </a:r>
                      <a:endParaRPr lang="en-US" sz="2000" dirty="0"/>
                    </a:p>
                  </a:txBody>
                  <a:tcPr marT="45716" marB="45716"/>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a:t>Avoid Intravenous fluids</a:t>
                      </a:r>
                      <a:r>
                        <a:rPr lang="en-US" sz="2000" dirty="0"/>
                        <a:t> </a:t>
                      </a:r>
                    </a:p>
                    <a:p>
                      <a:endParaRPr lang="en-US" sz="2000" dirty="0"/>
                    </a:p>
                    <a:p>
                      <a:r>
                        <a:rPr lang="en-US" sz="2000" dirty="0"/>
                        <a:t>Calories  (100Kcal/kg/day) and proteins (1gm/kg/day) just to meet basic need, sufficient</a:t>
                      </a:r>
                      <a:r>
                        <a:rPr lang="en-US" sz="2000" baseline="0" dirty="0"/>
                        <a:t> to halt catabolic process and to avoid stress to vital organs and system </a:t>
                      </a:r>
                    </a:p>
                    <a:p>
                      <a:endParaRPr lang="en-US" sz="2000" baseline="0" dirty="0"/>
                    </a:p>
                    <a:p>
                      <a:r>
                        <a:rPr lang="en-US" sz="2000" baseline="0" dirty="0"/>
                        <a:t>Increase calorie &amp; protein intake once metabolic machinery &amp; physiology improves. </a:t>
                      </a:r>
                    </a:p>
                    <a:p>
                      <a:endParaRPr lang="en-US" sz="2000" baseline="0" dirty="0"/>
                    </a:p>
                  </a:txBody>
                  <a:tcPr marT="45716" marB="45716">
                    <a:solidFill>
                      <a:schemeClr val="accent1">
                        <a:tint val="40000"/>
                        <a:alpha val="49000"/>
                      </a:schemeClr>
                    </a:solidFill>
                  </a:tcPr>
                </a:tc>
                <a:extLst>
                  <a:ext uri="{0D108BD9-81ED-4DB2-BD59-A6C34878D82A}">
                    <a16:rowId xmlns:a16="http://schemas.microsoft.com/office/drawing/2014/main" val="10001"/>
                  </a:ext>
                </a:extLst>
              </a:tr>
              <a:tr h="780875">
                <a:tc>
                  <a:txBody>
                    <a:bodyPr/>
                    <a:lstStyle/>
                    <a:p>
                      <a:r>
                        <a:rPr lang="en-US" sz="2000" dirty="0"/>
                        <a:t>Kidney </a:t>
                      </a:r>
                    </a:p>
                  </a:txBody>
                  <a:tcPr marT="45716" marB="45716"/>
                </a:tc>
                <a:tc>
                  <a:txBody>
                    <a:bodyPr/>
                    <a:lstStyle/>
                    <a:p>
                      <a:r>
                        <a:rPr lang="en-US" sz="2000" dirty="0"/>
                        <a:t>Less able to excrete</a:t>
                      </a:r>
                      <a:r>
                        <a:rPr lang="en-US" sz="2000" baseline="0" dirty="0"/>
                        <a:t> excess fluid and sodium </a:t>
                      </a:r>
                      <a:endParaRPr lang="en-US" sz="2000" dirty="0"/>
                    </a:p>
                  </a:txBody>
                  <a:tcPr marT="45716" marB="45716"/>
                </a:tc>
                <a:tc vMerge="1">
                  <a:txBody>
                    <a:bodyPr/>
                    <a:lstStyle/>
                    <a:p>
                      <a:endParaRPr lang="en-US" dirty="0"/>
                    </a:p>
                  </a:txBody>
                  <a:tcPr/>
                </a:tc>
                <a:extLst>
                  <a:ext uri="{0D108BD9-81ED-4DB2-BD59-A6C34878D82A}">
                    <a16:rowId xmlns:a16="http://schemas.microsoft.com/office/drawing/2014/main" val="10002"/>
                  </a:ext>
                </a:extLst>
              </a:tr>
              <a:tr h="780875">
                <a:tc>
                  <a:txBody>
                    <a:bodyPr/>
                    <a:lstStyle/>
                    <a:p>
                      <a:r>
                        <a:rPr lang="en-US" sz="2000" dirty="0"/>
                        <a:t>Heart</a:t>
                      </a:r>
                      <a:r>
                        <a:rPr lang="en-US" sz="2000" baseline="0" dirty="0"/>
                        <a:t> </a:t>
                      </a:r>
                      <a:endParaRPr lang="en-US" sz="2000" dirty="0"/>
                    </a:p>
                  </a:txBody>
                  <a:tcPr marT="45716" marB="45716"/>
                </a:tc>
                <a:tc>
                  <a:txBody>
                    <a:bodyPr/>
                    <a:lstStyle/>
                    <a:p>
                      <a:r>
                        <a:rPr lang="en-US" sz="2000" dirty="0"/>
                        <a:t>Smaller and weaker and has reduced output</a:t>
                      </a:r>
                    </a:p>
                  </a:txBody>
                  <a:tcPr marT="45716" marB="45716"/>
                </a:tc>
                <a:tc vMerge="1">
                  <a:txBody>
                    <a:bodyPr/>
                    <a:lstStyle/>
                    <a:p>
                      <a:endParaRPr lang="en-US" dirty="0"/>
                    </a:p>
                  </a:txBody>
                  <a:tcPr/>
                </a:tc>
                <a:extLst>
                  <a:ext uri="{0D108BD9-81ED-4DB2-BD59-A6C34878D82A}">
                    <a16:rowId xmlns:a16="http://schemas.microsoft.com/office/drawing/2014/main" val="10003"/>
                  </a:ext>
                </a:extLst>
              </a:tr>
              <a:tr h="1242087">
                <a:tc>
                  <a:txBody>
                    <a:bodyPr/>
                    <a:lstStyle/>
                    <a:p>
                      <a:r>
                        <a:rPr lang="en-US" sz="2000" dirty="0"/>
                        <a:t>Gut</a:t>
                      </a:r>
                    </a:p>
                  </a:txBody>
                  <a:tcPr marT="45716" marB="45716"/>
                </a:tc>
                <a:tc>
                  <a:txBody>
                    <a:bodyPr/>
                    <a:lstStyle/>
                    <a:p>
                      <a:r>
                        <a:rPr lang="en-US" sz="2000" dirty="0"/>
                        <a:t>Less acid, small</a:t>
                      </a:r>
                      <a:r>
                        <a:rPr lang="en-US" sz="2000" baseline="0" dirty="0"/>
                        <a:t> amount of enzymes, villi flattened and motility reduce </a:t>
                      </a:r>
                      <a:endParaRPr lang="en-US" sz="2000" dirty="0"/>
                    </a:p>
                  </a:txBody>
                  <a:tcPr marT="45716" marB="45716"/>
                </a:tc>
                <a:tc vMerge="1">
                  <a:txBody>
                    <a:bodyPr/>
                    <a:lstStyle/>
                    <a:p>
                      <a:endParaRPr lang="en-US" dirty="0"/>
                    </a:p>
                  </a:txBody>
                  <a:tcPr/>
                </a:tc>
                <a:extLst>
                  <a:ext uri="{0D108BD9-81ED-4DB2-BD59-A6C34878D82A}">
                    <a16:rowId xmlns:a16="http://schemas.microsoft.com/office/drawing/2014/main" val="10004"/>
                  </a:ext>
                </a:extLst>
              </a:tr>
            </a:tbl>
          </a:graphicData>
        </a:graphic>
      </p:graphicFrame>
      <p:sp>
        <p:nvSpPr>
          <p:cNvPr id="42010" name="TextBox 7">
            <a:extLst>
              <a:ext uri="{FF2B5EF4-FFF2-40B4-BE49-F238E27FC236}">
                <a16:creationId xmlns:a16="http://schemas.microsoft.com/office/drawing/2014/main" id="{A872A445-215E-2ACB-BC3A-AEA34508C014}"/>
              </a:ext>
            </a:extLst>
          </p:cNvPr>
          <p:cNvSpPr txBox="1">
            <a:spLocks noChangeArrowheads="1"/>
          </p:cNvSpPr>
          <p:nvPr/>
        </p:nvSpPr>
        <p:spPr bwMode="auto">
          <a:xfrm>
            <a:off x="3381829" y="5927953"/>
            <a:ext cx="6076042"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b="1" dirty="0">
                <a:solidFill>
                  <a:srgbClr val="002060"/>
                </a:solidFill>
                <a:latin typeface="+mn-lt"/>
              </a:rPr>
              <a:t>Reduction in functions of major organs - little margin for error.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7E4BE-B298-36D9-0E1F-542F69EA2797}"/>
              </a:ext>
            </a:extLst>
          </p:cNvPr>
          <p:cNvSpPr>
            <a:spLocks noGrp="1"/>
          </p:cNvSpPr>
          <p:nvPr>
            <p:ph type="title"/>
          </p:nvPr>
        </p:nvSpPr>
        <p:spPr>
          <a:xfrm>
            <a:off x="1132114" y="267153"/>
            <a:ext cx="10515600" cy="1325563"/>
          </a:xfrm>
        </p:spPr>
        <p:txBody>
          <a:bodyPr/>
          <a:lstStyle/>
          <a:p>
            <a:r>
              <a:rPr lang="en-KE" b="1" dirty="0">
                <a:solidFill>
                  <a:srgbClr val="0070C0"/>
                </a:solidFill>
                <a:latin typeface="+mn-lt"/>
              </a:rPr>
              <a:t>Summary</a:t>
            </a:r>
          </a:p>
        </p:txBody>
      </p:sp>
      <p:sp>
        <p:nvSpPr>
          <p:cNvPr id="4" name="Rectangle: Diagonal Corners Rounded 3">
            <a:extLst>
              <a:ext uri="{FF2B5EF4-FFF2-40B4-BE49-F238E27FC236}">
                <a16:creationId xmlns:a16="http://schemas.microsoft.com/office/drawing/2014/main" id="{F50FDE6D-4DD0-87A3-4222-7663741DE622}"/>
              </a:ext>
            </a:extLst>
          </p:cNvPr>
          <p:cNvSpPr/>
          <p:nvPr/>
        </p:nvSpPr>
        <p:spPr>
          <a:xfrm>
            <a:off x="1681843" y="1625374"/>
            <a:ext cx="9274628" cy="3942670"/>
          </a:xfrm>
          <a:prstGeom prst="round2DiagRect">
            <a:avLst/>
          </a:prstGeom>
          <a:solidFill>
            <a:srgbClr val="EAF4E4"/>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endParaRPr lang="en-US" sz="2800" dirty="0">
              <a:solidFill>
                <a:schemeClr val="tx1"/>
              </a:solidFill>
            </a:endParaRPr>
          </a:p>
          <a:p>
            <a:pPr marL="285750" indent="-285750">
              <a:lnSpc>
                <a:spcPct val="150000"/>
              </a:lnSpc>
              <a:buFont typeface="Arial" panose="020B0604020202020204" pitchFamily="34" charset="0"/>
              <a:buChar char="•"/>
            </a:pPr>
            <a:r>
              <a:rPr lang="en-KE" sz="2800" dirty="0">
                <a:solidFill>
                  <a:schemeClr val="tx1"/>
                </a:solidFill>
              </a:rPr>
              <a:t>Triage is </a:t>
            </a:r>
            <a:r>
              <a:rPr lang="en-KE" sz="2800" b="1" dirty="0">
                <a:solidFill>
                  <a:schemeClr val="tx1"/>
                </a:solidFill>
              </a:rPr>
              <a:t>SORTING</a:t>
            </a:r>
            <a:r>
              <a:rPr lang="en-KE" sz="2800" dirty="0">
                <a:solidFill>
                  <a:schemeClr val="tx1"/>
                </a:solidFill>
              </a:rPr>
              <a:t> only. </a:t>
            </a:r>
            <a:r>
              <a:rPr lang="en-GB" sz="2800" dirty="0">
                <a:solidFill>
                  <a:schemeClr val="tx1"/>
                </a:solidFill>
              </a:rPr>
              <a:t>D</a:t>
            </a:r>
            <a:r>
              <a:rPr lang="en-KE" sz="2800" dirty="0" err="1">
                <a:solidFill>
                  <a:schemeClr val="tx1"/>
                </a:solidFill>
              </a:rPr>
              <a:t>iagnosis</a:t>
            </a:r>
            <a:r>
              <a:rPr lang="en-KE" sz="2800" dirty="0">
                <a:solidFill>
                  <a:schemeClr val="tx1"/>
                </a:solidFill>
              </a:rPr>
              <a:t> and treatment is not the responsibility of the person doing triage</a:t>
            </a:r>
          </a:p>
          <a:p>
            <a:pPr marL="285750" indent="-285750">
              <a:lnSpc>
                <a:spcPct val="150000"/>
              </a:lnSpc>
              <a:buFont typeface="Arial" panose="020B0604020202020204" pitchFamily="34" charset="0"/>
              <a:buChar char="•"/>
            </a:pPr>
            <a:r>
              <a:rPr lang="en-US" altLang="en-US" sz="2800" dirty="0">
                <a:solidFill>
                  <a:schemeClr val="tx1"/>
                </a:solidFill>
              </a:rPr>
              <a:t>In a busy department it is a continuous / frequent process</a:t>
            </a:r>
          </a:p>
          <a:p>
            <a:pPr marL="285750" indent="-285750">
              <a:lnSpc>
                <a:spcPct val="150000"/>
              </a:lnSpc>
              <a:buFont typeface="Arial" panose="020B0604020202020204" pitchFamily="34" charset="0"/>
              <a:buChar char="•"/>
            </a:pPr>
            <a:r>
              <a:rPr lang="en-US" altLang="en-US" sz="2800" dirty="0">
                <a:solidFill>
                  <a:schemeClr val="tx1"/>
                </a:solidFill>
              </a:rPr>
              <a:t>Departments need to be </a:t>
            </a:r>
            <a:r>
              <a:rPr lang="en-US" altLang="en-US" sz="2800" dirty="0" err="1">
                <a:solidFill>
                  <a:schemeClr val="tx1"/>
                </a:solidFill>
              </a:rPr>
              <a:t>organised</a:t>
            </a:r>
            <a:r>
              <a:rPr lang="en-US" altLang="en-US" sz="2800" dirty="0">
                <a:solidFill>
                  <a:schemeClr val="tx1"/>
                </a:solidFill>
              </a:rPr>
              <a:t> so that emergencies and priorities can be appropriately handled</a:t>
            </a:r>
          </a:p>
          <a:p>
            <a:pPr marL="285750" indent="-285750" algn="ctr">
              <a:lnSpc>
                <a:spcPct val="150000"/>
              </a:lnSpc>
              <a:buFont typeface="Arial" panose="020B0604020202020204" pitchFamily="34" charset="0"/>
              <a:buChar char="•"/>
            </a:pPr>
            <a:endParaRPr lang="en-KE" sz="2800" dirty="0">
              <a:solidFill>
                <a:schemeClr val="tx1"/>
              </a:solidFill>
            </a:endParaRPr>
          </a:p>
        </p:txBody>
      </p:sp>
    </p:spTree>
    <p:extLst>
      <p:ext uri="{BB962C8B-B14F-4D97-AF65-F5344CB8AC3E}">
        <p14:creationId xmlns:p14="http://schemas.microsoft.com/office/powerpoint/2010/main" val="30060528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18D51-5173-C148-2198-EAE76F5960B6}"/>
              </a:ext>
            </a:extLst>
          </p:cNvPr>
          <p:cNvSpPr>
            <a:spLocks noGrp="1"/>
          </p:cNvSpPr>
          <p:nvPr>
            <p:ph type="title"/>
          </p:nvPr>
        </p:nvSpPr>
        <p:spPr>
          <a:xfrm>
            <a:off x="1480458" y="72163"/>
            <a:ext cx="10515600" cy="1325563"/>
          </a:xfrm>
        </p:spPr>
        <p:txBody>
          <a:bodyPr>
            <a:normAutofit/>
          </a:bodyPr>
          <a:lstStyle/>
          <a:p>
            <a:r>
              <a:rPr lang="en-US" sz="4000" b="1" dirty="0">
                <a:solidFill>
                  <a:srgbClr val="0070C0"/>
                </a:solidFill>
                <a:latin typeface="+mn-lt"/>
              </a:rPr>
              <a:t>Things not to do and why in children with SAM</a:t>
            </a:r>
            <a:endParaRPr lang="en-KE" sz="4000" b="1" dirty="0">
              <a:solidFill>
                <a:srgbClr val="0070C0"/>
              </a:solidFill>
              <a:latin typeface="+mn-lt"/>
            </a:endParaRPr>
          </a:p>
        </p:txBody>
      </p:sp>
      <p:graphicFrame>
        <p:nvGraphicFramePr>
          <p:cNvPr id="9" name="Table 8">
            <a:extLst>
              <a:ext uri="{FF2B5EF4-FFF2-40B4-BE49-F238E27FC236}">
                <a16:creationId xmlns:a16="http://schemas.microsoft.com/office/drawing/2014/main" id="{8A923E09-3AF1-F799-8575-1E3D2C9AA0F6}"/>
              </a:ext>
            </a:extLst>
          </p:cNvPr>
          <p:cNvGraphicFramePr>
            <a:graphicFrameLocks noGrp="1"/>
          </p:cNvGraphicFramePr>
          <p:nvPr>
            <p:extLst>
              <p:ext uri="{D42A27DB-BD31-4B8C-83A1-F6EECF244321}">
                <p14:modId xmlns:p14="http://schemas.microsoft.com/office/powerpoint/2010/main" val="1846615984"/>
              </p:ext>
            </p:extLst>
          </p:nvPr>
        </p:nvGraphicFramePr>
        <p:xfrm>
          <a:off x="1480458" y="1397726"/>
          <a:ext cx="10014856" cy="3870960"/>
        </p:xfrm>
        <a:graphic>
          <a:graphicData uri="http://schemas.openxmlformats.org/drawingml/2006/table">
            <a:tbl>
              <a:tblPr firstRow="1" bandRow="1">
                <a:tableStyleId>{5C22544A-7EE6-4342-B048-85BDC9FD1C3A}</a:tableStyleId>
              </a:tblPr>
              <a:tblGrid>
                <a:gridCol w="3976913">
                  <a:extLst>
                    <a:ext uri="{9D8B030D-6E8A-4147-A177-3AD203B41FA5}">
                      <a16:colId xmlns:a16="http://schemas.microsoft.com/office/drawing/2014/main" val="1961250741"/>
                    </a:ext>
                  </a:extLst>
                </a:gridCol>
                <a:gridCol w="6037943">
                  <a:extLst>
                    <a:ext uri="{9D8B030D-6E8A-4147-A177-3AD203B41FA5}">
                      <a16:colId xmlns:a16="http://schemas.microsoft.com/office/drawing/2014/main" val="3679739997"/>
                    </a:ext>
                  </a:extLst>
                </a:gridCol>
              </a:tblGrid>
              <a:tr h="370840">
                <a:tc>
                  <a:txBody>
                    <a:bodyPr/>
                    <a:lstStyle/>
                    <a:p>
                      <a:r>
                        <a:rPr lang="en-US" sz="2000" dirty="0"/>
                        <a:t>Things NOT to do</a:t>
                      </a:r>
                      <a:endParaRPr lang="en-KE" sz="2000" dirty="0"/>
                    </a:p>
                  </a:txBody>
                  <a:tcPr/>
                </a:tc>
                <a:tc>
                  <a:txBody>
                    <a:bodyPr/>
                    <a:lstStyle/>
                    <a:p>
                      <a:r>
                        <a:rPr lang="en-US" sz="2000" dirty="0"/>
                        <a:t>Why</a:t>
                      </a:r>
                      <a:endParaRPr lang="en-KE" sz="2000" dirty="0"/>
                    </a:p>
                  </a:txBody>
                  <a:tcPr/>
                </a:tc>
                <a:extLst>
                  <a:ext uri="{0D108BD9-81ED-4DB2-BD59-A6C34878D82A}">
                    <a16:rowId xmlns:a16="http://schemas.microsoft.com/office/drawing/2014/main" val="1083586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 Do </a:t>
                      </a:r>
                      <a:r>
                        <a:rPr lang="en-US" sz="2000" b="1" dirty="0">
                          <a:solidFill>
                            <a:schemeClr val="tx1"/>
                          </a:solidFill>
                        </a:rPr>
                        <a:t>NOT</a:t>
                      </a:r>
                      <a:r>
                        <a:rPr lang="en-US" sz="2000" b="0" dirty="0">
                          <a:solidFill>
                            <a:schemeClr val="tx1"/>
                          </a:solidFill>
                        </a:rPr>
                        <a:t> give diuretics in children to treat  oedema</a:t>
                      </a:r>
                      <a:endParaRPr lang="en-KE" sz="2000" b="0" dirty="0">
                        <a:solidFill>
                          <a:schemeClr val="tx1"/>
                        </a:solidFill>
                      </a:endParaRPr>
                    </a:p>
                    <a:p>
                      <a:endParaRPr lang="en-KE" sz="2000" dirty="0"/>
                    </a:p>
                  </a:txBody>
                  <a:tcPr/>
                </a:tc>
                <a:tc>
                  <a:txBody>
                    <a:bodyPr/>
                    <a:lstStyle/>
                    <a:p>
                      <a:r>
                        <a:rPr lang="en-US" sz="2000" dirty="0"/>
                        <a:t>The oedema is partly due to sodium overloading and will resolve with proper feeding. Giving a diuretic will worsen the child’s electrolyte imbalance and cause death</a:t>
                      </a:r>
                      <a:endParaRPr lang="en-KE" sz="2000" dirty="0"/>
                    </a:p>
                  </a:txBody>
                  <a:tcPr/>
                </a:tc>
                <a:extLst>
                  <a:ext uri="{0D108BD9-81ED-4DB2-BD59-A6C34878D82A}">
                    <a16:rowId xmlns:a16="http://schemas.microsoft.com/office/drawing/2014/main" val="2837359034"/>
                  </a:ext>
                </a:extLst>
              </a:tr>
              <a:tr h="370840">
                <a:tc>
                  <a:txBody>
                    <a:bodyPr/>
                    <a:lstStyle/>
                    <a:p>
                      <a:r>
                        <a:rPr lang="en-US" sz="2000" dirty="0"/>
                        <a:t>Do </a:t>
                      </a:r>
                      <a:r>
                        <a:rPr lang="en-US" sz="2400" b="1" dirty="0"/>
                        <a:t>NOT</a:t>
                      </a:r>
                      <a:r>
                        <a:rPr lang="en-US" sz="2000" dirty="0"/>
                        <a:t> give iron during the stabilization phase</a:t>
                      </a:r>
                      <a:endParaRPr lang="en-KE" sz="2000" dirty="0"/>
                    </a:p>
                  </a:txBody>
                  <a:tcPr/>
                </a:tc>
                <a:tc>
                  <a:txBody>
                    <a:bodyPr/>
                    <a:lstStyle/>
                    <a:p>
                      <a:r>
                        <a:rPr lang="en-US" sz="2000" dirty="0"/>
                        <a:t>Giving iron early in treatment may worsen the toxic effects and worsen the infection</a:t>
                      </a:r>
                      <a:endParaRPr lang="en-KE" sz="2000" dirty="0"/>
                    </a:p>
                  </a:txBody>
                  <a:tcPr/>
                </a:tc>
                <a:extLst>
                  <a:ext uri="{0D108BD9-81ED-4DB2-BD59-A6C34878D82A}">
                    <a16:rowId xmlns:a16="http://schemas.microsoft.com/office/drawing/2014/main" val="3853255679"/>
                  </a:ext>
                </a:extLst>
              </a:tr>
              <a:tr h="370840">
                <a:tc>
                  <a:txBody>
                    <a:bodyPr/>
                    <a:lstStyle/>
                    <a:p>
                      <a:r>
                        <a:rPr lang="en-US" sz="2000" dirty="0"/>
                        <a:t>Do </a:t>
                      </a:r>
                      <a:r>
                        <a:rPr lang="en-US" sz="2000" b="1" dirty="0"/>
                        <a:t>NOT</a:t>
                      </a:r>
                      <a:r>
                        <a:rPr lang="en-US" sz="2000" dirty="0"/>
                        <a:t> give high protein formula/ diet</a:t>
                      </a:r>
                      <a:endParaRPr lang="en-KE" sz="2000" dirty="0"/>
                    </a:p>
                  </a:txBody>
                  <a:tcPr/>
                </a:tc>
                <a:tc>
                  <a:txBody>
                    <a:bodyPr/>
                    <a:lstStyle/>
                    <a:p>
                      <a:r>
                        <a:rPr lang="en-US" sz="2000" dirty="0"/>
                        <a:t>Too much protein could overload the liver, heart and kidneys and may cause death. </a:t>
                      </a:r>
                      <a:endParaRPr lang="en-KE" sz="2000" dirty="0"/>
                    </a:p>
                  </a:txBody>
                  <a:tcPr/>
                </a:tc>
                <a:extLst>
                  <a:ext uri="{0D108BD9-81ED-4DB2-BD59-A6C34878D82A}">
                    <a16:rowId xmlns:a16="http://schemas.microsoft.com/office/drawing/2014/main" val="1473847144"/>
                  </a:ext>
                </a:extLst>
              </a:tr>
              <a:tr h="370840">
                <a:tc>
                  <a:txBody>
                    <a:bodyPr/>
                    <a:lstStyle/>
                    <a:p>
                      <a:r>
                        <a:rPr lang="en-US" sz="2000" dirty="0"/>
                        <a:t>Do </a:t>
                      </a:r>
                      <a:r>
                        <a:rPr lang="en-US" sz="2000" b="1" dirty="0">
                          <a:solidFill>
                            <a:schemeClr val="tx1"/>
                          </a:solidFill>
                        </a:rPr>
                        <a:t>NOT</a:t>
                      </a:r>
                      <a:r>
                        <a:rPr lang="en-US" sz="2000" dirty="0"/>
                        <a:t> give IV fluids routinely</a:t>
                      </a:r>
                      <a:endParaRPr lang="en-KE" sz="2000" dirty="0"/>
                    </a:p>
                  </a:txBody>
                  <a:tcPr/>
                </a:tc>
                <a:tc>
                  <a:txBody>
                    <a:bodyPr/>
                    <a:lstStyle/>
                    <a:p>
                      <a:r>
                        <a:rPr lang="en-US" sz="2000" dirty="0"/>
                        <a:t>IV fluids can cause fluid overload and heart failure. Only give IV fluids in children with </a:t>
                      </a:r>
                      <a:r>
                        <a:rPr lang="en-US" sz="2000" dirty="0" err="1"/>
                        <a:t>hypovolaemic</a:t>
                      </a:r>
                      <a:r>
                        <a:rPr lang="en-US" sz="2000" dirty="0"/>
                        <a:t> shock</a:t>
                      </a:r>
                      <a:endParaRPr lang="en-KE" sz="2000" dirty="0"/>
                    </a:p>
                  </a:txBody>
                  <a:tcPr/>
                </a:tc>
                <a:extLst>
                  <a:ext uri="{0D108BD9-81ED-4DB2-BD59-A6C34878D82A}">
                    <a16:rowId xmlns:a16="http://schemas.microsoft.com/office/drawing/2014/main" val="1834528466"/>
                  </a:ext>
                </a:extLst>
              </a:tr>
            </a:tbl>
          </a:graphicData>
        </a:graphic>
      </p:graphicFrame>
    </p:spTree>
    <p:extLst>
      <p:ext uri="{BB962C8B-B14F-4D97-AF65-F5344CB8AC3E}">
        <p14:creationId xmlns:p14="http://schemas.microsoft.com/office/powerpoint/2010/main" val="10129246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0101-7ECC-4C02-95AF-C52EDBAB0B5D}"/>
              </a:ext>
            </a:extLst>
          </p:cNvPr>
          <p:cNvSpPr>
            <a:spLocks noGrp="1"/>
          </p:cNvSpPr>
          <p:nvPr>
            <p:ph type="title"/>
          </p:nvPr>
        </p:nvSpPr>
        <p:spPr>
          <a:xfrm>
            <a:off x="1113972" y="0"/>
            <a:ext cx="10515600" cy="1325563"/>
          </a:xfrm>
        </p:spPr>
        <p:txBody>
          <a:bodyPr>
            <a:normAutofit/>
          </a:bodyPr>
          <a:lstStyle/>
          <a:p>
            <a:r>
              <a:rPr lang="en-US" sz="4000" b="1" dirty="0">
                <a:solidFill>
                  <a:srgbClr val="0070C0"/>
                </a:solidFill>
                <a:latin typeface="+mn-lt"/>
              </a:rPr>
              <a:t>General principles of care for a child with SAM</a:t>
            </a:r>
            <a:endParaRPr lang="en-KE" sz="4000" b="1" dirty="0">
              <a:solidFill>
                <a:srgbClr val="0070C0"/>
              </a:solidFill>
              <a:latin typeface="+mn-lt"/>
            </a:endParaRPr>
          </a:p>
        </p:txBody>
      </p:sp>
      <p:sp>
        <p:nvSpPr>
          <p:cNvPr id="3" name="Content Placeholder 2">
            <a:extLst>
              <a:ext uri="{FF2B5EF4-FFF2-40B4-BE49-F238E27FC236}">
                <a16:creationId xmlns:a16="http://schemas.microsoft.com/office/drawing/2014/main" id="{34148E69-BD98-0034-21A7-539EE55ABB01}"/>
              </a:ext>
            </a:extLst>
          </p:cNvPr>
          <p:cNvSpPr>
            <a:spLocks noGrp="1"/>
          </p:cNvSpPr>
          <p:nvPr>
            <p:ph idx="1"/>
          </p:nvPr>
        </p:nvSpPr>
        <p:spPr>
          <a:xfrm>
            <a:off x="1295399" y="1448254"/>
            <a:ext cx="10515600" cy="4647746"/>
          </a:xfrm>
          <a:ln w="28575">
            <a:solidFill>
              <a:schemeClr val="accent5">
                <a:lumMod val="75000"/>
              </a:schemeClr>
            </a:solidFill>
          </a:ln>
        </p:spPr>
        <p:txBody>
          <a:bodyPr>
            <a:normAutofit fontScale="92500" lnSpcReduction="10000"/>
          </a:bodyPr>
          <a:lstStyle/>
          <a:p>
            <a:r>
              <a:rPr lang="en-US" dirty="0"/>
              <a:t>The management of medical complications are accomplished in 2 phases:</a:t>
            </a:r>
          </a:p>
          <a:p>
            <a:pPr lvl="1"/>
            <a:r>
              <a:rPr lang="en-US" b="1" dirty="0"/>
              <a:t>An initial stabilization phase (phase 1)</a:t>
            </a:r>
          </a:p>
          <a:p>
            <a:pPr lvl="1"/>
            <a:r>
              <a:rPr lang="en-US" b="1" dirty="0"/>
              <a:t>A longer transition and rehabilitation phase (phase 2)</a:t>
            </a:r>
          </a:p>
          <a:p>
            <a:pPr lvl="1"/>
            <a:endParaRPr lang="en-US" dirty="0"/>
          </a:p>
          <a:p>
            <a:r>
              <a:rPr lang="en-US" dirty="0"/>
              <a:t>Phase 1 focusses on treating complications and initiating nutritional rehabilitation</a:t>
            </a:r>
          </a:p>
          <a:p>
            <a:endParaRPr lang="en-US" dirty="0"/>
          </a:p>
          <a:p>
            <a:r>
              <a:rPr lang="en-US" dirty="0"/>
              <a:t>During transition, intensive feeding is given to recover most of the lost weight, emotional and physical stimulation is increased.</a:t>
            </a:r>
          </a:p>
          <a:p>
            <a:endParaRPr lang="en-US" dirty="0"/>
          </a:p>
          <a:p>
            <a:r>
              <a:rPr lang="en-US" dirty="0"/>
              <a:t>Rehabilitation is characterized by rapid weight gain (catch up growth ) and preparation for discharge</a:t>
            </a:r>
            <a:endParaRPr lang="en-KE" dirty="0"/>
          </a:p>
        </p:txBody>
      </p:sp>
      <p:cxnSp>
        <p:nvCxnSpPr>
          <p:cNvPr id="5" name="Straight Connector 4">
            <a:extLst>
              <a:ext uri="{FF2B5EF4-FFF2-40B4-BE49-F238E27FC236}">
                <a16:creationId xmlns:a16="http://schemas.microsoft.com/office/drawing/2014/main" id="{289C841E-1A78-8A5C-55A1-EE1F5499F9A9}"/>
              </a:ext>
            </a:extLst>
          </p:cNvPr>
          <p:cNvCxnSpPr/>
          <p:nvPr/>
        </p:nvCxnSpPr>
        <p:spPr>
          <a:xfrm>
            <a:off x="1404257" y="2641599"/>
            <a:ext cx="9964056" cy="0"/>
          </a:xfrm>
          <a:prstGeom prst="line">
            <a:avLst/>
          </a:prstGeom>
          <a:ln w="28575">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524D8EC-FDDB-0451-7066-ED0EEA10232E}"/>
              </a:ext>
            </a:extLst>
          </p:cNvPr>
          <p:cNvCxnSpPr/>
          <p:nvPr/>
        </p:nvCxnSpPr>
        <p:spPr>
          <a:xfrm>
            <a:off x="1426027" y="3899695"/>
            <a:ext cx="9964056" cy="0"/>
          </a:xfrm>
          <a:prstGeom prst="line">
            <a:avLst/>
          </a:prstGeom>
          <a:ln w="28575">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042160B-375E-CF75-9163-438944A04CA4}"/>
              </a:ext>
            </a:extLst>
          </p:cNvPr>
          <p:cNvCxnSpPr/>
          <p:nvPr/>
        </p:nvCxnSpPr>
        <p:spPr>
          <a:xfrm>
            <a:off x="1455060" y="5036458"/>
            <a:ext cx="9964056" cy="0"/>
          </a:xfrm>
          <a:prstGeom prst="line">
            <a:avLst/>
          </a:prstGeom>
          <a:ln w="28575">
            <a:solidFill>
              <a:schemeClr val="accent5">
                <a:lumMod val="7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4600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A902321A-330B-5647-444F-731D01B6B28F}"/>
              </a:ext>
            </a:extLst>
          </p:cNvPr>
          <p:cNvSpPr>
            <a:spLocks noGrp="1" noChangeArrowheads="1"/>
          </p:cNvSpPr>
          <p:nvPr>
            <p:ph type="title"/>
          </p:nvPr>
        </p:nvSpPr>
        <p:spPr>
          <a:xfrm>
            <a:off x="838200" y="0"/>
            <a:ext cx="10515600" cy="1325563"/>
          </a:xfrm>
        </p:spPr>
        <p:txBody>
          <a:bodyPr/>
          <a:lstStyle/>
          <a:p>
            <a:pPr algn="ctr">
              <a:defRPr/>
            </a:pPr>
            <a:r>
              <a:rPr lang="en-GB" b="1" dirty="0">
                <a:solidFill>
                  <a:srgbClr val="0070C0"/>
                </a:solidFill>
                <a:latin typeface="+mn-lt"/>
              </a:rPr>
              <a:t>10 Step Approach (Refer to BPP page 43)</a:t>
            </a:r>
          </a:p>
        </p:txBody>
      </p:sp>
      <p:grpSp>
        <p:nvGrpSpPr>
          <p:cNvPr id="2" name="Group 1">
            <a:extLst>
              <a:ext uri="{FF2B5EF4-FFF2-40B4-BE49-F238E27FC236}">
                <a16:creationId xmlns:a16="http://schemas.microsoft.com/office/drawing/2014/main" id="{E5F93C60-0237-3A32-6DD5-E451CC50A13F}"/>
              </a:ext>
            </a:extLst>
          </p:cNvPr>
          <p:cNvGrpSpPr/>
          <p:nvPr/>
        </p:nvGrpSpPr>
        <p:grpSpPr>
          <a:xfrm>
            <a:off x="1262743" y="1140767"/>
            <a:ext cx="10824028" cy="4576465"/>
            <a:chOff x="1981200" y="1752600"/>
            <a:chExt cx="10824028" cy="4576465"/>
          </a:xfrm>
        </p:grpSpPr>
        <p:sp>
          <p:nvSpPr>
            <p:cNvPr id="44035" name="Rectangle 3">
              <a:extLst>
                <a:ext uri="{FF2B5EF4-FFF2-40B4-BE49-F238E27FC236}">
                  <a16:creationId xmlns:a16="http://schemas.microsoft.com/office/drawing/2014/main" id="{D4A7A7E6-4426-A389-BE2B-590DF2610020}"/>
                </a:ext>
              </a:extLst>
            </p:cNvPr>
            <p:cNvSpPr>
              <a:spLocks noChangeArrowheads="1"/>
            </p:cNvSpPr>
            <p:nvPr/>
          </p:nvSpPr>
          <p:spPr bwMode="auto">
            <a:xfrm>
              <a:off x="1981200" y="5867400"/>
              <a:ext cx="5181600" cy="457200"/>
            </a:xfrm>
            <a:prstGeom prst="rect">
              <a:avLst/>
            </a:prstGeom>
            <a:solidFill>
              <a:srgbClr val="6666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4036" name="Rectangle 4">
              <a:extLst>
                <a:ext uri="{FF2B5EF4-FFF2-40B4-BE49-F238E27FC236}">
                  <a16:creationId xmlns:a16="http://schemas.microsoft.com/office/drawing/2014/main" id="{97A6C5CE-9B39-A51E-B51E-C75D67EB6BA1}"/>
                </a:ext>
              </a:extLst>
            </p:cNvPr>
            <p:cNvSpPr>
              <a:spLocks noChangeArrowheads="1"/>
            </p:cNvSpPr>
            <p:nvPr/>
          </p:nvSpPr>
          <p:spPr bwMode="auto">
            <a:xfrm>
              <a:off x="1981200" y="1752600"/>
              <a:ext cx="609600" cy="457200"/>
            </a:xfrm>
            <a:prstGeom prst="rect">
              <a:avLst/>
            </a:prstGeom>
            <a:solidFill>
              <a:srgbClr val="A5002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4037" name="Rectangle 5">
              <a:extLst>
                <a:ext uri="{FF2B5EF4-FFF2-40B4-BE49-F238E27FC236}">
                  <a16:creationId xmlns:a16="http://schemas.microsoft.com/office/drawing/2014/main" id="{9973FDAB-CCC2-8547-81A1-06C4F1574E32}"/>
                </a:ext>
              </a:extLst>
            </p:cNvPr>
            <p:cNvSpPr>
              <a:spLocks noChangeArrowheads="1"/>
            </p:cNvSpPr>
            <p:nvPr/>
          </p:nvSpPr>
          <p:spPr bwMode="auto">
            <a:xfrm>
              <a:off x="1981200" y="2209800"/>
              <a:ext cx="990600" cy="457200"/>
            </a:xfrm>
            <a:prstGeom prst="rect">
              <a:avLst/>
            </a:prstGeom>
            <a:solidFill>
              <a:srgbClr val="A5002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4038" name="Rectangle 6">
              <a:extLst>
                <a:ext uri="{FF2B5EF4-FFF2-40B4-BE49-F238E27FC236}">
                  <a16:creationId xmlns:a16="http://schemas.microsoft.com/office/drawing/2014/main" id="{D006DB76-11AF-3F07-B9AA-196B83CE9092}"/>
                </a:ext>
              </a:extLst>
            </p:cNvPr>
            <p:cNvSpPr>
              <a:spLocks noChangeArrowheads="1"/>
            </p:cNvSpPr>
            <p:nvPr/>
          </p:nvSpPr>
          <p:spPr bwMode="auto">
            <a:xfrm>
              <a:off x="1981200" y="2667000"/>
              <a:ext cx="1447800" cy="457200"/>
            </a:xfrm>
            <a:prstGeom prst="rect">
              <a:avLst/>
            </a:prstGeom>
            <a:solidFill>
              <a:srgbClr val="A5002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4039" name="Rectangle 7">
              <a:extLst>
                <a:ext uri="{FF2B5EF4-FFF2-40B4-BE49-F238E27FC236}">
                  <a16:creationId xmlns:a16="http://schemas.microsoft.com/office/drawing/2014/main" id="{3834E575-713D-C778-26D8-655A1A88B73F}"/>
                </a:ext>
              </a:extLst>
            </p:cNvPr>
            <p:cNvSpPr>
              <a:spLocks noChangeArrowheads="1"/>
            </p:cNvSpPr>
            <p:nvPr/>
          </p:nvSpPr>
          <p:spPr bwMode="auto">
            <a:xfrm>
              <a:off x="1981200" y="3124200"/>
              <a:ext cx="1981200" cy="457200"/>
            </a:xfrm>
            <a:prstGeom prst="rect">
              <a:avLst/>
            </a:prstGeom>
            <a:solidFill>
              <a:srgbClr val="A5002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4040" name="Rectangle 8">
              <a:extLst>
                <a:ext uri="{FF2B5EF4-FFF2-40B4-BE49-F238E27FC236}">
                  <a16:creationId xmlns:a16="http://schemas.microsoft.com/office/drawing/2014/main" id="{0E5C07F4-EBC9-4BE2-595C-6BE9BBC7D4A6}"/>
                </a:ext>
              </a:extLst>
            </p:cNvPr>
            <p:cNvSpPr>
              <a:spLocks noChangeArrowheads="1"/>
            </p:cNvSpPr>
            <p:nvPr/>
          </p:nvSpPr>
          <p:spPr bwMode="auto">
            <a:xfrm>
              <a:off x="1981200" y="3581400"/>
              <a:ext cx="2514600" cy="457200"/>
            </a:xfrm>
            <a:prstGeom prst="rect">
              <a:avLst/>
            </a:prstGeom>
            <a:solidFill>
              <a:srgbClr val="A5002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4041" name="Rectangle 9">
              <a:extLst>
                <a:ext uri="{FF2B5EF4-FFF2-40B4-BE49-F238E27FC236}">
                  <a16:creationId xmlns:a16="http://schemas.microsoft.com/office/drawing/2014/main" id="{C030BDD4-61FB-AC17-D63B-D3B650ADBE36}"/>
                </a:ext>
              </a:extLst>
            </p:cNvPr>
            <p:cNvSpPr>
              <a:spLocks noChangeArrowheads="1"/>
            </p:cNvSpPr>
            <p:nvPr/>
          </p:nvSpPr>
          <p:spPr bwMode="auto">
            <a:xfrm>
              <a:off x="1981200" y="4038600"/>
              <a:ext cx="3048000" cy="457200"/>
            </a:xfrm>
            <a:prstGeom prst="rect">
              <a:avLst/>
            </a:prstGeom>
            <a:solidFill>
              <a:srgbClr val="A5002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4042" name="Rectangle 10">
              <a:extLst>
                <a:ext uri="{FF2B5EF4-FFF2-40B4-BE49-F238E27FC236}">
                  <a16:creationId xmlns:a16="http://schemas.microsoft.com/office/drawing/2014/main" id="{2F94E039-0D4B-801C-889F-5B636AE56271}"/>
                </a:ext>
              </a:extLst>
            </p:cNvPr>
            <p:cNvSpPr>
              <a:spLocks noChangeArrowheads="1"/>
            </p:cNvSpPr>
            <p:nvPr/>
          </p:nvSpPr>
          <p:spPr bwMode="auto">
            <a:xfrm>
              <a:off x="1981200" y="4495800"/>
              <a:ext cx="3581400" cy="457200"/>
            </a:xfrm>
            <a:prstGeom prst="rect">
              <a:avLst/>
            </a:prstGeom>
            <a:solidFill>
              <a:srgbClr val="A5002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4043" name="Rectangle 11">
              <a:extLst>
                <a:ext uri="{FF2B5EF4-FFF2-40B4-BE49-F238E27FC236}">
                  <a16:creationId xmlns:a16="http://schemas.microsoft.com/office/drawing/2014/main" id="{EA54EFF7-ED76-0731-6C83-9020C9549FC6}"/>
                </a:ext>
              </a:extLst>
            </p:cNvPr>
            <p:cNvSpPr>
              <a:spLocks noChangeArrowheads="1"/>
            </p:cNvSpPr>
            <p:nvPr/>
          </p:nvSpPr>
          <p:spPr bwMode="auto">
            <a:xfrm>
              <a:off x="1981200" y="4953000"/>
              <a:ext cx="4114800" cy="457200"/>
            </a:xfrm>
            <a:prstGeom prst="rect">
              <a:avLst/>
            </a:prstGeom>
            <a:solidFill>
              <a:srgbClr val="6666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4044" name="Rectangle 12">
              <a:extLst>
                <a:ext uri="{FF2B5EF4-FFF2-40B4-BE49-F238E27FC236}">
                  <a16:creationId xmlns:a16="http://schemas.microsoft.com/office/drawing/2014/main" id="{4F6ABEFC-FCDB-DFF5-DE2A-B99B83451E69}"/>
                </a:ext>
              </a:extLst>
            </p:cNvPr>
            <p:cNvSpPr>
              <a:spLocks noChangeArrowheads="1"/>
            </p:cNvSpPr>
            <p:nvPr/>
          </p:nvSpPr>
          <p:spPr bwMode="auto">
            <a:xfrm>
              <a:off x="1981200" y="5410200"/>
              <a:ext cx="4648200" cy="457200"/>
            </a:xfrm>
            <a:prstGeom prst="rect">
              <a:avLst/>
            </a:prstGeom>
            <a:solidFill>
              <a:srgbClr val="6666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4045" name="Text Box 13">
              <a:extLst>
                <a:ext uri="{FF2B5EF4-FFF2-40B4-BE49-F238E27FC236}">
                  <a16:creationId xmlns:a16="http://schemas.microsoft.com/office/drawing/2014/main" id="{2BB1937B-2CA8-68EC-8377-65E044FC4BEF}"/>
                </a:ext>
              </a:extLst>
            </p:cNvPr>
            <p:cNvSpPr txBox="1">
              <a:spLocks noChangeArrowheads="1"/>
            </p:cNvSpPr>
            <p:nvPr/>
          </p:nvSpPr>
          <p:spPr bwMode="auto">
            <a:xfrm>
              <a:off x="2743199" y="1752600"/>
              <a:ext cx="47570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dirty="0">
                  <a:latin typeface="Arial" panose="020B0604020202020204" pitchFamily="34" charset="0"/>
                </a:rPr>
                <a:t>Prevent and treat Hypoglycaemia</a:t>
              </a:r>
            </a:p>
          </p:txBody>
        </p:sp>
        <p:sp>
          <p:nvSpPr>
            <p:cNvPr id="44046" name="Text Box 14">
              <a:extLst>
                <a:ext uri="{FF2B5EF4-FFF2-40B4-BE49-F238E27FC236}">
                  <a16:creationId xmlns:a16="http://schemas.microsoft.com/office/drawing/2014/main" id="{A3D482F6-5627-B3B5-512D-6C02CE45F025}"/>
                </a:ext>
              </a:extLst>
            </p:cNvPr>
            <p:cNvSpPr txBox="1">
              <a:spLocks noChangeArrowheads="1"/>
            </p:cNvSpPr>
            <p:nvPr/>
          </p:nvSpPr>
          <p:spPr bwMode="auto">
            <a:xfrm>
              <a:off x="3124199" y="2209800"/>
              <a:ext cx="49856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dirty="0">
                  <a:latin typeface="Arial" panose="020B0604020202020204" pitchFamily="34" charset="0"/>
                </a:rPr>
                <a:t>Prevent and treat Hypothermia</a:t>
              </a:r>
            </a:p>
          </p:txBody>
        </p:sp>
        <p:sp>
          <p:nvSpPr>
            <p:cNvPr id="44047" name="Text Box 15">
              <a:extLst>
                <a:ext uri="{FF2B5EF4-FFF2-40B4-BE49-F238E27FC236}">
                  <a16:creationId xmlns:a16="http://schemas.microsoft.com/office/drawing/2014/main" id="{773F5845-DD74-C412-0CB0-399500C9C084}"/>
                </a:ext>
              </a:extLst>
            </p:cNvPr>
            <p:cNvSpPr txBox="1">
              <a:spLocks noChangeArrowheads="1"/>
            </p:cNvSpPr>
            <p:nvPr/>
          </p:nvSpPr>
          <p:spPr bwMode="auto">
            <a:xfrm>
              <a:off x="3505199" y="2667000"/>
              <a:ext cx="46046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dirty="0">
                  <a:latin typeface="Arial" panose="020B0604020202020204" pitchFamily="34" charset="0"/>
                </a:rPr>
                <a:t>Prevent and treat Dehydration</a:t>
              </a:r>
            </a:p>
          </p:txBody>
        </p:sp>
        <p:sp>
          <p:nvSpPr>
            <p:cNvPr id="44048" name="Text Box 16">
              <a:extLst>
                <a:ext uri="{FF2B5EF4-FFF2-40B4-BE49-F238E27FC236}">
                  <a16:creationId xmlns:a16="http://schemas.microsoft.com/office/drawing/2014/main" id="{E5995381-1171-53FA-0426-EF2F09A521B8}"/>
                </a:ext>
              </a:extLst>
            </p:cNvPr>
            <p:cNvSpPr txBox="1">
              <a:spLocks noChangeArrowheads="1"/>
            </p:cNvSpPr>
            <p:nvPr/>
          </p:nvSpPr>
          <p:spPr bwMode="auto">
            <a:xfrm>
              <a:off x="4038600" y="3124200"/>
              <a:ext cx="46046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dirty="0">
                  <a:latin typeface="Arial" panose="020B0604020202020204" pitchFamily="34" charset="0"/>
                </a:rPr>
                <a:t>Correct Electrolyte imbalance</a:t>
              </a:r>
            </a:p>
          </p:txBody>
        </p:sp>
        <p:sp>
          <p:nvSpPr>
            <p:cNvPr id="44049" name="Text Box 17">
              <a:extLst>
                <a:ext uri="{FF2B5EF4-FFF2-40B4-BE49-F238E27FC236}">
                  <a16:creationId xmlns:a16="http://schemas.microsoft.com/office/drawing/2014/main" id="{86A98FB6-04CF-AF3A-E20B-CAA76323018E}"/>
                </a:ext>
              </a:extLst>
            </p:cNvPr>
            <p:cNvSpPr txBox="1">
              <a:spLocks noChangeArrowheads="1"/>
            </p:cNvSpPr>
            <p:nvPr/>
          </p:nvSpPr>
          <p:spPr bwMode="auto">
            <a:xfrm>
              <a:off x="4572000" y="3581400"/>
              <a:ext cx="586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dirty="0">
                  <a:latin typeface="Arial" panose="020B0604020202020204" pitchFamily="34" charset="0"/>
                </a:rPr>
                <a:t>Presumptive  treatment of Infection</a:t>
              </a:r>
            </a:p>
          </p:txBody>
        </p:sp>
        <p:sp>
          <p:nvSpPr>
            <p:cNvPr id="44050" name="Text Box 18">
              <a:extLst>
                <a:ext uri="{FF2B5EF4-FFF2-40B4-BE49-F238E27FC236}">
                  <a16:creationId xmlns:a16="http://schemas.microsoft.com/office/drawing/2014/main" id="{6580A109-BC40-B2BB-1D00-2B6916B31AC9}"/>
                </a:ext>
              </a:extLst>
            </p:cNvPr>
            <p:cNvSpPr txBox="1">
              <a:spLocks noChangeArrowheads="1"/>
            </p:cNvSpPr>
            <p:nvPr/>
          </p:nvSpPr>
          <p:spPr bwMode="auto">
            <a:xfrm>
              <a:off x="5181600" y="4038600"/>
              <a:ext cx="55662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dirty="0">
                  <a:latin typeface="Arial" panose="020B0604020202020204" pitchFamily="34" charset="0"/>
                </a:rPr>
                <a:t>Correct Micronutrient deficiencies</a:t>
              </a:r>
            </a:p>
          </p:txBody>
        </p:sp>
        <p:sp>
          <p:nvSpPr>
            <p:cNvPr id="44051" name="Text Box 19">
              <a:extLst>
                <a:ext uri="{FF2B5EF4-FFF2-40B4-BE49-F238E27FC236}">
                  <a16:creationId xmlns:a16="http://schemas.microsoft.com/office/drawing/2014/main" id="{C6364359-3CE0-5C06-17D7-985EC8E2817B}"/>
                </a:ext>
              </a:extLst>
            </p:cNvPr>
            <p:cNvSpPr txBox="1">
              <a:spLocks noChangeArrowheads="1"/>
            </p:cNvSpPr>
            <p:nvPr/>
          </p:nvSpPr>
          <p:spPr bwMode="auto">
            <a:xfrm>
              <a:off x="5638799" y="4495800"/>
              <a:ext cx="4833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dirty="0">
                  <a:latin typeface="Arial" panose="020B0604020202020204" pitchFamily="34" charset="0"/>
                </a:rPr>
                <a:t>Initiate cautious feeding</a:t>
              </a:r>
            </a:p>
          </p:txBody>
        </p:sp>
        <p:sp>
          <p:nvSpPr>
            <p:cNvPr id="44052" name="Text Box 20">
              <a:extLst>
                <a:ext uri="{FF2B5EF4-FFF2-40B4-BE49-F238E27FC236}">
                  <a16:creationId xmlns:a16="http://schemas.microsoft.com/office/drawing/2014/main" id="{512326D0-E172-2966-A62C-24F3422E4484}"/>
                </a:ext>
              </a:extLst>
            </p:cNvPr>
            <p:cNvSpPr txBox="1">
              <a:spLocks noChangeArrowheads="1"/>
            </p:cNvSpPr>
            <p:nvPr/>
          </p:nvSpPr>
          <p:spPr bwMode="auto">
            <a:xfrm>
              <a:off x="6248399" y="4953000"/>
              <a:ext cx="42998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dirty="0">
                  <a:latin typeface="Arial" panose="020B0604020202020204" pitchFamily="34" charset="0"/>
                </a:rPr>
                <a:t>Monitor Catch-up growth</a:t>
              </a:r>
            </a:p>
          </p:txBody>
        </p:sp>
        <p:sp>
          <p:nvSpPr>
            <p:cNvPr id="44053" name="Text Box 21">
              <a:extLst>
                <a:ext uri="{FF2B5EF4-FFF2-40B4-BE49-F238E27FC236}">
                  <a16:creationId xmlns:a16="http://schemas.microsoft.com/office/drawing/2014/main" id="{E43C0F76-8836-B149-2265-B1343D2A383C}"/>
                </a:ext>
              </a:extLst>
            </p:cNvPr>
            <p:cNvSpPr txBox="1">
              <a:spLocks noChangeArrowheads="1"/>
            </p:cNvSpPr>
            <p:nvPr/>
          </p:nvSpPr>
          <p:spPr bwMode="auto">
            <a:xfrm>
              <a:off x="6705600" y="5410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a:latin typeface="Arial" panose="020B0604020202020204" pitchFamily="34" charset="0"/>
                </a:rPr>
                <a:t>Sensory stimulation</a:t>
              </a:r>
            </a:p>
          </p:txBody>
        </p:sp>
        <p:sp>
          <p:nvSpPr>
            <p:cNvPr id="44054" name="Text Box 22">
              <a:extLst>
                <a:ext uri="{FF2B5EF4-FFF2-40B4-BE49-F238E27FC236}">
                  <a16:creationId xmlns:a16="http://schemas.microsoft.com/office/drawing/2014/main" id="{E73D5E4A-89C6-58EF-983E-A091B4A725A4}"/>
                </a:ext>
              </a:extLst>
            </p:cNvPr>
            <p:cNvSpPr txBox="1">
              <a:spLocks noChangeArrowheads="1"/>
            </p:cNvSpPr>
            <p:nvPr/>
          </p:nvSpPr>
          <p:spPr bwMode="auto">
            <a:xfrm>
              <a:off x="7239000" y="5867400"/>
              <a:ext cx="55662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GB" altLang="en-US" dirty="0">
                  <a:latin typeface="Arial" panose="020B0604020202020204" pitchFamily="34" charset="0"/>
                </a:rPr>
                <a:t>Discharge preparation and follow up</a:t>
              </a:r>
            </a:p>
          </p:txBody>
        </p:sp>
      </p:grpSp>
      <p:sp>
        <p:nvSpPr>
          <p:cNvPr id="16407" name="Oval 23">
            <a:extLst>
              <a:ext uri="{FF2B5EF4-FFF2-40B4-BE49-F238E27FC236}">
                <a16:creationId xmlns:a16="http://schemas.microsoft.com/office/drawing/2014/main" id="{EC1DEB88-5B1C-5D71-A4CB-8C79B620D340}"/>
              </a:ext>
            </a:extLst>
          </p:cNvPr>
          <p:cNvSpPr>
            <a:spLocks noChangeArrowheads="1"/>
          </p:cNvSpPr>
          <p:nvPr/>
        </p:nvSpPr>
        <p:spPr bwMode="auto">
          <a:xfrm>
            <a:off x="9143998" y="1409019"/>
            <a:ext cx="2590802" cy="2298975"/>
          </a:xfrm>
          <a:prstGeom prst="ellipse">
            <a:avLst/>
          </a:prstGeom>
          <a:solidFill>
            <a:schemeClr val="accent5">
              <a:lumMod val="40000"/>
              <a:lumOff val="60000"/>
            </a:schemeClr>
          </a:solidFill>
          <a:ln w="9525">
            <a:solidFill>
              <a:schemeClr val="tx1"/>
            </a:solidFill>
            <a:round/>
            <a:headEnd/>
            <a:tailEnd/>
          </a:ln>
        </p:spPr>
        <p:txBody>
          <a:bodyPr wrap="none" anchor="ctr"/>
          <a:lstStyle/>
          <a:p>
            <a:pPr eaLnBrk="1" hangingPunct="1">
              <a:defRPr/>
            </a:pPr>
            <a:endParaRPr lang="en-US"/>
          </a:p>
        </p:txBody>
      </p:sp>
      <p:sp>
        <p:nvSpPr>
          <p:cNvPr id="44056" name="Text Box 24">
            <a:extLst>
              <a:ext uri="{FF2B5EF4-FFF2-40B4-BE49-F238E27FC236}">
                <a16:creationId xmlns:a16="http://schemas.microsoft.com/office/drawing/2014/main" id="{772D73A7-204D-F8B7-D436-1C94AAEF18BA}"/>
              </a:ext>
            </a:extLst>
          </p:cNvPr>
          <p:cNvSpPr txBox="1">
            <a:spLocks noChangeArrowheads="1"/>
          </p:cNvSpPr>
          <p:nvPr/>
        </p:nvSpPr>
        <p:spPr bwMode="auto">
          <a:xfrm>
            <a:off x="9347202" y="1896786"/>
            <a:ext cx="22859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GB" altLang="en-US" sz="2000" b="1" dirty="0">
                <a:latin typeface="+mn-lt"/>
              </a:rPr>
              <a:t>Initial monitoring should be done using the critical care pathway chart</a:t>
            </a:r>
          </a:p>
        </p:txBody>
      </p:sp>
      <p:sp>
        <p:nvSpPr>
          <p:cNvPr id="3" name="Rectangle 4">
            <a:extLst>
              <a:ext uri="{FF2B5EF4-FFF2-40B4-BE49-F238E27FC236}">
                <a16:creationId xmlns:a16="http://schemas.microsoft.com/office/drawing/2014/main" id="{35AAA519-CD74-AB55-5ABF-E13F5EFC004E}"/>
              </a:ext>
            </a:extLst>
          </p:cNvPr>
          <p:cNvSpPr>
            <a:spLocks noChangeArrowheads="1"/>
          </p:cNvSpPr>
          <p:nvPr/>
        </p:nvSpPr>
        <p:spPr bwMode="auto">
          <a:xfrm>
            <a:off x="1408971" y="6121568"/>
            <a:ext cx="609600" cy="457200"/>
          </a:xfrm>
          <a:prstGeom prst="rect">
            <a:avLst/>
          </a:prstGeom>
          <a:solidFill>
            <a:srgbClr val="A5002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 name="TextBox 3">
            <a:extLst>
              <a:ext uri="{FF2B5EF4-FFF2-40B4-BE49-F238E27FC236}">
                <a16:creationId xmlns:a16="http://schemas.microsoft.com/office/drawing/2014/main" id="{F9D91D82-47B4-4A05-D94B-76524A71312A}"/>
              </a:ext>
            </a:extLst>
          </p:cNvPr>
          <p:cNvSpPr txBox="1"/>
          <p:nvPr/>
        </p:nvSpPr>
        <p:spPr>
          <a:xfrm>
            <a:off x="2120899" y="6172927"/>
            <a:ext cx="2085699" cy="369332"/>
          </a:xfrm>
          <a:prstGeom prst="rect">
            <a:avLst/>
          </a:prstGeom>
          <a:noFill/>
          <a:ln>
            <a:solidFill>
              <a:schemeClr val="accent5">
                <a:lumMod val="50000"/>
              </a:schemeClr>
            </a:solidFill>
          </a:ln>
        </p:spPr>
        <p:txBody>
          <a:bodyPr wrap="square" rtlCol="0">
            <a:spAutoFit/>
          </a:bodyPr>
          <a:lstStyle/>
          <a:p>
            <a:r>
              <a:rPr lang="en-US" dirty="0"/>
              <a:t>Phase 1 stabilization</a:t>
            </a:r>
            <a:endParaRPr lang="en-KE" dirty="0"/>
          </a:p>
        </p:txBody>
      </p:sp>
      <p:sp>
        <p:nvSpPr>
          <p:cNvPr id="6" name="TextBox 5">
            <a:extLst>
              <a:ext uri="{FF2B5EF4-FFF2-40B4-BE49-F238E27FC236}">
                <a16:creationId xmlns:a16="http://schemas.microsoft.com/office/drawing/2014/main" id="{3E82028E-0D1B-2972-5E4D-E560BCC76E8C}"/>
              </a:ext>
            </a:extLst>
          </p:cNvPr>
          <p:cNvSpPr txBox="1"/>
          <p:nvPr/>
        </p:nvSpPr>
        <p:spPr>
          <a:xfrm>
            <a:off x="5529942" y="6165502"/>
            <a:ext cx="3754682" cy="369332"/>
          </a:xfrm>
          <a:prstGeom prst="rect">
            <a:avLst/>
          </a:prstGeom>
          <a:noFill/>
          <a:ln>
            <a:solidFill>
              <a:schemeClr val="accent5">
                <a:lumMod val="50000"/>
              </a:schemeClr>
            </a:solidFill>
          </a:ln>
        </p:spPr>
        <p:txBody>
          <a:bodyPr wrap="none" rtlCol="0">
            <a:spAutoFit/>
          </a:bodyPr>
          <a:lstStyle/>
          <a:p>
            <a:r>
              <a:rPr lang="en-US" dirty="0"/>
              <a:t>Phase 2 – transition and rehabilitation</a:t>
            </a:r>
            <a:endParaRPr lang="en-KE" dirty="0"/>
          </a:p>
        </p:txBody>
      </p:sp>
      <p:sp>
        <p:nvSpPr>
          <p:cNvPr id="7" name="Rectangle 11">
            <a:extLst>
              <a:ext uri="{FF2B5EF4-FFF2-40B4-BE49-F238E27FC236}">
                <a16:creationId xmlns:a16="http://schemas.microsoft.com/office/drawing/2014/main" id="{D13E97A2-D9E3-8848-6967-C7E1003D64DB}"/>
              </a:ext>
            </a:extLst>
          </p:cNvPr>
          <p:cNvSpPr>
            <a:spLocks noChangeArrowheads="1"/>
          </p:cNvSpPr>
          <p:nvPr/>
        </p:nvSpPr>
        <p:spPr bwMode="auto">
          <a:xfrm>
            <a:off x="4799871" y="6123245"/>
            <a:ext cx="609600" cy="457200"/>
          </a:xfrm>
          <a:prstGeom prst="rect">
            <a:avLst/>
          </a:prstGeom>
          <a:solidFill>
            <a:srgbClr val="666699"/>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407D-076C-F40A-EB53-E36D565DF8A6}"/>
              </a:ext>
            </a:extLst>
          </p:cNvPr>
          <p:cNvSpPr>
            <a:spLocks noGrp="1"/>
          </p:cNvSpPr>
          <p:nvPr>
            <p:ph type="title"/>
          </p:nvPr>
        </p:nvSpPr>
        <p:spPr>
          <a:xfrm>
            <a:off x="1230082" y="58056"/>
            <a:ext cx="10903857" cy="1325563"/>
          </a:xfrm>
        </p:spPr>
        <p:txBody>
          <a:bodyPr>
            <a:normAutofit/>
          </a:bodyPr>
          <a:lstStyle/>
          <a:p>
            <a:r>
              <a:rPr lang="en-US" sz="4200" b="1" dirty="0">
                <a:solidFill>
                  <a:srgbClr val="0070C0"/>
                </a:solidFill>
                <a:latin typeface="+mn-lt"/>
              </a:rPr>
              <a:t>Management of dehydration and shock in SAM</a:t>
            </a:r>
            <a:endParaRPr lang="en-KE" sz="4200" b="1" dirty="0">
              <a:solidFill>
                <a:srgbClr val="0070C0"/>
              </a:solidFill>
              <a:latin typeface="+mn-lt"/>
            </a:endParaRPr>
          </a:p>
        </p:txBody>
      </p:sp>
      <p:sp>
        <p:nvSpPr>
          <p:cNvPr id="4" name="Rectangle: Diagonal Corners Rounded 3">
            <a:extLst>
              <a:ext uri="{FF2B5EF4-FFF2-40B4-BE49-F238E27FC236}">
                <a16:creationId xmlns:a16="http://schemas.microsoft.com/office/drawing/2014/main" id="{300D5CE7-808F-2E44-CDF1-535F3C5B409D}"/>
              </a:ext>
            </a:extLst>
          </p:cNvPr>
          <p:cNvSpPr/>
          <p:nvPr/>
        </p:nvSpPr>
        <p:spPr>
          <a:xfrm>
            <a:off x="1629232" y="1193799"/>
            <a:ext cx="9851568" cy="5163457"/>
          </a:xfrm>
          <a:prstGeom prst="round2Diag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Arial" panose="020B0604020202020204" pitchFamily="34" charset="0"/>
              <a:buChar char="•"/>
            </a:pPr>
            <a:endParaRPr lang="en-US" sz="2200" dirty="0">
              <a:solidFill>
                <a:schemeClr val="tx1"/>
              </a:solidFill>
            </a:endParaRPr>
          </a:p>
          <a:p>
            <a:pPr marL="342900" indent="-342900">
              <a:lnSpc>
                <a:spcPct val="150000"/>
              </a:lnSpc>
              <a:buFont typeface="Arial" panose="020B0604020202020204" pitchFamily="34" charset="0"/>
              <a:buChar char="•"/>
            </a:pPr>
            <a:r>
              <a:rPr lang="en-US" sz="2200" dirty="0">
                <a:solidFill>
                  <a:schemeClr val="tx1"/>
                </a:solidFill>
              </a:rPr>
              <a:t>Misdiagnosis and inappropriate treatment of dehydration is the most common cause of death in malnourished children.</a:t>
            </a:r>
          </a:p>
          <a:p>
            <a:pPr marL="342900" indent="-342900">
              <a:lnSpc>
                <a:spcPct val="150000"/>
              </a:lnSpc>
              <a:buFont typeface="Arial" panose="020B0604020202020204" pitchFamily="34" charset="0"/>
              <a:buChar char="•"/>
            </a:pPr>
            <a:r>
              <a:rPr lang="en-US" sz="2200" dirty="0">
                <a:solidFill>
                  <a:schemeClr val="tx1"/>
                </a:solidFill>
              </a:rPr>
              <a:t>The preferred solution for treatment of dehydration Is </a:t>
            </a:r>
            <a:r>
              <a:rPr lang="en-US" sz="2200" dirty="0" err="1">
                <a:solidFill>
                  <a:schemeClr val="tx1"/>
                </a:solidFill>
              </a:rPr>
              <a:t>ReSoMal</a:t>
            </a:r>
            <a:r>
              <a:rPr lang="en-US" sz="2200" dirty="0">
                <a:solidFill>
                  <a:schemeClr val="tx1"/>
                </a:solidFill>
              </a:rPr>
              <a:t>. However, if </a:t>
            </a:r>
            <a:r>
              <a:rPr lang="en-US" sz="2200" dirty="0" err="1">
                <a:solidFill>
                  <a:schemeClr val="tx1"/>
                </a:solidFill>
              </a:rPr>
              <a:t>ReSoMal</a:t>
            </a:r>
            <a:r>
              <a:rPr lang="en-US" sz="2200" dirty="0">
                <a:solidFill>
                  <a:schemeClr val="tx1"/>
                </a:solidFill>
              </a:rPr>
              <a:t> is not available, low osmolarity ORS can be used.</a:t>
            </a:r>
          </a:p>
          <a:p>
            <a:pPr marL="342900" indent="-342900">
              <a:lnSpc>
                <a:spcPct val="150000"/>
              </a:lnSpc>
              <a:buFont typeface="Arial" panose="020B0604020202020204" pitchFamily="34" charset="0"/>
              <a:buChar char="•"/>
            </a:pPr>
            <a:r>
              <a:rPr lang="en-US" sz="2200" dirty="0">
                <a:solidFill>
                  <a:schemeClr val="tx1"/>
                </a:solidFill>
              </a:rPr>
              <a:t>During rehydration, the child with SAM needs to be monitored for:</a:t>
            </a:r>
          </a:p>
          <a:p>
            <a:pPr marL="800100" lvl="1" indent="-342900">
              <a:lnSpc>
                <a:spcPct val="150000"/>
              </a:lnSpc>
              <a:buFont typeface="Arial" panose="020B0604020202020204" pitchFamily="34" charset="0"/>
              <a:buChar char="•"/>
            </a:pPr>
            <a:r>
              <a:rPr lang="en-US" sz="2200" dirty="0">
                <a:solidFill>
                  <a:schemeClr val="tx1"/>
                </a:solidFill>
              </a:rPr>
              <a:t>Clinical signs of improvement such as alertness</a:t>
            </a:r>
          </a:p>
          <a:p>
            <a:pPr marL="800100" lvl="1" indent="-342900">
              <a:lnSpc>
                <a:spcPct val="150000"/>
              </a:lnSpc>
              <a:buFont typeface="Arial" panose="020B0604020202020204" pitchFamily="34" charset="0"/>
              <a:buChar char="•"/>
            </a:pPr>
            <a:r>
              <a:rPr lang="en-US" sz="2200" dirty="0">
                <a:solidFill>
                  <a:schemeClr val="tx1"/>
                </a:solidFill>
              </a:rPr>
              <a:t>Clinical signs of overhydration (engorged veins, rapid pulse and resp distress)</a:t>
            </a:r>
          </a:p>
          <a:p>
            <a:pPr marL="342900" indent="-342900">
              <a:lnSpc>
                <a:spcPct val="150000"/>
              </a:lnSpc>
              <a:buFont typeface="Arial" panose="020B0604020202020204" pitchFamily="34" charset="0"/>
              <a:buChar char="•"/>
            </a:pPr>
            <a:r>
              <a:rPr lang="en-US" sz="2200" dirty="0">
                <a:solidFill>
                  <a:schemeClr val="tx1"/>
                </a:solidFill>
              </a:rPr>
              <a:t>In children with SAM, IV fluids should not be used unless a diagnosis of </a:t>
            </a:r>
            <a:r>
              <a:rPr lang="en-US" sz="2200" dirty="0" err="1">
                <a:solidFill>
                  <a:schemeClr val="tx1"/>
                </a:solidFill>
              </a:rPr>
              <a:t>hypovolaemic</a:t>
            </a:r>
            <a:r>
              <a:rPr lang="en-US" sz="2200" dirty="0">
                <a:solidFill>
                  <a:schemeClr val="tx1"/>
                </a:solidFill>
              </a:rPr>
              <a:t> shock is made.</a:t>
            </a:r>
          </a:p>
          <a:p>
            <a:pPr marL="800100" lvl="1" indent="-342900">
              <a:buFont typeface="Arial" panose="020B0604020202020204" pitchFamily="34" charset="0"/>
              <a:buChar char="•"/>
            </a:pPr>
            <a:endParaRPr lang="en-US" sz="2200" dirty="0">
              <a:solidFill>
                <a:schemeClr val="tx1"/>
              </a:solidFill>
            </a:endParaRPr>
          </a:p>
          <a:p>
            <a:pPr marL="800100" lvl="1" indent="-342900">
              <a:buFont typeface="Arial" panose="020B0604020202020204" pitchFamily="34" charset="0"/>
              <a:buChar char="•"/>
            </a:pPr>
            <a:endParaRPr lang="en-KE" sz="2200" dirty="0">
              <a:solidFill>
                <a:schemeClr val="tx1"/>
              </a:solidFill>
            </a:endParaRPr>
          </a:p>
        </p:txBody>
      </p:sp>
    </p:spTree>
    <p:extLst>
      <p:ext uri="{BB962C8B-B14F-4D97-AF65-F5344CB8AC3E}">
        <p14:creationId xmlns:p14="http://schemas.microsoft.com/office/powerpoint/2010/main" val="27169715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940E4F8-8293-205B-A808-C1F8666D0DCC}"/>
              </a:ext>
            </a:extLst>
          </p:cNvPr>
          <p:cNvSpPr/>
          <p:nvPr/>
        </p:nvSpPr>
        <p:spPr>
          <a:xfrm>
            <a:off x="7576626" y="897029"/>
            <a:ext cx="4130959" cy="47677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Monitor vital signs.</a:t>
            </a:r>
          </a:p>
          <a:p>
            <a:r>
              <a:rPr lang="en-US" dirty="0">
                <a:solidFill>
                  <a:schemeClr val="tx1"/>
                </a:solidFill>
              </a:rPr>
              <a:t> If increases in pulse Rate by 25 and respiratory rates by 5 are both confirmed, they are a danger sign. </a:t>
            </a:r>
          </a:p>
          <a:p>
            <a:endParaRPr lang="en-US" dirty="0">
              <a:solidFill>
                <a:schemeClr val="tx1"/>
              </a:solidFill>
            </a:endParaRPr>
          </a:p>
          <a:p>
            <a:r>
              <a:rPr lang="en-US" dirty="0">
                <a:solidFill>
                  <a:schemeClr val="tx1"/>
                </a:solidFill>
              </a:rPr>
              <a:t>Together, these increases suggest an infection, or heart failure from overhydration due to feeding or rehydrating too fast. </a:t>
            </a:r>
          </a:p>
          <a:p>
            <a:endParaRPr lang="en-US" dirty="0">
              <a:solidFill>
                <a:schemeClr val="tx1"/>
              </a:solidFill>
            </a:endParaRPr>
          </a:p>
          <a:p>
            <a:r>
              <a:rPr lang="en-US" dirty="0">
                <a:solidFill>
                  <a:schemeClr val="tx1"/>
                </a:solidFill>
              </a:rPr>
              <a:t>Stop feeds and rehydration solution for malnutrition (</a:t>
            </a:r>
            <a:r>
              <a:rPr lang="en-US" dirty="0" err="1">
                <a:solidFill>
                  <a:schemeClr val="tx1"/>
                </a:solidFill>
              </a:rPr>
              <a:t>ReSoMal</a:t>
            </a:r>
            <a:r>
              <a:rPr lang="en-US" dirty="0">
                <a:solidFill>
                  <a:schemeClr val="tx1"/>
                </a:solidFill>
              </a:rPr>
              <a:t>), and slow fluids.</a:t>
            </a:r>
          </a:p>
          <a:p>
            <a:endParaRPr lang="en-US" dirty="0">
              <a:solidFill>
                <a:schemeClr val="tx1"/>
              </a:solidFill>
            </a:endParaRPr>
          </a:p>
          <a:p>
            <a:r>
              <a:rPr lang="en-US" dirty="0">
                <a:solidFill>
                  <a:schemeClr val="tx1"/>
                </a:solidFill>
              </a:rPr>
              <a:t> Call the Clinician for immediate review or refer.</a:t>
            </a:r>
            <a:endParaRPr lang="en-KE" dirty="0">
              <a:solidFill>
                <a:schemeClr val="tx1"/>
              </a:solidFill>
            </a:endParaRPr>
          </a:p>
        </p:txBody>
      </p:sp>
      <p:pic>
        <p:nvPicPr>
          <p:cNvPr id="10" name="Picture 9">
            <a:extLst>
              <a:ext uri="{FF2B5EF4-FFF2-40B4-BE49-F238E27FC236}">
                <a16:creationId xmlns:a16="http://schemas.microsoft.com/office/drawing/2014/main" id="{0B28AD79-10F3-0B24-15E7-39D97691EF0A}"/>
              </a:ext>
            </a:extLst>
          </p:cNvPr>
          <p:cNvPicPr>
            <a:picLocks noChangeAspect="1"/>
          </p:cNvPicPr>
          <p:nvPr/>
        </p:nvPicPr>
        <p:blipFill>
          <a:blip r:embed="rId2"/>
          <a:stretch>
            <a:fillRect/>
          </a:stretch>
        </p:blipFill>
        <p:spPr>
          <a:xfrm>
            <a:off x="1600543" y="0"/>
            <a:ext cx="5441197" cy="6904600"/>
          </a:xfrm>
          <a:prstGeom prst="rect">
            <a:avLst/>
          </a:prstGeom>
        </p:spPr>
      </p:pic>
    </p:spTree>
    <p:extLst>
      <p:ext uri="{BB962C8B-B14F-4D97-AF65-F5344CB8AC3E}">
        <p14:creationId xmlns:p14="http://schemas.microsoft.com/office/powerpoint/2010/main" val="9119540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02DE3-2643-E2B5-C6B8-90D9B1B261F4}"/>
              </a:ext>
            </a:extLst>
          </p:cNvPr>
          <p:cNvSpPr>
            <a:spLocks noGrp="1"/>
          </p:cNvSpPr>
          <p:nvPr>
            <p:ph type="title"/>
          </p:nvPr>
        </p:nvSpPr>
        <p:spPr>
          <a:xfrm>
            <a:off x="1992313" y="0"/>
            <a:ext cx="10054544" cy="990600"/>
          </a:xfrm>
        </p:spPr>
        <p:txBody>
          <a:bodyPr>
            <a:normAutofit fontScale="90000"/>
          </a:bodyPr>
          <a:lstStyle/>
          <a:p>
            <a:pPr algn="ctr">
              <a:defRPr/>
            </a:pPr>
            <a:r>
              <a:rPr lang="en-US" b="1" dirty="0">
                <a:solidFill>
                  <a:srgbClr val="0070C0"/>
                </a:solidFill>
                <a:latin typeface="+mn-lt"/>
              </a:rPr>
              <a:t>Prescription of ReSoMal of 5kg child, no oedema</a:t>
            </a:r>
          </a:p>
        </p:txBody>
      </p:sp>
      <p:graphicFrame>
        <p:nvGraphicFramePr>
          <p:cNvPr id="4" name="Content Placeholder 3">
            <a:extLst>
              <a:ext uri="{FF2B5EF4-FFF2-40B4-BE49-F238E27FC236}">
                <a16:creationId xmlns:a16="http://schemas.microsoft.com/office/drawing/2014/main" id="{DB725C81-2C01-F69C-DD6B-8E9518C66CAE}"/>
              </a:ext>
            </a:extLst>
          </p:cNvPr>
          <p:cNvGraphicFramePr>
            <a:graphicFrameLocks noGrp="1"/>
          </p:cNvGraphicFramePr>
          <p:nvPr>
            <p:ph idx="1"/>
            <p:extLst>
              <p:ext uri="{D42A27DB-BD31-4B8C-83A1-F6EECF244321}">
                <p14:modId xmlns:p14="http://schemas.microsoft.com/office/powerpoint/2010/main" val="1066725978"/>
              </p:ext>
            </p:extLst>
          </p:nvPr>
        </p:nvGraphicFramePr>
        <p:xfrm>
          <a:off x="1990725" y="1062040"/>
          <a:ext cx="8229600" cy="5246685"/>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60708">
                <a:tc>
                  <a:txBody>
                    <a:bodyPr/>
                    <a:lstStyle/>
                    <a:p>
                      <a:r>
                        <a:rPr lang="en-US" sz="1800" dirty="0"/>
                        <a:t>Time</a:t>
                      </a:r>
                      <a:r>
                        <a:rPr lang="en-US" sz="1800" baseline="0" dirty="0"/>
                        <a:t> </a:t>
                      </a:r>
                      <a:endParaRPr lang="en-US" sz="1800" dirty="0"/>
                    </a:p>
                  </a:txBody>
                  <a:tcPr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ReSoMal </a:t>
                      </a:r>
                    </a:p>
                  </a:txBody>
                  <a:tcPr marT="45726" marB="45726"/>
                </a:tc>
                <a:tc>
                  <a:txBody>
                    <a:bodyPr/>
                    <a:lstStyle/>
                    <a:p>
                      <a:r>
                        <a:rPr lang="en-US" sz="1800" dirty="0"/>
                        <a:t>F75</a:t>
                      </a:r>
                    </a:p>
                  </a:txBody>
                  <a:tcPr marT="45726" marB="45726"/>
                </a:tc>
                <a:extLst>
                  <a:ext uri="{0D108BD9-81ED-4DB2-BD59-A6C34878D82A}">
                    <a16:rowId xmlns:a16="http://schemas.microsoft.com/office/drawing/2014/main" val="10000"/>
                  </a:ext>
                </a:extLst>
              </a:tr>
              <a:tr h="370888">
                <a:tc>
                  <a:txBody>
                    <a:bodyPr/>
                    <a:lstStyle/>
                    <a:p>
                      <a:r>
                        <a:rPr lang="en-US" sz="1800" dirty="0"/>
                        <a:t>On admission (9am) </a:t>
                      </a:r>
                    </a:p>
                  </a:txBody>
                  <a:tcPr marT="45726" marB="45726"/>
                </a:tc>
                <a:tc>
                  <a:txBody>
                    <a:bodyPr/>
                    <a:lstStyle/>
                    <a:p>
                      <a:r>
                        <a:rPr lang="en-US" sz="1800" dirty="0"/>
                        <a:t>50ml</a:t>
                      </a:r>
                      <a:r>
                        <a:rPr lang="en-US" sz="1800" baseline="0" dirty="0"/>
                        <a:t> </a:t>
                      </a:r>
                      <a:endParaRPr lang="en-US" sz="1800" dirty="0"/>
                    </a:p>
                  </a:txBody>
                  <a:tcPr marT="45726" marB="45726"/>
                </a:tc>
                <a:tc>
                  <a:txBody>
                    <a:bodyPr/>
                    <a:lstStyle/>
                    <a:p>
                      <a:endParaRPr lang="en-US" sz="1800"/>
                    </a:p>
                  </a:txBody>
                  <a:tcPr marT="45726" marB="45726"/>
                </a:tc>
                <a:extLst>
                  <a:ext uri="{0D108BD9-81ED-4DB2-BD59-A6C34878D82A}">
                    <a16:rowId xmlns:a16="http://schemas.microsoft.com/office/drawing/2014/main" val="10001"/>
                  </a:ext>
                </a:extLst>
              </a:tr>
              <a:tr h="370888">
                <a:tc>
                  <a:txBody>
                    <a:bodyPr/>
                    <a:lstStyle/>
                    <a:p>
                      <a:r>
                        <a:rPr lang="en-US" sz="1800" dirty="0"/>
                        <a:t>10am </a:t>
                      </a:r>
                    </a:p>
                  </a:txBody>
                  <a:tcPr marT="45726" marB="45726"/>
                </a:tc>
                <a:tc>
                  <a:txBody>
                    <a:bodyPr/>
                    <a:lstStyle/>
                    <a:p>
                      <a:r>
                        <a:rPr lang="en-US" sz="1800" dirty="0"/>
                        <a:t>50ml </a:t>
                      </a:r>
                    </a:p>
                  </a:txBody>
                  <a:tcPr marT="45726" marB="45726"/>
                </a:tc>
                <a:tc>
                  <a:txBody>
                    <a:bodyPr/>
                    <a:lstStyle/>
                    <a:p>
                      <a:endParaRPr lang="en-US" sz="1800"/>
                    </a:p>
                  </a:txBody>
                  <a:tcPr marT="45726" marB="45726"/>
                </a:tc>
                <a:extLst>
                  <a:ext uri="{0D108BD9-81ED-4DB2-BD59-A6C34878D82A}">
                    <a16:rowId xmlns:a16="http://schemas.microsoft.com/office/drawing/2014/main" val="10002"/>
                  </a:ext>
                </a:extLst>
              </a:tr>
              <a:tr h="370888">
                <a:tc>
                  <a:txBody>
                    <a:bodyPr/>
                    <a:lstStyle/>
                    <a:p>
                      <a:r>
                        <a:rPr lang="en-US" sz="1800" dirty="0"/>
                        <a:t>11am </a:t>
                      </a:r>
                    </a:p>
                  </a:txBody>
                  <a:tcPr marT="45726" marB="45726"/>
                </a:tc>
                <a:tc>
                  <a:txBody>
                    <a:bodyPr/>
                    <a:lstStyle/>
                    <a:p>
                      <a:r>
                        <a:rPr lang="en-US" sz="1800" dirty="0"/>
                        <a:t>37</a:t>
                      </a:r>
                      <a:r>
                        <a:rPr lang="en-US" sz="1800" baseline="0" dirty="0"/>
                        <a:t>ml</a:t>
                      </a:r>
                      <a:endParaRPr lang="en-US" sz="1800" dirty="0"/>
                    </a:p>
                  </a:txBody>
                  <a:tcPr marT="45726" marB="45726"/>
                </a:tc>
                <a:tc>
                  <a:txBody>
                    <a:bodyPr/>
                    <a:lstStyle/>
                    <a:p>
                      <a:endParaRPr lang="en-US" sz="1800"/>
                    </a:p>
                  </a:txBody>
                  <a:tcPr marT="45726" marB="45726"/>
                </a:tc>
                <a:extLst>
                  <a:ext uri="{0D108BD9-81ED-4DB2-BD59-A6C34878D82A}">
                    <a16:rowId xmlns:a16="http://schemas.microsoft.com/office/drawing/2014/main" val="10003"/>
                  </a:ext>
                </a:extLst>
              </a:tr>
              <a:tr h="370888">
                <a:tc>
                  <a:txBody>
                    <a:bodyPr/>
                    <a:lstStyle/>
                    <a:p>
                      <a:r>
                        <a:rPr lang="en-US" sz="1800" dirty="0"/>
                        <a:t>12MD </a:t>
                      </a:r>
                    </a:p>
                  </a:txBody>
                  <a:tcPr marT="45726" marB="45726"/>
                </a:tc>
                <a:tc>
                  <a:txBody>
                    <a:bodyPr/>
                    <a:lstStyle/>
                    <a:p>
                      <a:endParaRPr lang="en-US" sz="1800" dirty="0"/>
                    </a:p>
                  </a:txBody>
                  <a:tcPr marT="45726" marB="45726"/>
                </a:tc>
                <a:tc>
                  <a:txBody>
                    <a:bodyPr/>
                    <a:lstStyle/>
                    <a:p>
                      <a:r>
                        <a:rPr lang="en-US" sz="1800" dirty="0"/>
                        <a:t>54ml </a:t>
                      </a:r>
                    </a:p>
                  </a:txBody>
                  <a:tcPr marT="45726" marB="45726"/>
                </a:tc>
                <a:extLst>
                  <a:ext uri="{0D108BD9-81ED-4DB2-BD59-A6C34878D82A}">
                    <a16:rowId xmlns:a16="http://schemas.microsoft.com/office/drawing/2014/main" val="10004"/>
                  </a:ext>
                </a:extLst>
              </a:tr>
              <a:tr h="370888">
                <a:tc>
                  <a:txBody>
                    <a:bodyPr/>
                    <a:lstStyle/>
                    <a:p>
                      <a:r>
                        <a:rPr lang="en-US" sz="1800" dirty="0"/>
                        <a:t>1pm </a:t>
                      </a:r>
                    </a:p>
                  </a:txBody>
                  <a:tcPr marT="45726" marB="45726"/>
                </a:tc>
                <a:tc>
                  <a:txBody>
                    <a:bodyPr/>
                    <a:lstStyle/>
                    <a:p>
                      <a:r>
                        <a:rPr lang="en-US" sz="1800" dirty="0"/>
                        <a:t>37ml</a:t>
                      </a:r>
                    </a:p>
                  </a:txBody>
                  <a:tcPr marT="45726" marB="45726"/>
                </a:tc>
                <a:tc>
                  <a:txBody>
                    <a:bodyPr/>
                    <a:lstStyle/>
                    <a:p>
                      <a:endParaRPr lang="en-US" sz="1800"/>
                    </a:p>
                  </a:txBody>
                  <a:tcPr marT="45726" marB="45726"/>
                </a:tc>
                <a:extLst>
                  <a:ext uri="{0D108BD9-81ED-4DB2-BD59-A6C34878D82A}">
                    <a16:rowId xmlns:a16="http://schemas.microsoft.com/office/drawing/2014/main" val="10005"/>
                  </a:ext>
                </a:extLst>
              </a:tr>
              <a:tr h="370888">
                <a:tc>
                  <a:txBody>
                    <a:bodyPr/>
                    <a:lstStyle/>
                    <a:p>
                      <a:r>
                        <a:rPr lang="en-US" sz="1800" dirty="0"/>
                        <a:t>2pm </a:t>
                      </a:r>
                    </a:p>
                  </a:txBody>
                  <a:tcPr marT="45726" marB="45726"/>
                </a:tc>
                <a:tc>
                  <a:txBody>
                    <a:bodyPr/>
                    <a:lstStyle/>
                    <a:p>
                      <a:endParaRPr lang="en-US" sz="1800"/>
                    </a:p>
                  </a:txBody>
                  <a:tcPr marT="45726" marB="45726"/>
                </a:tc>
                <a:tc>
                  <a:txBody>
                    <a:bodyPr/>
                    <a:lstStyle/>
                    <a:p>
                      <a:r>
                        <a:rPr lang="en-US" sz="1800" dirty="0"/>
                        <a:t>54ml</a:t>
                      </a:r>
                    </a:p>
                  </a:txBody>
                  <a:tcPr marT="45726" marB="45726"/>
                </a:tc>
                <a:extLst>
                  <a:ext uri="{0D108BD9-81ED-4DB2-BD59-A6C34878D82A}">
                    <a16:rowId xmlns:a16="http://schemas.microsoft.com/office/drawing/2014/main" val="10006"/>
                  </a:ext>
                </a:extLst>
              </a:tr>
              <a:tr h="365807">
                <a:tc>
                  <a:txBody>
                    <a:bodyPr/>
                    <a:lstStyle/>
                    <a:p>
                      <a:r>
                        <a:rPr lang="en-US" sz="1800" dirty="0"/>
                        <a:t>3pm </a:t>
                      </a:r>
                    </a:p>
                  </a:txBody>
                  <a:tcPr marT="45726" marB="45726"/>
                </a:tc>
                <a:tc>
                  <a:txBody>
                    <a:bodyPr/>
                    <a:lstStyle/>
                    <a:p>
                      <a:r>
                        <a:rPr lang="en-US" sz="1800" dirty="0"/>
                        <a:t>37ml</a:t>
                      </a:r>
                      <a:r>
                        <a:rPr lang="en-US" sz="1800" baseline="0" dirty="0"/>
                        <a:t> </a:t>
                      </a:r>
                      <a:endParaRPr lang="en-US" sz="1800" dirty="0"/>
                    </a:p>
                  </a:txBody>
                  <a:tcPr marT="45726" marB="45726"/>
                </a:tc>
                <a:tc>
                  <a:txBody>
                    <a:bodyPr/>
                    <a:lstStyle/>
                    <a:p>
                      <a:endParaRPr lang="en-US" sz="1800" dirty="0"/>
                    </a:p>
                  </a:txBody>
                  <a:tcPr marT="45726" marB="45726"/>
                </a:tc>
                <a:extLst>
                  <a:ext uri="{0D108BD9-81ED-4DB2-BD59-A6C34878D82A}">
                    <a16:rowId xmlns:a16="http://schemas.microsoft.com/office/drawing/2014/main" val="10007"/>
                  </a:ext>
                </a:extLst>
              </a:tr>
              <a:tr h="365807">
                <a:tc>
                  <a:txBody>
                    <a:bodyPr/>
                    <a:lstStyle/>
                    <a:p>
                      <a:r>
                        <a:rPr lang="en-US" sz="1800" dirty="0"/>
                        <a:t>4pm</a:t>
                      </a:r>
                    </a:p>
                  </a:txBody>
                  <a:tcPr marT="45726" marB="45726"/>
                </a:tc>
                <a:tc>
                  <a:txBody>
                    <a:bodyPr/>
                    <a:lstStyle/>
                    <a:p>
                      <a:endParaRPr lang="en-US" sz="1800" dirty="0"/>
                    </a:p>
                  </a:txBody>
                  <a:tcPr marT="45726" marB="45726"/>
                </a:tc>
                <a:tc>
                  <a:txBody>
                    <a:bodyPr/>
                    <a:lstStyle/>
                    <a:p>
                      <a:r>
                        <a:rPr lang="en-US" sz="1800" dirty="0"/>
                        <a:t>54ml</a:t>
                      </a:r>
                    </a:p>
                  </a:txBody>
                  <a:tcPr marT="45726" marB="45726"/>
                </a:tc>
                <a:extLst>
                  <a:ext uri="{0D108BD9-81ED-4DB2-BD59-A6C34878D82A}">
                    <a16:rowId xmlns:a16="http://schemas.microsoft.com/office/drawing/2014/main" val="10008"/>
                  </a:ext>
                </a:extLst>
              </a:tr>
              <a:tr h="365807">
                <a:tc>
                  <a:txBody>
                    <a:bodyPr/>
                    <a:lstStyle/>
                    <a:p>
                      <a:r>
                        <a:rPr lang="en-US" sz="1800" dirty="0"/>
                        <a:t>5pm </a:t>
                      </a:r>
                    </a:p>
                  </a:txBody>
                  <a:tcPr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37ml</a:t>
                      </a:r>
                    </a:p>
                  </a:txBody>
                  <a:tcPr marT="45726" marB="45726"/>
                </a:tc>
                <a:tc>
                  <a:txBody>
                    <a:bodyPr/>
                    <a:lstStyle/>
                    <a:p>
                      <a:endParaRPr lang="en-US" sz="1800" dirty="0"/>
                    </a:p>
                  </a:txBody>
                  <a:tcPr marT="45726" marB="45726"/>
                </a:tc>
                <a:extLst>
                  <a:ext uri="{0D108BD9-81ED-4DB2-BD59-A6C34878D82A}">
                    <a16:rowId xmlns:a16="http://schemas.microsoft.com/office/drawing/2014/main" val="10009"/>
                  </a:ext>
                </a:extLst>
              </a:tr>
              <a:tr h="365807">
                <a:tc>
                  <a:txBody>
                    <a:bodyPr/>
                    <a:lstStyle/>
                    <a:p>
                      <a:r>
                        <a:rPr lang="en-US" sz="1800" dirty="0"/>
                        <a:t>6pm </a:t>
                      </a:r>
                    </a:p>
                  </a:txBody>
                  <a:tcPr marT="45726" marB="45726"/>
                </a:tc>
                <a:tc>
                  <a:txBody>
                    <a:bodyPr/>
                    <a:lstStyle/>
                    <a:p>
                      <a:endParaRPr lang="en-US" sz="1800" dirty="0"/>
                    </a:p>
                  </a:txBody>
                  <a:tcPr marT="45726" marB="45726"/>
                </a:tc>
                <a:tc>
                  <a:txBody>
                    <a:bodyPr/>
                    <a:lstStyle/>
                    <a:p>
                      <a:r>
                        <a:rPr lang="en-US" sz="1800" dirty="0"/>
                        <a:t>54ml</a:t>
                      </a:r>
                    </a:p>
                  </a:txBody>
                  <a:tcPr marT="45726" marB="45726"/>
                </a:tc>
                <a:extLst>
                  <a:ext uri="{0D108BD9-81ED-4DB2-BD59-A6C34878D82A}">
                    <a16:rowId xmlns:a16="http://schemas.microsoft.com/office/drawing/2014/main" val="10010"/>
                  </a:ext>
                </a:extLst>
              </a:tr>
              <a:tr h="365807">
                <a:tc>
                  <a:txBody>
                    <a:bodyPr/>
                    <a:lstStyle/>
                    <a:p>
                      <a:r>
                        <a:rPr lang="en-US" sz="1800" dirty="0"/>
                        <a:t>7pm </a:t>
                      </a:r>
                    </a:p>
                  </a:txBody>
                  <a:tcPr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37ml </a:t>
                      </a:r>
                    </a:p>
                  </a:txBody>
                  <a:tcPr marT="45726" marB="45726"/>
                </a:tc>
                <a:tc>
                  <a:txBody>
                    <a:bodyPr/>
                    <a:lstStyle/>
                    <a:p>
                      <a:endParaRPr lang="en-US" sz="1800" dirty="0"/>
                    </a:p>
                  </a:txBody>
                  <a:tcPr marT="45726" marB="45726"/>
                </a:tc>
                <a:extLst>
                  <a:ext uri="{0D108BD9-81ED-4DB2-BD59-A6C34878D82A}">
                    <a16:rowId xmlns:a16="http://schemas.microsoft.com/office/drawing/2014/main" val="10011"/>
                  </a:ext>
                </a:extLst>
              </a:tr>
              <a:tr h="365807">
                <a:tc>
                  <a:txBody>
                    <a:bodyPr/>
                    <a:lstStyle/>
                    <a:p>
                      <a:r>
                        <a:rPr lang="en-US" sz="1800" dirty="0"/>
                        <a:t>8pm</a:t>
                      </a:r>
                      <a:r>
                        <a:rPr lang="en-US" sz="1800" baseline="0" dirty="0"/>
                        <a:t> </a:t>
                      </a:r>
                      <a:endParaRPr lang="en-US" sz="1800" dirty="0"/>
                    </a:p>
                  </a:txBody>
                  <a:tcPr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txBody>
                  <a:tcPr marT="45726" marB="45726"/>
                </a:tc>
                <a:tc>
                  <a:txBody>
                    <a:bodyPr/>
                    <a:lstStyle/>
                    <a:p>
                      <a:r>
                        <a:rPr lang="en-US" sz="1800" dirty="0"/>
                        <a:t>54ml </a:t>
                      </a:r>
                    </a:p>
                  </a:txBody>
                  <a:tcPr marT="45726" marB="45726"/>
                </a:tc>
                <a:extLst>
                  <a:ext uri="{0D108BD9-81ED-4DB2-BD59-A6C34878D82A}">
                    <a16:rowId xmlns:a16="http://schemas.microsoft.com/office/drawing/2014/main" val="10012"/>
                  </a:ext>
                </a:extLst>
              </a:tr>
              <a:tr h="365807">
                <a:tc gridSpan="3">
                  <a:txBody>
                    <a:bodyPr/>
                    <a:lstStyle/>
                    <a:p>
                      <a:r>
                        <a:rPr lang="en-US" sz="1800" dirty="0"/>
                        <a:t>The at 10pm F75</a:t>
                      </a:r>
                      <a:r>
                        <a:rPr lang="en-US" sz="1800" baseline="0" dirty="0"/>
                        <a:t> 54mls every 2hrly. Give 50mls ReSoMal for every loose stool </a:t>
                      </a:r>
                      <a:endParaRPr lang="en-US" sz="1800" dirty="0"/>
                    </a:p>
                  </a:txBody>
                  <a:tcPr marT="45726" marB="45726"/>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endParaRPr lang="en-US" dirty="0"/>
                    </a:p>
                  </a:txBody>
                  <a:tcPr/>
                </a:tc>
                <a:extLst>
                  <a:ext uri="{0D108BD9-81ED-4DB2-BD59-A6C34878D82A}">
                    <a16:rowId xmlns:a16="http://schemas.microsoft.com/office/drawing/2014/main" val="10013"/>
                  </a:ext>
                </a:extLst>
              </a:tr>
            </a:tbl>
          </a:graphicData>
        </a:graphic>
      </p:graphicFrame>
      <p:sp>
        <p:nvSpPr>
          <p:cNvPr id="50239" name="TextBox 4">
            <a:extLst>
              <a:ext uri="{FF2B5EF4-FFF2-40B4-BE49-F238E27FC236}">
                <a16:creationId xmlns:a16="http://schemas.microsoft.com/office/drawing/2014/main" id="{CC661E06-F8F9-3C82-3EEE-8DDB6AD7892D}"/>
              </a:ext>
            </a:extLst>
          </p:cNvPr>
          <p:cNvSpPr txBox="1">
            <a:spLocks noChangeArrowheads="1"/>
          </p:cNvSpPr>
          <p:nvPr/>
        </p:nvSpPr>
        <p:spPr bwMode="auto">
          <a:xfrm>
            <a:off x="2174875" y="6308725"/>
            <a:ext cx="786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i="1">
                <a:solidFill>
                  <a:srgbClr val="C00000"/>
                </a:solidFill>
              </a:rPr>
              <a:t>Supplemental Zinc not required – ReSOMal &amp; F75/100 contains Zinc</a:t>
            </a:r>
          </a:p>
        </p:txBody>
      </p:sp>
      <p:sp>
        <p:nvSpPr>
          <p:cNvPr id="3" name="Rectangle 2">
            <a:extLst>
              <a:ext uri="{FF2B5EF4-FFF2-40B4-BE49-F238E27FC236}">
                <a16:creationId xmlns:a16="http://schemas.microsoft.com/office/drawing/2014/main" id="{5445DD30-57CC-D54F-C9DC-3D9B75625AC6}"/>
              </a:ext>
            </a:extLst>
          </p:cNvPr>
          <p:cNvSpPr/>
          <p:nvPr/>
        </p:nvSpPr>
        <p:spPr>
          <a:xfrm>
            <a:off x="4708525" y="1427164"/>
            <a:ext cx="5492750" cy="4516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K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F071-825A-5B37-847A-6B1AA86EA865}"/>
              </a:ext>
            </a:extLst>
          </p:cNvPr>
          <p:cNvSpPr>
            <a:spLocks noGrp="1"/>
          </p:cNvSpPr>
          <p:nvPr>
            <p:ph type="title"/>
          </p:nvPr>
        </p:nvSpPr>
        <p:spPr>
          <a:xfrm>
            <a:off x="2063750" y="2349500"/>
            <a:ext cx="8229600" cy="990600"/>
          </a:xfrm>
        </p:spPr>
        <p:txBody>
          <a:bodyPr/>
          <a:lstStyle/>
          <a:p>
            <a:pPr>
              <a:defRPr/>
            </a:pPr>
            <a:r>
              <a:rPr lang="en-US" dirty="0"/>
              <a:t>Questions?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8C8E34F3-6601-E277-32A6-2013913715AB}"/>
              </a:ext>
            </a:extLst>
          </p:cNvPr>
          <p:cNvSpPr>
            <a:spLocks noGrp="1" noChangeArrowheads="1"/>
          </p:cNvSpPr>
          <p:nvPr>
            <p:ph type="title"/>
          </p:nvPr>
        </p:nvSpPr>
        <p:spPr/>
        <p:txBody>
          <a:bodyPr/>
          <a:lstStyle/>
          <a:p>
            <a:pPr>
              <a:defRPr/>
            </a:pPr>
            <a:r>
              <a:rPr lang="en-GB"/>
              <a:t>Summary.</a:t>
            </a:r>
          </a:p>
        </p:txBody>
      </p:sp>
      <p:sp>
        <p:nvSpPr>
          <p:cNvPr id="60419" name="Rectangle 3">
            <a:extLst>
              <a:ext uri="{FF2B5EF4-FFF2-40B4-BE49-F238E27FC236}">
                <a16:creationId xmlns:a16="http://schemas.microsoft.com/office/drawing/2014/main" id="{5F5EE2CE-8CF9-CD16-3781-515C670FB8B3}"/>
              </a:ext>
            </a:extLst>
          </p:cNvPr>
          <p:cNvSpPr>
            <a:spLocks noGrp="1"/>
          </p:cNvSpPr>
          <p:nvPr>
            <p:ph idx="1"/>
          </p:nvPr>
        </p:nvSpPr>
        <p:spPr>
          <a:xfrm>
            <a:off x="1981200" y="1844676"/>
            <a:ext cx="8229600" cy="4632325"/>
          </a:xfrm>
        </p:spPr>
        <p:txBody>
          <a:bodyPr/>
          <a:lstStyle/>
          <a:p>
            <a:pPr>
              <a:spcAft>
                <a:spcPts val="1200"/>
              </a:spcAft>
            </a:pPr>
            <a:r>
              <a:rPr lang="en-GB" altLang="en-US" dirty="0"/>
              <a:t>The risk of death in children with severe malnutrition is very high.</a:t>
            </a:r>
          </a:p>
          <a:p>
            <a:pPr>
              <a:spcAft>
                <a:spcPts val="1200"/>
              </a:spcAft>
            </a:pPr>
            <a:r>
              <a:rPr lang="en-GB" altLang="en-US" dirty="0"/>
              <a:t>Children with SAM undergo reductive adaptation that affect every cell, organ and system.</a:t>
            </a:r>
          </a:p>
          <a:p>
            <a:pPr>
              <a:spcAft>
                <a:spcPts val="1200"/>
              </a:spcAft>
            </a:pPr>
            <a:r>
              <a:rPr lang="en-GB" altLang="en-US" dirty="0"/>
              <a:t>The children have many acute medical problems and each needs treating.</a:t>
            </a:r>
          </a:p>
          <a:p>
            <a:pPr>
              <a:spcAft>
                <a:spcPts val="1200"/>
              </a:spcAft>
            </a:pPr>
            <a:r>
              <a:rPr lang="en-GB" altLang="en-US" dirty="0"/>
              <a:t>The 10 steps approach allows each problem to be treated</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hape 78"/>
          <p:cNvSpPr txBox="1">
            <a:spLocks noGrp="1"/>
          </p:cNvSpPr>
          <p:nvPr>
            <p:ph type="ctrTitle"/>
          </p:nvPr>
        </p:nvSpPr>
        <p:spPr>
          <a:xfrm>
            <a:off x="1211592" y="1064547"/>
            <a:ext cx="10070845" cy="1963531"/>
          </a:xfrm>
        </p:spPr>
        <p:txBody>
          <a:bodyPr>
            <a:normAutofit/>
          </a:bodyPr>
          <a:lstStyle/>
          <a:p>
            <a:pPr>
              <a:spcBef>
                <a:spcPct val="0"/>
              </a:spcBef>
              <a:buSzTx/>
              <a:buFont typeface="Raleway" charset="0"/>
              <a:buNone/>
              <a:defRPr/>
            </a:pPr>
            <a:r>
              <a:rPr lang="en-GB" sz="4300" b="1" dirty="0"/>
              <a:t>Module 7:</a:t>
            </a:r>
            <a:br>
              <a:rPr lang="en-GB" sz="4300" b="1" dirty="0"/>
            </a:br>
            <a:r>
              <a:rPr lang="en-GB" sz="4300" b="1" dirty="0"/>
              <a:t>Severe Acute Malnutrition 2 - Nutritional Treatment.</a:t>
            </a:r>
            <a:endParaRPr lang="en-GB" altLang="en-US" sz="4000" b="1" dirty="0">
              <a:latin typeface="Raleway" charset="0"/>
              <a:cs typeface="Arial" panose="020B0604020202020204" pitchFamily="34" charset="0"/>
              <a:sym typeface="Raleway" charset="0"/>
            </a:endParaRPr>
          </a:p>
        </p:txBody>
      </p:sp>
    </p:spTree>
    <p:extLst>
      <p:ext uri="{BB962C8B-B14F-4D97-AF65-F5344CB8AC3E}">
        <p14:creationId xmlns:p14="http://schemas.microsoft.com/office/powerpoint/2010/main" val="746283398"/>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nut 2">
            <a:extLst>
              <a:ext uri="{FF2B5EF4-FFF2-40B4-BE49-F238E27FC236}">
                <a16:creationId xmlns:a16="http://schemas.microsoft.com/office/drawing/2014/main" id="{81EB1FE3-D4F2-AA9B-A7CD-6FE9D1D33FA0}"/>
              </a:ext>
            </a:extLst>
          </p:cNvPr>
          <p:cNvSpPr/>
          <p:nvPr/>
        </p:nvSpPr>
        <p:spPr>
          <a:xfrm>
            <a:off x="1555875" y="1831632"/>
            <a:ext cx="2865079" cy="2965520"/>
          </a:xfrm>
          <a:prstGeom prst="donut">
            <a:avLst>
              <a:gd name="adj" fmla="val 1068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sz="1349" dirty="0">
              <a:solidFill>
                <a:prstClr val="black"/>
              </a:solidFill>
              <a:latin typeface="Calibri" panose="020F0502020204030204"/>
            </a:endParaRPr>
          </a:p>
        </p:txBody>
      </p:sp>
      <p:grpSp>
        <p:nvGrpSpPr>
          <p:cNvPr id="38" name="Group 37">
            <a:extLst>
              <a:ext uri="{FF2B5EF4-FFF2-40B4-BE49-F238E27FC236}">
                <a16:creationId xmlns:a16="http://schemas.microsoft.com/office/drawing/2014/main" id="{E18A4E3E-FCC3-6329-6FED-1A03FA0E15EE}"/>
              </a:ext>
            </a:extLst>
          </p:cNvPr>
          <p:cNvGrpSpPr/>
          <p:nvPr/>
        </p:nvGrpSpPr>
        <p:grpSpPr>
          <a:xfrm>
            <a:off x="3575721" y="891108"/>
            <a:ext cx="7497107" cy="5141301"/>
            <a:chOff x="2175666" y="934368"/>
            <a:chExt cx="9996143" cy="6091447"/>
          </a:xfrm>
        </p:grpSpPr>
        <p:grpSp>
          <p:nvGrpSpPr>
            <p:cNvPr id="6" name="Group 5">
              <a:extLst>
                <a:ext uri="{FF2B5EF4-FFF2-40B4-BE49-F238E27FC236}">
                  <a16:creationId xmlns:a16="http://schemas.microsoft.com/office/drawing/2014/main" id="{25FA9446-8285-74A7-07F6-F6CFCC58E8C3}"/>
                </a:ext>
              </a:extLst>
            </p:cNvPr>
            <p:cNvGrpSpPr/>
            <p:nvPr/>
          </p:nvGrpSpPr>
          <p:grpSpPr>
            <a:xfrm>
              <a:off x="2175666" y="934368"/>
              <a:ext cx="9996143" cy="1209943"/>
              <a:chOff x="3559477" y="1629667"/>
              <a:chExt cx="13130590" cy="1643303"/>
            </a:xfrm>
          </p:grpSpPr>
          <p:sp>
            <p:nvSpPr>
              <p:cNvPr id="7" name="Rectangle 6">
                <a:extLst>
                  <a:ext uri="{FF2B5EF4-FFF2-40B4-BE49-F238E27FC236}">
                    <a16:creationId xmlns:a16="http://schemas.microsoft.com/office/drawing/2014/main" id="{1828519D-8725-DFF7-9F53-B8CA0B4CE629}"/>
                  </a:ext>
                </a:extLst>
              </p:cNvPr>
              <p:cNvSpPr/>
              <p:nvPr/>
            </p:nvSpPr>
            <p:spPr>
              <a:xfrm>
                <a:off x="4782412" y="1629667"/>
                <a:ext cx="6465958" cy="1634504"/>
              </a:xfrm>
              <a:prstGeom prst="rect">
                <a:avLst/>
              </a:prstGeom>
              <a:gradFill>
                <a:gsLst>
                  <a:gs pos="37000">
                    <a:schemeClr val="bg1">
                      <a:lumMod val="75000"/>
                      <a:alpha val="31000"/>
                    </a:schemeClr>
                  </a:gs>
                  <a:gs pos="5000">
                    <a:schemeClr val="bg1">
                      <a:lumMod val="75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sz="1349">
                  <a:solidFill>
                    <a:prstClr val="white"/>
                  </a:solidFill>
                  <a:latin typeface="Calibri" panose="020F0502020204030204"/>
                </a:endParaRPr>
              </a:p>
            </p:txBody>
          </p:sp>
          <p:sp>
            <p:nvSpPr>
              <p:cNvPr id="8" name="TextBox 7">
                <a:extLst>
                  <a:ext uri="{FF2B5EF4-FFF2-40B4-BE49-F238E27FC236}">
                    <a16:creationId xmlns:a16="http://schemas.microsoft.com/office/drawing/2014/main" id="{324E7EE4-B621-47BC-AB6D-A88057BED985}"/>
                  </a:ext>
                </a:extLst>
              </p:cNvPr>
              <p:cNvSpPr txBox="1"/>
              <p:nvPr/>
            </p:nvSpPr>
            <p:spPr>
              <a:xfrm>
                <a:off x="5426719" y="1729046"/>
                <a:ext cx="11263348" cy="1337210"/>
              </a:xfrm>
              <a:prstGeom prst="rect">
                <a:avLst/>
              </a:prstGeom>
              <a:noFill/>
            </p:spPr>
            <p:txBody>
              <a:bodyPr wrap="square" rtlCol="0" anchor="ctr">
                <a:spAutoFit/>
              </a:bodyPr>
              <a:lstStyle/>
              <a:p>
                <a:pPr fontAlgn="base">
                  <a:spcBef>
                    <a:spcPct val="0"/>
                  </a:spcBef>
                  <a:spcAft>
                    <a:spcPts val="1200"/>
                  </a:spcAft>
                </a:pPr>
                <a:r>
                  <a:rPr lang="en-US" sz="2400" dirty="0">
                    <a:latin typeface="+mn-lt"/>
                  </a:rPr>
                  <a:t>Rationale for phased nutritional therapy in children with SAM</a:t>
                </a:r>
                <a:endParaRPr lang="en-GB" altLang="en-US" sz="2400" dirty="0">
                  <a:latin typeface="Arial"/>
                </a:endParaRPr>
              </a:p>
            </p:txBody>
          </p:sp>
          <p:sp>
            <p:nvSpPr>
              <p:cNvPr id="9" name="Oval 8">
                <a:extLst>
                  <a:ext uri="{FF2B5EF4-FFF2-40B4-BE49-F238E27FC236}">
                    <a16:creationId xmlns:a16="http://schemas.microsoft.com/office/drawing/2014/main" id="{36329FEC-5BB9-C059-F6FB-51F7823F0AE0}"/>
                  </a:ext>
                </a:extLst>
              </p:cNvPr>
              <p:cNvSpPr>
                <a:spLocks noChangeAspect="1"/>
              </p:cNvSpPr>
              <p:nvPr/>
            </p:nvSpPr>
            <p:spPr>
              <a:xfrm>
                <a:off x="3559477" y="1638469"/>
                <a:ext cx="1634501" cy="1634501"/>
              </a:xfrm>
              <a:prstGeom prst="ellipse">
                <a:avLst/>
              </a:prstGeom>
              <a:solidFill>
                <a:schemeClr val="accent5">
                  <a:lumMod val="40000"/>
                  <a:lumOff val="60000"/>
                </a:schemeClr>
              </a:solidFill>
              <a:ln w="0">
                <a:noFill/>
                <a:prstDash val="solid"/>
                <a:round/>
                <a:headEnd/>
                <a:tailEnd/>
              </a:ln>
            </p:spPr>
            <p:txBody>
              <a:bodyPr vert="horz" wrap="square" lIns="40490" tIns="51422" rIns="40490" bIns="51422" numCol="1" anchor="ctr" anchorCtr="1" compatLnSpc="1">
                <a:prstTxWarp prst="textNoShape">
                  <a:avLst/>
                </a:prstTxWarp>
              </a:bodyPr>
              <a:lstStyle/>
              <a:p>
                <a:pPr defTabSz="685800" eaLnBrk="0" fontAlgn="base" hangingPunct="0">
                  <a:spcBef>
                    <a:spcPct val="0"/>
                  </a:spcBef>
                  <a:spcAft>
                    <a:spcPct val="0"/>
                  </a:spcAft>
                </a:pPr>
                <a:r>
                  <a:rPr lang="en-US" sz="2474" kern="0" dirty="0">
                    <a:solidFill>
                      <a:prstClr val="black"/>
                    </a:solidFill>
                    <a:latin typeface="Arial" panose="020B0604020202020204" pitchFamily="34" charset="0"/>
                    <a:cs typeface="Arial" panose="020B0604020202020204" pitchFamily="34" charset="0"/>
                  </a:rPr>
                  <a:t>1</a:t>
                </a:r>
              </a:p>
            </p:txBody>
          </p:sp>
        </p:grpSp>
        <p:grpSp>
          <p:nvGrpSpPr>
            <p:cNvPr id="16" name="Group 15">
              <a:extLst>
                <a:ext uri="{FF2B5EF4-FFF2-40B4-BE49-F238E27FC236}">
                  <a16:creationId xmlns:a16="http://schemas.microsoft.com/office/drawing/2014/main" id="{F86C1870-071C-E38C-605E-2538F07A2994}"/>
                </a:ext>
              </a:extLst>
            </p:cNvPr>
            <p:cNvGrpSpPr/>
            <p:nvPr/>
          </p:nvGrpSpPr>
          <p:grpSpPr>
            <a:xfrm>
              <a:off x="3597172" y="2562066"/>
              <a:ext cx="8532158" cy="1676014"/>
              <a:chOff x="3642770" y="4959935"/>
              <a:chExt cx="11204631" cy="2275709"/>
            </a:xfrm>
          </p:grpSpPr>
          <p:sp>
            <p:nvSpPr>
              <p:cNvPr id="17" name="Rectangle 16">
                <a:extLst>
                  <a:ext uri="{FF2B5EF4-FFF2-40B4-BE49-F238E27FC236}">
                    <a16:creationId xmlns:a16="http://schemas.microsoft.com/office/drawing/2014/main" id="{E3C6EA46-81BB-FE58-E2D4-BC6E455FE0F2}"/>
                  </a:ext>
                </a:extLst>
              </p:cNvPr>
              <p:cNvSpPr/>
              <p:nvPr/>
            </p:nvSpPr>
            <p:spPr>
              <a:xfrm>
                <a:off x="5224156" y="5645051"/>
                <a:ext cx="9623245" cy="1504523"/>
              </a:xfrm>
              <a:prstGeom prst="rect">
                <a:avLst/>
              </a:prstGeom>
              <a:gradFill>
                <a:gsLst>
                  <a:gs pos="37000">
                    <a:schemeClr val="bg1">
                      <a:lumMod val="75000"/>
                      <a:alpha val="31000"/>
                    </a:schemeClr>
                  </a:gs>
                  <a:gs pos="5000">
                    <a:schemeClr val="bg1">
                      <a:lumMod val="75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sz="2400" dirty="0">
                  <a:solidFill>
                    <a:prstClr val="black"/>
                  </a:solidFill>
                </a:endParaRPr>
              </a:p>
              <a:p>
                <a:pPr fontAlgn="base">
                  <a:spcBef>
                    <a:spcPct val="0"/>
                  </a:spcBef>
                  <a:spcAft>
                    <a:spcPts val="1200"/>
                  </a:spcAft>
                </a:pPr>
                <a:r>
                  <a:rPr lang="en-GB" altLang="en-US" sz="2400" dirty="0">
                    <a:solidFill>
                      <a:prstClr val="black"/>
                    </a:solidFill>
                  </a:rPr>
                  <a:t>Consider the priorities and aims of immediate nutritional management.</a:t>
                </a:r>
              </a:p>
              <a:p>
                <a:pPr algn="ctr" defTabSz="685800" eaLnBrk="0" fontAlgn="base" hangingPunct="0">
                  <a:spcBef>
                    <a:spcPct val="0"/>
                  </a:spcBef>
                  <a:spcAft>
                    <a:spcPct val="0"/>
                  </a:spcAft>
                </a:pPr>
                <a:endParaRPr lang="en-US" sz="2400" dirty="0">
                  <a:solidFill>
                    <a:prstClr val="black"/>
                  </a:solidFill>
                </a:endParaRPr>
              </a:p>
            </p:txBody>
          </p:sp>
          <p:sp>
            <p:nvSpPr>
              <p:cNvPr id="18" name="TextBox 17">
                <a:extLst>
                  <a:ext uri="{FF2B5EF4-FFF2-40B4-BE49-F238E27FC236}">
                    <a16:creationId xmlns:a16="http://schemas.microsoft.com/office/drawing/2014/main" id="{EBAE31B6-5212-BFC3-E4C3-C71E92BB2526}"/>
                  </a:ext>
                </a:extLst>
              </p:cNvPr>
              <p:cNvSpPr txBox="1"/>
              <p:nvPr/>
            </p:nvSpPr>
            <p:spPr>
              <a:xfrm>
                <a:off x="5621798" y="4959935"/>
                <a:ext cx="5277736" cy="594160"/>
              </a:xfrm>
              <a:prstGeom prst="rect">
                <a:avLst/>
              </a:prstGeom>
              <a:noFill/>
            </p:spPr>
            <p:txBody>
              <a:bodyPr wrap="square" rtlCol="0" anchor="ctr">
                <a:spAutoFit/>
              </a:bodyPr>
              <a:lstStyle/>
              <a:p>
                <a:pPr defTabSz="685800" eaLnBrk="0" fontAlgn="base" hangingPunct="0">
                  <a:spcBef>
                    <a:spcPct val="0"/>
                  </a:spcBef>
                  <a:spcAft>
                    <a:spcPct val="0"/>
                  </a:spcAft>
                </a:pPr>
                <a:endParaRPr lang="en-US" dirty="0">
                  <a:solidFill>
                    <a:prstClr val="black"/>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C7042937-0E7C-BDA8-EE55-9D86A787A6C4}"/>
                  </a:ext>
                </a:extLst>
              </p:cNvPr>
              <p:cNvSpPr>
                <a:spLocks noChangeAspect="1"/>
              </p:cNvSpPr>
              <p:nvPr/>
            </p:nvSpPr>
            <p:spPr>
              <a:xfrm>
                <a:off x="3642770" y="5601569"/>
                <a:ext cx="1634076" cy="1634075"/>
              </a:xfrm>
              <a:prstGeom prst="ellipse">
                <a:avLst/>
              </a:prstGeom>
              <a:solidFill>
                <a:schemeClr val="accent5">
                  <a:lumMod val="40000"/>
                  <a:lumOff val="60000"/>
                </a:schemeClr>
              </a:solidFill>
              <a:ln w="0">
                <a:noFill/>
                <a:prstDash val="solid"/>
                <a:round/>
                <a:headEnd/>
                <a:tailEnd/>
              </a:ln>
            </p:spPr>
            <p:txBody>
              <a:bodyPr vert="horz" wrap="square" lIns="40490" tIns="51422" rIns="40490" bIns="51422" numCol="1" anchor="ctr" anchorCtr="1" compatLnSpc="1">
                <a:prstTxWarp prst="textNoShape">
                  <a:avLst/>
                </a:prstTxWarp>
              </a:bodyPr>
              <a:lstStyle/>
              <a:p>
                <a:pPr defTabSz="685800" eaLnBrk="0" fontAlgn="base" hangingPunct="0">
                  <a:spcBef>
                    <a:spcPct val="0"/>
                  </a:spcBef>
                  <a:spcAft>
                    <a:spcPct val="0"/>
                  </a:spcAft>
                </a:pPr>
                <a:r>
                  <a:rPr lang="en-US" sz="2474" kern="0" dirty="0">
                    <a:solidFill>
                      <a:prstClr val="black"/>
                    </a:solidFill>
                    <a:latin typeface="Arial" panose="020B0604020202020204" pitchFamily="34" charset="0"/>
                    <a:cs typeface="Arial" panose="020B0604020202020204" pitchFamily="34" charset="0"/>
                  </a:rPr>
                  <a:t>2</a:t>
                </a:r>
              </a:p>
            </p:txBody>
          </p:sp>
        </p:grpSp>
        <p:grpSp>
          <p:nvGrpSpPr>
            <p:cNvPr id="24" name="Group 23">
              <a:extLst>
                <a:ext uri="{FF2B5EF4-FFF2-40B4-BE49-F238E27FC236}">
                  <a16:creationId xmlns:a16="http://schemas.microsoft.com/office/drawing/2014/main" id="{03FFFC1C-A916-A82E-B483-6F1B88C319E5}"/>
                </a:ext>
              </a:extLst>
            </p:cNvPr>
            <p:cNvGrpSpPr/>
            <p:nvPr/>
          </p:nvGrpSpPr>
          <p:grpSpPr>
            <a:xfrm>
              <a:off x="2271677" y="5305454"/>
              <a:ext cx="9900132" cy="1720361"/>
              <a:chOff x="2508304" y="6098360"/>
              <a:chExt cx="13001087" cy="2335926"/>
            </a:xfrm>
          </p:grpSpPr>
          <p:sp>
            <p:nvSpPr>
              <p:cNvPr id="25" name="Rectangle 24">
                <a:extLst>
                  <a:ext uri="{FF2B5EF4-FFF2-40B4-BE49-F238E27FC236}">
                    <a16:creationId xmlns:a16="http://schemas.microsoft.com/office/drawing/2014/main" id="{F5DE45AB-057E-F7EE-8598-19D95A3638A1}"/>
                  </a:ext>
                </a:extLst>
              </p:cNvPr>
              <p:cNvSpPr/>
              <p:nvPr/>
            </p:nvSpPr>
            <p:spPr>
              <a:xfrm>
                <a:off x="3808494" y="6098360"/>
                <a:ext cx="8185580" cy="1818742"/>
              </a:xfrm>
              <a:prstGeom prst="rect">
                <a:avLst/>
              </a:prstGeom>
              <a:gradFill>
                <a:gsLst>
                  <a:gs pos="37000">
                    <a:schemeClr val="bg1">
                      <a:lumMod val="75000"/>
                      <a:alpha val="31000"/>
                    </a:schemeClr>
                  </a:gs>
                  <a:gs pos="5000">
                    <a:schemeClr val="bg1">
                      <a:lumMod val="75000"/>
                    </a:schemeClr>
                  </a:gs>
                  <a:gs pos="100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pPr>
                <a:endParaRPr lang="en-US" sz="1349">
                  <a:solidFill>
                    <a:prstClr val="white"/>
                  </a:solidFill>
                  <a:latin typeface="Calibri" panose="020F0502020204030204"/>
                </a:endParaRPr>
              </a:p>
            </p:txBody>
          </p:sp>
          <p:sp>
            <p:nvSpPr>
              <p:cNvPr id="26" name="TextBox 25">
                <a:extLst>
                  <a:ext uri="{FF2B5EF4-FFF2-40B4-BE49-F238E27FC236}">
                    <a16:creationId xmlns:a16="http://schemas.microsoft.com/office/drawing/2014/main" id="{514D0DE2-5A6B-65D7-09FD-A067F3E53703}"/>
                  </a:ext>
                </a:extLst>
              </p:cNvPr>
              <p:cNvSpPr txBox="1"/>
              <p:nvPr/>
            </p:nvSpPr>
            <p:spPr>
              <a:xfrm>
                <a:off x="4199065" y="6404237"/>
                <a:ext cx="11310326" cy="2030049"/>
              </a:xfrm>
              <a:prstGeom prst="rect">
                <a:avLst/>
              </a:prstGeom>
              <a:noFill/>
            </p:spPr>
            <p:txBody>
              <a:bodyPr wrap="square" rtlCol="0" anchor="ctr">
                <a:spAutoFit/>
              </a:bodyPr>
              <a:lstStyle/>
              <a:p>
                <a:pPr fontAlgn="base">
                  <a:spcBef>
                    <a:spcPct val="0"/>
                  </a:spcBef>
                  <a:spcAft>
                    <a:spcPts val="1200"/>
                  </a:spcAft>
                </a:pPr>
                <a:r>
                  <a:rPr lang="en-GB" altLang="en-US" sz="2400" dirty="0">
                    <a:solidFill>
                      <a:prstClr val="black"/>
                    </a:solidFill>
                  </a:rPr>
                  <a:t>Non-nutritional management is considered elsewhere.</a:t>
                </a:r>
              </a:p>
              <a:p>
                <a:pPr defTabSz="685800" eaLnBrk="0" fontAlgn="base" hangingPunct="0">
                  <a:spcBef>
                    <a:spcPct val="0"/>
                  </a:spcBef>
                  <a:spcAft>
                    <a:spcPct val="0"/>
                  </a:spcAft>
                </a:pPr>
                <a:endParaRPr lang="en-US" dirty="0">
                  <a:solidFill>
                    <a:prstClr val="black"/>
                  </a:solidFill>
                  <a:cs typeface="Arial" panose="020B0604020202020204" pitchFamily="34" charset="0"/>
                </a:endParaRPr>
              </a:p>
            </p:txBody>
          </p:sp>
          <p:sp>
            <p:nvSpPr>
              <p:cNvPr id="27" name="Oval 26">
                <a:extLst>
                  <a:ext uri="{FF2B5EF4-FFF2-40B4-BE49-F238E27FC236}">
                    <a16:creationId xmlns:a16="http://schemas.microsoft.com/office/drawing/2014/main" id="{2A08D553-8212-904A-91A9-80233F72E52D}"/>
                  </a:ext>
                </a:extLst>
              </p:cNvPr>
              <p:cNvSpPr>
                <a:spLocks noChangeAspect="1"/>
              </p:cNvSpPr>
              <p:nvPr/>
            </p:nvSpPr>
            <p:spPr>
              <a:xfrm>
                <a:off x="2508304" y="6190694"/>
                <a:ext cx="1634074" cy="1634071"/>
              </a:xfrm>
              <a:prstGeom prst="ellipse">
                <a:avLst/>
              </a:prstGeom>
              <a:solidFill>
                <a:schemeClr val="accent5">
                  <a:lumMod val="40000"/>
                  <a:lumOff val="60000"/>
                </a:schemeClr>
              </a:solidFill>
              <a:ln w="0">
                <a:noFill/>
                <a:prstDash val="solid"/>
                <a:round/>
                <a:headEnd/>
                <a:tailEnd/>
              </a:ln>
            </p:spPr>
            <p:txBody>
              <a:bodyPr vert="horz" wrap="square" lIns="40490" tIns="51422" rIns="40490" bIns="51422" numCol="1" anchor="ctr" anchorCtr="1" compatLnSpc="1">
                <a:prstTxWarp prst="textNoShape">
                  <a:avLst/>
                </a:prstTxWarp>
              </a:bodyPr>
              <a:lstStyle/>
              <a:p>
                <a:pPr defTabSz="685800" eaLnBrk="0" fontAlgn="base" hangingPunct="0">
                  <a:spcBef>
                    <a:spcPct val="0"/>
                  </a:spcBef>
                  <a:spcAft>
                    <a:spcPct val="0"/>
                  </a:spcAft>
                </a:pPr>
                <a:r>
                  <a:rPr lang="en-US" sz="2474" kern="0" dirty="0">
                    <a:solidFill>
                      <a:prstClr val="black"/>
                    </a:solidFill>
                    <a:latin typeface="Arial" panose="020B0604020202020204" pitchFamily="34" charset="0"/>
                    <a:cs typeface="Arial" panose="020B0604020202020204" pitchFamily="34" charset="0"/>
                  </a:rPr>
                  <a:t>3</a:t>
                </a:r>
              </a:p>
            </p:txBody>
          </p:sp>
        </p:grpSp>
      </p:grpSp>
      <p:sp>
        <p:nvSpPr>
          <p:cNvPr id="34" name="TextBox 33">
            <a:extLst>
              <a:ext uri="{FF2B5EF4-FFF2-40B4-BE49-F238E27FC236}">
                <a16:creationId xmlns:a16="http://schemas.microsoft.com/office/drawing/2014/main" id="{0D86B6E2-681B-5646-C0D8-EB3EF46EC4CC}"/>
              </a:ext>
            </a:extLst>
          </p:cNvPr>
          <p:cNvSpPr txBox="1"/>
          <p:nvPr/>
        </p:nvSpPr>
        <p:spPr>
          <a:xfrm>
            <a:off x="1859535" y="2878387"/>
            <a:ext cx="2224532" cy="646331"/>
          </a:xfrm>
          <a:prstGeom prst="rect">
            <a:avLst/>
          </a:prstGeom>
          <a:noFill/>
        </p:spPr>
        <p:txBody>
          <a:bodyPr wrap="square" rtlCol="0">
            <a:spAutoFit/>
          </a:bodyPr>
          <a:lstStyle/>
          <a:p>
            <a:pPr algn="ctr" defTabSz="685800"/>
            <a:r>
              <a:rPr lang="en-US" sz="3600" b="1" dirty="0">
                <a:solidFill>
                  <a:prstClr val="black"/>
                </a:solidFill>
                <a:latin typeface="Calibri" panose="020F0502020204030204"/>
              </a:rPr>
              <a:t>Objectives</a:t>
            </a:r>
            <a:endParaRPr lang="en-KE" sz="3600" dirty="0">
              <a:solidFill>
                <a:prstClr val="black"/>
              </a:solidFill>
              <a:latin typeface="Calibri" panose="020F0502020204030204"/>
            </a:endParaRPr>
          </a:p>
        </p:txBody>
      </p:sp>
    </p:spTree>
    <p:extLst>
      <p:ext uri="{BB962C8B-B14F-4D97-AF65-F5344CB8AC3E}">
        <p14:creationId xmlns:p14="http://schemas.microsoft.com/office/powerpoint/2010/main" val="1279171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4330</TotalTime>
  <Words>22450</Words>
  <Application>Microsoft Office PowerPoint</Application>
  <PresentationFormat>Widescreen</PresentationFormat>
  <Paragraphs>2745</Paragraphs>
  <Slides>275</Slides>
  <Notes>131</Notes>
  <HiddenSlides>0</HiddenSlides>
  <MMClips>2</MMClips>
  <ScaleCrop>false</ScaleCrop>
  <HeadingPairs>
    <vt:vector size="8" baseType="variant">
      <vt:variant>
        <vt:lpstr>Fonts Used</vt:lpstr>
      </vt:variant>
      <vt:variant>
        <vt:i4>22</vt:i4>
      </vt:variant>
      <vt:variant>
        <vt:lpstr>Theme</vt:lpstr>
      </vt:variant>
      <vt:variant>
        <vt:i4>2</vt:i4>
      </vt:variant>
      <vt:variant>
        <vt:lpstr>Embedded OLE Servers</vt:lpstr>
      </vt:variant>
      <vt:variant>
        <vt:i4>1</vt:i4>
      </vt:variant>
      <vt:variant>
        <vt:lpstr>Slide Titles</vt:lpstr>
      </vt:variant>
      <vt:variant>
        <vt:i4>275</vt:i4>
      </vt:variant>
    </vt:vector>
  </HeadingPairs>
  <TitlesOfParts>
    <vt:vector size="300" baseType="lpstr">
      <vt:lpstr>MS PGothic</vt:lpstr>
      <vt:lpstr>Arial</vt:lpstr>
      <vt:lpstr>BlinkMacSystemFont</vt:lpstr>
      <vt:lpstr>Book Antiqua</vt:lpstr>
      <vt:lpstr>Calibri</vt:lpstr>
      <vt:lpstr>Calibri Light</vt:lpstr>
      <vt:lpstr>Cambria</vt:lpstr>
      <vt:lpstr>Century Gothic</vt:lpstr>
      <vt:lpstr>Courier New</vt:lpstr>
      <vt:lpstr>DINPro-Regular</vt:lpstr>
      <vt:lpstr>Helvetica CondensedLight</vt:lpstr>
      <vt:lpstr>Lato</vt:lpstr>
      <vt:lpstr>Noto Sans Symbols</vt:lpstr>
      <vt:lpstr>Palatino Linotype</vt:lpstr>
      <vt:lpstr>Raleway</vt:lpstr>
      <vt:lpstr>Source Sans Pro</vt:lpstr>
      <vt:lpstr>Tahoma</vt:lpstr>
      <vt:lpstr>Times</vt:lpstr>
      <vt:lpstr>Times New Roman</vt:lpstr>
      <vt:lpstr>Verdana</vt:lpstr>
      <vt:lpstr>Wingdings</vt:lpstr>
      <vt:lpstr>YouTube Noto</vt:lpstr>
      <vt:lpstr>Office Theme</vt:lpstr>
      <vt:lpstr>1_Office Theme</vt:lpstr>
      <vt:lpstr>Microsoft Excel Chart</vt:lpstr>
      <vt:lpstr>Module 1:Triage</vt:lpstr>
      <vt:lpstr>PowerPoint Presentation</vt:lpstr>
      <vt:lpstr>What is triage?</vt:lpstr>
      <vt:lpstr>Why triage?</vt:lpstr>
      <vt:lpstr>Who can do triage?</vt:lpstr>
      <vt:lpstr>Emergency signs</vt:lpstr>
      <vt:lpstr>Priority signs</vt:lpstr>
      <vt:lpstr>Non- urgent signs</vt:lpstr>
      <vt:lpstr>Summary</vt:lpstr>
      <vt:lpstr>Module 2:  Basic Life Support: Infant and child (ABCs in a collapsed infant/child)</vt:lpstr>
      <vt:lpstr>PowerPoint Presentation</vt:lpstr>
      <vt:lpstr>Being prepared.</vt:lpstr>
      <vt:lpstr>What are the most common causes of ‘collapse / arrest’ in children?</vt:lpstr>
      <vt:lpstr>The collapsed child - A structured approach</vt:lpstr>
      <vt:lpstr>Drugs in Resuscitation</vt:lpstr>
      <vt:lpstr>Post-Resuscitation Care</vt:lpstr>
      <vt:lpstr>Summary – The Collapsed Infant</vt:lpstr>
      <vt:lpstr>Module 3: Assessment and management  of a sick infant/child with signs of life (no trauma) </vt:lpstr>
      <vt:lpstr>PowerPoint Presentation</vt:lpstr>
      <vt:lpstr>The ABCDE Approach</vt:lpstr>
      <vt:lpstr>1. Rapid assessment  for airway patency</vt:lpstr>
      <vt:lpstr>Airway- positioning</vt:lpstr>
      <vt:lpstr>Rapidly assess adequacy of breathing</vt:lpstr>
      <vt:lpstr>Emergency intervention  for inadequate breathing  </vt:lpstr>
      <vt:lpstr>PowerPoint Presentation</vt:lpstr>
      <vt:lpstr>To make decisions on use of fluids and blood to use in severely impaired circulation </vt:lpstr>
      <vt:lpstr>Fluid summary – no trauma</vt:lpstr>
      <vt:lpstr>4. Disability</vt:lpstr>
      <vt:lpstr>Exposure</vt:lpstr>
      <vt:lpstr>Actions after life saving interventions</vt:lpstr>
      <vt:lpstr>Summary</vt:lpstr>
      <vt:lpstr>Module 4: Oxygen therapy</vt:lpstr>
      <vt:lpstr>PowerPoint Presentation</vt:lpstr>
      <vt:lpstr>Conditions associated with hypoxaemia</vt:lpstr>
      <vt:lpstr>How to detect hypoxaemia</vt:lpstr>
      <vt:lpstr>Pulse oximetry in detection of hypoxaemia</vt:lpstr>
      <vt:lpstr>Using the Pulse Oximeter</vt:lpstr>
      <vt:lpstr>Oxygen Delivery Methods</vt:lpstr>
      <vt:lpstr>Titrating &amp; Stopping Oxygen (Refer to BPP 2022 Page 28)</vt:lpstr>
      <vt:lpstr>Complications of oxygen therapy a) O2 toxicity (Hyperoxia, overdose  &gt;96%)</vt:lpstr>
      <vt:lpstr>PowerPoint Presentation</vt:lpstr>
      <vt:lpstr>Summary</vt:lpstr>
      <vt:lpstr>Module 5: Management of an infant/child with respiratory distress   i) Pneumonia</vt:lpstr>
      <vt:lpstr>PowerPoint Presentation</vt:lpstr>
      <vt:lpstr>Childhood Pneumonia etiology in Kenya </vt:lpstr>
      <vt:lpstr>Six signs used in classification of the severity of illness in a child with cough and difficulty breathing &lt; 14 days </vt:lpstr>
      <vt:lpstr>Lower Chest wall Indrawing </vt:lpstr>
      <vt:lpstr>Pneumonia classification and treatment </vt:lpstr>
      <vt:lpstr>Pneumonia classification and treatment </vt:lpstr>
      <vt:lpstr>Summary</vt:lpstr>
      <vt:lpstr>Module 5: Management of an infant/child with respiratory distress   ii) Asthma</vt:lpstr>
      <vt:lpstr>PowerPoint Presentation</vt:lpstr>
      <vt:lpstr>Asthma </vt:lpstr>
      <vt:lpstr> Wheeze – how severe is the asthma?</vt:lpstr>
      <vt:lpstr>Asthma – treat and reassess and decide about antibiotics</vt:lpstr>
      <vt:lpstr>Providing Salbutamol</vt:lpstr>
      <vt:lpstr>Insert video demonstration for MDI use</vt:lpstr>
      <vt:lpstr>Summary</vt:lpstr>
      <vt:lpstr>Module 5: Management of an infant/child with respiratory distress   iii) Child with TB</vt:lpstr>
      <vt:lpstr>PowerPoint Presentation</vt:lpstr>
      <vt:lpstr>Risk factors for TB infection and disease in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Forms of PTLD</vt:lpstr>
      <vt:lpstr>Questions?</vt:lpstr>
      <vt:lpstr>Summary</vt:lpstr>
      <vt:lpstr>Module 6: Fluid Therapy In Dehydration Due To Diarrhoea</vt:lpstr>
      <vt:lpstr>PowerPoint Presentation</vt:lpstr>
      <vt:lpstr>Diagnosis and Treatment of hypovolaemic shock</vt:lpstr>
      <vt:lpstr>Diagnosis and Treatment of severe dehydration</vt:lpstr>
      <vt:lpstr>Diagnosis and Treatment of some dehydration</vt:lpstr>
      <vt:lpstr>Diagnosis and management of diarrhea without dehydration</vt:lpstr>
      <vt:lpstr>PowerPoint Presentation</vt:lpstr>
      <vt:lpstr>Complications of intraosseous access </vt:lpstr>
      <vt:lpstr>Questions? </vt:lpstr>
      <vt:lpstr>Summary</vt:lpstr>
      <vt:lpstr>Module 7: Severe Acute Malnutrition 1 – Recognition And Early Treatment</vt:lpstr>
      <vt:lpstr>PowerPoint Presentation</vt:lpstr>
      <vt:lpstr>Classification of Acute Malnutrition</vt:lpstr>
      <vt:lpstr>Indications for hospital admission </vt:lpstr>
      <vt:lpstr>Reductive adaptation in severe acute malnutrition (SAM)</vt:lpstr>
      <vt:lpstr>PowerPoint Presentation</vt:lpstr>
      <vt:lpstr>Reduction in function capacity of organs </vt:lpstr>
      <vt:lpstr>Things not to do and why in children with SAM</vt:lpstr>
      <vt:lpstr>General principles of care for a child with SAM</vt:lpstr>
      <vt:lpstr>10 Step Approach (Refer to BPP page 43)</vt:lpstr>
      <vt:lpstr>Management of dehydration and shock in SAM</vt:lpstr>
      <vt:lpstr>PowerPoint Presentation</vt:lpstr>
      <vt:lpstr>Prescription of ReSoMal of 5kg child, no oedema</vt:lpstr>
      <vt:lpstr>Questions?</vt:lpstr>
      <vt:lpstr>Summary.</vt:lpstr>
      <vt:lpstr>Module 7: Severe Acute Malnutrition 2 - Nutritional Treatment.</vt:lpstr>
      <vt:lpstr>PowerPoint Presentation</vt:lpstr>
      <vt:lpstr>Rationale for phased nutritional therapy in children with SAM</vt:lpstr>
      <vt:lpstr>Cautious feeding (stabilization phase)</vt:lpstr>
      <vt:lpstr>When to change from F75 ? (Transition phase)</vt:lpstr>
      <vt:lpstr>Rehabilitation</vt:lpstr>
      <vt:lpstr>A feeding plan</vt:lpstr>
      <vt:lpstr>Monitoring 1</vt:lpstr>
      <vt:lpstr>Monitoring 2</vt:lpstr>
      <vt:lpstr>When to discharge to outpatient therapeutic care</vt:lpstr>
      <vt:lpstr>Questions?</vt:lpstr>
      <vt:lpstr>Summary</vt:lpstr>
      <vt:lpstr>Module 8: Altered consciousness and convulsions</vt:lpstr>
      <vt:lpstr>OBJECTIVES</vt:lpstr>
      <vt:lpstr>ASSESSING ALTERED CONSCIOUSNESS (AVPU)</vt:lpstr>
      <vt:lpstr>Assessing altered consciousness (Blantyre coma scale)</vt:lpstr>
      <vt:lpstr>PowerPoint Presentation</vt:lpstr>
      <vt:lpstr>Assessment and Management of seizures</vt:lpstr>
      <vt:lpstr>PowerPoint Presentation</vt:lpstr>
      <vt:lpstr>Giving rectal diazepam</vt:lpstr>
      <vt:lpstr>Differential diagnosis of convulsions</vt:lpstr>
      <vt:lpstr> HYPOGLYCAEMIA</vt:lpstr>
      <vt:lpstr>If the blood glucose result is rapidly available in a sick child</vt:lpstr>
      <vt:lpstr>SUMMARY</vt:lpstr>
      <vt:lpstr>Module 8: meningitis and malaria</vt:lpstr>
      <vt:lpstr>OBJECTIVES</vt:lpstr>
      <vt:lpstr>Cerebral Malaria vs Acute Bacterial Meningitis/Encephalitis</vt:lpstr>
      <vt:lpstr>Indications for lumbar puncture</vt:lpstr>
      <vt:lpstr>PowerPoint Presentation</vt:lpstr>
      <vt:lpstr>SEVERE MALARIA</vt:lpstr>
      <vt:lpstr>PowerPoint Presentation</vt:lpstr>
      <vt:lpstr>SUMMARY</vt:lpstr>
      <vt:lpstr>Module 9: Introduction to diabetes </vt:lpstr>
      <vt:lpstr>Learning objectives</vt:lpstr>
      <vt:lpstr>DEFINITION OF DIABETES</vt:lpstr>
      <vt:lpstr>Type I Diabetes Mellitus</vt:lpstr>
      <vt:lpstr>Epidemiology of type 1 DM</vt:lpstr>
      <vt:lpstr> Projected global incidence of type 1 diabetes</vt:lpstr>
      <vt:lpstr>Risk factors for T1DM</vt:lpstr>
      <vt:lpstr>STAGES OF T1DM</vt:lpstr>
      <vt:lpstr>Pathophysiology: The key analogy</vt:lpstr>
      <vt:lpstr>Signs and symptoms of Type 1 diabetes</vt:lpstr>
      <vt:lpstr>Diagnostic criteria </vt:lpstr>
      <vt:lpstr>DIAGNOSIS  OF DIABETES cont</vt:lpstr>
      <vt:lpstr>Summary</vt:lpstr>
      <vt:lpstr>Module 9: Diabetic Ketoacidosis (DKA)  </vt:lpstr>
      <vt:lpstr>Objectives  </vt:lpstr>
      <vt:lpstr>PowerPoint Presentation</vt:lpstr>
      <vt:lpstr>Risk factors for DKA</vt:lpstr>
      <vt:lpstr>Diagnosis: Clinical/ laboratory</vt:lpstr>
      <vt:lpstr>Classification of DKA</vt:lpstr>
      <vt:lpstr>Principles of DKA Management</vt:lpstr>
      <vt:lpstr>Where Should a patient with DKA be Managed?</vt:lpstr>
      <vt:lpstr>Initial Assessment  </vt:lpstr>
      <vt:lpstr>Initial Resuscitation</vt:lpstr>
      <vt:lpstr>Rehydration Principles</vt:lpstr>
      <vt:lpstr>Rehydration Principles: Slow Phase</vt:lpstr>
      <vt:lpstr>Rehydration Principles: Slow Phase</vt:lpstr>
      <vt:lpstr>Maintenance  fluids calculation example   </vt:lpstr>
      <vt:lpstr>Correction of deficit fluid - Example </vt:lpstr>
      <vt:lpstr>IV fluids calculation - Example</vt:lpstr>
      <vt:lpstr>Insulin Therapy</vt:lpstr>
      <vt:lpstr>Potassium Replacement</vt:lpstr>
      <vt:lpstr>Monitoring</vt:lpstr>
      <vt:lpstr>PowerPoint Presentation</vt:lpstr>
      <vt:lpstr>Complications of DKA Management Cerebral Edema: Signs and Symptoms </vt:lpstr>
      <vt:lpstr>Treatment of Cerebral Edema</vt:lpstr>
      <vt:lpstr> Resolution of DKA</vt:lpstr>
      <vt:lpstr>Algorithm for the management of diabetic ketoacidosis</vt:lpstr>
      <vt:lpstr>PowerPoint Presentation</vt:lpstr>
      <vt:lpstr>Questions?</vt:lpstr>
      <vt:lpstr>Summary</vt:lpstr>
      <vt:lpstr>Transition to Subcutaneous insulin </vt:lpstr>
      <vt:lpstr>Objectives</vt:lpstr>
      <vt:lpstr>Criteria for transition</vt:lpstr>
      <vt:lpstr>Recommended insulin regimen</vt:lpstr>
      <vt:lpstr>Transition to SC Insulin Injections after DKA</vt:lpstr>
      <vt:lpstr>Transition to basal bolus regimen Procedure</vt:lpstr>
      <vt:lpstr>Transition to basal bolus regimen</vt:lpstr>
      <vt:lpstr>Transitioning using long acting insulin Glargine(basal) and short/rapid acting insulin(bolus) as basal bolus regimen</vt:lpstr>
      <vt:lpstr>   Transitioning using long-acting insulin glargine (basal) and short/rapid acting insulin(bolus) as basal bolus regimen: Dose Calculation example</vt:lpstr>
      <vt:lpstr>Transitioning using long acting insulin Determir (basal) and short/rapid acting insulin(bolus) as basal bolus regimen</vt:lpstr>
      <vt:lpstr>Transitioning using long acting insulin Determir (basal) and short/rapid acting insulin(bolus) as basal bolus regimen: Dose Calculation example </vt:lpstr>
      <vt:lpstr>Transitioning using intermediate (basal) and short/rapid acting insulin(bolus) as basal bolus regimen</vt:lpstr>
      <vt:lpstr>Transitioning using intermediate (basal) and short/rapid acting insulin(bolus) as basal bolus regimen: Dose Calculation example </vt:lpstr>
      <vt:lpstr>Post- transition care 1</vt:lpstr>
      <vt:lpstr>Post- transition care 2</vt:lpstr>
      <vt:lpstr>INSULIN THERAPY T1DM</vt:lpstr>
      <vt:lpstr>Learning Objectives </vt:lpstr>
      <vt:lpstr>Natural Insulin Secretion Pattern</vt:lpstr>
      <vt:lpstr>PowerPoint Presentation</vt:lpstr>
      <vt:lpstr>Insulin Profiles</vt:lpstr>
      <vt:lpstr>Rapid-acting Insulin   Rapid Acting Lispro(Humalog).Aspart(novorapid), Glulisine(apidra)</vt:lpstr>
      <vt:lpstr>Short acting</vt:lpstr>
      <vt:lpstr>Intermediate-acting Basal Insulin</vt:lpstr>
      <vt:lpstr>Basal/ Long-acting Insulin</vt:lpstr>
      <vt:lpstr>     Types of insulin Regimen</vt:lpstr>
      <vt:lpstr>Insulin Regimens</vt:lpstr>
      <vt:lpstr> Insulin Regimens </vt:lpstr>
      <vt:lpstr>Insulin Dosage</vt:lpstr>
      <vt:lpstr>Insulin Dosage</vt:lpstr>
      <vt:lpstr>Devices for Insulin Administration </vt:lpstr>
      <vt:lpstr>Drawing Up Insulin </vt:lpstr>
      <vt:lpstr>Injection Technique (1)</vt:lpstr>
      <vt:lpstr>Sites for Injection &amp; Rotation  </vt:lpstr>
      <vt:lpstr>Blood Sugar Monitoring </vt:lpstr>
      <vt:lpstr>Interpretation of Blood Sugar reading;  Relevant Insulin Dose Adjustment or Other Intervention</vt:lpstr>
      <vt:lpstr>Dose Adjustments… cont </vt:lpstr>
      <vt:lpstr>Insulin Storage</vt:lpstr>
      <vt:lpstr>Key Messages</vt:lpstr>
      <vt:lpstr>Structured Diabetes Education Lecturette</vt:lpstr>
      <vt:lpstr>Objectives</vt:lpstr>
      <vt:lpstr>Introduction</vt:lpstr>
      <vt:lpstr>First Visit Education </vt:lpstr>
      <vt:lpstr>First Visit Education (2)</vt:lpstr>
      <vt:lpstr>First Visit Education (3)</vt:lpstr>
      <vt:lpstr>Sample of Daily Food And Insulin Diary</vt:lpstr>
      <vt:lpstr>Second Visit </vt:lpstr>
      <vt:lpstr>Second Visit (2)</vt:lpstr>
      <vt:lpstr>Third Visit </vt:lpstr>
      <vt:lpstr>Fourth Visit </vt:lpstr>
      <vt:lpstr>Fifth Visit </vt:lpstr>
      <vt:lpstr>Sixth Visit/Home Visit</vt:lpstr>
      <vt:lpstr>School Visit</vt:lpstr>
      <vt:lpstr>Summary</vt:lpstr>
      <vt:lpstr>Routine Management of Type 1 Diabetes</vt:lpstr>
      <vt:lpstr>Learning Objectives</vt:lpstr>
      <vt:lpstr>Structure of Care</vt:lpstr>
      <vt:lpstr>Goals of Care</vt:lpstr>
      <vt:lpstr>Person-Centred Paediatric Diabetes Care Model</vt:lpstr>
      <vt:lpstr>Aims of Individualized Diabetes Care</vt:lpstr>
      <vt:lpstr>Assessment  of General Wellbeing During Clinic Visits</vt:lpstr>
      <vt:lpstr>Routine Physical Examination </vt:lpstr>
      <vt:lpstr>Blood Glucose Testing</vt:lpstr>
      <vt:lpstr>Patterns of Testing are determined by</vt:lpstr>
      <vt:lpstr>Structured Blood Glucose Monitoring</vt:lpstr>
      <vt:lpstr>Record Keeping/ use of food and glucose diary</vt:lpstr>
      <vt:lpstr>Record Keeping/ use of food and glucose diary cont,</vt:lpstr>
      <vt:lpstr>Sample of Daily Food And Insulin Diary</vt:lpstr>
      <vt:lpstr>Monitoring of Glycemic Management</vt:lpstr>
      <vt:lpstr>Blood Glucose Targets</vt:lpstr>
      <vt:lpstr>Correction Factor</vt:lpstr>
      <vt:lpstr>Correction Factor</vt:lpstr>
      <vt:lpstr>Hypoglycemia awareness and management</vt:lpstr>
      <vt:lpstr>Symptoms: Hypoglycemia  </vt:lpstr>
      <vt:lpstr>Treatment:  Conscious/ Able to Swallow:  Rule of 15  </vt:lpstr>
      <vt:lpstr>Examples of Fast acting Carbohydrates</vt:lpstr>
      <vt:lpstr>Examples of follow up carbohydrate snack </vt:lpstr>
      <vt:lpstr>Treatment: Unconscious/ Unable to Swallow</vt:lpstr>
      <vt:lpstr>Treatment: Unconscious &amp; No Glucagon Available </vt:lpstr>
      <vt:lpstr>Hypoglycemia Kit </vt:lpstr>
      <vt:lpstr>Expected interventions depending on various blood glucose readings (1)</vt:lpstr>
      <vt:lpstr>Expected interventions depending on various blood glucose readings (2)</vt:lpstr>
      <vt:lpstr>Glycated Haemoglobin (HbA1c)</vt:lpstr>
      <vt:lpstr>PowerPoint Presentation</vt:lpstr>
      <vt:lpstr>Growth Monitoring in type 1 Diabetes</vt:lpstr>
      <vt:lpstr>Why growth monitoring in T1DM?</vt:lpstr>
      <vt:lpstr>What measurements are needed?</vt:lpstr>
      <vt:lpstr>How do we take height measurement?</vt:lpstr>
      <vt:lpstr>Length Measurement </vt:lpstr>
      <vt:lpstr>Weight </vt:lpstr>
      <vt:lpstr>Use of Growth Charts</vt:lpstr>
      <vt:lpstr>Pubertal Tanner staging</vt:lpstr>
      <vt:lpstr>Nutritional Management in type 1 Diabetes</vt:lpstr>
      <vt:lpstr>Nutrition Overview </vt:lpstr>
      <vt:lpstr>Dietary Review</vt:lpstr>
      <vt:lpstr>Aims of Nutrition Management in Type 1 Diabetes</vt:lpstr>
      <vt:lpstr>Age appropriate nutrition advice for children with T1DM</vt:lpstr>
      <vt:lpstr>Diet education </vt:lpstr>
      <vt:lpstr>Insulin: carbohydrate  ratio (ICR) </vt:lpstr>
      <vt:lpstr>ICR (2)</vt:lpstr>
      <vt:lpstr> Example:</vt:lpstr>
      <vt:lpstr>Screening for Comorbidities and Complications</vt:lpstr>
      <vt:lpstr>Screening and Prevention Guidelines (1)</vt:lpstr>
      <vt:lpstr>Screening and Prevention Guidelines (2)</vt:lpstr>
      <vt:lpstr>Screening and Prevention Guidelines (3)</vt:lpstr>
      <vt:lpstr>Screening and Prevention Guidelines (4)</vt:lpstr>
      <vt:lpstr>Key Messages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TRIAGE</dc:title>
  <dc:creator>Esther Njeri</dc:creator>
  <cp:lastModifiedBy>USER</cp:lastModifiedBy>
  <cp:revision>25</cp:revision>
  <dcterms:created xsi:type="dcterms:W3CDTF">2025-05-19T12:50:44Z</dcterms:created>
  <dcterms:modified xsi:type="dcterms:W3CDTF">2025-09-30T08:48:58Z</dcterms:modified>
</cp:coreProperties>
</file>