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3"/>
  </p:notesMasterIdLst>
  <p:sldIdLst>
    <p:sldId id="1027" r:id="rId2"/>
    <p:sldId id="1089" r:id="rId3"/>
    <p:sldId id="902" r:id="rId4"/>
    <p:sldId id="904" r:id="rId5"/>
    <p:sldId id="906" r:id="rId6"/>
    <p:sldId id="907" r:id="rId7"/>
    <p:sldId id="920" r:id="rId8"/>
    <p:sldId id="922" r:id="rId9"/>
    <p:sldId id="924" r:id="rId10"/>
    <p:sldId id="925" r:id="rId11"/>
    <p:sldId id="92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A4151-1F7C-4713-80D3-23756FA2241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911AE-BA2F-410D-99FC-551EED873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54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CB974775-148D-4E43-80A8-BE75A8B4EA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73F32342-D57F-4B01-AB01-3318C4215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4C462944-31FD-41D2-9123-571CA72D7D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FEAC30A-9B94-4023-A513-50BD52002FE8}" type="slidenum">
              <a:rPr lang="en-GB" altLang="en-US" sz="1200" smtClean="0">
                <a:solidFill>
                  <a:srgbClr val="000000"/>
                </a:solidFill>
              </a:rPr>
              <a:pPr/>
              <a:t>3</a:t>
            </a:fld>
            <a:endParaRPr lang="en-GB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hape 108">
            <a:extLst>
              <a:ext uri="{FF2B5EF4-FFF2-40B4-BE49-F238E27FC236}">
                <a16:creationId xmlns:a16="http://schemas.microsoft.com/office/drawing/2014/main" id="{C4A166E3-C972-4AE1-A013-51885475F47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  <p:sp>
        <p:nvSpPr>
          <p:cNvPr id="29699" name="Shape 109">
            <a:extLst>
              <a:ext uri="{FF2B5EF4-FFF2-40B4-BE49-F238E27FC236}">
                <a16:creationId xmlns:a16="http://schemas.microsoft.com/office/drawing/2014/main" id="{11092339-B2E2-4ECA-9F60-BA0ADAD9C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r>
              <a:rPr lang="en-US" altLang="en-US" sz="1800">
                <a:solidFill>
                  <a:srgbClr val="000000"/>
                </a:solidFill>
                <a:latin typeface="Helvetica CondensedLight"/>
              </a:rPr>
              <a:t>If oximetry is not available, the following clinical signs could be used to determine use of oxygen therapy: </a:t>
            </a:r>
          </a:p>
          <a:p>
            <a:r>
              <a:rPr lang="en-US" altLang="en-US" sz="1800">
                <a:solidFill>
                  <a:srgbClr val="000000"/>
                </a:solidFill>
                <a:latin typeface="Helvetica CondensedLight"/>
              </a:rPr>
              <a:t>• central cyanosis </a:t>
            </a:r>
          </a:p>
          <a:p>
            <a:r>
              <a:rPr lang="en-US" altLang="en-US" sz="1800">
                <a:solidFill>
                  <a:srgbClr val="000000"/>
                </a:solidFill>
                <a:latin typeface="Helvetica CondensedLight"/>
              </a:rPr>
              <a:t>• nasal flaring </a:t>
            </a:r>
          </a:p>
          <a:p>
            <a:r>
              <a:rPr lang="en-US" altLang="en-US" sz="1800">
                <a:solidFill>
                  <a:srgbClr val="000000"/>
                </a:solidFill>
                <a:latin typeface="Helvetica CondensedLight"/>
              </a:rPr>
              <a:t>• inability to drink or feed (when due to respiratory distress) </a:t>
            </a:r>
          </a:p>
          <a:p>
            <a:r>
              <a:rPr lang="en-US" altLang="en-US" sz="1800">
                <a:solidFill>
                  <a:srgbClr val="000000"/>
                </a:solidFill>
                <a:latin typeface="Helvetica CondensedLight"/>
              </a:rPr>
              <a:t>• grunting with every breath </a:t>
            </a:r>
          </a:p>
          <a:p>
            <a:r>
              <a:rPr lang="en-US" altLang="en-US" sz="1800">
                <a:solidFill>
                  <a:srgbClr val="000000"/>
                </a:solidFill>
                <a:latin typeface="Helvetica CondensedLight"/>
              </a:rPr>
              <a:t>• depressed mental state (i.e. drowsy, lethargic) 	</a:t>
            </a:r>
          </a:p>
          <a:p>
            <a:r>
              <a:rPr lang="en-US" altLang="en-US" sz="1800">
                <a:solidFill>
                  <a:srgbClr val="000000"/>
                </a:solidFill>
                <a:latin typeface="Helvetica CondensedLight"/>
              </a:rPr>
              <a:t>In some situations, and depending on the overall clinical condition, children with the following less specific signs may also need oxygen: </a:t>
            </a:r>
          </a:p>
          <a:p>
            <a:r>
              <a:rPr lang="en-US" altLang="en-US" sz="1800">
                <a:solidFill>
                  <a:srgbClr val="000000"/>
                </a:solidFill>
                <a:latin typeface="Helvetica CondensedLight"/>
              </a:rPr>
              <a:t>• severe lower chest wall indrawing </a:t>
            </a:r>
          </a:p>
          <a:p>
            <a:r>
              <a:rPr lang="en-US" altLang="en-US" sz="1800">
                <a:solidFill>
                  <a:srgbClr val="000000"/>
                </a:solidFill>
                <a:latin typeface="Helvetica CondensedLight"/>
              </a:rPr>
              <a:t>• respiratory rate ≥ 70/min </a:t>
            </a:r>
          </a:p>
          <a:p>
            <a:r>
              <a:rPr lang="en-US" altLang="en-US" sz="1800">
                <a:solidFill>
                  <a:srgbClr val="000000"/>
                </a:solidFill>
                <a:latin typeface="Helvetica CondensedLight"/>
              </a:rPr>
              <a:t>• head nodding 	</a:t>
            </a:r>
          </a:p>
          <a:p>
            <a:endParaRPr lang="en-US" altLang="en-US" sz="1800">
              <a:solidFill>
                <a:srgbClr val="000000"/>
              </a:solidFill>
              <a:latin typeface="Helvetica CondensedLight"/>
            </a:endParaRPr>
          </a:p>
        </p:txBody>
      </p:sp>
      <p:sp>
        <p:nvSpPr>
          <p:cNvPr id="29700" name="Header Placeholder 1">
            <a:extLst>
              <a:ext uri="{FF2B5EF4-FFF2-40B4-BE49-F238E27FC236}">
                <a16:creationId xmlns:a16="http://schemas.microsoft.com/office/drawing/2014/main" id="{4FDEE87E-5F4D-4F70-A399-7EB920EBEC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sz="1200">
                <a:solidFill>
                  <a:srgbClr val="000000"/>
                </a:solidFill>
              </a:rPr>
              <a:t>Alveoli Collapse/ Atelectasis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hape 108">
            <a:extLst>
              <a:ext uri="{FF2B5EF4-FFF2-40B4-BE49-F238E27FC236}">
                <a16:creationId xmlns:a16="http://schemas.microsoft.com/office/drawing/2014/main" id="{392D7125-4005-4918-874F-CC1BE0D19ED0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  <p:sp>
        <p:nvSpPr>
          <p:cNvPr id="32771" name="Shape 109">
            <a:extLst>
              <a:ext uri="{FF2B5EF4-FFF2-40B4-BE49-F238E27FC236}">
                <a16:creationId xmlns:a16="http://schemas.microsoft.com/office/drawing/2014/main" id="{4FB1F84F-12CB-45AC-9068-634186995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r>
              <a:rPr lang="en-US" altLang="en-US">
                <a:solidFill>
                  <a:srgbClr val="000000"/>
                </a:solidFill>
              </a:rPr>
              <a:t>pulse oximetry measures oxygen saturation by illuminating the skin and measuring changes in light absorption of oxygenated (oxyhemoglobin) and deoxygenated blood (reduced hemoglobin) using two light wavelengths: 660 nm (red) and 940 nm (infrared) .</a:t>
            </a: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71CA-7B51-475E-BA90-15DC01582D1B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AAF-7842-4EAF-94A9-90F28E7C96E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C5A143-9334-E185-FEEF-CFF82FBC9F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14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71CA-7B51-475E-BA90-15DC01582D1B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AAF-7842-4EAF-94A9-90F28E7C96E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EAE3F2-F895-56C8-98B8-E5DF8DA6F0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9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71CA-7B51-475E-BA90-15DC01582D1B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AAF-7842-4EAF-94A9-90F28E7C96E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1F09B5-DD6F-E4C7-5876-FD1363B9DB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49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544011" y="514196"/>
            <a:ext cx="8015468" cy="897917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544011" y="1579944"/>
            <a:ext cx="8015468" cy="4826643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08FDAE-D625-DA63-A3C7-1A5F719139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8259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47D36-31D1-3E31-67D8-78EF0BE5C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741374-C216-A583-C2B5-17107701B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71CA-7B51-475E-BA90-15DC01582D1B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908E1-3E03-4F15-7756-6C78C95BC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EE43C2-EDA5-9D79-A794-82E620AD1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AAF-7842-4EAF-94A9-90F28E7C96E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A64094-63FB-B07F-086C-61E6B85824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86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465C3-6157-EC3A-5BC1-62E9A988F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06B2C8-1590-80E1-4293-EA8D0C835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71CA-7B51-475E-BA90-15DC01582D1B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92A51B-CE0B-F956-F3AE-4E230C1B4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4CF428-85AF-FC83-097E-390992D6B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AAF-7842-4EAF-94A9-90F28E7C96E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811B79-5D1B-F512-F940-200E5EE28C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64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E965E-A92F-D733-B732-BA4392F25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8477CB-8F30-C80B-6573-C3E8233E3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71CA-7B51-475E-BA90-15DC01582D1B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054F93-DC36-1955-3862-CBEC2B3AD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E01D1C-9B01-E17D-A4DE-B18823D5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92AAF-7842-4EAF-94A9-90F28E7C9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65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C971CA-7B51-475E-BA90-15DC01582D1B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92AAF-7842-4EAF-94A9-90F28E7C9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56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73" r:id="rId4"/>
    <p:sldLayoutId id="2147483674" r:id="rId5"/>
    <p:sldLayoutId id="2147483675" r:id="rId6"/>
    <p:sldLayoutId id="214748367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E1B71E-2EEE-0B69-8502-D05852627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8271A5-8C25-E86D-AAB7-B3201F492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5940" y="2311913"/>
            <a:ext cx="6116279" cy="2033945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4: </a:t>
            </a:r>
            <a:b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Oxygen therapy</a:t>
            </a:r>
            <a:endParaRPr lang="en-KE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44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A837D-C1CD-32AE-3571-44C86621C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AA5C3264-3112-A1A2-9820-1105B7EF9B43}"/>
              </a:ext>
            </a:extLst>
          </p:cNvPr>
          <p:cNvSpPr txBox="1"/>
          <p:nvPr/>
        </p:nvSpPr>
        <p:spPr>
          <a:xfrm>
            <a:off x="3187032" y="1374868"/>
            <a:ext cx="3501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endParaRPr lang="en-KE" sz="3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08E58A-535B-D9E0-D624-1BE17AAF5B3A}"/>
              </a:ext>
            </a:extLst>
          </p:cNvPr>
          <p:cNvSpPr txBox="1"/>
          <p:nvPr/>
        </p:nvSpPr>
        <p:spPr>
          <a:xfrm>
            <a:off x="2048925" y="2641688"/>
            <a:ext cx="5472752" cy="245618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Indications of oxygen therapy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Detection of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hypoxaemia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Oxygen delivery methods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Monitoring of oxygen therapy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Complications of hypoxia and hyperoxia</a:t>
            </a:r>
            <a:endParaRPr lang="en-KE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8690F4-778F-AEDD-C414-F9F670B83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580" y="938650"/>
            <a:ext cx="1474839" cy="145721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00B373-DB3C-9DA4-998F-EA7019F180C0}"/>
              </a:ext>
            </a:extLst>
          </p:cNvPr>
          <p:cNvCxnSpPr/>
          <p:nvPr/>
        </p:nvCxnSpPr>
        <p:spPr>
          <a:xfrm>
            <a:off x="3580849" y="1955555"/>
            <a:ext cx="2408904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9258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8" name="Picture 8">
            <a:extLst>
              <a:ext uri="{FF2B5EF4-FFF2-40B4-BE49-F238E27FC236}">
                <a16:creationId xmlns:a16="http://schemas.microsoft.com/office/drawing/2014/main" id="{4130B46C-DBC4-46B4-9C5B-81FC5CD72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907067" y="1579780"/>
            <a:ext cx="941784" cy="122104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AD8E9A5-B58E-4F1E-9B52-9B1D5077B6B0}"/>
              </a:ext>
            </a:extLst>
          </p:cNvPr>
          <p:cNvSpPr/>
          <p:nvPr/>
        </p:nvSpPr>
        <p:spPr bwMode="auto">
          <a:xfrm>
            <a:off x="312134" y="1389776"/>
            <a:ext cx="1472803" cy="1472804"/>
          </a:xfrm>
          <a:prstGeom prst="ellipse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E1F45EC-4244-48B8-86EE-EAAC68AC96AC}"/>
              </a:ext>
            </a:extLst>
          </p:cNvPr>
          <p:cNvSpPr/>
          <p:nvPr/>
        </p:nvSpPr>
        <p:spPr bwMode="auto">
          <a:xfrm>
            <a:off x="4641558" y="1453903"/>
            <a:ext cx="1472804" cy="1472803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3">
              <a:hueOff val="6639025"/>
              <a:satOff val="-5461"/>
              <a:lumOff val="6078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6260" name="Title 1">
            <a:extLst>
              <a:ext uri="{FF2B5EF4-FFF2-40B4-BE49-F238E27FC236}">
                <a16:creationId xmlns:a16="http://schemas.microsoft.com/office/drawing/2014/main" id="{C8B3BB58-D9C8-4BB8-AD18-9B4A5AA544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96877"/>
            <a:ext cx="7886700" cy="1089476"/>
          </a:xfrm>
        </p:spPr>
        <p:txBody>
          <a:bodyPr>
            <a:noAutofit/>
          </a:bodyPr>
          <a:lstStyle/>
          <a:p>
            <a:pPr algn="ctr" eaLnBrk="1" hangingPunct="1">
              <a:spcBef>
                <a:spcPct val="0"/>
              </a:spcBef>
              <a:defRPr/>
            </a:pPr>
            <a:r>
              <a:rPr lang="en-US" alt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 associated with hypoxaemia</a:t>
            </a:r>
          </a:p>
        </p:txBody>
      </p:sp>
      <p:sp>
        <p:nvSpPr>
          <p:cNvPr id="190469" name="Text Placeholder 2">
            <a:extLst>
              <a:ext uri="{FF2B5EF4-FFF2-40B4-BE49-F238E27FC236}">
                <a16:creationId xmlns:a16="http://schemas.microsoft.com/office/drawing/2014/main" id="{012F759F-91C5-4AD9-922E-16FB39D5451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742435" y="1492860"/>
            <a:ext cx="2692643" cy="4772892"/>
          </a:xfrm>
        </p:spPr>
        <p:txBody>
          <a:bodyPr>
            <a:noAutofit/>
          </a:bodyPr>
          <a:lstStyle/>
          <a:p>
            <a:pPr marL="214313" indent="-214313" defTabSz="566738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Tx/>
              <a:buChar char="•"/>
            </a:pP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Neonates</a:t>
            </a:r>
          </a:p>
          <a:p>
            <a:pPr marL="557213" lvl="1" indent="-214313" defTabSz="566738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Respiratory Distress Syndrome</a:t>
            </a:r>
          </a:p>
          <a:p>
            <a:pPr marL="557213" lvl="1" indent="-214313" defTabSz="566738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Neonatal pneumonia </a:t>
            </a:r>
          </a:p>
          <a:p>
            <a:pPr marL="557213" lvl="1" indent="-214313" defTabSz="566738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Transient tachypnoea of newborn</a:t>
            </a:r>
          </a:p>
          <a:p>
            <a:pPr marL="214313" indent="-214313" defTabSz="566738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Tx/>
              <a:buChar char="•"/>
            </a:pP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</a:p>
          <a:p>
            <a:pPr marL="557213" lvl="1" indent="-214313" defTabSz="566738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Pneumonia</a:t>
            </a:r>
          </a:p>
          <a:p>
            <a:pPr marL="557213" lvl="1" indent="-214313" defTabSz="566738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Interstitial lung disease</a:t>
            </a:r>
          </a:p>
          <a:p>
            <a:pPr marL="557213" lvl="1" indent="-214313" defTabSz="566738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Severe asthma</a:t>
            </a:r>
          </a:p>
          <a:p>
            <a:pPr marL="557213" lvl="1" indent="-214313" defTabSz="566738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Pulmonary edema </a:t>
            </a:r>
          </a:p>
        </p:txBody>
      </p:sp>
      <p:sp>
        <p:nvSpPr>
          <p:cNvPr id="190470" name="Text Placeholder 2">
            <a:extLst>
              <a:ext uri="{FF2B5EF4-FFF2-40B4-BE49-F238E27FC236}">
                <a16:creationId xmlns:a16="http://schemas.microsoft.com/office/drawing/2014/main" id="{BBF5D61E-49CC-4172-B5E6-4779B8122ED5}"/>
              </a:ext>
            </a:extLst>
          </p:cNvPr>
          <p:cNvSpPr txBox="1">
            <a:spLocks/>
          </p:cNvSpPr>
          <p:nvPr/>
        </p:nvSpPr>
        <p:spPr bwMode="auto">
          <a:xfrm>
            <a:off x="6002300" y="1486354"/>
            <a:ext cx="2829565" cy="4849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9" tIns="68569" rIns="68569" bIns="68569"/>
          <a:lstStyle>
            <a:lvl1pPr marL="342900" indent="-342900" defTabSz="7556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556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5565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5565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5565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556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556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556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556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Char char="•"/>
            </a:pPr>
            <a:r>
              <a:rPr lang="en-US" altLang="en-US" sz="1800" b="1" dirty="0">
                <a:cs typeface="Arial" panose="020B0604020202020204" pitchFamily="34" charset="0"/>
              </a:rPr>
              <a:t>Neonates</a:t>
            </a:r>
          </a:p>
          <a:p>
            <a:pPr lvl="1"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Severe Birth asphyxia</a:t>
            </a:r>
          </a:p>
          <a:p>
            <a:pPr lvl="1"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Sepsis </a:t>
            </a:r>
          </a:p>
          <a:p>
            <a:pPr lvl="1"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Congenital heart defects</a:t>
            </a:r>
          </a:p>
          <a:p>
            <a:pPr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Char char="•"/>
            </a:pPr>
            <a:r>
              <a:rPr lang="en-US" altLang="en-US" sz="1800" b="1" dirty="0">
                <a:cs typeface="Arial" panose="020B0604020202020204" pitchFamily="34" charset="0"/>
              </a:rPr>
              <a:t>Children</a:t>
            </a:r>
            <a:endParaRPr lang="en-US" altLang="en-US" sz="1800" b="1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Shock  </a:t>
            </a:r>
          </a:p>
          <a:p>
            <a:pPr lvl="1"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Meningitis</a:t>
            </a:r>
          </a:p>
          <a:p>
            <a:pPr lvl="1"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  <a:sym typeface="Arial" panose="020B0604020202020204" pitchFamily="34" charset="0"/>
              </a:rPr>
              <a:t>Perioperative emergencies</a:t>
            </a:r>
          </a:p>
          <a:p>
            <a:pPr lvl="1"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  <a:sym typeface="Arial" panose="020B0604020202020204" pitchFamily="34" charset="0"/>
              </a:rPr>
              <a:t>Trauma</a:t>
            </a:r>
          </a:p>
          <a:p>
            <a:pPr lvl="1"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Char char="•"/>
            </a:pP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  <a:sym typeface="Arial" panose="020B0604020202020204" pitchFamily="34" charset="0"/>
              </a:rPr>
              <a:t>Carbon monoxide poisoning</a:t>
            </a:r>
          </a:p>
        </p:txBody>
      </p:sp>
      <p:pic>
        <p:nvPicPr>
          <p:cNvPr id="29707" name="Picture 7">
            <a:extLst>
              <a:ext uri="{FF2B5EF4-FFF2-40B4-BE49-F238E27FC236}">
                <a16:creationId xmlns:a16="http://schemas.microsoft.com/office/drawing/2014/main" id="{7FDE086A-FA76-4DE2-A82F-B15BBA3B7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66863" y="1594247"/>
            <a:ext cx="963344" cy="965490"/>
          </a:xfrm>
          <a:prstGeom prst="rect">
            <a:avLst/>
          </a:prstGeom>
          <a:noFill/>
          <a:ln>
            <a:noFill/>
          </a:ln>
        </p:spPr>
      </p:pic>
      <p:sp>
        <p:nvSpPr>
          <p:cNvPr id="25613" name="TextBox 22">
            <a:extLst>
              <a:ext uri="{FF2B5EF4-FFF2-40B4-BE49-F238E27FC236}">
                <a16:creationId xmlns:a16="http://schemas.microsoft.com/office/drawing/2014/main" id="{4EE273CA-1D4E-4572-9D5B-E9D0D0FB9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058" y="6393540"/>
            <a:ext cx="34290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i="1" dirty="0">
                <a:solidFill>
                  <a:srgbClr val="7F7F7F"/>
                </a:solidFill>
              </a:rPr>
              <a:t>WHO Oxygen therapy for children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hape 111">
            <a:extLst>
              <a:ext uri="{FF2B5EF4-FFF2-40B4-BE49-F238E27FC236}">
                <a16:creationId xmlns:a16="http://schemas.microsoft.com/office/drawing/2014/main" id="{78B26BD4-793F-46E3-A58D-B273F9EDA6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524670"/>
            <a:ext cx="7886700" cy="430608"/>
          </a:xfrm>
        </p:spPr>
        <p:txBody>
          <a:bodyPr>
            <a:noAutofit/>
          </a:bodyPr>
          <a:lstStyle/>
          <a:p>
            <a:pPr algn="ctr" eaLnBrk="1" hangingPunct="1">
              <a:spcBef>
                <a:spcPct val="0"/>
              </a:spcBef>
              <a:buClr>
                <a:srgbClr val="97ABBC"/>
              </a:buClr>
              <a:buFont typeface="Raleway"/>
              <a:buNone/>
              <a:defRPr/>
            </a:pPr>
            <a:r>
              <a:rPr lang="en-GB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anose="020F0502020204030203" pitchFamily="34" charset="0"/>
              </a:rPr>
              <a:t>How to detect hypoxaemia</a:t>
            </a:r>
            <a:endParaRPr lang="en-GB" altLang="en-US" sz="3200" b="1" dirty="0">
              <a:solidFill>
                <a:schemeClr val="bg1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263553-CD9C-463F-8E94-21F2872BA3B7}"/>
              </a:ext>
            </a:extLst>
          </p:cNvPr>
          <p:cNvSpPr/>
          <p:nvPr/>
        </p:nvSpPr>
        <p:spPr>
          <a:xfrm>
            <a:off x="1822067" y="3350075"/>
            <a:ext cx="6734604" cy="10560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6425" cap="flat" cmpd="sng" algn="ctr">
            <a:noFill/>
            <a:prstDash val="solid"/>
          </a:ln>
          <a:effectLst/>
        </p:spPr>
        <p:txBody>
          <a:bodyPr anchor="ctr"/>
          <a:lstStyle/>
          <a:p>
            <a:pPr>
              <a:defRPr/>
            </a:pP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omputerized unit and a sensor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probe, which is attached to the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aa-ET" sz="1500" kern="0" dirty="0">
              <a:solidFill>
                <a:srgbClr val="2929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Displays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SpO</a:t>
            </a:r>
            <a:r>
              <a:rPr lang="en-US" sz="1500" kern="0" baseline="-25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an audible signal for each pulse beat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the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pulse rate</a:t>
            </a:r>
            <a:endParaRPr lang="aa-ET" sz="1500" kern="0" dirty="0">
              <a:solidFill>
                <a:srgbClr val="2929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aa-ET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aa-ET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aa-ET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aa-ET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aa-ET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aa-ET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aa-ET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</a:t>
            </a:r>
            <a:r>
              <a:rPr lang="aa-ET" sz="1500" b="1" kern="0" baseline="-25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aa-ET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&lt;90%</a:t>
            </a:r>
            <a:endParaRPr lang="en-US" sz="1500" b="1" kern="0" dirty="0">
              <a:solidFill>
                <a:srgbClr val="2929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8987B-3C1C-455E-ABB9-27139DAD482D}"/>
              </a:ext>
            </a:extLst>
          </p:cNvPr>
          <p:cNvSpPr/>
          <p:nvPr/>
        </p:nvSpPr>
        <p:spPr>
          <a:xfrm>
            <a:off x="1833973" y="5048980"/>
            <a:ext cx="6722698" cy="1056084"/>
          </a:xfrm>
          <a:prstGeom prst="rect">
            <a:avLst/>
          </a:prstGeom>
          <a:solidFill>
            <a:schemeClr val="accent6">
              <a:lumMod val="40000"/>
              <a:lumOff val="60000"/>
              <a:alpha val="49000"/>
            </a:schemeClr>
          </a:solidFill>
          <a:ln w="26425" cap="flat" cmpd="sng" algn="ctr">
            <a:noFill/>
            <a:prstDash val="solid"/>
          </a:ln>
          <a:effectLst/>
        </p:spPr>
        <p:txBody>
          <a:bodyPr anchor="ctr"/>
          <a:lstStyle/>
          <a:p>
            <a:pPr>
              <a:defRPr/>
            </a:pP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easure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partial pressure of oxygen (PaO</a:t>
            </a:r>
            <a:r>
              <a:rPr lang="aa-ET" sz="1500" kern="0" baseline="-25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carbon dioxide in blood</a:t>
            </a:r>
          </a:p>
          <a:p>
            <a:pPr>
              <a:defRPr/>
            </a:pP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lso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blood pH and the concentrations of the main electrolytes</a:t>
            </a:r>
            <a:endParaRPr lang="aa-ET" sz="1500" kern="0" dirty="0">
              <a:solidFill>
                <a:srgbClr val="2929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aa-ET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Hypoxaemia is PaO</a:t>
            </a:r>
            <a:r>
              <a:rPr lang="aa-ET" sz="1500" b="1" kern="0" baseline="-25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aa-ET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60</a:t>
            </a:r>
            <a:r>
              <a:rPr lang="en-US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aa-ET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aa-ET" sz="1500" b="1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en-US" sz="1500" b="1" kern="0" dirty="0">
              <a:solidFill>
                <a:srgbClr val="2929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677" name="Picture 4">
            <a:extLst>
              <a:ext uri="{FF2B5EF4-FFF2-40B4-BE49-F238E27FC236}">
                <a16:creationId xmlns:a16="http://schemas.microsoft.com/office/drawing/2014/main" id="{52F574CD-CC3E-40C4-A48A-F8E66947D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28" y="4945550"/>
            <a:ext cx="1033193" cy="103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>
            <a:extLst>
              <a:ext uri="{FF2B5EF4-FFF2-40B4-BE49-F238E27FC236}">
                <a16:creationId xmlns:a16="http://schemas.microsoft.com/office/drawing/2014/main" id="{02A4DC8C-7948-4F63-9E42-34E08603F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0" y="1562338"/>
            <a:ext cx="945159" cy="945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48730E2-46D0-4809-A9A1-E68DE6E8BD4A}"/>
              </a:ext>
            </a:extLst>
          </p:cNvPr>
          <p:cNvSpPr/>
          <p:nvPr/>
        </p:nvSpPr>
        <p:spPr>
          <a:xfrm>
            <a:off x="1870122" y="1814448"/>
            <a:ext cx="6686549" cy="8870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6425" cap="flat" cmpd="sng" algn="ctr">
            <a:noFill/>
            <a:prstDash val="soli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health workers to be able to identify clinical signs of hypoxaemia</a:t>
            </a:r>
          </a:p>
          <a:p>
            <a:pPr>
              <a:defRPr/>
            </a:pP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aa-ET" sz="1500" kern="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500" kern="0" dirty="0">
              <a:solidFill>
                <a:srgbClr val="2929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08" name="Rectangle 11">
            <a:extLst>
              <a:ext uri="{FF2B5EF4-FFF2-40B4-BE49-F238E27FC236}">
                <a16:creationId xmlns:a16="http://schemas.microsoft.com/office/drawing/2014/main" id="{3CFAE2AA-436A-46CF-9D85-9D27058DC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3536" y="6417192"/>
            <a:ext cx="3996928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900" i="1" dirty="0">
                <a:solidFill>
                  <a:schemeClr val="bg1">
                    <a:lumMod val="50000"/>
                  </a:schemeClr>
                </a:solidFill>
                <a:latin typeface="Arial"/>
              </a:rPr>
              <a:t>WHO </a:t>
            </a:r>
            <a:r>
              <a:rPr lang="en-GB" altLang="en-US" sz="900" i="1" dirty="0">
                <a:solidFill>
                  <a:schemeClr val="bg1">
                    <a:lumMod val="50000"/>
                  </a:schemeClr>
                </a:solidFill>
                <a:latin typeface="Arial"/>
              </a:rPr>
              <a:t>2016: </a:t>
            </a:r>
            <a:r>
              <a:rPr lang="en-US" altLang="en-US" sz="900" i="1" dirty="0">
                <a:solidFill>
                  <a:schemeClr val="bg1">
                    <a:lumMod val="50000"/>
                  </a:schemeClr>
                </a:solidFill>
                <a:latin typeface="Arial"/>
              </a:rPr>
              <a:t>Oxygen therapy for children: a manual for health workers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4AA404-F5FB-DF29-57E3-94363B222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45" y="3088419"/>
            <a:ext cx="1111771" cy="1177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: Top Corners Snipped 4">
            <a:extLst>
              <a:ext uri="{FF2B5EF4-FFF2-40B4-BE49-F238E27FC236}">
                <a16:creationId xmlns:a16="http://schemas.microsoft.com/office/drawing/2014/main" id="{79BE123C-DE6E-9163-875D-F3F3992AF847}"/>
              </a:ext>
            </a:extLst>
          </p:cNvPr>
          <p:cNvSpPr/>
          <p:nvPr/>
        </p:nvSpPr>
        <p:spPr>
          <a:xfrm>
            <a:off x="3765754" y="1375503"/>
            <a:ext cx="2701878" cy="438945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>
              <a:defRPr/>
            </a:pP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6" name="Rectangle: Top Corners Snipped 5">
            <a:extLst>
              <a:ext uri="{FF2B5EF4-FFF2-40B4-BE49-F238E27FC236}">
                <a16:creationId xmlns:a16="http://schemas.microsoft.com/office/drawing/2014/main" id="{709DE74B-F026-990A-73A1-195444C68701}"/>
              </a:ext>
            </a:extLst>
          </p:cNvPr>
          <p:cNvSpPr/>
          <p:nvPr/>
        </p:nvSpPr>
        <p:spPr>
          <a:xfrm>
            <a:off x="3765754" y="2911130"/>
            <a:ext cx="2701878" cy="438945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>
              <a:defRPr/>
            </a:pP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Pulse Oximet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Top Corners Snipped 6">
            <a:extLst>
              <a:ext uri="{FF2B5EF4-FFF2-40B4-BE49-F238E27FC236}">
                <a16:creationId xmlns:a16="http://schemas.microsoft.com/office/drawing/2014/main" id="{5216B664-5630-3AAC-E63C-1D8C533869E2}"/>
              </a:ext>
            </a:extLst>
          </p:cNvPr>
          <p:cNvSpPr/>
          <p:nvPr/>
        </p:nvSpPr>
        <p:spPr>
          <a:xfrm>
            <a:off x="3765754" y="4610035"/>
            <a:ext cx="2701878" cy="438945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>
              <a:defRPr/>
            </a:pP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aa-ET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Off-page Connector 10">
            <a:extLst>
              <a:ext uri="{FF2B5EF4-FFF2-40B4-BE49-F238E27FC236}">
                <a16:creationId xmlns:a16="http://schemas.microsoft.com/office/drawing/2014/main" id="{40A6021D-CD20-C5A6-A7F8-47BE103DD79B}"/>
              </a:ext>
            </a:extLst>
          </p:cNvPr>
          <p:cNvSpPr/>
          <p:nvPr/>
        </p:nvSpPr>
        <p:spPr>
          <a:xfrm rot="16200000">
            <a:off x="1104733" y="2486273"/>
            <a:ext cx="886480" cy="1741963"/>
          </a:xfrm>
          <a:prstGeom prst="flowChartOffpageConnector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defRPr/>
            </a:pPr>
            <a:r>
              <a:rPr lang="en-K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use 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lowchart: Off-page Connector 11">
            <a:extLst>
              <a:ext uri="{FF2B5EF4-FFF2-40B4-BE49-F238E27FC236}">
                <a16:creationId xmlns:a16="http://schemas.microsoft.com/office/drawing/2014/main" id="{9247943B-E9A0-D722-1EF1-0DD047AB198A}"/>
              </a:ext>
            </a:extLst>
          </p:cNvPr>
          <p:cNvSpPr/>
          <p:nvPr/>
        </p:nvSpPr>
        <p:spPr>
          <a:xfrm rot="16200000">
            <a:off x="1104733" y="4098325"/>
            <a:ext cx="886480" cy="1741962"/>
          </a:xfrm>
          <a:prstGeom prst="flowChartOffpageConnector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defRPr/>
            </a:pPr>
            <a:r>
              <a:rPr lang="en-K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K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K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K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K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44034" name="Shape 111">
            <a:extLst>
              <a:ext uri="{FF2B5EF4-FFF2-40B4-BE49-F238E27FC236}">
                <a16:creationId xmlns:a16="http://schemas.microsoft.com/office/drawing/2014/main" id="{F22C08A0-BF3D-49FE-8088-4D8FC5FCD7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5447" y="497840"/>
            <a:ext cx="8453105" cy="535581"/>
          </a:xfrm>
        </p:spPr>
        <p:txBody>
          <a:bodyPr>
            <a:noAutofit/>
          </a:bodyPr>
          <a:lstStyle/>
          <a:p>
            <a:pPr algn="ctr" eaLnBrk="1" hangingPunct="1">
              <a:spcBef>
                <a:spcPct val="0"/>
              </a:spcBef>
              <a:buClr>
                <a:srgbClr val="97ABBC"/>
              </a:buClr>
              <a:buFont typeface="Raleway"/>
              <a:buNone/>
              <a:defRPr/>
            </a:pPr>
            <a:r>
              <a:rPr lang="en-GB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Pulse oximetry in </a:t>
            </a:r>
            <a:r>
              <a:rPr lang="en-GB" alt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detecti</a:t>
            </a: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o</a:t>
            </a:r>
            <a:r>
              <a:rPr lang="en-GB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n </a:t>
            </a: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o</a:t>
            </a:r>
            <a:r>
              <a:rPr lang="en-GB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f </a:t>
            </a: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h</a:t>
            </a:r>
            <a:r>
              <a:rPr lang="en-GB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y</a:t>
            </a: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p</a:t>
            </a:r>
            <a:r>
              <a:rPr lang="en-GB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o</a:t>
            </a: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x</a:t>
            </a:r>
            <a:r>
              <a:rPr lang="en-GB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a</a:t>
            </a:r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e</a:t>
            </a:r>
            <a:r>
              <a:rPr lang="en-GB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m</a:t>
            </a:r>
            <a:r>
              <a:rPr lang="en-US" alt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i</a:t>
            </a:r>
            <a:r>
              <a:rPr lang="en-GB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a</a:t>
            </a:r>
            <a:endParaRPr lang="en-GB" altLang="en-US" sz="3200" b="1" dirty="0">
              <a:solidFill>
                <a:schemeClr val="bg1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6391B7-A95D-44F0-938C-AC77D60FBDE2}"/>
              </a:ext>
            </a:extLst>
          </p:cNvPr>
          <p:cNvSpPr/>
          <p:nvPr/>
        </p:nvSpPr>
        <p:spPr>
          <a:xfrm>
            <a:off x="2418954" y="1568736"/>
            <a:ext cx="6229745" cy="927497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9050" cap="flat" cmpd="sng" algn="ctr">
            <a:noFill/>
            <a:prstDash val="sysDot"/>
            <a:miter lim="800000"/>
          </a:ln>
          <a:effectLst/>
        </p:spPr>
        <p:txBody>
          <a:bodyPr/>
          <a:lstStyle/>
          <a:p>
            <a:pPr marL="160735" indent="-160735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 accurate non­invasive method for detecting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hypoxaemia</a:t>
            </a:r>
            <a:endParaRPr lang="en-KE" sz="1500" kern="0" dirty="0">
              <a:solidFill>
                <a:srgbClr val="963334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0735" indent="-160735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easure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percentage of oxygenated haemoglobin in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arterial blood (SpO</a:t>
            </a:r>
            <a:r>
              <a:rPr lang="en-KE" sz="1500" kern="0" baseline="-2500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500" kern="0" baseline="-25000" dirty="0">
              <a:solidFill>
                <a:srgbClr val="963334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748" name="Straight Connector 5">
            <a:extLst>
              <a:ext uri="{FF2B5EF4-FFF2-40B4-BE49-F238E27FC236}">
                <a16:creationId xmlns:a16="http://schemas.microsoft.com/office/drawing/2014/main" id="{6570D689-E9B8-4B05-A70D-0DE922184AE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76991" y="2693952"/>
            <a:ext cx="7971708" cy="0"/>
          </a:xfrm>
          <a:prstGeom prst="line">
            <a:avLst/>
          </a:prstGeom>
          <a:noFill/>
          <a:ln w="19050" algn="ctr">
            <a:solidFill>
              <a:srgbClr val="95A4DE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9C40BB3D-2D11-4A31-A647-1E6BD8EFD6EA}"/>
              </a:ext>
            </a:extLst>
          </p:cNvPr>
          <p:cNvSpPr/>
          <p:nvPr/>
        </p:nvSpPr>
        <p:spPr>
          <a:xfrm>
            <a:off x="2418954" y="2883994"/>
            <a:ext cx="6119812" cy="97830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9050" cap="flat" cmpd="sng" algn="ctr">
            <a:noFill/>
            <a:prstDash val="sysDot"/>
            <a:miter lim="800000"/>
          </a:ln>
          <a:effectLst/>
        </p:spPr>
        <p:txBody>
          <a:bodyPr/>
          <a:lstStyle/>
          <a:p>
            <a:pPr marL="160735" indent="-160735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erformed on all patient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requiring admission </a:t>
            </a:r>
          </a:p>
          <a:p>
            <a:pPr marL="160735" indent="-160735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outpatient department for children with fast RR &amp;  LCWI.</a:t>
            </a:r>
            <a:endParaRPr lang="en-KE" sz="1500" kern="0" dirty="0">
              <a:solidFill>
                <a:srgbClr val="963334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0735" indent="-160735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Reliable monitor for hypoxaemia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- 5</a:t>
            </a:r>
            <a:r>
              <a:rPr lang="en-US" sz="1500" kern="0" baseline="3000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Vital sign</a:t>
            </a:r>
          </a:p>
        </p:txBody>
      </p:sp>
      <p:cxnSp>
        <p:nvCxnSpPr>
          <p:cNvPr id="31750" name="Straight Connector 7">
            <a:extLst>
              <a:ext uri="{FF2B5EF4-FFF2-40B4-BE49-F238E27FC236}">
                <a16:creationId xmlns:a16="http://schemas.microsoft.com/office/drawing/2014/main" id="{7E845AB4-7CC2-43F6-BACB-D7C72FCA65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76991" y="4037723"/>
            <a:ext cx="7971708" cy="0"/>
          </a:xfrm>
          <a:prstGeom prst="line">
            <a:avLst/>
          </a:prstGeom>
          <a:noFill/>
          <a:ln w="19050" algn="ctr">
            <a:solidFill>
              <a:srgbClr val="95A4DE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1D6A568-FD31-43BE-A79A-CF088DF9523D}"/>
              </a:ext>
            </a:extLst>
          </p:cNvPr>
          <p:cNvSpPr/>
          <p:nvPr/>
        </p:nvSpPr>
        <p:spPr>
          <a:xfrm>
            <a:off x="2418954" y="4230799"/>
            <a:ext cx="6119813" cy="143153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9050" cap="flat" cmpd="sng" algn="ctr">
            <a:noFill/>
            <a:prstDash val="sysDot"/>
            <a:miter lim="800000"/>
          </a:ln>
          <a:effectLst/>
        </p:spPr>
        <p:txBody>
          <a:bodyPr/>
          <a:lstStyle/>
          <a:p>
            <a:pPr marL="192881" indent="-19288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20–30%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children 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 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signs alone</a:t>
            </a:r>
            <a:endParaRPr lang="en-KE" sz="1500" kern="0" dirty="0">
              <a:solidFill>
                <a:srgbClr val="963334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2881" indent="-19288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–invasive and painless unlike blood gas analysis</a:t>
            </a:r>
          </a:p>
          <a:p>
            <a:pPr marL="192881" indent="-19288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Easy to use</a:t>
            </a:r>
          </a:p>
          <a:p>
            <a:pPr marL="192881" indent="-192881">
              <a:spcAft>
                <a:spcPts val="600"/>
              </a:spcAft>
              <a:buFont typeface="+mj-lt"/>
              <a:buAutoNum type="arabicPeriod"/>
              <a:defRPr/>
            </a:pP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Inexpensive and 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KE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500" kern="0" dirty="0">
                <a:solidFill>
                  <a:srgbClr val="96333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641A00-5F51-44A3-BC75-201F04AF1500}"/>
              </a:ext>
            </a:extLst>
          </p:cNvPr>
          <p:cNvSpPr/>
          <p:nvPr/>
        </p:nvSpPr>
        <p:spPr>
          <a:xfrm>
            <a:off x="676990" y="5869890"/>
            <a:ext cx="7971707" cy="488836"/>
          </a:xfrm>
          <a:prstGeom prst="rect">
            <a:avLst/>
          </a:prstGeom>
          <a:solidFill>
            <a:srgbClr val="92D05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 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a neonatal  &amp; paediatric probe</a:t>
            </a:r>
            <a:r>
              <a:rPr lang="en-KE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44" name="Rectangle 17">
            <a:extLst>
              <a:ext uri="{FF2B5EF4-FFF2-40B4-BE49-F238E27FC236}">
                <a16:creationId xmlns:a16="http://schemas.microsoft.com/office/drawing/2014/main" id="{A467D4E8-BB08-421D-9BAB-ACE0E933D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212" y="6404859"/>
            <a:ext cx="4719265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en-US" altLang="en-US" sz="8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</a:t>
            </a:r>
            <a:r>
              <a:rPr lang="en-GB" altLang="en-US" sz="8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2016: </a:t>
            </a:r>
            <a:r>
              <a:rPr lang="en-US" altLang="en-US" sz="8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Oxygen therapy for children: a manual for health workers</a:t>
            </a:r>
          </a:p>
        </p:txBody>
      </p:sp>
      <p:sp>
        <p:nvSpPr>
          <p:cNvPr id="4" name="Flowchart: Off-page Connector 3">
            <a:extLst>
              <a:ext uri="{FF2B5EF4-FFF2-40B4-BE49-F238E27FC236}">
                <a16:creationId xmlns:a16="http://schemas.microsoft.com/office/drawing/2014/main" id="{975C2EC7-00DB-7544-8634-AC02BEE04D65}"/>
              </a:ext>
            </a:extLst>
          </p:cNvPr>
          <p:cNvSpPr/>
          <p:nvPr/>
        </p:nvSpPr>
        <p:spPr>
          <a:xfrm rot="16200000">
            <a:off x="1104734" y="1148089"/>
            <a:ext cx="886480" cy="1741963"/>
          </a:xfrm>
          <a:prstGeom prst="flowChartOffpageConnector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defRPr/>
            </a:pPr>
            <a:r>
              <a:rPr lang="en-KE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it measures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2">
            <a:extLst>
              <a:ext uri="{FF2B5EF4-FFF2-40B4-BE49-F238E27FC236}">
                <a16:creationId xmlns:a16="http://schemas.microsoft.com/office/drawing/2014/main" id="{95BEFB67-CB12-4247-97ED-E1D87C6F0C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4375" y="1000124"/>
            <a:ext cx="5886450" cy="48458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Using the Pulse Oximeter</a:t>
            </a:r>
          </a:p>
        </p:txBody>
      </p:sp>
      <p:pic>
        <p:nvPicPr>
          <p:cNvPr id="33795" name="Picture 6" descr="A picture containing indoor, sitting, cup, table&#10;&#10;Description automatically generated">
            <a:extLst>
              <a:ext uri="{FF2B5EF4-FFF2-40B4-BE49-F238E27FC236}">
                <a16:creationId xmlns:a16="http://schemas.microsoft.com/office/drawing/2014/main" id="{51992E34-B2C1-4E2A-A9D4-4C40C37F4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89" y="3683795"/>
            <a:ext cx="1745456" cy="136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7">
            <a:extLst>
              <a:ext uri="{FF2B5EF4-FFF2-40B4-BE49-F238E27FC236}">
                <a16:creationId xmlns:a16="http://schemas.microsoft.com/office/drawing/2014/main" id="{0D3AFA19-88C9-4A2A-8598-FD220E51D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3643314"/>
            <a:ext cx="1744266" cy="147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8" descr="A close up of a cable&#10;&#10;Description automatically generated">
            <a:extLst>
              <a:ext uri="{FF2B5EF4-FFF2-40B4-BE49-F238E27FC236}">
                <a16:creationId xmlns:a16="http://schemas.microsoft.com/office/drawing/2014/main" id="{F3830E57-5B2A-4CD3-9219-4F1C6D788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593432"/>
            <a:ext cx="1981200" cy="1264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3">
            <a:extLst>
              <a:ext uri="{FF2B5EF4-FFF2-40B4-BE49-F238E27FC236}">
                <a16:creationId xmlns:a16="http://schemas.microsoft.com/office/drawing/2014/main" id="{27AC1B76-F876-42A6-A50F-D809072F7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64" y="1701404"/>
            <a:ext cx="2661047" cy="2818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TextBox 4">
            <a:extLst>
              <a:ext uri="{FF2B5EF4-FFF2-40B4-BE49-F238E27FC236}">
                <a16:creationId xmlns:a16="http://schemas.microsoft.com/office/drawing/2014/main" id="{43CB951C-6C99-4915-9B8B-0F754EA31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375" y="1621632"/>
            <a:ext cx="4014788" cy="2054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AutoNum type="arabicPeriod"/>
            </a:pPr>
            <a:r>
              <a:rPr lang="en-US" altLang="en-US" sz="1275">
                <a:solidFill>
                  <a:srgbClr val="292934"/>
                </a:solidFill>
                <a:latin typeface="Arial" panose="020B0604020202020204" pitchFamily="34" charset="0"/>
              </a:rPr>
              <a:t>Attach probe to pulse oximeter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altLang="en-US" sz="1275">
                <a:solidFill>
                  <a:srgbClr val="292934"/>
                </a:solidFill>
                <a:latin typeface="Arial" panose="020B0604020202020204" pitchFamily="34" charset="0"/>
              </a:rPr>
              <a:t>Press the power button to turn on the pulse oximeter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altLang="en-US" sz="1275">
                <a:solidFill>
                  <a:srgbClr val="292934"/>
                </a:solidFill>
                <a:latin typeface="Arial" panose="020B0604020202020204" pitchFamily="34" charset="0"/>
              </a:rPr>
              <a:t>Ensure the probe has a red light and the settings are appropriate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altLang="en-US" sz="1275">
                <a:solidFill>
                  <a:srgbClr val="292934"/>
                </a:solidFill>
                <a:latin typeface="Arial" panose="020B0604020202020204" pitchFamily="34" charset="0"/>
              </a:rPr>
              <a:t>Choose a well perfused site to attach probe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altLang="en-US" sz="1275">
                <a:solidFill>
                  <a:srgbClr val="292934"/>
                </a:solidFill>
                <a:latin typeface="Arial" panose="020B0604020202020204" pitchFamily="34" charset="0"/>
              </a:rPr>
              <a:t>Attach the probe making sure the light source and sensor line up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altLang="en-US" sz="1275">
                <a:solidFill>
                  <a:srgbClr val="292934"/>
                </a:solidFill>
                <a:latin typeface="Arial" panose="020B0604020202020204" pitchFamily="34" charset="0"/>
              </a:rPr>
              <a:t>Allow a normal trace to establish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en-US" altLang="en-US" sz="1275">
                <a:solidFill>
                  <a:srgbClr val="292934"/>
                </a:solidFill>
                <a:latin typeface="Arial" panose="020B0604020202020204" pitchFamily="34" charset="0"/>
              </a:rPr>
              <a:t>Read the oxygen saturation</a:t>
            </a:r>
          </a:p>
        </p:txBody>
      </p:sp>
      <p:pic>
        <p:nvPicPr>
          <p:cNvPr id="33800" name="Picture 5">
            <a:extLst>
              <a:ext uri="{FF2B5EF4-FFF2-40B4-BE49-F238E27FC236}">
                <a16:creationId xmlns:a16="http://schemas.microsoft.com/office/drawing/2014/main" id="{9FE3629D-7442-441C-B19C-EFC8B6DB6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348" y="5148262"/>
            <a:ext cx="2283619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TextBox 9">
            <a:extLst>
              <a:ext uri="{FF2B5EF4-FFF2-40B4-BE49-F238E27FC236}">
                <a16:creationId xmlns:a16="http://schemas.microsoft.com/office/drawing/2014/main" id="{E579CB36-D252-478C-ADB2-89E03810A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195" y="1701403"/>
            <a:ext cx="37861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350" b="1">
                <a:solidFill>
                  <a:srgbClr val="292934"/>
                </a:solidFill>
                <a:latin typeface="Arial" panose="020B0604020202020204" pitchFamily="34" charset="0"/>
              </a:rPr>
              <a:t>a)</a:t>
            </a:r>
          </a:p>
        </p:txBody>
      </p:sp>
      <p:sp>
        <p:nvSpPr>
          <p:cNvPr id="33802" name="TextBox 10">
            <a:extLst>
              <a:ext uri="{FF2B5EF4-FFF2-40B4-BE49-F238E27FC236}">
                <a16:creationId xmlns:a16="http://schemas.microsoft.com/office/drawing/2014/main" id="{C08B9E91-2DB2-4A9E-BAA1-87E2011AA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773" y="4575573"/>
            <a:ext cx="37742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350" b="1">
                <a:solidFill>
                  <a:srgbClr val="292934"/>
                </a:solidFill>
                <a:latin typeface="Arial" panose="020B0604020202020204" pitchFamily="34" charset="0"/>
              </a:rPr>
              <a:t>b)</a:t>
            </a:r>
          </a:p>
        </p:txBody>
      </p:sp>
      <p:sp>
        <p:nvSpPr>
          <p:cNvPr id="33803" name="TextBox 11">
            <a:extLst>
              <a:ext uri="{FF2B5EF4-FFF2-40B4-BE49-F238E27FC236}">
                <a16:creationId xmlns:a16="http://schemas.microsoft.com/office/drawing/2014/main" id="{3A7F1706-3A28-40DE-84CF-25E5F38CE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6911" y="3840956"/>
            <a:ext cx="37861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350" b="1">
                <a:solidFill>
                  <a:srgbClr val="292934"/>
                </a:solidFill>
                <a:latin typeface="Arial" panose="020B0604020202020204" pitchFamily="34" charset="0"/>
              </a:rPr>
              <a:t>c)</a:t>
            </a:r>
          </a:p>
        </p:txBody>
      </p:sp>
      <p:sp>
        <p:nvSpPr>
          <p:cNvPr id="33804" name="TextBox 12">
            <a:extLst>
              <a:ext uri="{FF2B5EF4-FFF2-40B4-BE49-F238E27FC236}">
                <a16:creationId xmlns:a16="http://schemas.microsoft.com/office/drawing/2014/main" id="{297C4E61-3D38-42EA-ABB9-5BD414699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3823" y="3640931"/>
            <a:ext cx="37861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350" b="1">
                <a:solidFill>
                  <a:srgbClr val="292934"/>
                </a:solidFill>
                <a:latin typeface="Arial" panose="020B0604020202020204" pitchFamily="34" charset="0"/>
              </a:rPr>
              <a:t>d)</a:t>
            </a:r>
          </a:p>
        </p:txBody>
      </p:sp>
      <p:sp>
        <p:nvSpPr>
          <p:cNvPr id="33805" name="TextBox 13">
            <a:extLst>
              <a:ext uri="{FF2B5EF4-FFF2-40B4-BE49-F238E27FC236}">
                <a16:creationId xmlns:a16="http://schemas.microsoft.com/office/drawing/2014/main" id="{4D7476E2-AC9E-40E1-B665-1F1039CAB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2705" y="5117306"/>
            <a:ext cx="37742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350" b="1">
                <a:solidFill>
                  <a:srgbClr val="292934"/>
                </a:solidFill>
                <a:latin typeface="Arial" panose="020B0604020202020204" pitchFamily="34" charset="0"/>
              </a:rPr>
              <a:t>e)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5273C-7666-4F83-8F4D-D00C96854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977" y="433194"/>
            <a:ext cx="6968329" cy="711994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Oxygen Delivery Methods</a:t>
            </a:r>
          </a:p>
        </p:txBody>
      </p:sp>
      <p:sp>
        <p:nvSpPr>
          <p:cNvPr id="52228" name="TextBox 4">
            <a:extLst>
              <a:ext uri="{FF2B5EF4-FFF2-40B4-BE49-F238E27FC236}">
                <a16:creationId xmlns:a16="http://schemas.microsoft.com/office/drawing/2014/main" id="{62BF6D89-975E-4B58-A9F2-A185EAE12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293" y="6242319"/>
            <a:ext cx="6858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900" i="1" dirty="0">
                <a:solidFill>
                  <a:srgbClr val="7F7F7F"/>
                </a:solidFill>
                <a:latin typeface="Arial" panose="020B0604020202020204" pitchFamily="34" charset="0"/>
              </a:rPr>
              <a:t>Kenyan Pediatric protocol 2016; WHO oxygen therapy for children 2016 : https://www.who.int/maternal_child_adolescent/documents/child-oxygen-therapy/en/</a:t>
            </a:r>
          </a:p>
        </p:txBody>
      </p:sp>
      <p:sp>
        <p:nvSpPr>
          <p:cNvPr id="52229" name="TextBox 14">
            <a:extLst>
              <a:ext uri="{FF2B5EF4-FFF2-40B4-BE49-F238E27FC236}">
                <a16:creationId xmlns:a16="http://schemas.microsoft.com/office/drawing/2014/main" id="{ED49F90E-C6FB-4970-BBA4-D45FBC01E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398" y="1158912"/>
            <a:ext cx="261461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500" b="1" dirty="0">
                <a:solidFill>
                  <a:srgbClr val="292934"/>
                </a:solidFill>
                <a:latin typeface="Arial" panose="020B0604020202020204" pitchFamily="34" charset="0"/>
              </a:rPr>
              <a:t>Non-Rebreather Mask)</a:t>
            </a:r>
          </a:p>
        </p:txBody>
      </p:sp>
      <p:pic>
        <p:nvPicPr>
          <p:cNvPr id="52231" name="Picture 10">
            <a:extLst>
              <a:ext uri="{FF2B5EF4-FFF2-40B4-BE49-F238E27FC236}">
                <a16:creationId xmlns:a16="http://schemas.microsoft.com/office/drawing/2014/main" id="{E994F495-DFAC-4E7B-B7C4-9329896AE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358" y="1537472"/>
            <a:ext cx="2080714" cy="200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796DB12-BA6F-68B1-BFF5-2D8F3BF35BBC}"/>
              </a:ext>
            </a:extLst>
          </p:cNvPr>
          <p:cNvGrpSpPr>
            <a:grpSpLocks/>
          </p:cNvGrpSpPr>
          <p:nvPr/>
        </p:nvGrpSpPr>
        <p:grpSpPr bwMode="auto">
          <a:xfrm>
            <a:off x="767725" y="1695673"/>
            <a:ext cx="1789710" cy="1391238"/>
            <a:chOff x="1406427" y="1074263"/>
            <a:chExt cx="3076673" cy="2942112"/>
          </a:xfrm>
        </p:grpSpPr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98994F31-D228-8E1E-DB08-38932A6A4E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4" t="10286" r="9084" b="11232"/>
            <a:stretch>
              <a:fillRect/>
            </a:stretch>
          </p:blipFill>
          <p:spPr bwMode="auto">
            <a:xfrm>
              <a:off x="1406427" y="1074263"/>
              <a:ext cx="2773362" cy="197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0">
              <a:extLst>
                <a:ext uri="{FF2B5EF4-FFF2-40B4-BE49-F238E27FC236}">
                  <a16:creationId xmlns:a16="http://schemas.microsoft.com/office/drawing/2014/main" id="{6B1862E0-EE77-B401-3D45-59069C1DC0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66095" r="13544" b="15121"/>
            <a:stretch>
              <a:fillRect/>
            </a:stretch>
          </p:blipFill>
          <p:spPr bwMode="auto">
            <a:xfrm>
              <a:off x="1622425" y="2914650"/>
              <a:ext cx="2860675" cy="110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5475C19-93FC-CDDB-F281-92DB78746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1"/>
          <a:stretch>
            <a:fillRect/>
          </a:stretch>
        </p:blipFill>
        <p:spPr bwMode="auto">
          <a:xfrm>
            <a:off x="2814245" y="4527568"/>
            <a:ext cx="2180034" cy="141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39015F08-D7FE-B9BF-9822-C67D89C1A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645" y="1536026"/>
            <a:ext cx="1664076" cy="1559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6B944358-BB2A-1A03-068D-1600B8E58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3" b="14352"/>
          <a:stretch>
            <a:fillRect/>
          </a:stretch>
        </p:blipFill>
        <p:spPr bwMode="auto">
          <a:xfrm>
            <a:off x="586511" y="4189916"/>
            <a:ext cx="2227734" cy="1796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D92E0C7-E26A-35FE-6548-E97BC6F7A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4449" y="3848768"/>
            <a:ext cx="149423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b="1" dirty="0">
                <a:solidFill>
                  <a:srgbClr val="292934"/>
                </a:solidFill>
              </a:rPr>
              <a:t>Nasal Prongs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24B2614-D7C7-1A00-CC90-8B8E6D0A8C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17" y="3976501"/>
            <a:ext cx="2921772" cy="221052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E2B2325-5A00-E430-1570-E96EB47113F4}"/>
              </a:ext>
            </a:extLst>
          </p:cNvPr>
          <p:cNvSpPr txBox="1"/>
          <p:nvPr/>
        </p:nvSpPr>
        <p:spPr>
          <a:xfrm>
            <a:off x="5871577" y="3766455"/>
            <a:ext cx="2129525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50" b="1" dirty="0" err="1">
                <a:latin typeface="Arial" panose="020B0604020202020204" pitchFamily="34" charset="0"/>
                <a:cs typeface="Arial" panose="020B0604020202020204" pitchFamily="34" charset="0"/>
              </a:rPr>
              <a:t>bCPAP</a:t>
            </a:r>
            <a:endParaRPr lang="en-KE" sz="1350" dirty="0"/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A4C162CA-8D1B-180B-6CD7-ABF88CAE1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848" y="1138665"/>
            <a:ext cx="177783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500" b="1" dirty="0">
                <a:solidFill>
                  <a:srgbClr val="292934"/>
                </a:solidFill>
                <a:latin typeface="Arial" panose="020B0604020202020204" pitchFamily="34" charset="0"/>
              </a:rPr>
              <a:t>Nasal Catheter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CE33AA7-BA2E-C058-2328-AFAF2B23B3A9}"/>
              </a:ext>
            </a:extLst>
          </p:cNvPr>
          <p:cNvCxnSpPr>
            <a:cxnSpLocks/>
          </p:cNvCxnSpPr>
          <p:nvPr/>
        </p:nvCxnSpPr>
        <p:spPr>
          <a:xfrm>
            <a:off x="491663" y="3672351"/>
            <a:ext cx="422863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623B4F-5A9F-29EB-E11F-01B84499545C}"/>
              </a:ext>
            </a:extLst>
          </p:cNvPr>
          <p:cNvCxnSpPr>
            <a:cxnSpLocks/>
          </p:cNvCxnSpPr>
          <p:nvPr/>
        </p:nvCxnSpPr>
        <p:spPr>
          <a:xfrm>
            <a:off x="5338916" y="3672351"/>
            <a:ext cx="3218573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C63F93-0C3B-9769-7E92-D2713C1B6BD0}"/>
              </a:ext>
            </a:extLst>
          </p:cNvPr>
          <p:cNvCxnSpPr>
            <a:cxnSpLocks/>
          </p:cNvCxnSpPr>
          <p:nvPr/>
        </p:nvCxnSpPr>
        <p:spPr>
          <a:xfrm>
            <a:off x="4990981" y="1300247"/>
            <a:ext cx="28688" cy="2246847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1FE2AB0-86A2-6685-865A-83558D720945}"/>
              </a:ext>
            </a:extLst>
          </p:cNvPr>
          <p:cNvCxnSpPr>
            <a:cxnSpLocks/>
          </p:cNvCxnSpPr>
          <p:nvPr/>
        </p:nvCxnSpPr>
        <p:spPr>
          <a:xfrm>
            <a:off x="5019669" y="3916496"/>
            <a:ext cx="0" cy="2069627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E3DD-A468-4793-A52D-D00D2E89A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714" y="0"/>
            <a:ext cx="7886700" cy="139975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Titrating &amp; Stopping Oxygen </a:t>
            </a:r>
            <a:b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(Refer to BPP 2022 Page 28)</a:t>
            </a:r>
            <a:endParaRPr lang="en-US" sz="2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299" name="TextBox 3">
            <a:extLst>
              <a:ext uri="{FF2B5EF4-FFF2-40B4-BE49-F238E27FC236}">
                <a16:creationId xmlns:a16="http://schemas.microsoft.com/office/drawing/2014/main" id="{C8D5E133-63C8-456D-AE12-5ECFE28AF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49" y="1363998"/>
            <a:ext cx="8080829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Oxygen is started, titrate every </a:t>
            </a:r>
            <a:r>
              <a:rPr lang="en-GB" altLang="en-US" sz="2000" b="1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15-30mins </a:t>
            </a: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GB" altLang="en-US" sz="2000" b="1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0.5L/min </a:t>
            </a: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until </a:t>
            </a:r>
            <a:r>
              <a:rPr lang="en-GB" altLang="en-US" sz="2000" b="1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</a:t>
            </a:r>
            <a:r>
              <a:rPr lang="en-GB" altLang="en-US" sz="2000" b="1" baseline="-25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2000" b="1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90-96%</a:t>
            </a:r>
            <a:endParaRPr lang="en-GB" altLang="en-US" sz="2000" dirty="0">
              <a:solidFill>
                <a:srgbClr val="2929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oxygen delivery methods (nasal prongs, catheter or NRM) and flow rates based on need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Stop titrating and begin close monitoring if clinically stable (no emergency signs, SpO</a:t>
            </a:r>
            <a:r>
              <a:rPr lang="en-GB" altLang="en-US" sz="2000" baseline="-25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90% and no increase </a:t>
            </a:r>
            <a:r>
              <a:rPr lang="en-GB" altLang="en-US" sz="2000" dirty="0" err="1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WoB</a:t>
            </a: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Wean off oxygen every </a:t>
            </a:r>
            <a:r>
              <a:rPr lang="en-GB" altLang="en-US" sz="2000" b="1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–30 min </a:t>
            </a: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carefully examine for changes in </a:t>
            </a:r>
            <a:r>
              <a:rPr lang="en-GB" altLang="en-US" sz="2000" dirty="0" err="1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WoB</a:t>
            </a: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SpO</a:t>
            </a:r>
            <a:r>
              <a:rPr lang="en-GB" altLang="en-US" sz="2000" baseline="-25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assess whether supplemental oxygen is still required.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oxygen is stopped, recheck SpO</a:t>
            </a:r>
            <a:r>
              <a:rPr lang="en-GB" altLang="en-US" sz="2000" baseline="-25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after 1h, as late desaturation can sometimes occur.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Discharge only if child has been stable with </a:t>
            </a:r>
            <a:r>
              <a:rPr lang="en-GB" altLang="en-US" sz="2000" b="1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</a:t>
            </a:r>
            <a:r>
              <a:rPr lang="en-GB" altLang="en-US" sz="2000" b="1" baseline="-25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2000" b="1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≥ 90% and no increased </a:t>
            </a:r>
            <a:r>
              <a:rPr lang="en-GB" altLang="en-US" sz="2000" b="1" dirty="0" err="1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WoB</a:t>
            </a:r>
            <a:r>
              <a:rPr lang="en-GB" altLang="en-US" sz="2000" b="1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room air for at </a:t>
            </a:r>
            <a:r>
              <a:rPr lang="en-GB" altLang="en-US" sz="2000" b="1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least 24hrs</a:t>
            </a:r>
            <a:endParaRPr lang="en-GB" altLang="en-US" sz="2000" dirty="0">
              <a:solidFill>
                <a:srgbClr val="2929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id="{4998B111-ED17-4277-B675-982C06469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6394770"/>
            <a:ext cx="68580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pt-BR" altLang="en-US" sz="900" i="1" dirty="0">
                <a:solidFill>
                  <a:srgbClr val="A6A6A6"/>
                </a:solidFill>
                <a:latin typeface="Arial" panose="020B0604020202020204" pitchFamily="34" charset="0"/>
              </a:rPr>
              <a:t>WHO oxygen therapy for children 2016 : Sources and delivery of oxygen; page 32-33</a:t>
            </a:r>
            <a:endParaRPr lang="en-US" altLang="en-US" sz="900" i="1" dirty="0">
              <a:solidFill>
                <a:srgbClr val="A6A6A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160F6-3FFE-401E-89FF-53573C694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410" y="420289"/>
            <a:ext cx="8367866" cy="132556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Complications of oxygen therapy</a:t>
            </a:r>
            <a:br>
              <a:rPr lang="en-US" sz="3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O</a:t>
            </a:r>
            <a:r>
              <a:rPr lang="en-US" sz="3200" b="1" baseline="-25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toxicity (Hyperoxia, overdose  &gt;96%)</a:t>
            </a:r>
            <a:endParaRPr lang="en-KE" sz="32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356" name="Content Placeholder 20">
            <a:extLst>
              <a:ext uri="{FF2B5EF4-FFF2-40B4-BE49-F238E27FC236}">
                <a16:creationId xmlns:a16="http://schemas.microsoft.com/office/drawing/2014/main" id="{25D92E7B-14B5-4FC9-8719-4E7A0094ABA1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583" y="2453473"/>
            <a:ext cx="1953122" cy="1853820"/>
          </a:xfrm>
        </p:spPr>
      </p:pic>
      <p:pic>
        <p:nvPicPr>
          <p:cNvPr id="57347" name="Picture 6">
            <a:extLst>
              <a:ext uri="{FF2B5EF4-FFF2-40B4-BE49-F238E27FC236}">
                <a16:creationId xmlns:a16="http://schemas.microsoft.com/office/drawing/2014/main" id="{C8D05121-5FDA-4CB7-B4A2-6DEC2EAEF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264" y="2113716"/>
            <a:ext cx="2812850" cy="255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8">
            <a:extLst>
              <a:ext uri="{FF2B5EF4-FFF2-40B4-BE49-F238E27FC236}">
                <a16:creationId xmlns:a16="http://schemas.microsoft.com/office/drawing/2014/main" id="{7C3D172D-F84B-469C-85D1-966B131CC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379" y="2045376"/>
            <a:ext cx="2454645" cy="2644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TextBox 9">
            <a:extLst>
              <a:ext uri="{FF2B5EF4-FFF2-40B4-BE49-F238E27FC236}">
                <a16:creationId xmlns:a16="http://schemas.microsoft.com/office/drawing/2014/main" id="{2A466E55-9B25-44DA-BC12-C8DB6718D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582" y="4341965"/>
            <a:ext cx="1953122" cy="1724538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Makes them constrict which reduces blood supply to the organs</a:t>
            </a:r>
          </a:p>
        </p:txBody>
      </p:sp>
      <p:sp>
        <p:nvSpPr>
          <p:cNvPr id="57350" name="TextBox 11">
            <a:extLst>
              <a:ext uri="{FF2B5EF4-FFF2-40B4-BE49-F238E27FC236}">
                <a16:creationId xmlns:a16="http://schemas.microsoft.com/office/drawing/2014/main" id="{3D61CF22-C968-4F2F-9F01-3998F1C09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9256" y="4353938"/>
            <a:ext cx="2454645" cy="1706414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cause chest pain and </a:t>
            </a: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irritation</a:t>
            </a:r>
            <a:r>
              <a:rPr lang="en-US" alt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airway.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term long term can cause lung stiffness (fibrosis)</a:t>
            </a:r>
            <a:endParaRPr lang="en-US" altLang="en-US" sz="1600" dirty="0">
              <a:solidFill>
                <a:srgbClr val="2929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D1D11C-ED40-4D1A-B373-27E0A94BC3FE}"/>
              </a:ext>
            </a:extLst>
          </p:cNvPr>
          <p:cNvSpPr txBox="1"/>
          <p:nvPr/>
        </p:nvSpPr>
        <p:spPr>
          <a:xfrm>
            <a:off x="4279031" y="2664619"/>
            <a:ext cx="514350" cy="2482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n-KE" sz="1013" dirty="0">
              <a:solidFill>
                <a:srgbClr val="292934"/>
              </a:solidFill>
              <a:latin typeface="Arial" panose="020B0604020202020204" pitchFamily="34" charset="0"/>
            </a:endParaRPr>
          </a:p>
        </p:txBody>
      </p:sp>
      <p:sp>
        <p:nvSpPr>
          <p:cNvPr id="57352" name="TextBox 14">
            <a:extLst>
              <a:ext uri="{FF2B5EF4-FFF2-40B4-BE49-F238E27FC236}">
                <a16:creationId xmlns:a16="http://schemas.microsoft.com/office/drawing/2014/main" id="{2BE5BA29-E07E-45E8-9EB1-115F1D1C7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3503" y="1820986"/>
            <a:ext cx="2510398" cy="63248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no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 b="1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Respiratory system</a:t>
            </a:r>
          </a:p>
        </p:txBody>
      </p:sp>
      <p:sp>
        <p:nvSpPr>
          <p:cNvPr id="57353" name="TextBox 15">
            <a:extLst>
              <a:ext uri="{FF2B5EF4-FFF2-40B4-BE49-F238E27FC236}">
                <a16:creationId xmlns:a16="http://schemas.microsoft.com/office/drawing/2014/main" id="{F08D5C3C-91B2-42D3-8488-9CF7D023E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3262" y="1820987"/>
            <a:ext cx="2808683" cy="632486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no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 b="1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CNS</a:t>
            </a:r>
          </a:p>
        </p:txBody>
      </p:sp>
      <p:sp>
        <p:nvSpPr>
          <p:cNvPr id="57354" name="TextBox 16">
            <a:extLst>
              <a:ext uri="{FF2B5EF4-FFF2-40B4-BE49-F238E27FC236}">
                <a16:creationId xmlns:a16="http://schemas.microsoft.com/office/drawing/2014/main" id="{40BF377B-040F-4D77-98BD-85D6C4270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536" y="1807275"/>
            <a:ext cx="1936168" cy="646198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no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1600" b="1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Peripheral vessels</a:t>
            </a:r>
          </a:p>
        </p:txBody>
      </p:sp>
      <p:sp>
        <p:nvSpPr>
          <p:cNvPr id="57355" name="TextBox 2">
            <a:extLst>
              <a:ext uri="{FF2B5EF4-FFF2-40B4-BE49-F238E27FC236}">
                <a16:creationId xmlns:a16="http://schemas.microsoft.com/office/drawing/2014/main" id="{F5830A7B-E859-4B57-A62D-DE07EAD6D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732" y="6236800"/>
            <a:ext cx="8367865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900" i="1" dirty="0" err="1">
                <a:solidFill>
                  <a:srgbClr val="A6A6A6"/>
                </a:solidFill>
                <a:latin typeface="Arial" panose="020B0604020202020204" pitchFamily="34" charset="0"/>
              </a:rPr>
              <a:t>Helmerhorst</a:t>
            </a:r>
            <a:r>
              <a:rPr lang="en-US" altLang="en-US" sz="900" i="1" dirty="0">
                <a:solidFill>
                  <a:srgbClr val="A6A6A6"/>
                </a:solidFill>
                <a:latin typeface="Arial" panose="020B0604020202020204" pitchFamily="34" charset="0"/>
              </a:rPr>
              <a:t>, H.J.F., Schultz, M.J., van der Voort, P.H.J. et al. Bench-to-bedside review: the effects of hyperoxia during critical illness. Crit Care </a:t>
            </a:r>
            <a:r>
              <a:rPr lang="en-US" altLang="en-US" sz="900" b="1" i="1" dirty="0">
                <a:solidFill>
                  <a:srgbClr val="A6A6A6"/>
                </a:solidFill>
                <a:latin typeface="Arial" panose="020B0604020202020204" pitchFamily="34" charset="0"/>
              </a:rPr>
              <a:t>19, </a:t>
            </a:r>
            <a:r>
              <a:rPr lang="en-US" altLang="en-US" sz="900" i="1" dirty="0">
                <a:solidFill>
                  <a:srgbClr val="A6A6A6"/>
                </a:solidFill>
                <a:latin typeface="Arial" panose="020B0604020202020204" pitchFamily="34" charset="0"/>
              </a:rPr>
              <a:t>284 (2015). https://doi.org/10.1186/s13054-015-0996-4</a:t>
            </a:r>
          </a:p>
        </p:txBody>
      </p:sp>
      <p:sp>
        <p:nvSpPr>
          <p:cNvPr id="57357" name="TextBox 21">
            <a:extLst>
              <a:ext uri="{FF2B5EF4-FFF2-40B4-BE49-F238E27FC236}">
                <a16:creationId xmlns:a16="http://schemas.microsoft.com/office/drawing/2014/main" id="{C3F286E6-8666-492E-B8A7-92BC58F11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7431" y="4335814"/>
            <a:ext cx="2808683" cy="1724538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7000"/>
              </a:lnSpc>
              <a:spcAft>
                <a:spcPts val="338"/>
              </a:spcAft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Produces toxic substances that destroys nerves making a patient present with symptoms e.g. convulsions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>
            <a:extLst>
              <a:ext uri="{FF2B5EF4-FFF2-40B4-BE49-F238E27FC236}">
                <a16:creationId xmlns:a16="http://schemas.microsoft.com/office/drawing/2014/main" id="{A56B68D5-88F2-4C44-B930-74794C8F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965" y="1898381"/>
            <a:ext cx="2414021" cy="259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Content Placeholder 9">
            <a:extLst>
              <a:ext uri="{FF2B5EF4-FFF2-40B4-BE49-F238E27FC236}">
                <a16:creationId xmlns:a16="http://schemas.microsoft.com/office/drawing/2014/main" id="{E963166F-5FB8-4A21-8F96-AFD24F9EF4AF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504" y="1887475"/>
            <a:ext cx="2653251" cy="2621025"/>
          </a:xfrm>
        </p:spPr>
      </p:pic>
      <p:sp>
        <p:nvSpPr>
          <p:cNvPr id="58372" name="TextBox 4">
            <a:extLst>
              <a:ext uri="{FF2B5EF4-FFF2-40B4-BE49-F238E27FC236}">
                <a16:creationId xmlns:a16="http://schemas.microsoft.com/office/drawing/2014/main" id="{58277F00-AB91-4617-A4A7-B5312A63E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690" y="1569387"/>
            <a:ext cx="4109882" cy="515991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292934"/>
                </a:solidFill>
                <a:latin typeface="Arial" panose="020B0604020202020204" pitchFamily="34" charset="0"/>
              </a:rPr>
              <a:t>Respiratory system</a:t>
            </a:r>
          </a:p>
        </p:txBody>
      </p:sp>
      <p:sp>
        <p:nvSpPr>
          <p:cNvPr id="58373" name="TextBox 5">
            <a:extLst>
              <a:ext uri="{FF2B5EF4-FFF2-40B4-BE49-F238E27FC236}">
                <a16:creationId xmlns:a16="http://schemas.microsoft.com/office/drawing/2014/main" id="{E76F296C-1682-4875-90FF-000003077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690" y="4496299"/>
            <a:ext cx="4109883" cy="1549400"/>
          </a:xfrm>
          <a:prstGeom prst="rect">
            <a:avLst/>
          </a:prstGeom>
          <a:solidFill>
            <a:srgbClr val="CCFFCC">
              <a:alpha val="55000"/>
            </a:srgbClr>
          </a:solidFill>
          <a:ln>
            <a:noFill/>
          </a:ln>
        </p:spPr>
        <p:txBody>
          <a:bodyPr wrap="square">
            <a:no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Makes the vessels in the lungs constrict and if they constrict for long this can cause high pressure in the lungs (pulmonary hypertension)</a:t>
            </a:r>
          </a:p>
        </p:txBody>
      </p:sp>
      <p:sp>
        <p:nvSpPr>
          <p:cNvPr id="58374" name="TextBox 6">
            <a:extLst>
              <a:ext uri="{FF2B5EF4-FFF2-40B4-BE49-F238E27FC236}">
                <a16:creationId xmlns:a16="http://schemas.microsoft.com/office/drawing/2014/main" id="{BE806F78-956A-404B-A3F4-358398476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588" y="4496299"/>
            <a:ext cx="3059906" cy="1549400"/>
          </a:xfrm>
          <a:prstGeom prst="rect">
            <a:avLst/>
          </a:prstGeom>
          <a:solidFill>
            <a:srgbClr val="CCFFCC">
              <a:alpha val="55000"/>
            </a:srgbClr>
          </a:solidFill>
          <a:ln>
            <a:noFill/>
          </a:ln>
        </p:spPr>
        <p:txBody>
          <a:bodyPr>
            <a:noAutofit/>
          </a:bodyPr>
          <a:lstStyle>
            <a:lvl1pPr marL="2857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Makes all cells in the body function abnormally leading to organ failure and death</a:t>
            </a:r>
          </a:p>
        </p:txBody>
      </p:sp>
      <p:sp>
        <p:nvSpPr>
          <p:cNvPr id="58375" name="TextBox 10">
            <a:extLst>
              <a:ext uri="{FF2B5EF4-FFF2-40B4-BE49-F238E27FC236}">
                <a16:creationId xmlns:a16="http://schemas.microsoft.com/office/drawing/2014/main" id="{093281B6-0A74-4228-8B3E-70D09FCDA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588" y="1569387"/>
            <a:ext cx="2961084" cy="515991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b="1" dirty="0">
                <a:solidFill>
                  <a:srgbClr val="292934"/>
                </a:solidFill>
                <a:latin typeface="Arial" panose="020B0604020202020204" pitchFamily="34" charset="0"/>
              </a:rPr>
              <a:t>All body organs</a:t>
            </a:r>
          </a:p>
        </p:txBody>
      </p:sp>
      <p:sp>
        <p:nvSpPr>
          <p:cNvPr id="58376" name="TextBox 2">
            <a:extLst>
              <a:ext uri="{FF2B5EF4-FFF2-40B4-BE49-F238E27FC236}">
                <a16:creationId xmlns:a16="http://schemas.microsoft.com/office/drawing/2014/main" id="{FAAF255A-9B31-4324-B375-7A05F32FF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351" y="6253886"/>
            <a:ext cx="7600335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900" i="1" dirty="0">
                <a:solidFill>
                  <a:srgbClr val="A6A6A6"/>
                </a:solidFill>
                <a:latin typeface="Arial" panose="020B0604020202020204" pitchFamily="34" charset="0"/>
              </a:rPr>
              <a:t>Michiels C. (2004). Physiological and pathological responses to hypoxia. The American journal of pathology, 164(6), 1875–1882. https://doi.org/10.1016/S0002-9440(10)63747-9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3104436-33D1-45E0-B08A-F855CE1EE908}"/>
              </a:ext>
            </a:extLst>
          </p:cNvPr>
          <p:cNvSpPr txBox="1">
            <a:spLocks/>
          </p:cNvSpPr>
          <p:nvPr/>
        </p:nvSpPr>
        <p:spPr>
          <a:xfrm>
            <a:off x="1512094" y="350276"/>
            <a:ext cx="6079331" cy="1107281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Complications of oxygen therapy</a:t>
            </a:r>
            <a:b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Hypoxia (underdose  &lt;90%)</a:t>
            </a:r>
            <a:endParaRPr lang="en-KE" sz="32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553ED0F1-F5B8-4A5D-06BF-3E63732D82B5}"/>
              </a:ext>
            </a:extLst>
          </p:cNvPr>
          <p:cNvSpPr/>
          <p:nvPr/>
        </p:nvSpPr>
        <p:spPr>
          <a:xfrm>
            <a:off x="864760" y="3568991"/>
            <a:ext cx="1302486" cy="127831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O₂</a:t>
            </a:r>
            <a:endParaRPr lang="en-KE" sz="4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984" name="Title 1">
            <a:extLst>
              <a:ext uri="{FF2B5EF4-FFF2-40B4-BE49-F238E27FC236}">
                <a16:creationId xmlns:a16="http://schemas.microsoft.com/office/drawing/2014/main" id="{4835EF26-2005-4D85-9EAA-0550265FE29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226308" y="1427163"/>
            <a:ext cx="3456385" cy="71626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altLang="en-US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43EA20-696A-4094-B1AC-E5EBCD4D8333}"/>
              </a:ext>
            </a:extLst>
          </p:cNvPr>
          <p:cNvSpPr txBox="1"/>
          <p:nvPr/>
        </p:nvSpPr>
        <p:spPr>
          <a:xfrm>
            <a:off x="2349910" y="2684088"/>
            <a:ext cx="5927391" cy="3257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of clinical signs should be augmented by use of objective measures e.g. by use of pulse oximeters</a:t>
            </a:r>
          </a:p>
          <a:p>
            <a:pPr marL="28575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Oxygen is a medicine, therefore it should be measured, given at the right dose and only when indicated.</a:t>
            </a:r>
          </a:p>
          <a:p>
            <a:pPr marL="28575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Correctly identify and administer oxygen to patients who need oxygen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0E5CE1-514A-5CF9-E2AC-C6F51E0CF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46" y="979389"/>
            <a:ext cx="1441193" cy="142396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B2E92F1-D904-AB68-802A-0512778DDCC8}"/>
              </a:ext>
            </a:extLst>
          </p:cNvPr>
          <p:cNvCxnSpPr/>
          <p:nvPr/>
        </p:nvCxnSpPr>
        <p:spPr>
          <a:xfrm>
            <a:off x="3439376" y="2143432"/>
            <a:ext cx="3030250" cy="0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61</TotalTime>
  <Words>1199</Words>
  <Application>Microsoft Office PowerPoint</Application>
  <PresentationFormat>On-screen Show (4:3)</PresentationFormat>
  <Paragraphs>116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Helvetica CondensedLight</vt:lpstr>
      <vt:lpstr>Raleway</vt:lpstr>
      <vt:lpstr>Office Theme</vt:lpstr>
      <vt:lpstr>Module 4:  Oxygen therapy</vt:lpstr>
      <vt:lpstr>PowerPoint Presentation</vt:lpstr>
      <vt:lpstr>Conditions associated with hypoxaemia</vt:lpstr>
      <vt:lpstr>How to detect hypoxaemia</vt:lpstr>
      <vt:lpstr>Pulse oximetry in detection of hypoxaemia</vt:lpstr>
      <vt:lpstr>Using the Pulse Oximeter</vt:lpstr>
      <vt:lpstr>Oxygen Delivery Methods</vt:lpstr>
      <vt:lpstr>Titrating &amp; Stopping Oxygen  (Refer to BPP 2022 Page 28)</vt:lpstr>
      <vt:lpstr>Complications of oxygen therapy a) O2 toxicity (Hyperoxia, overdose  &gt;96%)</vt:lpstr>
      <vt:lpstr>PowerPoint Presentation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Jael Mulwale</dc:creator>
  <cp:lastModifiedBy>USER</cp:lastModifiedBy>
  <cp:revision>2</cp:revision>
  <dcterms:created xsi:type="dcterms:W3CDTF">2025-05-27T09:46:21Z</dcterms:created>
  <dcterms:modified xsi:type="dcterms:W3CDTF">2025-09-30T08:45:35Z</dcterms:modified>
</cp:coreProperties>
</file>