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7"/>
  </p:notesMasterIdLst>
  <p:sldIdLst>
    <p:sldId id="16763381" r:id="rId2"/>
    <p:sldId id="376" r:id="rId3"/>
    <p:sldId id="16763379" r:id="rId4"/>
    <p:sldId id="381" r:id="rId5"/>
    <p:sldId id="295" r:id="rId6"/>
    <p:sldId id="296" r:id="rId7"/>
    <p:sldId id="298" r:id="rId8"/>
    <p:sldId id="256" r:id="rId9"/>
    <p:sldId id="16763380" r:id="rId10"/>
    <p:sldId id="300" r:id="rId11"/>
    <p:sldId id="274" r:id="rId12"/>
    <p:sldId id="275" r:id="rId13"/>
    <p:sldId id="339" r:id="rId14"/>
    <p:sldId id="281" r:id="rId15"/>
    <p:sldId id="282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9DFF8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56" autoAdjust="0"/>
  </p:normalViewPr>
  <p:slideViewPr>
    <p:cSldViewPr snapToGrid="0">
      <p:cViewPr varScale="1">
        <p:scale>
          <a:sx n="74" d="100"/>
          <a:sy n="74" d="100"/>
        </p:scale>
        <p:origin x="108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BD4575-3371-49FE-B2D2-CEC73AC6F16F}" type="datetimeFigureOut">
              <a:rPr lang="en-KE" smtClean="0"/>
              <a:t>09/30/2025</a:t>
            </a:fld>
            <a:endParaRPr lang="en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2351E2-56F4-494E-9C18-F7306B335C5E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60806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PPHN – Persistent Pulmonary Hypertension of the Newborn</a:t>
            </a:r>
          </a:p>
          <a:p>
            <a:r>
              <a:rPr lang="en-GB" dirty="0"/>
              <a:t>IVH – Intraventricular Haemorrhage</a:t>
            </a:r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CA99DF-1095-4D19-A340-2E17A1FE03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645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986524D-9BE4-4AE1-B567-19D848820B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742A3B58-7AEA-4355-BB98-C11BE6D3B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2770D2FE-BF68-4F7D-95B6-D3BB7157E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329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986524D-9BE4-4AE1-B567-19D848820B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742A3B58-7AEA-4355-BB98-C11BE6D3B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2770D2FE-BF68-4F7D-95B6-D3BB7157E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6700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986524D-9BE4-4AE1-B567-19D848820B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742A3B58-7AEA-4355-BB98-C11BE6D3B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2770D2FE-BF68-4F7D-95B6-D3BB7157E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9861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>
            <a:extLst>
              <a:ext uri="{FF2B5EF4-FFF2-40B4-BE49-F238E27FC236}">
                <a16:creationId xmlns:a16="http://schemas.microsoft.com/office/drawing/2014/main" id="{4986524D-9BE4-4AE1-B567-19D848820B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16387" name="Notes Placeholder 2">
            <a:extLst>
              <a:ext uri="{FF2B5EF4-FFF2-40B4-BE49-F238E27FC236}">
                <a16:creationId xmlns:a16="http://schemas.microsoft.com/office/drawing/2014/main" id="{742A3B58-7AEA-4355-BB98-C11BE6D3BC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685800">
              <a:lnSpc>
                <a:spcPct val="90000"/>
              </a:lnSpc>
              <a:spcBef>
                <a:spcPts val="750"/>
              </a:spcBef>
              <a:buFont typeface="+mj-lt"/>
              <a:buNone/>
            </a:pPr>
            <a:endParaRPr lang="en-GB" altLang="en-US" dirty="0"/>
          </a:p>
        </p:txBody>
      </p:sp>
      <p:sp>
        <p:nvSpPr>
          <p:cNvPr id="16388" name="Slide Number Placeholder 3">
            <a:extLst>
              <a:ext uri="{FF2B5EF4-FFF2-40B4-BE49-F238E27FC236}">
                <a16:creationId xmlns:a16="http://schemas.microsoft.com/office/drawing/2014/main" id="{2770D2FE-BF68-4F7D-95B6-D3BB7157E5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8084EB-5D07-43DC-9C70-21AE03FB7CAD}" type="slidenum">
              <a:rPr kumimoji="0" lang="en-GB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1442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2" name="Google Shape;1042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96189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2" name="Google Shape;1042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490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6" name="Google Shape;946;p8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</a:pPr>
            <a:r>
              <a:rPr lang="en-US">
                <a:latin typeface="Times"/>
                <a:ea typeface="Times"/>
                <a:cs typeface="Times"/>
                <a:sym typeface="Times"/>
              </a:rPr>
              <a:t>Premature infants are at particular risk from oxidative stress because both endogenous and passively acquired exogenous antioxidant defense systems do not accelerate in maturation until late in the third trimester.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</a:pPr>
            <a:r>
              <a:rPr lang="en-US">
                <a:latin typeface="Times"/>
                <a:ea typeface="Times"/>
                <a:cs typeface="Times"/>
                <a:sym typeface="Times"/>
              </a:rPr>
              <a:t>Saugstad</a:t>
            </a:r>
            <a:r>
              <a:rPr lang="en-US" sz="800">
                <a:latin typeface="Times"/>
                <a:ea typeface="Times"/>
                <a:cs typeface="Times"/>
                <a:sym typeface="Times"/>
              </a:rPr>
              <a:t>-</a:t>
            </a:r>
            <a:r>
              <a:rPr lang="en-US">
                <a:latin typeface="Times"/>
                <a:ea typeface="Times"/>
                <a:cs typeface="Times"/>
                <a:sym typeface="Times"/>
              </a:rPr>
              <a:t> has suggested the term oxygen radical disease of neonatology to encompass a variety of newborn diseases whose pathogenesis involves oxidative stress and injury, which include retinopathy of prematurity, bronchopulmonary dysplasia (BPD), necrotizing enterocolitis, and intraventricular hemorrhage.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</a:pPr>
            <a:r>
              <a:rPr lang="en-US">
                <a:latin typeface="Times"/>
                <a:ea typeface="Times"/>
                <a:cs typeface="Times"/>
                <a:sym typeface="Times"/>
              </a:rPr>
              <a:t>BPD- bronchopulmonary dysplasia</a:t>
            </a: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"/>
              <a:buNone/>
            </a:pPr>
            <a:r>
              <a:rPr lang="en-US">
                <a:latin typeface="Times"/>
                <a:ea typeface="Times"/>
                <a:cs typeface="Times"/>
                <a:sym typeface="Times"/>
              </a:rPr>
              <a:t>ROP-retinopathy of prematurity</a:t>
            </a:r>
            <a:endParaRPr/>
          </a:p>
        </p:txBody>
      </p:sp>
      <p:sp>
        <p:nvSpPr>
          <p:cNvPr id="947" name="Google Shape;947;p8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Times New Roman"/>
                <a:cs typeface="Times New Roman"/>
                <a:sym typeface="Times New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Times New Roman"/>
                <a:buNone/>
                <a:tabLst/>
                <a:defRPr/>
              </a:pPr>
              <a:t>13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274669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4A4839-FA46-4981-A820-1B7CF7705036}" type="slidenum">
              <a:rPr lang="en-KE" smtClean="0"/>
              <a:t>15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48333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F725C6-7DCC-4BCF-87F4-8F7D68EDEE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11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8B63468-1917-3A01-D87B-B49EBDEC42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8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459391A-2E6D-05BD-232C-D973C7DC9B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573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132D992-5A94-3F28-21A3-8058276428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96"/>
            <a:ext cx="9144000" cy="685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347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BB04C4-42D3-A224-051C-32FA9FF528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84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7604-CDA4-4CE3-8B4A-C1189ADE468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D61-3170-48E0-96B5-270D8016312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8BEF1F-C4A0-64E4-0809-E85ABF5F1D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077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57604-CDA4-4CE3-8B4A-C1189ADE468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6AD61-3170-48E0-96B5-270D80163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885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893700" y="274650"/>
            <a:ext cx="6462600" cy="11430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893700" y="1831454"/>
            <a:ext cx="6462600" cy="47363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816314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57604-CDA4-4CE3-8B4A-C1189ADE4681}" type="datetimeFigureOut">
              <a:rPr lang="en-US" smtClean="0"/>
              <a:t>9/30/2025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16AD61-3170-48E0-96B5-270D80163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3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4229BB-786B-CF2D-9851-9E86EA454A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" y="0"/>
            <a:ext cx="9136817" cy="6858000"/>
          </a:xfrm>
          <a:prstGeom prst="rect">
            <a:avLst/>
          </a:prstGeom>
        </p:spPr>
      </p:pic>
      <p:sp>
        <p:nvSpPr>
          <p:cNvPr id="2" name="Google Shape;524;p46">
            <a:extLst>
              <a:ext uri="{FF2B5EF4-FFF2-40B4-BE49-F238E27FC236}">
                <a16:creationId xmlns:a16="http://schemas.microsoft.com/office/drawing/2014/main" id="{9FF06B5B-E8C1-01EE-386B-78ACC4F76896}"/>
              </a:ext>
            </a:extLst>
          </p:cNvPr>
          <p:cNvSpPr txBox="1">
            <a:spLocks/>
          </p:cNvSpPr>
          <p:nvPr/>
        </p:nvSpPr>
        <p:spPr>
          <a:xfrm>
            <a:off x="2697305" y="2578099"/>
            <a:ext cx="5144367" cy="95019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1427" tIns="25706" rIns="51427" bIns="25706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Clr>
                <a:schemeClr val="lt1"/>
              </a:buClr>
              <a:buSzPts val="4400"/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lt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Oxygen Therapy</a:t>
            </a:r>
            <a:endParaRPr lang="en-US" sz="3600" b="1" dirty="0">
              <a:solidFill>
                <a:schemeClr val="lt1"/>
              </a:solidFill>
              <a:ea typeface="Calibri"/>
              <a:cs typeface="Times New Roman" panose="02020603050405020304" pitchFamily="18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7162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39218D9-A863-2862-575F-66360D5B7912}"/>
              </a:ext>
            </a:extLst>
          </p:cNvPr>
          <p:cNvSpPr txBox="1">
            <a:spLocks/>
          </p:cNvSpPr>
          <p:nvPr/>
        </p:nvSpPr>
        <p:spPr>
          <a:xfrm>
            <a:off x="3152036" y="1620810"/>
            <a:ext cx="3364984" cy="63681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 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83838" y="2930535"/>
            <a:ext cx="7501379" cy="2586823"/>
          </a:xfrm>
          <a:prstGeom prst="rect">
            <a:avLst/>
          </a:prstGeom>
        </p:spPr>
        <p:txBody>
          <a:bodyPr vert="horz" wrap="square" lIns="0" tIns="9525" rIns="0" bIns="0" rtlCol="0">
            <a:noAutofit/>
          </a:bodyPr>
          <a:lstStyle/>
          <a:p>
            <a:pPr marL="523875" marR="535781" indent="-257175" defTabSz="342900">
              <a:spcAft>
                <a:spcPts val="900"/>
              </a:spcAft>
              <a:buFont typeface="Arial" panose="020B0604020202020204" pitchFamily="34" charset="0"/>
              <a:buChar char="•"/>
              <a:tabLst>
                <a:tab pos="266224" algn="l"/>
                <a:tab pos="266700" algn="l"/>
              </a:tabLst>
            </a:pPr>
            <a:r>
              <a:rPr lang="en-US" sz="28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Outline the indications of oxygen therapy</a:t>
            </a:r>
          </a:p>
          <a:p>
            <a:pPr marL="523875" marR="535781" indent="-257175" defTabSz="342900">
              <a:spcAft>
                <a:spcPts val="900"/>
              </a:spcAft>
              <a:buFont typeface="Arial" panose="020B0604020202020204" pitchFamily="34" charset="0"/>
              <a:buChar char="•"/>
              <a:tabLst>
                <a:tab pos="266224" algn="l"/>
                <a:tab pos="266700" algn="l"/>
              </a:tabLst>
            </a:pPr>
            <a:r>
              <a:rPr sz="28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Describe </a:t>
            </a:r>
            <a:r>
              <a:rPr sz="28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sz="28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diagnosis and management </a:t>
            </a:r>
            <a:r>
              <a:rPr sz="28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of  </a:t>
            </a:r>
            <a:r>
              <a:rPr sz="28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hypoxemia</a:t>
            </a:r>
            <a:endParaRPr sz="28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  <a:p>
            <a:pPr marL="523875" indent="-257175" defTabSz="342900">
              <a:spcAft>
                <a:spcPts val="900"/>
              </a:spcAft>
              <a:buFont typeface="Arial" panose="020B0604020202020204" pitchFamily="34" charset="0"/>
              <a:buChar char="•"/>
              <a:tabLst>
                <a:tab pos="266224" algn="l"/>
                <a:tab pos="266700" algn="l"/>
              </a:tabLst>
            </a:pPr>
            <a:r>
              <a:rPr sz="28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Describe oxygen delivery</a:t>
            </a:r>
            <a:r>
              <a:rPr sz="2800" spc="53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8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methods</a:t>
            </a:r>
            <a:endParaRPr lang="en-US" sz="2800" spc="-4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32A75070-B1CB-E83D-B98B-22605E044123}"/>
              </a:ext>
            </a:extLst>
          </p:cNvPr>
          <p:cNvSpPr>
            <a:spLocks noGrp="1"/>
          </p:cNvSpPr>
          <p:nvPr/>
        </p:nvSpPr>
        <p:spPr>
          <a:xfrm>
            <a:off x="8299693" y="6423921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2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B90CED-B28F-6B55-955F-5E9D4099FA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454" y="1284352"/>
            <a:ext cx="1431192" cy="130972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351CBB6-CB33-8029-E44D-FA73BBBBF7E2}"/>
              </a:ext>
            </a:extLst>
          </p:cNvPr>
          <p:cNvCxnSpPr/>
          <p:nvPr/>
        </p:nvCxnSpPr>
        <p:spPr>
          <a:xfrm>
            <a:off x="3546764" y="2257620"/>
            <a:ext cx="2576945" cy="0"/>
          </a:xfrm>
          <a:prstGeom prst="line">
            <a:avLst/>
          </a:prstGeom>
          <a:ln w="28575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4805593" y="1359579"/>
            <a:ext cx="3814618" cy="2425989"/>
          </a:xfrm>
          <a:solidFill>
            <a:srgbClr val="F9DFF8"/>
          </a:solidFill>
          <a:ln>
            <a:solidFill>
              <a:srgbClr val="F9DFF8"/>
            </a:solidFill>
          </a:ln>
        </p:spPr>
        <p:txBody>
          <a:bodyPr lIns="91440" tIns="182880" rIns="0">
            <a:norm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Neurological;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Severe birth asphyxia</a:t>
            </a:r>
          </a:p>
          <a:p>
            <a:pPr lvl="1"/>
            <a:r>
              <a:rPr lang="en-US" spc="-4" dirty="0">
                <a:latin typeface="Arial" panose="020B0604020202020204" pitchFamily="34" charset="0"/>
                <a:cs typeface="Arial" panose="020B0604020202020204" pitchFamily="34" charset="0"/>
              </a:rPr>
              <a:t>Apnoea of prematurity</a:t>
            </a:r>
          </a:p>
          <a:p>
            <a:pPr lvl="1"/>
            <a:r>
              <a:rPr lang="en-US" spc="-4" dirty="0">
                <a:latin typeface="Arial" panose="020B0604020202020204" pitchFamily="34" charset="0"/>
                <a:cs typeface="Arial" panose="020B0604020202020204" pitchFamily="34" charset="0"/>
              </a:rPr>
              <a:t>IVH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 idx="4294967295"/>
          </p:nvPr>
        </p:nvSpPr>
        <p:spPr>
          <a:xfrm>
            <a:off x="179140" y="386289"/>
            <a:ext cx="8839196" cy="695024"/>
          </a:xfrm>
        </p:spPr>
        <p:txBody>
          <a:bodyPr>
            <a:noAutofit/>
          </a:bodyPr>
          <a:lstStyle/>
          <a:p>
            <a:pPr algn="ctr"/>
            <a:r>
              <a:rPr lang="en-GB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associated</a:t>
            </a:r>
            <a:r>
              <a:rPr lang="en-GB" sz="2700" b="1" spc="-6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Hypoxemia in</a:t>
            </a:r>
            <a:r>
              <a:rPr lang="en-GB" sz="2700" b="1" spc="-23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Neonates</a:t>
            </a:r>
            <a:endParaRPr lang="en-US" sz="2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561481" y="1341107"/>
            <a:ext cx="4100941" cy="2815259"/>
          </a:xfrm>
          <a:solidFill>
            <a:srgbClr val="F9DFF8"/>
          </a:solidFill>
          <a:ln>
            <a:solidFill>
              <a:srgbClr val="F9DFF8"/>
            </a:solidFill>
          </a:ln>
        </p:spPr>
        <p:txBody>
          <a:bodyPr lIns="91440" tIns="182880" rIns="0">
            <a:normAutofit lnSpcReduction="10000"/>
          </a:bodyPr>
          <a:lstStyle/>
          <a:p>
            <a:pPr marL="224314" indent="-215265">
              <a:lnSpc>
                <a:spcPct val="100000"/>
              </a:lnSpc>
              <a:spcBef>
                <a:spcPts val="705"/>
              </a:spcBef>
              <a:tabLst>
                <a:tab pos="224314" algn="l"/>
                <a:tab pos="224790" algn="l"/>
              </a:tabLst>
            </a:pPr>
            <a:r>
              <a:rPr lang="en-US" sz="2400" b="1" dirty="0">
                <a:latin typeface="Arial" panose="020B0604020202020204"/>
                <a:cs typeface="Arial" panose="020B0604020202020204"/>
              </a:rPr>
              <a:t>Respiratory system:</a:t>
            </a:r>
          </a:p>
          <a:p>
            <a:pPr marL="567214" lvl="1" indent="-215265">
              <a:spcBef>
                <a:spcPts val="705"/>
              </a:spcBef>
              <a:tabLst>
                <a:tab pos="224314" algn="l"/>
                <a:tab pos="224790" algn="l"/>
              </a:tabLst>
            </a:pPr>
            <a:r>
              <a:rPr lang="en-US" dirty="0">
                <a:latin typeface="Arial" panose="020B0604020202020204"/>
                <a:cs typeface="Arial" panose="020B0604020202020204"/>
              </a:rPr>
              <a:t>RDS</a:t>
            </a:r>
          </a:p>
          <a:p>
            <a:pPr marL="567214" lvl="1" indent="-215265">
              <a:spcBef>
                <a:spcPts val="630"/>
              </a:spcBef>
              <a:buFontTx/>
              <a:buChar char="•"/>
              <a:tabLst>
                <a:tab pos="224314" algn="l"/>
                <a:tab pos="224790" algn="l"/>
              </a:tabLst>
            </a:pPr>
            <a:r>
              <a:rPr lang="en-US" dirty="0">
                <a:latin typeface="Arial" panose="020B0604020202020204"/>
                <a:cs typeface="Arial" panose="020B0604020202020204"/>
              </a:rPr>
              <a:t>Aspiration e.g. meconium</a:t>
            </a:r>
          </a:p>
          <a:p>
            <a:pPr marL="567214" lvl="1" indent="-215265">
              <a:spcBef>
                <a:spcPts val="630"/>
              </a:spcBef>
              <a:tabLst>
                <a:tab pos="224314" algn="l"/>
                <a:tab pos="224790" algn="l"/>
              </a:tabLst>
            </a:pPr>
            <a:r>
              <a:rPr lang="en-US" dirty="0">
                <a:latin typeface="Arial" panose="020B0604020202020204"/>
                <a:cs typeface="Arial" panose="020B0604020202020204"/>
              </a:rPr>
              <a:t>Neonatal</a:t>
            </a:r>
            <a:r>
              <a:rPr lang="en-US" spc="4" dirty="0">
                <a:latin typeface="Arial" panose="020B0604020202020204"/>
                <a:cs typeface="Arial" panose="020B0604020202020204"/>
              </a:rPr>
              <a:t> </a:t>
            </a:r>
            <a:r>
              <a:rPr lang="en-US" spc="-4" dirty="0">
                <a:latin typeface="Arial" panose="020B0604020202020204"/>
                <a:cs typeface="Arial" panose="020B0604020202020204"/>
              </a:rPr>
              <a:t>pneumonia</a:t>
            </a:r>
          </a:p>
          <a:p>
            <a:pPr marL="567214" lvl="1" indent="-215265">
              <a:spcBef>
                <a:spcPts val="630"/>
              </a:spcBef>
              <a:tabLst>
                <a:tab pos="224314" algn="l"/>
                <a:tab pos="224790" algn="l"/>
              </a:tabLst>
            </a:pPr>
            <a:r>
              <a:rPr lang="en-US" spc="-11" dirty="0">
                <a:latin typeface="Arial" panose="020B0604020202020204"/>
                <a:cs typeface="Arial" panose="020B0604020202020204"/>
              </a:rPr>
              <a:t>Transient </a:t>
            </a:r>
            <a:r>
              <a:rPr lang="en-US" dirty="0">
                <a:latin typeface="Arial" panose="020B0604020202020204"/>
                <a:cs typeface="Arial" panose="020B0604020202020204"/>
              </a:rPr>
              <a:t>tachypnoea of</a:t>
            </a:r>
            <a:r>
              <a:rPr lang="en-US" spc="-23" dirty="0">
                <a:latin typeface="Arial" panose="020B0604020202020204"/>
                <a:cs typeface="Arial" panose="020B0604020202020204"/>
              </a:rPr>
              <a:t> </a:t>
            </a:r>
            <a:r>
              <a:rPr lang="en-US" spc="-4" dirty="0">
                <a:latin typeface="Arial" panose="020B0604020202020204"/>
                <a:cs typeface="Arial" panose="020B0604020202020204"/>
              </a:rPr>
              <a:t>newborn</a:t>
            </a:r>
            <a:endParaRPr lang="en-US" dirty="0">
              <a:latin typeface="Arial" panose="020B0604020202020204"/>
              <a:cs typeface="Arial" panose="020B0604020202020204"/>
            </a:endParaRPr>
          </a:p>
          <a:p>
            <a:pPr marL="9049" indent="0">
              <a:lnSpc>
                <a:spcPct val="100000"/>
              </a:lnSpc>
              <a:spcBef>
                <a:spcPts val="630"/>
              </a:spcBef>
              <a:buNone/>
              <a:tabLst>
                <a:tab pos="224314" algn="l"/>
                <a:tab pos="224790" algn="l"/>
              </a:tabLst>
            </a:pPr>
            <a:endParaRPr lang="en-US" sz="2400" b="1" spc="-11" dirty="0">
              <a:latin typeface="Arial" panose="020B0604020202020204"/>
              <a:cs typeface="Arial" panose="020B0604020202020204"/>
            </a:endParaRPr>
          </a:p>
          <a:p>
            <a:endParaRPr lang="en-US" sz="1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91EB93-09BB-3154-1C96-15A1C6DA34D6}"/>
              </a:ext>
            </a:extLst>
          </p:cNvPr>
          <p:cNvSpPr txBox="1"/>
          <p:nvPr/>
        </p:nvSpPr>
        <p:spPr>
          <a:xfrm>
            <a:off x="4805593" y="3950941"/>
            <a:ext cx="3814618" cy="2406117"/>
          </a:xfrm>
          <a:prstGeom prst="rect">
            <a:avLst/>
          </a:prstGeom>
          <a:solidFill>
            <a:srgbClr val="F9DFF8"/>
          </a:solidFill>
          <a:ln>
            <a:solidFill>
              <a:srgbClr val="F9DFF8"/>
            </a:solidFill>
          </a:ln>
        </p:spPr>
        <p:txBody>
          <a:bodyPr wrap="square" lIns="91440" tIns="182880" rIns="0" rtlCol="0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Systemic</a:t>
            </a:r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US" sz="2400" spc="-4" dirty="0">
                <a:latin typeface="Arial" panose="020B0604020202020204" pitchFamily="34" charset="0"/>
                <a:cs typeface="Arial" panose="020B0604020202020204" pitchFamily="34" charset="0"/>
              </a:rPr>
              <a:t>Sepsis</a:t>
            </a:r>
          </a:p>
          <a:p>
            <a:pPr marL="514350" lvl="1" indent="-1714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</a:pPr>
            <a:r>
              <a:rPr lang="en-US" sz="2400" spc="-4" dirty="0">
                <a:latin typeface="Arial" panose="020B0604020202020204" pitchFamily="34" charset="0"/>
                <a:cs typeface="Arial" panose="020B0604020202020204" pitchFamily="34" charset="0"/>
              </a:rPr>
              <a:t>Metabolic disturbances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4C06D9F0-D8FA-FA4B-CCF7-3090D6E42BA8}"/>
              </a:ext>
            </a:extLst>
          </p:cNvPr>
          <p:cNvSpPr>
            <a:spLocks noGrp="1"/>
          </p:cNvSpPr>
          <p:nvPr/>
        </p:nvSpPr>
        <p:spPr>
          <a:xfrm>
            <a:off x="8450112" y="6412475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schemeClr val="bg1">
                    <a:lumMod val="50000"/>
                  </a:schemeClr>
                </a:solidFill>
              </a:rPr>
              <a:pPr/>
              <a:t>3</a:t>
            </a:fld>
            <a:endParaRPr lang="en-US" sz="788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789B5A-9E80-92DB-39FE-3691F2375223}"/>
              </a:ext>
            </a:extLst>
          </p:cNvPr>
          <p:cNvSpPr txBox="1"/>
          <p:nvPr/>
        </p:nvSpPr>
        <p:spPr>
          <a:xfrm>
            <a:off x="561481" y="4278584"/>
            <a:ext cx="4100941" cy="2078475"/>
          </a:xfrm>
          <a:prstGeom prst="rect">
            <a:avLst/>
          </a:prstGeom>
          <a:solidFill>
            <a:srgbClr val="F9DFF8"/>
          </a:solidFill>
        </p:spPr>
        <p:txBody>
          <a:bodyPr wrap="square" lIns="91440" tIns="182880" rIns="0" rtlCol="0">
            <a:noAutofit/>
          </a:bodyPr>
          <a:lstStyle/>
          <a:p>
            <a:pPr marL="9049" indent="0">
              <a:lnSpc>
                <a:spcPct val="100000"/>
              </a:lnSpc>
              <a:spcBef>
                <a:spcPts val="630"/>
              </a:spcBef>
              <a:buNone/>
              <a:tabLst>
                <a:tab pos="224314" algn="l"/>
                <a:tab pos="224790" algn="l"/>
              </a:tabLst>
            </a:pPr>
            <a:r>
              <a:rPr lang="en-US" sz="2400" b="1" spc="-11" dirty="0">
                <a:latin typeface="Arial" panose="020B0604020202020204"/>
                <a:cs typeface="Arial" panose="020B0604020202020204"/>
              </a:rPr>
              <a:t>Cardiovascular</a:t>
            </a:r>
          </a:p>
          <a:p>
            <a:pPr marL="567214" lvl="1" indent="-215265">
              <a:spcBef>
                <a:spcPts val="630"/>
              </a:spcBef>
              <a:buFontTx/>
              <a:buChar char="•"/>
              <a:tabLst>
                <a:tab pos="224314" algn="l"/>
                <a:tab pos="224790" algn="l"/>
              </a:tabLst>
            </a:pPr>
            <a:r>
              <a:rPr lang="en-US" sz="2400" spc="-4" dirty="0">
                <a:latin typeface="Arial" panose="020B0604020202020204"/>
                <a:cs typeface="Arial" panose="020B0604020202020204"/>
              </a:rPr>
              <a:t>Congenital </a:t>
            </a:r>
            <a:r>
              <a:rPr lang="en-US" sz="2400" dirty="0">
                <a:latin typeface="Arial" panose="020B0604020202020204"/>
                <a:cs typeface="Arial" panose="020B0604020202020204"/>
              </a:rPr>
              <a:t>heart defects</a:t>
            </a:r>
          </a:p>
          <a:p>
            <a:pPr marL="567214" lvl="1" indent="-215265">
              <a:spcBef>
                <a:spcPts val="630"/>
              </a:spcBef>
              <a:buFontTx/>
              <a:buChar char="•"/>
              <a:tabLst>
                <a:tab pos="224314" algn="l"/>
                <a:tab pos="224790" algn="l"/>
              </a:tabLst>
            </a:pPr>
            <a:r>
              <a:rPr lang="en-US" sz="2400" dirty="0">
                <a:latin typeface="Arial" panose="020B0604020202020204"/>
                <a:cs typeface="Arial" panose="020B0604020202020204"/>
              </a:rPr>
              <a:t>PPHN</a:t>
            </a:r>
          </a:p>
          <a:p>
            <a:pPr marL="567214" lvl="1" indent="-215265">
              <a:spcBef>
                <a:spcPts val="630"/>
              </a:spcBef>
              <a:buFontTx/>
              <a:buChar char="•"/>
              <a:tabLst>
                <a:tab pos="224314" algn="l"/>
                <a:tab pos="224790" algn="l"/>
              </a:tabLst>
            </a:pPr>
            <a:r>
              <a:rPr lang="en-US" sz="2400" dirty="0">
                <a:latin typeface="Arial" panose="020B0604020202020204"/>
                <a:cs typeface="Arial" panose="020B0604020202020204"/>
              </a:rPr>
              <a:t>Shock</a:t>
            </a:r>
          </a:p>
        </p:txBody>
      </p:sp>
    </p:spTree>
    <p:extLst>
      <p:ext uri="{BB962C8B-B14F-4D97-AF65-F5344CB8AC3E}">
        <p14:creationId xmlns:p14="http://schemas.microsoft.com/office/powerpoint/2010/main" val="33478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 idx="4294967295"/>
          </p:nvPr>
        </p:nvSpPr>
        <p:spPr>
          <a:xfrm>
            <a:off x="1329747" y="545960"/>
            <a:ext cx="6484505" cy="502061"/>
          </a:xfrm>
          <a:prstGeom prst="rect">
            <a:avLst/>
          </a:prstGeom>
        </p:spPr>
        <p:txBody>
          <a:bodyPr vert="horz" wrap="square" lIns="0" tIns="9525" rIns="0" bIns="0" rtlCol="0" anchor="ctr">
            <a:spAutoFit/>
          </a:bodyPr>
          <a:lstStyle/>
          <a:p>
            <a:pPr marL="9525" algn="ctr">
              <a:lnSpc>
                <a:spcPct val="100000"/>
              </a:lnSpc>
              <a:spcBef>
                <a:spcPts val="75"/>
              </a:spcBef>
            </a:pPr>
            <a:r>
              <a:rPr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detect</a:t>
            </a:r>
            <a:r>
              <a:rPr sz="3200" b="1" spc="-64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hypoxaemia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05740" y="1356086"/>
            <a:ext cx="2458943" cy="3332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algn="ctr" defTabSz="342900">
              <a:spcBef>
                <a:spcPts val="79"/>
              </a:spcBef>
            </a:pPr>
            <a:r>
              <a:rPr lang="en-GB" sz="2100" b="1" spc="-4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1. </a:t>
            </a:r>
            <a:r>
              <a:rPr sz="2100" b="1" spc="-4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Clinical</a:t>
            </a:r>
            <a:r>
              <a:rPr sz="2100" b="1" spc="-15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2100" b="1" spc="-4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Signs</a:t>
            </a:r>
            <a:endParaRPr sz="2100" dirty="0">
              <a:solidFill>
                <a:srgbClr val="7030A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05452" y="6393652"/>
            <a:ext cx="4933094" cy="163026"/>
          </a:xfrm>
          <a:prstGeom prst="rect">
            <a:avLst/>
          </a:prstGeom>
        </p:spPr>
        <p:txBody>
          <a:bodyPr vert="horz" wrap="square" lIns="0" tIns="9049" rIns="0" bIns="0" rtlCol="0">
            <a:spAutoFit/>
          </a:bodyPr>
          <a:lstStyle/>
          <a:p>
            <a:pPr marL="9525" algn="ctr" defTabSz="342900">
              <a:spcBef>
                <a:spcPts val="71"/>
              </a:spcBef>
            </a:pPr>
            <a:r>
              <a:rPr sz="1000" i="1" dirty="0">
                <a:solidFill>
                  <a:srgbClr val="7E7E7E"/>
                </a:solidFill>
                <a:latin typeface="Arial" panose="020B0604020202020204"/>
                <a:cs typeface="Arial" panose="020B0604020202020204"/>
              </a:rPr>
              <a:t>WHO </a:t>
            </a:r>
            <a:r>
              <a:rPr sz="1000" i="1" spc="-8" dirty="0">
                <a:solidFill>
                  <a:srgbClr val="7E7E7E"/>
                </a:solidFill>
                <a:latin typeface="Arial" panose="020B0604020202020204"/>
                <a:cs typeface="Arial" panose="020B0604020202020204"/>
              </a:rPr>
              <a:t>2016: </a:t>
            </a:r>
            <a:r>
              <a:rPr sz="1000" i="1" spc="-4" dirty="0">
                <a:solidFill>
                  <a:srgbClr val="7E7E7E"/>
                </a:solidFill>
                <a:latin typeface="Arial" panose="020B0604020202020204"/>
                <a:cs typeface="Arial" panose="020B0604020202020204"/>
              </a:rPr>
              <a:t>Oxygen therapy for children: a manual for health</a:t>
            </a:r>
            <a:r>
              <a:rPr sz="1000" i="1" spc="-15" dirty="0">
                <a:solidFill>
                  <a:srgbClr val="7E7E7E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000" i="1" spc="-4" dirty="0">
                <a:solidFill>
                  <a:srgbClr val="7E7E7E"/>
                </a:solidFill>
                <a:latin typeface="Arial" panose="020B0604020202020204"/>
                <a:cs typeface="Arial" panose="020B0604020202020204"/>
              </a:rPr>
              <a:t>workers</a:t>
            </a:r>
            <a:endParaRPr sz="10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81550" y="1901629"/>
            <a:ext cx="2450672" cy="4410411"/>
          </a:xfrm>
          <a:prstGeom prst="roundRect">
            <a:avLst>
              <a:gd name="adj" fmla="val 50000"/>
            </a:avLst>
          </a:prstGeom>
          <a:solidFill>
            <a:srgbClr val="FFCCFF"/>
          </a:solidFill>
        </p:spPr>
        <p:txBody>
          <a:bodyPr vert="horz" wrap="square" lIns="0" tIns="30004" rIns="0" bIns="0" rtlCol="0" anchor="ctr" anchorCtr="0">
            <a:noAutofit/>
          </a:bodyPr>
          <a:lstStyle/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r>
              <a:rPr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Nasal flaring</a:t>
            </a:r>
            <a:endParaRPr lang="en-GB" sz="15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r>
              <a:rPr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Central  cyanosis, Grunting with every</a:t>
            </a:r>
            <a:r>
              <a:rPr sz="1500" spc="-9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breath</a:t>
            </a:r>
            <a:endParaRPr lang="en-GB" sz="15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intercostal and sternal retraction</a:t>
            </a:r>
          </a:p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r>
              <a:rPr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Severe lower chest wall</a:t>
            </a:r>
            <a:r>
              <a:rPr sz="1500" spc="-68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indrawing</a:t>
            </a:r>
            <a:endParaRPr lang="en-GB" sz="15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r>
              <a:rPr sz="15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Respiratory </a:t>
            </a:r>
            <a:r>
              <a:rPr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rate ≥</a:t>
            </a:r>
            <a:r>
              <a:rPr sz="1500" spc="-6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sz="15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70/min</a:t>
            </a:r>
            <a:endParaRPr sz="15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83750BCC-CFE2-68B3-8AA9-037A272644D8}"/>
              </a:ext>
            </a:extLst>
          </p:cNvPr>
          <p:cNvSpPr>
            <a:spLocks noGrp="1"/>
          </p:cNvSpPr>
          <p:nvPr/>
        </p:nvSpPr>
        <p:spPr>
          <a:xfrm>
            <a:off x="7588493" y="5592648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4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E8083620-EFBA-8BFF-9B86-1698179E7B7E}"/>
              </a:ext>
            </a:extLst>
          </p:cNvPr>
          <p:cNvSpPr txBox="1"/>
          <p:nvPr/>
        </p:nvSpPr>
        <p:spPr>
          <a:xfrm>
            <a:off x="3276492" y="1356086"/>
            <a:ext cx="2458943" cy="3332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algn="ctr" defTabSz="342900">
              <a:spcBef>
                <a:spcPts val="79"/>
              </a:spcBef>
            </a:pPr>
            <a:r>
              <a:rPr lang="en-GB" sz="2100" b="1" spc="-4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2.  Pulse oximetry</a:t>
            </a:r>
            <a:endParaRPr sz="2100" dirty="0">
              <a:solidFill>
                <a:srgbClr val="7030A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16" name="object 11">
            <a:extLst>
              <a:ext uri="{FF2B5EF4-FFF2-40B4-BE49-F238E27FC236}">
                <a16:creationId xmlns:a16="http://schemas.microsoft.com/office/drawing/2014/main" id="{1BBFB908-ACFE-0C1B-5F49-C071B3461C97}"/>
              </a:ext>
            </a:extLst>
          </p:cNvPr>
          <p:cNvSpPr txBox="1"/>
          <p:nvPr/>
        </p:nvSpPr>
        <p:spPr>
          <a:xfrm>
            <a:off x="5956420" y="1356086"/>
            <a:ext cx="2981840" cy="333264"/>
          </a:xfrm>
          <a:prstGeom prst="rect">
            <a:avLst/>
          </a:prstGeom>
        </p:spPr>
        <p:txBody>
          <a:bodyPr vert="horz" wrap="square" lIns="0" tIns="10001" rIns="0" bIns="0" rtlCol="0">
            <a:spAutoFit/>
          </a:bodyPr>
          <a:lstStyle/>
          <a:p>
            <a:pPr marL="9525" algn="ctr" defTabSz="342900">
              <a:spcBef>
                <a:spcPts val="79"/>
              </a:spcBef>
            </a:pPr>
            <a:r>
              <a:rPr lang="en-GB" sz="2100" b="1" spc="-4" dirty="0">
                <a:solidFill>
                  <a:srgbClr val="7030A0"/>
                </a:solidFill>
                <a:latin typeface="Arial" panose="020B0604020202020204"/>
                <a:cs typeface="Arial" panose="020B0604020202020204"/>
              </a:rPr>
              <a:t>3.  Blood gas analysis</a:t>
            </a:r>
            <a:endParaRPr sz="2100" dirty="0">
              <a:solidFill>
                <a:srgbClr val="7030A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" name="object 15">
            <a:extLst>
              <a:ext uri="{FF2B5EF4-FFF2-40B4-BE49-F238E27FC236}">
                <a16:creationId xmlns:a16="http://schemas.microsoft.com/office/drawing/2014/main" id="{9F27A0EA-57D3-C884-8702-BE0C3AB2B2B8}"/>
              </a:ext>
            </a:extLst>
          </p:cNvPr>
          <p:cNvSpPr txBox="1"/>
          <p:nvPr/>
        </p:nvSpPr>
        <p:spPr>
          <a:xfrm>
            <a:off x="6279707" y="1983241"/>
            <a:ext cx="2320301" cy="4328799"/>
          </a:xfrm>
          <a:prstGeom prst="roundRect">
            <a:avLst>
              <a:gd name="adj" fmla="val 50000"/>
            </a:avLst>
          </a:prstGeom>
          <a:solidFill>
            <a:srgbClr val="FFCCFF"/>
          </a:solidFill>
        </p:spPr>
        <p:txBody>
          <a:bodyPr vert="horz" wrap="square" lIns="0" tIns="30004" rIns="0" bIns="0" rtlCol="0" anchor="ctr" anchorCtr="0">
            <a:noAutofit/>
          </a:bodyPr>
          <a:lstStyle/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Measures the arterial oxygen saturation (SaO</a:t>
            </a:r>
            <a:r>
              <a:rPr lang="en-US" sz="1500" baseline="-250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lang="en-US"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).</a:t>
            </a:r>
          </a:p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Also measures blood pH, PaO</a:t>
            </a:r>
            <a:r>
              <a:rPr lang="en-US" sz="1500" baseline="-250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lang="en-US"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, PCO</a:t>
            </a:r>
            <a:r>
              <a:rPr lang="en-US" sz="1500" baseline="-250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lang="en-US" sz="15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, HCO3 and the concentrations of the main electrolytes.</a:t>
            </a:r>
            <a:endParaRPr sz="15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object 15">
            <a:extLst>
              <a:ext uri="{FF2B5EF4-FFF2-40B4-BE49-F238E27FC236}">
                <a16:creationId xmlns:a16="http://schemas.microsoft.com/office/drawing/2014/main" id="{1183BDDA-43EE-34B5-3017-3BA6BBBB117D}"/>
              </a:ext>
            </a:extLst>
          </p:cNvPr>
          <p:cNvSpPr txBox="1"/>
          <p:nvPr/>
        </p:nvSpPr>
        <p:spPr>
          <a:xfrm>
            <a:off x="2956657" y="1853735"/>
            <a:ext cx="3098615" cy="4458305"/>
          </a:xfrm>
          <a:prstGeom prst="roundRect">
            <a:avLst>
              <a:gd name="adj" fmla="val 50000"/>
            </a:avLst>
          </a:prstGeom>
          <a:solidFill>
            <a:srgbClr val="FFCCFF"/>
          </a:solidFill>
        </p:spPr>
        <p:txBody>
          <a:bodyPr vert="horz" wrap="square" lIns="0" tIns="30004" rIns="0" bIns="0" rtlCol="0" anchor="ctr" anchorCtr="0">
            <a:noAutofit/>
          </a:bodyPr>
          <a:lstStyle/>
          <a:p>
            <a:pPr marL="160735" indent="-160735" defTabSz="342900">
              <a:spcAft>
                <a:spcPts val="90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Non-invasive, painless method for detecting </a:t>
            </a:r>
            <a:r>
              <a:rPr lang="en-US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hypoxaemia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160735" indent="-160735" defTabSz="342900">
              <a:spcAft>
                <a:spcPts val="90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6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Measures </a:t>
            </a:r>
            <a:r>
              <a:rPr lang="en-US" sz="16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the </a:t>
            </a:r>
            <a:r>
              <a:rPr lang="en-US" sz="16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% </a:t>
            </a:r>
            <a:r>
              <a:rPr lang="en-US" sz="16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of</a:t>
            </a:r>
            <a:r>
              <a:rPr lang="en-US" sz="1600" spc="19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SpO</a:t>
            </a:r>
            <a:r>
              <a:rPr lang="en-US" sz="1600" baseline="-210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2</a:t>
            </a:r>
            <a:r>
              <a:rPr lang="en-US" sz="1600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and PR</a:t>
            </a:r>
            <a:r>
              <a:rPr lang="en-US" sz="1600" spc="-4" dirty="0">
                <a:solidFill>
                  <a:prstClr val="black"/>
                </a:solidFill>
                <a:latin typeface="Arial" panose="020B0604020202020204"/>
                <a:cs typeface="Arial" panose="020B0604020202020204"/>
              </a:rPr>
              <a:t>  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160735" indent="-160735" defTabSz="342900">
              <a:spcAft>
                <a:spcPts val="90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600" b="1" dirty="0" err="1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Hypoxaemia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is fatal if not quickly detected and treated</a:t>
            </a:r>
          </a:p>
          <a:p>
            <a:pPr marL="160735" indent="-160735" defTabSz="342900">
              <a:spcAft>
                <a:spcPts val="90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Pulse oximeter is also necessary for </a:t>
            </a:r>
            <a:r>
              <a:rPr 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oxygen therapy monitoring.</a:t>
            </a:r>
            <a:endParaRPr lang="en-AE" sz="1600" dirty="0"/>
          </a:p>
          <a:p>
            <a:pPr marL="294323" marR="74295" indent="-214313" defTabSz="342900">
              <a:spcBef>
                <a:spcPts val="236"/>
              </a:spcBef>
              <a:buFont typeface="Arial" panose="020B0604020202020204" pitchFamily="34" charset="0"/>
              <a:buChar char="•"/>
            </a:pPr>
            <a:endParaRPr sz="1500" dirty="0">
              <a:solidFill>
                <a:prstClr val="black"/>
              </a:solidFill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>
            <a:extLst>
              <a:ext uri="{FF2B5EF4-FFF2-40B4-BE49-F238E27FC236}">
                <a16:creationId xmlns:a16="http://schemas.microsoft.com/office/drawing/2014/main" id="{C30E6373-B816-4D78-A651-38F2E37BC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23" b="14352"/>
          <a:stretch>
            <a:fillRect/>
          </a:stretch>
        </p:blipFill>
        <p:spPr bwMode="auto">
          <a:xfrm>
            <a:off x="1043740" y="1612553"/>
            <a:ext cx="2416345" cy="19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300294B-3689-4B48-A10C-559A2BD4FD45}"/>
              </a:ext>
            </a:extLst>
          </p:cNvPr>
          <p:cNvSpPr txBox="1">
            <a:spLocks/>
          </p:cNvSpPr>
          <p:nvPr/>
        </p:nvSpPr>
        <p:spPr>
          <a:xfrm>
            <a:off x="2189786" y="493825"/>
            <a:ext cx="4616648" cy="53399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342900">
              <a:defRPr/>
            </a:pPr>
            <a:r>
              <a:rPr lang="en-US" sz="3200" b="1" dirty="0">
                <a:solidFill>
                  <a:prstClr val="white"/>
                </a:solidFill>
                <a:latin typeface="Arial"/>
              </a:rPr>
              <a:t>Oxygen Delivery devices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758DC6A-5361-4A48-BFB9-582F26DBE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7520" y="6292771"/>
            <a:ext cx="53411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342900">
              <a:defRPr/>
            </a:pPr>
            <a:r>
              <a:rPr lang="en-US" altLang="en-US" sz="1000" i="1" dirty="0">
                <a:solidFill>
                  <a:srgbClr val="7F7F7F"/>
                </a:solidFill>
                <a:latin typeface="Arial" panose="020B0604020202020204" pitchFamily="34" charset="0"/>
              </a:rPr>
              <a:t>Kenyan Pediatric protocol 2016; WHO oxygen therapy for children 2016 : https://www.who.int/maternal_child_adolescent/documents/child-oxygen-therapy/en/</a:t>
            </a: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5DA7B092-E226-4BAA-A10C-2CE457877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41" y="1150888"/>
            <a:ext cx="25256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342900">
              <a:defRPr/>
            </a:pPr>
            <a:r>
              <a:rPr lang="en-US" altLang="en-US" b="1" dirty="0">
                <a:solidFill>
                  <a:srgbClr val="7030A0"/>
                </a:solidFill>
                <a:latin typeface="Arial" panose="020B0604020202020204" pitchFamily="34" charset="0"/>
              </a:rPr>
              <a:t>1. Nasal Prongs</a:t>
            </a:r>
          </a:p>
        </p:txBody>
      </p:sp>
      <p:sp>
        <p:nvSpPr>
          <p:cNvPr id="7" name="TextBox 14">
            <a:extLst>
              <a:ext uri="{FF2B5EF4-FFF2-40B4-BE49-F238E27FC236}">
                <a16:creationId xmlns:a16="http://schemas.microsoft.com/office/drawing/2014/main" id="{F9DDE83A-7B76-4DBF-B8D4-B2348244B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0790" y="1264177"/>
            <a:ext cx="4616648" cy="50999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defRPr/>
            </a:pPr>
            <a:r>
              <a:rPr lang="en-US" altLang="en-US" sz="2300" b="1" kern="0" dirty="0">
                <a:solidFill>
                  <a:srgbClr val="292934"/>
                </a:solidFill>
              </a:rPr>
              <a:t>Proper Use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kern="0" dirty="0">
                <a:solidFill>
                  <a:srgbClr val="292934"/>
                </a:solidFill>
              </a:rPr>
              <a:t>Ensure airway is clear – suction if necessary and position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kern="0" dirty="0">
                <a:solidFill>
                  <a:srgbClr val="292934"/>
                </a:solidFill>
              </a:rPr>
              <a:t>Instill 2 drops of normal saline into nostrils before inserting the prongs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kern="0" dirty="0">
                <a:solidFill>
                  <a:srgbClr val="292934"/>
                </a:solidFill>
              </a:rPr>
              <a:t>Place prongs 2mm from nasal septum </a:t>
            </a:r>
            <a:r>
              <a:rPr lang="en-US" altLang="en-US" sz="2200" b="1" kern="0" dirty="0">
                <a:solidFill>
                  <a:srgbClr val="292934"/>
                </a:solidFill>
              </a:rPr>
              <a:t>(Neonatal Nasal Prongs)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b="1" kern="0" dirty="0">
                <a:solidFill>
                  <a:srgbClr val="292934"/>
                </a:solidFill>
              </a:rPr>
              <a:t>Secure</a:t>
            </a:r>
            <a:r>
              <a:rPr lang="en-US" altLang="en-US" sz="2200" kern="0" dirty="0">
                <a:solidFill>
                  <a:srgbClr val="292934"/>
                </a:solidFill>
              </a:rPr>
              <a:t> on both cheeks with transpore adhesive, run the tubing to the back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kern="0" dirty="0">
                <a:solidFill>
                  <a:srgbClr val="292934"/>
                </a:solidFill>
              </a:rPr>
              <a:t>Adjust flow rate</a:t>
            </a:r>
          </a:p>
          <a:p>
            <a:pPr marL="160735" indent="-160735" defTabSz="342900">
              <a:buFont typeface="Arial" panose="020B0604020202020204" pitchFamily="34" charset="0"/>
              <a:buChar char="•"/>
              <a:defRPr/>
            </a:pPr>
            <a:endParaRPr lang="en-US" altLang="en-US" sz="2300" kern="0" dirty="0">
              <a:solidFill>
                <a:srgbClr val="292934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F96116-A6D8-326F-FAD1-91C65C3C4A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596" y="3546341"/>
            <a:ext cx="3592944" cy="2581774"/>
          </a:xfrm>
          <a:prstGeom prst="rect">
            <a:avLst/>
          </a:prstGeom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3615CF79-F34F-D604-7213-68B4B16F65BA}"/>
              </a:ext>
            </a:extLst>
          </p:cNvPr>
          <p:cNvSpPr>
            <a:spLocks noGrp="1"/>
          </p:cNvSpPr>
          <p:nvPr/>
        </p:nvSpPr>
        <p:spPr>
          <a:xfrm>
            <a:off x="8465948" y="6392596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5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50732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8E2D1D0-7F13-4317-8087-8F105A6CA0B2}"/>
              </a:ext>
            </a:extLst>
          </p:cNvPr>
          <p:cNvSpPr/>
          <p:nvPr/>
        </p:nvSpPr>
        <p:spPr>
          <a:xfrm>
            <a:off x="2284215" y="2133305"/>
            <a:ext cx="4683622" cy="36542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2881" indent="-192881" defTabSz="342900" eaLnBrk="0" fontAlgn="base" hangingPunct="0">
              <a:lnSpc>
                <a:spcPct val="150000"/>
              </a:lnSpc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sz="1350" kern="0" dirty="0">
              <a:solidFill>
                <a:srgbClr val="000000"/>
              </a:solidFill>
              <a:latin typeface="Arial"/>
              <a:cs typeface="Arial"/>
              <a:sym typeface="Arial" panose="020B0604020202020204" pitchFamily="34" charset="0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BFA947BD-D4E0-4B2F-A80B-6CA0CB9C0E4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09985" y="342616"/>
            <a:ext cx="4883150" cy="523875"/>
          </a:xfr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altLang="en-US" sz="27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  <a:sym typeface="Lato" charset="0"/>
              </a:rPr>
              <a:t>Flow Rates – Nasal Prongs</a:t>
            </a:r>
            <a:endParaRPr lang="en-US" altLang="en-US" sz="270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D4AA501C-36E1-494C-91D2-273C854304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68090"/>
              </p:ext>
            </p:extLst>
          </p:nvPr>
        </p:nvGraphicFramePr>
        <p:xfrm>
          <a:off x="655782" y="969795"/>
          <a:ext cx="7832435" cy="4509193"/>
        </p:xfrm>
        <a:graphic>
          <a:graphicData uri="http://schemas.openxmlformats.org/drawingml/2006/table">
            <a:tbl>
              <a:tblPr firstRow="1" bandRow="1"/>
              <a:tblGrid>
                <a:gridCol w="2062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44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12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3549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 Rate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 Group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Volume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1" i="0" u="none" strike="noStrike" kern="1200" cap="none">
                          <a:solidFill>
                            <a:schemeClr val="lt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FIO</a:t>
                      </a:r>
                      <a:r>
                        <a:rPr lang="en-US" sz="2100" baseline="-25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6411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Standard 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Preterm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0.5L/min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30 - 35%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6411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endParaRPr lang="en-US" sz="21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1L/min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30 -35%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6411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Preterm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1L/min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45 - 55%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6411"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endParaRPr lang="en-US" sz="2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2L/min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1pPr>
                      <a:lvl2pPr marL="457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2pPr>
                      <a:lvl3pPr marL="914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3pPr>
                      <a:lvl4pPr marL="1371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4pPr>
                      <a:lvl5pPr marL="18288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5pPr>
                      <a:lvl6pPr marL="22860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6pPr>
                      <a:lvl7pPr marL="27432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7pPr>
                      <a:lvl8pPr marL="32004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8pPr>
                      <a:lvl9pPr marL="365760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1800" b="0" i="0" u="none" strike="noStrike" kern="1200" cap="none">
                          <a:solidFill>
                            <a:schemeClr val="dk1"/>
                          </a:solidFill>
                          <a:latin typeface="Aria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2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45 - 55%</a:t>
                      </a:r>
                    </a:p>
                  </a:txBody>
                  <a:tcPr marL="70166" marR="70166" marT="35086" marB="35086" anchor="ctr">
                    <a:lnL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9293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" name="TextBox 4">
            <a:extLst>
              <a:ext uri="{FF2B5EF4-FFF2-40B4-BE49-F238E27FC236}">
                <a16:creationId xmlns:a16="http://schemas.microsoft.com/office/drawing/2014/main" id="{7DDEAF92-D768-468D-9732-27D57455E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682" y="6115274"/>
            <a:ext cx="65397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342900">
              <a:defRPr/>
            </a:pPr>
            <a:r>
              <a:rPr lang="en-US" altLang="en-US" sz="1000" i="1" dirty="0">
                <a:solidFill>
                  <a:srgbClr val="7F7F7F"/>
                </a:solidFill>
                <a:latin typeface="Arial" panose="020B0604020202020204" pitchFamily="34" charset="0"/>
              </a:rPr>
              <a:t>Kenyan Pediatric protocol 2016; WHO oxygen therapy for children 2016 : https://www.who.int/maternal_child_adolescent/documents/child-oxygen-therapy/en/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346180-4309-86A9-D9BC-21F76E4ACED6}"/>
              </a:ext>
            </a:extLst>
          </p:cNvPr>
          <p:cNvSpPr txBox="1"/>
          <p:nvPr/>
        </p:nvSpPr>
        <p:spPr>
          <a:xfrm>
            <a:off x="781611" y="5543317"/>
            <a:ext cx="7688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N/B. Whenever possible blend oxygen to avoid giving 100% Oxygen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83818F-6FF7-4F64-57B6-53730E783AE4}"/>
              </a:ext>
            </a:extLst>
          </p:cNvPr>
          <p:cNvSpPr>
            <a:spLocks noGrp="1"/>
          </p:cNvSpPr>
          <p:nvPr/>
        </p:nvSpPr>
        <p:spPr>
          <a:xfrm>
            <a:off x="8225802" y="6253571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6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08875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6F7C85AE-BCDA-410E-9219-5469A6288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35" y="1168748"/>
            <a:ext cx="2440624" cy="2410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139F8F1-9AB7-4DE3-99AD-63E2D00E4441}"/>
              </a:ext>
            </a:extLst>
          </p:cNvPr>
          <p:cNvSpPr txBox="1">
            <a:spLocks/>
          </p:cNvSpPr>
          <p:nvPr/>
        </p:nvSpPr>
        <p:spPr>
          <a:xfrm>
            <a:off x="2263676" y="505534"/>
            <a:ext cx="4616648" cy="533996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342900">
              <a:defRPr/>
            </a:pPr>
            <a:r>
              <a:rPr lang="en-US" altLang="en-US" sz="3200" b="1" dirty="0">
                <a:solidFill>
                  <a:prstClr val="white"/>
                </a:solidFill>
                <a:latin typeface="Arial" panose="020B0604020202020204" pitchFamily="34" charset="0"/>
              </a:rPr>
              <a:t>2. Non Rebreather Mask</a:t>
            </a:r>
            <a:endParaRPr lang="en-US" sz="3200" b="1" dirty="0">
              <a:solidFill>
                <a:prstClr val="white"/>
              </a:solidFill>
              <a:latin typeface="Arial"/>
            </a:endParaRPr>
          </a:p>
        </p:txBody>
      </p:sp>
      <p:sp>
        <p:nvSpPr>
          <p:cNvPr id="6" name="TextBox 14">
            <a:extLst>
              <a:ext uri="{FF2B5EF4-FFF2-40B4-BE49-F238E27FC236}">
                <a16:creationId xmlns:a16="http://schemas.microsoft.com/office/drawing/2014/main" id="{AA4285BD-06A9-42B2-82A5-C72DE8861A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4567" y="1464371"/>
            <a:ext cx="5062730" cy="470898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000" b="1" kern="0" dirty="0">
                <a:solidFill>
                  <a:srgbClr val="292934"/>
                </a:solidFill>
              </a:rPr>
              <a:t>Proper Use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kern="0" dirty="0">
                <a:solidFill>
                  <a:srgbClr val="292934"/>
                </a:solidFill>
              </a:rPr>
              <a:t>Mostly used post resuscitation in babies requiring CPR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kern="0" dirty="0">
                <a:solidFill>
                  <a:srgbClr val="292934"/>
                </a:solidFill>
              </a:rPr>
              <a:t>Ensure the airway is clear – suction if necessary and position 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kern="0" dirty="0">
                <a:solidFill>
                  <a:srgbClr val="292934"/>
                </a:solidFill>
              </a:rPr>
              <a:t>Ensure the reservoir is filled with oxygen before placing the mask on the newborn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kern="0" dirty="0">
                <a:solidFill>
                  <a:srgbClr val="292934"/>
                </a:solidFill>
              </a:rPr>
              <a:t>Ensure the </a:t>
            </a:r>
            <a:r>
              <a:rPr lang="en-US" altLang="en-US" sz="2000" b="1" kern="0" dirty="0">
                <a:solidFill>
                  <a:srgbClr val="292934"/>
                </a:solidFill>
              </a:rPr>
              <a:t>correct size of mask: covers nose and mouth –Neonatal Size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kern="0" dirty="0">
                <a:solidFill>
                  <a:srgbClr val="292934"/>
                </a:solidFill>
              </a:rPr>
              <a:t>Adjust flow rate to </a:t>
            </a:r>
            <a:r>
              <a:rPr lang="en-US" altLang="en-US" sz="2000" b="1" kern="0" dirty="0">
                <a:solidFill>
                  <a:srgbClr val="292934"/>
                </a:solidFill>
              </a:rPr>
              <a:t>10 - 15L/min </a:t>
            </a:r>
            <a:r>
              <a:rPr lang="en-US" altLang="en-US" sz="2000" kern="0" dirty="0">
                <a:solidFill>
                  <a:srgbClr val="292934"/>
                </a:solidFill>
              </a:rPr>
              <a:t>to achieve target SpO</a:t>
            </a:r>
            <a:r>
              <a:rPr lang="en-US" altLang="en-US" sz="2000" kern="0" baseline="-25000" dirty="0">
                <a:solidFill>
                  <a:srgbClr val="292934"/>
                </a:solidFill>
              </a:rPr>
              <a:t>2</a:t>
            </a:r>
          </a:p>
          <a:p>
            <a:pPr marL="160735" indent="-160735" defTabSz="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000" kern="0" dirty="0">
                <a:solidFill>
                  <a:srgbClr val="292934"/>
                </a:solidFill>
              </a:rPr>
              <a:t>Delivers 80 to 95% FIO</a:t>
            </a:r>
            <a:r>
              <a:rPr lang="en-US" altLang="en-US" sz="2000" kern="0" baseline="-25000" dirty="0">
                <a:solidFill>
                  <a:srgbClr val="292934"/>
                </a:solidFill>
              </a:rPr>
              <a:t>2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7BFC7910-0926-49FD-BB68-D2DFED4474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12" y="3708239"/>
            <a:ext cx="2877270" cy="2778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E34298-AAFF-88E0-BA18-DFA9AE0B8E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576113" y="1464371"/>
            <a:ext cx="744840" cy="1291413"/>
          </a:xfrm>
          <a:prstGeom prst="rect">
            <a:avLst/>
          </a:prstGeom>
        </p:spPr>
      </p:pic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536CBA3-36E1-1F78-4476-A97CC9CB67F5}"/>
              </a:ext>
            </a:extLst>
          </p:cNvPr>
          <p:cNvSpPr>
            <a:spLocks noGrp="1"/>
          </p:cNvSpPr>
          <p:nvPr/>
        </p:nvSpPr>
        <p:spPr>
          <a:xfrm>
            <a:off x="8433169" y="6386975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7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79551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D6F054F-12A2-D191-9C11-56868F388ED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52047" y="346841"/>
            <a:ext cx="7082127" cy="718052"/>
          </a:xfrm>
        </p:spPr>
        <p:txBody>
          <a:bodyPr>
            <a:noAutofit/>
          </a:bodyPr>
          <a:lstStyle/>
          <a:p>
            <a:pPr marR="3810" indent="187643" algn="ctr" defTabSz="342900" eaLnBrk="0" fontAlgn="base" hangingPunct="0">
              <a:lnSpc>
                <a:spcPct val="109800"/>
              </a:lnSpc>
              <a:spcAft>
                <a:spcPct val="0"/>
              </a:spcAft>
              <a:defRPr/>
            </a:pPr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to oxygen blending</a:t>
            </a:r>
            <a:endParaRPr lang="en-KE" sz="3200" b="1" spc="-7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2B254D9-BAD1-F78B-E3CC-D64A1FD7FD9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06852" y="1587824"/>
            <a:ext cx="4591450" cy="4598340"/>
          </a:xfrm>
          <a:noFill/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Oxygen blending involves mixing oxygen with room air/medical air to achieve a specific concentration (FiO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) using an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Oxygen blender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Ensures newborns receive the optimal level of oxygen for their needs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can not be determined if oxygen delivery devices e.g. nasal prongs are connected directly to the oxygen source.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Best way to control FiO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is using oxygen blenders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CEB55ABD-94EE-2229-DDC7-920D06EC41F6}"/>
              </a:ext>
            </a:extLst>
          </p:cNvPr>
          <p:cNvSpPr>
            <a:spLocks noGrp="1"/>
          </p:cNvSpPr>
          <p:nvPr/>
        </p:nvSpPr>
        <p:spPr>
          <a:xfrm>
            <a:off x="8334174" y="6340316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8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5794D5-1C3E-7638-37F1-98379CEE4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654" y="1138723"/>
            <a:ext cx="3684236" cy="27592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F1926E-442E-EBFC-366A-BF06D6FB3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86" y="4094450"/>
            <a:ext cx="3230329" cy="209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88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6FAA3-B21F-DCCF-0552-6D12C10253D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540616"/>
            <a:ext cx="7886700" cy="557934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is oxygen blending crucial</a:t>
            </a:r>
            <a:endParaRPr lang="en-K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80C6D-909E-2D64-20E2-6F7FBB34C24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68218" y="1591110"/>
            <a:ext cx="7407563" cy="4555093"/>
          </a:xfrm>
          <a:prstGeom prst="rect">
            <a:avLst/>
          </a:prstGeom>
          <a:solidFill>
            <a:srgbClr val="F9DFF8"/>
          </a:solidFill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Precise Oxygen Delivery: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Avoids hyperoxia and hypoxia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Supports Development: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Helps in the proper development of lungs and other organs.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Prevents Oxygen Toxicity: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Blender Device: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Mixes oxygen and air to the desired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FiO</a:t>
            </a:r>
            <a:r>
              <a:rPr lang="en-US" sz="24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Flow Meter: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Controls the flow rate of the oxygen/air mixture.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Delivery Interface: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Nasal cannulas, masks.</a:t>
            </a:r>
            <a:endParaRPr lang="en-K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516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7412B5A1-0350-4E4C-B9A9-7D2532E97521}"/>
              </a:ext>
            </a:extLst>
          </p:cNvPr>
          <p:cNvSpPr txBox="1">
            <a:spLocks/>
          </p:cNvSpPr>
          <p:nvPr/>
        </p:nvSpPr>
        <p:spPr>
          <a:xfrm>
            <a:off x="1637456" y="215375"/>
            <a:ext cx="5869087" cy="557213"/>
          </a:xfrm>
          <a:prstGeom prst="rect">
            <a:avLst/>
          </a:prstGeom>
        </p:spPr>
        <p:txBody>
          <a:bodyPr vert="horz" lIns="51435" tIns="25718" rIns="51435" bIns="25718" rtlCol="0" anchor="ctr"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 spc="-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ctr" defTabSz="342900">
              <a:defRPr/>
            </a:pPr>
            <a:r>
              <a:rPr lang="en-US" sz="3200" b="1" dirty="0">
                <a:solidFill>
                  <a:srgbClr val="7030A0"/>
                </a:solidFill>
                <a:latin typeface="Arial"/>
              </a:rPr>
              <a:t>Monitoring Oxygen Therapy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D179670-7C5C-09EA-06D5-AEADE333A524}"/>
              </a:ext>
            </a:extLst>
          </p:cNvPr>
          <p:cNvGrpSpPr/>
          <p:nvPr/>
        </p:nvGrpSpPr>
        <p:grpSpPr>
          <a:xfrm>
            <a:off x="396011" y="772587"/>
            <a:ext cx="8394872" cy="5609739"/>
            <a:chOff x="457200" y="1007797"/>
            <a:chExt cx="8229600" cy="549929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067C993-B55B-4BE5-96E0-85F471CEC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00" y="1007797"/>
              <a:ext cx="8229600" cy="5499298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26844CE-824E-51EF-A6E8-6E9B5311DD69}"/>
                </a:ext>
              </a:extLst>
            </p:cNvPr>
            <p:cNvSpPr/>
            <p:nvPr/>
          </p:nvSpPr>
          <p:spPr>
            <a:xfrm>
              <a:off x="3236486" y="2312071"/>
              <a:ext cx="5228783" cy="60081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42900"/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59FC194-3BDD-58CC-79DD-403086BFB848}"/>
              </a:ext>
            </a:extLst>
          </p:cNvPr>
          <p:cNvSpPr>
            <a:spLocks noGrp="1"/>
          </p:cNvSpPr>
          <p:nvPr/>
        </p:nvSpPr>
        <p:spPr>
          <a:xfrm>
            <a:off x="8469745" y="6294612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10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30468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89"/>
          <p:cNvSpPr txBox="1">
            <a:spLocks noGrp="1"/>
          </p:cNvSpPr>
          <p:nvPr>
            <p:ph idx="4294967295"/>
          </p:nvPr>
        </p:nvSpPr>
        <p:spPr>
          <a:xfrm>
            <a:off x="3738083" y="1414444"/>
            <a:ext cx="5015346" cy="46189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51427" tIns="25706" rIns="51427" bIns="25706" rtlCol="0" anchor="t" anchorCtr="0">
            <a:noAutofit/>
          </a:bodyPr>
          <a:lstStyle/>
          <a:p>
            <a:pPr marL="300020" indent="-2571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Titration: Increase flow rates by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0.5 l/min 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every </a:t>
            </a: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15-30 min</a:t>
            </a: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until Spo2 is 90-95%</a:t>
            </a:r>
          </a:p>
          <a:p>
            <a:pPr marL="300020" indent="-2571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ct val="100000"/>
            </a:pPr>
            <a:r>
              <a:rPr lang="en-US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using a blender titrate the FiO</a:t>
            </a:r>
            <a:r>
              <a:rPr lang="en-US" sz="2000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0020" indent="-2571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92934"/>
              </a:buClr>
              <a:buSzPct val="100000"/>
            </a:pPr>
            <a:r>
              <a:rPr lang="en-US" sz="2000" dirty="0">
                <a:solidFill>
                  <a:srgbClr val="29293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Change the oxygen delivery methods (nasal prongs or NRM) &amp; flow rates based on need</a:t>
            </a:r>
            <a:endParaRPr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0020" indent="-25717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92934"/>
              </a:buClr>
              <a:buSzPct val="100000"/>
            </a:pPr>
            <a:r>
              <a:rPr lang="en-US" sz="2000" dirty="0">
                <a:solidFill>
                  <a:srgbClr val="29293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Stop titrating and begin close monitoring if: </a:t>
            </a:r>
          </a:p>
          <a:p>
            <a:pPr lvl="1" indent="-1286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92934"/>
              </a:buClr>
              <a:buSzPct val="100000"/>
              <a:buFont typeface="Calibri"/>
              <a:buChar char="•"/>
            </a:pPr>
            <a:r>
              <a:rPr lang="en-US" sz="2000" b="1" dirty="0">
                <a:solidFill>
                  <a:srgbClr val="29293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Clinically stable (no emergency signs)</a:t>
            </a:r>
          </a:p>
          <a:p>
            <a:pPr lvl="1" indent="-1286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92934"/>
              </a:buClr>
              <a:buSzPct val="100000"/>
              <a:buFont typeface="Calibri"/>
              <a:buChar char="•"/>
            </a:pPr>
            <a:r>
              <a:rPr lang="en-US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SpO</a:t>
            </a:r>
            <a:r>
              <a:rPr lang="en-US" sz="2000" b="1" baseline="-25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</a:t>
            </a:r>
            <a:r>
              <a:rPr lang="en-US" sz="2000" b="1" dirty="0">
                <a:solidFill>
                  <a:srgbClr val="29293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&gt; 90% </a:t>
            </a:r>
          </a:p>
          <a:p>
            <a:pPr lvl="1" indent="-128605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292934"/>
              </a:buClr>
              <a:buSzPct val="100000"/>
              <a:buFont typeface="Calibri"/>
              <a:buChar char="•"/>
            </a:pPr>
            <a:r>
              <a:rPr lang="en-US" sz="2000" b="1" dirty="0">
                <a:solidFill>
                  <a:srgbClr val="29293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increased Work of breathing </a:t>
            </a:r>
            <a:r>
              <a:rPr lang="en-US" sz="2000" dirty="0">
                <a:solidFill>
                  <a:srgbClr val="292934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46" name="Google Shape;1046;p89"/>
          <p:cNvSpPr txBox="1"/>
          <p:nvPr/>
        </p:nvSpPr>
        <p:spPr>
          <a:xfrm>
            <a:off x="2647335" y="535706"/>
            <a:ext cx="3849329" cy="487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 defTabSz="342900">
              <a:lnSpc>
                <a:spcPct val="90000"/>
              </a:lnSpc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Titration of oxygen </a:t>
            </a:r>
            <a:endParaRPr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7" name="Google Shape;1047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7923" y="2124363"/>
            <a:ext cx="3368560" cy="319910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B5163BCF-847D-9772-25F4-69F464D2FC5D}"/>
              </a:ext>
            </a:extLst>
          </p:cNvPr>
          <p:cNvSpPr>
            <a:spLocks noGrp="1"/>
          </p:cNvSpPr>
          <p:nvPr/>
        </p:nvSpPr>
        <p:spPr>
          <a:xfrm>
            <a:off x="8419765" y="6377739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11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99731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p89"/>
          <p:cNvSpPr txBox="1">
            <a:spLocks noGrp="1"/>
          </p:cNvSpPr>
          <p:nvPr>
            <p:ph idx="4294967295"/>
          </p:nvPr>
        </p:nvSpPr>
        <p:spPr>
          <a:xfrm>
            <a:off x="4222415" y="1228570"/>
            <a:ext cx="4614142" cy="524939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442895" indent="-342900">
              <a:lnSpc>
                <a:spcPct val="110000"/>
              </a:lnSpc>
              <a:buClr>
                <a:schemeClr val="dk1"/>
              </a:buClr>
              <a:buSzPct val="1000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With clinical improvement wean off 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by decreasing flow by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0.5 l/min every 15- 30 minutes </a:t>
            </a:r>
          </a:p>
          <a:p>
            <a:pPr marL="442895" indent="-342900">
              <a:lnSpc>
                <a:spcPct val="110000"/>
              </a:lnSpc>
              <a:buClr>
                <a:schemeClr val="dk1"/>
              </a:buClr>
              <a:buSzPct val="100000"/>
            </a:pPr>
            <a:r>
              <a:rPr 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Determine if oxygen therapy is still required based on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SpO</a:t>
            </a:r>
            <a:r>
              <a:rPr lang="en-US" sz="2000" baseline="-25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work of breathing.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2895" indent="-342900">
              <a:lnSpc>
                <a:spcPct val="110000"/>
              </a:lnSpc>
              <a:buClr>
                <a:schemeClr val="dk1"/>
              </a:buClr>
              <a:buSzPct val="1000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Once oxygen is stopped recheck the SpO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after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1 hour (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late desaturation can occur)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2895" indent="-342900">
              <a:lnSpc>
                <a:spcPct val="110000"/>
              </a:lnSpc>
              <a:buClr>
                <a:schemeClr val="dk1"/>
              </a:buClr>
              <a:buSzPct val="100000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Discharge only if the newborn has SpO</a:t>
            </a:r>
            <a:r>
              <a:rPr lang="en-US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90% and no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laboured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breathing on room air for at least 24 hours </a:t>
            </a:r>
            <a:r>
              <a:rPr lang="en-US" sz="2000" dirty="0">
                <a:solidFill>
                  <a:srgbClr val="2929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ensure no late decompensation 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6" name="Google Shape;1046;p89"/>
          <p:cNvSpPr txBox="1"/>
          <p:nvPr/>
        </p:nvSpPr>
        <p:spPr>
          <a:xfrm>
            <a:off x="2481973" y="545223"/>
            <a:ext cx="4180053" cy="448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ctr" anchorCtr="0">
            <a:noAutofit/>
          </a:bodyPr>
          <a:lstStyle/>
          <a:p>
            <a:pPr algn="ctr" defTabSz="342900">
              <a:lnSpc>
                <a:spcPct val="90000"/>
              </a:lnSpc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Weaning off oxygen </a:t>
            </a:r>
            <a:endParaRPr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47" name="Google Shape;1047;p8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1352" y="2041236"/>
            <a:ext cx="3782890" cy="32587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264D4CCE-4DD9-A188-5695-767120DA8C9B}"/>
              </a:ext>
            </a:extLst>
          </p:cNvPr>
          <p:cNvSpPr>
            <a:spLocks noGrp="1"/>
          </p:cNvSpPr>
          <p:nvPr/>
        </p:nvSpPr>
        <p:spPr>
          <a:xfrm>
            <a:off x="8530602" y="6377739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12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73859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81"/>
          <p:cNvSpPr txBox="1"/>
          <p:nvPr/>
        </p:nvSpPr>
        <p:spPr>
          <a:xfrm>
            <a:off x="671813" y="6438457"/>
            <a:ext cx="8017162" cy="205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t" anchorCtr="0">
            <a:spAutoFit/>
          </a:bodyPr>
          <a:lstStyle/>
          <a:p>
            <a:pPr algn="ctr"/>
            <a:r>
              <a:rPr lang="en-US" sz="10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Walsh BK, Smallwood CD. Pediatric Oxygen Therapy: A Review and Update. </a:t>
            </a:r>
            <a:r>
              <a:rPr lang="en-US" sz="1000" i="1" dirty="0" err="1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Respir</a:t>
            </a:r>
            <a:r>
              <a:rPr lang="en-US" sz="1000" i="1" dirty="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Care. 2017;62(6):645‐661. doi:10.4187/respcare.05245</a:t>
            </a:r>
            <a:endParaRPr sz="1000" dirty="0">
              <a:solidFill>
                <a:prstClr val="black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46572" y="500875"/>
            <a:ext cx="6850856" cy="508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Oxygen Therapy Complications</a:t>
            </a:r>
            <a:endParaRPr lang="en-GB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2" name="Google Shape;952;p81"/>
          <p:cNvSpPr txBox="1"/>
          <p:nvPr/>
        </p:nvSpPr>
        <p:spPr>
          <a:xfrm>
            <a:off x="850119" y="1281895"/>
            <a:ext cx="2936789" cy="1535196"/>
          </a:xfrm>
          <a:prstGeom prst="rect">
            <a:avLst/>
          </a:prstGeom>
          <a:ln w="38100">
            <a:solidFill>
              <a:schemeClr val="accent1"/>
            </a:solidFill>
            <a:headEnd type="none" w="sm" len="sm"/>
            <a:tailEnd type="none" w="sm" len="sm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spcFirstLastPara="1" wrap="square" lIns="51427" tIns="25706" rIns="51427" bIns="25706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Hypoxia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endParaRPr sz="28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</a:t>
            </a:r>
            <a:r>
              <a:rPr lang="en-US" sz="2800" baseline="-25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 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 &lt;90%</a:t>
            </a:r>
            <a:endParaRPr sz="2800" b="1" dirty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953" name="Google Shape;953;p81"/>
          <p:cNvSpPr txBox="1"/>
          <p:nvPr/>
        </p:nvSpPr>
        <p:spPr>
          <a:xfrm>
            <a:off x="4123482" y="1455623"/>
            <a:ext cx="4632591" cy="975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t" anchorCtr="0">
            <a:spAutoFit/>
          </a:bodyPr>
          <a:lstStyle/>
          <a:p>
            <a:pPr marL="342900" indent="-342900"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Increases mortality</a:t>
            </a:r>
          </a:p>
          <a:p>
            <a:pPr marL="342900" indent="-342900"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Neurodevelopmental impairment</a:t>
            </a:r>
          </a:p>
          <a:p>
            <a:pPr marL="342900" indent="-342900"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Arial"/>
              </a:rPr>
              <a:t>NEC</a:t>
            </a:r>
            <a:endParaRPr sz="20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958" name="Google Shape;958;p81"/>
          <p:cNvSpPr txBox="1"/>
          <p:nvPr/>
        </p:nvSpPr>
        <p:spPr>
          <a:xfrm>
            <a:off x="1692086" y="3115067"/>
            <a:ext cx="2284104" cy="467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t" anchorCtr="0">
            <a:spAutoFit/>
          </a:bodyPr>
          <a:lstStyle/>
          <a:p>
            <a:pPr algn="ctr">
              <a:lnSpc>
                <a:spcPct val="150000"/>
              </a:lnSpc>
            </a:pPr>
            <a:endParaRPr b="1" dirty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959" name="Google Shape;959;p81"/>
          <p:cNvSpPr txBox="1"/>
          <p:nvPr/>
        </p:nvSpPr>
        <p:spPr>
          <a:xfrm>
            <a:off x="4123482" y="2976907"/>
            <a:ext cx="4724030" cy="1590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t" anchorCtr="0">
            <a:spAutoFit/>
          </a:bodyPr>
          <a:lstStyle/>
          <a:p>
            <a:pPr marL="342900" indent="-342900"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Free radicals that cannot be metabolized by immature antioxidant systems.</a:t>
            </a:r>
            <a:endParaRPr sz="20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indent="-342900"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Chronic lung disease - BPD </a:t>
            </a:r>
            <a:endParaRPr sz="20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indent="-342900">
              <a:buClr>
                <a:srgbClr val="000000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Eye Injury - ROP</a:t>
            </a:r>
            <a:endParaRPr sz="2000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960" name="Google Shape;960;p81"/>
          <p:cNvSpPr txBox="1"/>
          <p:nvPr/>
        </p:nvSpPr>
        <p:spPr>
          <a:xfrm>
            <a:off x="3976190" y="4889371"/>
            <a:ext cx="4871322" cy="128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7" tIns="25706" rIns="51427" bIns="25706" anchor="t" anchorCtr="0">
            <a:spAutoFit/>
          </a:bodyPr>
          <a:lstStyle/>
          <a:p>
            <a:pPr marL="342900" indent="-342900">
              <a:buSzPct val="100000"/>
              <a:buFont typeface="+mj-lt"/>
              <a:buAutoNum type="alphaLcParenR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Monitor SpO</a:t>
            </a:r>
            <a:r>
              <a:rPr lang="en-US" sz="2000" baseline="-25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</a:t>
            </a:r>
            <a:endParaRPr sz="20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indent="-342900">
              <a:buSzPct val="100000"/>
              <a:buFont typeface="+mj-lt"/>
              <a:buAutoNum type="alphaLcParenR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Aim for O</a:t>
            </a:r>
            <a:r>
              <a:rPr lang="en-US" sz="2000" baseline="-25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saturation of 90-95%  </a:t>
            </a:r>
            <a:endParaRPr sz="20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marL="342900" indent="-342900">
              <a:buSzPct val="100000"/>
              <a:buFont typeface="+mj-lt"/>
              <a:buAutoNum type="alphaLcParenR"/>
            </a:pP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Titrate/wean off the O</a:t>
            </a:r>
            <a:r>
              <a:rPr lang="en-US" sz="2000" baseline="-25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based on the FiO</a:t>
            </a:r>
            <a:r>
              <a:rPr lang="en-US" sz="2000" baseline="-25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 </a:t>
            </a:r>
            <a:r>
              <a:rPr lang="en-US" sz="2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and/or  SpO</a:t>
            </a:r>
            <a:r>
              <a:rPr lang="en-US" sz="2000" baseline="-25000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</a:t>
            </a:r>
            <a:endParaRPr sz="2000" dirty="0">
              <a:solidFill>
                <a:prstClr val="black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0119" y="3032508"/>
            <a:ext cx="2936789" cy="1535196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Hyperoxia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pPr algn="ctr">
              <a:lnSpc>
                <a:spcPct val="150000"/>
              </a:lnSpc>
            </a:pP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SPO</a:t>
            </a:r>
            <a:r>
              <a:rPr lang="en-US" sz="2800" baseline="-250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2  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- &gt; 95%</a:t>
            </a:r>
            <a:endParaRPr lang="en-US" sz="2800" b="1" dirty="0">
              <a:solidFill>
                <a:srgbClr val="000000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7823D3-63D8-51DC-E9AC-0E9E51AA2A35}"/>
              </a:ext>
            </a:extLst>
          </p:cNvPr>
          <p:cNvSpPr txBox="1">
            <a:spLocks/>
          </p:cNvSpPr>
          <p:nvPr/>
        </p:nvSpPr>
        <p:spPr>
          <a:xfrm>
            <a:off x="7304462" y="6208161"/>
            <a:ext cx="154305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2A8F9BDF-3FAD-4D62-B684-1701AE0CF1C7}" type="slidenum">
              <a:rPr lang="aa-ET" sz="750">
                <a:solidFill>
                  <a:schemeClr val="bg1">
                    <a:lumMod val="50000"/>
                  </a:schemeClr>
                </a:solidFill>
              </a:rPr>
              <a:pPr algn="r"/>
              <a:t>13</a:t>
            </a:fld>
            <a:endParaRPr lang="aa-ET" sz="75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C787B2-369A-F004-AE23-84D8A3334935}"/>
              </a:ext>
            </a:extLst>
          </p:cNvPr>
          <p:cNvSpPr/>
          <p:nvPr/>
        </p:nvSpPr>
        <p:spPr>
          <a:xfrm>
            <a:off x="850119" y="4800716"/>
            <a:ext cx="2936789" cy="1535196"/>
          </a:xfrm>
          <a:prstGeom prst="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>
                <a:solidFill>
                  <a:prstClr val="black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Prevention of oxygen complications</a:t>
            </a:r>
            <a:endParaRPr lang="en-US" sz="2800" dirty="0">
              <a:solidFill>
                <a:prstClr val="black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8F034D7-27F1-4531-9B99-F6893B4F2DF2}"/>
              </a:ext>
            </a:extLst>
          </p:cNvPr>
          <p:cNvSpPr txBox="1">
            <a:spLocks noChangeArrowheads="1"/>
          </p:cNvSpPr>
          <p:nvPr/>
        </p:nvSpPr>
        <p:spPr>
          <a:xfrm>
            <a:off x="3224847" y="4328111"/>
            <a:ext cx="2879033" cy="463996"/>
          </a:xfrm>
          <a:prstGeom prst="rect">
            <a:avLst/>
          </a:prstGeom>
          <a:noFill/>
          <a:ln>
            <a:noFill/>
          </a:ln>
        </p:spPr>
        <p:txBody>
          <a:bodyPr vert="horz" lIns="51435" tIns="25718" rIns="51435" bIns="25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257175" eaLnBrk="0" fontAlgn="base" hangingPunct="0">
              <a:spcAft>
                <a:spcPct val="0"/>
              </a:spcAft>
              <a:defRPr/>
            </a:pPr>
            <a:r>
              <a:rPr kumimoji="1" lang="en-US" altLang="en-US" sz="3000" b="1" dirty="0">
                <a:solidFill>
                  <a:srgbClr val="7030A0"/>
                </a:solidFill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Questions</a:t>
            </a:r>
            <a:r>
              <a:rPr kumimoji="1" lang="en-US" altLang="en-US" sz="3000" b="1" dirty="0">
                <a:solidFill>
                  <a:srgbClr val="7030A0"/>
                </a:solidFill>
                <a:latin typeface="Calibri" panose="020F0502020204030204"/>
                <a:ea typeface="MS PGothic" pitchFamily="34" charset="-128"/>
              </a:rPr>
              <a:t> </a:t>
            </a:r>
            <a:r>
              <a:rPr kumimoji="1" lang="en-US" altLang="en-US" sz="3000" b="1" dirty="0">
                <a:solidFill>
                  <a:prstClr val="white"/>
                </a:solidFill>
                <a:latin typeface="Calibri" panose="020F0502020204030204"/>
                <a:ea typeface="MS PGothic" pitchFamily="34" charset="-128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22641A-D7B4-A452-278D-BA38D2CC9970}"/>
              </a:ext>
            </a:extLst>
          </p:cNvPr>
          <p:cNvSpPr txBox="1"/>
          <p:nvPr/>
        </p:nvSpPr>
        <p:spPr>
          <a:xfrm>
            <a:off x="3947107" y="1482343"/>
            <a:ext cx="1249785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en-US" sz="19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ADA0653A-D399-5107-8837-FD0C0CB9358F}"/>
              </a:ext>
            </a:extLst>
          </p:cNvPr>
          <p:cNvSpPr>
            <a:spLocks noGrp="1"/>
          </p:cNvSpPr>
          <p:nvPr/>
        </p:nvSpPr>
        <p:spPr>
          <a:xfrm>
            <a:off x="7588493" y="5592648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prstClr val="white">
                    <a:lumMod val="50000"/>
                  </a:prstClr>
                </a:solidFill>
                <a:latin typeface="Calibri" panose="020F0502020204030204"/>
              </a:rPr>
              <a:pPr/>
              <a:t>14</a:t>
            </a:fld>
            <a:endParaRPr lang="en-US" sz="788" dirty="0">
              <a:solidFill>
                <a:prstClr val="white">
                  <a:lumMod val="50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68321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608992-67B9-C060-9C31-9A46B988A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8941" y="1137530"/>
            <a:ext cx="2576368" cy="753185"/>
          </a:xfrm>
          <a:noFill/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KE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F3BA0A-FCD8-3D54-4DF5-FC561ACC2D4F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086016" y="2443440"/>
            <a:ext cx="7614639" cy="3600742"/>
          </a:xfrm>
        </p:spPr>
        <p:txBody>
          <a:bodyPr>
            <a:noAutofit/>
          </a:bodyPr>
          <a:lstStyle/>
          <a:p>
            <a:pPr marL="257175" indent="-25717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Oxygen is a drug, therefore it should be properly prescribed, administered and monitored.</a:t>
            </a:r>
          </a:p>
          <a:p>
            <a:pPr marL="257175" indent="-25717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Correctly identify and administer oxygen to patients who need oxygen.</a:t>
            </a:r>
          </a:p>
          <a:p>
            <a:pPr marL="257175" indent="-257175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Use of oxygen blender helps to prevent oxygen toxicity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650719DE-BBDD-25C1-C02B-3C554B623811}"/>
              </a:ext>
            </a:extLst>
          </p:cNvPr>
          <p:cNvSpPr>
            <a:spLocks noGrp="1"/>
          </p:cNvSpPr>
          <p:nvPr/>
        </p:nvSpPr>
        <p:spPr>
          <a:xfrm>
            <a:off x="8410530" y="6414684"/>
            <a:ext cx="464128" cy="200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-US" sz="788">
                <a:solidFill>
                  <a:schemeClr val="bg1">
                    <a:lumMod val="50000"/>
                  </a:schemeClr>
                </a:solidFill>
              </a:rPr>
              <a:pPr/>
              <a:t>15</a:t>
            </a:fld>
            <a:endParaRPr lang="en-US" sz="788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BE172A-B02E-BA74-A302-7776796A4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537" y="813818"/>
            <a:ext cx="1176771" cy="1076897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6925150-0FBA-84C3-1ED4-9F6C5C3DE9DA}"/>
              </a:ext>
            </a:extLst>
          </p:cNvPr>
          <p:cNvCxnSpPr/>
          <p:nvPr/>
        </p:nvCxnSpPr>
        <p:spPr>
          <a:xfrm>
            <a:off x="3703781" y="1766103"/>
            <a:ext cx="2595419" cy="0"/>
          </a:xfrm>
          <a:prstGeom prst="line">
            <a:avLst/>
          </a:prstGeom>
          <a:ln w="28575">
            <a:solidFill>
              <a:srgbClr val="FF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1604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1688</TotalTime>
  <Words>962</Words>
  <Application>Microsoft Office PowerPoint</Application>
  <PresentationFormat>On-screen Show (4:3)</PresentationFormat>
  <Paragraphs>150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</vt:lpstr>
      <vt:lpstr>Times New Roman</vt:lpstr>
      <vt:lpstr>Office Theme</vt:lpstr>
      <vt:lpstr>PowerPoint Presentation</vt:lpstr>
      <vt:lpstr>PowerPoint Presentation</vt:lpstr>
      <vt:lpstr>Conditions associated with Hypoxemia in Neonates</vt:lpstr>
      <vt:lpstr>How to detect hypoxaemia</vt:lpstr>
      <vt:lpstr>PowerPoint Presentation</vt:lpstr>
      <vt:lpstr>Flow Rates – Nasal Prongs</vt:lpstr>
      <vt:lpstr>PowerPoint Presentation</vt:lpstr>
      <vt:lpstr>Introduction to oxygen blending</vt:lpstr>
      <vt:lpstr>Why is oxygen blending crucial</vt:lpstr>
      <vt:lpstr>PowerPoint Presentation</vt:lpstr>
      <vt:lpstr>PowerPoint Presentation</vt:lpstr>
      <vt:lpstr>PowerPoint Presentation</vt:lpstr>
      <vt:lpstr>Oxygen Therapy Complications</vt:lpstr>
      <vt:lpstr>PowerPoint Presentation</vt:lpstr>
      <vt:lpstr>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OXYGEN ADMINISTRATION</dc:title>
  <dc:creator>USER</dc:creator>
  <cp:lastModifiedBy>USER</cp:lastModifiedBy>
  <cp:revision>26</cp:revision>
  <dcterms:created xsi:type="dcterms:W3CDTF">2025-05-19T18:40:15Z</dcterms:created>
  <dcterms:modified xsi:type="dcterms:W3CDTF">2025-09-30T08:21:58Z</dcterms:modified>
</cp:coreProperties>
</file>