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57" r:id="rId2"/>
    <p:sldId id="376" r:id="rId3"/>
    <p:sldId id="260" r:id="rId4"/>
    <p:sldId id="264" r:id="rId5"/>
    <p:sldId id="385" r:id="rId6"/>
    <p:sldId id="16763346" r:id="rId7"/>
    <p:sldId id="16763380" r:id="rId8"/>
    <p:sldId id="308" r:id="rId9"/>
    <p:sldId id="263" r:id="rId10"/>
    <p:sldId id="314" r:id="rId11"/>
    <p:sldId id="281" r:id="rId12"/>
    <p:sldId id="28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ytah47 anytah47" initials="aa" lastIdx="9" clrIdx="0">
    <p:extLst>
      <p:ext uri="{19B8F6BF-5375-455C-9EA6-DF929625EA0E}">
        <p15:presenceInfo xmlns:p15="http://schemas.microsoft.com/office/powerpoint/2012/main" userId="a5c4721955821f43" providerId="Windows Live"/>
      </p:ext>
    </p:extLst>
  </p:cmAuthor>
  <p:cmAuthor id="2" name="Emelda Manguro" initials="EM" lastIdx="1" clrIdx="1">
    <p:extLst>
      <p:ext uri="{19B8F6BF-5375-455C-9EA6-DF929625EA0E}">
        <p15:presenceInfo xmlns:p15="http://schemas.microsoft.com/office/powerpoint/2012/main" userId="8d2982a56f7772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FF"/>
    <a:srgbClr val="CC66FF"/>
    <a:srgbClr val="FFCCFF"/>
    <a:srgbClr val="CC3399"/>
    <a:srgbClr val="9E9D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60" autoAdjust="0"/>
  </p:normalViewPr>
  <p:slideViewPr>
    <p:cSldViewPr snapToGrid="0">
      <p:cViewPr varScale="1">
        <p:scale>
          <a:sx n="70" d="100"/>
          <a:sy n="70" d="100"/>
        </p:scale>
        <p:origin x="12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D231A-D53E-4EB1-B487-025EF51648D8}" type="datetimeFigureOut">
              <a:rPr lang="en-US" smtClean="0"/>
              <a:t>9/30/2025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A99DF-1095-4D19-A340-2E17A1FE03D4}" type="slidenum">
              <a:rPr lang="en-US" smtClean="0"/>
              <a:t>‹#›</a:t>
            </a:fld>
            <a:endParaRPr lang="en-US"/>
          </a:p>
        </p:txBody>
      </p:sp>
    </p:spTree>
    <p:extLst>
      <p:ext uri="{BB962C8B-B14F-4D97-AF65-F5344CB8AC3E}">
        <p14:creationId xmlns:p14="http://schemas.microsoft.com/office/powerpoint/2010/main" val="1516365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Pulse oximetry is considered to be the</a:t>
            </a:r>
            <a:r>
              <a:rPr lang="en-US" b="1" dirty="0"/>
              <a:t> 5th Vital Sign </a:t>
            </a:r>
            <a:endParaRPr b="1" dirty="0"/>
          </a:p>
          <a:p>
            <a:pPr marL="0" lvl="0" indent="0" algn="l" rtl="0">
              <a:spcBef>
                <a:spcPts val="0"/>
              </a:spcBef>
              <a:spcAft>
                <a:spcPts val="0"/>
              </a:spcAft>
              <a:buNone/>
            </a:pPr>
            <a:endParaRPr dirty="0"/>
          </a:p>
          <a:p>
            <a:pPr marL="0" lvl="0" indent="0" algn="l" rtl="0">
              <a:spcBef>
                <a:spcPts val="0"/>
              </a:spcBef>
              <a:spcAft>
                <a:spcPts val="0"/>
              </a:spcAft>
              <a:buNone/>
            </a:pPr>
            <a:r>
              <a:rPr lang="en-US" dirty="0"/>
              <a:t>Pulse Oximetry : Is a test used to measure the oxygen levels (oxygen saturation) of the blood. It is a non-invasive, painless and easy measure of how well oxygen is being sent to parts of the body farthest to the heart, such as the arms and legs- John Hopkins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How is Pulse Oximetry Conducted: A pulse oximeter is used. This is a medical device used to measure the % of the blood that is carrying oxygen (oxygen saturation) as well as a reading on the heart rate. A probe with light beams is attached to the finger, ear lobe or toe to measure the oxygen saturation. The readings of both oxygen saturation and pulse rate is displayed on the monitor part of the pulse oximeter device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Interpreting the pulse oximeter Readings: Oxygen saturation reading ≥ 95% is considered to be normal while oxygen saturation  90%  is considered low (hypoxaemia) and requires oxygen therapy/supplementation.</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020" name="Google Shape;1020;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3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sz="13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01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pg num"/>
          <p:cNvSpPr>
            <a:spLocks noGrp="1" noChangeArrowheads="1"/>
          </p:cNvSpPr>
          <p:nvPr>
            <p:ph type="sldNum" sz="quarter" idx="5"/>
          </p:nvPr>
        </p:nvSpPr>
        <p:spPr>
          <a:noFill/>
        </p:spPr>
        <p:txBody>
          <a:bodyPr/>
          <a:lstStyle>
            <a:lvl1pPr eaLnBrk="0" hangingPunct="0">
              <a:defRPr sz="1600" b="1">
                <a:solidFill>
                  <a:schemeClr val="tx1"/>
                </a:solidFill>
                <a:latin typeface="Arial" charset="0"/>
                <a:ea typeface="-윤고딕130" pitchFamily="18" charset="-127"/>
              </a:defRPr>
            </a:lvl1pPr>
            <a:lvl2pPr marL="742950" indent="-285750" eaLnBrk="0" hangingPunct="0">
              <a:defRPr sz="1600" b="1">
                <a:solidFill>
                  <a:schemeClr val="tx1"/>
                </a:solidFill>
                <a:latin typeface="Arial" charset="0"/>
                <a:ea typeface="-윤고딕130" pitchFamily="18" charset="-127"/>
              </a:defRPr>
            </a:lvl2pPr>
            <a:lvl3pPr marL="1143000" indent="-228600" eaLnBrk="0" hangingPunct="0">
              <a:defRPr sz="1600" b="1">
                <a:solidFill>
                  <a:schemeClr val="tx1"/>
                </a:solidFill>
                <a:latin typeface="Arial" charset="0"/>
                <a:ea typeface="-윤고딕130" pitchFamily="18" charset="-127"/>
              </a:defRPr>
            </a:lvl3pPr>
            <a:lvl4pPr marL="1600200" indent="-228600" eaLnBrk="0" hangingPunct="0">
              <a:defRPr sz="1600" b="1">
                <a:solidFill>
                  <a:schemeClr val="tx1"/>
                </a:solidFill>
                <a:latin typeface="Arial" charset="0"/>
                <a:ea typeface="-윤고딕130" pitchFamily="18" charset="-127"/>
              </a:defRPr>
            </a:lvl4pPr>
            <a:lvl5pPr marL="2057400" indent="-228600" eaLnBrk="0" hangingPunct="0">
              <a:defRPr sz="1600" b="1">
                <a:solidFill>
                  <a:schemeClr val="tx1"/>
                </a:solidFill>
                <a:latin typeface="Arial" charset="0"/>
                <a:ea typeface="-윤고딕130" pitchFamily="18" charset="-127"/>
              </a:defRPr>
            </a:lvl5pPr>
            <a:lvl6pPr marL="2514600" indent="-228600" eaLnBrk="0" fontAlgn="base" hangingPunct="0">
              <a:spcBef>
                <a:spcPct val="0"/>
              </a:spcBef>
              <a:spcAft>
                <a:spcPct val="0"/>
              </a:spcAft>
              <a:defRPr sz="1600" b="1">
                <a:solidFill>
                  <a:schemeClr val="tx1"/>
                </a:solidFill>
                <a:latin typeface="Arial" charset="0"/>
                <a:ea typeface="-윤고딕130" pitchFamily="18" charset="-127"/>
              </a:defRPr>
            </a:lvl6pPr>
            <a:lvl7pPr marL="2971800" indent="-228600" eaLnBrk="0" fontAlgn="base" hangingPunct="0">
              <a:spcBef>
                <a:spcPct val="0"/>
              </a:spcBef>
              <a:spcAft>
                <a:spcPct val="0"/>
              </a:spcAft>
              <a:defRPr sz="1600" b="1">
                <a:solidFill>
                  <a:schemeClr val="tx1"/>
                </a:solidFill>
                <a:latin typeface="Arial" charset="0"/>
                <a:ea typeface="-윤고딕130" pitchFamily="18" charset="-127"/>
              </a:defRPr>
            </a:lvl7pPr>
            <a:lvl8pPr marL="3429000" indent="-228600" eaLnBrk="0" fontAlgn="base" hangingPunct="0">
              <a:spcBef>
                <a:spcPct val="0"/>
              </a:spcBef>
              <a:spcAft>
                <a:spcPct val="0"/>
              </a:spcAft>
              <a:defRPr sz="1600" b="1">
                <a:solidFill>
                  <a:schemeClr val="tx1"/>
                </a:solidFill>
                <a:latin typeface="Arial" charset="0"/>
                <a:ea typeface="-윤고딕130" pitchFamily="18" charset="-127"/>
              </a:defRPr>
            </a:lvl8pPr>
            <a:lvl9pPr marL="3886200" indent="-228600" eaLnBrk="0" fontAlgn="base" hangingPunct="0">
              <a:spcBef>
                <a:spcPct val="0"/>
              </a:spcBef>
              <a:spcAft>
                <a:spcPct val="0"/>
              </a:spcAft>
              <a:defRPr sz="1600" b="1">
                <a:solidFill>
                  <a:schemeClr val="tx1"/>
                </a:solidFill>
                <a:latin typeface="Arial" charset="0"/>
                <a:ea typeface="-윤고딕130" pitchFamily="18" charset="-127"/>
              </a:defRPr>
            </a:lvl9pPr>
          </a:lstStyle>
          <a:p>
            <a:pPr defTabSz="457200" eaLnBrk="1" hangingPunct="1">
              <a:defRPr/>
            </a:pPr>
            <a:fld id="{99AF0D16-B7E0-4BAE-BB36-FF1AE4CBA394}" type="slidenum">
              <a:rPr lang="en-US" altLang="en-US" sz="1200" b="0">
                <a:solidFill>
                  <a:prstClr val="black"/>
                </a:solidFill>
              </a:rPr>
              <a:pPr defTabSz="457200" eaLnBrk="1" hangingPunct="1">
                <a:defRPr/>
              </a:pPr>
              <a:t>7</a:t>
            </a:fld>
            <a:endParaRPr lang="en-US" altLang="en-US" sz="1200" b="0" dirty="0">
              <a:solidFill>
                <a:prstClr val="black"/>
              </a:solidFill>
            </a:endParaRPr>
          </a:p>
        </p:txBody>
      </p:sp>
      <p:sp>
        <p:nvSpPr>
          <p:cNvPr id="158723" name="Rectangle 2"/>
          <p:cNvSpPr>
            <a:spLocks noGrp="1" noRot="1" noChangeAspect="1" noChangeArrowheads="1" noTextEdit="1"/>
          </p:cNvSpPr>
          <p:nvPr>
            <p:ph type="sldImg"/>
          </p:nvPr>
        </p:nvSpPr>
        <p:spPr>
          <a:xfrm>
            <a:off x="-2290763" y="1276350"/>
            <a:ext cx="11282363" cy="8461375"/>
          </a:xfrm>
        </p:spPr>
      </p:sp>
      <p:sp>
        <p:nvSpPr>
          <p:cNvPr id="158724" name="Rectangle 3"/>
          <p:cNvSpPr>
            <a:spLocks noGrp="1" noChangeArrowheads="1"/>
          </p:cNvSpPr>
          <p:nvPr>
            <p:ph type="body" idx="1"/>
          </p:nvPr>
        </p:nvSpPr>
        <p:spPr>
          <a:xfrm>
            <a:off x="546100" y="5322888"/>
            <a:ext cx="5746750" cy="246221"/>
          </a:xfrm>
          <a:noFill/>
        </p:spPr>
        <p:txBody>
          <a:bodyPr/>
          <a:lstStyle/>
          <a:p>
            <a:pPr eaLnBrk="1" hangingPunct="1"/>
            <a:endParaRPr lang="en-US" altLang="en-US" dirty="0"/>
          </a:p>
        </p:txBody>
      </p:sp>
    </p:spTree>
    <p:extLst>
      <p:ext uri="{BB962C8B-B14F-4D97-AF65-F5344CB8AC3E}">
        <p14:creationId xmlns:p14="http://schemas.microsoft.com/office/powerpoint/2010/main" val="275441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Indicate that you can still get a reading with SPO2 when the wave is not adequate </a:t>
            </a:r>
            <a:r>
              <a:rPr lang="en-US" dirty="0" err="1"/>
              <a:t>eg</a:t>
            </a:r>
            <a:r>
              <a:rPr lang="en-US" dirty="0"/>
              <a:t> when the patient is moving. Its important that you have the right wave </a:t>
            </a:r>
          </a:p>
        </p:txBody>
      </p:sp>
      <p:sp>
        <p:nvSpPr>
          <p:cNvPr id="4" name="Slide Number Placeholder 3"/>
          <p:cNvSpPr>
            <a:spLocks noGrp="1"/>
          </p:cNvSpPr>
          <p:nvPr>
            <p:ph type="sldNum" sz="quarter" idx="5"/>
          </p:nvPr>
        </p:nvSpPr>
        <p:spPr/>
        <p:txBody>
          <a:bodyPr/>
          <a:lstStyle/>
          <a:p>
            <a:fld id="{20CA99DF-1095-4D19-A340-2E17A1FE03D4}" type="slidenum">
              <a:rPr lang="en-US" smtClean="0"/>
              <a:t>9</a:t>
            </a:fld>
            <a:endParaRPr lang="en-US"/>
          </a:p>
        </p:txBody>
      </p:sp>
    </p:spTree>
    <p:extLst>
      <p:ext uri="{BB962C8B-B14F-4D97-AF65-F5344CB8AC3E}">
        <p14:creationId xmlns:p14="http://schemas.microsoft.com/office/powerpoint/2010/main" val="172950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Tissue injury may occur at the measuring site as a result of probe misuse (e.g., pressure sores from prolonged application  </a:t>
            </a:r>
            <a:endParaRPr lang="aa-ET" sz="120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0CA99DF-1095-4D19-A340-2E17A1FE03D4}" type="slidenum">
              <a:rPr lang="en-US" smtClean="0"/>
              <a:t>10</a:t>
            </a:fld>
            <a:endParaRPr lang="en-US"/>
          </a:p>
        </p:txBody>
      </p:sp>
    </p:spTree>
    <p:extLst>
      <p:ext uri="{BB962C8B-B14F-4D97-AF65-F5344CB8AC3E}">
        <p14:creationId xmlns:p14="http://schemas.microsoft.com/office/powerpoint/2010/main" val="300158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774A4839-FA46-4981-A820-1B7CF7705036}" type="slidenum">
              <a:rPr lang="en-KE" smtClean="0"/>
              <a:t>12</a:t>
            </a:fld>
            <a:endParaRPr lang="en-KE"/>
          </a:p>
        </p:txBody>
      </p:sp>
    </p:spTree>
    <p:extLst>
      <p:ext uri="{BB962C8B-B14F-4D97-AF65-F5344CB8AC3E}">
        <p14:creationId xmlns:p14="http://schemas.microsoft.com/office/powerpoint/2010/main" val="248333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2F5FAE-C1D7-498A-7FBD-3FE61A2AE0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201446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A969FA-C18B-A374-E737-11BBEC05A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55739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527C31-F2CC-12FE-919F-35AD7B0FE3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95635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DC40B5-4F6D-2A32-15AE-B5E6633221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96"/>
            <a:ext cx="9144000" cy="6852608"/>
          </a:xfrm>
          <a:prstGeom prst="rect">
            <a:avLst/>
          </a:prstGeom>
        </p:spPr>
      </p:pic>
    </p:spTree>
    <p:extLst>
      <p:ext uri="{BB962C8B-B14F-4D97-AF65-F5344CB8AC3E}">
        <p14:creationId xmlns:p14="http://schemas.microsoft.com/office/powerpoint/2010/main" val="398812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57604-CDA4-4CE3-8B4A-C1189ADE4681}" type="datetimeFigureOut">
              <a:rPr lang="en-US" smtClean="0"/>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16AD61-3170-48E0-96B5-270D8016312F}" type="slidenum">
              <a:rPr lang="en-US" smtClean="0"/>
              <a:t>‹#›</a:t>
            </a:fld>
            <a:endParaRPr lang="en-US"/>
          </a:p>
        </p:txBody>
      </p:sp>
      <p:pic>
        <p:nvPicPr>
          <p:cNvPr id="6" name="Picture 5">
            <a:extLst>
              <a:ext uri="{FF2B5EF4-FFF2-40B4-BE49-F238E27FC236}">
                <a16:creationId xmlns:a16="http://schemas.microsoft.com/office/drawing/2014/main" id="{F1F94824-3DFA-7877-DF29-BC136549E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217715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7AA587-B743-CB6E-9687-44038CD6F0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3269785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57604-CDA4-4CE3-8B4A-C1189ADE4681}" type="datetimeFigureOut">
              <a:rPr lang="en-US" smtClean="0"/>
              <a:t>9/30/2025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6AD61-3170-48E0-96B5-270D8016312F}" type="slidenum">
              <a:rPr lang="en-US" smtClean="0"/>
              <a:t>‹#›</a:t>
            </a:fld>
            <a:endParaRPr lang="en-US"/>
          </a:p>
        </p:txBody>
      </p:sp>
    </p:spTree>
    <p:extLst>
      <p:ext uri="{BB962C8B-B14F-4D97-AF65-F5344CB8AC3E}">
        <p14:creationId xmlns:p14="http://schemas.microsoft.com/office/powerpoint/2010/main" val="26603312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5" r:id="rId5"/>
    <p:sldLayoutId id="214748369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C60BE6-CBFD-840D-DD41-86338467D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3" y="0"/>
            <a:ext cx="9136817" cy="6858000"/>
          </a:xfrm>
          <a:prstGeom prst="rect">
            <a:avLst/>
          </a:prstGeom>
        </p:spPr>
      </p:pic>
      <p:sp>
        <p:nvSpPr>
          <p:cNvPr id="5" name="Google Shape;524;p46">
            <a:extLst>
              <a:ext uri="{FF2B5EF4-FFF2-40B4-BE49-F238E27FC236}">
                <a16:creationId xmlns:a16="http://schemas.microsoft.com/office/drawing/2014/main" id="{45F43C77-4449-5123-3AED-D477D3D1EA4D}"/>
              </a:ext>
            </a:extLst>
          </p:cNvPr>
          <p:cNvSpPr txBox="1">
            <a:spLocks noGrp="1"/>
          </p:cNvSpPr>
          <p:nvPr>
            <p:ph type="subTitle" idx="4294967295"/>
          </p:nvPr>
        </p:nvSpPr>
        <p:spPr>
          <a:xfrm>
            <a:off x="2723535" y="2754313"/>
            <a:ext cx="4709652" cy="865187"/>
          </a:xfrm>
          <a:prstGeom prst="rect">
            <a:avLst/>
          </a:prstGeom>
          <a:noFill/>
          <a:ln>
            <a:noFill/>
          </a:ln>
        </p:spPr>
        <p:txBody>
          <a:bodyPr spcFirstLastPara="1" vert="horz" wrap="square" lIns="68569" tIns="34275" rIns="68569" bIns="34275" rtlCol="0" anchor="ctr" anchorCtr="0">
            <a:noAutofit/>
          </a:bodyPr>
          <a:lstStyle/>
          <a:p>
            <a:pPr marL="0" indent="0">
              <a:spcBef>
                <a:spcPts val="0"/>
              </a:spcBef>
              <a:spcAft>
                <a:spcPts val="1200"/>
              </a:spcAft>
              <a:buClr>
                <a:schemeClr val="lt1"/>
              </a:buClr>
              <a:buSzPts val="4400"/>
              <a:buNone/>
            </a:pPr>
            <a:r>
              <a:rPr lang="en-US" sz="4000" b="1" dirty="0">
                <a:solidFill>
                  <a:schemeClr val="lt1"/>
                </a:solidFill>
                <a:latin typeface="Arial" panose="020B0604020202020204" pitchFamily="34" charset="0"/>
                <a:ea typeface="Calibri"/>
                <a:cs typeface="Arial" panose="020B0604020202020204" pitchFamily="34" charset="0"/>
                <a:sym typeface="Calibri"/>
              </a:rPr>
              <a:t>Pulse Oximetry</a:t>
            </a:r>
            <a:endParaRPr lang="en-US" sz="4000" b="1" dirty="0">
              <a:solidFill>
                <a:schemeClr val="lt1"/>
              </a:solidFill>
              <a:ea typeface="Calibri"/>
              <a:cs typeface="Times New Roman" panose="02020603050405020304" pitchFamily="18" charset="0"/>
              <a:sym typeface="Calibri"/>
            </a:endParaRPr>
          </a:p>
        </p:txBody>
      </p:sp>
    </p:spTree>
    <p:extLst>
      <p:ext uri="{BB962C8B-B14F-4D97-AF65-F5344CB8AC3E}">
        <p14:creationId xmlns:p14="http://schemas.microsoft.com/office/powerpoint/2010/main" val="361421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0FDE8EF-A12C-9F74-59AD-503672EF8F10}"/>
              </a:ext>
            </a:extLst>
          </p:cNvPr>
          <p:cNvSpPr>
            <a:spLocks noGrp="1"/>
          </p:cNvSpPr>
          <p:nvPr>
            <p:ph type="title" idx="4294967295"/>
          </p:nvPr>
        </p:nvSpPr>
        <p:spPr>
          <a:xfrm>
            <a:off x="142569" y="544887"/>
            <a:ext cx="8858863" cy="548302"/>
          </a:xfrm>
          <a:noFill/>
        </p:spPr>
        <p:txBody>
          <a:bodyPr>
            <a:noAutofit/>
          </a:bodyPr>
          <a:lstStyle/>
          <a:p>
            <a:pPr algn="ctr"/>
            <a:r>
              <a:rPr lang="en-US" sz="2800" b="1" dirty="0">
                <a:solidFill>
                  <a:schemeClr val="bg1"/>
                </a:solidFill>
                <a:latin typeface="Arial" panose="020B0604020202020204" pitchFamily="34" charset="0"/>
                <a:cs typeface="Arial" panose="020B0604020202020204" pitchFamily="34" charset="0"/>
              </a:rPr>
              <a:t>What conditions would give inaccurate readings</a:t>
            </a:r>
            <a:endParaRPr lang="en-US" sz="2800" dirty="0"/>
          </a:p>
        </p:txBody>
      </p:sp>
      <p:sp>
        <p:nvSpPr>
          <p:cNvPr id="15" name="Content Placeholder 2">
            <a:extLst>
              <a:ext uri="{FF2B5EF4-FFF2-40B4-BE49-F238E27FC236}">
                <a16:creationId xmlns:a16="http://schemas.microsoft.com/office/drawing/2014/main" id="{CC2B8F6A-E0C6-C49A-D24F-D0F748201B12}"/>
              </a:ext>
            </a:extLst>
          </p:cNvPr>
          <p:cNvSpPr>
            <a:spLocks noGrp="1"/>
          </p:cNvSpPr>
          <p:nvPr>
            <p:ph sz="half" idx="4294967295"/>
          </p:nvPr>
        </p:nvSpPr>
        <p:spPr>
          <a:xfrm>
            <a:off x="235974" y="1926772"/>
            <a:ext cx="4336026" cy="3667125"/>
          </a:xfrm>
        </p:spPr>
        <p:txBody>
          <a:bodyPr>
            <a:noAutofit/>
          </a:bodyPr>
          <a:lstStyle/>
          <a:p>
            <a:pPr marL="800100" lvl="1" indent="-457200">
              <a:lnSpc>
                <a:spcPct val="100000"/>
              </a:lnSpc>
              <a:spcBef>
                <a:spcPts val="0"/>
              </a:spcBef>
            </a:pPr>
            <a:r>
              <a:rPr lang="en-US" sz="2800" dirty="0">
                <a:solidFill>
                  <a:prstClr val="black"/>
                </a:solidFill>
                <a:latin typeface="Arial" panose="020B0604020202020204" pitchFamily="34" charset="0"/>
                <a:cs typeface="Arial" panose="020B0604020202020204" pitchFamily="34" charset="0"/>
              </a:rPr>
              <a:t>Severe hypotension or anemia</a:t>
            </a:r>
            <a:endParaRPr lang="aa-ET" sz="2800" dirty="0">
              <a:solidFill>
                <a:prstClr val="black"/>
              </a:solidFill>
              <a:latin typeface="Arial" panose="020B0604020202020204" pitchFamily="34" charset="0"/>
              <a:cs typeface="Arial" panose="020B0604020202020204" pitchFamily="34" charset="0"/>
            </a:endParaRPr>
          </a:p>
          <a:p>
            <a:pPr marL="800100" lvl="1" indent="-457200">
              <a:lnSpc>
                <a:spcPct val="100000"/>
              </a:lnSpc>
              <a:spcBef>
                <a:spcPts val="0"/>
              </a:spcBef>
            </a:pPr>
            <a:r>
              <a:rPr lang="en-US" sz="2800" dirty="0">
                <a:solidFill>
                  <a:prstClr val="black"/>
                </a:solidFill>
                <a:latin typeface="Arial" panose="020B0604020202020204" pitchFamily="34" charset="0"/>
                <a:cs typeface="Arial" panose="020B0604020202020204" pitchFamily="34" charset="0"/>
              </a:rPr>
              <a:t>Venous congestion of the limbs</a:t>
            </a:r>
            <a:endParaRPr lang="aa-ET" sz="2800" dirty="0">
              <a:solidFill>
                <a:prstClr val="black"/>
              </a:solidFill>
              <a:latin typeface="Arial" panose="020B0604020202020204" pitchFamily="34" charset="0"/>
              <a:cs typeface="Arial" panose="020B0604020202020204" pitchFamily="34" charset="0"/>
            </a:endParaRPr>
          </a:p>
          <a:p>
            <a:pPr marL="800100" lvl="1" indent="-457200">
              <a:lnSpc>
                <a:spcPct val="100000"/>
              </a:lnSpc>
              <a:spcBef>
                <a:spcPts val="0"/>
              </a:spcBef>
            </a:pPr>
            <a:r>
              <a:rPr lang="en-US" sz="2800" dirty="0">
                <a:solidFill>
                  <a:prstClr val="black"/>
                </a:solidFill>
                <a:latin typeface="Arial" panose="020B0604020202020204" pitchFamily="34" charset="0"/>
                <a:cs typeface="Arial" panose="020B0604020202020204" pitchFamily="34" charset="0"/>
              </a:rPr>
              <a:t>Exposure to intense external light energy (as in phototherapy)</a:t>
            </a:r>
            <a:endParaRPr lang="aa-ET" sz="2800" dirty="0">
              <a:solidFill>
                <a:prstClr val="black"/>
              </a:solidFill>
              <a:latin typeface="Arial" panose="020B0604020202020204" pitchFamily="34" charset="0"/>
              <a:cs typeface="Arial" panose="020B0604020202020204" pitchFamily="34" charset="0"/>
            </a:endParaRPr>
          </a:p>
          <a:p>
            <a:pPr marL="800100" lvl="1" indent="-457200">
              <a:lnSpc>
                <a:spcPct val="100000"/>
              </a:lnSpc>
              <a:spcBef>
                <a:spcPts val="0"/>
              </a:spcBef>
            </a:pPr>
            <a:r>
              <a:rPr lang="en-US" sz="2800" dirty="0">
                <a:solidFill>
                  <a:prstClr val="black"/>
                </a:solidFill>
                <a:latin typeface="Arial" panose="020B0604020202020204" pitchFamily="34" charset="0"/>
                <a:cs typeface="Arial" panose="020B0604020202020204" pitchFamily="34" charset="0"/>
              </a:rPr>
              <a:t>Hypothermia </a:t>
            </a:r>
            <a:endParaRPr lang="aa-ET" sz="2800" dirty="0">
              <a:solidFill>
                <a:prstClr val="black"/>
              </a:solidFill>
              <a:cs typeface="Times New Roman" panose="02020603050405020304" pitchFamily="18" charset="0"/>
            </a:endParaRPr>
          </a:p>
          <a:p>
            <a:pPr>
              <a:lnSpc>
                <a:spcPct val="100000"/>
              </a:lnSpc>
              <a:spcBef>
                <a:spcPts val="0"/>
              </a:spcBef>
            </a:pPr>
            <a:endParaRPr lang="en-US" dirty="0"/>
          </a:p>
        </p:txBody>
      </p:sp>
      <p:sp>
        <p:nvSpPr>
          <p:cNvPr id="16" name="Content Placeholder 3">
            <a:extLst>
              <a:ext uri="{FF2B5EF4-FFF2-40B4-BE49-F238E27FC236}">
                <a16:creationId xmlns:a16="http://schemas.microsoft.com/office/drawing/2014/main" id="{1FFAA359-452C-C658-1491-5A9A7835A937}"/>
              </a:ext>
            </a:extLst>
          </p:cNvPr>
          <p:cNvSpPr txBox="1">
            <a:spLocks/>
          </p:cNvSpPr>
          <p:nvPr/>
        </p:nvSpPr>
        <p:spPr>
          <a:xfrm>
            <a:off x="4572000" y="1926772"/>
            <a:ext cx="4237702" cy="3667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7213" lvl="1" indent="-214313">
              <a:lnSpc>
                <a:spcPct val="100000"/>
              </a:lnSpc>
              <a:spcBef>
                <a:spcPts val="0"/>
              </a:spcBef>
              <a:spcAft>
                <a:spcPts val="1200"/>
              </a:spcAft>
            </a:pPr>
            <a:r>
              <a:rPr lang="en-US" sz="2800" dirty="0">
                <a:solidFill>
                  <a:prstClr val="black"/>
                </a:solidFill>
                <a:latin typeface="Arial" panose="020B0604020202020204" pitchFamily="34" charset="0"/>
                <a:cs typeface="Arial" panose="020B0604020202020204" pitchFamily="34" charset="0"/>
              </a:rPr>
              <a:t>Patient movement</a:t>
            </a:r>
          </a:p>
          <a:p>
            <a:pPr marL="557213" lvl="1" indent="-214313">
              <a:lnSpc>
                <a:spcPct val="100000"/>
              </a:lnSpc>
              <a:spcBef>
                <a:spcPts val="0"/>
              </a:spcBef>
              <a:spcAft>
                <a:spcPts val="1200"/>
              </a:spcAft>
            </a:pPr>
            <a:r>
              <a:rPr lang="en-US" sz="2800" dirty="0">
                <a:solidFill>
                  <a:prstClr val="black"/>
                </a:solidFill>
                <a:latin typeface="Arial" panose="020B0604020202020204" pitchFamily="34" charset="0"/>
                <a:cs typeface="Arial" panose="020B0604020202020204" pitchFamily="34" charset="0"/>
              </a:rPr>
              <a:t>Skin hyperpigmentation</a:t>
            </a:r>
            <a:endParaRPr lang="aa-ET" sz="2800" dirty="0">
              <a:solidFill>
                <a:prstClr val="black"/>
              </a:solidFill>
              <a:latin typeface="Arial" panose="020B0604020202020204" pitchFamily="34" charset="0"/>
              <a:cs typeface="Arial" panose="020B0604020202020204" pitchFamily="34" charset="0"/>
            </a:endParaRPr>
          </a:p>
          <a:p>
            <a:pPr marL="557213" lvl="1" indent="-214313">
              <a:lnSpc>
                <a:spcPct val="100000"/>
              </a:lnSpc>
              <a:spcBef>
                <a:spcPts val="0"/>
              </a:spcBef>
              <a:spcAft>
                <a:spcPts val="1200"/>
              </a:spcAft>
            </a:pPr>
            <a:r>
              <a:rPr lang="en-US" sz="2800" dirty="0">
                <a:solidFill>
                  <a:prstClr val="black"/>
                </a:solidFill>
                <a:latin typeface="Arial" panose="020B0604020202020204" pitchFamily="34" charset="0"/>
                <a:cs typeface="Arial" panose="020B0604020202020204" pitchFamily="34" charset="0"/>
              </a:rPr>
              <a:t>Carbon monoxide poisoning</a:t>
            </a:r>
          </a:p>
          <a:p>
            <a:pPr marL="557213" lvl="1" indent="-214313">
              <a:lnSpc>
                <a:spcPct val="100000"/>
              </a:lnSpc>
              <a:spcBef>
                <a:spcPts val="0"/>
              </a:spcBef>
              <a:spcAft>
                <a:spcPts val="1200"/>
              </a:spcAft>
            </a:pPr>
            <a:r>
              <a:rPr lang="en-US" sz="2800" dirty="0">
                <a:solidFill>
                  <a:prstClr val="black"/>
                </a:solidFill>
                <a:latin typeface="Arial" panose="020B0604020202020204" pitchFamily="34" charset="0"/>
                <a:cs typeface="Arial" panose="020B0604020202020204" pitchFamily="34" charset="0"/>
              </a:rPr>
              <a:t>Tissue injury at probe site </a:t>
            </a:r>
            <a:endParaRPr lang="aa-ET" sz="2800" dirty="0">
              <a:solidFill>
                <a:prstClr val="black"/>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3492ED23-E843-CA8F-E703-E05C90F9E55A}"/>
              </a:ext>
            </a:extLst>
          </p:cNvPr>
          <p:cNvCxnSpPr>
            <a:cxnSpLocks/>
          </p:cNvCxnSpPr>
          <p:nvPr/>
        </p:nvCxnSpPr>
        <p:spPr>
          <a:xfrm>
            <a:off x="4660490" y="2005781"/>
            <a:ext cx="0" cy="3451123"/>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1FBD899D-E824-1659-7274-B20A56C1FE2C}"/>
              </a:ext>
            </a:extLst>
          </p:cNvPr>
          <p:cNvSpPr>
            <a:spLocks noGrp="1"/>
          </p:cNvSpPr>
          <p:nvPr/>
        </p:nvSpPr>
        <p:spPr>
          <a:xfrm>
            <a:off x="8593989" y="6313864"/>
            <a:ext cx="618837" cy="2672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fld id="{00000000-1234-1234-1234-123412341234}" type="slidenum">
              <a:rPr lang="en-US" sz="1050" smtClean="0">
                <a:solidFill>
                  <a:schemeClr val="bg1">
                    <a:lumMod val="50000"/>
                  </a:schemeClr>
                </a:solidFill>
              </a:rPr>
              <a:pPr marL="0" lvl="0" indent="0" algn="l" rtl="0">
                <a:spcBef>
                  <a:spcPts val="0"/>
                </a:spcBef>
                <a:spcAft>
                  <a:spcPts val="0"/>
                </a:spcAft>
                <a:buNone/>
              </a:pPr>
              <a:t>10</a:t>
            </a:fld>
            <a:endParaRPr lang="en-US" sz="1050" dirty="0">
              <a:solidFill>
                <a:schemeClr val="bg1">
                  <a:lumMod val="50000"/>
                </a:schemeClr>
              </a:solidFill>
            </a:endParaRPr>
          </a:p>
        </p:txBody>
      </p:sp>
    </p:spTree>
    <p:extLst>
      <p:ext uri="{BB962C8B-B14F-4D97-AF65-F5344CB8AC3E}">
        <p14:creationId xmlns:p14="http://schemas.microsoft.com/office/powerpoint/2010/main" val="213455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8F034D7-27F1-4531-9B99-F6893B4F2DF2}"/>
              </a:ext>
            </a:extLst>
          </p:cNvPr>
          <p:cNvSpPr txBox="1">
            <a:spLocks noChangeArrowheads="1"/>
          </p:cNvSpPr>
          <p:nvPr/>
        </p:nvSpPr>
        <p:spPr>
          <a:xfrm>
            <a:off x="2652642" y="4174178"/>
            <a:ext cx="3838711" cy="618661"/>
          </a:xfrm>
          <a:prstGeom prst="rect">
            <a:avLst/>
          </a:prstGeom>
          <a:noFill/>
          <a:ln>
            <a:noFill/>
          </a:ln>
        </p:spPr>
        <p:txBody>
          <a:bodyPr vert="horz" lIns="68580" tIns="34290" rIns="68580" bIns="3429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342900" eaLnBrk="0" fontAlgn="base" hangingPunct="0">
              <a:spcAft>
                <a:spcPct val="0"/>
              </a:spcAft>
              <a:defRPr/>
            </a:pPr>
            <a:r>
              <a:rPr kumimoji="1" lang="en-US" altLang="en-US" sz="4000" b="1" dirty="0">
                <a:solidFill>
                  <a:srgbClr val="7030A0"/>
                </a:solidFill>
                <a:latin typeface="Arial" panose="020B0604020202020204" pitchFamily="34" charset="0"/>
                <a:ea typeface="MS PGothic" pitchFamily="34" charset="-128"/>
                <a:cs typeface="Arial" panose="020B0604020202020204" pitchFamily="34" charset="0"/>
              </a:rPr>
              <a:t>Questions</a:t>
            </a:r>
            <a:r>
              <a:rPr kumimoji="1" lang="en-US" altLang="en-US" sz="4000" b="1" dirty="0">
                <a:solidFill>
                  <a:srgbClr val="7030A0"/>
                </a:solidFill>
                <a:latin typeface="+mn-lt"/>
                <a:ea typeface="MS PGothic" pitchFamily="34" charset="-128"/>
              </a:rPr>
              <a:t> </a:t>
            </a:r>
            <a:r>
              <a:rPr kumimoji="1" lang="en-US" altLang="en-US" sz="4000" b="1" dirty="0">
                <a:solidFill>
                  <a:prstClr val="white"/>
                </a:solidFill>
                <a:latin typeface="+mn-lt"/>
                <a:ea typeface="MS PGothic" pitchFamily="34" charset="-128"/>
              </a:rPr>
              <a:t> </a:t>
            </a:r>
          </a:p>
        </p:txBody>
      </p:sp>
      <p:sp>
        <p:nvSpPr>
          <p:cNvPr id="7" name="TextBox 6">
            <a:extLst>
              <a:ext uri="{FF2B5EF4-FFF2-40B4-BE49-F238E27FC236}">
                <a16:creationId xmlns:a16="http://schemas.microsoft.com/office/drawing/2014/main" id="{9A22641A-D7B4-A452-278D-BA38D2CC9970}"/>
              </a:ext>
            </a:extLst>
          </p:cNvPr>
          <p:cNvSpPr txBox="1"/>
          <p:nvPr/>
        </p:nvSpPr>
        <p:spPr>
          <a:xfrm>
            <a:off x="3792309" y="1376519"/>
            <a:ext cx="1559379" cy="3416320"/>
          </a:xfrm>
          <a:prstGeom prst="rect">
            <a:avLst/>
          </a:prstGeom>
          <a:noFill/>
        </p:spPr>
        <p:txBody>
          <a:bodyPr wrap="square">
            <a:spAutoFit/>
          </a:bodyPr>
          <a:lstStyle/>
          <a:p>
            <a:pPr algn="ctr"/>
            <a:r>
              <a:rPr lang="en-US" sz="21600" b="1" dirty="0">
                <a:solidFill>
                  <a:schemeClr val="bg1"/>
                </a:solidFill>
                <a:latin typeface="Arial" panose="020B0604020202020204" pitchFamily="34" charset="0"/>
                <a:cs typeface="Arial" panose="020B0604020202020204" pitchFamily="34" charset="0"/>
              </a:rPr>
              <a:t>?</a:t>
            </a:r>
          </a:p>
        </p:txBody>
      </p:sp>
      <p:sp>
        <p:nvSpPr>
          <p:cNvPr id="2" name="Slide Number Placeholder 2">
            <a:extLst>
              <a:ext uri="{FF2B5EF4-FFF2-40B4-BE49-F238E27FC236}">
                <a16:creationId xmlns:a16="http://schemas.microsoft.com/office/drawing/2014/main" id="{ADA0653A-D399-5107-8837-FD0C0CB9358F}"/>
              </a:ext>
            </a:extLst>
          </p:cNvPr>
          <p:cNvSpPr>
            <a:spLocks noGrp="1"/>
          </p:cNvSpPr>
          <p:nvPr/>
        </p:nvSpPr>
        <p:spPr>
          <a:xfrm>
            <a:off x="8593989" y="6313864"/>
            <a:ext cx="618837" cy="2672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fld id="{00000000-1234-1234-1234-123412341234}" type="slidenum">
              <a:rPr lang="en-US" sz="1050" smtClean="0">
                <a:solidFill>
                  <a:schemeClr val="bg1">
                    <a:lumMod val="50000"/>
                  </a:schemeClr>
                </a:solidFill>
              </a:rPr>
              <a:pPr marL="0" lvl="0" indent="0" algn="l" rtl="0">
                <a:spcBef>
                  <a:spcPts val="0"/>
                </a:spcBef>
                <a:spcAft>
                  <a:spcPts val="0"/>
                </a:spcAft>
                <a:buNone/>
              </a:pPr>
              <a:t>11</a:t>
            </a:fld>
            <a:endParaRPr lang="en-US" sz="1050" dirty="0">
              <a:solidFill>
                <a:schemeClr val="bg1">
                  <a:lumMod val="50000"/>
                </a:schemeClr>
              </a:solidFill>
            </a:endParaRPr>
          </a:p>
        </p:txBody>
      </p:sp>
    </p:spTree>
    <p:extLst>
      <p:ext uri="{BB962C8B-B14F-4D97-AF65-F5344CB8AC3E}">
        <p14:creationId xmlns:p14="http://schemas.microsoft.com/office/powerpoint/2010/main" val="286832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F3BA0A-FCD8-3D54-4DF5-FC561ACC2D4F}"/>
              </a:ext>
            </a:extLst>
          </p:cNvPr>
          <p:cNvSpPr>
            <a:spLocks noGrp="1"/>
          </p:cNvSpPr>
          <p:nvPr>
            <p:ph type="subTitle" idx="4294967295"/>
          </p:nvPr>
        </p:nvSpPr>
        <p:spPr>
          <a:xfrm>
            <a:off x="910047" y="2677478"/>
            <a:ext cx="7476869" cy="3074391"/>
          </a:xfrm>
        </p:spPr>
        <p:txBody>
          <a:bodyPr>
            <a:noAutofit/>
          </a:bodyPr>
          <a:lstStyle/>
          <a:p>
            <a:pPr marL="342900" indent="-342900" algn="l">
              <a:lnSpc>
                <a:spcPct val="100000"/>
              </a:lnSpc>
              <a:buFont typeface="Arial" panose="020B0604020202020204" pitchFamily="34" charset="0"/>
              <a:buChar char="•"/>
            </a:pPr>
            <a:r>
              <a:rPr lang="en-US" dirty="0">
                <a:solidFill>
                  <a:srgbClr val="000000"/>
                </a:solidFill>
                <a:latin typeface="Arial" panose="020B0604020202020204" pitchFamily="34" charset="0"/>
                <a:ea typeface="Calibri"/>
                <a:cs typeface="Arial" panose="020B0604020202020204" pitchFamily="34" charset="0"/>
                <a:sym typeface="Calibri"/>
              </a:rPr>
              <a:t>Pulse oximetry is a non-invasive, painless method to detect oxygen saturation (</a:t>
            </a:r>
            <a:r>
              <a:rPr lang="en-US" dirty="0">
                <a:effectLst/>
                <a:latin typeface="Arial" panose="020B0604020202020204" pitchFamily="34" charset="0"/>
                <a:ea typeface="Calibri" panose="020F0502020204030204" pitchFamily="34" charset="0"/>
                <a:cs typeface="Arial" panose="020B0604020202020204" pitchFamily="34" charset="0"/>
              </a:rPr>
              <a:t>SpO</a:t>
            </a:r>
            <a:r>
              <a:rPr lang="en-US" baseline="-25000" dirty="0">
                <a:effectLst/>
                <a:latin typeface="Arial" panose="020B0604020202020204" pitchFamily="34" charset="0"/>
                <a:ea typeface="Calibri" panose="020F0502020204030204" pitchFamily="34" charset="0"/>
                <a:cs typeface="Arial" panose="020B0604020202020204" pitchFamily="34" charset="0"/>
              </a:rPr>
              <a:t>2</a:t>
            </a:r>
            <a:r>
              <a:rPr lang="en-US" dirty="0">
                <a:solidFill>
                  <a:srgbClr val="000000"/>
                </a:solidFill>
                <a:latin typeface="Arial" panose="020B0604020202020204" pitchFamily="34" charset="0"/>
                <a:ea typeface="Calibri"/>
                <a:cs typeface="Arial" panose="020B0604020202020204" pitchFamily="34" charset="0"/>
                <a:sym typeface="Calibri"/>
              </a:rPr>
              <a:t>) and Pulse rate.</a:t>
            </a:r>
          </a:p>
          <a:p>
            <a:pPr marL="342900" indent="-342900" algn="l">
              <a:lnSpc>
                <a:spcPct val="100000"/>
              </a:lnSpc>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For newborns use a neonatal probe (finger or toe is too small to attach a clip).</a:t>
            </a:r>
            <a:endParaRPr lang="en-US" dirty="0">
              <a:solidFill>
                <a:srgbClr val="000000"/>
              </a:solidFill>
              <a:latin typeface="Arial" panose="020B0604020202020204" pitchFamily="34" charset="0"/>
              <a:ea typeface="Calibri"/>
              <a:cs typeface="Arial" panose="020B0604020202020204" pitchFamily="34" charset="0"/>
              <a:sym typeface="Calibri"/>
            </a:endParaRPr>
          </a:p>
        </p:txBody>
      </p:sp>
      <p:sp>
        <p:nvSpPr>
          <p:cNvPr id="2" name="Slide Number Placeholder 2">
            <a:extLst>
              <a:ext uri="{FF2B5EF4-FFF2-40B4-BE49-F238E27FC236}">
                <a16:creationId xmlns:a16="http://schemas.microsoft.com/office/drawing/2014/main" id="{650719DE-BBDD-25C1-C02B-3C554B623811}"/>
              </a:ext>
            </a:extLst>
          </p:cNvPr>
          <p:cNvSpPr>
            <a:spLocks noGrp="1"/>
          </p:cNvSpPr>
          <p:nvPr/>
        </p:nvSpPr>
        <p:spPr>
          <a:xfrm>
            <a:off x="8593989" y="6313864"/>
            <a:ext cx="618837" cy="2672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fld id="{00000000-1234-1234-1234-123412341234}" type="slidenum">
              <a:rPr lang="en-US" sz="1050" smtClean="0">
                <a:solidFill>
                  <a:schemeClr val="bg1">
                    <a:lumMod val="50000"/>
                  </a:schemeClr>
                </a:solidFill>
              </a:rPr>
              <a:pPr marL="0" lvl="0" indent="0" algn="l" rtl="0">
                <a:spcBef>
                  <a:spcPts val="0"/>
                </a:spcBef>
                <a:spcAft>
                  <a:spcPts val="0"/>
                </a:spcAft>
                <a:buNone/>
              </a:pPr>
              <a:t>12</a:t>
            </a:fld>
            <a:endParaRPr lang="en-US" sz="1050" dirty="0">
              <a:solidFill>
                <a:schemeClr val="bg1">
                  <a:lumMod val="50000"/>
                </a:schemeClr>
              </a:solidFill>
            </a:endParaRPr>
          </a:p>
        </p:txBody>
      </p:sp>
      <p:pic>
        <p:nvPicPr>
          <p:cNvPr id="7" name="Picture 6">
            <a:extLst>
              <a:ext uri="{FF2B5EF4-FFF2-40B4-BE49-F238E27FC236}">
                <a16:creationId xmlns:a16="http://schemas.microsoft.com/office/drawing/2014/main" id="{E1EB3ACE-B920-2540-CD69-D7661C0AD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075" y="774700"/>
            <a:ext cx="1626391" cy="1488358"/>
          </a:xfrm>
          <a:prstGeom prst="rect">
            <a:avLst/>
          </a:prstGeom>
        </p:spPr>
      </p:pic>
      <p:sp>
        <p:nvSpPr>
          <p:cNvPr id="4" name="Title 3">
            <a:extLst>
              <a:ext uri="{FF2B5EF4-FFF2-40B4-BE49-F238E27FC236}">
                <a16:creationId xmlns:a16="http://schemas.microsoft.com/office/drawing/2014/main" id="{80608992-67B9-C060-9C31-9A46B988A50F}"/>
              </a:ext>
            </a:extLst>
          </p:cNvPr>
          <p:cNvSpPr>
            <a:spLocks noGrp="1"/>
          </p:cNvSpPr>
          <p:nvPr>
            <p:ph type="ctrTitle" idx="4294967295"/>
          </p:nvPr>
        </p:nvSpPr>
        <p:spPr>
          <a:xfrm>
            <a:off x="3432571" y="1465006"/>
            <a:ext cx="2951162" cy="522168"/>
          </a:xfrm>
          <a:noFill/>
        </p:spPr>
        <p:txBody>
          <a:bodyPr>
            <a:normAutofit fontScale="90000"/>
          </a:bodyPr>
          <a:lstStyle/>
          <a:p>
            <a:pPr algn="ctr"/>
            <a:r>
              <a:rPr lang="en-US" sz="4000" b="1" dirty="0">
                <a:solidFill>
                  <a:srgbClr val="7030A0"/>
                </a:solidFill>
                <a:latin typeface="Arial" panose="020B0604020202020204" pitchFamily="34" charset="0"/>
                <a:cs typeface="Arial" panose="020B0604020202020204" pitchFamily="34" charset="0"/>
              </a:rPr>
              <a:t>Summary</a:t>
            </a:r>
            <a:r>
              <a:rPr lang="en-US" sz="4000" b="1" dirty="0">
                <a:solidFill>
                  <a:schemeClr val="bg1"/>
                </a:solidFill>
                <a:latin typeface="Arial" panose="020B0604020202020204" pitchFamily="34" charset="0"/>
                <a:cs typeface="Arial" panose="020B0604020202020204" pitchFamily="34" charset="0"/>
              </a:rPr>
              <a:t> </a:t>
            </a:r>
            <a:endParaRPr lang="en-KE" sz="4000" b="1"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743F281A-891F-44BD-90E9-056E2403EE2B}"/>
              </a:ext>
            </a:extLst>
          </p:cNvPr>
          <p:cNvCxnSpPr/>
          <p:nvPr/>
        </p:nvCxnSpPr>
        <p:spPr>
          <a:xfrm>
            <a:off x="3584138" y="2006838"/>
            <a:ext cx="2760267" cy="0"/>
          </a:xfrm>
          <a:prstGeom prst="line">
            <a:avLst/>
          </a:prstGeom>
          <a:ln w="28575">
            <a:solidFill>
              <a:srgbClr val="FFBD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60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9218D9-A863-2862-575F-66360D5B7912}"/>
              </a:ext>
            </a:extLst>
          </p:cNvPr>
          <p:cNvSpPr txBox="1">
            <a:spLocks/>
          </p:cNvSpPr>
          <p:nvPr/>
        </p:nvSpPr>
        <p:spPr>
          <a:xfrm>
            <a:off x="3163376" y="1500294"/>
            <a:ext cx="2988129" cy="3929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7030A0"/>
                </a:solidFill>
                <a:latin typeface="Arial" panose="020B0604020202020204" pitchFamily="34" charset="0"/>
                <a:cs typeface="Arial" panose="020B0604020202020204" pitchFamily="34" charset="0"/>
              </a:rPr>
              <a:t>Objectives </a:t>
            </a:r>
          </a:p>
        </p:txBody>
      </p:sp>
      <p:sp>
        <p:nvSpPr>
          <p:cNvPr id="5" name="object 5"/>
          <p:cNvSpPr txBox="1"/>
          <p:nvPr/>
        </p:nvSpPr>
        <p:spPr>
          <a:xfrm>
            <a:off x="1229444" y="2713704"/>
            <a:ext cx="6855992" cy="2893806"/>
          </a:xfrm>
          <a:prstGeom prst="rect">
            <a:avLst/>
          </a:prstGeom>
        </p:spPr>
        <p:txBody>
          <a:bodyPr vert="horz" wrap="square" lIns="0" tIns="12700" rIns="0" bIns="0" rtlCol="0">
            <a:noAutofit/>
          </a:bodyPr>
          <a:lstStyle/>
          <a:p>
            <a:pPr marL="698500" indent="-342900">
              <a:spcAft>
                <a:spcPts val="1200"/>
              </a:spcAft>
              <a:buFont typeface="Arial" panose="020B0604020202020204" pitchFamily="34" charset="0"/>
              <a:buChar char="•"/>
              <a:tabLst>
                <a:tab pos="354965" algn="l"/>
                <a:tab pos="355600" algn="l"/>
              </a:tabLst>
            </a:pPr>
            <a:r>
              <a:rPr sz="2800" spc="-5" dirty="0">
                <a:latin typeface="Arial" panose="020B0604020202020204"/>
                <a:cs typeface="Arial" panose="020B0604020202020204"/>
              </a:rPr>
              <a:t>Outline </a:t>
            </a:r>
            <a:r>
              <a:rPr sz="2800" dirty="0">
                <a:latin typeface="Arial" panose="020B0604020202020204"/>
                <a:cs typeface="Arial" panose="020B0604020202020204"/>
              </a:rPr>
              <a:t>the </a:t>
            </a:r>
            <a:r>
              <a:rPr sz="2800" spc="-5" dirty="0">
                <a:latin typeface="Arial" panose="020B0604020202020204"/>
                <a:cs typeface="Arial" panose="020B0604020202020204"/>
              </a:rPr>
              <a:t>role </a:t>
            </a:r>
            <a:r>
              <a:rPr sz="2800" dirty="0">
                <a:latin typeface="Arial" panose="020B0604020202020204"/>
                <a:cs typeface="Arial" panose="020B0604020202020204"/>
              </a:rPr>
              <a:t>of </a:t>
            </a:r>
            <a:r>
              <a:rPr sz="2800" spc="-5" dirty="0">
                <a:latin typeface="Arial" panose="020B0604020202020204"/>
                <a:cs typeface="Arial" panose="020B0604020202020204"/>
              </a:rPr>
              <a:t>pulse</a:t>
            </a:r>
            <a:r>
              <a:rPr sz="2800" spc="25" dirty="0">
                <a:latin typeface="Arial" panose="020B0604020202020204"/>
                <a:cs typeface="Arial" panose="020B0604020202020204"/>
              </a:rPr>
              <a:t> </a:t>
            </a:r>
            <a:r>
              <a:rPr sz="2800" spc="-5" dirty="0">
                <a:latin typeface="Arial" panose="020B0604020202020204"/>
                <a:cs typeface="Arial" panose="020B0604020202020204"/>
              </a:rPr>
              <a:t>oximetry</a:t>
            </a:r>
            <a:endParaRPr sz="2800" dirty="0">
              <a:latin typeface="Arial" panose="020B0604020202020204"/>
              <a:cs typeface="Arial" panose="020B0604020202020204"/>
            </a:endParaRPr>
          </a:p>
          <a:p>
            <a:pPr marL="698500" indent="-342900">
              <a:spcAft>
                <a:spcPts val="1200"/>
              </a:spcAft>
              <a:buFont typeface="Arial" panose="020B0604020202020204" pitchFamily="34" charset="0"/>
              <a:buChar char="•"/>
              <a:tabLst>
                <a:tab pos="354965" algn="l"/>
                <a:tab pos="355600" algn="l"/>
              </a:tabLst>
            </a:pPr>
            <a:r>
              <a:rPr lang="en-US" sz="2800" spc="-5" dirty="0">
                <a:latin typeface="Arial" panose="020B0604020202020204"/>
                <a:cs typeface="Arial" panose="020B0604020202020204"/>
              </a:rPr>
              <a:t>Describe the indications of pulse oximetry</a:t>
            </a:r>
          </a:p>
          <a:p>
            <a:pPr marL="698500" indent="-342900">
              <a:spcAft>
                <a:spcPts val="1200"/>
              </a:spcAft>
              <a:buFont typeface="Arial" panose="020B0604020202020204" pitchFamily="34" charset="0"/>
              <a:buChar char="•"/>
              <a:tabLst>
                <a:tab pos="354965" algn="l"/>
                <a:tab pos="355600" algn="l"/>
              </a:tabLst>
            </a:pPr>
            <a:r>
              <a:rPr lang="en-US" sz="2800" spc="-5" dirty="0">
                <a:latin typeface="Arial" panose="020B0604020202020204"/>
                <a:cs typeface="Arial" panose="020B0604020202020204"/>
              </a:rPr>
              <a:t>Outline the advantages of using a pulse oximeter</a:t>
            </a:r>
            <a:endParaRPr sz="2800" dirty="0">
              <a:latin typeface="Arial" panose="020B0604020202020204"/>
              <a:cs typeface="Arial" panose="020B0604020202020204"/>
            </a:endParaRPr>
          </a:p>
        </p:txBody>
      </p:sp>
      <p:sp>
        <p:nvSpPr>
          <p:cNvPr id="2" name="Slide Number Placeholder 2">
            <a:extLst>
              <a:ext uri="{FF2B5EF4-FFF2-40B4-BE49-F238E27FC236}">
                <a16:creationId xmlns:a16="http://schemas.microsoft.com/office/drawing/2014/main" id="{32A75070-B1CB-E83D-B98B-22605E044123}"/>
              </a:ext>
            </a:extLst>
          </p:cNvPr>
          <p:cNvSpPr>
            <a:spLocks noGrp="1"/>
          </p:cNvSpPr>
          <p:nvPr/>
        </p:nvSpPr>
        <p:spPr>
          <a:xfrm>
            <a:off x="8593989" y="6313864"/>
            <a:ext cx="618837" cy="2672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fld id="{00000000-1234-1234-1234-123412341234}" type="slidenum">
              <a:rPr lang="en-US" sz="1050" smtClean="0">
                <a:solidFill>
                  <a:schemeClr val="bg1">
                    <a:lumMod val="50000"/>
                  </a:schemeClr>
                </a:solidFill>
              </a:rPr>
              <a:pPr marL="0" lvl="0" indent="0" algn="l" rtl="0">
                <a:spcBef>
                  <a:spcPts val="0"/>
                </a:spcBef>
                <a:spcAft>
                  <a:spcPts val="0"/>
                </a:spcAft>
                <a:buNone/>
              </a:pPr>
              <a:t>2</a:t>
            </a:fld>
            <a:endParaRPr lang="en-US" sz="1050" dirty="0">
              <a:solidFill>
                <a:schemeClr val="bg1">
                  <a:lumMod val="50000"/>
                </a:schemeClr>
              </a:solidFill>
            </a:endParaRPr>
          </a:p>
        </p:txBody>
      </p:sp>
      <p:pic>
        <p:nvPicPr>
          <p:cNvPr id="6" name="Picture 5">
            <a:extLst>
              <a:ext uri="{FF2B5EF4-FFF2-40B4-BE49-F238E27FC236}">
                <a16:creationId xmlns:a16="http://schemas.microsoft.com/office/drawing/2014/main" id="{3C3BF2C4-C652-AF7F-CE65-2812362F4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505" y="929078"/>
            <a:ext cx="1408623" cy="1289072"/>
          </a:xfrm>
          <a:prstGeom prst="rect">
            <a:avLst/>
          </a:prstGeom>
        </p:spPr>
      </p:pic>
      <p:cxnSp>
        <p:nvCxnSpPr>
          <p:cNvPr id="9" name="Straight Connector 8">
            <a:extLst>
              <a:ext uri="{FF2B5EF4-FFF2-40B4-BE49-F238E27FC236}">
                <a16:creationId xmlns:a16="http://schemas.microsoft.com/office/drawing/2014/main" id="{765957DA-E21F-1385-69B4-E960689F6FD9}"/>
              </a:ext>
            </a:extLst>
          </p:cNvPr>
          <p:cNvCxnSpPr/>
          <p:nvPr/>
        </p:nvCxnSpPr>
        <p:spPr>
          <a:xfrm>
            <a:off x="3293806" y="1946787"/>
            <a:ext cx="3087329" cy="0"/>
          </a:xfrm>
          <a:prstGeom prst="line">
            <a:avLst/>
          </a:prstGeom>
          <a:ln w="28575">
            <a:solidFill>
              <a:srgbClr val="CC66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21"/>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3548" y="2375724"/>
            <a:ext cx="3189317" cy="3132148"/>
          </a:xfrm>
          <a:prstGeom prst="rect">
            <a:avLst/>
          </a:prstGeom>
        </p:spPr>
      </p:pic>
      <p:sp>
        <p:nvSpPr>
          <p:cNvPr id="1022" name="Google Shape;1022;p87"/>
          <p:cNvSpPr/>
          <p:nvPr/>
        </p:nvSpPr>
        <p:spPr>
          <a:xfrm>
            <a:off x="541689" y="1546192"/>
            <a:ext cx="5790286" cy="4901311"/>
          </a:xfrm>
          <a:prstGeom prst="rect">
            <a:avLst/>
          </a:prstGeom>
          <a:noFill/>
          <a:ln>
            <a:noFill/>
          </a:ln>
        </p:spPr>
        <p:txBody>
          <a:bodyPr spcFirstLastPara="1" wrap="square" lIns="68569" tIns="34275" rIns="68569" bIns="34275" anchor="t" anchorCtr="0">
            <a:spAutoFit/>
          </a:bodyPr>
          <a:lstStyle/>
          <a:p>
            <a:pPr marL="214313" indent="-214313">
              <a:spcAft>
                <a:spcPts val="1200"/>
              </a:spcAft>
              <a:buClr>
                <a:srgbClr val="000000"/>
              </a:buClr>
              <a:buSzPts val="2000"/>
              <a:buFont typeface="Arial"/>
              <a:buChar char="•"/>
            </a:pPr>
            <a:r>
              <a:rPr lang="en-US" sz="2400" dirty="0">
                <a:solidFill>
                  <a:srgbClr val="000000"/>
                </a:solidFill>
                <a:latin typeface="Arial" panose="020B0604020202020204" pitchFamily="34" charset="0"/>
                <a:cs typeface="Arial" panose="020B0604020202020204" pitchFamily="34" charset="0"/>
                <a:sym typeface="Calibri"/>
              </a:rPr>
              <a:t>Non-invasive, painless method for detecting </a:t>
            </a:r>
            <a:r>
              <a:rPr lang="en-US" sz="2400" dirty="0" err="1">
                <a:solidFill>
                  <a:srgbClr val="000000"/>
                </a:solidFill>
                <a:latin typeface="Arial" panose="020B0604020202020204" pitchFamily="34" charset="0"/>
                <a:cs typeface="Arial" panose="020B0604020202020204" pitchFamily="34" charset="0"/>
                <a:sym typeface="Calibri"/>
              </a:rPr>
              <a:t>hypoxaemia</a:t>
            </a:r>
            <a:endParaRPr lang="en-US" sz="2400" dirty="0">
              <a:solidFill>
                <a:srgbClr val="000000"/>
              </a:solidFill>
              <a:latin typeface="Arial" panose="020B0604020202020204" pitchFamily="34" charset="0"/>
              <a:cs typeface="Arial" panose="020B0604020202020204" pitchFamily="34" charset="0"/>
              <a:sym typeface="Calibri"/>
            </a:endParaRPr>
          </a:p>
          <a:p>
            <a:pPr marL="214313" indent="-214313">
              <a:spcAft>
                <a:spcPts val="1200"/>
              </a:spcAft>
              <a:buClr>
                <a:srgbClr val="000000"/>
              </a:buClr>
              <a:buSzPts val="2000"/>
              <a:buFont typeface="Arial"/>
              <a:buChar char="•"/>
            </a:pPr>
            <a:r>
              <a:rPr lang="en-US" sz="2400" spc="-5" dirty="0">
                <a:latin typeface="Arial" panose="020B0604020202020204"/>
                <a:cs typeface="Arial" panose="020B0604020202020204"/>
              </a:rPr>
              <a:t>Measures </a:t>
            </a:r>
            <a:r>
              <a:rPr lang="en-US" sz="2400" dirty="0">
                <a:latin typeface="Arial" panose="020B0604020202020204"/>
                <a:cs typeface="Arial" panose="020B0604020202020204"/>
              </a:rPr>
              <a:t>the </a:t>
            </a:r>
            <a:r>
              <a:rPr lang="en-US" sz="2400" spc="-5" dirty="0">
                <a:latin typeface="Arial" panose="020B0604020202020204"/>
                <a:cs typeface="Arial" panose="020B0604020202020204"/>
              </a:rPr>
              <a:t>% </a:t>
            </a:r>
            <a:r>
              <a:rPr lang="en-US" sz="2400" dirty="0">
                <a:latin typeface="Arial" panose="020B0604020202020204"/>
                <a:cs typeface="Arial" panose="020B0604020202020204"/>
              </a:rPr>
              <a:t>of </a:t>
            </a:r>
            <a:r>
              <a:rPr lang="en-US" sz="2400" spc="-5" dirty="0">
                <a:latin typeface="Arial" panose="020B0604020202020204"/>
                <a:cs typeface="Arial" panose="020B0604020202020204"/>
              </a:rPr>
              <a:t>oxygenated </a:t>
            </a:r>
            <a:r>
              <a:rPr lang="en-US" sz="2400" spc="-5" dirty="0" err="1">
                <a:latin typeface="Arial" panose="020B0604020202020204"/>
                <a:cs typeface="Arial" panose="020B0604020202020204"/>
              </a:rPr>
              <a:t>haemoglobin</a:t>
            </a:r>
            <a:r>
              <a:rPr lang="en-US" sz="2400" spc="-5" dirty="0">
                <a:latin typeface="Arial" panose="020B0604020202020204"/>
                <a:cs typeface="Arial" panose="020B0604020202020204"/>
              </a:rPr>
              <a:t> in arterial blood</a:t>
            </a:r>
            <a:r>
              <a:rPr lang="en-US" sz="2400" spc="25" dirty="0">
                <a:latin typeface="Arial" panose="020B0604020202020204"/>
                <a:cs typeface="Arial" panose="020B0604020202020204"/>
              </a:rPr>
              <a:t> </a:t>
            </a:r>
            <a:r>
              <a:rPr lang="en-US" sz="2400" dirty="0">
                <a:latin typeface="Arial" panose="020B0604020202020204"/>
                <a:cs typeface="Arial" panose="020B0604020202020204"/>
              </a:rPr>
              <a:t>(SpO</a:t>
            </a:r>
            <a:r>
              <a:rPr lang="en-US" sz="2400" baseline="-21000" dirty="0">
                <a:latin typeface="Arial" panose="020B0604020202020204"/>
                <a:cs typeface="Arial" panose="020B0604020202020204"/>
              </a:rPr>
              <a:t>2</a:t>
            </a:r>
            <a:r>
              <a:rPr lang="en-US" sz="2400" dirty="0">
                <a:latin typeface="Arial" panose="020B0604020202020204"/>
                <a:cs typeface="Arial" panose="020B0604020202020204"/>
              </a:rPr>
              <a:t>) and PR</a:t>
            </a:r>
          </a:p>
          <a:p>
            <a:pPr marL="214313" indent="-214313">
              <a:spcAft>
                <a:spcPts val="1200"/>
              </a:spcAft>
              <a:buClr>
                <a:srgbClr val="000000"/>
              </a:buClr>
              <a:buSzPts val="2000"/>
              <a:buFont typeface="Arial"/>
              <a:buChar char="•"/>
            </a:pPr>
            <a:r>
              <a:rPr lang="en-US" sz="2400" spc="-5" dirty="0">
                <a:latin typeface="Arial" panose="020B0604020202020204"/>
                <a:cs typeface="Arial" panose="020B0604020202020204"/>
              </a:rPr>
              <a:t>Should be performed on all patients requiring admission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a:p>
            <a:pPr marL="214313" indent="-214313">
              <a:spcAft>
                <a:spcPts val="1200"/>
              </a:spcAft>
              <a:buClr>
                <a:srgbClr val="000000"/>
              </a:buClr>
              <a:buSzPts val="2000"/>
              <a:buFont typeface="Arial"/>
              <a:buChar char="•"/>
            </a:pP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Calibri"/>
                <a:cs typeface="Arial" panose="020B0604020202020204" pitchFamily="34" charset="0"/>
                <a:sym typeface="Calibri"/>
              </a:rPr>
              <a:t>Hypoxaemia</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is fatal if not quickly detected and treated</a:t>
            </a:r>
          </a:p>
          <a:p>
            <a:pPr marL="214313" indent="-214313">
              <a:spcAft>
                <a:spcPts val="1200"/>
              </a:spcAft>
              <a:buClr>
                <a:srgbClr val="000000"/>
              </a:buClr>
              <a:buSzPts val="2000"/>
              <a:buFont typeface="Arial"/>
              <a:buChar cha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Pulse oximeter is also necessary for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oxygen therapy monitoring. </a:t>
            </a:r>
            <a:endParaRPr kumimoji="0"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3" name="Google Shape;1023;p87"/>
          <p:cNvSpPr txBox="1"/>
          <p:nvPr/>
        </p:nvSpPr>
        <p:spPr>
          <a:xfrm>
            <a:off x="2369826" y="373540"/>
            <a:ext cx="4404348" cy="685800"/>
          </a:xfrm>
          <a:prstGeom prst="rect">
            <a:avLst/>
          </a:prstGeom>
          <a:noFill/>
          <a:ln>
            <a:noFill/>
          </a:ln>
        </p:spPr>
        <p:txBody>
          <a:bodyPr spcFirstLastPara="1" wrap="square" lIns="68569" tIns="34275" rIns="68569" bIns="34275" anchor="ctr" anchorCtr="0">
            <a:noAutofit/>
          </a:bodyPr>
          <a:lstStyle/>
          <a:p>
            <a:pPr marL="173831"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Calibri"/>
                <a:cs typeface="Arial" panose="020B0604020202020204" pitchFamily="34" charset="0"/>
                <a:sym typeface="Calibri"/>
              </a:rPr>
              <a:t> Pulse Oximetry</a:t>
            </a:r>
            <a:endParaRPr kumimoji="0"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F5195555-4DB8-3C4A-FF12-D2C84276FF56}"/>
              </a:ext>
            </a:extLst>
          </p:cNvPr>
          <p:cNvSpPr>
            <a:spLocks noGrp="1"/>
          </p:cNvSpPr>
          <p:nvPr/>
        </p:nvSpPr>
        <p:spPr>
          <a:xfrm>
            <a:off x="8593989" y="6313864"/>
            <a:ext cx="618837" cy="2672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fld id="{00000000-1234-1234-1234-123412341234}" type="slidenum">
              <a:rPr lang="en-US" sz="1050" smtClean="0">
                <a:solidFill>
                  <a:schemeClr val="bg1">
                    <a:lumMod val="50000"/>
                  </a:schemeClr>
                </a:solidFill>
              </a:rPr>
              <a:pPr marL="0" lvl="0" indent="0" algn="l" rtl="0">
                <a:spcBef>
                  <a:spcPts val="0"/>
                </a:spcBef>
                <a:spcAft>
                  <a:spcPts val="0"/>
                </a:spcAft>
                <a:buNone/>
              </a:pPr>
              <a:t>3</a:t>
            </a:fld>
            <a:endParaRPr lang="en-US" sz="1050" dirty="0">
              <a:solidFill>
                <a:schemeClr val="bg1">
                  <a:lumMod val="50000"/>
                </a:schemeClr>
              </a:solidFill>
            </a:endParaRPr>
          </a:p>
        </p:txBody>
      </p:sp>
    </p:spTree>
    <p:extLst>
      <p:ext uri="{BB962C8B-B14F-4D97-AF65-F5344CB8AC3E}">
        <p14:creationId xmlns:p14="http://schemas.microsoft.com/office/powerpoint/2010/main" val="244544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C053-00BD-EB0C-6433-ED4AA7702366}"/>
              </a:ext>
            </a:extLst>
          </p:cNvPr>
          <p:cNvSpPr>
            <a:spLocks noGrp="1"/>
          </p:cNvSpPr>
          <p:nvPr>
            <p:ph type="title" idx="4294967295"/>
          </p:nvPr>
        </p:nvSpPr>
        <p:spPr>
          <a:xfrm>
            <a:off x="500856" y="407987"/>
            <a:ext cx="8142287" cy="658813"/>
          </a:xfrm>
          <a:noFill/>
        </p:spPr>
        <p:txBody>
          <a:bodyPr>
            <a:noAutofit/>
          </a:bodyPr>
          <a:lstStyle/>
          <a:p>
            <a:pPr algn="ctr"/>
            <a:r>
              <a:rPr lang="en-US" sz="3600" b="1" dirty="0">
                <a:solidFill>
                  <a:schemeClr val="bg1"/>
                </a:solidFill>
                <a:latin typeface="Arial" panose="020B0604020202020204" pitchFamily="34" charset="0"/>
                <a:ea typeface="Trebuchet MS"/>
                <a:cs typeface="Arial" panose="020B0604020202020204" pitchFamily="34" charset="0"/>
                <a:sym typeface="Trebuchet MS"/>
              </a:rPr>
              <a:t>Indications for using pulse oximetry</a:t>
            </a:r>
            <a:endParaRPr lang="en-KE" sz="3600" dirty="0">
              <a:solidFill>
                <a:schemeClr val="bg1"/>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EDCD2D50-7287-D1EA-7CEC-D9994C2C52A9}"/>
              </a:ext>
            </a:extLst>
          </p:cNvPr>
          <p:cNvSpPr>
            <a:spLocks noGrp="1"/>
          </p:cNvSpPr>
          <p:nvPr>
            <p:ph type="body" sz="quarter" idx="4294967295"/>
          </p:nvPr>
        </p:nvSpPr>
        <p:spPr>
          <a:xfrm>
            <a:off x="674175" y="1278731"/>
            <a:ext cx="8142287" cy="5035133"/>
          </a:xfrm>
        </p:spPr>
        <p:txBody>
          <a:bodyPr lIns="274320" tIns="274320" rIns="274320" bIns="91440">
            <a:noAutofit/>
          </a:bodyPr>
          <a:lstStyle/>
          <a:p>
            <a:pPr>
              <a:lnSpc>
                <a:spcPct val="100000"/>
              </a:lnSpc>
            </a:pPr>
            <a:r>
              <a:rPr lang="en-US" dirty="0">
                <a:latin typeface="Arial" panose="020B0604020202020204" pitchFamily="34" charset="0"/>
                <a:ea typeface="Calibri"/>
                <a:cs typeface="Arial" panose="020B0604020202020204" pitchFamily="34" charset="0"/>
                <a:sym typeface="Calibri"/>
              </a:rPr>
              <a:t>Used to monitor newborns post-delivery, during and after resuscitation</a:t>
            </a:r>
          </a:p>
          <a:p>
            <a:pPr>
              <a:lnSpc>
                <a:spcPct val="100000"/>
              </a:lnSpc>
            </a:pPr>
            <a:r>
              <a:rPr lang="en-US" dirty="0">
                <a:latin typeface="Arial" panose="020B0604020202020204" pitchFamily="34" charset="0"/>
                <a:ea typeface="Calibri"/>
                <a:cs typeface="Arial" panose="020B0604020202020204" pitchFamily="34" charset="0"/>
                <a:sym typeface="Calibri"/>
              </a:rPr>
              <a:t>During Triage – SpO</a:t>
            </a:r>
            <a:r>
              <a:rPr lang="en-US" baseline="-25000" dirty="0">
                <a:latin typeface="Arial" panose="020B0604020202020204" pitchFamily="34" charset="0"/>
                <a:ea typeface="Calibri"/>
                <a:cs typeface="Arial" panose="020B0604020202020204" pitchFamily="34" charset="0"/>
                <a:sym typeface="Calibri"/>
              </a:rPr>
              <a:t>2</a:t>
            </a:r>
            <a:r>
              <a:rPr lang="en-US" dirty="0">
                <a:latin typeface="Arial" panose="020B0604020202020204" pitchFamily="34" charset="0"/>
                <a:ea typeface="Calibri"/>
                <a:cs typeface="Arial" panose="020B0604020202020204" pitchFamily="34" charset="0"/>
                <a:sym typeface="Calibri"/>
              </a:rPr>
              <a:t> is a vital sign </a:t>
            </a:r>
          </a:p>
          <a:p>
            <a:pPr>
              <a:lnSpc>
                <a:spcPct val="100000"/>
              </a:lnSpc>
            </a:pPr>
            <a:r>
              <a:rPr lang="en-US" dirty="0">
                <a:latin typeface="Arial" panose="020B0604020202020204" pitchFamily="34" charset="0"/>
                <a:ea typeface="Calibri"/>
                <a:cs typeface="Arial" panose="020B0604020202020204" pitchFamily="34" charset="0"/>
                <a:sym typeface="Calibri"/>
              </a:rPr>
              <a:t>To determine the need for O</a:t>
            </a:r>
            <a:r>
              <a:rPr lang="en-US" baseline="-25000" dirty="0">
                <a:latin typeface="Arial" panose="020B0604020202020204" pitchFamily="34" charset="0"/>
                <a:ea typeface="Calibri"/>
                <a:cs typeface="Arial" panose="020B0604020202020204" pitchFamily="34" charset="0"/>
                <a:sym typeface="Calibri"/>
              </a:rPr>
              <a:t>2 </a:t>
            </a:r>
            <a:r>
              <a:rPr lang="en-US" dirty="0">
                <a:latin typeface="Arial" panose="020B0604020202020204" pitchFamily="34" charset="0"/>
                <a:ea typeface="Calibri"/>
                <a:cs typeface="Arial" panose="020B0604020202020204" pitchFamily="34" charset="0"/>
                <a:sym typeface="Calibri"/>
              </a:rPr>
              <a:t>therapy </a:t>
            </a:r>
          </a:p>
          <a:p>
            <a:pPr>
              <a:lnSpc>
                <a:spcPct val="100000"/>
              </a:lnSpc>
            </a:pPr>
            <a:r>
              <a:rPr lang="en-US" dirty="0">
                <a:latin typeface="Arial" panose="020B0604020202020204" pitchFamily="34" charset="0"/>
                <a:ea typeface="Calibri"/>
                <a:cs typeface="Arial" panose="020B0604020202020204" pitchFamily="34" charset="0"/>
                <a:sym typeface="Calibri"/>
              </a:rPr>
              <a:t>Monitoring when on O</a:t>
            </a:r>
            <a:r>
              <a:rPr lang="en-US" baseline="-25000" dirty="0">
                <a:latin typeface="Arial" panose="020B0604020202020204" pitchFamily="34" charset="0"/>
                <a:ea typeface="Calibri"/>
                <a:cs typeface="Arial" panose="020B0604020202020204" pitchFamily="34" charset="0"/>
                <a:sym typeface="Calibri"/>
              </a:rPr>
              <a:t>2 </a:t>
            </a:r>
            <a:r>
              <a:rPr lang="en-US" dirty="0">
                <a:latin typeface="Arial" panose="020B0604020202020204" pitchFamily="34" charset="0"/>
                <a:ea typeface="Calibri"/>
                <a:cs typeface="Arial" panose="020B0604020202020204" pitchFamily="34" charset="0"/>
                <a:sym typeface="Calibri"/>
              </a:rPr>
              <a:t>therapy</a:t>
            </a:r>
          </a:p>
          <a:p>
            <a:pPr>
              <a:lnSpc>
                <a:spcPct val="100000"/>
              </a:lnSpc>
            </a:pPr>
            <a:r>
              <a:rPr lang="en-US" dirty="0">
                <a:latin typeface="Arial" panose="020B0604020202020204" pitchFamily="34" charset="0"/>
                <a:cs typeface="Arial" panose="020B0604020202020204" pitchFamily="34" charset="0"/>
                <a:sym typeface="Calibri"/>
              </a:rPr>
              <a:t>Screening for Critical Congenital Heart Diseases </a:t>
            </a:r>
          </a:p>
          <a:p>
            <a:pPr>
              <a:lnSpc>
                <a:spcPct val="100000"/>
              </a:lnSpc>
            </a:pPr>
            <a:r>
              <a:rPr lang="en-US" dirty="0">
                <a:latin typeface="Arial" panose="020B0604020202020204" pitchFamily="34" charset="0"/>
                <a:ea typeface="Calibri"/>
                <a:cs typeface="Arial" panose="020B0604020202020204" pitchFamily="34" charset="0"/>
                <a:sym typeface="Calibri"/>
              </a:rPr>
              <a:t>Monitoring of PR and O</a:t>
            </a:r>
            <a:r>
              <a:rPr lang="en-US" baseline="-25000" dirty="0">
                <a:latin typeface="Arial" panose="020B0604020202020204" pitchFamily="34" charset="0"/>
                <a:ea typeface="Calibri"/>
                <a:cs typeface="Arial" panose="020B0604020202020204" pitchFamily="34" charset="0"/>
                <a:sym typeface="Calibri"/>
              </a:rPr>
              <a:t>2 </a:t>
            </a:r>
            <a:r>
              <a:rPr lang="en-US" dirty="0">
                <a:latin typeface="Arial" panose="020B0604020202020204" pitchFamily="34" charset="0"/>
                <a:ea typeface="Calibri"/>
                <a:cs typeface="Arial" panose="020B0604020202020204" pitchFamily="34" charset="0"/>
                <a:sym typeface="Calibri"/>
              </a:rPr>
              <a:t>saturation of admitted neonates</a:t>
            </a:r>
          </a:p>
        </p:txBody>
      </p:sp>
      <p:sp>
        <p:nvSpPr>
          <p:cNvPr id="3" name="Slide Number Placeholder 2">
            <a:extLst>
              <a:ext uri="{FF2B5EF4-FFF2-40B4-BE49-F238E27FC236}">
                <a16:creationId xmlns:a16="http://schemas.microsoft.com/office/drawing/2014/main" id="{541DFC07-109D-F894-CC06-06CB97213FEF}"/>
              </a:ext>
            </a:extLst>
          </p:cNvPr>
          <p:cNvSpPr>
            <a:spLocks noGrp="1"/>
          </p:cNvSpPr>
          <p:nvPr/>
        </p:nvSpPr>
        <p:spPr>
          <a:xfrm>
            <a:off x="8593989" y="6313864"/>
            <a:ext cx="618837" cy="2672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fld id="{00000000-1234-1234-1234-123412341234}" type="slidenum">
              <a:rPr lang="en-US" sz="1050" smtClean="0">
                <a:solidFill>
                  <a:schemeClr val="bg1">
                    <a:lumMod val="50000"/>
                  </a:schemeClr>
                </a:solidFill>
              </a:rPr>
              <a:pPr marL="0" lvl="0" indent="0" algn="l" rtl="0">
                <a:spcBef>
                  <a:spcPts val="0"/>
                </a:spcBef>
                <a:spcAft>
                  <a:spcPts val="0"/>
                </a:spcAft>
                <a:buNone/>
              </a:pPr>
              <a:t>4</a:t>
            </a:fld>
            <a:endParaRPr lang="en-US" sz="1050" dirty="0">
              <a:solidFill>
                <a:schemeClr val="bg1">
                  <a:lumMod val="50000"/>
                </a:schemeClr>
              </a:solidFill>
            </a:endParaRPr>
          </a:p>
        </p:txBody>
      </p:sp>
    </p:spTree>
    <p:extLst>
      <p:ext uri="{BB962C8B-B14F-4D97-AF65-F5344CB8AC3E}">
        <p14:creationId xmlns:p14="http://schemas.microsoft.com/office/powerpoint/2010/main" val="211201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idx="4294967295"/>
          </p:nvPr>
        </p:nvSpPr>
        <p:spPr>
          <a:xfrm>
            <a:off x="235146" y="384364"/>
            <a:ext cx="8672052" cy="566822"/>
          </a:xfrm>
          <a:prstGeom prst="rect">
            <a:avLst/>
          </a:prstGeom>
        </p:spPr>
        <p:txBody>
          <a:bodyPr vert="horz" wrap="square" lIns="0" tIns="12700" rIns="0" bIns="0" rtlCol="0" anchor="ctr">
            <a:spAutoFit/>
          </a:bodyPr>
          <a:lstStyle/>
          <a:p>
            <a:pPr marL="12700" algn="ctr">
              <a:lnSpc>
                <a:spcPct val="100000"/>
              </a:lnSpc>
              <a:spcBef>
                <a:spcPts val="100"/>
              </a:spcBef>
            </a:pPr>
            <a:r>
              <a:rPr sz="3600" b="1" dirty="0">
                <a:solidFill>
                  <a:schemeClr val="bg1"/>
                </a:solidFill>
                <a:latin typeface="Arial" panose="020B0604020202020204" pitchFamily="34" charset="0"/>
                <a:cs typeface="Arial" panose="020B0604020202020204" pitchFamily="34" charset="0"/>
              </a:rPr>
              <a:t> </a:t>
            </a:r>
            <a:r>
              <a:rPr lang="en-US" sz="3600" b="1" spc="-5" dirty="0">
                <a:solidFill>
                  <a:schemeClr val="bg1"/>
                </a:solidFill>
                <a:latin typeface="Arial" panose="020B0604020202020204" pitchFamily="34" charset="0"/>
                <a:cs typeface="Arial" panose="020B0604020202020204" pitchFamily="34" charset="0"/>
              </a:rPr>
              <a:t>Advantages </a:t>
            </a:r>
            <a:r>
              <a:rPr lang="en-US" sz="3600" b="1" dirty="0">
                <a:solidFill>
                  <a:schemeClr val="bg1"/>
                </a:solidFill>
                <a:latin typeface="Arial" panose="020B0604020202020204" pitchFamily="34" charset="0"/>
                <a:cs typeface="Arial" panose="020B0604020202020204" pitchFamily="34" charset="0"/>
              </a:rPr>
              <a:t>of </a:t>
            </a:r>
            <a:r>
              <a:rPr lang="en-US" sz="3600" b="1" spc="-5" dirty="0">
                <a:solidFill>
                  <a:schemeClr val="bg1"/>
                </a:solidFill>
                <a:latin typeface="Arial" panose="020B0604020202020204" pitchFamily="34" charset="0"/>
                <a:cs typeface="Arial" panose="020B0604020202020204" pitchFamily="34" charset="0"/>
              </a:rPr>
              <a:t>using </a:t>
            </a:r>
            <a:r>
              <a:rPr lang="en-US" sz="3600" b="1" dirty="0">
                <a:solidFill>
                  <a:schemeClr val="bg1"/>
                </a:solidFill>
                <a:latin typeface="Arial" panose="020B0604020202020204" pitchFamily="34" charset="0"/>
                <a:cs typeface="Arial" panose="020B0604020202020204" pitchFamily="34" charset="0"/>
              </a:rPr>
              <a:t>a </a:t>
            </a:r>
            <a:r>
              <a:rPr sz="3600" b="1" dirty="0">
                <a:solidFill>
                  <a:schemeClr val="bg1"/>
                </a:solidFill>
                <a:latin typeface="Arial" panose="020B0604020202020204" pitchFamily="34" charset="0"/>
                <a:cs typeface="Arial" panose="020B0604020202020204" pitchFamily="34" charset="0"/>
              </a:rPr>
              <a:t>Pulse</a:t>
            </a:r>
            <a:r>
              <a:rPr sz="3600" b="1" spc="-40" dirty="0">
                <a:solidFill>
                  <a:schemeClr val="bg1"/>
                </a:solidFill>
                <a:latin typeface="Arial" panose="020B0604020202020204" pitchFamily="34" charset="0"/>
                <a:cs typeface="Arial" panose="020B0604020202020204" pitchFamily="34" charset="0"/>
              </a:rPr>
              <a:t> </a:t>
            </a:r>
            <a:r>
              <a:rPr sz="3600" b="1" spc="-5" dirty="0">
                <a:solidFill>
                  <a:schemeClr val="bg1"/>
                </a:solidFill>
                <a:latin typeface="Arial" panose="020B0604020202020204" pitchFamily="34" charset="0"/>
                <a:cs typeface="Arial" panose="020B0604020202020204" pitchFamily="34" charset="0"/>
              </a:rPr>
              <a:t>Oximet</a:t>
            </a:r>
            <a:r>
              <a:rPr lang="en-US" sz="3600" b="1" spc="-5" dirty="0">
                <a:solidFill>
                  <a:schemeClr val="bg1"/>
                </a:solidFill>
                <a:latin typeface="Arial" panose="020B0604020202020204" pitchFamily="34" charset="0"/>
                <a:cs typeface="Arial" panose="020B0604020202020204" pitchFamily="34" charset="0"/>
              </a:rPr>
              <a:t>er</a:t>
            </a:r>
            <a:endParaRPr sz="3600" b="1" spc="-5" dirty="0">
              <a:solidFill>
                <a:schemeClr val="bg1"/>
              </a:solidFill>
              <a:latin typeface="Arial" panose="020B0604020202020204" pitchFamily="34" charset="0"/>
              <a:cs typeface="Arial" panose="020B0604020202020204" pitchFamily="34" charset="0"/>
            </a:endParaRPr>
          </a:p>
        </p:txBody>
      </p:sp>
      <p:sp>
        <p:nvSpPr>
          <p:cNvPr id="10" name="object 10"/>
          <p:cNvSpPr txBox="1"/>
          <p:nvPr/>
        </p:nvSpPr>
        <p:spPr>
          <a:xfrm>
            <a:off x="2622867" y="6460810"/>
            <a:ext cx="3898265" cy="165735"/>
          </a:xfrm>
          <a:prstGeom prst="rect">
            <a:avLst/>
          </a:prstGeom>
        </p:spPr>
        <p:txBody>
          <a:bodyPr vert="horz" wrap="square" lIns="0" tIns="12065" rIns="0" bIns="0" rtlCol="0">
            <a:spAutoFit/>
          </a:bodyPr>
          <a:lstStyle/>
          <a:p>
            <a:pPr marL="12700">
              <a:spcBef>
                <a:spcPts val="95"/>
              </a:spcBef>
            </a:pPr>
            <a:r>
              <a:rPr sz="1000" i="1" dirty="0">
                <a:solidFill>
                  <a:srgbClr val="7E7E7E"/>
                </a:solidFill>
                <a:latin typeface="Arial" panose="020B0604020202020204"/>
                <a:cs typeface="Arial" panose="020B0604020202020204"/>
              </a:rPr>
              <a:t>WHO </a:t>
            </a:r>
            <a:r>
              <a:rPr sz="1000" i="1" spc="-10" dirty="0">
                <a:solidFill>
                  <a:srgbClr val="7E7E7E"/>
                </a:solidFill>
                <a:latin typeface="Arial" panose="020B0604020202020204"/>
                <a:cs typeface="Arial" panose="020B0604020202020204"/>
              </a:rPr>
              <a:t>2016: </a:t>
            </a:r>
            <a:r>
              <a:rPr sz="1000" i="1" spc="-5" dirty="0">
                <a:solidFill>
                  <a:srgbClr val="7E7E7E"/>
                </a:solidFill>
                <a:latin typeface="Arial" panose="020B0604020202020204"/>
                <a:cs typeface="Arial" panose="020B0604020202020204"/>
              </a:rPr>
              <a:t>Oxygen therapy for children: a manual for health</a:t>
            </a:r>
            <a:r>
              <a:rPr sz="1000" i="1" spc="-20" dirty="0">
                <a:solidFill>
                  <a:srgbClr val="7E7E7E"/>
                </a:solidFill>
                <a:latin typeface="Arial" panose="020B0604020202020204"/>
                <a:cs typeface="Arial" panose="020B0604020202020204"/>
              </a:rPr>
              <a:t> </a:t>
            </a:r>
            <a:r>
              <a:rPr sz="1000" i="1" spc="-5" dirty="0">
                <a:solidFill>
                  <a:srgbClr val="7E7E7E"/>
                </a:solidFill>
                <a:latin typeface="Arial" panose="020B0604020202020204"/>
                <a:cs typeface="Arial" panose="020B0604020202020204"/>
              </a:rPr>
              <a:t>workers</a:t>
            </a:r>
            <a:endParaRPr sz="1000" dirty="0">
              <a:latin typeface="Arial" panose="020B0604020202020204"/>
              <a:cs typeface="Arial" panose="020B0604020202020204"/>
            </a:endParaRPr>
          </a:p>
        </p:txBody>
      </p:sp>
      <p:sp>
        <p:nvSpPr>
          <p:cNvPr id="13" name="object 13"/>
          <p:cNvSpPr txBox="1"/>
          <p:nvPr/>
        </p:nvSpPr>
        <p:spPr>
          <a:xfrm>
            <a:off x="670016" y="1390281"/>
            <a:ext cx="7802311" cy="4844916"/>
          </a:xfrm>
          <a:prstGeom prst="rect">
            <a:avLst/>
          </a:prstGeom>
        </p:spPr>
        <p:txBody>
          <a:bodyPr vert="horz" wrap="square" lIns="0" tIns="195580" rIns="0" bIns="0" rtlCol="0">
            <a:spAutoFit/>
          </a:bodyPr>
          <a:lstStyle/>
          <a:p>
            <a:pPr marL="926465" marR="5080" lvl="1" indent="-457200">
              <a:spcAft>
                <a:spcPts val="1200"/>
              </a:spcAft>
              <a:buAutoNum type="arabicPeriod"/>
              <a:tabLst>
                <a:tab pos="926465" algn="l"/>
                <a:tab pos="927100" algn="l"/>
              </a:tabLst>
            </a:pPr>
            <a:r>
              <a:rPr sz="2800" spc="-5" dirty="0">
                <a:latin typeface="Arial" panose="020B0604020202020204"/>
                <a:cs typeface="Arial" panose="020B0604020202020204"/>
              </a:rPr>
              <a:t>Detects 20–30% more babies with hypoxemia than clinical signs</a:t>
            </a:r>
            <a:r>
              <a:rPr sz="2800" spc="35" dirty="0">
                <a:latin typeface="Arial" panose="020B0604020202020204"/>
                <a:cs typeface="Arial" panose="020B0604020202020204"/>
              </a:rPr>
              <a:t> </a:t>
            </a:r>
            <a:r>
              <a:rPr sz="2800" spc="-5" dirty="0">
                <a:latin typeface="Arial" panose="020B0604020202020204"/>
                <a:cs typeface="Arial" panose="020B0604020202020204"/>
              </a:rPr>
              <a:t>alone</a:t>
            </a:r>
            <a:endParaRPr sz="2800" dirty="0">
              <a:latin typeface="Arial" panose="020B0604020202020204"/>
              <a:cs typeface="Arial" panose="020B0604020202020204"/>
            </a:endParaRPr>
          </a:p>
          <a:p>
            <a:pPr marL="926465" marR="781685" lvl="1" indent="-457200">
              <a:spcAft>
                <a:spcPts val="1200"/>
              </a:spcAft>
              <a:buAutoNum type="arabicPeriod"/>
              <a:tabLst>
                <a:tab pos="926465" algn="l"/>
                <a:tab pos="927100" algn="l"/>
              </a:tabLst>
            </a:pPr>
            <a:r>
              <a:rPr sz="2800" spc="-5" dirty="0">
                <a:latin typeface="Arial" panose="020B0604020202020204"/>
                <a:cs typeface="Arial" panose="020B0604020202020204"/>
              </a:rPr>
              <a:t>Non </a:t>
            </a:r>
            <a:r>
              <a:rPr sz="2800" dirty="0">
                <a:latin typeface="Arial" panose="020B0604020202020204"/>
                <a:cs typeface="Arial" panose="020B0604020202020204"/>
              </a:rPr>
              <a:t>– </a:t>
            </a:r>
            <a:r>
              <a:rPr sz="2800" spc="-5" dirty="0">
                <a:latin typeface="Arial" panose="020B0604020202020204"/>
                <a:cs typeface="Arial" panose="020B0604020202020204"/>
              </a:rPr>
              <a:t>invasive and painless unlike blood gas analysis</a:t>
            </a:r>
            <a:endParaRPr sz="2800" dirty="0">
              <a:latin typeface="Arial" panose="020B0604020202020204"/>
              <a:cs typeface="Arial" panose="020B0604020202020204"/>
            </a:endParaRPr>
          </a:p>
          <a:p>
            <a:pPr marL="926465" lvl="1" indent="-457200">
              <a:spcAft>
                <a:spcPts val="1200"/>
              </a:spcAft>
              <a:buAutoNum type="arabicPeriod"/>
              <a:tabLst>
                <a:tab pos="926465" algn="l"/>
                <a:tab pos="927100" algn="l"/>
              </a:tabLst>
            </a:pPr>
            <a:r>
              <a:rPr sz="2800" spc="-5" dirty="0">
                <a:latin typeface="Arial" panose="020B0604020202020204"/>
                <a:cs typeface="Arial" panose="020B0604020202020204"/>
              </a:rPr>
              <a:t>Easy </a:t>
            </a:r>
            <a:r>
              <a:rPr sz="2800" dirty="0">
                <a:latin typeface="Arial" panose="020B0604020202020204"/>
                <a:cs typeface="Arial" panose="020B0604020202020204"/>
              </a:rPr>
              <a:t>to</a:t>
            </a:r>
            <a:r>
              <a:rPr sz="2800" spc="-80" dirty="0">
                <a:latin typeface="Arial" panose="020B0604020202020204"/>
                <a:cs typeface="Arial" panose="020B0604020202020204"/>
              </a:rPr>
              <a:t> </a:t>
            </a:r>
            <a:r>
              <a:rPr sz="2800" spc="-5" dirty="0">
                <a:latin typeface="Arial" panose="020B0604020202020204"/>
                <a:cs typeface="Arial" panose="020B0604020202020204"/>
              </a:rPr>
              <a:t>use</a:t>
            </a:r>
            <a:endParaRPr sz="2800" dirty="0">
              <a:latin typeface="Arial" panose="020B0604020202020204"/>
              <a:cs typeface="Arial" panose="020B0604020202020204"/>
            </a:endParaRPr>
          </a:p>
          <a:p>
            <a:pPr marL="926465" lvl="1" indent="-457200">
              <a:spcAft>
                <a:spcPts val="1200"/>
              </a:spcAft>
              <a:buAutoNum type="arabicPeriod"/>
              <a:tabLst>
                <a:tab pos="926465" algn="l"/>
                <a:tab pos="927100" algn="l"/>
              </a:tabLst>
            </a:pPr>
            <a:r>
              <a:rPr sz="2800" spc="-5" dirty="0">
                <a:latin typeface="Arial" panose="020B0604020202020204"/>
                <a:cs typeface="Arial" panose="020B0604020202020204"/>
              </a:rPr>
              <a:t>Inexpensive and widely</a:t>
            </a:r>
            <a:r>
              <a:rPr sz="2800" spc="65" dirty="0">
                <a:latin typeface="Arial" panose="020B0604020202020204"/>
                <a:cs typeface="Arial" panose="020B0604020202020204"/>
              </a:rPr>
              <a:t> </a:t>
            </a:r>
            <a:r>
              <a:rPr sz="2800" spc="-5" dirty="0">
                <a:latin typeface="Arial" panose="020B0604020202020204"/>
                <a:cs typeface="Arial" panose="020B0604020202020204"/>
              </a:rPr>
              <a:t>available</a:t>
            </a:r>
            <a:endParaRPr sz="2800" dirty="0">
              <a:latin typeface="Arial" panose="020B0604020202020204"/>
              <a:cs typeface="Arial" panose="020B0604020202020204"/>
            </a:endParaRPr>
          </a:p>
          <a:p>
            <a:pPr marL="521335">
              <a:spcAft>
                <a:spcPts val="1200"/>
              </a:spcAft>
            </a:pPr>
            <a:endParaRPr lang="en-US" sz="2000" b="1" spc="-5" dirty="0">
              <a:solidFill>
                <a:srgbClr val="7030A0"/>
              </a:solidFill>
              <a:latin typeface="Arial" panose="020B0604020202020204"/>
              <a:cs typeface="Arial" panose="020B0604020202020204"/>
            </a:endParaRPr>
          </a:p>
          <a:p>
            <a:pPr marL="521335" algn="ctr">
              <a:spcAft>
                <a:spcPts val="1200"/>
              </a:spcAft>
            </a:pPr>
            <a:r>
              <a:rPr sz="2800" b="1" spc="-5" dirty="0">
                <a:solidFill>
                  <a:srgbClr val="7030A0"/>
                </a:solidFill>
                <a:latin typeface="Arial" panose="020B0604020202020204"/>
                <a:cs typeface="Arial" panose="020B0604020202020204"/>
              </a:rPr>
              <a:t>All health facilities should have pulse</a:t>
            </a:r>
            <a:r>
              <a:rPr sz="2800" b="1" spc="-30" dirty="0">
                <a:solidFill>
                  <a:srgbClr val="7030A0"/>
                </a:solidFill>
                <a:latin typeface="Arial" panose="020B0604020202020204"/>
                <a:cs typeface="Arial" panose="020B0604020202020204"/>
              </a:rPr>
              <a:t> </a:t>
            </a:r>
            <a:r>
              <a:rPr sz="2800" b="1" spc="-5" dirty="0">
                <a:solidFill>
                  <a:srgbClr val="7030A0"/>
                </a:solidFill>
                <a:latin typeface="Arial" panose="020B0604020202020204"/>
                <a:cs typeface="Arial" panose="020B0604020202020204"/>
              </a:rPr>
              <a:t>oximeter</a:t>
            </a:r>
            <a:r>
              <a:rPr lang="en-US" sz="2800" b="1" spc="-5" dirty="0">
                <a:solidFill>
                  <a:srgbClr val="7030A0"/>
                </a:solidFill>
                <a:latin typeface="Arial" panose="020B0604020202020204"/>
                <a:cs typeface="Arial" panose="020B0604020202020204"/>
              </a:rPr>
              <a:t>s with neonatal probes</a:t>
            </a:r>
            <a:r>
              <a:rPr sz="2800" b="1" spc="-5" dirty="0">
                <a:solidFill>
                  <a:srgbClr val="7030A0"/>
                </a:solidFill>
                <a:latin typeface="Arial" panose="020B0604020202020204"/>
                <a:cs typeface="Arial" panose="020B0604020202020204"/>
              </a:rPr>
              <a:t>!</a:t>
            </a:r>
            <a:endParaRPr sz="2800" dirty="0">
              <a:solidFill>
                <a:srgbClr val="7030A0"/>
              </a:solidFill>
              <a:latin typeface="Arial" panose="020B0604020202020204"/>
              <a:cs typeface="Arial" panose="020B0604020202020204"/>
            </a:endParaRPr>
          </a:p>
        </p:txBody>
      </p:sp>
      <p:sp>
        <p:nvSpPr>
          <p:cNvPr id="2" name="Slide Number Placeholder 2">
            <a:extLst>
              <a:ext uri="{FF2B5EF4-FFF2-40B4-BE49-F238E27FC236}">
                <a16:creationId xmlns:a16="http://schemas.microsoft.com/office/drawing/2014/main" id="{ABE8636D-B03D-F6C6-67AF-D8354D5CBD77}"/>
              </a:ext>
            </a:extLst>
          </p:cNvPr>
          <p:cNvSpPr>
            <a:spLocks noGrp="1"/>
          </p:cNvSpPr>
          <p:nvPr/>
        </p:nvSpPr>
        <p:spPr>
          <a:xfrm>
            <a:off x="8593989" y="6313864"/>
            <a:ext cx="618837" cy="2672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fld id="{00000000-1234-1234-1234-123412341234}" type="slidenum">
              <a:rPr lang="en-US" sz="1050" smtClean="0">
                <a:solidFill>
                  <a:schemeClr val="bg1">
                    <a:lumMod val="50000"/>
                  </a:schemeClr>
                </a:solidFill>
              </a:rPr>
              <a:pPr marL="0" lvl="0" indent="0" algn="l" rtl="0">
                <a:spcBef>
                  <a:spcPts val="0"/>
                </a:spcBef>
                <a:spcAft>
                  <a:spcPts val="0"/>
                </a:spcAft>
                <a:buNone/>
              </a:pPr>
              <a:t>5</a:t>
            </a:fld>
            <a:endParaRPr lang="en-US" sz="1050" dirty="0">
              <a:solidFill>
                <a:schemeClr val="bg1">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8011" y="274485"/>
            <a:ext cx="7501757" cy="503237"/>
          </a:xfrm>
        </p:spPr>
        <p:txBody>
          <a:bodyPr>
            <a:noAutofit/>
          </a:bodyPr>
          <a:lstStyle/>
          <a:p>
            <a:pPr algn="ctr" eaLnBrk="1" hangingPunct="1">
              <a:spcBef>
                <a:spcPct val="0"/>
              </a:spcBef>
              <a:buClr>
                <a:srgbClr val="97ABBC"/>
              </a:buClr>
              <a:defRPr/>
            </a:pPr>
            <a:r>
              <a:rPr lang="en-US" sz="3200" b="1" dirty="0">
                <a:solidFill>
                  <a:srgbClr val="7030A0"/>
                </a:solidFill>
                <a:latin typeface="Arial" panose="020B0604020202020204" pitchFamily="34" charset="0"/>
                <a:cs typeface="Arial" panose="020B0604020202020204" pitchFamily="34" charset="0"/>
              </a:rPr>
              <a:t>Devices used for pulse oximetry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r="44448"/>
          <a:stretch>
            <a:fillRect/>
          </a:stretch>
        </p:blipFill>
        <p:spPr>
          <a:xfrm>
            <a:off x="4096818" y="1010208"/>
            <a:ext cx="1569160" cy="223673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8341"/>
          <a:stretch/>
        </p:blipFill>
        <p:spPr>
          <a:xfrm>
            <a:off x="4675278" y="4136906"/>
            <a:ext cx="1658199" cy="1788047"/>
          </a:xfrm>
          <a:prstGeom prst="rect">
            <a:avLst/>
          </a:prstGeom>
        </p:spPr>
      </p:pic>
      <p:pic>
        <p:nvPicPr>
          <p:cNvPr id="10" name="object 30"/>
          <p:cNvPicPr/>
          <p:nvPr/>
        </p:nvPicPr>
        <p:blipFill>
          <a:blip r:embed="rId4" cstate="print"/>
          <a:stretch>
            <a:fillRect/>
          </a:stretch>
        </p:blipFill>
        <p:spPr>
          <a:xfrm>
            <a:off x="998493" y="4136906"/>
            <a:ext cx="2377435" cy="1649679"/>
          </a:xfrm>
          <a:prstGeom prst="rect">
            <a:avLst/>
          </a:prstGeom>
        </p:spPr>
      </p:pic>
      <p:sp>
        <p:nvSpPr>
          <p:cNvPr id="4" name="TextBox 3"/>
          <p:cNvSpPr txBox="1"/>
          <p:nvPr/>
        </p:nvSpPr>
        <p:spPr>
          <a:xfrm>
            <a:off x="1252040" y="5883527"/>
            <a:ext cx="187034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Cardiac monitor</a:t>
            </a:r>
          </a:p>
        </p:txBody>
      </p:sp>
      <p:sp>
        <p:nvSpPr>
          <p:cNvPr id="6" name="TextBox 5"/>
          <p:cNvSpPr txBox="1"/>
          <p:nvPr/>
        </p:nvSpPr>
        <p:spPr>
          <a:xfrm>
            <a:off x="5938844" y="4909697"/>
            <a:ext cx="237142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Not Recommended for Newborns</a:t>
            </a:r>
          </a:p>
        </p:txBody>
      </p:sp>
      <p:sp>
        <p:nvSpPr>
          <p:cNvPr id="8" name="TextBox 7"/>
          <p:cNvSpPr txBox="1"/>
          <p:nvPr/>
        </p:nvSpPr>
        <p:spPr>
          <a:xfrm>
            <a:off x="5199242" y="5861029"/>
            <a:ext cx="27109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Finger tip pulse oximeter</a:t>
            </a:r>
          </a:p>
        </p:txBody>
      </p:sp>
      <p:sp>
        <p:nvSpPr>
          <p:cNvPr id="11" name="object 13"/>
          <p:cNvSpPr/>
          <p:nvPr/>
        </p:nvSpPr>
        <p:spPr>
          <a:xfrm>
            <a:off x="6222560" y="983240"/>
            <a:ext cx="2278965" cy="1470390"/>
          </a:xfrm>
          <a:prstGeom prst="rect">
            <a:avLst/>
          </a:prstGeom>
          <a:blipFill>
            <a:blip r:embed="rId5"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6222560" y="2763417"/>
            <a:ext cx="237142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Recommended for Newborns</a:t>
            </a:r>
          </a:p>
        </p:txBody>
      </p:sp>
      <p:sp>
        <p:nvSpPr>
          <p:cNvPr id="13" name="TextBox 12"/>
          <p:cNvSpPr txBox="1"/>
          <p:nvPr/>
        </p:nvSpPr>
        <p:spPr>
          <a:xfrm>
            <a:off x="6516497" y="2459461"/>
            <a:ext cx="199136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Neonatal probe</a:t>
            </a:r>
          </a:p>
        </p:txBody>
      </p:sp>
      <p:sp>
        <p:nvSpPr>
          <p:cNvPr id="3" name="Slide Number Placeholder 2">
            <a:extLst>
              <a:ext uri="{FF2B5EF4-FFF2-40B4-BE49-F238E27FC236}">
                <a16:creationId xmlns:a16="http://schemas.microsoft.com/office/drawing/2014/main" id="{990E21EA-7BF4-E91F-5A5E-A7888A2734AE}"/>
              </a:ext>
            </a:extLst>
          </p:cNvPr>
          <p:cNvSpPr>
            <a:spLocks noGrp="1"/>
          </p:cNvSpPr>
          <p:nvPr/>
        </p:nvSpPr>
        <p:spPr>
          <a:xfrm>
            <a:off x="8593989" y="6313864"/>
            <a:ext cx="618837" cy="2672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fld id="{00000000-1234-1234-1234-123412341234}" type="slidenum">
              <a:rPr lang="en-US" sz="1050" smtClean="0">
                <a:solidFill>
                  <a:schemeClr val="bg1">
                    <a:lumMod val="50000"/>
                  </a:schemeClr>
                </a:solidFill>
              </a:rPr>
              <a:pPr marL="0" lvl="0" indent="0" algn="l" rtl="0">
                <a:spcBef>
                  <a:spcPts val="0"/>
                </a:spcBef>
                <a:spcAft>
                  <a:spcPts val="0"/>
                </a:spcAft>
                <a:buNone/>
              </a:pPr>
              <a:t>6</a:t>
            </a:fld>
            <a:endParaRPr lang="en-US" sz="1050" dirty="0">
              <a:solidFill>
                <a:schemeClr val="bg1">
                  <a:lumMod val="50000"/>
                </a:schemeClr>
              </a:solidFill>
            </a:endParaRPr>
          </a:p>
        </p:txBody>
      </p:sp>
      <p:sp>
        <p:nvSpPr>
          <p:cNvPr id="14" name="Rectangle 13">
            <a:extLst>
              <a:ext uri="{FF2B5EF4-FFF2-40B4-BE49-F238E27FC236}">
                <a16:creationId xmlns:a16="http://schemas.microsoft.com/office/drawing/2014/main" id="{9D8E7B76-4BCF-7950-76C5-B2FFD9F5A638}"/>
              </a:ext>
            </a:extLst>
          </p:cNvPr>
          <p:cNvSpPr/>
          <p:nvPr/>
        </p:nvSpPr>
        <p:spPr>
          <a:xfrm>
            <a:off x="4454013" y="3999614"/>
            <a:ext cx="3971530" cy="232752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5" name="TextBox 14">
            <a:extLst>
              <a:ext uri="{FF2B5EF4-FFF2-40B4-BE49-F238E27FC236}">
                <a16:creationId xmlns:a16="http://schemas.microsoft.com/office/drawing/2014/main" id="{7B8561A4-4CB0-0454-890A-EDA2A53CDF66}"/>
              </a:ext>
            </a:extLst>
          </p:cNvPr>
          <p:cNvSpPr txBox="1"/>
          <p:nvPr/>
        </p:nvSpPr>
        <p:spPr>
          <a:xfrm>
            <a:off x="3540235" y="3350203"/>
            <a:ext cx="28001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Handheld Pulse Oximeter</a:t>
            </a:r>
          </a:p>
        </p:txBody>
      </p:sp>
      <p:sp>
        <p:nvSpPr>
          <p:cNvPr id="17" name="TextBox 16">
            <a:extLst>
              <a:ext uri="{FF2B5EF4-FFF2-40B4-BE49-F238E27FC236}">
                <a16:creationId xmlns:a16="http://schemas.microsoft.com/office/drawing/2014/main" id="{7EEA7AE6-77D9-A8BD-EF84-C8ED0A9F3E69}"/>
              </a:ext>
            </a:extLst>
          </p:cNvPr>
          <p:cNvSpPr txBox="1"/>
          <p:nvPr/>
        </p:nvSpPr>
        <p:spPr>
          <a:xfrm>
            <a:off x="718011" y="3346625"/>
            <a:ext cx="253713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Bench Pulse Oximeter</a:t>
            </a:r>
          </a:p>
        </p:txBody>
      </p:sp>
      <p:pic>
        <p:nvPicPr>
          <p:cNvPr id="19" name="Picture 18">
            <a:extLst>
              <a:ext uri="{FF2B5EF4-FFF2-40B4-BE49-F238E27FC236}">
                <a16:creationId xmlns:a16="http://schemas.microsoft.com/office/drawing/2014/main" id="{736C0EA4-3551-0CEA-AE10-BC0E6A311F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049" y="999486"/>
            <a:ext cx="3185652" cy="22581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idx="4294967295"/>
          </p:nvPr>
        </p:nvSpPr>
        <p:spPr>
          <a:xfrm>
            <a:off x="369093" y="261657"/>
            <a:ext cx="8405813" cy="712787"/>
          </a:xfrm>
          <a:noFill/>
          <a:ln>
            <a:noFill/>
          </a:ln>
        </p:spPr>
        <p:txBody>
          <a:bodyPr anchor="ctr">
            <a:noAutofit/>
          </a:bodyPr>
          <a:lstStyle/>
          <a:p>
            <a:pPr algn="ctr" defTabSz="342900" eaLnBrk="0" fontAlgn="base" hangingPunct="0">
              <a:spcAft>
                <a:spcPct val="0"/>
              </a:spcAft>
            </a:pPr>
            <a:r>
              <a:rPr kumimoji="1" lang="en-US" altLang="en-US" sz="3200" b="1" dirty="0">
                <a:solidFill>
                  <a:srgbClr val="7030A0"/>
                </a:solidFill>
                <a:latin typeface="Arial" panose="020B0604020202020204" pitchFamily="34" charset="0"/>
                <a:ea typeface="MS PGothic" pitchFamily="34" charset="-128"/>
                <a:cs typeface="Arial" panose="020B0604020202020204" pitchFamily="34" charset="0"/>
              </a:rPr>
              <a:t>Components of a handheld pulse oximeter</a:t>
            </a:r>
          </a:p>
        </p:txBody>
      </p:sp>
      <p:grpSp>
        <p:nvGrpSpPr>
          <p:cNvPr id="26" name="Group 25">
            <a:extLst>
              <a:ext uri="{FF2B5EF4-FFF2-40B4-BE49-F238E27FC236}">
                <a16:creationId xmlns:a16="http://schemas.microsoft.com/office/drawing/2014/main" id="{D6434D8E-A244-863A-C509-3E7D5579232E}"/>
              </a:ext>
            </a:extLst>
          </p:cNvPr>
          <p:cNvGrpSpPr/>
          <p:nvPr/>
        </p:nvGrpSpPr>
        <p:grpSpPr>
          <a:xfrm>
            <a:off x="550501" y="1004680"/>
            <a:ext cx="8287704" cy="4047163"/>
            <a:chOff x="691452" y="1664926"/>
            <a:chExt cx="6583038" cy="2931653"/>
          </a:xfrm>
        </p:grpSpPr>
        <p:pic>
          <p:nvPicPr>
            <p:cNvPr id="29" name="Picture 28">
              <a:extLst>
                <a:ext uri="{FF2B5EF4-FFF2-40B4-BE49-F238E27FC236}">
                  <a16:creationId xmlns:a16="http://schemas.microsoft.com/office/drawing/2014/main" id="{B67D4095-09C7-4268-8705-B18D94B647E6}"/>
                </a:ext>
              </a:extLst>
            </p:cNvPr>
            <p:cNvPicPr>
              <a:picLocks noChangeAspect="1"/>
            </p:cNvPicPr>
            <p:nvPr/>
          </p:nvPicPr>
          <p:blipFill>
            <a:blip r:embed="rId3"/>
            <a:stretch>
              <a:fillRect/>
            </a:stretch>
          </p:blipFill>
          <p:spPr>
            <a:xfrm>
              <a:off x="2463582" y="1664926"/>
              <a:ext cx="2321609" cy="2530935"/>
            </a:xfrm>
            <a:prstGeom prst="rect">
              <a:avLst/>
            </a:prstGeom>
          </p:spPr>
        </p:pic>
        <p:sp>
          <p:nvSpPr>
            <p:cNvPr id="34" name="TextBox 33">
              <a:extLst>
                <a:ext uri="{FF2B5EF4-FFF2-40B4-BE49-F238E27FC236}">
                  <a16:creationId xmlns:a16="http://schemas.microsoft.com/office/drawing/2014/main" id="{B2FDA217-A9D0-47C5-AC68-165EB076329C}"/>
                </a:ext>
              </a:extLst>
            </p:cNvPr>
            <p:cNvSpPr txBox="1"/>
            <p:nvPr/>
          </p:nvSpPr>
          <p:spPr>
            <a:xfrm>
              <a:off x="5305418" y="2095133"/>
              <a:ext cx="1633781" cy="281381"/>
            </a:xfrm>
            <a:prstGeom prst="rect">
              <a:avLst/>
            </a:prstGeom>
            <a:noFill/>
          </p:spPr>
          <p:txBody>
            <a:bodyPr wrap="square" rtlCol="0">
              <a:spAutoFit/>
            </a:bodyPr>
            <a:lstStyle/>
            <a:p>
              <a:pPr>
                <a:defRPr/>
              </a:pPr>
              <a:r>
                <a:rPr lang="en-US" b="1" dirty="0">
                  <a:solidFill>
                    <a:prstClr val="black"/>
                  </a:solidFill>
                  <a:latin typeface="Arial" panose="020B0604020202020204" pitchFamily="34" charset="0"/>
                  <a:cs typeface="Arial" panose="020B0604020202020204" pitchFamily="34" charset="0"/>
                </a:rPr>
                <a:t>Scroll Button</a:t>
              </a:r>
            </a:p>
          </p:txBody>
        </p:sp>
        <p:cxnSp>
          <p:nvCxnSpPr>
            <p:cNvPr id="35" name="Straight Arrow Connector 34">
              <a:extLst>
                <a:ext uri="{FF2B5EF4-FFF2-40B4-BE49-F238E27FC236}">
                  <a16:creationId xmlns:a16="http://schemas.microsoft.com/office/drawing/2014/main" id="{6416B047-7314-407A-B0E2-0FD92267A105}"/>
                </a:ext>
              </a:extLst>
            </p:cNvPr>
            <p:cNvCxnSpPr>
              <a:cxnSpLocks/>
            </p:cNvCxnSpPr>
            <p:nvPr/>
          </p:nvCxnSpPr>
          <p:spPr>
            <a:xfrm flipH="1">
              <a:off x="4013526" y="2416183"/>
              <a:ext cx="1316563" cy="1288769"/>
            </a:xfrm>
            <a:prstGeom prst="straightConnector1">
              <a:avLst/>
            </a:prstGeom>
            <a:ln w="38100">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44F0410E-6917-4C28-92D8-864B9531400A}"/>
                </a:ext>
              </a:extLst>
            </p:cNvPr>
            <p:cNvSpPr txBox="1"/>
            <p:nvPr/>
          </p:nvSpPr>
          <p:spPr>
            <a:xfrm>
              <a:off x="5679181" y="2553249"/>
              <a:ext cx="1595309" cy="369332"/>
            </a:xfrm>
            <a:prstGeom prst="rect">
              <a:avLst/>
            </a:prstGeom>
            <a:noFill/>
          </p:spPr>
          <p:txBody>
            <a:bodyPr wrap="none" rtlCol="0">
              <a:spAutoFit/>
            </a:bodyPr>
            <a:lstStyle/>
            <a:p>
              <a:pPr>
                <a:defRPr/>
              </a:pPr>
              <a:r>
                <a:rPr lang="en-US" b="1" dirty="0">
                  <a:solidFill>
                    <a:prstClr val="black"/>
                  </a:solidFill>
                  <a:latin typeface="Arial" panose="020B0604020202020204" pitchFamily="34" charset="0"/>
                  <a:cs typeface="Arial" panose="020B0604020202020204" pitchFamily="34" charset="0"/>
                </a:rPr>
                <a:t>Menu Button</a:t>
              </a:r>
            </a:p>
          </p:txBody>
        </p:sp>
        <p:cxnSp>
          <p:nvCxnSpPr>
            <p:cNvPr id="37" name="Straight Arrow Connector 36">
              <a:extLst>
                <a:ext uri="{FF2B5EF4-FFF2-40B4-BE49-F238E27FC236}">
                  <a16:creationId xmlns:a16="http://schemas.microsoft.com/office/drawing/2014/main" id="{DCBD7A88-8BE3-40E5-B652-B9A300BC3F14}"/>
                </a:ext>
              </a:extLst>
            </p:cNvPr>
            <p:cNvCxnSpPr>
              <a:cxnSpLocks/>
              <a:stCxn id="36" idx="1"/>
            </p:cNvCxnSpPr>
            <p:nvPr/>
          </p:nvCxnSpPr>
          <p:spPr>
            <a:xfrm flipH="1">
              <a:off x="4255135" y="2737915"/>
              <a:ext cx="1424046" cy="957980"/>
            </a:xfrm>
            <a:prstGeom prst="straightConnector1">
              <a:avLst/>
            </a:prstGeom>
            <a:ln w="38100">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C07BE35F-C51A-432E-8595-E43C965E9993}"/>
                </a:ext>
              </a:extLst>
            </p:cNvPr>
            <p:cNvSpPr txBox="1"/>
            <p:nvPr/>
          </p:nvSpPr>
          <p:spPr>
            <a:xfrm>
              <a:off x="5661962" y="3256007"/>
              <a:ext cx="1342554" cy="281381"/>
            </a:xfrm>
            <a:prstGeom prst="rect">
              <a:avLst/>
            </a:prstGeom>
            <a:noFill/>
          </p:spPr>
          <p:txBody>
            <a:bodyPr wrap="square" rtlCol="0">
              <a:spAutoFit/>
            </a:bodyPr>
            <a:lstStyle/>
            <a:p>
              <a:pPr>
                <a:defRPr/>
              </a:pPr>
              <a:r>
                <a:rPr lang="en-US" b="1" dirty="0">
                  <a:solidFill>
                    <a:prstClr val="black"/>
                  </a:solidFill>
                  <a:latin typeface="Arial" panose="020B0604020202020204" pitchFamily="34" charset="0"/>
                  <a:cs typeface="Arial" panose="020B0604020202020204" pitchFamily="34" charset="0"/>
                </a:rPr>
                <a:t>Menu Button</a:t>
              </a:r>
            </a:p>
          </p:txBody>
        </p:sp>
        <p:cxnSp>
          <p:nvCxnSpPr>
            <p:cNvPr id="39" name="Straight Arrow Connector 38">
              <a:extLst>
                <a:ext uri="{FF2B5EF4-FFF2-40B4-BE49-F238E27FC236}">
                  <a16:creationId xmlns:a16="http://schemas.microsoft.com/office/drawing/2014/main" id="{5970CCC0-ACA0-4D87-BEF3-ED80BBAFA898}"/>
                </a:ext>
              </a:extLst>
            </p:cNvPr>
            <p:cNvCxnSpPr>
              <a:cxnSpLocks/>
            </p:cNvCxnSpPr>
            <p:nvPr/>
          </p:nvCxnSpPr>
          <p:spPr>
            <a:xfrm flipH="1">
              <a:off x="4138008" y="3480365"/>
              <a:ext cx="1495405" cy="346614"/>
            </a:xfrm>
            <a:prstGeom prst="straightConnector1">
              <a:avLst/>
            </a:prstGeom>
            <a:ln w="38100">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92C9DBD4-E4DE-4B7F-8439-E03EEFE9E515}"/>
                </a:ext>
              </a:extLst>
            </p:cNvPr>
            <p:cNvSpPr txBox="1"/>
            <p:nvPr/>
          </p:nvSpPr>
          <p:spPr>
            <a:xfrm>
              <a:off x="3354888" y="4315198"/>
              <a:ext cx="1552746" cy="281381"/>
            </a:xfrm>
            <a:prstGeom prst="rect">
              <a:avLst/>
            </a:prstGeom>
            <a:noFill/>
          </p:spPr>
          <p:txBody>
            <a:bodyPr wrap="square" rtlCol="0">
              <a:spAutoFit/>
            </a:bodyPr>
            <a:lstStyle/>
            <a:p>
              <a:pPr>
                <a:defRPr/>
              </a:pPr>
              <a:r>
                <a:rPr lang="en-US" b="1" dirty="0">
                  <a:solidFill>
                    <a:prstClr val="black"/>
                  </a:solidFill>
                  <a:latin typeface="Arial" panose="020B0604020202020204" pitchFamily="34" charset="0"/>
                  <a:cs typeface="Arial" panose="020B0604020202020204" pitchFamily="34" charset="0"/>
                </a:rPr>
                <a:t>Silence Button</a:t>
              </a:r>
            </a:p>
          </p:txBody>
        </p:sp>
        <p:cxnSp>
          <p:nvCxnSpPr>
            <p:cNvPr id="41" name="Straight Arrow Connector 40">
              <a:extLst>
                <a:ext uri="{FF2B5EF4-FFF2-40B4-BE49-F238E27FC236}">
                  <a16:creationId xmlns:a16="http://schemas.microsoft.com/office/drawing/2014/main" id="{4E165FC5-C2F5-4FFF-83B9-B8AD97289AB6}"/>
                </a:ext>
              </a:extLst>
            </p:cNvPr>
            <p:cNvCxnSpPr>
              <a:cxnSpLocks/>
            </p:cNvCxnSpPr>
            <p:nvPr/>
          </p:nvCxnSpPr>
          <p:spPr>
            <a:xfrm flipH="1" flipV="1">
              <a:off x="3868860" y="3748045"/>
              <a:ext cx="57636" cy="632223"/>
            </a:xfrm>
            <a:prstGeom prst="straightConnector1">
              <a:avLst/>
            </a:prstGeom>
            <a:ln w="38100">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D6B8CDE8-4244-4B9E-8E24-76BF927804F7}"/>
                </a:ext>
              </a:extLst>
            </p:cNvPr>
            <p:cNvSpPr txBox="1"/>
            <p:nvPr/>
          </p:nvSpPr>
          <p:spPr>
            <a:xfrm>
              <a:off x="785697" y="3652747"/>
              <a:ext cx="1291034" cy="281381"/>
            </a:xfrm>
            <a:prstGeom prst="rect">
              <a:avLst/>
            </a:prstGeom>
            <a:noFill/>
          </p:spPr>
          <p:txBody>
            <a:bodyPr wrap="square" rtlCol="0">
              <a:spAutoFit/>
            </a:bodyPr>
            <a:lstStyle/>
            <a:p>
              <a:pPr>
                <a:defRPr/>
              </a:pPr>
              <a:r>
                <a:rPr lang="en-US" sz="1800" b="1" dirty="0">
                  <a:effectLst/>
                  <a:latin typeface="Arial" panose="020B0604020202020204" pitchFamily="34" charset="0"/>
                  <a:ea typeface="Calibri" panose="020F0502020204030204" pitchFamily="34" charset="0"/>
                  <a:cs typeface="Arial" panose="020B0604020202020204" pitchFamily="34" charset="0"/>
                </a:rPr>
                <a:t>SpO</a:t>
              </a:r>
              <a:r>
                <a:rPr lang="en-US" sz="1800" b="1" baseline="-25000" dirty="0">
                  <a:effectLst/>
                  <a:latin typeface="Arial" panose="020B0604020202020204" pitchFamily="34" charset="0"/>
                  <a:ea typeface="Calibri" panose="020F0502020204030204" pitchFamily="34" charset="0"/>
                  <a:cs typeface="Arial" panose="020B0604020202020204" pitchFamily="34" charset="0"/>
                </a:rPr>
                <a:t>2</a:t>
              </a:r>
              <a:r>
                <a:rPr lang="en-US" b="1" baseline="-25000" dirty="0">
                  <a:latin typeface="Arial" panose="020B0604020202020204" pitchFamily="34" charset="0"/>
                  <a:ea typeface="Calibri" panose="020F050202020403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probe</a:t>
              </a:r>
            </a:p>
          </p:txBody>
        </p:sp>
        <p:cxnSp>
          <p:nvCxnSpPr>
            <p:cNvPr id="43" name="Straight Arrow Connector 42">
              <a:extLst>
                <a:ext uri="{FF2B5EF4-FFF2-40B4-BE49-F238E27FC236}">
                  <a16:creationId xmlns:a16="http://schemas.microsoft.com/office/drawing/2014/main" id="{23039FC8-3D04-4414-A6C8-D37467B36E0C}"/>
                </a:ext>
              </a:extLst>
            </p:cNvPr>
            <p:cNvCxnSpPr>
              <a:cxnSpLocks/>
            </p:cNvCxnSpPr>
            <p:nvPr/>
          </p:nvCxnSpPr>
          <p:spPr>
            <a:xfrm>
              <a:off x="2106204" y="3812375"/>
              <a:ext cx="400674" cy="8655"/>
            </a:xfrm>
            <a:prstGeom prst="straightConnector1">
              <a:avLst/>
            </a:prstGeom>
            <a:ln w="38100">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2D200C29-0CE2-4C95-B6DA-A750BDD743A8}"/>
                </a:ext>
              </a:extLst>
            </p:cNvPr>
            <p:cNvSpPr txBox="1"/>
            <p:nvPr/>
          </p:nvSpPr>
          <p:spPr>
            <a:xfrm>
              <a:off x="691452" y="3148697"/>
              <a:ext cx="1685077" cy="369332"/>
            </a:xfrm>
            <a:prstGeom prst="rect">
              <a:avLst/>
            </a:prstGeom>
            <a:noFill/>
          </p:spPr>
          <p:txBody>
            <a:bodyPr wrap="none" rtlCol="0">
              <a:spAutoFit/>
            </a:bodyPr>
            <a:lstStyle/>
            <a:p>
              <a:pPr>
                <a:defRPr/>
              </a:pPr>
              <a:r>
                <a:rPr lang="en-US" b="1" dirty="0">
                  <a:solidFill>
                    <a:prstClr val="black"/>
                  </a:solidFill>
                  <a:latin typeface="Arial" panose="020B0604020202020204" pitchFamily="34" charset="0"/>
                  <a:cs typeface="Arial" panose="020B0604020202020204" pitchFamily="34" charset="0"/>
                </a:rPr>
                <a:t>On/Off button</a:t>
              </a:r>
            </a:p>
          </p:txBody>
        </p:sp>
        <p:cxnSp>
          <p:nvCxnSpPr>
            <p:cNvPr id="45" name="Straight Arrow Connector 44">
              <a:extLst>
                <a:ext uri="{FF2B5EF4-FFF2-40B4-BE49-F238E27FC236}">
                  <a16:creationId xmlns:a16="http://schemas.microsoft.com/office/drawing/2014/main" id="{3478C1F6-FD9B-4AC6-A35B-069A8DE006EE}"/>
                </a:ext>
              </a:extLst>
            </p:cNvPr>
            <p:cNvCxnSpPr>
              <a:cxnSpLocks/>
            </p:cNvCxnSpPr>
            <p:nvPr/>
          </p:nvCxnSpPr>
          <p:spPr>
            <a:xfrm>
              <a:off x="2405078" y="3349280"/>
              <a:ext cx="1305125" cy="294866"/>
            </a:xfrm>
            <a:prstGeom prst="straightConnector1">
              <a:avLst/>
            </a:prstGeom>
            <a:ln w="38100">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A42CE248-44D6-49C1-8922-04BB5687368C}"/>
                </a:ext>
              </a:extLst>
            </p:cNvPr>
            <p:cNvSpPr txBox="1"/>
            <p:nvPr/>
          </p:nvSpPr>
          <p:spPr>
            <a:xfrm>
              <a:off x="1025089" y="2605255"/>
              <a:ext cx="1280836" cy="281381"/>
            </a:xfrm>
            <a:prstGeom prst="rect">
              <a:avLst/>
            </a:prstGeom>
            <a:noFill/>
          </p:spPr>
          <p:txBody>
            <a:bodyPr wrap="square" rtlCol="0">
              <a:spAutoFit/>
            </a:bodyPr>
            <a:lstStyle/>
            <a:p>
              <a:pPr>
                <a:defRPr/>
              </a:pPr>
              <a:r>
                <a:rPr lang="en-US" b="1" dirty="0">
                  <a:solidFill>
                    <a:prstClr val="black"/>
                  </a:solidFill>
                  <a:latin typeface="Arial" panose="020B0604020202020204" pitchFamily="34" charset="0"/>
                  <a:cs typeface="Arial" panose="020B0604020202020204" pitchFamily="34" charset="0"/>
                </a:rPr>
                <a:t>LCD Display</a:t>
              </a:r>
            </a:p>
          </p:txBody>
        </p:sp>
        <p:cxnSp>
          <p:nvCxnSpPr>
            <p:cNvPr id="47" name="Straight Arrow Connector 46">
              <a:extLst>
                <a:ext uri="{FF2B5EF4-FFF2-40B4-BE49-F238E27FC236}">
                  <a16:creationId xmlns:a16="http://schemas.microsoft.com/office/drawing/2014/main" id="{7E6C48B0-279B-4CB8-AC00-1ACB4D72F6D4}"/>
                </a:ext>
              </a:extLst>
            </p:cNvPr>
            <p:cNvCxnSpPr>
              <a:cxnSpLocks/>
            </p:cNvCxnSpPr>
            <p:nvPr/>
          </p:nvCxnSpPr>
          <p:spPr>
            <a:xfrm>
              <a:off x="2340740" y="2820546"/>
              <a:ext cx="1305125" cy="294866"/>
            </a:xfrm>
            <a:prstGeom prst="straightConnector1">
              <a:avLst/>
            </a:prstGeom>
            <a:ln w="38100">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050E17BA-9B1E-46E3-9C35-362C5DC3866E}"/>
                </a:ext>
              </a:extLst>
            </p:cNvPr>
            <p:cNvSpPr txBox="1"/>
            <p:nvPr/>
          </p:nvSpPr>
          <p:spPr>
            <a:xfrm>
              <a:off x="800017" y="1853429"/>
              <a:ext cx="2125768" cy="281381"/>
            </a:xfrm>
            <a:prstGeom prst="rect">
              <a:avLst/>
            </a:prstGeom>
            <a:noFill/>
          </p:spPr>
          <p:txBody>
            <a:bodyPr wrap="square" rtlCol="0">
              <a:spAutoFit/>
            </a:bodyPr>
            <a:lstStyle/>
            <a:p>
              <a:pPr>
                <a:defRPr/>
              </a:pPr>
              <a:r>
                <a:rPr lang="en-US" b="1" dirty="0">
                  <a:solidFill>
                    <a:prstClr val="black"/>
                  </a:solidFill>
                  <a:latin typeface="Arial" panose="020B0604020202020204" pitchFamily="34" charset="0"/>
                  <a:cs typeface="Arial" panose="020B0604020202020204" pitchFamily="34" charset="0"/>
                </a:rPr>
                <a:t>Status Indicator Light</a:t>
              </a:r>
            </a:p>
          </p:txBody>
        </p:sp>
        <p:cxnSp>
          <p:nvCxnSpPr>
            <p:cNvPr id="49" name="Straight Arrow Connector 48">
              <a:extLst>
                <a:ext uri="{FF2B5EF4-FFF2-40B4-BE49-F238E27FC236}">
                  <a16:creationId xmlns:a16="http://schemas.microsoft.com/office/drawing/2014/main" id="{8FAF59A2-A501-4D1B-B781-85BDBDF92918}"/>
                </a:ext>
              </a:extLst>
            </p:cNvPr>
            <p:cNvCxnSpPr>
              <a:cxnSpLocks/>
            </p:cNvCxnSpPr>
            <p:nvPr/>
          </p:nvCxnSpPr>
          <p:spPr>
            <a:xfrm>
              <a:off x="2762936" y="2165683"/>
              <a:ext cx="1589236" cy="294866"/>
            </a:xfrm>
            <a:prstGeom prst="straightConnector1">
              <a:avLst/>
            </a:prstGeom>
            <a:ln w="38100">
              <a:solidFill>
                <a:srgbClr val="7030A0"/>
              </a:solidFill>
              <a:tailEnd type="triangle"/>
            </a:ln>
          </p:spPr>
          <p:style>
            <a:lnRef idx="1">
              <a:schemeClr val="dk1"/>
            </a:lnRef>
            <a:fillRef idx="0">
              <a:schemeClr val="dk1"/>
            </a:fillRef>
            <a:effectRef idx="0">
              <a:schemeClr val="dk1"/>
            </a:effectRef>
            <a:fontRef idx="minor">
              <a:schemeClr val="tx1"/>
            </a:fontRef>
          </p:style>
        </p:cxnSp>
      </p:grpSp>
      <p:sp>
        <p:nvSpPr>
          <p:cNvPr id="51" name="Rectangle 50"/>
          <p:cNvSpPr/>
          <p:nvPr/>
        </p:nvSpPr>
        <p:spPr>
          <a:xfrm>
            <a:off x="1481823" y="5664903"/>
            <a:ext cx="6993026" cy="801660"/>
          </a:xfrm>
          <a:prstGeom prst="rect">
            <a:avLst/>
          </a:prstGeom>
          <a:solidFill>
            <a:srgbClr val="FFBDFF">
              <a:alpha val="29804"/>
            </a:srgbClr>
          </a:solidFill>
        </p:spPr>
        <p:txBody>
          <a:bodyPr wrap="square" lIns="274320" anchor="ctr" anchorCtr="0">
            <a:noAutofit/>
          </a:bodyPr>
          <a:lstStyle/>
          <a:p>
            <a:pPr>
              <a:defRPr/>
            </a:pPr>
            <a:r>
              <a:rPr lang="en-GB" sz="2400" b="1" dirty="0">
                <a:solidFill>
                  <a:prstClr val="black"/>
                </a:solidFill>
                <a:latin typeface="Arial" panose="020B0604020202020204" pitchFamily="34" charset="0"/>
                <a:cs typeface="Arial" panose="020B0604020202020204" pitchFamily="34" charset="0"/>
              </a:rPr>
              <a:t>Wide variety exists; each manufacturer has different specifications</a:t>
            </a:r>
          </a:p>
        </p:txBody>
      </p:sp>
      <p:pic>
        <p:nvPicPr>
          <p:cNvPr id="52" name="Picture 51">
            <a:extLst>
              <a:ext uri="{FF2B5EF4-FFF2-40B4-BE49-F238E27FC236}">
                <a16:creationId xmlns:a16="http://schemas.microsoft.com/office/drawing/2014/main" id="{CD8B86DF-0991-B6F8-F372-4CBD9D2D93F7}"/>
              </a:ext>
            </a:extLst>
          </p:cNvPr>
          <p:cNvPicPr>
            <a:picLocks noChangeAspect="1"/>
          </p:cNvPicPr>
          <p:nvPr/>
        </p:nvPicPr>
        <p:blipFill>
          <a:blip r:embed="rId4"/>
          <a:stretch>
            <a:fillRect/>
          </a:stretch>
        </p:blipFill>
        <p:spPr>
          <a:xfrm>
            <a:off x="6291604" y="3986859"/>
            <a:ext cx="2183245" cy="1211685"/>
          </a:xfrm>
          <a:prstGeom prst="rect">
            <a:avLst/>
          </a:prstGeom>
        </p:spPr>
      </p:pic>
      <p:sp>
        <p:nvSpPr>
          <p:cNvPr id="53" name="TextBox 52">
            <a:extLst>
              <a:ext uri="{FF2B5EF4-FFF2-40B4-BE49-F238E27FC236}">
                <a16:creationId xmlns:a16="http://schemas.microsoft.com/office/drawing/2014/main" id="{842D1285-ED4E-688D-DFC5-8C108F1DAA8B}"/>
              </a:ext>
            </a:extLst>
          </p:cNvPr>
          <p:cNvSpPr txBox="1"/>
          <p:nvPr/>
        </p:nvSpPr>
        <p:spPr>
          <a:xfrm>
            <a:off x="6280973" y="5156707"/>
            <a:ext cx="2217350" cy="415498"/>
          </a:xfrm>
          <a:prstGeom prst="rect">
            <a:avLst/>
          </a:prstGeom>
          <a:noFill/>
        </p:spPr>
        <p:txBody>
          <a:bodyPr wrap="square" rtlCol="0">
            <a:spAutoFit/>
          </a:bodyPr>
          <a:lstStyle/>
          <a:p>
            <a:r>
              <a:rPr lang="en-US" sz="2100" b="1" dirty="0"/>
              <a:t>Ideal for neonates</a:t>
            </a:r>
            <a:endParaRPr lang="en-KE" sz="2100" b="1" dirty="0"/>
          </a:p>
        </p:txBody>
      </p:sp>
      <p:sp>
        <p:nvSpPr>
          <p:cNvPr id="2" name="Slide Number Placeholder 2">
            <a:extLst>
              <a:ext uri="{FF2B5EF4-FFF2-40B4-BE49-F238E27FC236}">
                <a16:creationId xmlns:a16="http://schemas.microsoft.com/office/drawing/2014/main" id="{EF41C6B6-6D63-E1B3-6116-D41C1639DDE9}"/>
              </a:ext>
            </a:extLst>
          </p:cNvPr>
          <p:cNvSpPr>
            <a:spLocks noGrp="1"/>
          </p:cNvSpPr>
          <p:nvPr/>
        </p:nvSpPr>
        <p:spPr>
          <a:xfrm>
            <a:off x="8593989" y="6313864"/>
            <a:ext cx="618837" cy="2672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fld id="{00000000-1234-1234-1234-123412341234}" type="slidenum">
              <a:rPr lang="en-US" sz="1050" smtClean="0">
                <a:solidFill>
                  <a:schemeClr val="bg1">
                    <a:lumMod val="50000"/>
                  </a:schemeClr>
                </a:solidFill>
              </a:rPr>
              <a:pPr marL="0" lvl="0" indent="0" algn="l" rtl="0">
                <a:spcBef>
                  <a:spcPts val="0"/>
                </a:spcBef>
                <a:spcAft>
                  <a:spcPts val="0"/>
                </a:spcAft>
                <a:buNone/>
              </a:pPr>
              <a:t>7</a:t>
            </a:fld>
            <a:endParaRPr lang="en-US" sz="1050" dirty="0">
              <a:solidFill>
                <a:schemeClr val="bg1">
                  <a:lumMod val="50000"/>
                </a:schemeClr>
              </a:solidFill>
            </a:endParaRPr>
          </a:p>
        </p:txBody>
      </p:sp>
      <p:pic>
        <p:nvPicPr>
          <p:cNvPr id="1026" name="Picture 2" descr="Finger Point Vector Icon 553837 Vector Art at Vecteezy">
            <a:extLst>
              <a:ext uri="{FF2B5EF4-FFF2-40B4-BE49-F238E27FC236}">
                <a16:creationId xmlns:a16="http://schemas.microsoft.com/office/drawing/2014/main" id="{CCEB6D70-0B98-2F6C-87E0-4209D982F3F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060" t="23575" r="9289" b="23260"/>
          <a:stretch>
            <a:fillRect/>
          </a:stretch>
        </p:blipFill>
        <p:spPr bwMode="auto">
          <a:xfrm>
            <a:off x="550501" y="5664903"/>
            <a:ext cx="827343" cy="54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1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78050" y="401210"/>
            <a:ext cx="4787900" cy="670506"/>
          </a:xfrm>
          <a:noFill/>
        </p:spPr>
        <p:txBody>
          <a:bodyPr>
            <a:normAutofit/>
          </a:bodyPr>
          <a:lstStyle/>
          <a:p>
            <a:pPr algn="ctr"/>
            <a:r>
              <a:rPr lang="en-US" sz="3600" b="1" dirty="0">
                <a:solidFill>
                  <a:schemeClr val="bg1"/>
                </a:solidFill>
                <a:latin typeface="Arial" panose="020B0604020202020204" pitchFamily="34" charset="0"/>
                <a:cs typeface="Arial" panose="020B0604020202020204" pitchFamily="34" charset="0"/>
              </a:rPr>
              <a:t>Neonatal Probe</a:t>
            </a:r>
          </a:p>
        </p:txBody>
      </p:sp>
      <p:pic>
        <p:nvPicPr>
          <p:cNvPr id="6" name="Picture 5" descr="A picture containing indoor, sitting, cup, table&#10;&#10;Description automatically generated">
            <a:extLst>
              <a:ext uri="{FF2B5EF4-FFF2-40B4-BE49-F238E27FC236}">
                <a16:creationId xmlns:a16="http://schemas.microsoft.com/office/drawing/2014/main" id="{A65752F3-BCAC-834F-A4C3-C86EE069AA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7026" y="3032671"/>
            <a:ext cx="2793914" cy="1658063"/>
          </a:xfrm>
          <a:prstGeom prst="rect">
            <a:avLst/>
          </a:prstGeom>
        </p:spPr>
      </p:pic>
      <p:pic>
        <p:nvPicPr>
          <p:cNvPr id="7" name="Picture 6">
            <a:extLst>
              <a:ext uri="{FF2B5EF4-FFF2-40B4-BE49-F238E27FC236}">
                <a16:creationId xmlns:a16="http://schemas.microsoft.com/office/drawing/2014/main" id="{13D846C8-B4A4-5540-A8AD-201223B096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7026" y="4798726"/>
            <a:ext cx="2793914" cy="1658063"/>
          </a:xfrm>
          <a:prstGeom prst="rect">
            <a:avLst/>
          </a:prstGeom>
        </p:spPr>
      </p:pic>
      <p:pic>
        <p:nvPicPr>
          <p:cNvPr id="8" name="Picture 7" descr="A close up of a cable&#10;&#10;Description automatically generated">
            <a:extLst>
              <a:ext uri="{FF2B5EF4-FFF2-40B4-BE49-F238E27FC236}">
                <a16:creationId xmlns:a16="http://schemas.microsoft.com/office/drawing/2014/main" id="{E7122BDB-ECFA-5442-8890-DFCDE72B80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7026" y="1248696"/>
            <a:ext cx="2793914" cy="1670807"/>
          </a:xfrm>
          <a:prstGeom prst="rect">
            <a:avLst/>
          </a:prstGeom>
        </p:spPr>
      </p:pic>
      <p:sp>
        <p:nvSpPr>
          <p:cNvPr id="4" name="Rectangle 3"/>
          <p:cNvSpPr/>
          <p:nvPr/>
        </p:nvSpPr>
        <p:spPr>
          <a:xfrm>
            <a:off x="443060" y="1604350"/>
            <a:ext cx="5289146" cy="4432656"/>
          </a:xfrm>
          <a:prstGeom prst="rect">
            <a:avLst/>
          </a:prstGeom>
        </p:spPr>
        <p:txBody>
          <a:bodyPr wrap="square">
            <a:noAutofit/>
          </a:bodyPr>
          <a:lstStyle/>
          <a:p>
            <a:pPr marL="214313" indent="-214313">
              <a:spcAft>
                <a:spcPts val="600"/>
              </a:spcAft>
              <a:buFont typeface="Arial" panose="020B0604020202020204" pitchFamily="34" charset="0"/>
              <a:buChar char="•"/>
              <a:defRPr/>
            </a:pPr>
            <a:r>
              <a:rPr lang="en-US" sz="2400" b="1" dirty="0">
                <a:solidFill>
                  <a:srgbClr val="FF0000"/>
                </a:solidFill>
                <a:latin typeface="Arial" panose="020B0604020202020204" pitchFamily="34" charset="0"/>
                <a:cs typeface="Arial" panose="020B0604020202020204" pitchFamily="34" charset="0"/>
              </a:rPr>
              <a:t>Ideal</a:t>
            </a:r>
            <a:r>
              <a:rPr lang="en-US" sz="2400" dirty="0">
                <a:solidFill>
                  <a:prstClr val="black"/>
                </a:solidFill>
                <a:latin typeface="Arial" panose="020B0604020202020204" pitchFamily="34" charset="0"/>
                <a:cs typeface="Arial" panose="020B0604020202020204" pitchFamily="34" charset="0"/>
              </a:rPr>
              <a:t> for newborns (finger or toe is too small to attach a clip). </a:t>
            </a:r>
          </a:p>
          <a:p>
            <a:pPr marL="214313" indent="-214313">
              <a:spcAft>
                <a:spcPts val="6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Wrapped around the palm or foot.</a:t>
            </a:r>
          </a:p>
          <a:p>
            <a:pPr marL="214313" indent="-214313">
              <a:spcAft>
                <a:spcPts val="600"/>
              </a:spcAft>
              <a:buFont typeface="Arial" panose="020B0604020202020204" pitchFamily="34" charset="0"/>
              <a:buChar char="•"/>
              <a:defRPr/>
            </a:pPr>
            <a:r>
              <a:rPr lang="en-GB" sz="2400" dirty="0">
                <a:solidFill>
                  <a:srgbClr val="000000"/>
                </a:solidFill>
                <a:latin typeface="Arial" panose="020B0604020202020204" pitchFamily="34" charset="0"/>
                <a:cs typeface="Arial" panose="020B0604020202020204" pitchFamily="34" charset="0"/>
              </a:rPr>
              <a:t>Are flexible bands, or sensors held on by a small wrap</a:t>
            </a:r>
          </a:p>
          <a:p>
            <a:pPr marL="214313" indent="-214313">
              <a:spcAft>
                <a:spcPts val="600"/>
              </a:spcAft>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Extra care should be taken on neonatal skin, which is quite thin and sensitive. </a:t>
            </a:r>
          </a:p>
          <a:p>
            <a:pPr marL="214313" indent="-214313">
              <a:spcAft>
                <a:spcPts val="600"/>
              </a:spcAft>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Probes should be repositioned </a:t>
            </a:r>
            <a:r>
              <a:rPr lang="en-GB" sz="2400" b="1" dirty="0">
                <a:solidFill>
                  <a:prstClr val="black"/>
                </a:solidFill>
                <a:latin typeface="Arial" panose="020B0604020202020204" pitchFamily="34" charset="0"/>
                <a:cs typeface="Arial" panose="020B0604020202020204" pitchFamily="34" charset="0"/>
              </a:rPr>
              <a:t>every 3 </a:t>
            </a:r>
            <a:r>
              <a:rPr lang="en-GB" sz="2400" dirty="0">
                <a:solidFill>
                  <a:prstClr val="black"/>
                </a:solidFill>
                <a:latin typeface="Arial" panose="020B0604020202020204" pitchFamily="34" charset="0"/>
                <a:cs typeface="Arial" panose="020B0604020202020204" pitchFamily="34" charset="0"/>
              </a:rPr>
              <a:t>hours if affixed for continuous monitoring </a:t>
            </a:r>
            <a:endParaRPr lang="en-US" sz="2400" dirty="0">
              <a:solidFill>
                <a:prstClr val="black"/>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4197431-6C31-D3CD-C2B0-91A7E57B5E63}"/>
              </a:ext>
            </a:extLst>
          </p:cNvPr>
          <p:cNvSpPr>
            <a:spLocks noGrp="1"/>
          </p:cNvSpPr>
          <p:nvPr/>
        </p:nvSpPr>
        <p:spPr>
          <a:xfrm>
            <a:off x="8593989" y="6313864"/>
            <a:ext cx="618837" cy="2672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fld id="{00000000-1234-1234-1234-123412341234}" type="slidenum">
              <a:rPr lang="en-US" sz="1050" smtClean="0">
                <a:solidFill>
                  <a:schemeClr val="bg1">
                    <a:lumMod val="50000"/>
                  </a:schemeClr>
                </a:solidFill>
              </a:rPr>
              <a:pPr marL="0" lvl="0" indent="0" algn="l" rtl="0">
                <a:spcBef>
                  <a:spcPts val="0"/>
                </a:spcBef>
                <a:spcAft>
                  <a:spcPts val="0"/>
                </a:spcAft>
                <a:buNone/>
              </a:pPr>
              <a:t>8</a:t>
            </a:fld>
            <a:endParaRPr lang="en-US" sz="1050" dirty="0">
              <a:solidFill>
                <a:schemeClr val="bg1">
                  <a:lumMod val="50000"/>
                </a:schemeClr>
              </a:solidFill>
            </a:endParaRPr>
          </a:p>
        </p:txBody>
      </p:sp>
    </p:spTree>
    <p:extLst>
      <p:ext uri="{BB962C8B-B14F-4D97-AF65-F5344CB8AC3E}">
        <p14:creationId xmlns:p14="http://schemas.microsoft.com/office/powerpoint/2010/main" val="178656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6560" y="3844620"/>
            <a:ext cx="3313478" cy="221284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2939" y="3844621"/>
            <a:ext cx="3489135" cy="2093411"/>
          </a:xfrm>
          <a:prstGeom prst="rect">
            <a:avLst/>
          </a:prstGeom>
        </p:spPr>
      </p:pic>
      <p:sp>
        <p:nvSpPr>
          <p:cNvPr id="7" name="TextBox 6">
            <a:extLst>
              <a:ext uri="{FF2B5EF4-FFF2-40B4-BE49-F238E27FC236}">
                <a16:creationId xmlns:a16="http://schemas.microsoft.com/office/drawing/2014/main" id="{7D61FECB-43F4-6043-9CFB-3349B35AE7EA}"/>
              </a:ext>
            </a:extLst>
          </p:cNvPr>
          <p:cNvSpPr txBox="1"/>
          <p:nvPr/>
        </p:nvSpPr>
        <p:spPr>
          <a:xfrm>
            <a:off x="782939" y="472089"/>
            <a:ext cx="7575807" cy="895758"/>
          </a:xfrm>
          <a:prstGeom prst="rect">
            <a:avLst/>
          </a:prstGeom>
          <a:noFill/>
          <a:ln>
            <a:noFill/>
          </a:ln>
        </p:spPr>
        <p:txBody>
          <a:bodyPr vert="horz" lIns="68580" tIns="34290" rIns="68580" bIns="34290" rtlCol="0" anchor="ctr">
            <a:noAutofit/>
          </a:bodyPr>
          <a:lstStyle>
            <a:defPPr>
              <a:defRPr lang="en-US"/>
            </a:defPPr>
            <a:lvl1pPr defTabSz="457200" eaLnBrk="0" fontAlgn="base" hangingPunct="0">
              <a:lnSpc>
                <a:spcPct val="90000"/>
              </a:lnSpc>
              <a:spcBef>
                <a:spcPct val="0"/>
              </a:spcBef>
              <a:spcAft>
                <a:spcPct val="0"/>
              </a:spcAft>
              <a:buNone/>
              <a:defRPr kumimoji="1" b="0">
                <a:solidFill>
                  <a:schemeClr val="bg1"/>
                </a:solidFill>
                <a:latin typeface="Trebuchet MS" panose="020B0603020202020204" pitchFamily="34" charset="0"/>
                <a:ea typeface="MS PGothic" pitchFamily="34" charset="-128"/>
                <a:cs typeface="+mj-cs"/>
              </a:defRPr>
            </a:lvl1pPr>
          </a:lstStyle>
          <a:p>
            <a:pPr algn="ctr">
              <a:defRPr/>
            </a:pPr>
            <a:r>
              <a:rPr lang="en-US" sz="3600" b="1" dirty="0">
                <a:solidFill>
                  <a:srgbClr val="7030A0"/>
                </a:solidFill>
                <a:latin typeface="Arial" panose="020B0604020202020204" pitchFamily="34" charset="0"/>
                <a:cs typeface="Arial" panose="020B0604020202020204" pitchFamily="34" charset="0"/>
              </a:rPr>
              <a:t>Oxygen saturation reading interpretation  – pulse wave</a:t>
            </a:r>
          </a:p>
        </p:txBody>
      </p:sp>
      <p:sp>
        <p:nvSpPr>
          <p:cNvPr id="2" name="Slide Number Placeholder 2">
            <a:extLst>
              <a:ext uri="{FF2B5EF4-FFF2-40B4-BE49-F238E27FC236}">
                <a16:creationId xmlns:a16="http://schemas.microsoft.com/office/drawing/2014/main" id="{7B133679-AE28-F529-4460-6FE95F56C10E}"/>
              </a:ext>
            </a:extLst>
          </p:cNvPr>
          <p:cNvSpPr>
            <a:spLocks noGrp="1"/>
          </p:cNvSpPr>
          <p:nvPr/>
        </p:nvSpPr>
        <p:spPr>
          <a:xfrm>
            <a:off x="8593989" y="6313864"/>
            <a:ext cx="618837" cy="2672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fld id="{00000000-1234-1234-1234-123412341234}" type="slidenum">
              <a:rPr lang="en-US" sz="1050" smtClean="0">
                <a:solidFill>
                  <a:schemeClr val="bg1">
                    <a:lumMod val="50000"/>
                  </a:schemeClr>
                </a:solidFill>
              </a:rPr>
              <a:pPr marL="0" lvl="0" indent="0" algn="l" rtl="0">
                <a:spcBef>
                  <a:spcPts val="0"/>
                </a:spcBef>
                <a:spcAft>
                  <a:spcPts val="0"/>
                </a:spcAft>
                <a:buNone/>
              </a:pPr>
              <a:t>9</a:t>
            </a:fld>
            <a:endParaRPr lang="en-US" sz="1050" dirty="0">
              <a:solidFill>
                <a:schemeClr val="bg1">
                  <a:lumMod val="50000"/>
                </a:schemeClr>
              </a:solidFill>
            </a:endParaRPr>
          </a:p>
        </p:txBody>
      </p:sp>
      <p:pic>
        <p:nvPicPr>
          <p:cNvPr id="4" name="Picture 3">
            <a:extLst>
              <a:ext uri="{FF2B5EF4-FFF2-40B4-BE49-F238E27FC236}">
                <a16:creationId xmlns:a16="http://schemas.microsoft.com/office/drawing/2014/main" id="{3F2D5F28-F4F2-CED3-92A9-53F71556FB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716" y="1590569"/>
            <a:ext cx="8524568" cy="1838431"/>
          </a:xfrm>
          <a:prstGeom prst="rect">
            <a:avLst/>
          </a:prstGeom>
        </p:spPr>
      </p:pic>
    </p:spTree>
    <p:extLst>
      <p:ext uri="{BB962C8B-B14F-4D97-AF65-F5344CB8AC3E}">
        <p14:creationId xmlns:p14="http://schemas.microsoft.com/office/powerpoint/2010/main" val="412357972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10834</TotalTime>
  <Words>653</Words>
  <Application>Microsoft Office PowerPoint</Application>
  <PresentationFormat>On-screen Show (4:3)</PresentationFormat>
  <Paragraphs>92</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1_Office Theme</vt:lpstr>
      <vt:lpstr>PowerPoint Presentation</vt:lpstr>
      <vt:lpstr>PowerPoint Presentation</vt:lpstr>
      <vt:lpstr>PowerPoint Presentation</vt:lpstr>
      <vt:lpstr>Indications for using pulse oximetry</vt:lpstr>
      <vt:lpstr> Advantages of using a Pulse Oximeter</vt:lpstr>
      <vt:lpstr>Devices used for pulse oximetry</vt:lpstr>
      <vt:lpstr>Components of a handheld pulse oximeter</vt:lpstr>
      <vt:lpstr>Neonatal Probe</vt:lpstr>
      <vt:lpstr>PowerPoint Presentation</vt:lpstr>
      <vt:lpstr>What conditions would give inaccurate readings</vt:lpstr>
      <vt:lpstr>PowerPoint Presentation</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51</cp:revision>
  <dcterms:created xsi:type="dcterms:W3CDTF">2024-03-07T05:54:07Z</dcterms:created>
  <dcterms:modified xsi:type="dcterms:W3CDTF">2025-09-30T08:20:07Z</dcterms:modified>
</cp:coreProperties>
</file>