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1056" r:id="rId2"/>
    <p:sldId id="1098" r:id="rId3"/>
    <p:sldId id="581" r:id="rId4"/>
    <p:sldId id="1057" r:id="rId5"/>
    <p:sldId id="590" r:id="rId6"/>
    <p:sldId id="592" r:id="rId7"/>
    <p:sldId id="593" r:id="rId8"/>
    <p:sldId id="1178" r:id="rId9"/>
    <p:sldId id="1180" r:id="rId10"/>
    <p:sldId id="594" r:id="rId11"/>
    <p:sldId id="1177" r:id="rId12"/>
    <p:sldId id="1058" r:id="rId13"/>
    <p:sldId id="598" r:id="rId14"/>
    <p:sldId id="669" r:id="rId15"/>
    <p:sldId id="60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D7DC0-E68B-4979-AA24-D7FF0E5318AF}" type="datetimeFigureOut">
              <a:rPr lang="en-US" smtClean="0"/>
              <a:t>9/30/2025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96E06-87E4-4684-A349-E95F2535447B}" type="slidenum">
              <a:rPr lang="en-US" smtClean="0"/>
              <a:t>‹#›</a:t>
            </a:fld>
            <a:endParaRPr lang="en-US"/>
          </a:p>
        </p:txBody>
      </p:sp>
    </p:spTree>
    <p:extLst>
      <p:ext uri="{BB962C8B-B14F-4D97-AF65-F5344CB8AC3E}">
        <p14:creationId xmlns:p14="http://schemas.microsoft.com/office/powerpoint/2010/main" val="1149652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75"/>
          <p:cNvSpPr>
            <a:spLocks noGrp="1" noRot="1" noChangeAspect="1" noTextEdit="1"/>
          </p:cNvSpPr>
          <p:nvPr>
            <p:ph type="sldImg" idx="2"/>
          </p:nvPr>
        </p:nvSpPr>
        <p:spPr>
          <a:xfrm>
            <a:off x="1371600" y="1143000"/>
            <a:ext cx="41148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76803" name="Shape 7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651001A-0393-0ACE-F60C-1F9CD579984F}"/>
              </a:ext>
            </a:extLst>
          </p:cNvPr>
          <p:cNvSpPr>
            <a:spLocks noGrp="1" noRot="1" noChangeAspect="1" noChangeArrowheads="1" noTextEdit="1"/>
          </p:cNvSpPr>
          <p:nvPr>
            <p:ph type="sldImg"/>
          </p:nvPr>
        </p:nvSpPr>
        <p:spPr>
          <a:xfrm>
            <a:off x="1371600" y="1143000"/>
            <a:ext cx="4114800" cy="3086100"/>
          </a:xfrm>
          <a:ln/>
        </p:spPr>
      </p:sp>
      <p:sp>
        <p:nvSpPr>
          <p:cNvPr id="22531" name="Notes Placeholder 2">
            <a:extLst>
              <a:ext uri="{FF2B5EF4-FFF2-40B4-BE49-F238E27FC236}">
                <a16:creationId xmlns:a16="http://schemas.microsoft.com/office/drawing/2014/main" id="{B8C07370-2BBE-E235-18A5-CA5097748B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MUAC is a single linear measurement that does not require arithmetic, table look-up or plotting data on growth charts. The </a:t>
            </a:r>
            <a:r>
              <a:rPr lang="en-US" altLang="en-US" dirty="0" err="1"/>
              <a:t>colour</a:t>
            </a:r>
            <a:r>
              <a:rPr lang="en-US" altLang="en-US" dirty="0"/>
              <a:t> coded MUAC tapes are simple to use and allow instant classification of nutritional status. </a:t>
            </a:r>
          </a:p>
          <a:p>
            <a:r>
              <a:rPr lang="en-US" altLang="en-US" dirty="0"/>
              <a:t>Neither MUAC nor WHZ is the ideal predictors of mortality; however MUAC appears to show consistently better predictive power. </a:t>
            </a:r>
          </a:p>
          <a:p>
            <a:r>
              <a:rPr lang="en-US" altLang="en-US" dirty="0"/>
              <a:t>MUAC is the best anthropometric predictor of mortality currently available. </a:t>
            </a:r>
          </a:p>
          <a:p>
            <a:r>
              <a:rPr lang="en-US" altLang="en-US" dirty="0"/>
              <a:t>Use of both WFH and MUAC together does not appear to increase the predictive power over MUAC alone.</a:t>
            </a:r>
          </a:p>
          <a:p>
            <a:r>
              <a:rPr lang="en-US" altLang="en-US" dirty="0"/>
              <a:t>MUAC is a better predicator of death than any of the other measurement –H/A, W/A, W/H Score. </a:t>
            </a:r>
          </a:p>
          <a:p>
            <a:r>
              <a:rPr lang="en-US" altLang="en-US" dirty="0"/>
              <a:t>MUAC appears to show consistently better predictive power. </a:t>
            </a:r>
          </a:p>
          <a:p>
            <a:r>
              <a:rPr lang="en-US" altLang="en-US" dirty="0"/>
              <a:t>Correcting MUAC for age or weight is not superior to MUAC alone in predicting mortality. </a:t>
            </a:r>
          </a:p>
          <a:p>
            <a:r>
              <a:rPr lang="en-US" altLang="en-US" dirty="0"/>
              <a:t>Combining MUAC with other anthropometric measurement does not increase the predictive power</a:t>
            </a:r>
          </a:p>
          <a:p>
            <a:r>
              <a:rPr lang="en-US" altLang="en-US" dirty="0"/>
              <a:t>MUAC-based and WHZ-based malnutrition diagnosis correlates poorly. Diagnosis made consistently in 40% of the SAM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However, MUAC-based and WHZ-based malnutrition diagnosis correlates poorly, a puzzling observation for two indicators of severe wasting. It was reported that only about 40% of children identified as SAM by one indicator is also diagnosed as such by the other (</a:t>
            </a:r>
            <a:r>
              <a:rPr lang="en-US" altLang="en-US" i="1" dirty="0"/>
              <a:t>2</a:t>
            </a:r>
            <a:r>
              <a:rPr lang="en-US" altLang="en-US" dirty="0"/>
              <a:t>). </a:t>
            </a:r>
          </a:p>
          <a:p>
            <a:endParaRPr lang="en-US" altLang="en-US" dirty="0"/>
          </a:p>
          <a:p>
            <a:endParaRPr lang="en-US" altLang="en-US" dirty="0"/>
          </a:p>
        </p:txBody>
      </p:sp>
      <p:sp>
        <p:nvSpPr>
          <p:cNvPr id="22532" name="Slide Number Placeholder 3">
            <a:extLst>
              <a:ext uri="{FF2B5EF4-FFF2-40B4-BE49-F238E27FC236}">
                <a16:creationId xmlns:a16="http://schemas.microsoft.com/office/drawing/2014/main" id="{0A05C8E8-1003-7C83-8622-E812E79BA0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8A30E2A-81FC-41F0-8A7B-48BEC4A4CD49}" type="slidenum">
              <a:rPr lang="en-GB" altLang="en-US" sz="1200" smtClean="0"/>
              <a:pPr/>
              <a:t>3</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404987A-2F2C-EA70-DBB6-FB6BCE7BE361}"/>
              </a:ext>
            </a:extLst>
          </p:cNvPr>
          <p:cNvSpPr>
            <a:spLocks noGrp="1" noRot="1" noChangeAspect="1" noChangeArrowheads="1" noTextEdit="1"/>
          </p:cNvSpPr>
          <p:nvPr>
            <p:ph type="sldImg"/>
          </p:nvPr>
        </p:nvSpPr>
        <p:spPr>
          <a:xfrm>
            <a:off x="1371600" y="1143000"/>
            <a:ext cx="4114800" cy="3086100"/>
          </a:xfrm>
          <a:ln/>
        </p:spPr>
      </p:sp>
      <p:sp>
        <p:nvSpPr>
          <p:cNvPr id="36867" name="Notes Placeholder 2">
            <a:extLst>
              <a:ext uri="{FF2B5EF4-FFF2-40B4-BE49-F238E27FC236}">
                <a16:creationId xmlns:a16="http://schemas.microsoft.com/office/drawing/2014/main" id="{F5EF7442-F6F5-D246-A2CB-612836F05C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
        <p:nvSpPr>
          <p:cNvPr id="36868" name="Slide Number Placeholder 3">
            <a:extLst>
              <a:ext uri="{FF2B5EF4-FFF2-40B4-BE49-F238E27FC236}">
                <a16:creationId xmlns:a16="http://schemas.microsoft.com/office/drawing/2014/main" id="{0F86AE42-506D-554B-3BD1-7C4D781817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139FD1B-BEE9-4F55-A4B0-1174BEECEEAF}" type="slidenum">
              <a:rPr lang="en-GB" altLang="en-US" sz="1200" smtClean="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E2F02E6-0E17-1CFC-DAE7-70977921A705}"/>
              </a:ext>
            </a:extLst>
          </p:cNvPr>
          <p:cNvSpPr>
            <a:spLocks noGrp="1" noRot="1" noChangeAspect="1" noChangeArrowheads="1" noTextEdit="1"/>
          </p:cNvSpPr>
          <p:nvPr>
            <p:ph type="sldImg"/>
          </p:nvPr>
        </p:nvSpPr>
        <p:spPr>
          <a:xfrm>
            <a:off x="1371600" y="1143000"/>
            <a:ext cx="4114800" cy="3086100"/>
          </a:xfrm>
          <a:ln/>
        </p:spPr>
      </p:sp>
      <p:sp>
        <p:nvSpPr>
          <p:cNvPr id="40963" name="Notes Placeholder 2">
            <a:extLst>
              <a:ext uri="{FF2B5EF4-FFF2-40B4-BE49-F238E27FC236}">
                <a16:creationId xmlns:a16="http://schemas.microsoft.com/office/drawing/2014/main" id="{19E81835-7488-6D08-ED96-8E928AA17D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1. In SAM because of wasting, body requires less haemoglobin than usual </a:t>
            </a:r>
          </a:p>
          <a:p>
            <a:r>
              <a:rPr lang="en-US" altLang="en-US"/>
              <a:t>2. Na/K pump uses 30% of basal metabolic energy. The pump maintains sodium in the extracellular space and potassium intracellular. In SAM pump slow down so sodium leaks into the intracellular fluid. So serum sodium low but total body sodium high.  Similarly potassium leaks into the ECF and lost in the urine and diarrhea. The total body potassium is very low and may not be reflected by serum potassium, it is in the wrong place!</a:t>
            </a:r>
          </a:p>
          <a:p>
            <a:endParaRPr lang="en-US" altLang="en-US"/>
          </a:p>
          <a:p>
            <a:endParaRPr lang="en-US" altLang="en-US"/>
          </a:p>
        </p:txBody>
      </p:sp>
      <p:sp>
        <p:nvSpPr>
          <p:cNvPr id="40964" name="Slide Number Placeholder 3">
            <a:extLst>
              <a:ext uri="{FF2B5EF4-FFF2-40B4-BE49-F238E27FC236}">
                <a16:creationId xmlns:a16="http://schemas.microsoft.com/office/drawing/2014/main" id="{F700BC41-D85C-000A-A562-5C06E5CF7B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7B5F3C-03E3-483C-895D-23621FE3D445}" type="slidenum">
              <a:rPr lang="en-GB" altLang="en-US" sz="1200" smtClean="0"/>
              <a:pPr/>
              <a:t>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47C0BA3-5F5B-FC25-E2A9-E34BD5B4FFAE}"/>
              </a:ext>
            </a:extLst>
          </p:cNvPr>
          <p:cNvSpPr>
            <a:spLocks noGrp="1" noRot="1" noChangeAspect="1" noChangeArrowheads="1" noTextEdit="1"/>
          </p:cNvSpPr>
          <p:nvPr>
            <p:ph type="sldImg"/>
          </p:nvPr>
        </p:nvSpPr>
        <p:spPr>
          <a:xfrm>
            <a:off x="1371600" y="1143000"/>
            <a:ext cx="4114800" cy="3086100"/>
          </a:xfrm>
          <a:ln/>
        </p:spPr>
      </p:sp>
      <p:sp>
        <p:nvSpPr>
          <p:cNvPr id="43011" name="Notes Placeholder 2">
            <a:extLst>
              <a:ext uri="{FF2B5EF4-FFF2-40B4-BE49-F238E27FC236}">
                <a16:creationId xmlns:a16="http://schemas.microsoft.com/office/drawing/2014/main" id="{4444366C-1089-6B33-F2E6-AC6A365C3B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EEDFFC80-6D57-932A-5EC5-C612D20FCA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782FC5-6BE0-4013-AA76-931E3718D204}" type="slidenum">
              <a:rPr lang="en-GB" altLang="en-US" sz="1200" smtClean="0"/>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0D73808-8184-A8E5-C309-255B3F4865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0934C0-4981-4381-82C7-36C5B8C0EAB3}" type="slidenum">
              <a:rPr lang="en-GB" altLang="en-US" sz="1200" smtClean="0"/>
              <a:pPr/>
              <a:t>10</a:t>
            </a:fld>
            <a:endParaRPr lang="en-GB" altLang="en-US" sz="1200"/>
          </a:p>
        </p:txBody>
      </p:sp>
      <p:sp>
        <p:nvSpPr>
          <p:cNvPr id="45059" name="Rectangle 2">
            <a:extLst>
              <a:ext uri="{FF2B5EF4-FFF2-40B4-BE49-F238E27FC236}">
                <a16:creationId xmlns:a16="http://schemas.microsoft.com/office/drawing/2014/main" id="{714E268B-AA78-8EBD-BF86-9888FA77BCE7}"/>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45060" name="Rectangle 3">
            <a:extLst>
              <a:ext uri="{FF2B5EF4-FFF2-40B4-BE49-F238E27FC236}">
                <a16:creationId xmlns:a16="http://schemas.microsoft.com/office/drawing/2014/main" id="{C3696F8D-010C-E727-8C08-D146399A8D95}"/>
              </a:ext>
            </a:extLst>
          </p:cNvPr>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arenR"/>
            </a:pPr>
            <a:r>
              <a:rPr lang="en-GB" altLang="en-US"/>
              <a:t>The treatment approach that has been outlined within the lectures is summarise in the 10 step approach.</a:t>
            </a:r>
          </a:p>
          <a:p>
            <a:pPr marL="228600" indent="-228600" eaLnBrk="1" hangingPunct="1">
              <a:buFontTx/>
              <a:buAutoNum type="arabicParenR"/>
            </a:pPr>
            <a:r>
              <a:rPr lang="en-GB" altLang="en-US"/>
              <a:t>Red bars are the areas that need considering in the acute or rescue phase of admission, grey bars become relevant as the recovery phase is entered.</a:t>
            </a:r>
          </a:p>
          <a:p>
            <a:pPr marL="228600" indent="-228600" eaLnBrk="1" hangingPunct="1">
              <a:buFontTx/>
              <a:buAutoNum type="arabicParenR"/>
            </a:pPr>
            <a:r>
              <a:rPr lang="en-GB" altLang="en-US"/>
              <a:t>Throughout monitoring is essential – although can be scaled down as the child improves.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10A4980-500A-C2AC-70F1-8C0AD3754084}"/>
              </a:ext>
            </a:extLst>
          </p:cNvPr>
          <p:cNvSpPr>
            <a:spLocks noGrp="1" noRot="1" noChangeAspect="1" noChangeArrowheads="1" noTextEdit="1"/>
          </p:cNvSpPr>
          <p:nvPr>
            <p:ph type="sldImg"/>
          </p:nvPr>
        </p:nvSpPr>
        <p:spPr>
          <a:xfrm>
            <a:off x="1371600" y="1143000"/>
            <a:ext cx="4114800" cy="3086100"/>
          </a:xfrm>
          <a:ln/>
        </p:spPr>
      </p:sp>
      <p:sp>
        <p:nvSpPr>
          <p:cNvPr id="51203" name="Notes Placeholder 2">
            <a:extLst>
              <a:ext uri="{FF2B5EF4-FFF2-40B4-BE49-F238E27FC236}">
                <a16:creationId xmlns:a16="http://schemas.microsoft.com/office/drawing/2014/main" id="{CA8E1B60-1FE3-0744-3CD9-6D4F9FCA52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 the participants confirm its so form the BPP booklets.</a:t>
            </a:r>
          </a:p>
          <a:p>
            <a:r>
              <a:rPr lang="en-US" altLang="en-US" dirty="0"/>
              <a:t>Preferably move from the slides and calculate with the participants on a flip chart at the front to break monotony of the long lecture</a:t>
            </a:r>
          </a:p>
        </p:txBody>
      </p:sp>
      <p:sp>
        <p:nvSpPr>
          <p:cNvPr id="51204" name="Slide Number Placeholder 3">
            <a:extLst>
              <a:ext uri="{FF2B5EF4-FFF2-40B4-BE49-F238E27FC236}">
                <a16:creationId xmlns:a16="http://schemas.microsoft.com/office/drawing/2014/main" id="{A47A6A64-7004-95B4-E82C-FEDC9D77CBA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9F2B8B-75D4-435F-8D1E-32A449F99D63}" type="slidenum">
              <a:rPr lang="en-GB" altLang="en-US" sz="1200" smtClean="0"/>
              <a:pPr/>
              <a:t>13</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9B177-7DE5-4F85-94F6-D04480E35F69}"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47B1-753C-4484-B76D-D5426B054A8E}" type="slidenum">
              <a:rPr lang="en-US" smtClean="0"/>
              <a:t>‹#›</a:t>
            </a:fld>
            <a:endParaRPr lang="en-US"/>
          </a:p>
        </p:txBody>
      </p:sp>
      <p:pic>
        <p:nvPicPr>
          <p:cNvPr id="8" name="Picture 7">
            <a:extLst>
              <a:ext uri="{FF2B5EF4-FFF2-40B4-BE49-F238E27FC236}">
                <a16:creationId xmlns:a16="http://schemas.microsoft.com/office/drawing/2014/main" id="{F7322995-0BE4-8BE2-43D7-2BE099350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255300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B9B177-7DE5-4F85-94F6-D04480E35F69}"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647B1-753C-4484-B76D-D5426B054A8E}" type="slidenum">
              <a:rPr lang="en-US" smtClean="0"/>
              <a:t>‹#›</a:t>
            </a:fld>
            <a:endParaRPr lang="en-US"/>
          </a:p>
        </p:txBody>
      </p:sp>
      <p:pic>
        <p:nvPicPr>
          <p:cNvPr id="9" name="Picture 8">
            <a:extLst>
              <a:ext uri="{FF2B5EF4-FFF2-40B4-BE49-F238E27FC236}">
                <a16:creationId xmlns:a16="http://schemas.microsoft.com/office/drawing/2014/main" id="{62C0CE30-A29F-DDEB-61DC-C34B5C8822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194120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B9B177-7DE5-4F85-94F6-D04480E35F69}"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647B1-753C-4484-B76D-D5426B054A8E}" type="slidenum">
              <a:rPr lang="en-US" smtClean="0"/>
              <a:t>‹#›</a:t>
            </a:fld>
            <a:endParaRPr lang="en-US"/>
          </a:p>
        </p:txBody>
      </p:sp>
      <p:pic>
        <p:nvPicPr>
          <p:cNvPr id="7" name="Picture 6">
            <a:extLst>
              <a:ext uri="{FF2B5EF4-FFF2-40B4-BE49-F238E27FC236}">
                <a16:creationId xmlns:a16="http://schemas.microsoft.com/office/drawing/2014/main" id="{A98FA305-736C-C36F-4589-CDAE02B76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412903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B177-7DE5-4F85-94F6-D04480E35F69}"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647B1-753C-4484-B76D-D5426B054A8E}" type="slidenum">
              <a:rPr lang="en-US" smtClean="0"/>
              <a:t>‹#›</a:t>
            </a:fld>
            <a:endParaRPr lang="en-US"/>
          </a:p>
        </p:txBody>
      </p:sp>
      <p:pic>
        <p:nvPicPr>
          <p:cNvPr id="6" name="Picture 5">
            <a:extLst>
              <a:ext uri="{FF2B5EF4-FFF2-40B4-BE49-F238E27FC236}">
                <a16:creationId xmlns:a16="http://schemas.microsoft.com/office/drawing/2014/main" id="{24C41EBB-B712-C45E-2791-1C0F314AEF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12882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9B177-7DE5-4F85-94F6-D04480E35F69}"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647B1-753C-4484-B76D-D5426B054A8E}" type="slidenum">
              <a:rPr lang="en-US" smtClean="0"/>
              <a:t>‹#›</a:t>
            </a:fld>
            <a:endParaRPr lang="en-US"/>
          </a:p>
        </p:txBody>
      </p:sp>
      <p:pic>
        <p:nvPicPr>
          <p:cNvPr id="9" name="Picture 8">
            <a:extLst>
              <a:ext uri="{FF2B5EF4-FFF2-40B4-BE49-F238E27FC236}">
                <a16:creationId xmlns:a16="http://schemas.microsoft.com/office/drawing/2014/main" id="{9A8E25A3-E027-36A3-A523-41404C9FD9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28205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9B177-7DE5-4F85-94F6-D04480E35F69}"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647B1-753C-4484-B76D-D5426B054A8E}" type="slidenum">
              <a:rPr lang="en-US" smtClean="0"/>
              <a:t>‹#›</a:t>
            </a:fld>
            <a:endParaRPr lang="en-US"/>
          </a:p>
        </p:txBody>
      </p:sp>
      <p:pic>
        <p:nvPicPr>
          <p:cNvPr id="8" name="Picture 7">
            <a:extLst>
              <a:ext uri="{FF2B5EF4-FFF2-40B4-BE49-F238E27FC236}">
                <a16:creationId xmlns:a16="http://schemas.microsoft.com/office/drawing/2014/main" id="{5F46F2F6-7464-FF51-585D-376222EFFF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Tree>
    <p:extLst>
      <p:ext uri="{BB962C8B-B14F-4D97-AF65-F5344CB8AC3E}">
        <p14:creationId xmlns:p14="http://schemas.microsoft.com/office/powerpoint/2010/main" val="180598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8" y="3785246"/>
            <a:ext cx="5216699" cy="1546500"/>
          </a:xfrm>
          <a:prstGeom prst="rect">
            <a:avLst/>
          </a:prstGeom>
        </p:spPr>
        <p:txBody>
          <a:bodyPr lIns="91425" tIns="91425" rIns="91425" bIns="91425" anchor="t" anchorCtr="0"/>
          <a:lstStyle>
            <a:lvl1pPr lvl="0">
              <a:spcBef>
                <a:spcPts val="0"/>
              </a:spcBef>
              <a:buClr>
                <a:srgbClr val="2185C5"/>
              </a:buClr>
              <a:buSzPct val="100000"/>
              <a:defRPr sz="2700">
                <a:solidFill>
                  <a:srgbClr val="2185C5"/>
                </a:solidFill>
              </a:defRPr>
            </a:lvl1pPr>
            <a:lvl2pPr lvl="1">
              <a:spcBef>
                <a:spcPts val="0"/>
              </a:spcBef>
              <a:buClr>
                <a:srgbClr val="2185C5"/>
              </a:buClr>
              <a:buSzPct val="100000"/>
              <a:defRPr sz="2700">
                <a:solidFill>
                  <a:srgbClr val="2185C5"/>
                </a:solidFill>
              </a:defRPr>
            </a:lvl2pPr>
            <a:lvl3pPr lvl="2">
              <a:spcBef>
                <a:spcPts val="0"/>
              </a:spcBef>
              <a:buClr>
                <a:srgbClr val="2185C5"/>
              </a:buClr>
              <a:buSzPct val="100000"/>
              <a:defRPr sz="2700">
                <a:solidFill>
                  <a:srgbClr val="2185C5"/>
                </a:solidFill>
              </a:defRPr>
            </a:lvl3pPr>
            <a:lvl4pPr lvl="3">
              <a:spcBef>
                <a:spcPts val="0"/>
              </a:spcBef>
              <a:buClr>
                <a:srgbClr val="2185C5"/>
              </a:buClr>
              <a:buSzPct val="100000"/>
              <a:defRPr sz="2700">
                <a:solidFill>
                  <a:srgbClr val="2185C5"/>
                </a:solidFill>
              </a:defRPr>
            </a:lvl4pPr>
            <a:lvl5pPr lvl="4">
              <a:spcBef>
                <a:spcPts val="0"/>
              </a:spcBef>
              <a:buClr>
                <a:srgbClr val="2185C5"/>
              </a:buClr>
              <a:buSzPct val="100000"/>
              <a:defRPr sz="2700">
                <a:solidFill>
                  <a:srgbClr val="2185C5"/>
                </a:solidFill>
              </a:defRPr>
            </a:lvl5pPr>
            <a:lvl6pPr lvl="5">
              <a:spcBef>
                <a:spcPts val="0"/>
              </a:spcBef>
              <a:buClr>
                <a:srgbClr val="2185C5"/>
              </a:buClr>
              <a:buSzPct val="100000"/>
              <a:defRPr sz="2700">
                <a:solidFill>
                  <a:srgbClr val="2185C5"/>
                </a:solidFill>
              </a:defRPr>
            </a:lvl6pPr>
            <a:lvl7pPr lvl="6">
              <a:spcBef>
                <a:spcPts val="0"/>
              </a:spcBef>
              <a:buClr>
                <a:srgbClr val="2185C5"/>
              </a:buClr>
              <a:buSzPct val="100000"/>
              <a:defRPr sz="2700">
                <a:solidFill>
                  <a:srgbClr val="2185C5"/>
                </a:solidFill>
              </a:defRPr>
            </a:lvl7pPr>
            <a:lvl8pPr lvl="7">
              <a:spcBef>
                <a:spcPts val="0"/>
              </a:spcBef>
              <a:buClr>
                <a:srgbClr val="2185C5"/>
              </a:buClr>
              <a:buSzPct val="100000"/>
              <a:defRPr sz="2700">
                <a:solidFill>
                  <a:srgbClr val="2185C5"/>
                </a:solidFill>
              </a:defRPr>
            </a:lvl8pPr>
            <a:lvl9pPr lvl="8">
              <a:spcBef>
                <a:spcPts val="0"/>
              </a:spcBef>
              <a:buClr>
                <a:srgbClr val="2185C5"/>
              </a:buClr>
              <a:buSzPct val="100000"/>
              <a:defRPr sz="2700">
                <a:solidFill>
                  <a:srgbClr val="2185C5"/>
                </a:solidFill>
              </a:defRPr>
            </a:lvl9pPr>
          </a:lstStyle>
          <a:p>
            <a:r>
              <a:rPr lang="en-US"/>
              <a:t>Click to edit Master title style</a:t>
            </a:r>
            <a:endParaRPr/>
          </a:p>
        </p:txBody>
      </p:sp>
    </p:spTree>
    <p:extLst>
      <p:ext uri="{BB962C8B-B14F-4D97-AF65-F5344CB8AC3E}">
        <p14:creationId xmlns:p14="http://schemas.microsoft.com/office/powerpoint/2010/main" val="36044518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9B177-7DE5-4F85-94F6-D04480E35F69}" type="datetimeFigureOut">
              <a:rPr lang="en-US" smtClean="0"/>
              <a:t>9/30/2025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647B1-753C-4484-B76D-D5426B054A8E}" type="slidenum">
              <a:rPr lang="en-US" smtClean="0"/>
              <a:t>‹#›</a:t>
            </a:fld>
            <a:endParaRPr lang="en-US"/>
          </a:p>
        </p:txBody>
      </p:sp>
    </p:spTree>
    <p:extLst>
      <p:ext uri="{BB962C8B-B14F-4D97-AF65-F5344CB8AC3E}">
        <p14:creationId xmlns:p14="http://schemas.microsoft.com/office/powerpoint/2010/main" val="3955662331"/>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69" r:id="rId4"/>
    <p:sldLayoutId id="2147483671" r:id="rId5"/>
    <p:sldLayoutId id="2147483673"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329E22-DC72-9B00-BFBF-F294BA3BD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 y="0"/>
            <a:ext cx="9136817" cy="6858000"/>
          </a:xfrm>
          <a:prstGeom prst="rect">
            <a:avLst/>
          </a:prstGeom>
        </p:spPr>
      </p:pic>
      <p:sp>
        <p:nvSpPr>
          <p:cNvPr id="14338" name="Shape 78"/>
          <p:cNvSpPr txBox="1">
            <a:spLocks noGrp="1"/>
          </p:cNvSpPr>
          <p:nvPr>
            <p:ph type="ctrTitle"/>
          </p:nvPr>
        </p:nvSpPr>
        <p:spPr>
          <a:xfrm>
            <a:off x="2693194" y="2595717"/>
            <a:ext cx="6185335" cy="2251586"/>
          </a:xfrm>
        </p:spPr>
        <p:txBody>
          <a:bodyPr>
            <a:normAutofit fontScale="90000"/>
          </a:bodyPr>
          <a:lstStyle/>
          <a:p>
            <a:pPr>
              <a:spcBef>
                <a:spcPct val="0"/>
              </a:spcBef>
              <a:buSzTx/>
              <a:buFont typeface="Raleway" charset="0"/>
              <a:buNone/>
              <a:defRPr/>
            </a:pPr>
            <a:r>
              <a:rPr lang="en-GB" sz="5300" b="1" dirty="0">
                <a:solidFill>
                  <a:schemeClr val="bg1"/>
                </a:solidFill>
                <a:latin typeface="Arial" panose="020B0604020202020204" pitchFamily="34" charset="0"/>
                <a:cs typeface="Arial" panose="020B0604020202020204" pitchFamily="34" charset="0"/>
              </a:rPr>
              <a:t>Module 7:</a:t>
            </a:r>
            <a:br>
              <a:rPr lang="en-GB" sz="4000" b="1" dirty="0">
                <a:solidFill>
                  <a:schemeClr val="bg1"/>
                </a:solidFill>
                <a:latin typeface="Arial" panose="020B0604020202020204" pitchFamily="34" charset="0"/>
                <a:cs typeface="Arial" panose="020B0604020202020204" pitchFamily="34" charset="0"/>
              </a:rPr>
            </a:br>
            <a:r>
              <a:rPr lang="en-GB" sz="4000" b="1" dirty="0">
                <a:solidFill>
                  <a:schemeClr val="bg1"/>
                </a:solidFill>
                <a:latin typeface="Arial" panose="020B0604020202020204" pitchFamily="34" charset="0"/>
                <a:cs typeface="Arial" panose="020B0604020202020204" pitchFamily="34" charset="0"/>
              </a:rPr>
              <a:t>Severe Acute Malnutrition 1 – Recognition And Early Treatment</a:t>
            </a:r>
            <a:endParaRPr lang="en-GB" altLang="en-US" sz="4000" b="1" dirty="0">
              <a:solidFill>
                <a:schemeClr val="bg1"/>
              </a:solidFill>
              <a:latin typeface="Arial" panose="020B0604020202020204" pitchFamily="34" charset="0"/>
              <a:cs typeface="Arial" panose="020B0604020202020204" pitchFamily="34" charset="0"/>
              <a:sym typeface="Raleway" charset="0"/>
            </a:endParaRPr>
          </a:p>
        </p:txBody>
      </p:sp>
      <p:sp>
        <p:nvSpPr>
          <p:cNvPr id="2" name="Rectangle 1"/>
          <p:cNvSpPr/>
          <p:nvPr/>
        </p:nvSpPr>
        <p:spPr>
          <a:xfrm>
            <a:off x="2773921" y="4950364"/>
            <a:ext cx="3288080" cy="369332"/>
          </a:xfrm>
          <a:prstGeom prst="rect">
            <a:avLst/>
          </a:prstGeom>
        </p:spPr>
        <p:txBody>
          <a:bodyPr wrap="none">
            <a:spAutoFit/>
          </a:bodyPr>
          <a:lstStyle/>
          <a:p>
            <a:pPr>
              <a:spcBef>
                <a:spcPct val="20000"/>
              </a:spcBef>
              <a:buClr>
                <a:srgbClr val="4F81BD"/>
              </a:buClr>
              <a:buSzPct val="85000"/>
              <a:defRPr/>
            </a:pPr>
            <a:r>
              <a:rPr lang="en-US" b="1" dirty="0">
                <a:solidFill>
                  <a:schemeClr val="accent6">
                    <a:lumMod val="75000"/>
                  </a:schemeClr>
                </a:solidFill>
                <a:latin typeface="Arial"/>
              </a:rPr>
              <a:t>Mortality is often above 45%</a:t>
            </a:r>
          </a:p>
        </p:txBody>
      </p:sp>
    </p:spTree>
    <p:extLst>
      <p:ext uri="{BB962C8B-B14F-4D97-AF65-F5344CB8AC3E}">
        <p14:creationId xmlns:p14="http://schemas.microsoft.com/office/powerpoint/2010/main" val="5546757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902321A-330B-5647-444F-731D01B6B28F}"/>
              </a:ext>
            </a:extLst>
          </p:cNvPr>
          <p:cNvSpPr>
            <a:spLocks noGrp="1" noChangeArrowheads="1"/>
          </p:cNvSpPr>
          <p:nvPr>
            <p:ph type="title"/>
          </p:nvPr>
        </p:nvSpPr>
        <p:spPr>
          <a:xfrm>
            <a:off x="452283" y="365127"/>
            <a:ext cx="8272617" cy="727800"/>
          </a:xfrm>
        </p:spPr>
        <p:txBody>
          <a:bodyPr>
            <a:normAutofit/>
          </a:bodyPr>
          <a:lstStyle/>
          <a:p>
            <a:pPr algn="ctr">
              <a:defRPr/>
            </a:pPr>
            <a:r>
              <a:rPr lang="en-GB" sz="3200" b="1" dirty="0">
                <a:solidFill>
                  <a:schemeClr val="accent6">
                    <a:lumMod val="75000"/>
                  </a:schemeClr>
                </a:solidFill>
                <a:latin typeface="Arial" panose="020B0604020202020204" pitchFamily="34" charset="0"/>
                <a:cs typeface="Arial" panose="020B0604020202020204" pitchFamily="34" charset="0"/>
              </a:rPr>
              <a:t>10 Step Approach (Refer to BPP page 43)</a:t>
            </a:r>
          </a:p>
        </p:txBody>
      </p:sp>
      <p:grpSp>
        <p:nvGrpSpPr>
          <p:cNvPr id="2" name="Group 1">
            <a:extLst>
              <a:ext uri="{FF2B5EF4-FFF2-40B4-BE49-F238E27FC236}">
                <a16:creationId xmlns:a16="http://schemas.microsoft.com/office/drawing/2014/main" id="{E5F93C60-0237-3A32-6DD5-E451CC50A13F}"/>
              </a:ext>
            </a:extLst>
          </p:cNvPr>
          <p:cNvGrpSpPr/>
          <p:nvPr/>
        </p:nvGrpSpPr>
        <p:grpSpPr>
          <a:xfrm>
            <a:off x="606879" y="1681316"/>
            <a:ext cx="8032987" cy="3592496"/>
            <a:chOff x="1981200" y="1752600"/>
            <a:chExt cx="10255183" cy="4586303"/>
          </a:xfrm>
        </p:grpSpPr>
        <p:sp>
          <p:nvSpPr>
            <p:cNvPr id="44035" name="Rectangle 3">
              <a:extLst>
                <a:ext uri="{FF2B5EF4-FFF2-40B4-BE49-F238E27FC236}">
                  <a16:creationId xmlns:a16="http://schemas.microsoft.com/office/drawing/2014/main" id="{D4A7A7E6-4426-A389-BE2B-590DF2610020}"/>
                </a:ext>
              </a:extLst>
            </p:cNvPr>
            <p:cNvSpPr>
              <a:spLocks noChangeArrowheads="1"/>
            </p:cNvSpPr>
            <p:nvPr/>
          </p:nvSpPr>
          <p:spPr bwMode="auto">
            <a:xfrm>
              <a:off x="1981200" y="5867400"/>
              <a:ext cx="5181600" cy="457200"/>
            </a:xfrm>
            <a:prstGeom prst="rect">
              <a:avLst/>
            </a:prstGeom>
            <a:solidFill>
              <a:srgbClr val="6666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36" name="Rectangle 4">
              <a:extLst>
                <a:ext uri="{FF2B5EF4-FFF2-40B4-BE49-F238E27FC236}">
                  <a16:creationId xmlns:a16="http://schemas.microsoft.com/office/drawing/2014/main" id="{97A6C5CE-9B39-A51E-B51E-C75D67EB6BA1}"/>
                </a:ext>
              </a:extLst>
            </p:cNvPr>
            <p:cNvSpPr>
              <a:spLocks noChangeArrowheads="1"/>
            </p:cNvSpPr>
            <p:nvPr/>
          </p:nvSpPr>
          <p:spPr bwMode="auto">
            <a:xfrm>
              <a:off x="1981200" y="1752600"/>
              <a:ext cx="6096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37" name="Rectangle 5">
              <a:extLst>
                <a:ext uri="{FF2B5EF4-FFF2-40B4-BE49-F238E27FC236}">
                  <a16:creationId xmlns:a16="http://schemas.microsoft.com/office/drawing/2014/main" id="{9973FDAB-CCC2-8547-81A1-06C4F1574E32}"/>
                </a:ext>
              </a:extLst>
            </p:cNvPr>
            <p:cNvSpPr>
              <a:spLocks noChangeArrowheads="1"/>
            </p:cNvSpPr>
            <p:nvPr/>
          </p:nvSpPr>
          <p:spPr bwMode="auto">
            <a:xfrm>
              <a:off x="1981200" y="2209800"/>
              <a:ext cx="9906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38" name="Rectangle 6">
              <a:extLst>
                <a:ext uri="{FF2B5EF4-FFF2-40B4-BE49-F238E27FC236}">
                  <a16:creationId xmlns:a16="http://schemas.microsoft.com/office/drawing/2014/main" id="{D006DB76-11AF-3F07-B9AA-196B83CE9092}"/>
                </a:ext>
              </a:extLst>
            </p:cNvPr>
            <p:cNvSpPr>
              <a:spLocks noChangeArrowheads="1"/>
            </p:cNvSpPr>
            <p:nvPr/>
          </p:nvSpPr>
          <p:spPr bwMode="auto">
            <a:xfrm>
              <a:off x="1981200" y="2667000"/>
              <a:ext cx="14478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39" name="Rectangle 7">
              <a:extLst>
                <a:ext uri="{FF2B5EF4-FFF2-40B4-BE49-F238E27FC236}">
                  <a16:creationId xmlns:a16="http://schemas.microsoft.com/office/drawing/2014/main" id="{3834E575-713D-C778-26D8-655A1A88B73F}"/>
                </a:ext>
              </a:extLst>
            </p:cNvPr>
            <p:cNvSpPr>
              <a:spLocks noChangeArrowheads="1"/>
            </p:cNvSpPr>
            <p:nvPr/>
          </p:nvSpPr>
          <p:spPr bwMode="auto">
            <a:xfrm>
              <a:off x="1981200" y="3124200"/>
              <a:ext cx="19812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40" name="Rectangle 8">
              <a:extLst>
                <a:ext uri="{FF2B5EF4-FFF2-40B4-BE49-F238E27FC236}">
                  <a16:creationId xmlns:a16="http://schemas.microsoft.com/office/drawing/2014/main" id="{0E5C07F4-EBC9-4BE2-595C-6BE9BBC7D4A6}"/>
                </a:ext>
              </a:extLst>
            </p:cNvPr>
            <p:cNvSpPr>
              <a:spLocks noChangeArrowheads="1"/>
            </p:cNvSpPr>
            <p:nvPr/>
          </p:nvSpPr>
          <p:spPr bwMode="auto">
            <a:xfrm>
              <a:off x="1981200" y="3581400"/>
              <a:ext cx="25146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41" name="Rectangle 9">
              <a:extLst>
                <a:ext uri="{FF2B5EF4-FFF2-40B4-BE49-F238E27FC236}">
                  <a16:creationId xmlns:a16="http://schemas.microsoft.com/office/drawing/2014/main" id="{C030BDD4-61FB-AC17-D63B-D3B650ADBE36}"/>
                </a:ext>
              </a:extLst>
            </p:cNvPr>
            <p:cNvSpPr>
              <a:spLocks noChangeArrowheads="1"/>
            </p:cNvSpPr>
            <p:nvPr/>
          </p:nvSpPr>
          <p:spPr bwMode="auto">
            <a:xfrm>
              <a:off x="1981200" y="4038600"/>
              <a:ext cx="30480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42" name="Rectangle 10">
              <a:extLst>
                <a:ext uri="{FF2B5EF4-FFF2-40B4-BE49-F238E27FC236}">
                  <a16:creationId xmlns:a16="http://schemas.microsoft.com/office/drawing/2014/main" id="{2F94E039-0D4B-801C-889F-5B636AE56271}"/>
                </a:ext>
              </a:extLst>
            </p:cNvPr>
            <p:cNvSpPr>
              <a:spLocks noChangeArrowheads="1"/>
            </p:cNvSpPr>
            <p:nvPr/>
          </p:nvSpPr>
          <p:spPr bwMode="auto">
            <a:xfrm>
              <a:off x="1981200" y="4495800"/>
              <a:ext cx="3581400" cy="4572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43" name="Rectangle 11">
              <a:extLst>
                <a:ext uri="{FF2B5EF4-FFF2-40B4-BE49-F238E27FC236}">
                  <a16:creationId xmlns:a16="http://schemas.microsoft.com/office/drawing/2014/main" id="{EA54EFF7-ED76-0731-6C83-9020C9549FC6}"/>
                </a:ext>
              </a:extLst>
            </p:cNvPr>
            <p:cNvSpPr>
              <a:spLocks noChangeArrowheads="1"/>
            </p:cNvSpPr>
            <p:nvPr/>
          </p:nvSpPr>
          <p:spPr bwMode="auto">
            <a:xfrm>
              <a:off x="1981200" y="4953000"/>
              <a:ext cx="4114800" cy="457200"/>
            </a:xfrm>
            <a:prstGeom prst="rect">
              <a:avLst/>
            </a:prstGeom>
            <a:solidFill>
              <a:srgbClr val="6666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44" name="Rectangle 12">
              <a:extLst>
                <a:ext uri="{FF2B5EF4-FFF2-40B4-BE49-F238E27FC236}">
                  <a16:creationId xmlns:a16="http://schemas.microsoft.com/office/drawing/2014/main" id="{4F6ABEFC-FCDB-DFF5-DE2A-B99B83451E69}"/>
                </a:ext>
              </a:extLst>
            </p:cNvPr>
            <p:cNvSpPr>
              <a:spLocks noChangeArrowheads="1"/>
            </p:cNvSpPr>
            <p:nvPr/>
          </p:nvSpPr>
          <p:spPr bwMode="auto">
            <a:xfrm>
              <a:off x="1981200" y="5410200"/>
              <a:ext cx="4648200" cy="457200"/>
            </a:xfrm>
            <a:prstGeom prst="rect">
              <a:avLst/>
            </a:prstGeom>
            <a:solidFill>
              <a:srgbClr val="6666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4045" name="Text Box 13">
              <a:extLst>
                <a:ext uri="{FF2B5EF4-FFF2-40B4-BE49-F238E27FC236}">
                  <a16:creationId xmlns:a16="http://schemas.microsoft.com/office/drawing/2014/main" id="{2BB1937B-2CA8-68EC-8377-65E044FC4BEF}"/>
                </a:ext>
              </a:extLst>
            </p:cNvPr>
            <p:cNvSpPr txBox="1">
              <a:spLocks noChangeArrowheads="1"/>
            </p:cNvSpPr>
            <p:nvPr/>
          </p:nvSpPr>
          <p:spPr bwMode="auto">
            <a:xfrm>
              <a:off x="2743199" y="1752600"/>
              <a:ext cx="47570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Prevent and treat Hypoglycaemia</a:t>
              </a:r>
            </a:p>
          </p:txBody>
        </p:sp>
        <p:sp>
          <p:nvSpPr>
            <p:cNvPr id="44046" name="Text Box 14">
              <a:extLst>
                <a:ext uri="{FF2B5EF4-FFF2-40B4-BE49-F238E27FC236}">
                  <a16:creationId xmlns:a16="http://schemas.microsoft.com/office/drawing/2014/main" id="{A3D482F6-5627-B3B5-512D-6C02CE45F025}"/>
                </a:ext>
              </a:extLst>
            </p:cNvPr>
            <p:cNvSpPr txBox="1">
              <a:spLocks noChangeArrowheads="1"/>
            </p:cNvSpPr>
            <p:nvPr/>
          </p:nvSpPr>
          <p:spPr bwMode="auto">
            <a:xfrm>
              <a:off x="3124199" y="2209800"/>
              <a:ext cx="49856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Prevent and treat Hypothermia</a:t>
              </a:r>
            </a:p>
          </p:txBody>
        </p:sp>
        <p:sp>
          <p:nvSpPr>
            <p:cNvPr id="44047" name="Text Box 15">
              <a:extLst>
                <a:ext uri="{FF2B5EF4-FFF2-40B4-BE49-F238E27FC236}">
                  <a16:creationId xmlns:a16="http://schemas.microsoft.com/office/drawing/2014/main" id="{773F5845-DD74-C412-0CB0-399500C9C084}"/>
                </a:ext>
              </a:extLst>
            </p:cNvPr>
            <p:cNvSpPr txBox="1">
              <a:spLocks noChangeArrowheads="1"/>
            </p:cNvSpPr>
            <p:nvPr/>
          </p:nvSpPr>
          <p:spPr bwMode="auto">
            <a:xfrm>
              <a:off x="3505199" y="2667000"/>
              <a:ext cx="46046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Prevent and treat Dehydration</a:t>
              </a:r>
            </a:p>
          </p:txBody>
        </p:sp>
        <p:sp>
          <p:nvSpPr>
            <p:cNvPr id="44048" name="Text Box 16">
              <a:extLst>
                <a:ext uri="{FF2B5EF4-FFF2-40B4-BE49-F238E27FC236}">
                  <a16:creationId xmlns:a16="http://schemas.microsoft.com/office/drawing/2014/main" id="{E5995381-1171-53FA-0426-EF2F09A521B8}"/>
                </a:ext>
              </a:extLst>
            </p:cNvPr>
            <p:cNvSpPr txBox="1">
              <a:spLocks noChangeArrowheads="1"/>
            </p:cNvSpPr>
            <p:nvPr/>
          </p:nvSpPr>
          <p:spPr bwMode="auto">
            <a:xfrm>
              <a:off x="4038600" y="3124200"/>
              <a:ext cx="46046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Correct Electrolyte imbalance</a:t>
              </a:r>
            </a:p>
          </p:txBody>
        </p:sp>
        <p:sp>
          <p:nvSpPr>
            <p:cNvPr id="44049" name="Text Box 17">
              <a:extLst>
                <a:ext uri="{FF2B5EF4-FFF2-40B4-BE49-F238E27FC236}">
                  <a16:creationId xmlns:a16="http://schemas.microsoft.com/office/drawing/2014/main" id="{86A98FB6-04CF-AF3A-E20B-CAA76323018E}"/>
                </a:ext>
              </a:extLst>
            </p:cNvPr>
            <p:cNvSpPr txBox="1">
              <a:spLocks noChangeArrowheads="1"/>
            </p:cNvSpPr>
            <p:nvPr/>
          </p:nvSpPr>
          <p:spPr bwMode="auto">
            <a:xfrm>
              <a:off x="4572000" y="3581400"/>
              <a:ext cx="5867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Presumptive  treatment of Infection</a:t>
              </a:r>
            </a:p>
          </p:txBody>
        </p:sp>
        <p:sp>
          <p:nvSpPr>
            <p:cNvPr id="44050" name="Text Box 18">
              <a:extLst>
                <a:ext uri="{FF2B5EF4-FFF2-40B4-BE49-F238E27FC236}">
                  <a16:creationId xmlns:a16="http://schemas.microsoft.com/office/drawing/2014/main" id="{6580A109-BC40-B2BB-1D00-2B6916B31AC9}"/>
                </a:ext>
              </a:extLst>
            </p:cNvPr>
            <p:cNvSpPr txBox="1">
              <a:spLocks noChangeArrowheads="1"/>
            </p:cNvSpPr>
            <p:nvPr/>
          </p:nvSpPr>
          <p:spPr bwMode="auto">
            <a:xfrm>
              <a:off x="5181600" y="4038600"/>
              <a:ext cx="55662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Correct Micronutrient deficiencies</a:t>
              </a:r>
            </a:p>
          </p:txBody>
        </p:sp>
        <p:sp>
          <p:nvSpPr>
            <p:cNvPr id="44051" name="Text Box 19">
              <a:extLst>
                <a:ext uri="{FF2B5EF4-FFF2-40B4-BE49-F238E27FC236}">
                  <a16:creationId xmlns:a16="http://schemas.microsoft.com/office/drawing/2014/main" id="{C6364359-3CE0-5C06-17D7-985EC8E2817B}"/>
                </a:ext>
              </a:extLst>
            </p:cNvPr>
            <p:cNvSpPr txBox="1">
              <a:spLocks noChangeArrowheads="1"/>
            </p:cNvSpPr>
            <p:nvPr/>
          </p:nvSpPr>
          <p:spPr bwMode="auto">
            <a:xfrm>
              <a:off x="5638799" y="4495800"/>
              <a:ext cx="48332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Initiate cautious feeding</a:t>
              </a:r>
            </a:p>
          </p:txBody>
        </p:sp>
        <p:sp>
          <p:nvSpPr>
            <p:cNvPr id="44052" name="Text Box 20">
              <a:extLst>
                <a:ext uri="{FF2B5EF4-FFF2-40B4-BE49-F238E27FC236}">
                  <a16:creationId xmlns:a16="http://schemas.microsoft.com/office/drawing/2014/main" id="{512326D0-E172-2966-A62C-24F3422E4484}"/>
                </a:ext>
              </a:extLst>
            </p:cNvPr>
            <p:cNvSpPr txBox="1">
              <a:spLocks noChangeArrowheads="1"/>
            </p:cNvSpPr>
            <p:nvPr/>
          </p:nvSpPr>
          <p:spPr bwMode="auto">
            <a:xfrm>
              <a:off x="6248399" y="4953000"/>
              <a:ext cx="42998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Monitor Catch-up growth</a:t>
              </a:r>
            </a:p>
          </p:txBody>
        </p:sp>
        <p:sp>
          <p:nvSpPr>
            <p:cNvPr id="44053" name="Text Box 21">
              <a:extLst>
                <a:ext uri="{FF2B5EF4-FFF2-40B4-BE49-F238E27FC236}">
                  <a16:creationId xmlns:a16="http://schemas.microsoft.com/office/drawing/2014/main" id="{E43C0F76-8836-B149-2265-B1343D2A383C}"/>
                </a:ext>
              </a:extLst>
            </p:cNvPr>
            <p:cNvSpPr txBox="1">
              <a:spLocks noChangeArrowheads="1"/>
            </p:cNvSpPr>
            <p:nvPr/>
          </p:nvSpPr>
          <p:spPr bwMode="auto">
            <a:xfrm>
              <a:off x="6629400" y="5433150"/>
              <a:ext cx="391885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Sensory stimulation</a:t>
              </a:r>
            </a:p>
          </p:txBody>
        </p:sp>
        <p:sp>
          <p:nvSpPr>
            <p:cNvPr id="44054" name="Text Box 22">
              <a:extLst>
                <a:ext uri="{FF2B5EF4-FFF2-40B4-BE49-F238E27FC236}">
                  <a16:creationId xmlns:a16="http://schemas.microsoft.com/office/drawing/2014/main" id="{E73D5E4A-89C6-58EF-983E-A091B4A725A4}"/>
                </a:ext>
              </a:extLst>
            </p:cNvPr>
            <p:cNvSpPr txBox="1">
              <a:spLocks noChangeArrowheads="1"/>
            </p:cNvSpPr>
            <p:nvPr/>
          </p:nvSpPr>
          <p:spPr bwMode="auto">
            <a:xfrm>
              <a:off x="7239000" y="5867401"/>
              <a:ext cx="4997383" cy="4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n-US" sz="1800" dirty="0">
                  <a:latin typeface="Arial" panose="020B0604020202020204" pitchFamily="34" charset="0"/>
                </a:rPr>
                <a:t>Discharge preparation and follow up</a:t>
              </a:r>
            </a:p>
          </p:txBody>
        </p:sp>
      </p:grpSp>
      <p:sp>
        <p:nvSpPr>
          <p:cNvPr id="16407" name="Oval 23">
            <a:extLst>
              <a:ext uri="{FF2B5EF4-FFF2-40B4-BE49-F238E27FC236}">
                <a16:creationId xmlns:a16="http://schemas.microsoft.com/office/drawing/2014/main" id="{EC1DEB88-5B1C-5D71-A4CB-8C79B620D340}"/>
              </a:ext>
            </a:extLst>
          </p:cNvPr>
          <p:cNvSpPr>
            <a:spLocks noChangeArrowheads="1"/>
          </p:cNvSpPr>
          <p:nvPr/>
        </p:nvSpPr>
        <p:spPr bwMode="auto">
          <a:xfrm>
            <a:off x="6368474" y="1187048"/>
            <a:ext cx="2356425" cy="2369801"/>
          </a:xfrm>
          <a:prstGeom prst="ellipse">
            <a:avLst/>
          </a:prstGeom>
          <a:solidFill>
            <a:schemeClr val="accent6">
              <a:lumMod val="40000"/>
              <a:lumOff val="60000"/>
            </a:schemeClr>
          </a:solidFill>
          <a:ln w="9525">
            <a:noFill/>
            <a:round/>
            <a:headEnd/>
            <a:tailEnd/>
          </a:ln>
        </p:spPr>
        <p:txBody>
          <a:bodyPr wrap="none" anchor="ctr"/>
          <a:lstStyle/>
          <a:p>
            <a:pPr eaLnBrk="1" hangingPunct="1">
              <a:defRPr/>
            </a:pPr>
            <a:endParaRPr lang="en-US" sz="1350"/>
          </a:p>
        </p:txBody>
      </p:sp>
      <p:sp>
        <p:nvSpPr>
          <p:cNvPr id="44056" name="Text Box 24">
            <a:extLst>
              <a:ext uri="{FF2B5EF4-FFF2-40B4-BE49-F238E27FC236}">
                <a16:creationId xmlns:a16="http://schemas.microsoft.com/office/drawing/2014/main" id="{772D73A7-204D-F8B7-D436-1C94AAEF18BA}"/>
              </a:ext>
            </a:extLst>
          </p:cNvPr>
          <p:cNvSpPr txBox="1">
            <a:spLocks noChangeArrowheads="1"/>
          </p:cNvSpPr>
          <p:nvPr/>
        </p:nvSpPr>
        <p:spPr bwMode="auto">
          <a:xfrm>
            <a:off x="6471220" y="1773204"/>
            <a:ext cx="21686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en-US" sz="1800" b="1" dirty="0">
                <a:latin typeface="Arial" panose="020B0604020202020204" pitchFamily="34" charset="0"/>
                <a:cs typeface="Arial" panose="020B0604020202020204" pitchFamily="34" charset="0"/>
              </a:rPr>
              <a:t>Initial monitoring should be done using the critical care pathway chart</a:t>
            </a:r>
          </a:p>
        </p:txBody>
      </p:sp>
      <p:sp>
        <p:nvSpPr>
          <p:cNvPr id="3" name="Rectangle 4">
            <a:extLst>
              <a:ext uri="{FF2B5EF4-FFF2-40B4-BE49-F238E27FC236}">
                <a16:creationId xmlns:a16="http://schemas.microsoft.com/office/drawing/2014/main" id="{35AAA519-CD74-AB55-5ABF-E13F5EFC004E}"/>
              </a:ext>
            </a:extLst>
          </p:cNvPr>
          <p:cNvSpPr>
            <a:spLocks noChangeArrowheads="1"/>
          </p:cNvSpPr>
          <p:nvPr/>
        </p:nvSpPr>
        <p:spPr bwMode="auto">
          <a:xfrm>
            <a:off x="683079" y="5972533"/>
            <a:ext cx="457200" cy="342900"/>
          </a:xfrm>
          <a:prstGeom prst="rect">
            <a:avLst/>
          </a:prstGeom>
          <a:solidFill>
            <a:srgbClr val="A5002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
        <p:nvSpPr>
          <p:cNvPr id="4" name="TextBox 3">
            <a:extLst>
              <a:ext uri="{FF2B5EF4-FFF2-40B4-BE49-F238E27FC236}">
                <a16:creationId xmlns:a16="http://schemas.microsoft.com/office/drawing/2014/main" id="{F9D91D82-47B4-4A05-D94B-76524A71312A}"/>
              </a:ext>
            </a:extLst>
          </p:cNvPr>
          <p:cNvSpPr txBox="1"/>
          <p:nvPr/>
        </p:nvSpPr>
        <p:spPr>
          <a:xfrm>
            <a:off x="1307106" y="5990007"/>
            <a:ext cx="2391203" cy="338554"/>
          </a:xfrm>
          <a:prstGeom prst="rect">
            <a:avLst/>
          </a:prstGeom>
          <a:noFill/>
          <a:ln>
            <a:noFill/>
          </a:ln>
        </p:spPr>
        <p:txBody>
          <a:bodyPr wrap="square" rtlCol="0">
            <a:spAutoFit/>
          </a:bodyPr>
          <a:lstStyle/>
          <a:p>
            <a:r>
              <a:rPr lang="en-US" sz="1600" b="1" dirty="0">
                <a:latin typeface="Arial" panose="020B0604020202020204" pitchFamily="34" charset="0"/>
                <a:cs typeface="Arial" panose="020B0604020202020204" pitchFamily="34" charset="0"/>
              </a:rPr>
              <a:t>Phase 1 stabilization</a:t>
            </a:r>
            <a:endParaRPr lang="en-KE" sz="1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E82028E-0D1B-2972-5E4D-E560BCC76E8C}"/>
              </a:ext>
            </a:extLst>
          </p:cNvPr>
          <p:cNvSpPr txBox="1"/>
          <p:nvPr/>
        </p:nvSpPr>
        <p:spPr>
          <a:xfrm>
            <a:off x="4571294" y="6003135"/>
            <a:ext cx="3894015" cy="338554"/>
          </a:xfrm>
          <a:prstGeom prst="rect">
            <a:avLst/>
          </a:prstGeom>
          <a:noFill/>
          <a:ln>
            <a:noFill/>
          </a:ln>
        </p:spPr>
        <p:txBody>
          <a:bodyPr wrap="none" rtlCol="0">
            <a:spAutoFit/>
          </a:bodyPr>
          <a:lstStyle/>
          <a:p>
            <a:r>
              <a:rPr lang="en-US" sz="1600" b="1" dirty="0">
                <a:latin typeface="Arial" panose="020B0604020202020204" pitchFamily="34" charset="0"/>
                <a:cs typeface="Arial" panose="020B0604020202020204" pitchFamily="34" charset="0"/>
              </a:rPr>
              <a:t>Phase 2 – transition and rehabilitation</a:t>
            </a:r>
            <a:endParaRPr lang="en-KE" sz="1600" b="1" dirty="0">
              <a:latin typeface="Arial" panose="020B0604020202020204" pitchFamily="34" charset="0"/>
              <a:cs typeface="Arial" panose="020B0604020202020204" pitchFamily="34" charset="0"/>
            </a:endParaRPr>
          </a:p>
        </p:txBody>
      </p:sp>
      <p:sp>
        <p:nvSpPr>
          <p:cNvPr id="7" name="Rectangle 11">
            <a:extLst>
              <a:ext uri="{FF2B5EF4-FFF2-40B4-BE49-F238E27FC236}">
                <a16:creationId xmlns:a16="http://schemas.microsoft.com/office/drawing/2014/main" id="{D13E97A2-D9E3-8848-6967-C7E1003D64DB}"/>
              </a:ext>
            </a:extLst>
          </p:cNvPr>
          <p:cNvSpPr>
            <a:spLocks noChangeArrowheads="1"/>
          </p:cNvSpPr>
          <p:nvPr/>
        </p:nvSpPr>
        <p:spPr bwMode="auto">
          <a:xfrm>
            <a:off x="4093029" y="5985661"/>
            <a:ext cx="457200" cy="342900"/>
          </a:xfrm>
          <a:prstGeom prst="rect">
            <a:avLst/>
          </a:prstGeom>
          <a:solidFill>
            <a:srgbClr val="6666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07D-076C-F40A-EB53-E36D565DF8A6}"/>
              </a:ext>
            </a:extLst>
          </p:cNvPr>
          <p:cNvSpPr>
            <a:spLocks noGrp="1"/>
          </p:cNvSpPr>
          <p:nvPr>
            <p:ph type="title"/>
          </p:nvPr>
        </p:nvSpPr>
        <p:spPr>
          <a:xfrm>
            <a:off x="273152" y="453617"/>
            <a:ext cx="8711996" cy="667261"/>
          </a:xfrm>
        </p:spPr>
        <p:txBody>
          <a:bodyPr>
            <a:normAutofit/>
          </a:bodyPr>
          <a:lstStyle/>
          <a:p>
            <a:pPr algn="ctr"/>
            <a:r>
              <a:rPr lang="en-US" sz="2800" b="1" dirty="0">
                <a:solidFill>
                  <a:schemeClr val="bg1"/>
                </a:solidFill>
                <a:latin typeface="Arial" panose="020B0604020202020204" pitchFamily="34" charset="0"/>
                <a:cs typeface="Arial" panose="020B0604020202020204" pitchFamily="34" charset="0"/>
              </a:rPr>
              <a:t>Management of dehydration and shock in SAM</a:t>
            </a:r>
            <a:endParaRPr lang="en-KE" sz="28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DF4BC8E-8779-638D-79AE-6F780072018E}"/>
              </a:ext>
            </a:extLst>
          </p:cNvPr>
          <p:cNvSpPr txBox="1"/>
          <p:nvPr/>
        </p:nvSpPr>
        <p:spPr>
          <a:xfrm>
            <a:off x="480705" y="1295292"/>
            <a:ext cx="8296890" cy="5109091"/>
          </a:xfrm>
          <a:prstGeom prst="rect">
            <a:avLst/>
          </a:prstGeom>
          <a:noFill/>
        </p:spPr>
        <p:txBody>
          <a:bodyPr wrap="square" rtlCol="0">
            <a:spAutoFit/>
          </a:bodyPr>
          <a:lstStyle/>
          <a:p>
            <a:pPr marL="257175" indent="-257175">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Misdiagnosis and inappropriate treatment of dehydration is the most common cause of death in malnourished children.</a:t>
            </a:r>
          </a:p>
          <a:p>
            <a:pPr marL="257175" indent="-257175">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The preferred solution for treatment of dehydration Is </a:t>
            </a:r>
            <a:r>
              <a:rPr lang="en-US" sz="2300" dirty="0" err="1">
                <a:latin typeface="Arial" panose="020B0604020202020204" pitchFamily="34" charset="0"/>
                <a:cs typeface="Arial" panose="020B0604020202020204" pitchFamily="34" charset="0"/>
              </a:rPr>
              <a:t>ReSoMal</a:t>
            </a:r>
            <a:r>
              <a:rPr lang="en-US" sz="2300" dirty="0">
                <a:latin typeface="Arial" panose="020B0604020202020204" pitchFamily="34" charset="0"/>
                <a:cs typeface="Arial" panose="020B0604020202020204" pitchFamily="34" charset="0"/>
              </a:rPr>
              <a:t>. However, if </a:t>
            </a:r>
            <a:r>
              <a:rPr lang="en-US" sz="2300" dirty="0" err="1">
                <a:latin typeface="Arial" panose="020B0604020202020204" pitchFamily="34" charset="0"/>
                <a:cs typeface="Arial" panose="020B0604020202020204" pitchFamily="34" charset="0"/>
              </a:rPr>
              <a:t>ReSoMal</a:t>
            </a:r>
            <a:r>
              <a:rPr lang="en-US" sz="2300" dirty="0">
                <a:latin typeface="Arial" panose="020B0604020202020204" pitchFamily="34" charset="0"/>
                <a:cs typeface="Arial" panose="020B0604020202020204" pitchFamily="34" charset="0"/>
              </a:rPr>
              <a:t> is not available, low osmolarity ORS can be used.</a:t>
            </a:r>
          </a:p>
          <a:p>
            <a:pPr marL="257175" indent="-257175">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During rehydration, the child with SAM needs to be monitored for:</a:t>
            </a:r>
          </a:p>
          <a:p>
            <a:pPr marL="600075" lvl="1" indent="-257175">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Clinical signs of improvement such as alertness</a:t>
            </a:r>
          </a:p>
          <a:p>
            <a:pPr marL="600075" lvl="1" indent="-257175">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Clinical signs of overhydration (engorged veins, rapid pulse and resp distress)</a:t>
            </a:r>
          </a:p>
          <a:p>
            <a:pPr marL="257175" indent="-257175">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In children with SAM, IV fluids should not be used unless a diagnosis of </a:t>
            </a:r>
            <a:r>
              <a:rPr lang="en-US" sz="2300" dirty="0" err="1">
                <a:latin typeface="Arial" panose="020B0604020202020204" pitchFamily="34" charset="0"/>
                <a:cs typeface="Arial" panose="020B0604020202020204" pitchFamily="34" charset="0"/>
              </a:rPr>
              <a:t>hypovolaemic</a:t>
            </a:r>
            <a:r>
              <a:rPr lang="en-US" sz="2300" dirty="0">
                <a:latin typeface="Arial" panose="020B0604020202020204" pitchFamily="34" charset="0"/>
                <a:cs typeface="Arial" panose="020B0604020202020204" pitchFamily="34" charset="0"/>
              </a:rPr>
              <a:t> shock is made.</a:t>
            </a:r>
          </a:p>
        </p:txBody>
      </p:sp>
    </p:spTree>
    <p:extLst>
      <p:ext uri="{BB962C8B-B14F-4D97-AF65-F5344CB8AC3E}">
        <p14:creationId xmlns:p14="http://schemas.microsoft.com/office/powerpoint/2010/main" val="271697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940E4F8-8293-205B-A808-C1F8666D0DCC}"/>
              </a:ext>
            </a:extLst>
          </p:cNvPr>
          <p:cNvSpPr/>
          <p:nvPr/>
        </p:nvSpPr>
        <p:spPr>
          <a:xfrm>
            <a:off x="6017342" y="1927455"/>
            <a:ext cx="2553395" cy="4015065"/>
          </a:xfrm>
          <a:prstGeom prst="roundRect">
            <a:avLst>
              <a:gd name="adj" fmla="val 302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latin typeface="Arial" panose="020B0604020202020204" pitchFamily="34" charset="0"/>
                <a:cs typeface="Arial" panose="020B0604020202020204" pitchFamily="34" charset="0"/>
              </a:rPr>
              <a:t>Monitor vital signs.</a:t>
            </a:r>
          </a:p>
          <a:p>
            <a:r>
              <a:rPr lang="en-US" sz="1350" dirty="0">
                <a:solidFill>
                  <a:schemeClr val="tx1"/>
                </a:solidFill>
                <a:latin typeface="Arial" panose="020B0604020202020204" pitchFamily="34" charset="0"/>
                <a:cs typeface="Arial" panose="020B0604020202020204" pitchFamily="34" charset="0"/>
              </a:rPr>
              <a:t> If increases in pulse Rate by 25 and respiratory rates by 5 are both confirmed, they are a danger sign. </a:t>
            </a:r>
          </a:p>
          <a:p>
            <a:endParaRPr lang="en-US" sz="1350" dirty="0">
              <a:solidFill>
                <a:schemeClr val="tx1"/>
              </a:solidFill>
              <a:latin typeface="Arial" panose="020B0604020202020204" pitchFamily="34" charset="0"/>
              <a:cs typeface="Arial" panose="020B0604020202020204" pitchFamily="34" charset="0"/>
            </a:endParaRPr>
          </a:p>
          <a:p>
            <a:r>
              <a:rPr lang="en-US" sz="1350" dirty="0">
                <a:solidFill>
                  <a:schemeClr val="tx1"/>
                </a:solidFill>
                <a:latin typeface="Arial" panose="020B0604020202020204" pitchFamily="34" charset="0"/>
                <a:cs typeface="Arial" panose="020B0604020202020204" pitchFamily="34" charset="0"/>
              </a:rPr>
              <a:t>Together, these increases suggest an infection, or heart failure from overhydration due to feeding or rehydrating too fast. </a:t>
            </a:r>
          </a:p>
          <a:p>
            <a:endParaRPr lang="en-US" sz="1350" dirty="0">
              <a:solidFill>
                <a:schemeClr val="tx1"/>
              </a:solidFill>
              <a:latin typeface="Arial" panose="020B0604020202020204" pitchFamily="34" charset="0"/>
              <a:cs typeface="Arial" panose="020B0604020202020204" pitchFamily="34" charset="0"/>
            </a:endParaRPr>
          </a:p>
          <a:p>
            <a:r>
              <a:rPr lang="en-US" sz="1350" dirty="0">
                <a:solidFill>
                  <a:schemeClr val="tx1"/>
                </a:solidFill>
                <a:latin typeface="Arial" panose="020B0604020202020204" pitchFamily="34" charset="0"/>
                <a:cs typeface="Arial" panose="020B0604020202020204" pitchFamily="34" charset="0"/>
              </a:rPr>
              <a:t>Stop feeds and rehydration solution for malnutrition (</a:t>
            </a:r>
            <a:r>
              <a:rPr lang="en-US" sz="1350" dirty="0" err="1">
                <a:solidFill>
                  <a:schemeClr val="tx1"/>
                </a:solidFill>
                <a:latin typeface="Arial" panose="020B0604020202020204" pitchFamily="34" charset="0"/>
                <a:cs typeface="Arial" panose="020B0604020202020204" pitchFamily="34" charset="0"/>
              </a:rPr>
              <a:t>ReSoMal</a:t>
            </a:r>
            <a:r>
              <a:rPr lang="en-US" sz="1350" dirty="0">
                <a:solidFill>
                  <a:schemeClr val="tx1"/>
                </a:solidFill>
                <a:latin typeface="Arial" panose="020B0604020202020204" pitchFamily="34" charset="0"/>
                <a:cs typeface="Arial" panose="020B0604020202020204" pitchFamily="34" charset="0"/>
              </a:rPr>
              <a:t>), and slow fluids.</a:t>
            </a:r>
          </a:p>
          <a:p>
            <a:endParaRPr lang="en-US" sz="1350" dirty="0">
              <a:solidFill>
                <a:schemeClr val="tx1"/>
              </a:solidFill>
              <a:latin typeface="Arial" panose="020B0604020202020204" pitchFamily="34" charset="0"/>
              <a:cs typeface="Arial" panose="020B0604020202020204" pitchFamily="34" charset="0"/>
            </a:endParaRPr>
          </a:p>
          <a:p>
            <a:r>
              <a:rPr lang="en-US" sz="1350" dirty="0">
                <a:solidFill>
                  <a:schemeClr val="tx1"/>
                </a:solidFill>
                <a:latin typeface="Arial" panose="020B0604020202020204" pitchFamily="34" charset="0"/>
                <a:cs typeface="Arial" panose="020B0604020202020204" pitchFamily="34" charset="0"/>
              </a:rPr>
              <a:t> Call the Clinician for immediate review or refer.</a:t>
            </a:r>
            <a:endParaRPr lang="en-KE" sz="135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B28AD79-10F3-0B24-15E7-39D97691EF0A}"/>
              </a:ext>
            </a:extLst>
          </p:cNvPr>
          <p:cNvPicPr>
            <a:picLocks noChangeAspect="1"/>
          </p:cNvPicPr>
          <p:nvPr/>
        </p:nvPicPr>
        <p:blipFill>
          <a:blip r:embed="rId2"/>
          <a:srcRect l="5520" t="8127"/>
          <a:stretch>
            <a:fillRect/>
          </a:stretch>
        </p:blipFill>
        <p:spPr>
          <a:xfrm>
            <a:off x="943193" y="1240756"/>
            <a:ext cx="4366931" cy="5388464"/>
          </a:xfrm>
          <a:prstGeom prst="rect">
            <a:avLst/>
          </a:prstGeom>
        </p:spPr>
      </p:pic>
      <p:sp>
        <p:nvSpPr>
          <p:cNvPr id="4" name="TextBox 3">
            <a:extLst>
              <a:ext uri="{FF2B5EF4-FFF2-40B4-BE49-F238E27FC236}">
                <a16:creationId xmlns:a16="http://schemas.microsoft.com/office/drawing/2014/main" id="{B5531B65-FA4E-6F08-20E4-B022522EB7E7}"/>
              </a:ext>
            </a:extLst>
          </p:cNvPr>
          <p:cNvSpPr txBox="1"/>
          <p:nvPr/>
        </p:nvSpPr>
        <p:spPr>
          <a:xfrm>
            <a:off x="467032" y="163538"/>
            <a:ext cx="8209935" cy="1077218"/>
          </a:xfrm>
          <a:prstGeom prst="rect">
            <a:avLst/>
          </a:prstGeom>
          <a:noFill/>
        </p:spPr>
        <p:txBody>
          <a:bodyPr wrap="square" rtlCol="0">
            <a:spAutoFit/>
          </a:bodyPr>
          <a:lstStyle/>
          <a:p>
            <a:pPr algn="ctr"/>
            <a:r>
              <a:rPr lang="en-US" sz="4000" b="1" dirty="0">
                <a:solidFill>
                  <a:schemeClr val="accent6">
                    <a:lumMod val="75000"/>
                  </a:schemeClr>
                </a:solidFill>
                <a:latin typeface="Arial" panose="020B0604020202020204" pitchFamily="34" charset="0"/>
                <a:cs typeface="Arial" panose="020B0604020202020204" pitchFamily="34" charset="0"/>
              </a:rPr>
              <a:t>Fluid Management</a:t>
            </a:r>
          </a:p>
          <a:p>
            <a:pPr algn="ctr"/>
            <a:r>
              <a:rPr lang="en-US" sz="2400" b="1" dirty="0">
                <a:solidFill>
                  <a:schemeClr val="accent6">
                    <a:lumMod val="75000"/>
                  </a:schemeClr>
                </a:solidFill>
                <a:latin typeface="Arial" panose="020B0604020202020204" pitchFamily="34" charset="0"/>
                <a:cs typeface="Arial" panose="020B0604020202020204" pitchFamily="34" charset="0"/>
              </a:rPr>
              <a:t>In severe acute malnutrition with </a:t>
            </a:r>
            <a:r>
              <a:rPr lang="en-US" sz="2400" b="1" dirty="0" err="1">
                <a:solidFill>
                  <a:schemeClr val="accent6">
                    <a:lumMod val="75000"/>
                  </a:schemeClr>
                </a:solidFill>
                <a:latin typeface="Arial" panose="020B0604020202020204" pitchFamily="34" charset="0"/>
                <a:cs typeface="Arial" panose="020B0604020202020204" pitchFamily="34" charset="0"/>
              </a:rPr>
              <a:t>diarrhoea</a:t>
            </a:r>
            <a:r>
              <a:rPr lang="en-US" sz="2400" b="1" dirty="0">
                <a:solidFill>
                  <a:schemeClr val="accent6">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11954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2DE3-2643-E2B5-C6B8-90D9B1B261F4}"/>
              </a:ext>
            </a:extLst>
          </p:cNvPr>
          <p:cNvSpPr>
            <a:spLocks noGrp="1"/>
          </p:cNvSpPr>
          <p:nvPr>
            <p:ph type="title"/>
          </p:nvPr>
        </p:nvSpPr>
        <p:spPr>
          <a:xfrm>
            <a:off x="569964" y="270256"/>
            <a:ext cx="8004072" cy="675786"/>
          </a:xfrm>
        </p:spPr>
        <p:txBody>
          <a:bodyPr>
            <a:normAutofit/>
          </a:bodyPr>
          <a:lstStyle/>
          <a:p>
            <a:pPr algn="ctr">
              <a:defRPr/>
            </a:pPr>
            <a:r>
              <a:rPr lang="en-US" sz="2600" b="1" dirty="0">
                <a:solidFill>
                  <a:schemeClr val="accent6">
                    <a:lumMod val="75000"/>
                  </a:schemeClr>
                </a:solidFill>
                <a:latin typeface="Arial" panose="020B0604020202020204" pitchFamily="34" charset="0"/>
                <a:cs typeface="Arial" panose="020B0604020202020204" pitchFamily="34" charset="0"/>
              </a:rPr>
              <a:t>Prescription of ReSoMal of 5kg child, no oedema</a:t>
            </a:r>
          </a:p>
        </p:txBody>
      </p:sp>
      <p:graphicFrame>
        <p:nvGraphicFramePr>
          <p:cNvPr id="4" name="Content Placeholder 3">
            <a:extLst>
              <a:ext uri="{FF2B5EF4-FFF2-40B4-BE49-F238E27FC236}">
                <a16:creationId xmlns:a16="http://schemas.microsoft.com/office/drawing/2014/main" id="{DB725C81-2C01-F69C-DD6B-8E9518C66CAE}"/>
              </a:ext>
            </a:extLst>
          </p:cNvPr>
          <p:cNvGraphicFramePr>
            <a:graphicFrameLocks noGrp="1"/>
          </p:cNvGraphicFramePr>
          <p:nvPr>
            <p:ph idx="4294967295"/>
            <p:extLst>
              <p:ext uri="{D42A27DB-BD31-4B8C-83A1-F6EECF244321}">
                <p14:modId xmlns:p14="http://schemas.microsoft.com/office/powerpoint/2010/main" val="2307360072"/>
              </p:ext>
            </p:extLst>
          </p:nvPr>
        </p:nvGraphicFramePr>
        <p:xfrm>
          <a:off x="569964" y="880613"/>
          <a:ext cx="8004072" cy="5430771"/>
        </p:xfrm>
        <a:graphic>
          <a:graphicData uri="http://schemas.openxmlformats.org/drawingml/2006/table">
            <a:tbl>
              <a:tblPr firstRow="1" bandRow="1">
                <a:tableStyleId>{93296810-A885-4BE3-A3E7-6D5BEEA58F35}</a:tableStyleId>
              </a:tblPr>
              <a:tblGrid>
                <a:gridCol w="2668024">
                  <a:extLst>
                    <a:ext uri="{9D8B030D-6E8A-4147-A177-3AD203B41FA5}">
                      <a16:colId xmlns:a16="http://schemas.microsoft.com/office/drawing/2014/main" val="20000"/>
                    </a:ext>
                  </a:extLst>
                </a:gridCol>
                <a:gridCol w="2668024">
                  <a:extLst>
                    <a:ext uri="{9D8B030D-6E8A-4147-A177-3AD203B41FA5}">
                      <a16:colId xmlns:a16="http://schemas.microsoft.com/office/drawing/2014/main" val="20001"/>
                    </a:ext>
                  </a:extLst>
                </a:gridCol>
                <a:gridCol w="2668024">
                  <a:extLst>
                    <a:ext uri="{9D8B030D-6E8A-4147-A177-3AD203B41FA5}">
                      <a16:colId xmlns:a16="http://schemas.microsoft.com/office/drawing/2014/main" val="20002"/>
                    </a:ext>
                  </a:extLst>
                </a:gridCol>
              </a:tblGrid>
              <a:tr h="446033">
                <a:tc>
                  <a:txBody>
                    <a:bodyPr/>
                    <a:lstStyle/>
                    <a:p>
                      <a:r>
                        <a:rPr lang="en-US" sz="1800" dirty="0">
                          <a:latin typeface="Arial" panose="020B0604020202020204" pitchFamily="34" charset="0"/>
                          <a:cs typeface="Arial" panose="020B0604020202020204" pitchFamily="34" charset="0"/>
                        </a:rPr>
                        <a:t>Time</a:t>
                      </a:r>
                      <a:r>
                        <a:rPr lang="en-US" sz="1800" baseline="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ReSoMal </a:t>
                      </a:r>
                    </a:p>
                  </a:txBody>
                  <a:tcPr marL="68580" marR="68580" marT="34295" marB="34295"/>
                </a:tc>
                <a:tc>
                  <a:txBody>
                    <a:bodyPr/>
                    <a:lstStyle/>
                    <a:p>
                      <a:r>
                        <a:rPr lang="en-US" sz="1800" dirty="0">
                          <a:latin typeface="Arial" panose="020B0604020202020204" pitchFamily="34" charset="0"/>
                          <a:cs typeface="Arial" panose="020B0604020202020204" pitchFamily="34" charset="0"/>
                        </a:rPr>
                        <a:t>F75</a:t>
                      </a:r>
                    </a:p>
                  </a:txBody>
                  <a:tcPr marL="68580" marR="68580" marT="34295" marB="34295"/>
                </a:tc>
                <a:extLst>
                  <a:ext uri="{0D108BD9-81ED-4DB2-BD59-A6C34878D82A}">
                    <a16:rowId xmlns:a16="http://schemas.microsoft.com/office/drawing/2014/main" val="10000"/>
                  </a:ext>
                </a:extLst>
              </a:tr>
              <a:tr h="363959">
                <a:tc>
                  <a:txBody>
                    <a:bodyPr/>
                    <a:lstStyle/>
                    <a:p>
                      <a:r>
                        <a:rPr lang="en-US" sz="1800" dirty="0">
                          <a:latin typeface="Arial" panose="020B0604020202020204" pitchFamily="34" charset="0"/>
                          <a:cs typeface="Arial" panose="020B0604020202020204" pitchFamily="34" charset="0"/>
                        </a:rPr>
                        <a:t>On admission (9am) </a:t>
                      </a:r>
                    </a:p>
                  </a:txBody>
                  <a:tcPr marL="68580" marR="68580" marT="34295" marB="34295"/>
                </a:tc>
                <a:tc>
                  <a:txBody>
                    <a:bodyPr/>
                    <a:lstStyle/>
                    <a:p>
                      <a:r>
                        <a:rPr lang="en-US" sz="1800" dirty="0">
                          <a:latin typeface="Arial" panose="020B0604020202020204" pitchFamily="34" charset="0"/>
                          <a:cs typeface="Arial" panose="020B0604020202020204" pitchFamily="34" charset="0"/>
                        </a:rPr>
                        <a:t>50ml</a:t>
                      </a:r>
                      <a:r>
                        <a:rPr lang="en-US" sz="1800" baseline="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endParaRPr lang="en-US" sz="180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01"/>
                  </a:ext>
                </a:extLst>
              </a:tr>
              <a:tr h="363959">
                <a:tc>
                  <a:txBody>
                    <a:bodyPr/>
                    <a:lstStyle/>
                    <a:p>
                      <a:r>
                        <a:rPr lang="en-US" sz="1800" dirty="0">
                          <a:latin typeface="Arial" panose="020B0604020202020204" pitchFamily="34" charset="0"/>
                          <a:cs typeface="Arial" panose="020B0604020202020204" pitchFamily="34" charset="0"/>
                        </a:rPr>
                        <a:t>10am </a:t>
                      </a:r>
                    </a:p>
                  </a:txBody>
                  <a:tcPr marL="68580" marR="68580" marT="34295" marB="34295"/>
                </a:tc>
                <a:tc>
                  <a:txBody>
                    <a:bodyPr/>
                    <a:lstStyle/>
                    <a:p>
                      <a:r>
                        <a:rPr lang="en-US" sz="1800" dirty="0">
                          <a:latin typeface="Arial" panose="020B0604020202020204" pitchFamily="34" charset="0"/>
                          <a:cs typeface="Arial" panose="020B0604020202020204" pitchFamily="34" charset="0"/>
                        </a:rPr>
                        <a:t>50ml </a:t>
                      </a:r>
                    </a:p>
                  </a:txBody>
                  <a:tcPr marL="68580" marR="68580" marT="34295" marB="34295"/>
                </a:tc>
                <a:tc>
                  <a:txBody>
                    <a:bodyPr/>
                    <a:lstStyle/>
                    <a:p>
                      <a:endParaRPr lang="en-US" sz="180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02"/>
                  </a:ext>
                </a:extLst>
              </a:tr>
              <a:tr h="363959">
                <a:tc>
                  <a:txBody>
                    <a:bodyPr/>
                    <a:lstStyle/>
                    <a:p>
                      <a:r>
                        <a:rPr lang="en-US" sz="1800" dirty="0">
                          <a:latin typeface="Arial" panose="020B0604020202020204" pitchFamily="34" charset="0"/>
                          <a:cs typeface="Arial" panose="020B0604020202020204" pitchFamily="34" charset="0"/>
                        </a:rPr>
                        <a:t>11am </a:t>
                      </a:r>
                    </a:p>
                  </a:txBody>
                  <a:tcPr marL="68580" marR="68580" marT="34295" marB="34295"/>
                </a:tc>
                <a:tc>
                  <a:txBody>
                    <a:bodyPr/>
                    <a:lstStyle/>
                    <a:p>
                      <a:r>
                        <a:rPr lang="en-US" sz="1800" dirty="0">
                          <a:latin typeface="Arial" panose="020B0604020202020204" pitchFamily="34" charset="0"/>
                          <a:cs typeface="Arial" panose="020B0604020202020204" pitchFamily="34" charset="0"/>
                        </a:rPr>
                        <a:t>37</a:t>
                      </a:r>
                      <a:r>
                        <a:rPr lang="en-US" sz="1800" baseline="0" dirty="0">
                          <a:latin typeface="Arial" panose="020B0604020202020204" pitchFamily="34" charset="0"/>
                          <a:cs typeface="Arial" panose="020B0604020202020204" pitchFamily="34" charset="0"/>
                        </a:rPr>
                        <a:t>ml</a:t>
                      </a:r>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endParaRPr lang="en-US" sz="180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03"/>
                  </a:ext>
                </a:extLst>
              </a:tr>
              <a:tr h="363959">
                <a:tc>
                  <a:txBody>
                    <a:bodyPr/>
                    <a:lstStyle/>
                    <a:p>
                      <a:r>
                        <a:rPr lang="en-US" sz="1800" dirty="0">
                          <a:latin typeface="Arial" panose="020B0604020202020204" pitchFamily="34" charset="0"/>
                          <a:cs typeface="Arial" panose="020B0604020202020204" pitchFamily="34" charset="0"/>
                        </a:rPr>
                        <a:t>12MD </a:t>
                      </a:r>
                    </a:p>
                  </a:txBody>
                  <a:tcPr marL="68580" marR="68580" marT="34295" marB="34295"/>
                </a:tc>
                <a:tc>
                  <a:txBody>
                    <a:bodyPr/>
                    <a:lstStyle/>
                    <a:p>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r>
                        <a:rPr lang="en-US" sz="1800" dirty="0">
                          <a:latin typeface="Arial" panose="020B0604020202020204" pitchFamily="34" charset="0"/>
                          <a:cs typeface="Arial" panose="020B0604020202020204" pitchFamily="34" charset="0"/>
                        </a:rPr>
                        <a:t>54ml </a:t>
                      </a:r>
                    </a:p>
                  </a:txBody>
                  <a:tcPr marL="68580" marR="68580" marT="34295" marB="34295"/>
                </a:tc>
                <a:extLst>
                  <a:ext uri="{0D108BD9-81ED-4DB2-BD59-A6C34878D82A}">
                    <a16:rowId xmlns:a16="http://schemas.microsoft.com/office/drawing/2014/main" val="10004"/>
                  </a:ext>
                </a:extLst>
              </a:tr>
              <a:tr h="363959">
                <a:tc>
                  <a:txBody>
                    <a:bodyPr/>
                    <a:lstStyle/>
                    <a:p>
                      <a:r>
                        <a:rPr lang="en-US" sz="1800" dirty="0">
                          <a:latin typeface="Arial" panose="020B0604020202020204" pitchFamily="34" charset="0"/>
                          <a:cs typeface="Arial" panose="020B0604020202020204" pitchFamily="34" charset="0"/>
                        </a:rPr>
                        <a:t>1pm </a:t>
                      </a:r>
                    </a:p>
                  </a:txBody>
                  <a:tcPr marL="68580" marR="68580" marT="34295" marB="34295"/>
                </a:tc>
                <a:tc>
                  <a:txBody>
                    <a:bodyPr/>
                    <a:lstStyle/>
                    <a:p>
                      <a:r>
                        <a:rPr lang="en-US" sz="1800" dirty="0">
                          <a:latin typeface="Arial" panose="020B0604020202020204" pitchFamily="34" charset="0"/>
                          <a:cs typeface="Arial" panose="020B0604020202020204" pitchFamily="34" charset="0"/>
                        </a:rPr>
                        <a:t>37ml</a:t>
                      </a:r>
                    </a:p>
                  </a:txBody>
                  <a:tcPr marL="68580" marR="68580" marT="34295" marB="34295"/>
                </a:tc>
                <a:tc>
                  <a:txBody>
                    <a:bodyPr/>
                    <a:lstStyle/>
                    <a:p>
                      <a:endParaRPr lang="en-US" sz="180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05"/>
                  </a:ext>
                </a:extLst>
              </a:tr>
              <a:tr h="363959">
                <a:tc>
                  <a:txBody>
                    <a:bodyPr/>
                    <a:lstStyle/>
                    <a:p>
                      <a:r>
                        <a:rPr lang="en-US" sz="1800" dirty="0">
                          <a:latin typeface="Arial" panose="020B0604020202020204" pitchFamily="34" charset="0"/>
                          <a:cs typeface="Arial" panose="020B0604020202020204" pitchFamily="34" charset="0"/>
                        </a:rPr>
                        <a:t>2pm </a:t>
                      </a:r>
                    </a:p>
                  </a:txBody>
                  <a:tcPr marL="68580" marR="68580" marT="34295" marB="34295"/>
                </a:tc>
                <a:tc>
                  <a:txBody>
                    <a:bodyPr/>
                    <a:lstStyle/>
                    <a:p>
                      <a:endParaRPr lang="en-US" sz="1800">
                        <a:latin typeface="Arial" panose="020B0604020202020204" pitchFamily="34" charset="0"/>
                        <a:cs typeface="Arial" panose="020B0604020202020204" pitchFamily="34" charset="0"/>
                      </a:endParaRPr>
                    </a:p>
                  </a:txBody>
                  <a:tcPr marL="68580" marR="68580" marT="34295" marB="34295"/>
                </a:tc>
                <a:tc>
                  <a:txBody>
                    <a:bodyPr/>
                    <a:lstStyle/>
                    <a:p>
                      <a:r>
                        <a:rPr lang="en-US" sz="1800" dirty="0">
                          <a:latin typeface="Arial" panose="020B0604020202020204" pitchFamily="34" charset="0"/>
                          <a:cs typeface="Arial" panose="020B0604020202020204" pitchFamily="34" charset="0"/>
                        </a:rPr>
                        <a:t>54ml</a:t>
                      </a:r>
                    </a:p>
                  </a:txBody>
                  <a:tcPr marL="68580" marR="68580" marT="34295" marB="34295"/>
                </a:tc>
                <a:extLst>
                  <a:ext uri="{0D108BD9-81ED-4DB2-BD59-A6C34878D82A}">
                    <a16:rowId xmlns:a16="http://schemas.microsoft.com/office/drawing/2014/main" val="10006"/>
                  </a:ext>
                </a:extLst>
              </a:tr>
              <a:tr h="363959">
                <a:tc>
                  <a:txBody>
                    <a:bodyPr/>
                    <a:lstStyle/>
                    <a:p>
                      <a:r>
                        <a:rPr lang="en-US" sz="1800" dirty="0">
                          <a:latin typeface="Arial" panose="020B0604020202020204" pitchFamily="34" charset="0"/>
                          <a:cs typeface="Arial" panose="020B0604020202020204" pitchFamily="34" charset="0"/>
                        </a:rPr>
                        <a:t>3pm </a:t>
                      </a:r>
                    </a:p>
                  </a:txBody>
                  <a:tcPr marL="68580" marR="68580" marT="34295" marB="34295"/>
                </a:tc>
                <a:tc>
                  <a:txBody>
                    <a:bodyPr/>
                    <a:lstStyle/>
                    <a:p>
                      <a:r>
                        <a:rPr lang="en-US" sz="1800" dirty="0">
                          <a:latin typeface="Arial" panose="020B0604020202020204" pitchFamily="34" charset="0"/>
                          <a:cs typeface="Arial" panose="020B0604020202020204" pitchFamily="34" charset="0"/>
                        </a:rPr>
                        <a:t>37ml</a:t>
                      </a:r>
                      <a:r>
                        <a:rPr lang="en-US" sz="1800" baseline="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endParaRPr lang="en-US" sz="1800" dirty="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07"/>
                  </a:ext>
                </a:extLst>
              </a:tr>
              <a:tr h="363959">
                <a:tc>
                  <a:txBody>
                    <a:bodyPr/>
                    <a:lstStyle/>
                    <a:p>
                      <a:r>
                        <a:rPr lang="en-US" sz="1800" dirty="0">
                          <a:latin typeface="Arial" panose="020B0604020202020204" pitchFamily="34" charset="0"/>
                          <a:cs typeface="Arial" panose="020B0604020202020204" pitchFamily="34" charset="0"/>
                        </a:rPr>
                        <a:t>4pm</a:t>
                      </a:r>
                    </a:p>
                  </a:txBody>
                  <a:tcPr marL="68580" marR="68580" marT="34295" marB="34295"/>
                </a:tc>
                <a:tc>
                  <a:txBody>
                    <a:bodyPr/>
                    <a:lstStyle/>
                    <a:p>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r>
                        <a:rPr lang="en-US" sz="1800" dirty="0">
                          <a:latin typeface="Arial" panose="020B0604020202020204" pitchFamily="34" charset="0"/>
                          <a:cs typeface="Arial" panose="020B0604020202020204" pitchFamily="34" charset="0"/>
                        </a:rPr>
                        <a:t>54ml</a:t>
                      </a:r>
                    </a:p>
                  </a:txBody>
                  <a:tcPr marL="68580" marR="68580" marT="34295" marB="34295"/>
                </a:tc>
                <a:extLst>
                  <a:ext uri="{0D108BD9-81ED-4DB2-BD59-A6C34878D82A}">
                    <a16:rowId xmlns:a16="http://schemas.microsoft.com/office/drawing/2014/main" val="10008"/>
                  </a:ext>
                </a:extLst>
              </a:tr>
              <a:tr h="363959">
                <a:tc>
                  <a:txBody>
                    <a:bodyPr/>
                    <a:lstStyle/>
                    <a:p>
                      <a:r>
                        <a:rPr lang="en-US" sz="1800" dirty="0">
                          <a:latin typeface="Arial" panose="020B0604020202020204" pitchFamily="34" charset="0"/>
                          <a:cs typeface="Arial" panose="020B0604020202020204" pitchFamily="34" charset="0"/>
                        </a:rPr>
                        <a:t>5pm </a:t>
                      </a:r>
                    </a:p>
                  </a:txBody>
                  <a:tcPr marL="68580" marR="68580" marT="34295" marB="3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37ml</a:t>
                      </a:r>
                    </a:p>
                  </a:txBody>
                  <a:tcPr marL="68580" marR="68580" marT="34295" marB="34295"/>
                </a:tc>
                <a:tc>
                  <a:txBody>
                    <a:bodyPr/>
                    <a:lstStyle/>
                    <a:p>
                      <a:endParaRPr lang="en-US" sz="1800" dirty="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09"/>
                  </a:ext>
                </a:extLst>
              </a:tr>
              <a:tr h="363959">
                <a:tc>
                  <a:txBody>
                    <a:bodyPr/>
                    <a:lstStyle/>
                    <a:p>
                      <a:r>
                        <a:rPr lang="en-US" sz="1800" dirty="0">
                          <a:latin typeface="Arial" panose="020B0604020202020204" pitchFamily="34" charset="0"/>
                          <a:cs typeface="Arial" panose="020B0604020202020204" pitchFamily="34" charset="0"/>
                        </a:rPr>
                        <a:t>6pm </a:t>
                      </a:r>
                    </a:p>
                  </a:txBody>
                  <a:tcPr marL="68580" marR="68580" marT="34295" marB="34295"/>
                </a:tc>
                <a:tc>
                  <a:txBody>
                    <a:bodyPr/>
                    <a:lstStyle/>
                    <a:p>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r>
                        <a:rPr lang="en-US" sz="1800" dirty="0">
                          <a:latin typeface="Arial" panose="020B0604020202020204" pitchFamily="34" charset="0"/>
                          <a:cs typeface="Arial" panose="020B0604020202020204" pitchFamily="34" charset="0"/>
                        </a:rPr>
                        <a:t>54ml</a:t>
                      </a:r>
                    </a:p>
                  </a:txBody>
                  <a:tcPr marL="68580" marR="68580" marT="34295" marB="34295"/>
                </a:tc>
                <a:extLst>
                  <a:ext uri="{0D108BD9-81ED-4DB2-BD59-A6C34878D82A}">
                    <a16:rowId xmlns:a16="http://schemas.microsoft.com/office/drawing/2014/main" val="10010"/>
                  </a:ext>
                </a:extLst>
              </a:tr>
              <a:tr h="363959">
                <a:tc>
                  <a:txBody>
                    <a:bodyPr/>
                    <a:lstStyle/>
                    <a:p>
                      <a:r>
                        <a:rPr lang="en-US" sz="1800" dirty="0">
                          <a:latin typeface="Arial" panose="020B0604020202020204" pitchFamily="34" charset="0"/>
                          <a:cs typeface="Arial" panose="020B0604020202020204" pitchFamily="34" charset="0"/>
                        </a:rPr>
                        <a:t>7pm </a:t>
                      </a:r>
                    </a:p>
                  </a:txBody>
                  <a:tcPr marL="68580" marR="68580" marT="34295" marB="3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37ml </a:t>
                      </a:r>
                    </a:p>
                  </a:txBody>
                  <a:tcPr marL="68580" marR="68580" marT="34295" marB="34295"/>
                </a:tc>
                <a:tc>
                  <a:txBody>
                    <a:bodyPr/>
                    <a:lstStyle/>
                    <a:p>
                      <a:endParaRPr lang="en-US" sz="1800" dirty="0">
                        <a:latin typeface="Arial" panose="020B0604020202020204" pitchFamily="34" charset="0"/>
                        <a:cs typeface="Arial" panose="020B0604020202020204" pitchFamily="34" charset="0"/>
                      </a:endParaRPr>
                    </a:p>
                  </a:txBody>
                  <a:tcPr marL="68580" marR="68580" marT="34295" marB="34295"/>
                </a:tc>
                <a:extLst>
                  <a:ext uri="{0D108BD9-81ED-4DB2-BD59-A6C34878D82A}">
                    <a16:rowId xmlns:a16="http://schemas.microsoft.com/office/drawing/2014/main" val="10011"/>
                  </a:ext>
                </a:extLst>
              </a:tr>
              <a:tr h="363959">
                <a:tc>
                  <a:txBody>
                    <a:bodyPr/>
                    <a:lstStyle/>
                    <a:p>
                      <a:r>
                        <a:rPr lang="en-US" sz="1800" dirty="0">
                          <a:latin typeface="Arial" panose="020B0604020202020204" pitchFamily="34" charset="0"/>
                          <a:cs typeface="Arial" panose="020B0604020202020204" pitchFamily="34" charset="0"/>
                        </a:rPr>
                        <a:t>8pm</a:t>
                      </a:r>
                      <a:r>
                        <a:rPr lang="en-US" sz="1800" baseline="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marL="68580" marR="68580" marT="34295" marB="34295"/>
                </a:tc>
                <a:tc>
                  <a:txBody>
                    <a:bodyPr/>
                    <a:lstStyle/>
                    <a:p>
                      <a:r>
                        <a:rPr lang="en-US" sz="1800" dirty="0">
                          <a:latin typeface="Arial" panose="020B0604020202020204" pitchFamily="34" charset="0"/>
                          <a:cs typeface="Arial" panose="020B0604020202020204" pitchFamily="34" charset="0"/>
                        </a:rPr>
                        <a:t>54ml </a:t>
                      </a:r>
                    </a:p>
                  </a:txBody>
                  <a:tcPr marL="68580" marR="68580" marT="34295" marB="34295"/>
                </a:tc>
                <a:extLst>
                  <a:ext uri="{0D108BD9-81ED-4DB2-BD59-A6C34878D82A}">
                    <a16:rowId xmlns:a16="http://schemas.microsoft.com/office/drawing/2014/main" val="10012"/>
                  </a:ext>
                </a:extLst>
              </a:tr>
              <a:tr h="363959">
                <a:tc gridSpan="3">
                  <a:txBody>
                    <a:bodyPr/>
                    <a:lstStyle/>
                    <a:p>
                      <a:r>
                        <a:rPr lang="en-US" sz="1800" dirty="0">
                          <a:latin typeface="Arial" panose="020B0604020202020204" pitchFamily="34" charset="0"/>
                          <a:cs typeface="Arial" panose="020B0604020202020204" pitchFamily="34" charset="0"/>
                        </a:rPr>
                        <a:t>The at 10pm F75</a:t>
                      </a:r>
                      <a:r>
                        <a:rPr lang="en-US" sz="1800" baseline="0" dirty="0">
                          <a:latin typeface="Arial" panose="020B0604020202020204" pitchFamily="34" charset="0"/>
                          <a:cs typeface="Arial" panose="020B0604020202020204" pitchFamily="34" charset="0"/>
                        </a:rPr>
                        <a:t> 54mls every 2hrly. </a:t>
                      </a:r>
                    </a:p>
                    <a:p>
                      <a:r>
                        <a:rPr lang="en-US" sz="1800" baseline="0" dirty="0">
                          <a:latin typeface="Arial" panose="020B0604020202020204" pitchFamily="34" charset="0"/>
                          <a:cs typeface="Arial" panose="020B0604020202020204" pitchFamily="34" charset="0"/>
                        </a:rPr>
                        <a:t>Give 50mls ReSoMal for every loose stool </a:t>
                      </a:r>
                      <a:endParaRPr lang="en-US" sz="1800" dirty="0">
                        <a:latin typeface="Arial" panose="020B0604020202020204" pitchFamily="34" charset="0"/>
                        <a:cs typeface="Arial" panose="020B0604020202020204" pitchFamily="34" charset="0"/>
                      </a:endParaRPr>
                    </a:p>
                  </a:txBody>
                  <a:tcPr marL="68580" marR="68580" marT="34295" marB="34295"/>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sp>
        <p:nvSpPr>
          <p:cNvPr id="50239" name="TextBox 4">
            <a:extLst>
              <a:ext uri="{FF2B5EF4-FFF2-40B4-BE49-F238E27FC236}">
                <a16:creationId xmlns:a16="http://schemas.microsoft.com/office/drawing/2014/main" id="{CC661E06-F8F9-3C82-3EEE-8DDB6AD7892D}"/>
              </a:ext>
            </a:extLst>
          </p:cNvPr>
          <p:cNvSpPr txBox="1">
            <a:spLocks noChangeArrowheads="1"/>
          </p:cNvSpPr>
          <p:nvPr/>
        </p:nvSpPr>
        <p:spPr bwMode="auto">
          <a:xfrm>
            <a:off x="742028" y="6245954"/>
            <a:ext cx="7659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i="1" dirty="0">
                <a:solidFill>
                  <a:srgbClr val="C00000"/>
                </a:solidFill>
              </a:rPr>
              <a:t>Supplemental Zinc not required – </a:t>
            </a:r>
            <a:r>
              <a:rPr lang="en-US" altLang="en-US" sz="1800" i="1" dirty="0" err="1">
                <a:solidFill>
                  <a:srgbClr val="C00000"/>
                </a:solidFill>
              </a:rPr>
              <a:t>ReSOMal</a:t>
            </a:r>
            <a:r>
              <a:rPr lang="en-US" altLang="en-US" sz="1800" i="1" dirty="0">
                <a:solidFill>
                  <a:srgbClr val="C00000"/>
                </a:solidFill>
              </a:rPr>
              <a:t> &amp; F75/100 contains Zinc</a:t>
            </a:r>
          </a:p>
        </p:txBody>
      </p:sp>
      <p:sp>
        <p:nvSpPr>
          <p:cNvPr id="3" name="Rectangle 2">
            <a:extLst>
              <a:ext uri="{FF2B5EF4-FFF2-40B4-BE49-F238E27FC236}">
                <a16:creationId xmlns:a16="http://schemas.microsoft.com/office/drawing/2014/main" id="{5445DD30-57CC-D54F-C9DC-3D9B75625AC6}"/>
              </a:ext>
            </a:extLst>
          </p:cNvPr>
          <p:cNvSpPr/>
          <p:nvPr/>
        </p:nvSpPr>
        <p:spPr>
          <a:xfrm>
            <a:off x="3250713" y="1351675"/>
            <a:ext cx="5313491" cy="434120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KE" sz="135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F071-825A-5B37-847A-6B1AA86EA865}"/>
              </a:ext>
            </a:extLst>
          </p:cNvPr>
          <p:cNvSpPr>
            <a:spLocks noGrp="1"/>
          </p:cNvSpPr>
          <p:nvPr>
            <p:ph type="title" idx="4294967295"/>
          </p:nvPr>
        </p:nvSpPr>
        <p:spPr>
          <a:xfrm>
            <a:off x="3221293" y="4153208"/>
            <a:ext cx="2701413" cy="742950"/>
          </a:xfrm>
        </p:spPr>
        <p:txBody>
          <a:bodyPr>
            <a:normAutofit/>
          </a:bodyPr>
          <a:lstStyle/>
          <a:p>
            <a:pPr>
              <a:defRPr/>
            </a:pPr>
            <a:r>
              <a:rPr lang="en-US" sz="3600" b="1" dirty="0">
                <a:solidFill>
                  <a:schemeClr val="accent6">
                    <a:lumMod val="75000"/>
                  </a:schemeClr>
                </a:solidFill>
                <a:latin typeface="Arial" panose="020B0604020202020204" pitchFamily="34" charset="0"/>
                <a:cs typeface="Arial" panose="020B0604020202020204" pitchFamily="34" charset="0"/>
              </a:rPr>
              <a:t>Questions?</a:t>
            </a:r>
          </a:p>
        </p:txBody>
      </p:sp>
      <p:sp>
        <p:nvSpPr>
          <p:cNvPr id="3" name="TextBox 2">
            <a:extLst>
              <a:ext uri="{FF2B5EF4-FFF2-40B4-BE49-F238E27FC236}">
                <a16:creationId xmlns:a16="http://schemas.microsoft.com/office/drawing/2014/main" id="{D7A6E74E-374C-D146-126B-B9826D483026}"/>
              </a:ext>
            </a:extLst>
          </p:cNvPr>
          <p:cNvSpPr txBox="1"/>
          <p:nvPr/>
        </p:nvSpPr>
        <p:spPr>
          <a:xfrm>
            <a:off x="3657601" y="1602658"/>
            <a:ext cx="1986116" cy="3170099"/>
          </a:xfrm>
          <a:prstGeom prst="rect">
            <a:avLst/>
          </a:prstGeom>
          <a:noFill/>
        </p:spPr>
        <p:txBody>
          <a:bodyPr wrap="square" rtlCol="0">
            <a:spAutoFit/>
          </a:bodyPr>
          <a:lstStyle/>
          <a:p>
            <a:r>
              <a:rPr lang="en-US" sz="20000" b="1" dirty="0">
                <a:solidFill>
                  <a:schemeClr val="bg1"/>
                </a:solidFill>
                <a:latin typeface="Arial" panose="020B0604020202020204" pitchFamily="34" charset="0"/>
                <a:cs typeface="Arial" panose="020B0604020202020204" pitchFamily="34"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C8E34F3-6601-E277-32A6-2013913715AB}"/>
              </a:ext>
            </a:extLst>
          </p:cNvPr>
          <p:cNvSpPr>
            <a:spLocks noGrp="1" noChangeArrowheads="1"/>
          </p:cNvSpPr>
          <p:nvPr>
            <p:ph type="title"/>
          </p:nvPr>
        </p:nvSpPr>
        <p:spPr>
          <a:xfrm>
            <a:off x="4109270" y="951886"/>
            <a:ext cx="2557002" cy="893403"/>
          </a:xfrm>
        </p:spPr>
        <p:txBody>
          <a:bodyPr>
            <a:normAutofit/>
          </a:bodyPr>
          <a:lstStyle/>
          <a:p>
            <a:pPr>
              <a:defRPr/>
            </a:pPr>
            <a:r>
              <a:rPr lang="en-GB" sz="3600" b="1" dirty="0">
                <a:solidFill>
                  <a:schemeClr val="accent6">
                    <a:lumMod val="75000"/>
                  </a:schemeClr>
                </a:solidFill>
                <a:latin typeface="Arial" panose="020B0604020202020204" pitchFamily="34" charset="0"/>
                <a:cs typeface="Arial" panose="020B0604020202020204" pitchFamily="34" charset="0"/>
              </a:rPr>
              <a:t>Summary</a:t>
            </a:r>
            <a:endParaRPr lang="en-GB" sz="2800" b="1" dirty="0">
              <a:solidFill>
                <a:schemeClr val="accent6">
                  <a:lumMod val="75000"/>
                </a:schemeClr>
              </a:solidFill>
              <a:latin typeface="Arial" panose="020B0604020202020204" pitchFamily="34" charset="0"/>
              <a:cs typeface="Arial" panose="020B0604020202020204" pitchFamily="34" charset="0"/>
            </a:endParaRPr>
          </a:p>
        </p:txBody>
      </p:sp>
      <p:sp>
        <p:nvSpPr>
          <p:cNvPr id="60419" name="Rectangle 3">
            <a:extLst>
              <a:ext uri="{FF2B5EF4-FFF2-40B4-BE49-F238E27FC236}">
                <a16:creationId xmlns:a16="http://schemas.microsoft.com/office/drawing/2014/main" id="{5F5EE2CE-8CF9-CD16-3781-515C670FB8B3}"/>
              </a:ext>
            </a:extLst>
          </p:cNvPr>
          <p:cNvSpPr>
            <a:spLocks noGrp="1"/>
          </p:cNvSpPr>
          <p:nvPr>
            <p:ph idx="1"/>
          </p:nvPr>
        </p:nvSpPr>
        <p:spPr>
          <a:xfrm>
            <a:off x="736805" y="2091096"/>
            <a:ext cx="7886700" cy="4351338"/>
          </a:xfrm>
        </p:spPr>
        <p:txBody>
          <a:bodyPr>
            <a:normAutofit/>
          </a:bodyPr>
          <a:lstStyle/>
          <a:p>
            <a:pPr>
              <a:spcAft>
                <a:spcPts val="900"/>
              </a:spcAft>
            </a:pPr>
            <a:r>
              <a:rPr lang="en-GB" altLang="en-US" dirty="0">
                <a:latin typeface="Arial" panose="020B0604020202020204" pitchFamily="34" charset="0"/>
                <a:cs typeface="Arial" panose="020B0604020202020204" pitchFamily="34" charset="0"/>
              </a:rPr>
              <a:t>The risk of death in children with severe malnutrition is very high.</a:t>
            </a:r>
          </a:p>
          <a:p>
            <a:pPr>
              <a:spcAft>
                <a:spcPts val="900"/>
              </a:spcAft>
            </a:pPr>
            <a:r>
              <a:rPr lang="en-GB" altLang="en-US" dirty="0">
                <a:latin typeface="Arial" panose="020B0604020202020204" pitchFamily="34" charset="0"/>
                <a:cs typeface="Arial" panose="020B0604020202020204" pitchFamily="34" charset="0"/>
              </a:rPr>
              <a:t>Children with SAM undergo reductive adaptation that affect every cell, organ and system.</a:t>
            </a:r>
          </a:p>
          <a:p>
            <a:pPr>
              <a:spcAft>
                <a:spcPts val="900"/>
              </a:spcAft>
            </a:pPr>
            <a:r>
              <a:rPr lang="en-GB" altLang="en-US" dirty="0">
                <a:latin typeface="Arial" panose="020B0604020202020204" pitchFamily="34" charset="0"/>
                <a:cs typeface="Arial" panose="020B0604020202020204" pitchFamily="34" charset="0"/>
              </a:rPr>
              <a:t>The children have many acute medical problems and each needs treating.</a:t>
            </a:r>
          </a:p>
          <a:p>
            <a:pPr>
              <a:spcAft>
                <a:spcPts val="900"/>
              </a:spcAft>
            </a:pPr>
            <a:r>
              <a:rPr lang="en-GB" altLang="en-US" dirty="0">
                <a:latin typeface="Arial" panose="020B0604020202020204" pitchFamily="34" charset="0"/>
                <a:cs typeface="Arial" panose="020B0604020202020204" pitchFamily="34" charset="0"/>
              </a:rPr>
              <a:t>The 10 steps approach allows each problem to be treated</a:t>
            </a:r>
          </a:p>
        </p:txBody>
      </p:sp>
      <p:pic>
        <p:nvPicPr>
          <p:cNvPr id="3" name="Picture 2">
            <a:extLst>
              <a:ext uri="{FF2B5EF4-FFF2-40B4-BE49-F238E27FC236}">
                <a16:creationId xmlns:a16="http://schemas.microsoft.com/office/drawing/2014/main" id="{D55F05AB-EBD0-FA27-9E5A-73D4967BD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915" y="494224"/>
            <a:ext cx="1490355" cy="1472542"/>
          </a:xfrm>
          <a:prstGeom prst="rect">
            <a:avLst/>
          </a:prstGeom>
        </p:spPr>
      </p:pic>
      <p:cxnSp>
        <p:nvCxnSpPr>
          <p:cNvPr id="5" name="Straight Connector 4">
            <a:extLst>
              <a:ext uri="{FF2B5EF4-FFF2-40B4-BE49-F238E27FC236}">
                <a16:creationId xmlns:a16="http://schemas.microsoft.com/office/drawing/2014/main" id="{390F62C9-BB96-EFB4-A1E9-E93BE3DE0EC0}"/>
              </a:ext>
            </a:extLst>
          </p:cNvPr>
          <p:cNvCxnSpPr/>
          <p:nvPr/>
        </p:nvCxnSpPr>
        <p:spPr>
          <a:xfrm flipH="1">
            <a:off x="3962400" y="1681316"/>
            <a:ext cx="2389239" cy="0"/>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B0AB-456A-1B8F-7164-0EECE812424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1550155-0A74-2827-CA3E-281F33CE1B49}"/>
              </a:ext>
            </a:extLst>
          </p:cNvPr>
          <p:cNvSpPr txBox="1"/>
          <p:nvPr/>
        </p:nvSpPr>
        <p:spPr>
          <a:xfrm>
            <a:off x="1435509" y="2628671"/>
            <a:ext cx="6764594" cy="3339376"/>
          </a:xfrm>
          <a:prstGeom prst="rect">
            <a:avLst/>
          </a:prstGeom>
          <a:noFill/>
        </p:spPr>
        <p:txBody>
          <a:bodyPr wrap="square" rtlCol="0" anchor="ctr">
            <a:spAutoFit/>
          </a:bodyPr>
          <a:lstStyle/>
          <a:p>
            <a:pPr marL="342900" indent="-342900">
              <a:spcAft>
                <a:spcPts val="900"/>
              </a:spcAft>
              <a:buFont typeface="Arial" panose="020B0604020202020204" pitchFamily="34" charset="0"/>
              <a:buChar char="•"/>
            </a:pPr>
            <a:r>
              <a:rPr lang="en-GB" altLang="en-US" sz="2800" dirty="0">
                <a:latin typeface="Arial" panose="020B0604020202020204" pitchFamily="34" charset="0"/>
                <a:cs typeface="Arial" panose="020B0604020202020204" pitchFamily="34" charset="0"/>
              </a:rPr>
              <a:t>Classify acute malnutrition</a:t>
            </a:r>
          </a:p>
          <a:p>
            <a:pPr marL="342900" indent="-342900">
              <a:spcAft>
                <a:spcPts val="900"/>
              </a:spcAft>
              <a:buFont typeface="Arial" panose="020B0604020202020204" pitchFamily="34" charset="0"/>
              <a:buChar char="•"/>
            </a:pPr>
            <a:r>
              <a:rPr lang="en-GB" altLang="en-US" sz="2800" dirty="0">
                <a:latin typeface="Arial" panose="020B0604020202020204" pitchFamily="34" charset="0"/>
                <a:cs typeface="Arial" panose="020B0604020202020204" pitchFamily="34" charset="0"/>
              </a:rPr>
              <a:t>Understand the pathophysiology of acute malnutrition</a:t>
            </a:r>
          </a:p>
          <a:p>
            <a:pPr marL="342900" indent="-342900">
              <a:spcAft>
                <a:spcPts val="900"/>
              </a:spcAft>
              <a:buFont typeface="Arial" panose="020B0604020202020204" pitchFamily="34" charset="0"/>
              <a:buChar char="•"/>
            </a:pPr>
            <a:r>
              <a:rPr lang="en-GB" altLang="en-US" sz="2800" dirty="0">
                <a:latin typeface="Arial" panose="020B0604020202020204" pitchFamily="34" charset="0"/>
                <a:cs typeface="Arial" panose="020B0604020202020204" pitchFamily="34" charset="0"/>
              </a:rPr>
              <a:t>Manage the acute medical problems present in children with severe wasting and nutritional oedema (Severe acute malnutrition)</a:t>
            </a:r>
          </a:p>
        </p:txBody>
      </p:sp>
      <p:sp>
        <p:nvSpPr>
          <p:cNvPr id="34" name="TextBox 33">
            <a:extLst>
              <a:ext uri="{FF2B5EF4-FFF2-40B4-BE49-F238E27FC236}">
                <a16:creationId xmlns:a16="http://schemas.microsoft.com/office/drawing/2014/main" id="{3363AF41-1908-015B-49BB-B749ADFA2327}"/>
              </a:ext>
            </a:extLst>
          </p:cNvPr>
          <p:cNvSpPr txBox="1"/>
          <p:nvPr/>
        </p:nvSpPr>
        <p:spPr>
          <a:xfrm>
            <a:off x="3427278" y="1468496"/>
            <a:ext cx="3101341" cy="646331"/>
          </a:xfrm>
          <a:prstGeom prst="rect">
            <a:avLst/>
          </a:prstGeom>
          <a:noFill/>
        </p:spPr>
        <p:txBody>
          <a:bodyPr wrap="square" rtlCol="0">
            <a:spAutoFit/>
          </a:bodyPr>
          <a:lstStyle/>
          <a:p>
            <a:pPr algn="ctr" defTabSz="514350">
              <a:defRPr/>
            </a:pPr>
            <a:r>
              <a:rPr lang="en-US" sz="3600" b="1" dirty="0">
                <a:solidFill>
                  <a:schemeClr val="accent6">
                    <a:lumMod val="75000"/>
                  </a:schemeClr>
                </a:solidFill>
                <a:latin typeface="Arial" panose="020B0604020202020204" pitchFamily="34" charset="0"/>
                <a:cs typeface="Arial" panose="020B0604020202020204" pitchFamily="34" charset="0"/>
              </a:rPr>
              <a:t>Objectives</a:t>
            </a:r>
            <a:endParaRPr lang="en-KE" sz="3600" dirty="0">
              <a:solidFill>
                <a:schemeClr val="accent6">
                  <a:lumMod val="7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8E8466E-5861-4D3F-97A0-CC3B912EA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573" y="954652"/>
            <a:ext cx="1539517" cy="1521116"/>
          </a:xfrm>
          <a:prstGeom prst="rect">
            <a:avLst/>
          </a:prstGeom>
        </p:spPr>
      </p:pic>
      <p:cxnSp>
        <p:nvCxnSpPr>
          <p:cNvPr id="11" name="Straight Connector 10">
            <a:extLst>
              <a:ext uri="{FF2B5EF4-FFF2-40B4-BE49-F238E27FC236}">
                <a16:creationId xmlns:a16="http://schemas.microsoft.com/office/drawing/2014/main" id="{DC9E280C-2B2E-1ADA-B270-B9FF9B584200}"/>
              </a:ext>
            </a:extLst>
          </p:cNvPr>
          <p:cNvCxnSpPr/>
          <p:nvPr/>
        </p:nvCxnSpPr>
        <p:spPr>
          <a:xfrm flipH="1">
            <a:off x="3746090" y="2143430"/>
            <a:ext cx="2399071" cy="0"/>
          </a:xfrm>
          <a:prstGeom prst="line">
            <a:avLst/>
          </a:prstGeom>
          <a:ln w="381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62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EC883F0-D8D8-16F8-49AF-BA30AE285FAC}"/>
              </a:ext>
            </a:extLst>
          </p:cNvPr>
          <p:cNvSpPr>
            <a:spLocks noGrp="1"/>
          </p:cNvSpPr>
          <p:nvPr>
            <p:ph type="title"/>
          </p:nvPr>
        </p:nvSpPr>
        <p:spPr>
          <a:xfrm>
            <a:off x="628650" y="580103"/>
            <a:ext cx="7886700" cy="628205"/>
          </a:xfrm>
        </p:spPr>
        <p:txBody>
          <a:bodyPr>
            <a:normAutofit/>
          </a:bodyPr>
          <a:lstStyle/>
          <a:p>
            <a:pPr algn="ctr">
              <a:defRPr/>
            </a:pPr>
            <a:r>
              <a:rPr lang="en-GB" sz="3600" b="1" dirty="0">
                <a:solidFill>
                  <a:schemeClr val="accent6">
                    <a:lumMod val="75000"/>
                  </a:schemeClr>
                </a:solidFill>
                <a:latin typeface="Arial" panose="020B0604020202020204" pitchFamily="34" charset="0"/>
                <a:cs typeface="Arial" panose="020B0604020202020204" pitchFamily="34" charset="0"/>
              </a:rPr>
              <a:t>Classification of Acute Malnutrition</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2D18C2EA-D7CE-B345-6D15-763F74B723B2}"/>
              </a:ext>
            </a:extLst>
          </p:cNvPr>
          <p:cNvGraphicFramePr>
            <a:graphicFrameLocks noGrp="1"/>
          </p:cNvGraphicFramePr>
          <p:nvPr>
            <p:ph sz="half" idx="4294967295"/>
            <p:extLst>
              <p:ext uri="{D42A27DB-BD31-4B8C-83A1-F6EECF244321}">
                <p14:modId xmlns:p14="http://schemas.microsoft.com/office/powerpoint/2010/main" val="723843181"/>
              </p:ext>
            </p:extLst>
          </p:nvPr>
        </p:nvGraphicFramePr>
        <p:xfrm>
          <a:off x="526026" y="1469497"/>
          <a:ext cx="8091948" cy="4601062"/>
        </p:xfrm>
        <a:graphic>
          <a:graphicData uri="http://schemas.openxmlformats.org/drawingml/2006/table">
            <a:tbl>
              <a:tblPr/>
              <a:tblGrid>
                <a:gridCol w="1992336">
                  <a:extLst>
                    <a:ext uri="{9D8B030D-6E8A-4147-A177-3AD203B41FA5}">
                      <a16:colId xmlns:a16="http://schemas.microsoft.com/office/drawing/2014/main" val="20000"/>
                    </a:ext>
                  </a:extLst>
                </a:gridCol>
                <a:gridCol w="2866433">
                  <a:extLst>
                    <a:ext uri="{9D8B030D-6E8A-4147-A177-3AD203B41FA5}">
                      <a16:colId xmlns:a16="http://schemas.microsoft.com/office/drawing/2014/main" val="20001"/>
                    </a:ext>
                  </a:extLst>
                </a:gridCol>
                <a:gridCol w="3233179">
                  <a:extLst>
                    <a:ext uri="{9D8B030D-6E8A-4147-A177-3AD203B41FA5}">
                      <a16:colId xmlns:a16="http://schemas.microsoft.com/office/drawing/2014/main" val="20002"/>
                    </a:ext>
                  </a:extLst>
                </a:gridCol>
              </a:tblGrid>
              <a:tr h="1082953">
                <a:tc>
                  <a:txBody>
                    <a:bodyPr/>
                    <a:lstStyle/>
                    <a:p>
                      <a:pPr>
                        <a:lnSpc>
                          <a:spcPct val="115000"/>
                        </a:lnSpc>
                      </a:pP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MUAC cm</a:t>
                      </a:r>
                    </a:p>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(6-59 months) </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WHZ</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133">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None</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&gt;13.5</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ase">
                        <a:lnSpc>
                          <a:spcPct val="115000"/>
                        </a:lnSpc>
                        <a:spcAft>
                          <a:spcPts val="0"/>
                        </a:spcAft>
                      </a:pPr>
                      <a:r>
                        <a:rPr lang="en-GB" sz="2800" kern="1200">
                          <a:solidFill>
                            <a:srgbClr val="000000"/>
                          </a:solidFill>
                          <a:latin typeface="Arial" panose="020B0604020202020204" pitchFamily="34" charset="0"/>
                          <a:ea typeface="Times New Roman"/>
                          <a:cs typeface="Arial" panose="020B0604020202020204" pitchFamily="34" charset="0"/>
                        </a:rPr>
                        <a:t>&gt;-1</a:t>
                      </a:r>
                      <a:endParaRPr lang="en-US" sz="110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609133">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At Risk</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12.5 to 13.4</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≥-2 to &lt; -1</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609133">
                <a:tc>
                  <a:txBody>
                    <a:bodyPr/>
                    <a:lstStyle/>
                    <a:p>
                      <a:pPr algn="ctr" fontAlgn="base">
                        <a:lnSpc>
                          <a:spcPct val="115000"/>
                        </a:lnSpc>
                        <a:spcAft>
                          <a:spcPts val="0"/>
                        </a:spcAft>
                      </a:pPr>
                      <a:r>
                        <a:rPr lang="en-GB" sz="2800" kern="1200">
                          <a:solidFill>
                            <a:srgbClr val="000000"/>
                          </a:solidFill>
                          <a:latin typeface="Arial" panose="020B0604020202020204" pitchFamily="34" charset="0"/>
                          <a:ea typeface="Times New Roman"/>
                          <a:cs typeface="Arial" panose="020B0604020202020204" pitchFamily="34" charset="0"/>
                        </a:rPr>
                        <a:t>Moderate</a:t>
                      </a:r>
                      <a:endParaRPr lang="en-US" sz="1100">
                        <a:latin typeface="Arial" panose="020B0604020202020204" pitchFamily="34" charset="0"/>
                        <a:ea typeface="Times New Roman"/>
                        <a:cs typeface="Arial" panose="020B0604020202020204" pitchFamily="34" charset="0"/>
                      </a:endParaRPr>
                    </a:p>
                  </a:txBody>
                  <a:tcPr marL="61369" marR="61369" marT="30519" marB="30519"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≥11.5 to &lt;12.5</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ase">
                        <a:lnSpc>
                          <a:spcPct val="115000"/>
                        </a:lnSpc>
                        <a:spcAft>
                          <a:spcPts val="0"/>
                        </a:spcAft>
                      </a:pPr>
                      <a:r>
                        <a:rPr lang="en-GB" sz="2800" kern="1200" dirty="0">
                          <a:solidFill>
                            <a:srgbClr val="000000"/>
                          </a:solidFill>
                          <a:latin typeface="Arial" panose="020B0604020202020204" pitchFamily="34" charset="0"/>
                          <a:ea typeface="Times New Roman"/>
                          <a:cs typeface="Arial" panose="020B0604020202020204" pitchFamily="34" charset="0"/>
                        </a:rPr>
                        <a:t>≥-3 to &lt;-2</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07757">
                <a:tc rowSpan="2">
                  <a:txBody>
                    <a:bodyPr/>
                    <a:lstStyle/>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Severe</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&lt;11.5</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a:txBody>
                    <a:bodyPr/>
                    <a:lstStyle/>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&lt;-3</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4"/>
                  </a:ext>
                </a:extLst>
              </a:tr>
              <a:tr h="1082953">
                <a:tc vMerge="1">
                  <a:txBody>
                    <a:bodyPr/>
                    <a:lstStyle/>
                    <a:p>
                      <a:endParaRPr lang="en-US"/>
                    </a:p>
                  </a:txBody>
                  <a:tcPr/>
                </a:tc>
                <a:tc gridSpan="2">
                  <a:txBody>
                    <a:bodyPr/>
                    <a:lstStyle/>
                    <a:p>
                      <a:pPr algn="ctr" fontAlgn="base">
                        <a:lnSpc>
                          <a:spcPct val="115000"/>
                        </a:lnSpc>
                        <a:spcAft>
                          <a:spcPts val="0"/>
                        </a:spcAft>
                      </a:pPr>
                      <a:r>
                        <a:rPr lang="en-GB" sz="2800" b="1" kern="1200" dirty="0">
                          <a:solidFill>
                            <a:srgbClr val="000000"/>
                          </a:solidFill>
                          <a:latin typeface="Arial" panose="020B0604020202020204" pitchFamily="34" charset="0"/>
                          <a:ea typeface="Times New Roman"/>
                          <a:cs typeface="Arial" panose="020B0604020202020204" pitchFamily="34" charset="0"/>
                        </a:rPr>
                        <a:t>Kwashiorkor(oedema of both feet)</a:t>
                      </a:r>
                      <a:endParaRPr lang="en-US" sz="1100" dirty="0">
                        <a:latin typeface="Arial" panose="020B0604020202020204" pitchFamily="34" charset="0"/>
                        <a:ea typeface="Times New Roman"/>
                        <a:cs typeface="Arial" panose="020B0604020202020204" pitchFamily="34" charset="0"/>
                      </a:endParaRPr>
                    </a:p>
                  </a:txBody>
                  <a:tcPr marL="61369" marR="61369" marT="30519" marB="30519"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TextBox 1">
            <a:extLst>
              <a:ext uri="{FF2B5EF4-FFF2-40B4-BE49-F238E27FC236}">
                <a16:creationId xmlns:a16="http://schemas.microsoft.com/office/drawing/2014/main" id="{119A9AB0-6A2F-418A-03B3-358819046155}"/>
              </a:ext>
            </a:extLst>
          </p:cNvPr>
          <p:cNvSpPr txBox="1"/>
          <p:nvPr/>
        </p:nvSpPr>
        <p:spPr>
          <a:xfrm>
            <a:off x="1347019" y="6147082"/>
            <a:ext cx="6598080" cy="369332"/>
          </a:xfrm>
          <a:prstGeom prst="rect">
            <a:avLst/>
          </a:prstGeom>
          <a:noFill/>
          <a:ln>
            <a:noFill/>
          </a:ln>
        </p:spPr>
        <p:txBody>
          <a:bodyPr wrap="square" rtlCol="0">
            <a:spAutoFit/>
          </a:bodyPr>
          <a:lstStyle/>
          <a:p>
            <a:pPr algn="ctr"/>
            <a:r>
              <a:rPr lang="en-US" b="1" dirty="0">
                <a:solidFill>
                  <a:schemeClr val="accent6">
                    <a:lumMod val="75000"/>
                  </a:schemeClr>
                </a:solidFill>
                <a:latin typeface="Arial" panose="020B0604020202020204" pitchFamily="34" charset="0"/>
                <a:cs typeface="Arial" panose="020B0604020202020204" pitchFamily="34" charset="0"/>
              </a:rPr>
              <a:t>N/B! Screen for HIV / TB for all children with malnutrition</a:t>
            </a:r>
            <a:endParaRPr lang="en-KE" b="1" dirty="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FFFE-88B3-267D-8718-1970C1294ED8}"/>
              </a:ext>
            </a:extLst>
          </p:cNvPr>
          <p:cNvSpPr>
            <a:spLocks noGrp="1"/>
          </p:cNvSpPr>
          <p:nvPr>
            <p:ph type="title"/>
          </p:nvPr>
        </p:nvSpPr>
        <p:spPr>
          <a:xfrm>
            <a:off x="672842" y="315402"/>
            <a:ext cx="7886700" cy="731270"/>
          </a:xfrm>
        </p:spPr>
        <p:txBody>
          <a:bodyPr>
            <a:normAutofit/>
          </a:bodyPr>
          <a:lstStyle/>
          <a:p>
            <a:pPr algn="ctr"/>
            <a:r>
              <a:rPr lang="en-US" sz="3600" b="1" dirty="0">
                <a:solidFill>
                  <a:schemeClr val="bg1"/>
                </a:solidFill>
                <a:latin typeface="Arial" panose="020B0604020202020204" pitchFamily="34" charset="0"/>
                <a:cs typeface="Arial" panose="020B0604020202020204" pitchFamily="34" charset="0"/>
              </a:rPr>
              <a:t>Indications for hospital admission </a:t>
            </a:r>
            <a:endParaRPr lang="en-KE" sz="36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ECDE87-4AF3-E88B-BD93-613B94F1EC03}"/>
              </a:ext>
            </a:extLst>
          </p:cNvPr>
          <p:cNvSpPr txBox="1"/>
          <p:nvPr/>
        </p:nvSpPr>
        <p:spPr>
          <a:xfrm>
            <a:off x="412957" y="1317523"/>
            <a:ext cx="3864073" cy="5112774"/>
          </a:xfrm>
          <a:prstGeom prst="rect">
            <a:avLst/>
          </a:prstGeom>
          <a:noFill/>
        </p:spPr>
        <p:txBody>
          <a:bodyPr wrap="square" rtlCol="0">
            <a:noAutofit/>
          </a:bodyPr>
          <a:lstStyle/>
          <a:p>
            <a:pPr marL="342900" indent="-342900">
              <a:spcAft>
                <a:spcPts val="600"/>
              </a:spcAft>
              <a:buFont typeface="+mj-lt"/>
              <a:buAutoNum type="arabicPeriod"/>
            </a:pPr>
            <a:r>
              <a:rPr lang="en-US" altLang="en-US" sz="2000" b="1" dirty="0">
                <a:solidFill>
                  <a:schemeClr val="accent6">
                    <a:lumMod val="75000"/>
                  </a:schemeClr>
                </a:solidFill>
                <a:latin typeface="Arial" panose="020B0604020202020204" pitchFamily="34" charset="0"/>
                <a:cs typeface="Arial" panose="020B0604020202020204" pitchFamily="34" charset="0"/>
              </a:rPr>
              <a:t>Acute Medical complications</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Shock</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SPO2 &lt;90%</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Pneumonia with LCWI or fast breathing</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Dehydration</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Severe persistent diarrhea</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Severe </a:t>
            </a:r>
            <a:r>
              <a:rPr lang="en-US" altLang="en-US" sz="2000" dirty="0" err="1">
                <a:latin typeface="Arial" panose="020B0604020202020204" pitchFamily="34" charset="0"/>
                <a:cs typeface="Arial" panose="020B0604020202020204" pitchFamily="34" charset="0"/>
              </a:rPr>
              <a:t>anaemia</a:t>
            </a:r>
            <a:endParaRPr lang="en-US" altLang="en-US" sz="2000" dirty="0">
              <a:latin typeface="Arial" panose="020B0604020202020204" pitchFamily="34" charset="0"/>
              <a:cs typeface="Arial" panose="020B0604020202020204" pitchFamily="34" charset="0"/>
            </a:endParaRP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Severe </a:t>
            </a:r>
            <a:r>
              <a:rPr lang="en-US" altLang="en-US" sz="2000" dirty="0" err="1">
                <a:latin typeface="Arial" panose="020B0604020202020204" pitchFamily="34" charset="0"/>
                <a:cs typeface="Arial" panose="020B0604020202020204" pitchFamily="34" charset="0"/>
              </a:rPr>
              <a:t>complicatred</a:t>
            </a:r>
            <a:r>
              <a:rPr lang="en-US" altLang="en-US" sz="2000" dirty="0">
                <a:latin typeface="Arial" panose="020B0604020202020204" pitchFamily="34" charset="0"/>
                <a:cs typeface="Arial" panose="020B0604020202020204" pitchFamily="34" charset="0"/>
              </a:rPr>
              <a:t> measles</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Open or infected skin lesions associated with nutritional oedema</a:t>
            </a:r>
          </a:p>
        </p:txBody>
      </p:sp>
      <p:sp>
        <p:nvSpPr>
          <p:cNvPr id="5" name="TextBox 4">
            <a:extLst>
              <a:ext uri="{FF2B5EF4-FFF2-40B4-BE49-F238E27FC236}">
                <a16:creationId xmlns:a16="http://schemas.microsoft.com/office/drawing/2014/main" id="{2FD33C7E-6D4E-CFFC-D100-0734ABDC91D5}"/>
              </a:ext>
            </a:extLst>
          </p:cNvPr>
          <p:cNvSpPr txBox="1"/>
          <p:nvPr/>
        </p:nvSpPr>
        <p:spPr>
          <a:xfrm>
            <a:off x="4381657" y="1356851"/>
            <a:ext cx="3366164" cy="4749418"/>
          </a:xfrm>
          <a:prstGeom prst="rect">
            <a:avLst/>
          </a:prstGeom>
          <a:noFill/>
        </p:spPr>
        <p:txBody>
          <a:bodyPr wrap="square" rtlCol="0">
            <a:noAutofit/>
          </a:bodyPr>
          <a:lstStyle/>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Very severe febrile illness (malaria, meningitis)</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Mastoiditis</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Hypothermia/ high fever</a:t>
            </a:r>
            <a:endParaRPr lang="en-US" altLang="en-US" sz="2000" b="1" dirty="0">
              <a:latin typeface="Arial" panose="020B0604020202020204" pitchFamily="34" charset="0"/>
              <a:cs typeface="Arial" panose="020B0604020202020204" pitchFamily="34" charset="0"/>
            </a:endParaRPr>
          </a:p>
          <a:p>
            <a:pPr eaLnBrk="1" hangingPunct="1">
              <a:spcAft>
                <a:spcPts val="600"/>
              </a:spcAft>
            </a:pPr>
            <a:r>
              <a:rPr lang="en-US" altLang="en-US" sz="2000" b="1" dirty="0">
                <a:solidFill>
                  <a:schemeClr val="accent6">
                    <a:lumMod val="75000"/>
                  </a:schemeClr>
                </a:solidFill>
                <a:latin typeface="Arial" panose="020B0604020202020204" pitchFamily="34" charset="0"/>
                <a:cs typeface="Arial" panose="020B0604020202020204" pitchFamily="34" charset="0"/>
              </a:rPr>
              <a:t>2. IMCI danger signs</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Convulsions</a:t>
            </a:r>
          </a:p>
          <a:p>
            <a:pPr marL="557213" lvl="1" indent="-214313">
              <a:spcAft>
                <a:spcPts val="600"/>
              </a:spcAft>
              <a:buFont typeface="Arial" panose="020B0604020202020204" pitchFamily="34" charset="0"/>
              <a:buChar char="•"/>
            </a:pPr>
            <a:r>
              <a:rPr lang="en-US" altLang="en-US" sz="2000" dirty="0" err="1">
                <a:latin typeface="Arial" panose="020B0604020202020204" pitchFamily="34" charset="0"/>
                <a:cs typeface="Arial" panose="020B0604020202020204" pitchFamily="34" charset="0"/>
              </a:rPr>
              <a:t>Unconciousness</a:t>
            </a:r>
            <a:endParaRPr lang="en-US" altLang="en-US" sz="2000" dirty="0">
              <a:latin typeface="Arial" panose="020B0604020202020204" pitchFamily="34" charset="0"/>
              <a:cs typeface="Arial" panose="020B0604020202020204" pitchFamily="34" charset="0"/>
            </a:endParaRP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Inability to feed/drink</a:t>
            </a:r>
          </a:p>
          <a:p>
            <a:pPr marL="557213" lvl="1" indent="-214313">
              <a:spcAft>
                <a:spcPts val="60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Vomits everything</a:t>
            </a:r>
          </a:p>
          <a:p>
            <a:pPr eaLnBrk="1" hangingPunct="1">
              <a:spcAft>
                <a:spcPts val="600"/>
              </a:spcAft>
            </a:pPr>
            <a:r>
              <a:rPr lang="en-US" altLang="en-US" sz="2000" b="1" dirty="0">
                <a:solidFill>
                  <a:schemeClr val="accent6">
                    <a:lumMod val="75000"/>
                  </a:schemeClr>
                </a:solidFill>
                <a:latin typeface="Arial" panose="020B0604020202020204" pitchFamily="34" charset="0"/>
                <a:cs typeface="Arial" panose="020B0604020202020204" pitchFamily="34" charset="0"/>
              </a:rPr>
              <a:t>3. Failed appetite test</a:t>
            </a:r>
          </a:p>
        </p:txBody>
      </p:sp>
      <p:sp>
        <p:nvSpPr>
          <p:cNvPr id="6" name="Rectangle: Rounded Corners 5">
            <a:extLst>
              <a:ext uri="{FF2B5EF4-FFF2-40B4-BE49-F238E27FC236}">
                <a16:creationId xmlns:a16="http://schemas.microsoft.com/office/drawing/2014/main" id="{97F281C7-6536-0EBD-53FB-6734EE437A20}"/>
              </a:ext>
            </a:extLst>
          </p:cNvPr>
          <p:cNvSpPr/>
          <p:nvPr/>
        </p:nvSpPr>
        <p:spPr>
          <a:xfrm>
            <a:off x="7463767" y="1356851"/>
            <a:ext cx="1267276" cy="1403328"/>
          </a:xfrm>
          <a:prstGeom prst="round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sz="1350"/>
          </a:p>
        </p:txBody>
      </p:sp>
      <p:pic>
        <p:nvPicPr>
          <p:cNvPr id="7" name="Picture 6">
            <a:extLst>
              <a:ext uri="{FF2B5EF4-FFF2-40B4-BE49-F238E27FC236}">
                <a16:creationId xmlns:a16="http://schemas.microsoft.com/office/drawing/2014/main" id="{EB64C363-2FAD-5EA1-2FDC-E5E602B0A4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670" y="1479531"/>
            <a:ext cx="1088751" cy="1126016"/>
          </a:xfrm>
          <a:prstGeom prst="rect">
            <a:avLst/>
          </a:prstGeom>
        </p:spPr>
      </p:pic>
      <p:cxnSp>
        <p:nvCxnSpPr>
          <p:cNvPr id="3" name="Straight Connector 2">
            <a:extLst>
              <a:ext uri="{FF2B5EF4-FFF2-40B4-BE49-F238E27FC236}">
                <a16:creationId xmlns:a16="http://schemas.microsoft.com/office/drawing/2014/main" id="{6F5F69DC-E0AC-2190-38D4-FCC002BE9BA1}"/>
              </a:ext>
            </a:extLst>
          </p:cNvPr>
          <p:cNvCxnSpPr>
            <a:cxnSpLocks/>
          </p:cNvCxnSpPr>
          <p:nvPr/>
        </p:nvCxnSpPr>
        <p:spPr>
          <a:xfrm>
            <a:off x="4263671" y="1440202"/>
            <a:ext cx="0" cy="4754120"/>
          </a:xfrm>
          <a:prstGeom prst="line">
            <a:avLst/>
          </a:prstGeom>
          <a:ln w="28575">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05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C060-9371-FEDD-827F-2CDC75496C66}"/>
              </a:ext>
            </a:extLst>
          </p:cNvPr>
          <p:cNvSpPr>
            <a:spLocks noGrp="1"/>
          </p:cNvSpPr>
          <p:nvPr>
            <p:ph type="title"/>
          </p:nvPr>
        </p:nvSpPr>
        <p:spPr>
          <a:xfrm>
            <a:off x="608984" y="57584"/>
            <a:ext cx="7886700" cy="1102621"/>
          </a:xfrm>
        </p:spPr>
        <p:txBody>
          <a:bodyPr>
            <a:normAutofit/>
          </a:bodyPr>
          <a:lstStyle/>
          <a:p>
            <a:pPr algn="ctr">
              <a:defRPr/>
            </a:pPr>
            <a:r>
              <a:rPr lang="en-US" sz="3200" b="1" dirty="0">
                <a:solidFill>
                  <a:schemeClr val="bg1"/>
                </a:solidFill>
                <a:latin typeface="Arial" panose="020B0604020202020204" pitchFamily="34" charset="0"/>
                <a:cs typeface="Arial" panose="020B0604020202020204" pitchFamily="34" charset="0"/>
              </a:rPr>
              <a:t>Reductive adaptation in severe acute malnutrition (SAM)</a:t>
            </a:r>
          </a:p>
        </p:txBody>
      </p:sp>
      <p:sp>
        <p:nvSpPr>
          <p:cNvPr id="35843" name="Content Placeholder 2">
            <a:extLst>
              <a:ext uri="{FF2B5EF4-FFF2-40B4-BE49-F238E27FC236}">
                <a16:creationId xmlns:a16="http://schemas.microsoft.com/office/drawing/2014/main" id="{67B04D5F-7E33-CDA2-0858-9D106F3F818A}"/>
              </a:ext>
            </a:extLst>
          </p:cNvPr>
          <p:cNvSpPr>
            <a:spLocks noGrp="1"/>
          </p:cNvSpPr>
          <p:nvPr>
            <p:ph sz="half" idx="1"/>
          </p:nvPr>
        </p:nvSpPr>
        <p:spPr>
          <a:xfrm>
            <a:off x="836046" y="1530657"/>
            <a:ext cx="7659638" cy="4732491"/>
          </a:xfrm>
          <a:ln>
            <a:noFill/>
          </a:ln>
        </p:spPr>
        <p:txBody>
          <a:bodyPr>
            <a:normAutofit lnSpcReduction="10000"/>
          </a:bodyPr>
          <a:lstStyle/>
          <a:p>
            <a:pPr marL="457200" indent="-457200">
              <a:lnSpc>
                <a:spcPct val="150000"/>
              </a:lnSpc>
            </a:pPr>
            <a:r>
              <a:rPr lang="en-US" altLang="en-US" dirty="0">
                <a:latin typeface="Arial" panose="020B0604020202020204" pitchFamily="34" charset="0"/>
                <a:cs typeface="Arial" panose="020B0604020202020204" pitchFamily="34" charset="0"/>
              </a:rPr>
              <a:t>Body systems slow down in order to survive with limited calories  (reductive adaptation)</a:t>
            </a:r>
          </a:p>
          <a:p>
            <a:pPr marL="457200" indent="-457200">
              <a:lnSpc>
                <a:spcPct val="150000"/>
              </a:lnSpc>
            </a:pPr>
            <a:r>
              <a:rPr lang="en-US" altLang="en-US" dirty="0">
                <a:latin typeface="Arial" panose="020B0604020202020204" pitchFamily="34" charset="0"/>
                <a:cs typeface="Arial" panose="020B0604020202020204" pitchFamily="34" charset="0"/>
              </a:rPr>
              <a:t>SAM causes physiology and metabolic changes in every cell, organ and system requiring the child to be treated differently </a:t>
            </a:r>
          </a:p>
          <a:p>
            <a:pPr marL="457200" indent="-457200">
              <a:lnSpc>
                <a:spcPct val="150000"/>
              </a:lnSpc>
            </a:pPr>
            <a:r>
              <a:rPr lang="en-US" altLang="en-US" dirty="0">
                <a:latin typeface="Arial" panose="020B0604020202020204" pitchFamily="34" charset="0"/>
                <a:cs typeface="Arial" panose="020B0604020202020204" pitchFamily="34" charset="0"/>
              </a:rPr>
              <a:t>During treatment the systems must be awakened slowly to ‘learn’ to function again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E9D12D-AAE2-9A6E-25EF-050EC73EEEBB}"/>
              </a:ext>
            </a:extLst>
          </p:cNvPr>
          <p:cNvGraphicFramePr>
            <a:graphicFrameLocks noGrp="1"/>
          </p:cNvGraphicFramePr>
          <p:nvPr>
            <p:ph idx="4294967295"/>
            <p:extLst>
              <p:ext uri="{D42A27DB-BD31-4B8C-83A1-F6EECF244321}">
                <p14:modId xmlns:p14="http://schemas.microsoft.com/office/powerpoint/2010/main" val="1406780957"/>
              </p:ext>
            </p:extLst>
          </p:nvPr>
        </p:nvGraphicFramePr>
        <p:xfrm>
          <a:off x="417871" y="529530"/>
          <a:ext cx="8308258" cy="5772948"/>
        </p:xfrm>
        <a:graphic>
          <a:graphicData uri="http://schemas.openxmlformats.org/drawingml/2006/table">
            <a:tbl>
              <a:tblPr firstRow="1" bandRow="1">
                <a:tableStyleId>{93296810-A885-4BE3-A3E7-6D5BEEA58F35}</a:tableStyleId>
              </a:tblPr>
              <a:tblGrid>
                <a:gridCol w="1486200">
                  <a:extLst>
                    <a:ext uri="{9D8B030D-6E8A-4147-A177-3AD203B41FA5}">
                      <a16:colId xmlns:a16="http://schemas.microsoft.com/office/drawing/2014/main" val="20000"/>
                    </a:ext>
                  </a:extLst>
                </a:gridCol>
                <a:gridCol w="4322825">
                  <a:extLst>
                    <a:ext uri="{9D8B030D-6E8A-4147-A177-3AD203B41FA5}">
                      <a16:colId xmlns:a16="http://schemas.microsoft.com/office/drawing/2014/main" val="20001"/>
                    </a:ext>
                  </a:extLst>
                </a:gridCol>
                <a:gridCol w="2499233">
                  <a:extLst>
                    <a:ext uri="{9D8B030D-6E8A-4147-A177-3AD203B41FA5}">
                      <a16:colId xmlns:a16="http://schemas.microsoft.com/office/drawing/2014/main" val="20002"/>
                    </a:ext>
                  </a:extLst>
                </a:gridCol>
              </a:tblGrid>
              <a:tr h="448166">
                <a:tc>
                  <a:txBody>
                    <a:bodyPr/>
                    <a:lstStyle/>
                    <a:p>
                      <a:endParaRPr lang="en-US" sz="2200" dirty="0">
                        <a:latin typeface="Arial" panose="020B0604020202020204" pitchFamily="34" charset="0"/>
                        <a:cs typeface="Arial" panose="020B0604020202020204" pitchFamily="34" charset="0"/>
                      </a:endParaRPr>
                    </a:p>
                  </a:txBody>
                  <a:tcPr marL="68578" marR="68578" marT="34286" marB="34286"/>
                </a:tc>
                <a:tc>
                  <a:txBody>
                    <a:bodyPr/>
                    <a:lstStyle/>
                    <a:p>
                      <a:r>
                        <a:rPr lang="en-US" sz="2200" dirty="0">
                          <a:latin typeface="Arial" panose="020B0604020202020204" pitchFamily="34" charset="0"/>
                          <a:cs typeface="Arial" panose="020B0604020202020204" pitchFamily="34" charset="0"/>
                        </a:rPr>
                        <a:t>Effect of reductive adaptation </a:t>
                      </a:r>
                    </a:p>
                  </a:txBody>
                  <a:tcPr marL="68578" marR="68578" marT="34286" marB="34286"/>
                </a:tc>
                <a:tc>
                  <a:txBody>
                    <a:bodyPr/>
                    <a:lstStyle/>
                    <a:p>
                      <a:r>
                        <a:rPr lang="en-US" sz="2200" dirty="0">
                          <a:latin typeface="Arial" panose="020B0604020202020204" pitchFamily="34" charset="0"/>
                          <a:cs typeface="Arial" panose="020B0604020202020204" pitchFamily="34" charset="0"/>
                        </a:rPr>
                        <a:t>Action in </a:t>
                      </a:r>
                      <a:r>
                        <a:rPr lang="en-US" sz="2200" dirty="0" err="1">
                          <a:latin typeface="Arial" panose="020B0604020202020204" pitchFamily="34" charset="0"/>
                          <a:cs typeface="Arial" panose="020B0604020202020204" pitchFamily="34" charset="0"/>
                        </a:rPr>
                        <a:t>mnx</a:t>
                      </a:r>
                      <a:endParaRPr lang="en-US" sz="2200" dirty="0">
                        <a:latin typeface="Arial" panose="020B0604020202020204" pitchFamily="34" charset="0"/>
                        <a:cs typeface="Arial" panose="020B0604020202020204" pitchFamily="34" charset="0"/>
                      </a:endParaRPr>
                    </a:p>
                  </a:txBody>
                  <a:tcPr marL="68578" marR="68578" marT="34286" marB="34286"/>
                </a:tc>
                <a:extLst>
                  <a:ext uri="{0D108BD9-81ED-4DB2-BD59-A6C34878D82A}">
                    <a16:rowId xmlns:a16="http://schemas.microsoft.com/office/drawing/2014/main" val="10000"/>
                  </a:ext>
                </a:extLst>
              </a:tr>
              <a:tr h="1224731">
                <a:tc>
                  <a:txBody>
                    <a:bodyPr/>
                    <a:lstStyle/>
                    <a:p>
                      <a:r>
                        <a:rPr lang="en-US" sz="2200" b="1" dirty="0">
                          <a:latin typeface="Arial" panose="020B0604020202020204" pitchFamily="34" charset="0"/>
                          <a:cs typeface="Arial" panose="020B0604020202020204" pitchFamily="34" charset="0"/>
                        </a:rPr>
                        <a:t>Infections</a:t>
                      </a:r>
                    </a:p>
                  </a:txBody>
                  <a:tcPr marL="68578" marR="68578" marT="34286" marB="34286"/>
                </a:tc>
                <a:tc>
                  <a:txBody>
                    <a:bodyPr/>
                    <a:lstStyle/>
                    <a:p>
                      <a:r>
                        <a:rPr lang="en-US" sz="2200" dirty="0">
                          <a:latin typeface="Arial" panose="020B0604020202020204" pitchFamily="34" charset="0"/>
                          <a:cs typeface="Arial" panose="020B0604020202020204" pitchFamily="34" charset="0"/>
                        </a:rPr>
                        <a:t>Body has limited energy to mount local and systemic</a:t>
                      </a:r>
                      <a:r>
                        <a:rPr lang="en-US" sz="2200" baseline="0" dirty="0">
                          <a:latin typeface="Arial" panose="020B0604020202020204" pitchFamily="34" charset="0"/>
                          <a:cs typeface="Arial" panose="020B0604020202020204" pitchFamily="34" charset="0"/>
                        </a:rPr>
                        <a:t> inflammatory responses </a:t>
                      </a:r>
                      <a:r>
                        <a:rPr lang="en-US" sz="2200" baseline="0" dirty="0" err="1">
                          <a:latin typeface="Arial" panose="020B0604020202020204" pitchFamily="34" charset="0"/>
                          <a:cs typeface="Arial" panose="020B0604020202020204" pitchFamily="34" charset="0"/>
                        </a:rPr>
                        <a:t>eg</a:t>
                      </a:r>
                      <a:r>
                        <a:rPr lang="en-US" sz="2200" baseline="0" dirty="0">
                          <a:latin typeface="Arial" panose="020B0604020202020204" pitchFamily="34" charset="0"/>
                          <a:cs typeface="Arial" panose="020B0604020202020204" pitchFamily="34" charset="0"/>
                        </a:rPr>
                        <a:t> fever, inflammation  </a:t>
                      </a:r>
                      <a:endParaRPr lang="en-US" sz="2200" dirty="0">
                        <a:latin typeface="Arial" panose="020B0604020202020204" pitchFamily="34" charset="0"/>
                        <a:cs typeface="Arial" panose="020B0604020202020204" pitchFamily="34" charset="0"/>
                      </a:endParaRPr>
                    </a:p>
                  </a:txBody>
                  <a:tcPr marL="68578" marR="68578" marT="34286" marB="34286"/>
                </a:tc>
                <a:tc>
                  <a:txBody>
                    <a:bodyPr/>
                    <a:lstStyle/>
                    <a:p>
                      <a:r>
                        <a:rPr lang="en-US" sz="2200" dirty="0">
                          <a:latin typeface="Arial" panose="020B0604020202020204" pitchFamily="34" charset="0"/>
                          <a:cs typeface="Arial" panose="020B0604020202020204" pitchFamily="34" charset="0"/>
                        </a:rPr>
                        <a:t>Presume and treat infection in</a:t>
                      </a:r>
                      <a:r>
                        <a:rPr lang="en-US" sz="2200" baseline="0" dirty="0">
                          <a:latin typeface="Arial" panose="020B0604020202020204" pitchFamily="34" charset="0"/>
                          <a:cs typeface="Arial" panose="020B0604020202020204" pitchFamily="34" charset="0"/>
                        </a:rPr>
                        <a:t> all </a:t>
                      </a:r>
                      <a:endParaRPr lang="en-US" sz="2200" dirty="0">
                        <a:latin typeface="Arial" panose="020B0604020202020204" pitchFamily="34" charset="0"/>
                        <a:cs typeface="Arial" panose="020B0604020202020204" pitchFamily="34" charset="0"/>
                      </a:endParaRPr>
                    </a:p>
                  </a:txBody>
                  <a:tcPr marL="68578" marR="68578" marT="34286" marB="34286"/>
                </a:tc>
                <a:extLst>
                  <a:ext uri="{0D108BD9-81ED-4DB2-BD59-A6C34878D82A}">
                    <a16:rowId xmlns:a16="http://schemas.microsoft.com/office/drawing/2014/main" val="10001"/>
                  </a:ext>
                </a:extLst>
              </a:tr>
              <a:tr h="1882299">
                <a:tc>
                  <a:txBody>
                    <a:bodyPr/>
                    <a:lstStyle/>
                    <a:p>
                      <a:r>
                        <a:rPr lang="en-US" sz="2200" b="1" dirty="0">
                          <a:latin typeface="Arial" panose="020B0604020202020204" pitchFamily="34" charset="0"/>
                          <a:cs typeface="Arial" panose="020B0604020202020204" pitchFamily="34" charset="0"/>
                        </a:rPr>
                        <a:t>Iron </a:t>
                      </a:r>
                    </a:p>
                  </a:txBody>
                  <a:tcPr marL="68578" marR="68578" marT="34286" marB="34286"/>
                </a:tc>
                <a:tc>
                  <a:txBody>
                    <a:bodyPr/>
                    <a:lstStyle/>
                    <a:p>
                      <a:r>
                        <a:rPr lang="en-US" sz="2200" dirty="0">
                          <a:latin typeface="Arial" panose="020B0604020202020204" pitchFamily="34" charset="0"/>
                          <a:cs typeface="Arial" panose="020B0604020202020204" pitchFamily="34" charset="0"/>
                        </a:rPr>
                        <a:t>Make less </a:t>
                      </a:r>
                      <a:r>
                        <a:rPr lang="en-US" sz="2200" dirty="0" err="1">
                          <a:latin typeface="Arial" panose="020B0604020202020204" pitchFamily="34" charset="0"/>
                          <a:cs typeface="Arial" panose="020B0604020202020204" pitchFamily="34" charset="0"/>
                        </a:rPr>
                        <a:t>Hb</a:t>
                      </a:r>
                      <a:r>
                        <a:rPr lang="en-US" sz="2200" dirty="0">
                          <a:latin typeface="Arial" panose="020B0604020202020204" pitchFamily="34" charset="0"/>
                          <a:cs typeface="Arial" panose="020B0604020202020204" pitchFamily="34" charset="0"/>
                        </a:rPr>
                        <a:t> than usual. Unused iron stored.</a:t>
                      </a:r>
                      <a:r>
                        <a:rPr lang="en-US" sz="2200" baseline="0" dirty="0">
                          <a:latin typeface="Arial" panose="020B0604020202020204" pitchFamily="34" charset="0"/>
                          <a:cs typeface="Arial" panose="020B0604020202020204" pitchFamily="34" charset="0"/>
                        </a:rPr>
                        <a:t> Giving iron early leads to ‘free iron’- formation of free radicals &amp; promotes bacterial growth </a:t>
                      </a:r>
                      <a:endParaRPr lang="en-US" sz="2200" dirty="0">
                        <a:latin typeface="Arial" panose="020B0604020202020204" pitchFamily="34" charset="0"/>
                        <a:cs typeface="Arial" panose="020B0604020202020204" pitchFamily="34" charset="0"/>
                      </a:endParaRPr>
                    </a:p>
                  </a:txBody>
                  <a:tcPr marL="68578" marR="68578" marT="34286" marB="34286"/>
                </a:tc>
                <a:tc>
                  <a:txBody>
                    <a:bodyPr/>
                    <a:lstStyle/>
                    <a:p>
                      <a:r>
                        <a:rPr lang="en-US" sz="2200" dirty="0">
                          <a:latin typeface="Arial" panose="020B0604020202020204" pitchFamily="34" charset="0"/>
                          <a:cs typeface="Arial" panose="020B0604020202020204" pitchFamily="34" charset="0"/>
                        </a:rPr>
                        <a:t>No</a:t>
                      </a:r>
                      <a:r>
                        <a:rPr lang="en-US" sz="2200" baseline="0" dirty="0">
                          <a:latin typeface="Arial" panose="020B0604020202020204" pitchFamily="34" charset="0"/>
                          <a:cs typeface="Arial" panose="020B0604020202020204" pitchFamily="34" charset="0"/>
                        </a:rPr>
                        <a:t> supplemental iron during the initial period of treatment. (1</a:t>
                      </a:r>
                      <a:r>
                        <a:rPr lang="en-US" sz="2200" baseline="30000" dirty="0">
                          <a:latin typeface="Arial" panose="020B0604020202020204" pitchFamily="34" charset="0"/>
                          <a:cs typeface="Arial" panose="020B0604020202020204" pitchFamily="34" charset="0"/>
                        </a:rPr>
                        <a:t>st</a:t>
                      </a:r>
                      <a:r>
                        <a:rPr lang="en-US" sz="2200" baseline="0" dirty="0">
                          <a:latin typeface="Arial" panose="020B0604020202020204" pitchFamily="34" charset="0"/>
                          <a:cs typeface="Arial" panose="020B0604020202020204" pitchFamily="34" charset="0"/>
                        </a:rPr>
                        <a:t> 7 days)</a:t>
                      </a:r>
                      <a:endParaRPr lang="en-US" sz="2200" dirty="0">
                        <a:latin typeface="Arial" panose="020B0604020202020204" pitchFamily="34" charset="0"/>
                        <a:cs typeface="Arial" panose="020B0604020202020204" pitchFamily="34" charset="0"/>
                      </a:endParaRPr>
                    </a:p>
                  </a:txBody>
                  <a:tcPr marL="68578" marR="68578" marT="34286" marB="34286"/>
                </a:tc>
                <a:extLst>
                  <a:ext uri="{0D108BD9-81ED-4DB2-BD59-A6C34878D82A}">
                    <a16:rowId xmlns:a16="http://schemas.microsoft.com/office/drawing/2014/main" val="10002"/>
                  </a:ext>
                </a:extLst>
              </a:tr>
              <a:tr h="1047714">
                <a:tc rowSpan="2">
                  <a:txBody>
                    <a:bodyPr/>
                    <a:lstStyle/>
                    <a:p>
                      <a:r>
                        <a:rPr lang="en-US" sz="2200" b="1" dirty="0">
                          <a:latin typeface="Arial" panose="020B0604020202020204" pitchFamily="34" charset="0"/>
                          <a:cs typeface="Arial" panose="020B0604020202020204" pitchFamily="34" charset="0"/>
                        </a:rPr>
                        <a:t>Sodium</a:t>
                      </a:r>
                      <a:r>
                        <a:rPr lang="en-US" sz="2200" b="1" baseline="0" dirty="0">
                          <a:latin typeface="Arial" panose="020B0604020202020204" pitchFamily="34" charset="0"/>
                          <a:cs typeface="Arial" panose="020B0604020202020204" pitchFamily="34" charset="0"/>
                        </a:rPr>
                        <a:t> &amp; potassium  </a:t>
                      </a:r>
                      <a:endParaRPr lang="en-US" sz="2200" b="1" dirty="0">
                        <a:latin typeface="Arial" panose="020B0604020202020204" pitchFamily="34" charset="0"/>
                        <a:cs typeface="Arial" panose="020B0604020202020204" pitchFamily="34" charset="0"/>
                      </a:endParaRPr>
                    </a:p>
                  </a:txBody>
                  <a:tcPr marL="68578" marR="68578" marT="34286" marB="34286"/>
                </a:tc>
                <a:tc rowSpan="2">
                  <a:txBody>
                    <a:bodyPr/>
                    <a:lstStyle/>
                    <a:p>
                      <a:r>
                        <a:rPr lang="en-US" sz="2200" dirty="0">
                          <a:latin typeface="Arial" panose="020B0604020202020204" pitchFamily="34" charset="0"/>
                          <a:cs typeface="Arial" panose="020B0604020202020204" pitchFamily="34" charset="0"/>
                        </a:rPr>
                        <a:t>Na/K pump </a:t>
                      </a:r>
                      <a:r>
                        <a:rPr lang="en-US" sz="2200" baseline="0" dirty="0">
                          <a:latin typeface="Arial" panose="020B0604020202020204" pitchFamily="34" charset="0"/>
                          <a:cs typeface="Arial" panose="020B0604020202020204" pitchFamily="34" charset="0"/>
                        </a:rPr>
                        <a:t>slows down in SAM. Sodium level in cells rises while potassium leaks out and lost in the urine. </a:t>
                      </a:r>
                    </a:p>
                    <a:p>
                      <a:r>
                        <a:rPr lang="en-US" sz="2200" baseline="0" dirty="0">
                          <a:latin typeface="Arial" panose="020B0604020202020204" pitchFamily="34" charset="0"/>
                          <a:cs typeface="Arial" panose="020B0604020202020204" pitchFamily="34" charset="0"/>
                        </a:rPr>
                        <a:t>Results in high total body sodium &amp; low potassium  </a:t>
                      </a:r>
                      <a:endParaRPr lang="en-US" sz="2200" dirty="0">
                        <a:latin typeface="Arial" panose="020B0604020202020204" pitchFamily="34" charset="0"/>
                        <a:cs typeface="Arial" panose="020B0604020202020204" pitchFamily="34" charset="0"/>
                      </a:endParaRPr>
                    </a:p>
                  </a:txBody>
                  <a:tcPr marL="68578" marR="68578" marT="34286" marB="34286"/>
                </a:tc>
                <a:tc>
                  <a:txBody>
                    <a:bodyPr/>
                    <a:lstStyle/>
                    <a:p>
                      <a:r>
                        <a:rPr lang="en-US" sz="2200" dirty="0">
                          <a:latin typeface="Arial" panose="020B0604020202020204" pitchFamily="34" charset="0"/>
                          <a:cs typeface="Arial" panose="020B0604020202020204" pitchFamily="34" charset="0"/>
                        </a:rPr>
                        <a:t>Diarrhea – use fluid with Na↓ &amp; K↑</a:t>
                      </a:r>
                    </a:p>
                  </a:txBody>
                  <a:tcPr marL="68578" marR="68578" marT="34286" marB="34286"/>
                </a:tc>
                <a:extLst>
                  <a:ext uri="{0D108BD9-81ED-4DB2-BD59-A6C34878D82A}">
                    <a16:rowId xmlns:a16="http://schemas.microsoft.com/office/drawing/2014/main" val="10003"/>
                  </a:ext>
                </a:extLst>
              </a:tr>
              <a:tr h="1170038">
                <a:tc vMerge="1">
                  <a:txBody>
                    <a:bodyPr/>
                    <a:lstStyle/>
                    <a:p>
                      <a:endParaRPr lang="en-US" dirty="0"/>
                    </a:p>
                  </a:txBody>
                  <a:tcPr/>
                </a:tc>
                <a:tc vMerge="1">
                  <a:txBody>
                    <a:bodyPr/>
                    <a:lstStyle/>
                    <a:p>
                      <a:endParaRPr lang="en-US" dirty="0"/>
                    </a:p>
                  </a:txBody>
                  <a:tcPr/>
                </a:tc>
                <a:tc>
                  <a:txBody>
                    <a:bodyPr/>
                    <a:lstStyle/>
                    <a:p>
                      <a:r>
                        <a:rPr lang="en-US" sz="2200" dirty="0">
                          <a:latin typeface="Arial" panose="020B0604020202020204" pitchFamily="34" charset="0"/>
                          <a:cs typeface="Arial" panose="020B0604020202020204" pitchFamily="34" charset="0"/>
                        </a:rPr>
                        <a:t>Give foods with </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Low Na &amp; supplement K</a:t>
                      </a:r>
                    </a:p>
                  </a:txBody>
                  <a:tcPr marL="68578" marR="68578" marT="34286" marB="34286"/>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EC9E7-A2C5-631D-522D-0E86A2CD8C1D}"/>
              </a:ext>
            </a:extLst>
          </p:cNvPr>
          <p:cNvSpPr>
            <a:spLocks noGrp="1"/>
          </p:cNvSpPr>
          <p:nvPr>
            <p:ph type="title"/>
          </p:nvPr>
        </p:nvSpPr>
        <p:spPr>
          <a:xfrm>
            <a:off x="535551" y="345463"/>
            <a:ext cx="8072898" cy="681827"/>
          </a:xfrm>
        </p:spPr>
        <p:txBody>
          <a:bodyPr>
            <a:normAutofit/>
          </a:bodyPr>
          <a:lstStyle/>
          <a:p>
            <a:pPr algn="ctr">
              <a:defRPr/>
            </a:pPr>
            <a:r>
              <a:rPr lang="en-US" sz="3200" b="1" dirty="0">
                <a:solidFill>
                  <a:schemeClr val="accent6">
                    <a:lumMod val="75000"/>
                  </a:schemeClr>
                </a:solidFill>
                <a:latin typeface="Arial" panose="020B0604020202020204" pitchFamily="34" charset="0"/>
                <a:cs typeface="Arial" panose="020B0604020202020204" pitchFamily="34" charset="0"/>
              </a:rPr>
              <a:t>Reduction in function capacity of organs </a:t>
            </a:r>
          </a:p>
        </p:txBody>
      </p:sp>
      <p:graphicFrame>
        <p:nvGraphicFramePr>
          <p:cNvPr id="7" name="Content Placeholder 6">
            <a:extLst>
              <a:ext uri="{FF2B5EF4-FFF2-40B4-BE49-F238E27FC236}">
                <a16:creationId xmlns:a16="http://schemas.microsoft.com/office/drawing/2014/main" id="{61271365-EE1A-E8BD-B881-6EE1485BBF7A}"/>
              </a:ext>
            </a:extLst>
          </p:cNvPr>
          <p:cNvGraphicFramePr>
            <a:graphicFrameLocks noGrp="1"/>
          </p:cNvGraphicFramePr>
          <p:nvPr>
            <p:ph idx="4294967295"/>
            <p:extLst>
              <p:ext uri="{D42A27DB-BD31-4B8C-83A1-F6EECF244321}">
                <p14:modId xmlns:p14="http://schemas.microsoft.com/office/powerpoint/2010/main" val="4223120992"/>
              </p:ext>
            </p:extLst>
          </p:nvPr>
        </p:nvGraphicFramePr>
        <p:xfrm>
          <a:off x="535551" y="1027290"/>
          <a:ext cx="8205326" cy="5151728"/>
        </p:xfrm>
        <a:graphic>
          <a:graphicData uri="http://schemas.openxmlformats.org/drawingml/2006/table">
            <a:tbl>
              <a:tblPr firstRow="1" bandRow="1">
                <a:tableStyleId>{93296810-A885-4BE3-A3E7-6D5BEEA58F35}</a:tableStyleId>
              </a:tblPr>
              <a:tblGrid>
                <a:gridCol w="1087248">
                  <a:extLst>
                    <a:ext uri="{9D8B030D-6E8A-4147-A177-3AD203B41FA5}">
                      <a16:colId xmlns:a16="http://schemas.microsoft.com/office/drawing/2014/main" val="20000"/>
                    </a:ext>
                  </a:extLst>
                </a:gridCol>
                <a:gridCol w="3589780">
                  <a:extLst>
                    <a:ext uri="{9D8B030D-6E8A-4147-A177-3AD203B41FA5}">
                      <a16:colId xmlns:a16="http://schemas.microsoft.com/office/drawing/2014/main" val="20001"/>
                    </a:ext>
                  </a:extLst>
                </a:gridCol>
                <a:gridCol w="3528298">
                  <a:extLst>
                    <a:ext uri="{9D8B030D-6E8A-4147-A177-3AD203B41FA5}">
                      <a16:colId xmlns:a16="http://schemas.microsoft.com/office/drawing/2014/main" val="20002"/>
                    </a:ext>
                  </a:extLst>
                </a:gridCol>
              </a:tblGrid>
              <a:tr h="815954">
                <a:tc>
                  <a:txBody>
                    <a:bodyPr/>
                    <a:lstStyle/>
                    <a:p>
                      <a:endParaRPr lang="en-US" sz="2000" dirty="0">
                        <a:latin typeface="Arial" panose="020B0604020202020204" pitchFamily="34" charset="0"/>
                        <a:cs typeface="Arial" panose="020B0604020202020204" pitchFamily="34" charset="0"/>
                      </a:endParaRPr>
                    </a:p>
                  </a:txBody>
                  <a:tcPr marL="68580" marR="68580" marT="34287" marB="34287"/>
                </a:tc>
                <a:tc>
                  <a:txBody>
                    <a:bodyPr/>
                    <a:lstStyle/>
                    <a:p>
                      <a:r>
                        <a:rPr lang="en-US" sz="2000" dirty="0">
                          <a:latin typeface="Arial" panose="020B0604020202020204" pitchFamily="34" charset="0"/>
                          <a:cs typeface="Arial" panose="020B0604020202020204" pitchFamily="34" charset="0"/>
                        </a:rPr>
                        <a:t>Effect of reductive adaptation</a:t>
                      </a:r>
                      <a:r>
                        <a:rPr lang="en-US" sz="2000" baseline="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marL="68580" marR="68580" marT="34287" marB="34287"/>
                </a:tc>
                <a:tc>
                  <a:txBody>
                    <a:bodyPr/>
                    <a:lstStyle/>
                    <a:p>
                      <a:r>
                        <a:rPr lang="en-US" sz="2000" dirty="0">
                          <a:latin typeface="Arial" panose="020B0604020202020204" pitchFamily="34" charset="0"/>
                          <a:cs typeface="Arial" panose="020B0604020202020204" pitchFamily="34" charset="0"/>
                        </a:rPr>
                        <a:t>Action at the beginning of the treatment </a:t>
                      </a:r>
                    </a:p>
                  </a:txBody>
                  <a:tcPr marL="68580" marR="68580" marT="34287" marB="34287"/>
                </a:tc>
                <a:extLst>
                  <a:ext uri="{0D108BD9-81ED-4DB2-BD59-A6C34878D82A}">
                    <a16:rowId xmlns:a16="http://schemas.microsoft.com/office/drawing/2014/main" val="10000"/>
                  </a:ext>
                </a:extLst>
              </a:tr>
              <a:tr h="1165649">
                <a:tc>
                  <a:txBody>
                    <a:bodyPr/>
                    <a:lstStyle/>
                    <a:p>
                      <a:r>
                        <a:rPr lang="en-US" sz="2000" dirty="0">
                          <a:latin typeface="Arial" panose="020B0604020202020204" pitchFamily="34" charset="0"/>
                          <a:cs typeface="Arial" panose="020B0604020202020204" pitchFamily="34" charset="0"/>
                        </a:rPr>
                        <a:t>Liver </a:t>
                      </a:r>
                    </a:p>
                  </a:txBody>
                  <a:tcPr marL="68580" marR="68580" marT="34287" marB="34287"/>
                </a:tc>
                <a:tc>
                  <a:txBody>
                    <a:bodyPr/>
                    <a:lstStyle/>
                    <a:p>
                      <a:r>
                        <a:rPr lang="en-US" sz="2000" dirty="0">
                          <a:latin typeface="Arial" panose="020B0604020202020204" pitchFamily="34" charset="0"/>
                          <a:cs typeface="Arial" panose="020B0604020202020204" pitchFamily="34" charset="0"/>
                        </a:rPr>
                        <a:t>Less able to make glucose </a:t>
                      </a:r>
                    </a:p>
                    <a:p>
                      <a:r>
                        <a:rPr lang="en-US" sz="2000" dirty="0">
                          <a:latin typeface="Arial" panose="020B0604020202020204" pitchFamily="34" charset="0"/>
                          <a:cs typeface="Arial" panose="020B0604020202020204" pitchFamily="34" charset="0"/>
                        </a:rPr>
                        <a:t>Less</a:t>
                      </a:r>
                      <a:r>
                        <a:rPr lang="en-US" sz="2000" baseline="0" dirty="0">
                          <a:latin typeface="Arial" panose="020B0604020202020204" pitchFamily="34" charset="0"/>
                          <a:cs typeface="Arial" panose="020B0604020202020204" pitchFamily="34" charset="0"/>
                        </a:rPr>
                        <a:t> able to excrete dietary proteins and toxin </a:t>
                      </a:r>
                      <a:endParaRPr lang="en-US" sz="2000" dirty="0">
                        <a:latin typeface="Arial" panose="020B0604020202020204" pitchFamily="34" charset="0"/>
                        <a:cs typeface="Arial" panose="020B0604020202020204" pitchFamily="34" charset="0"/>
                      </a:endParaRPr>
                    </a:p>
                  </a:txBody>
                  <a:tcPr marL="68580" marR="68580" marT="34287" marB="34287"/>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Avoid Intravenous fluids</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Calories  (100Kcal/kg/day) and proteins (1gm/kg/day) just to meet basic need, sufficient</a:t>
                      </a:r>
                      <a:r>
                        <a:rPr lang="en-US" sz="2000" baseline="0" dirty="0">
                          <a:latin typeface="Arial" panose="020B0604020202020204" pitchFamily="34" charset="0"/>
                          <a:cs typeface="Arial" panose="020B0604020202020204" pitchFamily="34" charset="0"/>
                        </a:rPr>
                        <a:t> to halt catabolic process and to avoid stress to vital organs and system </a:t>
                      </a:r>
                    </a:p>
                    <a:p>
                      <a:endParaRPr lang="en-US" sz="2000" baseline="0" dirty="0">
                        <a:latin typeface="Arial" panose="020B0604020202020204" pitchFamily="34" charset="0"/>
                        <a:cs typeface="Arial" panose="020B0604020202020204" pitchFamily="34" charset="0"/>
                      </a:endParaRPr>
                    </a:p>
                    <a:p>
                      <a:r>
                        <a:rPr lang="en-US" sz="2000" baseline="0" dirty="0">
                          <a:latin typeface="Arial" panose="020B0604020202020204" pitchFamily="34" charset="0"/>
                          <a:cs typeface="Arial" panose="020B0604020202020204" pitchFamily="34" charset="0"/>
                        </a:rPr>
                        <a:t>Increase calorie &amp; protein intake once metabolic machinery &amp; physiology improves. </a:t>
                      </a:r>
                    </a:p>
                    <a:p>
                      <a:endParaRPr lang="en-US" sz="2000" baseline="0" dirty="0">
                        <a:latin typeface="Arial" panose="020B0604020202020204" pitchFamily="34" charset="0"/>
                        <a:cs typeface="Arial" panose="020B0604020202020204" pitchFamily="34" charset="0"/>
                      </a:endParaRPr>
                    </a:p>
                  </a:txBody>
                  <a:tcPr marL="68580" marR="68580" marT="34287" marB="34287"/>
                </a:tc>
                <a:extLst>
                  <a:ext uri="{0D108BD9-81ED-4DB2-BD59-A6C34878D82A}">
                    <a16:rowId xmlns:a16="http://schemas.microsoft.com/office/drawing/2014/main" val="10001"/>
                  </a:ext>
                </a:extLst>
              </a:tr>
              <a:tr h="815954">
                <a:tc>
                  <a:txBody>
                    <a:bodyPr/>
                    <a:lstStyle/>
                    <a:p>
                      <a:r>
                        <a:rPr lang="en-US" sz="2000" dirty="0">
                          <a:latin typeface="Arial" panose="020B0604020202020204" pitchFamily="34" charset="0"/>
                          <a:cs typeface="Arial" panose="020B0604020202020204" pitchFamily="34" charset="0"/>
                        </a:rPr>
                        <a:t>Kidney </a:t>
                      </a:r>
                    </a:p>
                  </a:txBody>
                  <a:tcPr marL="68580" marR="68580" marT="34287" marB="34287"/>
                </a:tc>
                <a:tc>
                  <a:txBody>
                    <a:bodyPr/>
                    <a:lstStyle/>
                    <a:p>
                      <a:r>
                        <a:rPr lang="en-US" sz="2000" dirty="0">
                          <a:latin typeface="Arial" panose="020B0604020202020204" pitchFamily="34" charset="0"/>
                          <a:cs typeface="Arial" panose="020B0604020202020204" pitchFamily="34" charset="0"/>
                        </a:rPr>
                        <a:t>Less able to excrete</a:t>
                      </a:r>
                      <a:r>
                        <a:rPr lang="en-US" sz="2000" baseline="0" dirty="0">
                          <a:latin typeface="Arial" panose="020B0604020202020204" pitchFamily="34" charset="0"/>
                          <a:cs typeface="Arial" panose="020B0604020202020204" pitchFamily="34" charset="0"/>
                        </a:rPr>
                        <a:t> excess fluid and sodium </a:t>
                      </a:r>
                      <a:endParaRPr lang="en-US" sz="2000" dirty="0">
                        <a:latin typeface="Arial" panose="020B0604020202020204" pitchFamily="34" charset="0"/>
                        <a:cs typeface="Arial" panose="020B0604020202020204" pitchFamily="34" charset="0"/>
                      </a:endParaRPr>
                    </a:p>
                  </a:txBody>
                  <a:tcPr marL="68580" marR="68580" marT="34287" marB="34287"/>
                </a:tc>
                <a:tc vMerge="1">
                  <a:txBody>
                    <a:bodyPr/>
                    <a:lstStyle/>
                    <a:p>
                      <a:endParaRPr lang="en-US" dirty="0"/>
                    </a:p>
                  </a:txBody>
                  <a:tcPr/>
                </a:tc>
                <a:extLst>
                  <a:ext uri="{0D108BD9-81ED-4DB2-BD59-A6C34878D82A}">
                    <a16:rowId xmlns:a16="http://schemas.microsoft.com/office/drawing/2014/main" val="10002"/>
                  </a:ext>
                </a:extLst>
              </a:tr>
              <a:tr h="815954">
                <a:tc>
                  <a:txBody>
                    <a:bodyPr/>
                    <a:lstStyle/>
                    <a:p>
                      <a:r>
                        <a:rPr lang="en-US" sz="2000" dirty="0">
                          <a:latin typeface="Arial" panose="020B0604020202020204" pitchFamily="34" charset="0"/>
                          <a:cs typeface="Arial" panose="020B0604020202020204" pitchFamily="34" charset="0"/>
                        </a:rPr>
                        <a:t>Heart</a:t>
                      </a:r>
                      <a:r>
                        <a:rPr lang="en-US" sz="2000" baseline="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txBody>
                  <a:tcPr marL="68580" marR="68580" marT="34287" marB="34287"/>
                </a:tc>
                <a:tc>
                  <a:txBody>
                    <a:bodyPr/>
                    <a:lstStyle/>
                    <a:p>
                      <a:r>
                        <a:rPr lang="en-US" sz="2000" dirty="0">
                          <a:latin typeface="Arial" panose="020B0604020202020204" pitchFamily="34" charset="0"/>
                          <a:cs typeface="Arial" panose="020B0604020202020204" pitchFamily="34" charset="0"/>
                        </a:rPr>
                        <a:t>Smaller and weaker and has reduced output</a:t>
                      </a:r>
                    </a:p>
                  </a:txBody>
                  <a:tcPr marL="68580" marR="68580" marT="34287" marB="34287"/>
                </a:tc>
                <a:tc vMerge="1">
                  <a:txBody>
                    <a:bodyPr/>
                    <a:lstStyle/>
                    <a:p>
                      <a:endParaRPr lang="en-US" dirty="0"/>
                    </a:p>
                  </a:txBody>
                  <a:tcPr/>
                </a:tc>
                <a:extLst>
                  <a:ext uri="{0D108BD9-81ED-4DB2-BD59-A6C34878D82A}">
                    <a16:rowId xmlns:a16="http://schemas.microsoft.com/office/drawing/2014/main" val="10003"/>
                  </a:ext>
                </a:extLst>
              </a:tr>
              <a:tr h="1297884">
                <a:tc>
                  <a:txBody>
                    <a:bodyPr/>
                    <a:lstStyle/>
                    <a:p>
                      <a:r>
                        <a:rPr lang="en-US" sz="2000" dirty="0">
                          <a:latin typeface="Arial" panose="020B0604020202020204" pitchFamily="34" charset="0"/>
                          <a:cs typeface="Arial" panose="020B0604020202020204" pitchFamily="34" charset="0"/>
                        </a:rPr>
                        <a:t>Gut</a:t>
                      </a:r>
                    </a:p>
                  </a:txBody>
                  <a:tcPr marL="68580" marR="68580" marT="34287" marB="34287"/>
                </a:tc>
                <a:tc>
                  <a:txBody>
                    <a:bodyPr/>
                    <a:lstStyle/>
                    <a:p>
                      <a:r>
                        <a:rPr lang="en-US" sz="2000" dirty="0">
                          <a:latin typeface="Arial" panose="020B0604020202020204" pitchFamily="34" charset="0"/>
                          <a:cs typeface="Arial" panose="020B0604020202020204" pitchFamily="34" charset="0"/>
                        </a:rPr>
                        <a:t>Less acid, small</a:t>
                      </a:r>
                      <a:r>
                        <a:rPr lang="en-US" sz="2000" baseline="0" dirty="0">
                          <a:latin typeface="Arial" panose="020B0604020202020204" pitchFamily="34" charset="0"/>
                          <a:cs typeface="Arial" panose="020B0604020202020204" pitchFamily="34" charset="0"/>
                        </a:rPr>
                        <a:t> amount of enzymes, villi flattened and motility reduce </a:t>
                      </a:r>
                      <a:endParaRPr lang="en-US" sz="2000" dirty="0">
                        <a:latin typeface="Arial" panose="020B0604020202020204" pitchFamily="34" charset="0"/>
                        <a:cs typeface="Arial" panose="020B0604020202020204" pitchFamily="34" charset="0"/>
                      </a:endParaRPr>
                    </a:p>
                  </a:txBody>
                  <a:tcPr marL="68580" marR="68580" marT="34287" marB="34287"/>
                </a:tc>
                <a:tc vMerge="1">
                  <a:txBody>
                    <a:bodyPr/>
                    <a:lstStyle/>
                    <a:p>
                      <a:endParaRPr lang="en-US" dirty="0"/>
                    </a:p>
                  </a:txBody>
                  <a:tcPr/>
                </a:tc>
                <a:extLst>
                  <a:ext uri="{0D108BD9-81ED-4DB2-BD59-A6C34878D82A}">
                    <a16:rowId xmlns:a16="http://schemas.microsoft.com/office/drawing/2014/main" val="10004"/>
                  </a:ext>
                </a:extLst>
              </a:tr>
            </a:tbl>
          </a:graphicData>
        </a:graphic>
      </p:graphicFrame>
      <p:sp>
        <p:nvSpPr>
          <p:cNvPr id="42010" name="TextBox 7">
            <a:extLst>
              <a:ext uri="{FF2B5EF4-FFF2-40B4-BE49-F238E27FC236}">
                <a16:creationId xmlns:a16="http://schemas.microsoft.com/office/drawing/2014/main" id="{A872A445-215E-2ACB-BC3A-AEA34508C014}"/>
              </a:ext>
            </a:extLst>
          </p:cNvPr>
          <p:cNvSpPr txBox="1">
            <a:spLocks noChangeArrowheads="1"/>
          </p:cNvSpPr>
          <p:nvPr/>
        </p:nvSpPr>
        <p:spPr bwMode="auto">
          <a:xfrm>
            <a:off x="643838" y="6173983"/>
            <a:ext cx="7856324"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600" b="1" dirty="0">
                <a:solidFill>
                  <a:schemeClr val="accent6">
                    <a:lumMod val="75000"/>
                  </a:schemeClr>
                </a:solidFill>
                <a:latin typeface="Arial" panose="020B0604020202020204" pitchFamily="34" charset="0"/>
                <a:cs typeface="Arial" panose="020B0604020202020204" pitchFamily="34" charset="0"/>
              </a:rPr>
              <a:t>Reduction in functions of major organs - little margin for error.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8D51-5173-C148-2198-EAE76F5960B6}"/>
              </a:ext>
            </a:extLst>
          </p:cNvPr>
          <p:cNvSpPr>
            <a:spLocks noGrp="1"/>
          </p:cNvSpPr>
          <p:nvPr>
            <p:ph type="title"/>
          </p:nvPr>
        </p:nvSpPr>
        <p:spPr>
          <a:xfrm>
            <a:off x="243655" y="457427"/>
            <a:ext cx="8770989" cy="561718"/>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Things not to do and why in children with SAM</a:t>
            </a:r>
            <a:endParaRPr lang="en-KE" sz="3000" b="1" dirty="0">
              <a:solidFill>
                <a:schemeClr val="bg1"/>
              </a:solidFill>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8A923E09-3AF1-F799-8575-1E3D2C9AA0F6}"/>
              </a:ext>
            </a:extLst>
          </p:cNvPr>
          <p:cNvGraphicFramePr>
            <a:graphicFrameLocks noGrp="1"/>
          </p:cNvGraphicFramePr>
          <p:nvPr>
            <p:extLst>
              <p:ext uri="{D42A27DB-BD31-4B8C-83A1-F6EECF244321}">
                <p14:modId xmlns:p14="http://schemas.microsoft.com/office/powerpoint/2010/main" val="894578248"/>
              </p:ext>
            </p:extLst>
          </p:nvPr>
        </p:nvGraphicFramePr>
        <p:xfrm>
          <a:off x="427353" y="1170891"/>
          <a:ext cx="8289294" cy="5229682"/>
        </p:xfrm>
        <a:graphic>
          <a:graphicData uri="http://schemas.openxmlformats.org/drawingml/2006/table">
            <a:tbl>
              <a:tblPr firstRow="1" bandRow="1">
                <a:tableStyleId>{93296810-A885-4BE3-A3E7-6D5BEEA58F35}</a:tableStyleId>
              </a:tblPr>
              <a:tblGrid>
                <a:gridCol w="3291690">
                  <a:extLst>
                    <a:ext uri="{9D8B030D-6E8A-4147-A177-3AD203B41FA5}">
                      <a16:colId xmlns:a16="http://schemas.microsoft.com/office/drawing/2014/main" val="1961250741"/>
                    </a:ext>
                  </a:extLst>
                </a:gridCol>
                <a:gridCol w="4997604">
                  <a:extLst>
                    <a:ext uri="{9D8B030D-6E8A-4147-A177-3AD203B41FA5}">
                      <a16:colId xmlns:a16="http://schemas.microsoft.com/office/drawing/2014/main" val="3679739997"/>
                    </a:ext>
                  </a:extLst>
                </a:gridCol>
              </a:tblGrid>
              <a:tr h="439635">
                <a:tc>
                  <a:txBody>
                    <a:bodyPr/>
                    <a:lstStyle/>
                    <a:p>
                      <a:r>
                        <a:rPr lang="en-US" sz="2400" dirty="0">
                          <a:latin typeface="Arial" panose="020B0604020202020204" pitchFamily="34" charset="0"/>
                          <a:cs typeface="Arial" panose="020B0604020202020204" pitchFamily="34" charset="0"/>
                        </a:rPr>
                        <a:t>Things NOT to do</a:t>
                      </a:r>
                      <a:endParaRPr lang="en-KE" sz="2400" dirty="0">
                        <a:latin typeface="Arial" panose="020B0604020202020204" pitchFamily="34" charset="0"/>
                        <a:cs typeface="Arial" panose="020B0604020202020204" pitchFamily="34" charset="0"/>
                      </a:endParaRPr>
                    </a:p>
                  </a:txBody>
                  <a:tcPr marL="68580" marR="68580" marT="34290" marB="34290"/>
                </a:tc>
                <a:tc>
                  <a:txBody>
                    <a:bodyPr/>
                    <a:lstStyle/>
                    <a:p>
                      <a:r>
                        <a:rPr lang="en-US" sz="2400" dirty="0">
                          <a:latin typeface="Arial" panose="020B0604020202020204" pitchFamily="34" charset="0"/>
                          <a:cs typeface="Arial" panose="020B0604020202020204" pitchFamily="34" charset="0"/>
                        </a:rPr>
                        <a:t>Why</a:t>
                      </a:r>
                      <a:endParaRPr lang="en-KE" sz="2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8358632"/>
                  </a:ext>
                </a:extLst>
              </a:tr>
              <a:tr h="1725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 Do </a:t>
                      </a:r>
                      <a:r>
                        <a:rPr lang="en-US" sz="2000" b="1" dirty="0">
                          <a:solidFill>
                            <a:schemeClr val="tx1"/>
                          </a:solidFill>
                          <a:latin typeface="Arial" panose="020B0604020202020204" pitchFamily="34" charset="0"/>
                          <a:cs typeface="Arial" panose="020B0604020202020204" pitchFamily="34" charset="0"/>
                        </a:rPr>
                        <a:t>NOT</a:t>
                      </a:r>
                      <a:r>
                        <a:rPr lang="en-US" sz="2000" b="0" dirty="0">
                          <a:solidFill>
                            <a:schemeClr val="tx1"/>
                          </a:solidFill>
                          <a:latin typeface="Arial" panose="020B0604020202020204" pitchFamily="34" charset="0"/>
                          <a:cs typeface="Arial" panose="020B0604020202020204" pitchFamily="34" charset="0"/>
                        </a:rPr>
                        <a:t> give diuretics in children to treat  oedema</a:t>
                      </a:r>
                      <a:endParaRPr lang="en-KE" sz="2000" b="0" dirty="0">
                        <a:solidFill>
                          <a:schemeClr val="tx1"/>
                        </a:solidFill>
                        <a:latin typeface="Arial" panose="020B0604020202020204" pitchFamily="34" charset="0"/>
                        <a:cs typeface="Arial" panose="020B0604020202020204" pitchFamily="34" charset="0"/>
                      </a:endParaRPr>
                    </a:p>
                    <a:p>
                      <a:endParaRPr lang="en-KE" sz="2000"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latin typeface="Arial" panose="020B0604020202020204" pitchFamily="34" charset="0"/>
                          <a:cs typeface="Arial" panose="020B0604020202020204" pitchFamily="34" charset="0"/>
                        </a:rPr>
                        <a:t>The oedema is partly due to sodium overloading and will resolve with proper feeding. Giving a diuretic will worsen the child’s electrolyte imbalance and cause death</a:t>
                      </a:r>
                      <a:endParaRPr lang="en-KE"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837359034"/>
                  </a:ext>
                </a:extLst>
              </a:tr>
              <a:tr h="1002913">
                <a:tc>
                  <a:txBody>
                    <a:bodyPr/>
                    <a:lstStyle/>
                    <a:p>
                      <a:r>
                        <a:rPr lang="en-US" sz="2000" dirty="0">
                          <a:latin typeface="Arial" panose="020B0604020202020204" pitchFamily="34" charset="0"/>
                          <a:cs typeface="Arial" panose="020B0604020202020204" pitchFamily="34" charset="0"/>
                        </a:rPr>
                        <a:t>Do </a:t>
                      </a:r>
                      <a:r>
                        <a:rPr lang="en-US" sz="28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give iron during the stabilization phase</a:t>
                      </a:r>
                      <a:endParaRPr lang="en-KE" sz="2000"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latin typeface="Arial" panose="020B0604020202020204" pitchFamily="34" charset="0"/>
                          <a:cs typeface="Arial" panose="020B0604020202020204" pitchFamily="34" charset="0"/>
                        </a:rPr>
                        <a:t>Giving iron early in treatment may worsen the toxic effects and worsen the infection</a:t>
                      </a:r>
                      <a:endParaRPr lang="en-KE"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853255679"/>
                  </a:ext>
                </a:extLst>
              </a:tr>
              <a:tr h="922680">
                <a:tc>
                  <a:txBody>
                    <a:bodyPr/>
                    <a:lstStyle/>
                    <a:p>
                      <a:r>
                        <a:rPr lang="en-US" sz="2000" dirty="0">
                          <a:latin typeface="Arial" panose="020B0604020202020204" pitchFamily="34" charset="0"/>
                          <a:cs typeface="Arial" panose="020B0604020202020204" pitchFamily="34" charset="0"/>
                        </a:rPr>
                        <a:t>Do </a:t>
                      </a:r>
                      <a:r>
                        <a:rPr lang="en-US" sz="2000" b="1"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give high protein formula/ diet</a:t>
                      </a:r>
                      <a:endParaRPr lang="en-KE" sz="2000"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latin typeface="Arial" panose="020B0604020202020204" pitchFamily="34" charset="0"/>
                          <a:cs typeface="Arial" panose="020B0604020202020204" pitchFamily="34" charset="0"/>
                        </a:rPr>
                        <a:t>Too much protein could overload the liver, heart and kidneys and may cause death. </a:t>
                      </a:r>
                      <a:endParaRPr lang="en-KE"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473847144"/>
                  </a:ext>
                </a:extLst>
              </a:tr>
              <a:tr h="1139444">
                <a:tc>
                  <a:txBody>
                    <a:bodyPr/>
                    <a:lstStyle/>
                    <a:p>
                      <a:r>
                        <a:rPr lang="en-US" sz="2000" dirty="0">
                          <a:latin typeface="Arial" panose="020B0604020202020204" pitchFamily="34" charset="0"/>
                          <a:cs typeface="Arial" panose="020B0604020202020204" pitchFamily="34" charset="0"/>
                        </a:rPr>
                        <a:t>Do </a:t>
                      </a:r>
                      <a:r>
                        <a:rPr lang="en-US" sz="2000" b="1" dirty="0">
                          <a:solidFill>
                            <a:schemeClr val="tx1"/>
                          </a:solidFill>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give IV fluids routinely</a:t>
                      </a:r>
                      <a:endParaRPr lang="en-KE" sz="2000"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latin typeface="Arial" panose="020B0604020202020204" pitchFamily="34" charset="0"/>
                          <a:cs typeface="Arial" panose="020B0604020202020204" pitchFamily="34" charset="0"/>
                        </a:rPr>
                        <a:t>IV fluids can cause fluid overload and heart failure. Only give IV fluids in children with </a:t>
                      </a:r>
                      <a:r>
                        <a:rPr lang="en-US" sz="2000" dirty="0" err="1">
                          <a:latin typeface="Arial" panose="020B0604020202020204" pitchFamily="34" charset="0"/>
                          <a:cs typeface="Arial" panose="020B0604020202020204" pitchFamily="34" charset="0"/>
                        </a:rPr>
                        <a:t>hypovolaemic</a:t>
                      </a:r>
                      <a:r>
                        <a:rPr lang="en-US" sz="2000" dirty="0">
                          <a:latin typeface="Arial" panose="020B0604020202020204" pitchFamily="34" charset="0"/>
                          <a:cs typeface="Arial" panose="020B0604020202020204" pitchFamily="34" charset="0"/>
                        </a:rPr>
                        <a:t> shock</a:t>
                      </a:r>
                      <a:endParaRPr lang="en-KE" sz="20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834528466"/>
                  </a:ext>
                </a:extLst>
              </a:tr>
            </a:tbl>
          </a:graphicData>
        </a:graphic>
      </p:graphicFrame>
    </p:spTree>
    <p:extLst>
      <p:ext uri="{BB962C8B-B14F-4D97-AF65-F5344CB8AC3E}">
        <p14:creationId xmlns:p14="http://schemas.microsoft.com/office/powerpoint/2010/main" val="101292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0101-7ECC-4C02-95AF-C52EDBAB0B5D}"/>
              </a:ext>
            </a:extLst>
          </p:cNvPr>
          <p:cNvSpPr>
            <a:spLocks noGrp="1"/>
          </p:cNvSpPr>
          <p:nvPr>
            <p:ph type="title"/>
          </p:nvPr>
        </p:nvSpPr>
        <p:spPr>
          <a:xfrm>
            <a:off x="291895" y="443508"/>
            <a:ext cx="8674510" cy="639184"/>
          </a:xfrm>
        </p:spPr>
        <p:txBody>
          <a:bodyPr>
            <a:normAutofit/>
          </a:bodyPr>
          <a:lstStyle/>
          <a:p>
            <a:r>
              <a:rPr lang="en-US" sz="3000" b="1" dirty="0">
                <a:solidFill>
                  <a:schemeClr val="bg1"/>
                </a:solidFill>
                <a:latin typeface="Arial" panose="020B0604020202020204" pitchFamily="34" charset="0"/>
                <a:cs typeface="Arial" panose="020B0604020202020204" pitchFamily="34" charset="0"/>
              </a:rPr>
              <a:t>General principles of care for a child with SAM</a:t>
            </a:r>
            <a:endParaRPr lang="en-KE" sz="30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4148E69-BD98-0034-21A7-539EE55ABB01}"/>
              </a:ext>
            </a:extLst>
          </p:cNvPr>
          <p:cNvSpPr>
            <a:spLocks noGrp="1"/>
          </p:cNvSpPr>
          <p:nvPr>
            <p:ph sz="half" idx="1"/>
          </p:nvPr>
        </p:nvSpPr>
        <p:spPr>
          <a:xfrm>
            <a:off x="781357" y="1214214"/>
            <a:ext cx="7581285" cy="5275076"/>
          </a:xfrm>
          <a:ln w="28575">
            <a:noFill/>
          </a:ln>
        </p:spPr>
        <p:txBody>
          <a:bodyPr>
            <a:noAutofit/>
          </a:bodyPr>
          <a:lstStyle/>
          <a:p>
            <a:pPr marL="457200" indent="-457200">
              <a:spcBef>
                <a:spcPts val="600"/>
              </a:spcBef>
              <a:spcAft>
                <a:spcPts val="600"/>
              </a:spcAft>
            </a:pPr>
            <a:r>
              <a:rPr lang="en-US" sz="2000" dirty="0">
                <a:latin typeface="Arial" panose="020B0604020202020204" pitchFamily="34" charset="0"/>
                <a:cs typeface="Arial" panose="020B0604020202020204" pitchFamily="34" charset="0"/>
              </a:rPr>
              <a:t>The management of medical complications are accomplished in 2 phases:</a:t>
            </a:r>
          </a:p>
          <a:p>
            <a:pPr marL="457200" lvl="1" indent="-457200">
              <a:spcBef>
                <a:spcPts val="600"/>
              </a:spcBef>
              <a:spcAft>
                <a:spcPts val="600"/>
              </a:spcAft>
            </a:pPr>
            <a:r>
              <a:rPr lang="en-US" sz="2000" b="1" dirty="0">
                <a:latin typeface="Arial" panose="020B0604020202020204" pitchFamily="34" charset="0"/>
                <a:cs typeface="Arial" panose="020B0604020202020204" pitchFamily="34" charset="0"/>
              </a:rPr>
              <a:t>An initial stabilization phase (phase 1)</a:t>
            </a:r>
          </a:p>
          <a:p>
            <a:pPr marL="457200" lvl="1" indent="-457200">
              <a:spcBef>
                <a:spcPts val="600"/>
              </a:spcBef>
              <a:spcAft>
                <a:spcPts val="600"/>
              </a:spcAft>
            </a:pPr>
            <a:r>
              <a:rPr lang="en-US" sz="2000" b="1" dirty="0">
                <a:latin typeface="Arial" panose="020B0604020202020204" pitchFamily="34" charset="0"/>
                <a:cs typeface="Arial" panose="020B0604020202020204" pitchFamily="34" charset="0"/>
              </a:rPr>
              <a:t>A longer transition and rehabilitation phase (phase 2)</a:t>
            </a:r>
          </a:p>
          <a:p>
            <a:pPr marL="457200" lvl="1" indent="-457200">
              <a:spcBef>
                <a:spcPts val="600"/>
              </a:spcBef>
              <a:spcAft>
                <a:spcPts val="600"/>
              </a:spcAft>
            </a:pPr>
            <a:endParaRPr lang="en-US" sz="2000" dirty="0">
              <a:latin typeface="Arial" panose="020B0604020202020204" pitchFamily="34" charset="0"/>
              <a:cs typeface="Arial" panose="020B0604020202020204" pitchFamily="34" charset="0"/>
            </a:endParaRPr>
          </a:p>
          <a:p>
            <a:pPr marL="457200" indent="-457200">
              <a:spcBef>
                <a:spcPts val="600"/>
              </a:spcBef>
              <a:spcAft>
                <a:spcPts val="600"/>
              </a:spcAft>
            </a:pPr>
            <a:r>
              <a:rPr lang="en-US" sz="2000" dirty="0">
                <a:latin typeface="Arial" panose="020B0604020202020204" pitchFamily="34" charset="0"/>
                <a:cs typeface="Arial" panose="020B0604020202020204" pitchFamily="34" charset="0"/>
              </a:rPr>
              <a:t>Phase 1 focusses on treating complications and initiating nutritional rehabilitation</a:t>
            </a:r>
          </a:p>
          <a:p>
            <a:pPr marL="457200" indent="-457200">
              <a:spcBef>
                <a:spcPts val="600"/>
              </a:spcBef>
              <a:spcAft>
                <a:spcPts val="600"/>
              </a:spcAft>
            </a:pPr>
            <a:endParaRPr lang="en-US" sz="2000" dirty="0">
              <a:latin typeface="Arial" panose="020B0604020202020204" pitchFamily="34" charset="0"/>
              <a:cs typeface="Arial" panose="020B0604020202020204" pitchFamily="34" charset="0"/>
            </a:endParaRPr>
          </a:p>
          <a:p>
            <a:pPr marL="457200" indent="-457200">
              <a:spcBef>
                <a:spcPts val="600"/>
              </a:spcBef>
              <a:spcAft>
                <a:spcPts val="600"/>
              </a:spcAft>
            </a:pPr>
            <a:r>
              <a:rPr lang="en-US" sz="2000" dirty="0">
                <a:latin typeface="Arial" panose="020B0604020202020204" pitchFamily="34" charset="0"/>
                <a:cs typeface="Arial" panose="020B0604020202020204" pitchFamily="34" charset="0"/>
              </a:rPr>
              <a:t>During transition, intensive feeding is given to recover most of the lost weight, emotional and physical stimulation is increased.</a:t>
            </a:r>
          </a:p>
          <a:p>
            <a:pPr marL="457200" indent="-457200">
              <a:spcBef>
                <a:spcPts val="600"/>
              </a:spcBef>
              <a:spcAft>
                <a:spcPts val="600"/>
              </a:spcAft>
            </a:pPr>
            <a:endParaRPr lang="en-US" sz="2000" dirty="0">
              <a:latin typeface="Arial" panose="020B0604020202020204" pitchFamily="34" charset="0"/>
              <a:cs typeface="Arial" panose="020B0604020202020204" pitchFamily="34" charset="0"/>
            </a:endParaRPr>
          </a:p>
          <a:p>
            <a:pPr marL="457200" indent="-457200">
              <a:spcBef>
                <a:spcPts val="600"/>
              </a:spcBef>
              <a:spcAft>
                <a:spcPts val="600"/>
              </a:spcAft>
            </a:pPr>
            <a:r>
              <a:rPr lang="en-US" sz="2000" dirty="0">
                <a:latin typeface="Arial" panose="020B0604020202020204" pitchFamily="34" charset="0"/>
                <a:cs typeface="Arial" panose="020B0604020202020204" pitchFamily="34" charset="0"/>
              </a:rPr>
              <a:t>Rehabilitation is characterized by rapid weight gain (catch up growth ) and preparation for discharge</a:t>
            </a:r>
            <a:endParaRPr lang="en-KE" sz="2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89C841E-1A78-8A5C-55A1-EE1F5499F9A9}"/>
              </a:ext>
            </a:extLst>
          </p:cNvPr>
          <p:cNvCxnSpPr>
            <a:cxnSpLocks/>
          </p:cNvCxnSpPr>
          <p:nvPr/>
        </p:nvCxnSpPr>
        <p:spPr>
          <a:xfrm>
            <a:off x="494468" y="2907274"/>
            <a:ext cx="8118591" cy="0"/>
          </a:xfrm>
          <a:prstGeom prst="line">
            <a:avLst/>
          </a:prstGeom>
          <a:ln w="28575">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524D8EC-FDDB-0451-7066-ED0EEA10232E}"/>
              </a:ext>
            </a:extLst>
          </p:cNvPr>
          <p:cNvCxnSpPr>
            <a:cxnSpLocks/>
          </p:cNvCxnSpPr>
          <p:nvPr/>
        </p:nvCxnSpPr>
        <p:spPr>
          <a:xfrm>
            <a:off x="494468" y="4008163"/>
            <a:ext cx="8118591" cy="0"/>
          </a:xfrm>
          <a:prstGeom prst="line">
            <a:avLst/>
          </a:prstGeom>
          <a:ln w="28575">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042160B-375E-CF75-9163-438944A04CA4}"/>
              </a:ext>
            </a:extLst>
          </p:cNvPr>
          <p:cNvCxnSpPr>
            <a:cxnSpLocks/>
          </p:cNvCxnSpPr>
          <p:nvPr/>
        </p:nvCxnSpPr>
        <p:spPr>
          <a:xfrm flipV="1">
            <a:off x="494468" y="5456903"/>
            <a:ext cx="8118591" cy="72427"/>
          </a:xfrm>
          <a:prstGeom prst="line">
            <a:avLst/>
          </a:prstGeom>
          <a:ln w="28575">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460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48</TotalTime>
  <Words>1489</Words>
  <Application>Microsoft Office PowerPoint</Application>
  <PresentationFormat>On-screen Show (4:3)</PresentationFormat>
  <Paragraphs>192</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Raleway</vt:lpstr>
      <vt:lpstr>Office Theme</vt:lpstr>
      <vt:lpstr>Module 7: Severe Acute Malnutrition 1 – Recognition And Early Treatment</vt:lpstr>
      <vt:lpstr>PowerPoint Presentation</vt:lpstr>
      <vt:lpstr>Classification of Acute Malnutrition</vt:lpstr>
      <vt:lpstr>Indications for hospital admission </vt:lpstr>
      <vt:lpstr>Reductive adaptation in severe acute malnutrition (SAM)</vt:lpstr>
      <vt:lpstr>PowerPoint Presentation</vt:lpstr>
      <vt:lpstr>Reduction in function capacity of organs </vt:lpstr>
      <vt:lpstr>Things not to do and why in children with SAM</vt:lpstr>
      <vt:lpstr>General principles of care for a child with SAM</vt:lpstr>
      <vt:lpstr>10 Step Approach (Refer to BPP page 43)</vt:lpstr>
      <vt:lpstr>Management of dehydration and shock in SAM</vt:lpstr>
      <vt:lpstr>PowerPoint Presentation</vt:lpstr>
      <vt:lpstr>Prescription of ReSoMal of 5kg child, no oedema</vt:lpstr>
      <vt:lpstr>Questions?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Jael Mulwale</dc:creator>
  <cp:lastModifiedBy>USER</cp:lastModifiedBy>
  <cp:revision>2</cp:revision>
  <dcterms:created xsi:type="dcterms:W3CDTF">2025-05-27T10:00:41Z</dcterms:created>
  <dcterms:modified xsi:type="dcterms:W3CDTF">2025-09-30T08:47:10Z</dcterms:modified>
</cp:coreProperties>
</file>