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1088" r:id="rId3"/>
    <p:sldId id="1172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4A0879-11C7-6FB3-7B88-C4EC36B61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0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B532E3-9DA1-62CF-41B2-9B6A2B0A9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A30A90-398D-16FC-180D-E9F6CCBDF1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7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E48D1C-4A2F-9722-C6B5-8DEC18285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4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9F9579-BC02-26C5-3A02-F20DB46C27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68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1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4394-DD31-4AB7-BC71-2E56F2785097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BB76-B18C-47F9-AD4B-ECEEAF358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2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CF05B-2628-FAE6-9040-3377D57ED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3681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F85E5-F825-C08F-9414-44204405E4E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85022" y="2654710"/>
            <a:ext cx="3869971" cy="616974"/>
          </a:xfrm>
        </p:spPr>
        <p:txBody>
          <a:bodyPr>
            <a:normAutofit fontScale="90000"/>
          </a:bodyPr>
          <a:lstStyle/>
          <a:p>
            <a:pPr algn="l"/>
            <a:r>
              <a:rPr lang="en-US" sz="4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1:T</a:t>
            </a:r>
            <a:r>
              <a:rPr lang="en-KE" sz="4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riage</a:t>
            </a:r>
            <a:endParaRPr lang="en-KE" sz="4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67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0A88A-2349-96E5-53AF-F817E3AED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70A904D-A347-4865-00C9-AC91A94465D5}"/>
              </a:ext>
            </a:extLst>
          </p:cNvPr>
          <p:cNvSpPr txBox="1"/>
          <p:nvPr/>
        </p:nvSpPr>
        <p:spPr>
          <a:xfrm>
            <a:off x="1010074" y="3111347"/>
            <a:ext cx="7465333" cy="26368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23900" indent="-342900">
              <a:lnSpc>
                <a:spcPct val="9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Definition of Triage</a:t>
            </a:r>
          </a:p>
          <a:p>
            <a:pPr marL="723900" indent="-342900">
              <a:lnSpc>
                <a:spcPct val="9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Identify and act on the ABCD for emergency signs.</a:t>
            </a:r>
          </a:p>
          <a:p>
            <a:pPr marL="723900" indent="-342900">
              <a:lnSpc>
                <a:spcPct val="9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and act on 3Ts, 3Ps, 3Rs and MOB for priority signs</a:t>
            </a:r>
            <a:endParaRPr lang="en-KE" sz="2400" dirty="0">
              <a:latin typeface="Arial" panose="020B0604020202020204" pitchFamily="34" charset="0"/>
              <a:ea typeface="Palatino Linotype" panose="02040502050505030304" pitchFamily="18" charset="0"/>
              <a:cs typeface="Arial" panose="020B0604020202020204" pitchFamily="34" charset="0"/>
            </a:endParaRPr>
          </a:p>
          <a:p>
            <a:pPr marL="723900" indent="-342900">
              <a:lnSpc>
                <a:spcPct val="9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52450" algn="l"/>
              </a:tabLst>
            </a:pP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5D53F1-5DFC-5E42-D6CA-36E6DA87936A}"/>
              </a:ext>
            </a:extLst>
          </p:cNvPr>
          <p:cNvSpPr txBox="1"/>
          <p:nvPr/>
        </p:nvSpPr>
        <p:spPr>
          <a:xfrm>
            <a:off x="3712414" y="1843441"/>
            <a:ext cx="272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KE" sz="3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3C5BE-AC7B-4D6E-2E2A-D3E8E13F6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59" y="1399085"/>
            <a:ext cx="1491312" cy="14734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4A8C83-5F30-B54F-761F-94491E4BA3B0}"/>
              </a:ext>
            </a:extLst>
          </p:cNvPr>
          <p:cNvCxnSpPr/>
          <p:nvPr/>
        </p:nvCxnSpPr>
        <p:spPr>
          <a:xfrm>
            <a:off x="3914771" y="2418735"/>
            <a:ext cx="2387706" cy="0"/>
          </a:xfrm>
          <a:prstGeom prst="line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4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206AF-15DE-BF1B-30B8-9A98526DE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A8DD-D902-5F80-EFEE-5E358808C6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85861" y="358050"/>
            <a:ext cx="4372278" cy="5558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triage?</a:t>
            </a:r>
            <a:endParaRPr lang="en-KE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rowded OPD">
            <a:extLst>
              <a:ext uri="{FF2B5EF4-FFF2-40B4-BE49-F238E27FC236}">
                <a16:creationId xmlns:a16="http://schemas.microsoft.com/office/drawing/2014/main" id="{652227E3-D2A6-8717-FDA4-12D60A718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36" y="913860"/>
            <a:ext cx="4943728" cy="370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4909CAA-E2B8-DC77-66A4-D102500E7549}"/>
              </a:ext>
            </a:extLst>
          </p:cNvPr>
          <p:cNvSpPr/>
          <p:nvPr/>
        </p:nvSpPr>
        <p:spPr>
          <a:xfrm>
            <a:off x="958645" y="4689987"/>
            <a:ext cx="7226710" cy="1809963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 is sorting and prioritizing patients based on the severity of their conditions.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ensures that those needing immediate medical attention receive it promptly</a:t>
            </a:r>
          </a:p>
        </p:txBody>
      </p:sp>
    </p:spTree>
    <p:extLst>
      <p:ext uri="{BB962C8B-B14F-4D97-AF65-F5344CB8AC3E}">
        <p14:creationId xmlns:p14="http://schemas.microsoft.com/office/powerpoint/2010/main" val="386857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D0A9-7C9D-1E17-4164-CBC3A8BE43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30424" y="1207980"/>
            <a:ext cx="3443544" cy="53107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triage?</a:t>
            </a:r>
            <a:endParaRPr lang="en-KE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Crowded OPD">
            <a:extLst>
              <a:ext uri="{FF2B5EF4-FFF2-40B4-BE49-F238E27FC236}">
                <a16:creationId xmlns:a16="http://schemas.microsoft.com/office/drawing/2014/main" id="{8B2E85F1-D715-5530-DFC7-7C3C417B5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7" y="2238226"/>
            <a:ext cx="3175820" cy="238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F0BA14B-F4B5-5CC5-498E-92E0EC1CB7E5}"/>
              </a:ext>
            </a:extLst>
          </p:cNvPr>
          <p:cNvSpPr/>
          <p:nvPr/>
        </p:nvSpPr>
        <p:spPr>
          <a:xfrm>
            <a:off x="3687097" y="1848465"/>
            <a:ext cx="5112774" cy="3411793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children will die waiting to be 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the children dying in hospital </a:t>
            </a:r>
            <a:r>
              <a:rPr lang="en-GB" altLang="en-US" sz="24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&gt;50% will die within 24 hours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children can only be saved if treatment starts immediately.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2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C2482C40-9B8B-FA67-F194-C76EFDAB090E}"/>
              </a:ext>
            </a:extLst>
          </p:cNvPr>
          <p:cNvSpPr/>
          <p:nvPr/>
        </p:nvSpPr>
        <p:spPr>
          <a:xfrm>
            <a:off x="2562252" y="1718137"/>
            <a:ext cx="5776656" cy="4112391"/>
          </a:xfrm>
          <a:prstGeom prst="round2DiagRect">
            <a:avLst/>
          </a:prstGeom>
          <a:solidFill>
            <a:srgbClr val="EAF4E4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Anyone:</a:t>
            </a:r>
          </a:p>
          <a:p>
            <a:pPr marL="685800" lvl="1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/ Clinician</a:t>
            </a:r>
          </a:p>
          <a:p>
            <a:pPr marL="685800" lvl="1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</a:t>
            </a:r>
          </a:p>
          <a:p>
            <a:pPr marL="685800" lvl="1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Nutritionist</a:t>
            </a:r>
          </a:p>
          <a:p>
            <a:pPr marL="685800" lvl="1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Health Promoter</a:t>
            </a:r>
          </a:p>
          <a:p>
            <a:pPr marL="685800" lvl="1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Cleaner</a:t>
            </a:r>
          </a:p>
          <a:p>
            <a:pPr marL="685800" lvl="1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Askari</a:t>
            </a:r>
          </a:p>
          <a:p>
            <a:pPr marL="685800" lvl="1" indent="-34290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Clerk</a:t>
            </a:r>
            <a:endParaRPr lang="en-GB" altLang="en-US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7AA1F-3345-2D7C-51BC-F52F44B04C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3847" y="934589"/>
            <a:ext cx="5280332" cy="697567"/>
          </a:xfrm>
        </p:spPr>
        <p:txBody>
          <a:bodyPr>
            <a:normAutofit/>
          </a:bodyPr>
          <a:lstStyle/>
          <a:p>
            <a:pPr algn="ctr"/>
            <a:r>
              <a:rPr lang="en-KE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do triage?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EED879-DCC0-60DF-E202-859C5B90FA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5092" y="1718137"/>
            <a:ext cx="1647852" cy="13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7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2D39-3719-C012-755B-F87E4717DE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7312" y="383100"/>
            <a:ext cx="3889375" cy="673100"/>
          </a:xfrm>
        </p:spPr>
        <p:txBody>
          <a:bodyPr>
            <a:normAutofit/>
          </a:bodyPr>
          <a:lstStyle/>
          <a:p>
            <a:pPr algn="ctr"/>
            <a:r>
              <a:rPr lang="en-K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signs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A8B8680-AC12-1439-7450-F2D9FF134E0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3" y="1234716"/>
            <a:ext cx="6015243" cy="539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CC648EE0-3612-9738-6C65-83F73F42CF78}"/>
              </a:ext>
            </a:extLst>
          </p:cNvPr>
          <p:cNvSpPr/>
          <p:nvPr/>
        </p:nvSpPr>
        <p:spPr>
          <a:xfrm>
            <a:off x="6725264" y="2195550"/>
            <a:ext cx="2163097" cy="3470558"/>
          </a:xfrm>
          <a:prstGeom prst="round2DiagRect">
            <a:avLst/>
          </a:prstGeom>
          <a:solidFill>
            <a:srgbClr val="EAF4E4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 Action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to emergency area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 / Nurse sees </a:t>
            </a:r>
            <a:r>
              <a:rPr lang="en-GB" altLang="en-US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en-KE" sz="2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1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433B-F91B-EF5E-6801-C818AC382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10580" y="467072"/>
            <a:ext cx="4237703" cy="586898"/>
          </a:xfrm>
        </p:spPr>
        <p:txBody>
          <a:bodyPr>
            <a:noAutofit/>
          </a:bodyPr>
          <a:lstStyle/>
          <a:p>
            <a:pPr algn="ctr"/>
            <a:r>
              <a:rPr lang="en-K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signs</a:t>
            </a:r>
          </a:p>
        </p:txBody>
      </p:sp>
      <p:pic>
        <p:nvPicPr>
          <p:cNvPr id="5" name="Picture 3" descr="Crowded OPD">
            <a:extLst>
              <a:ext uri="{FF2B5EF4-FFF2-40B4-BE49-F238E27FC236}">
                <a16:creationId xmlns:a16="http://schemas.microsoft.com/office/drawing/2014/main" id="{14C00433-BFD2-E131-E407-7574E648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13" y="1203163"/>
            <a:ext cx="3348962" cy="231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6747DC92-403D-FC7A-3275-F49A0B698B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39380" y="2035276"/>
            <a:ext cx="1769807" cy="9833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 sz="135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150E961-6219-448F-0FB1-524DF3561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188" y="1550310"/>
            <a:ext cx="2684206" cy="980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 anchor="ctr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Emergency Care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6556643-B459-AFAA-F548-F03265393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8189" y="3515743"/>
            <a:ext cx="922086" cy="67111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 sz="1350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3D87DCDA-0059-30B3-DBC2-AA8E069B0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75" y="3664936"/>
            <a:ext cx="3580680" cy="291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6DA642A7-30A5-5E22-474C-2320C85C23B7}"/>
              </a:ext>
            </a:extLst>
          </p:cNvPr>
          <p:cNvSpPr/>
          <p:nvPr/>
        </p:nvSpPr>
        <p:spPr>
          <a:xfrm>
            <a:off x="652700" y="4185166"/>
            <a:ext cx="1738994" cy="1725559"/>
          </a:xfrm>
          <a:prstGeom prst="round2DiagRect">
            <a:avLst/>
          </a:prstGeom>
          <a:solidFill>
            <a:srgbClr val="EAF4E4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KE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KE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KE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KE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F8C980-80A4-03C3-8403-D36A8EE9401E}"/>
              </a:ext>
            </a:extLst>
          </p:cNvPr>
          <p:cNvGrpSpPr/>
          <p:nvPr/>
        </p:nvGrpSpPr>
        <p:grpSpPr>
          <a:xfrm>
            <a:off x="4827389" y="1865945"/>
            <a:ext cx="323956" cy="318804"/>
            <a:chOff x="4827389" y="1905273"/>
            <a:chExt cx="323956" cy="31880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F3C8D85-9E65-59DE-F732-0DF871D3D3CC}"/>
                </a:ext>
              </a:extLst>
            </p:cNvPr>
            <p:cNvCxnSpPr/>
            <p:nvPr/>
          </p:nvCxnSpPr>
          <p:spPr>
            <a:xfrm flipH="1">
              <a:off x="4827389" y="1905273"/>
              <a:ext cx="209655" cy="3188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AE8578-4BC3-4CF3-C5FB-5D453C859981}"/>
                </a:ext>
              </a:extLst>
            </p:cNvPr>
            <p:cNvCxnSpPr/>
            <p:nvPr/>
          </p:nvCxnSpPr>
          <p:spPr>
            <a:xfrm flipH="1">
              <a:off x="4935445" y="1905273"/>
              <a:ext cx="215900" cy="3188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CA736760-A538-5AB0-7443-FD713FEEFFF0}"/>
              </a:ext>
            </a:extLst>
          </p:cNvPr>
          <p:cNvSpPr/>
          <p:nvPr/>
        </p:nvSpPr>
        <p:spPr>
          <a:xfrm>
            <a:off x="6363634" y="3592403"/>
            <a:ext cx="2425717" cy="2914460"/>
          </a:xfrm>
          <a:prstGeom prst="round2DiagRect">
            <a:avLst/>
          </a:prstGeom>
          <a:solidFill>
            <a:srgbClr val="EAF4E4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the front of the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 review as soon as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observations</a:t>
            </a:r>
            <a:endParaRPr lang="en-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5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21CD-F2B5-F83F-3018-3D12D69982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8738" y="434555"/>
            <a:ext cx="5349977" cy="609622"/>
          </a:xfrm>
        </p:spPr>
        <p:txBody>
          <a:bodyPr>
            <a:noAutofit/>
          </a:bodyPr>
          <a:lstStyle/>
          <a:p>
            <a:pPr algn="ctr"/>
            <a:r>
              <a:rPr lang="en-KE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 urgent signs</a:t>
            </a:r>
          </a:p>
        </p:txBody>
      </p:sp>
      <p:pic>
        <p:nvPicPr>
          <p:cNvPr id="5" name="Picture 3" descr="Crowded OPD">
            <a:extLst>
              <a:ext uri="{FF2B5EF4-FFF2-40B4-BE49-F238E27FC236}">
                <a16:creationId xmlns:a16="http://schemas.microsoft.com/office/drawing/2014/main" id="{E3A14531-765E-1E38-21C7-6C1C04D2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6" y="1086779"/>
            <a:ext cx="3261670" cy="238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4">
            <a:extLst>
              <a:ext uri="{FF2B5EF4-FFF2-40B4-BE49-F238E27FC236}">
                <a16:creationId xmlns:a16="http://schemas.microsoft.com/office/drawing/2014/main" id="{9CC75CEA-9C06-C562-9D4F-E9C381AA0E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1526" y="2178815"/>
            <a:ext cx="1490692" cy="50105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 sz="135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0A82D07-BA74-FB75-33B7-F09FAF8AA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19" y="1214115"/>
            <a:ext cx="3227620" cy="1809842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6">
                <a:lumMod val="20000"/>
                <a:lumOff val="80000"/>
              </a:schemeClr>
            </a:solidFill>
            <a:miter lim="800000"/>
          </a:ln>
        </p:spPr>
        <p:txBody>
          <a:bodyPr anchor="ctr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Emergency Care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EE7D6F1-9B09-FBFE-3EE1-7172C7D6018E}"/>
              </a:ext>
            </a:extLst>
          </p:cNvPr>
          <p:cNvSpPr txBox="1"/>
          <p:nvPr/>
        </p:nvSpPr>
        <p:spPr>
          <a:xfrm>
            <a:off x="5302219" y="3497745"/>
            <a:ext cx="3227620" cy="2027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 anchor="ctr" anchorCtr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Priority Care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4416512B-2670-71B0-E34F-2A938C118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6257" y="3363558"/>
            <a:ext cx="1565961" cy="1030728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 sz="1350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348EAA20-B18D-4E0B-A040-0E64E26F9B19}"/>
              </a:ext>
            </a:extLst>
          </p:cNvPr>
          <p:cNvSpPr txBox="1"/>
          <p:nvPr/>
        </p:nvSpPr>
        <p:spPr>
          <a:xfrm>
            <a:off x="922075" y="4656346"/>
            <a:ext cx="3400728" cy="1767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anchor="ctr" anchorCtr="0">
            <a:no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Non-urgent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altLang="en-US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– Wait in the queue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301D2AF1-AF87-AF01-066F-A21EC5466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4773" y="3471602"/>
            <a:ext cx="334297" cy="1139728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KE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2826EE-D3DA-F613-0AE0-631755DEA57A}"/>
              </a:ext>
            </a:extLst>
          </p:cNvPr>
          <p:cNvGrpSpPr/>
          <p:nvPr/>
        </p:nvGrpSpPr>
        <p:grpSpPr>
          <a:xfrm>
            <a:off x="4164589" y="2032863"/>
            <a:ext cx="394666" cy="267493"/>
            <a:chOff x="3824396" y="2709965"/>
            <a:chExt cx="394666" cy="267493"/>
          </a:xfrm>
        </p:grpSpPr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3ECA73C7-105F-4797-9FEA-80E0738714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4396" y="2709965"/>
              <a:ext cx="236452" cy="2674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KE" sz="1350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4A9293D7-97F5-405A-EF27-95DC9C80A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2610" y="2709965"/>
              <a:ext cx="236452" cy="2674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KE" sz="135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799B8C-3846-9336-81E0-8ED751A44049}"/>
              </a:ext>
            </a:extLst>
          </p:cNvPr>
          <p:cNvGrpSpPr/>
          <p:nvPr/>
        </p:nvGrpSpPr>
        <p:grpSpPr>
          <a:xfrm>
            <a:off x="3967256" y="3556222"/>
            <a:ext cx="394666" cy="267493"/>
            <a:chOff x="3824396" y="2709965"/>
            <a:chExt cx="394666" cy="267493"/>
          </a:xfrm>
        </p:grpSpPr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1A26C4AF-549E-22F9-05EA-81049DD8C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4396" y="2709965"/>
              <a:ext cx="236452" cy="2674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KE" sz="1350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DCD33C06-E3CE-629F-E4E3-BDB96068E5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82610" y="2709965"/>
              <a:ext cx="236452" cy="2674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KE" sz="1350"/>
            </a:p>
          </p:txBody>
        </p:sp>
      </p:grpSp>
    </p:spTree>
    <p:extLst>
      <p:ext uri="{BB962C8B-B14F-4D97-AF65-F5344CB8AC3E}">
        <p14:creationId xmlns:p14="http://schemas.microsoft.com/office/powerpoint/2010/main" val="59381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E4BE-B298-36D9-0E1F-542F69EA27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0052" y="1317523"/>
            <a:ext cx="2213487" cy="699764"/>
          </a:xfrm>
        </p:spPr>
        <p:txBody>
          <a:bodyPr>
            <a:normAutofit/>
          </a:bodyPr>
          <a:lstStyle/>
          <a:p>
            <a:r>
              <a:rPr lang="en-KE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F50FDE6D-4DD0-87A3-4222-7663741DE622}"/>
              </a:ext>
            </a:extLst>
          </p:cNvPr>
          <p:cNvSpPr/>
          <p:nvPr/>
        </p:nvSpPr>
        <p:spPr>
          <a:xfrm>
            <a:off x="1320375" y="2704588"/>
            <a:ext cx="6955971" cy="3172129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K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Triage is </a:t>
            </a:r>
            <a:r>
              <a:rPr lang="en-K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SORTING</a:t>
            </a:r>
            <a:r>
              <a:rPr lang="en-K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only.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K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iagnosis</a:t>
            </a:r>
            <a:r>
              <a:rPr lang="en-K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treatment is not the responsibility of the person doing triage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busy department it is a continuous / frequent process</a:t>
            </a:r>
          </a:p>
          <a:p>
            <a:pPr marL="214313" indent="-214313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Departments need to be </a:t>
            </a:r>
            <a:r>
              <a:rPr lang="en-US" alt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organised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that emergencies and priorities can be appropriately handled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C4DFC-FFEB-86A3-5846-8B2A84CAC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26" y="630222"/>
            <a:ext cx="1615826" cy="15965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441E51-E11A-8347-CDDA-60965110C873}"/>
              </a:ext>
            </a:extLst>
          </p:cNvPr>
          <p:cNvCxnSpPr/>
          <p:nvPr/>
        </p:nvCxnSpPr>
        <p:spPr>
          <a:xfrm>
            <a:off x="3901060" y="1907459"/>
            <a:ext cx="2312928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052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72</TotalTime>
  <Words>216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Module 1:Triage</vt:lpstr>
      <vt:lpstr>PowerPoint Presentation</vt:lpstr>
      <vt:lpstr>What is triage?</vt:lpstr>
      <vt:lpstr>Why triage?</vt:lpstr>
      <vt:lpstr>Who can do triage?</vt:lpstr>
      <vt:lpstr>Emergency signs</vt:lpstr>
      <vt:lpstr>Priority signs</vt:lpstr>
      <vt:lpstr>Non- urgent signs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Jael Mulwale</dc:creator>
  <cp:lastModifiedBy>USER</cp:lastModifiedBy>
  <cp:revision>3</cp:revision>
  <dcterms:created xsi:type="dcterms:W3CDTF">2025-05-27T09:39:22Z</dcterms:created>
  <dcterms:modified xsi:type="dcterms:W3CDTF">2025-09-30T08:44:42Z</dcterms:modified>
</cp:coreProperties>
</file>