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1"/>
  </p:notesMasterIdLst>
  <p:sldIdLst>
    <p:sldId id="257" r:id="rId2"/>
    <p:sldId id="280" r:id="rId3"/>
    <p:sldId id="16763350" r:id="rId4"/>
    <p:sldId id="274" r:id="rId5"/>
    <p:sldId id="16763345" r:id="rId6"/>
    <p:sldId id="16763351" r:id="rId7"/>
    <p:sldId id="278" r:id="rId8"/>
    <p:sldId id="1888" r:id="rId9"/>
    <p:sldId id="1676334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AE9"/>
    <a:srgbClr val="C5D3FF"/>
    <a:srgbClr val="FC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2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B045D-B2DB-4F03-8303-B105263F9B4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ABC7A-065A-4F7C-9FCE-74F3ADDD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0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044">
          <a:extLst>
            <a:ext uri="{FF2B5EF4-FFF2-40B4-BE49-F238E27FC236}">
              <a16:creationId xmlns:a16="http://schemas.microsoft.com/office/drawing/2014/main" id="{686968EB-51FF-91B2-2322-17C8362DB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45" name="Google Shape;233045;p19:notes">
            <a:extLst>
              <a:ext uri="{FF2B5EF4-FFF2-40B4-BE49-F238E27FC236}">
                <a16:creationId xmlns:a16="http://schemas.microsoft.com/office/drawing/2014/main" id="{03AB1981-D45A-BD56-2C49-DD7EF2B2E6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046" name="Google Shape;233046;p19:notes">
            <a:extLst>
              <a:ext uri="{FF2B5EF4-FFF2-40B4-BE49-F238E27FC236}">
                <a16:creationId xmlns:a16="http://schemas.microsoft.com/office/drawing/2014/main" id="{7E6284E7-8DA9-DEF7-8AC9-441C5E70DF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38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044">
          <a:extLst>
            <a:ext uri="{FF2B5EF4-FFF2-40B4-BE49-F238E27FC236}">
              <a16:creationId xmlns:a16="http://schemas.microsoft.com/office/drawing/2014/main" id="{C5EFEA8E-17C3-A873-6259-F0BBB5E12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45" name="Google Shape;233045;p19:notes">
            <a:extLst>
              <a:ext uri="{FF2B5EF4-FFF2-40B4-BE49-F238E27FC236}">
                <a16:creationId xmlns:a16="http://schemas.microsoft.com/office/drawing/2014/main" id="{3D9B96EA-889C-C65A-6C1B-CBA9BD575E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Hypothermia  increases the risk of: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600" dirty="0"/>
              <a:t>Respiratory distress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600" dirty="0"/>
              <a:t>Hypoglycemia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600" dirty="0"/>
              <a:t>Metabolic acidosis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600" dirty="0"/>
              <a:t>Sepsis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600" dirty="0"/>
              <a:t>Death</a:t>
            </a:r>
            <a:endParaRPr dirty="0"/>
          </a:p>
        </p:txBody>
      </p:sp>
      <p:sp>
        <p:nvSpPr>
          <p:cNvPr id="233046" name="Google Shape;233046;p19:notes">
            <a:extLst>
              <a:ext uri="{FF2B5EF4-FFF2-40B4-BE49-F238E27FC236}">
                <a16:creationId xmlns:a16="http://schemas.microsoft.com/office/drawing/2014/main" id="{3AD5F3EC-7E0F-5423-CE29-917A1CE1AB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266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45" name="Google Shape;23304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of plastic wraps in addition to routine thermal care </a:t>
            </a:r>
            <a:r>
              <a:rPr lang="en-US" altLang="en-US" sz="1200" dirty="0">
                <a:latin typeface="Arial" panose="020B0604020202020204" pitchFamily="34" charset="0"/>
              </a:rPr>
              <a:t>at delivery reduces the incidence of hypothermia on admission and up to 2 hours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046" name="Google Shape;2330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out that it can be used during transport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3ABC7A-065A-4F7C-9FCE-74F3ADDD05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91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86F914-79C4-E645-873F-90C9ECE720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9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1AB055F-F0D0-7AC2-C8E7-96A54ED55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1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9F57F3-6FA9-C8B1-0E85-62ACFC2282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5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F213D3-B7FA-21DF-E150-8907846790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6"/>
            <a:ext cx="9144000" cy="685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6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 userDrawn="1">
  <p:cSld name="Blank color background">
    <p:bg>
      <p:bgRef idx="1001">
        <a:schemeClr val="bg1"/>
      </p:bgRef>
    </p:bg>
    <p:spTree>
      <p:nvGrpSpPr>
        <p:cNvPr id="1" name="Shape 23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586E24-C050-F9CC-88B8-0503ED1DF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3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;p23"/>
          <p:cNvSpPr txBox="1"/>
          <p:nvPr userDrawn="1"/>
        </p:nvSpPr>
        <p:spPr>
          <a:xfrm>
            <a:off x="8595592" y="6271493"/>
            <a:ext cx="631536" cy="351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8B4EBC-99AF-D9AF-AEB5-FFB1DB584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27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9152C-F90D-496A-A458-F5CAD69A467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C235C-1791-47D0-B73F-31BF2A5BE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6" r:id="rId3"/>
    <p:sldLayoutId id="2147483687" r:id="rId4"/>
    <p:sldLayoutId id="2147483692" r:id="rId5"/>
    <p:sldLayoutId id="214748369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1729678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234252-AAA9-7212-281D-B91FA7F07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" y="0"/>
            <a:ext cx="913681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7D039A-683F-D49A-6DF1-00B26220BB8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445696" y="2627210"/>
            <a:ext cx="6177194" cy="187596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a plastic bags/wraps in preterm newborns</a:t>
            </a:r>
          </a:p>
        </p:txBody>
      </p:sp>
    </p:spTree>
    <p:extLst>
      <p:ext uri="{BB962C8B-B14F-4D97-AF65-F5344CB8AC3E}">
        <p14:creationId xmlns:p14="http://schemas.microsoft.com/office/powerpoint/2010/main" val="730136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047">
          <a:extLst>
            <a:ext uri="{FF2B5EF4-FFF2-40B4-BE49-F238E27FC236}">
              <a16:creationId xmlns:a16="http://schemas.microsoft.com/office/drawing/2014/main" id="{D338BA58-4EA1-1277-9E88-1114A8A74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48" name="Google Shape;233048;p238">
            <a:extLst>
              <a:ext uri="{FF2B5EF4-FFF2-40B4-BE49-F238E27FC236}">
                <a16:creationId xmlns:a16="http://schemas.microsoft.com/office/drawing/2014/main" id="{5EECA2D1-CAEE-0DFC-F485-6CB6F4ACE3E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64309" y="1575767"/>
            <a:ext cx="3097571" cy="6667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06B2A90C-77BD-C88F-1B78-0FC5FAA48603}"/>
              </a:ext>
            </a:extLst>
          </p:cNvPr>
          <p:cNvSpPr txBox="1">
            <a:spLocks/>
          </p:cNvSpPr>
          <p:nvPr/>
        </p:nvSpPr>
        <p:spPr>
          <a:xfrm>
            <a:off x="7159979" y="6382537"/>
            <a:ext cx="154305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16E458-9B99-4A8B-8AAB-989D81B7FAB2}" type="slidenum">
              <a:rPr lang="en-US" sz="900">
                <a:solidFill>
                  <a:schemeClr val="bg1">
                    <a:lumMod val="50000"/>
                  </a:schemeClr>
                </a:solidFill>
              </a:rPr>
              <a:pPr algn="r"/>
              <a:t>2</a:t>
            </a:fld>
            <a:endParaRPr lang="en-US" sz="13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270B6C-E241-271A-D5D6-2E18B526CE32}"/>
              </a:ext>
            </a:extLst>
          </p:cNvPr>
          <p:cNvSpPr txBox="1"/>
          <p:nvPr/>
        </p:nvSpPr>
        <p:spPr>
          <a:xfrm>
            <a:off x="1390739" y="2937068"/>
            <a:ext cx="6622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Rationale for use of plastic wraps in preterm infants &lt;32 weeks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Steps to follow when using a plastic wrap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Removing the plastic wrap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4F888E-B5D2-931F-52EC-CFB04A719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639" y="1228491"/>
            <a:ext cx="1487551" cy="136130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9631D2-5E0F-E61D-C254-64C85F42615A}"/>
              </a:ext>
            </a:extLst>
          </p:cNvPr>
          <p:cNvCxnSpPr/>
          <p:nvPr/>
        </p:nvCxnSpPr>
        <p:spPr>
          <a:xfrm>
            <a:off x="3765755" y="2242517"/>
            <a:ext cx="2222090" cy="0"/>
          </a:xfrm>
          <a:prstGeom prst="line">
            <a:avLst/>
          </a:prstGeom>
          <a:ln w="28575">
            <a:solidFill>
              <a:srgbClr val="EE8A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870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047">
          <a:extLst>
            <a:ext uri="{FF2B5EF4-FFF2-40B4-BE49-F238E27FC236}">
              <a16:creationId xmlns:a16="http://schemas.microsoft.com/office/drawing/2014/main" id="{179BEA7F-97D0-399D-7643-5E846A790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48" name="Google Shape;233048;p238">
            <a:extLst>
              <a:ext uri="{FF2B5EF4-FFF2-40B4-BE49-F238E27FC236}">
                <a16:creationId xmlns:a16="http://schemas.microsoft.com/office/drawing/2014/main" id="{2D308C08-088C-E4D7-DA86-B47EFF948DA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43112" y="447849"/>
            <a:ext cx="5057775" cy="5927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86E8F07E-167E-2E03-F25C-348837F8E6EA}"/>
              </a:ext>
            </a:extLst>
          </p:cNvPr>
          <p:cNvSpPr txBox="1">
            <a:spLocks/>
          </p:cNvSpPr>
          <p:nvPr/>
        </p:nvSpPr>
        <p:spPr>
          <a:xfrm>
            <a:off x="7341911" y="6233398"/>
            <a:ext cx="154305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16E458-9B99-4A8B-8AAB-989D81B7FAB2}" type="slidenum">
              <a:rPr lang="en-US" sz="900">
                <a:solidFill>
                  <a:schemeClr val="bg1">
                    <a:lumMod val="50000"/>
                  </a:schemeClr>
                </a:solidFill>
              </a:rPr>
              <a:pPr algn="r"/>
              <a:t>3</a:t>
            </a:fld>
            <a:endParaRPr lang="en-US" sz="13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7A6C15-1E33-6F4E-3A17-71D2E9D9B143}"/>
              </a:ext>
            </a:extLst>
          </p:cNvPr>
          <p:cNvSpPr txBox="1"/>
          <p:nvPr/>
        </p:nvSpPr>
        <p:spPr>
          <a:xfrm>
            <a:off x="665986" y="1232377"/>
            <a:ext cx="8021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Hypothermia immediately after birth is common in newborns especially in preterm infants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Occurs due to challenges in transition to extrauterine life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60D0B3-C2B9-FAA1-3308-726B4867EFA5}"/>
              </a:ext>
            </a:extLst>
          </p:cNvPr>
          <p:cNvSpPr/>
          <p:nvPr/>
        </p:nvSpPr>
        <p:spPr>
          <a:xfrm>
            <a:off x="699350" y="2590024"/>
            <a:ext cx="3872650" cy="3740200"/>
          </a:xfrm>
          <a:prstGeom prst="rect">
            <a:avLst/>
          </a:prstGeom>
          <a:solidFill>
            <a:srgbClr val="FCE7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of poor thermoregulation in preterm infants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 skin/ immature skin barrier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surface area to volume ratio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subcutaneous fat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metabolic response to cold e.g. shivering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94140B-384D-0ACF-8759-D1A67D7A636B}"/>
              </a:ext>
            </a:extLst>
          </p:cNvPr>
          <p:cNvSpPr/>
          <p:nvPr/>
        </p:nvSpPr>
        <p:spPr>
          <a:xfrm>
            <a:off x="4702171" y="2585576"/>
            <a:ext cx="3872650" cy="3772910"/>
          </a:xfrm>
          <a:prstGeom prst="rect">
            <a:avLst/>
          </a:prstGeom>
          <a:solidFill>
            <a:srgbClr val="C5D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hypothermia</a:t>
            </a:r>
          </a:p>
          <a:p>
            <a:pPr marL="1000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 with</a:t>
            </a:r>
          </a:p>
          <a:p>
            <a:pPr marL="5715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Complications e.g. respiratory distress, hypoglycemia, metabolic acidosis &amp; sepsis</a:t>
            </a:r>
          </a:p>
          <a:p>
            <a:pPr marL="571500" lvl="1" indent="-342900"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Death-Each 1°C drop below 36.5°C,at admission, increases mortality risk by 28%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6FFD17-CDC5-76AD-C371-54F0B8548278}"/>
              </a:ext>
            </a:extLst>
          </p:cNvPr>
          <p:cNvSpPr txBox="1"/>
          <p:nvPr/>
        </p:nvSpPr>
        <p:spPr>
          <a:xfrm>
            <a:off x="468875" y="6410415"/>
            <a:ext cx="841608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 err="1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Laptook</a:t>
            </a:r>
            <a:r>
              <a:rPr lang="en-US" sz="75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AR, Salhab W, Bhaskar B. Admission temperature of low-birth-weight infants: Predictors and associated morbidities. Pediatrics. 2007;119(3):e643–9. 10.1542/peds.2006-0943. [</a:t>
            </a:r>
            <a:r>
              <a:rPr lang="en-US" sz="750" u="sng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PubMed</a:t>
            </a:r>
            <a:r>
              <a:rPr lang="en-US" sz="75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75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912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48" name="Google Shape;233048;p238"/>
          <p:cNvSpPr txBox="1">
            <a:spLocks noGrp="1"/>
          </p:cNvSpPr>
          <p:nvPr>
            <p:ph type="title" idx="4294967295"/>
          </p:nvPr>
        </p:nvSpPr>
        <p:spPr>
          <a:xfrm>
            <a:off x="1054521" y="697781"/>
            <a:ext cx="7079226" cy="6667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Rationale for use of plastic bag/wrap at delivery</a:t>
            </a:r>
            <a:endParaRPr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052" name="Google Shape;233052;p238"/>
          <p:cNvSpPr/>
          <p:nvPr/>
        </p:nvSpPr>
        <p:spPr>
          <a:xfrm>
            <a:off x="4214812" y="3626715"/>
            <a:ext cx="4544945" cy="1848474"/>
          </a:xfrm>
          <a:prstGeom prst="rect">
            <a:avLst/>
          </a:prstGeom>
          <a:solidFill>
            <a:srgbClr val="F0E6F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053" name="Google Shape;233053;p238"/>
          <p:cNvSpPr/>
          <p:nvPr/>
        </p:nvSpPr>
        <p:spPr>
          <a:xfrm>
            <a:off x="4394717" y="3782864"/>
            <a:ext cx="4209990" cy="497737"/>
          </a:xfrm>
          <a:prstGeom prst="roundRect">
            <a:avLst>
              <a:gd name="adj" fmla="val 16667"/>
            </a:avLst>
          </a:prstGeom>
          <a:solidFill>
            <a:srgbClr val="EE8AE9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800080"/>
              </a:buClr>
              <a:buSzPts val="2400"/>
            </a:pPr>
            <a:r>
              <a:rPr lang="en-US" sz="2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Current recommendation 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233054" name="Google Shape;233054;p238"/>
          <p:cNvSpPr txBox="1"/>
          <p:nvPr/>
        </p:nvSpPr>
        <p:spPr>
          <a:xfrm>
            <a:off x="4394717" y="4347438"/>
            <a:ext cx="436504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57175" indent="-257175">
              <a:spcAft>
                <a:spcPts val="90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of plastic bags/ wraps recommended for preterm babies below 32 weeks. </a:t>
            </a:r>
            <a:endParaRPr sz="2000" dirty="0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2EE1638-852C-503C-FD46-C5C88F537711}"/>
              </a:ext>
            </a:extLst>
          </p:cNvPr>
          <p:cNvSpPr txBox="1">
            <a:spLocks/>
          </p:cNvSpPr>
          <p:nvPr/>
        </p:nvSpPr>
        <p:spPr>
          <a:xfrm>
            <a:off x="7061657" y="6109289"/>
            <a:ext cx="154305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16E458-9B99-4A8B-8AAB-989D81B7FAB2}" type="slidenum">
              <a:rPr lang="en-US" sz="900">
                <a:solidFill>
                  <a:schemeClr val="bg1">
                    <a:lumMod val="50000"/>
                  </a:schemeClr>
                </a:solidFill>
              </a:rPr>
              <a:pPr algn="r"/>
              <a:t>4</a:t>
            </a:fld>
            <a:endParaRPr lang="en-US" sz="13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DD8941-8C02-F7D6-0E64-B0822CEA3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20" y="1735788"/>
            <a:ext cx="3739029" cy="3679301"/>
          </a:xfrm>
          <a:prstGeom prst="rect">
            <a:avLst/>
          </a:prstGeom>
        </p:spPr>
      </p:pic>
      <p:sp>
        <p:nvSpPr>
          <p:cNvPr id="6" name="Google Shape;233052;p238">
            <a:extLst>
              <a:ext uri="{FF2B5EF4-FFF2-40B4-BE49-F238E27FC236}">
                <a16:creationId xmlns:a16="http://schemas.microsoft.com/office/drawing/2014/main" id="{0F44DAFC-557A-B73D-0699-5032DBD4E3A6}"/>
              </a:ext>
            </a:extLst>
          </p:cNvPr>
          <p:cNvSpPr/>
          <p:nvPr/>
        </p:nvSpPr>
        <p:spPr>
          <a:xfrm>
            <a:off x="4214813" y="1735788"/>
            <a:ext cx="4544945" cy="1693213"/>
          </a:xfrm>
          <a:prstGeom prst="rect">
            <a:avLst/>
          </a:prstGeom>
          <a:solidFill>
            <a:srgbClr val="F0E6F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8" name="Google Shape;233054;p238">
            <a:extLst>
              <a:ext uri="{FF2B5EF4-FFF2-40B4-BE49-F238E27FC236}">
                <a16:creationId xmlns:a16="http://schemas.microsoft.com/office/drawing/2014/main" id="{00F1BBB1-A635-7B8F-4C30-44C54CE7FD40}"/>
              </a:ext>
            </a:extLst>
          </p:cNvPr>
          <p:cNvSpPr txBox="1"/>
          <p:nvPr/>
        </p:nvSpPr>
        <p:spPr>
          <a:xfrm>
            <a:off x="4394718" y="1862970"/>
            <a:ext cx="4365040" cy="1531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57175" indent="-257175">
              <a:spcAft>
                <a:spcPts val="90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Reduces the incidence of hypothermia in preterm newborns</a:t>
            </a:r>
          </a:p>
          <a:p>
            <a:pPr marL="257175" indent="-257175">
              <a:spcAft>
                <a:spcPts val="90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Reduces heat loss through evaporation and convection</a:t>
            </a:r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DD66FD-EC98-5F79-0858-E7B4B30F2217}"/>
              </a:ext>
            </a:extLst>
          </p:cNvPr>
          <p:cNvSpPr txBox="1"/>
          <p:nvPr/>
        </p:nvSpPr>
        <p:spPr>
          <a:xfrm>
            <a:off x="282320" y="6307003"/>
            <a:ext cx="861325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McCall EM, Alderdice F, Halliday HL, Vohra S, Johnston L. Interventions to prevent hypothermia at birth in preterm and/or low birth weight infants. Cochrane Database of Systematic Reviews. 2018(2)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53708" y="338710"/>
            <a:ext cx="7836584" cy="103542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</a:rPr>
              <a:t>Steps to follow when using a plastic bag/wrap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048945-12FF-B784-33B6-C2C96A629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r="9315"/>
          <a:stretch>
            <a:fillRect/>
          </a:stretch>
        </p:blipFill>
        <p:spPr>
          <a:xfrm>
            <a:off x="743006" y="3897220"/>
            <a:ext cx="1763958" cy="22378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915638-85EB-C34F-1745-2D43AEDF0EFC}"/>
              </a:ext>
            </a:extLst>
          </p:cNvPr>
          <p:cNvSpPr txBox="1"/>
          <p:nvPr/>
        </p:nvSpPr>
        <p:spPr>
          <a:xfrm>
            <a:off x="1982463" y="5645592"/>
            <a:ext cx="281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heat loss bag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53941E-9333-107B-FD15-7F432886C4DC}"/>
              </a:ext>
            </a:extLst>
          </p:cNvPr>
          <p:cNvSpPr/>
          <p:nvPr/>
        </p:nvSpPr>
        <p:spPr>
          <a:xfrm>
            <a:off x="555210" y="1501544"/>
            <a:ext cx="2545411" cy="2057518"/>
          </a:xfrm>
          <a:prstGeom prst="rect">
            <a:avLst/>
          </a:prstGeom>
          <a:noFill/>
          <a:ln w="28575">
            <a:solidFill>
              <a:srgbClr val="EE8A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for warmth prior to  delivery of a prem &lt;32 weeks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838F1B-F781-9901-1805-06FA23161012}"/>
              </a:ext>
            </a:extLst>
          </p:cNvPr>
          <p:cNvSpPr/>
          <p:nvPr/>
        </p:nvSpPr>
        <p:spPr>
          <a:xfrm>
            <a:off x="3677265" y="1501544"/>
            <a:ext cx="4885489" cy="3299955"/>
          </a:xfrm>
          <a:prstGeom prst="rect">
            <a:avLst/>
          </a:prstGeom>
          <a:noFill/>
          <a:ln w="28575">
            <a:solidFill>
              <a:srgbClr val="EE8A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Warmth</a:t>
            </a:r>
          </a:p>
          <a:p>
            <a:pPr marL="214313" indent="-214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Warm, draught-free room (temp 25-28%)</a:t>
            </a:r>
          </a:p>
          <a:p>
            <a:pPr marL="214313" indent="-214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Prewarmed radiant warmer</a:t>
            </a:r>
          </a:p>
          <a:p>
            <a:pPr marL="214313" indent="-214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dry towels and hat( prewarmed under radiant warmer)</a:t>
            </a:r>
          </a:p>
          <a:p>
            <a:pPr marL="214313" indent="-214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 wrap/bag- do not allow to overheat if under radiant warmer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2A934CF-7938-7097-C4F2-8851B7F0DE29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100621" y="2530303"/>
            <a:ext cx="576644" cy="0"/>
          </a:xfrm>
          <a:prstGeom prst="straightConnector1">
            <a:avLst/>
          </a:prstGeom>
          <a:ln w="444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47C4C1-0E55-71B2-B672-95D92F9A8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3413797"/>
            <a:ext cx="1650743" cy="23603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7B5332-8B52-0337-5EC9-C5B502C811DF}"/>
              </a:ext>
            </a:extLst>
          </p:cNvPr>
          <p:cNvSpPr txBox="1"/>
          <p:nvPr/>
        </p:nvSpPr>
        <p:spPr>
          <a:xfrm>
            <a:off x="653708" y="5774135"/>
            <a:ext cx="2590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Food Grade Plastic Wrap (Alternative)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109F98-0CAA-88D6-15FC-CAD7612E5582}"/>
              </a:ext>
            </a:extLst>
          </p:cNvPr>
          <p:cNvSpPr/>
          <p:nvPr/>
        </p:nvSpPr>
        <p:spPr>
          <a:xfrm>
            <a:off x="487947" y="1258529"/>
            <a:ext cx="2224856" cy="1505397"/>
          </a:xfrm>
          <a:prstGeom prst="rect">
            <a:avLst/>
          </a:prstGeom>
          <a:noFill/>
          <a:ln w="28575">
            <a:solidFill>
              <a:srgbClr val="EE8A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stabilization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15BA9-60CD-34EE-D924-63DF536DCE80}"/>
              </a:ext>
            </a:extLst>
          </p:cNvPr>
          <p:cNvSpPr/>
          <p:nvPr/>
        </p:nvSpPr>
        <p:spPr>
          <a:xfrm>
            <a:off x="3290347" y="1258530"/>
            <a:ext cx="5450529" cy="5161936"/>
          </a:xfrm>
          <a:prstGeom prst="rect">
            <a:avLst/>
          </a:prstGeom>
          <a:noFill/>
          <a:ln w="28575">
            <a:solidFill>
              <a:srgbClr val="EE8A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delivery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 &amp; carefully place the newborn in the plastic bag/ on the occlusive plastic wrap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drying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the baby’s entire body excluding the head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the head(assess need for resuscitation) and cover it with a hat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resuscitation is needed, immediately clamp &amp; cut cord, if not required practice delayed cord clamping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baby to radiant warmer- perform assessment/resuscitation if needed through the plastic wrap/bag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Attach temp probe on baby’s skin, change to baby mode, maintain temp at 36.5-37.5 </a:t>
            </a:r>
            <a:r>
              <a:rPr lang="en-US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the plastic wrap/bag once baby is stable and an alternative method of keeping baby warm e.g. KMC is available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037FEC-F12A-57C8-45CD-90AD01D75AD3}"/>
              </a:ext>
            </a:extLst>
          </p:cNvPr>
          <p:cNvSpPr txBox="1">
            <a:spLocks/>
          </p:cNvSpPr>
          <p:nvPr/>
        </p:nvSpPr>
        <p:spPr>
          <a:xfrm>
            <a:off x="653708" y="223101"/>
            <a:ext cx="7836584" cy="10354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</a:rPr>
              <a:t>Steps to follow when using a plastic bag/wrap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C053E4E-59AB-2C47-3329-004F24A2FE6C}"/>
              </a:ext>
            </a:extLst>
          </p:cNvPr>
          <p:cNvCxnSpPr>
            <a:cxnSpLocks/>
          </p:cNvCxnSpPr>
          <p:nvPr/>
        </p:nvCxnSpPr>
        <p:spPr>
          <a:xfrm>
            <a:off x="2712803" y="2011227"/>
            <a:ext cx="556979" cy="0"/>
          </a:xfrm>
          <a:prstGeom prst="straightConnector1">
            <a:avLst/>
          </a:prstGeom>
          <a:ln w="444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557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D18C3A-7F05-876C-D06D-ECC68681794B}"/>
              </a:ext>
            </a:extLst>
          </p:cNvPr>
          <p:cNvSpPr txBox="1"/>
          <p:nvPr/>
        </p:nvSpPr>
        <p:spPr>
          <a:xfrm>
            <a:off x="1518106" y="448761"/>
            <a:ext cx="610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Removing the plastic wrap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20F7CE-09B3-54EF-692F-0173366356F6}"/>
              </a:ext>
            </a:extLst>
          </p:cNvPr>
          <p:cNvSpPr txBox="1"/>
          <p:nvPr/>
        </p:nvSpPr>
        <p:spPr>
          <a:xfrm>
            <a:off x="745132" y="1330926"/>
            <a:ext cx="78307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Ensure warm room and availability of other methods of thermal care </a:t>
            </a:r>
          </a:p>
          <a:p>
            <a:pPr marL="214313" indent="-214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Gently open the plastic bag/tear off the plastic wrap from the baby’s body </a:t>
            </a:r>
          </a:p>
          <a:p>
            <a:pPr marL="214313" indent="-214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Dry the baby’s body </a:t>
            </a:r>
          </a:p>
          <a:p>
            <a:pPr marL="214313" indent="-214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Immediately institute other thermal care methods e.g. KMC or incubator care </a:t>
            </a:r>
          </a:p>
          <a:p>
            <a:pPr marL="214313" indent="-214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Check baby’s temperature 30 minutes after removing the plastic bag/wrap</a:t>
            </a:r>
          </a:p>
          <a:p>
            <a:pPr marL="214313" indent="-214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Ensure normothermia  is maintained.  </a:t>
            </a:r>
          </a:p>
          <a:p>
            <a:pPr marL="214313" indent="-214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Discard the plastic wrap</a:t>
            </a:r>
          </a:p>
        </p:txBody>
      </p:sp>
    </p:spTree>
    <p:extLst>
      <p:ext uri="{BB962C8B-B14F-4D97-AF65-F5344CB8AC3E}">
        <p14:creationId xmlns:p14="http://schemas.microsoft.com/office/powerpoint/2010/main" val="3584156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46499" y="4269248"/>
            <a:ext cx="2851002" cy="56515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</a:t>
            </a:r>
            <a:endParaRPr lang="x-none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767" t="22981" r="27740" b="34248"/>
          <a:stretch>
            <a:fillRect/>
          </a:stretch>
        </p:blipFill>
        <p:spPr>
          <a:xfrm>
            <a:off x="3552663" y="1964004"/>
            <a:ext cx="2038674" cy="23052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9A7A3F-B75E-FD93-6600-AD58DD7A2469}"/>
              </a:ext>
            </a:extLst>
          </p:cNvPr>
          <p:cNvSpPr txBox="1"/>
          <p:nvPr/>
        </p:nvSpPr>
        <p:spPr>
          <a:xfrm>
            <a:off x="3412547" y="1244646"/>
            <a:ext cx="280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E72068-399E-DA09-12B6-2CEDA9369CDF}"/>
              </a:ext>
            </a:extLst>
          </p:cNvPr>
          <p:cNvSpPr txBox="1"/>
          <p:nvPr/>
        </p:nvSpPr>
        <p:spPr>
          <a:xfrm>
            <a:off x="1152468" y="2519834"/>
            <a:ext cx="743883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Preterm newborns have an increased risk of developing hypothermia</a:t>
            </a:r>
          </a:p>
          <a:p>
            <a:pPr marL="257175" indent="-2571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Each 1°C drop below 36.5°C,at admission, increases mortality risk by 28%</a:t>
            </a:r>
          </a:p>
          <a:p>
            <a:pPr marL="257175" indent="-2571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of plastic wraps at birth reduces the incidence of hypothermia at admission</a:t>
            </a:r>
          </a:p>
          <a:p>
            <a:pPr marL="257175" indent="-2571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recommended for all newborns &lt;32 weeks gestation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548AF-1A37-97D5-163B-C5F646BE5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12" y="829513"/>
            <a:ext cx="1546276" cy="141504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7657EA-65EC-DDF4-86F1-6F35AB7DBC06}"/>
              </a:ext>
            </a:extLst>
          </p:cNvPr>
          <p:cNvCxnSpPr>
            <a:cxnSpLocks/>
          </p:cNvCxnSpPr>
          <p:nvPr/>
        </p:nvCxnSpPr>
        <p:spPr>
          <a:xfrm>
            <a:off x="3667432" y="1828800"/>
            <a:ext cx="2281084" cy="0"/>
          </a:xfrm>
          <a:prstGeom prst="line">
            <a:avLst/>
          </a:prstGeom>
          <a:ln w="19050">
            <a:solidFill>
              <a:srgbClr val="EE8A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389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2674</TotalTime>
  <Words>618</Words>
  <Application>Microsoft Office PowerPoint</Application>
  <PresentationFormat>On-screen Show (4:3)</PresentationFormat>
  <Paragraphs>69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Use of a plastic bags/wraps in preterm newborns</vt:lpstr>
      <vt:lpstr>Objective</vt:lpstr>
      <vt:lpstr>Introduction</vt:lpstr>
      <vt:lpstr>Rationale for use of plastic bag/wrap at delivery</vt:lpstr>
      <vt:lpstr>Steps to follow when using a plastic bag/wrap</vt:lpstr>
      <vt:lpstr>PowerPoint Presentation</vt:lpstr>
      <vt:lpstr>PowerPoint Presentation</vt:lpstr>
      <vt:lpstr>Questions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Emelda Manguro</dc:creator>
  <cp:lastModifiedBy>USER</cp:lastModifiedBy>
  <cp:revision>12</cp:revision>
  <dcterms:created xsi:type="dcterms:W3CDTF">2025-05-19T16:10:55Z</dcterms:created>
  <dcterms:modified xsi:type="dcterms:W3CDTF">2025-09-30T08:26:29Z</dcterms:modified>
</cp:coreProperties>
</file>