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16763437" r:id="rId2"/>
    <p:sldId id="300" r:id="rId3"/>
    <p:sldId id="16763412" r:id="rId4"/>
    <p:sldId id="16763414" r:id="rId5"/>
    <p:sldId id="16763413" r:id="rId6"/>
    <p:sldId id="16763415" r:id="rId7"/>
    <p:sldId id="16763416" r:id="rId8"/>
    <p:sldId id="16763418" r:id="rId9"/>
    <p:sldId id="16763419" r:id="rId10"/>
    <p:sldId id="16763401" r:id="rId11"/>
    <p:sldId id="16763420" r:id="rId12"/>
    <p:sldId id="16763421" r:id="rId13"/>
    <p:sldId id="16763422" r:id="rId14"/>
    <p:sldId id="16763423" r:id="rId15"/>
    <p:sldId id="275" r:id="rId16"/>
    <p:sldId id="167633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4EA"/>
    <a:srgbClr val="FDD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8478B-82D9-40DD-B2DF-0EF93ABA809C}" type="datetimeFigureOut">
              <a:rPr lang="en-GB" smtClean="0"/>
              <a:t>30/09/2025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DFCF3-2B83-4C7C-864D-C9354BCBF9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DFCF3-2B83-4C7C-864D-C9354BCBF9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58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>
            <a:extLst>
              <a:ext uri="{FF2B5EF4-FFF2-40B4-BE49-F238E27FC236}">
                <a16:creationId xmlns:a16="http://schemas.microsoft.com/office/drawing/2014/main" id="{2AA339B4-9C0D-466F-A11A-D101994F6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8179" name="Notes Placeholder 2">
            <a:extLst>
              <a:ext uri="{FF2B5EF4-FFF2-40B4-BE49-F238E27FC236}">
                <a16:creationId xmlns:a16="http://schemas.microsoft.com/office/drawing/2014/main" id="{6E8415DF-C4B3-4A15-9423-6A3B10E67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8180" name="Slide Number Placeholder 3">
            <a:extLst>
              <a:ext uri="{FF2B5EF4-FFF2-40B4-BE49-F238E27FC236}">
                <a16:creationId xmlns:a16="http://schemas.microsoft.com/office/drawing/2014/main" id="{9F9B24ED-0F46-43D7-8C29-DECB7CE25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19854-2803-4B49-9C6C-71B266835FE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33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new slide and remove</a:t>
            </a:r>
            <a:r>
              <a:rPr lang="en-US" baseline="0" dirty="0"/>
              <a:t> the sentence </a:t>
            </a:r>
            <a:r>
              <a:rPr lang="en-US" baseline="0"/>
              <a:t>after resuscitation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8127E-6808-B446-9551-93E0514930C1}" type="slidenum">
              <a:rPr kumimoji="0" lang="en-K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K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4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E321C3-7023-94EE-FB0F-C706F26E6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9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2823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991880-651E-F628-FECC-FAB4C5EB0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7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810BB5-FB22-B319-13F4-869BEB94F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B43368-3E4D-C41B-3E44-B3B618439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"/>
            <a:ext cx="9144000" cy="68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8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BBF236-E5B7-8047-7224-B59844D9F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1EF750-245F-6545-D392-82A7A8A40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4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2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44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81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367C-1C6B-4C16-9976-BBCDE0071E78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D39A-709B-48FA-AC4C-592EF594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9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ts-asi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C5323-0611-A8E8-D6DC-30382B94F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91" y="1809136"/>
            <a:ext cx="2290916" cy="374118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2448234" y="2658186"/>
            <a:ext cx="4001728" cy="111740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a radiant warmer</a:t>
            </a:r>
          </a:p>
        </p:txBody>
      </p:sp>
    </p:spTree>
    <p:extLst>
      <p:ext uri="{BB962C8B-B14F-4D97-AF65-F5344CB8AC3E}">
        <p14:creationId xmlns:p14="http://schemas.microsoft.com/office/powerpoint/2010/main" val="358639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>
            <a:extLst>
              <a:ext uri="{FF2B5EF4-FFF2-40B4-BE49-F238E27FC236}">
                <a16:creationId xmlns:a16="http://schemas.microsoft.com/office/drawing/2014/main" id="{04CC761E-5262-4235-9D6E-1D096FB035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17933" y="309759"/>
            <a:ext cx="6361471" cy="1094176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Radiant Warmer Connecting to Peripherals</a:t>
            </a:r>
          </a:p>
        </p:txBody>
      </p:sp>
      <p:sp>
        <p:nvSpPr>
          <p:cNvPr id="177156" name="Rectangle 7">
            <a:extLst>
              <a:ext uri="{FF2B5EF4-FFF2-40B4-BE49-F238E27FC236}">
                <a16:creationId xmlns:a16="http://schemas.microsoft.com/office/drawing/2014/main" id="{74344F49-532E-4C3F-95E3-1CE8117F3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632" y="6304934"/>
            <a:ext cx="62567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000" i="1" dirty="0">
                <a:solidFill>
                  <a:srgbClr val="7F7F7F"/>
                </a:solidFill>
              </a:rPr>
              <a:t>Wallaby radiant warmer user manual (2019) </a:t>
            </a:r>
            <a:r>
              <a:rPr lang="en-US" altLang="en-US" sz="1000" i="1" dirty="0">
                <a:solidFill>
                  <a:srgbClr val="7F7F7F"/>
                </a:solidFill>
                <a:hlinkClick r:id="rId3"/>
              </a:rPr>
              <a:t>www.mtts-asia.com</a:t>
            </a:r>
            <a:endParaRPr lang="en-US" altLang="en-US" sz="1000" i="1" dirty="0">
              <a:solidFill>
                <a:srgbClr val="7F7F7F"/>
              </a:solidFill>
            </a:endParaRPr>
          </a:p>
        </p:txBody>
      </p:sp>
      <p:pic>
        <p:nvPicPr>
          <p:cNvPr id="6" name="Content Placeholder 5" descr="SESNOR">
            <a:extLst>
              <a:ext uri="{FF2B5EF4-FFF2-40B4-BE49-F238E27FC236}">
                <a16:creationId xmlns:a16="http://schemas.microsoft.com/office/drawing/2014/main" id="{23C66041-1D75-4845-A3C7-F406C42B1F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62" r="1708" b="6272"/>
          <a:stretch>
            <a:fillRect/>
          </a:stretch>
        </p:blipFill>
        <p:spPr>
          <a:xfrm>
            <a:off x="883341" y="1888616"/>
            <a:ext cx="3402258" cy="32490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5E27D000-B96B-47DD-9F65-48245D2CAD40}"/>
              </a:ext>
            </a:extLst>
          </p:cNvPr>
          <p:cNvSpPr txBox="1"/>
          <p:nvPr/>
        </p:nvSpPr>
        <p:spPr>
          <a:xfrm>
            <a:off x="570271" y="1444719"/>
            <a:ext cx="4028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000" b="1" dirty="0">
                <a:solidFill>
                  <a:srgbClr val="000000"/>
                </a:solidFill>
                <a:latin typeface="Arial"/>
                <a:ea typeface="SimSun"/>
              </a:rPr>
              <a:t>Connecting Temperature Probe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77DFAEB-6FC0-4642-ADCF-5D4D292C7160}"/>
              </a:ext>
            </a:extLst>
          </p:cNvPr>
          <p:cNvSpPr txBox="1"/>
          <p:nvPr/>
        </p:nvSpPr>
        <p:spPr>
          <a:xfrm>
            <a:off x="1115437" y="5227980"/>
            <a:ext cx="3402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dirty="0">
                <a:solidFill>
                  <a:srgbClr val="000000"/>
                </a:solidFill>
                <a:latin typeface="Arial"/>
                <a:ea typeface="SimSun"/>
              </a:rPr>
              <a:t>While plugging in the probe make sure the ridge is slotted in the groove of the port.</a:t>
            </a:r>
          </a:p>
        </p:txBody>
      </p:sp>
      <p:pic>
        <p:nvPicPr>
          <p:cNvPr id="9" name="Content Placeholder 9" descr="power cable">
            <a:extLst>
              <a:ext uri="{FF2B5EF4-FFF2-40B4-BE49-F238E27FC236}">
                <a16:creationId xmlns:a16="http://schemas.microsoft.com/office/drawing/2014/main" id="{4A3BEC12-70E4-4C25-9CE9-A83499B36D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24" r="9223"/>
          <a:stretch/>
        </p:blipFill>
        <p:spPr>
          <a:xfrm>
            <a:off x="4986930" y="1938630"/>
            <a:ext cx="3327067" cy="32490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252922D1-C83E-44F5-BF91-1E95D23155AE}"/>
              </a:ext>
            </a:extLst>
          </p:cNvPr>
          <p:cNvSpPr txBox="1"/>
          <p:nvPr/>
        </p:nvSpPr>
        <p:spPr>
          <a:xfrm>
            <a:off x="5098593" y="1439572"/>
            <a:ext cx="324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000" b="1" dirty="0">
                <a:solidFill>
                  <a:srgbClr val="000000"/>
                </a:solidFill>
                <a:latin typeface="Arial"/>
                <a:ea typeface="SimSun"/>
              </a:rPr>
              <a:t>Connecting Power Cable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710D27C-7BEC-46B6-B2CB-0D8B6B7975B0}"/>
              </a:ext>
            </a:extLst>
          </p:cNvPr>
          <p:cNvSpPr txBox="1"/>
          <p:nvPr/>
        </p:nvSpPr>
        <p:spPr>
          <a:xfrm>
            <a:off x="4992822" y="5227980"/>
            <a:ext cx="3402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dirty="0">
                <a:solidFill>
                  <a:srgbClr val="000000"/>
                </a:solidFill>
                <a:latin typeface="Arial"/>
                <a:ea typeface="SimSun"/>
              </a:rPr>
              <a:t>Plug in the power cable at the power port located at the backside of the warmer.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DC0C2AF-B73E-DAD1-A5E0-5A15F41358EB}"/>
              </a:ext>
            </a:extLst>
          </p:cNvPr>
          <p:cNvSpPr>
            <a:spLocks noGrp="1"/>
          </p:cNvSpPr>
          <p:nvPr/>
        </p:nvSpPr>
        <p:spPr>
          <a:xfrm>
            <a:off x="8338683" y="6274209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10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2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3729" y="427786"/>
            <a:ext cx="7236542" cy="484188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Radiant Warmer advantages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53C94F-0743-B7B8-5703-3E8D4A375ED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96413" y="911974"/>
            <a:ext cx="3274142" cy="558178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31E31-868B-4012-A5FD-7E988A051BE7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4376283" y="2084439"/>
            <a:ext cx="4187614" cy="2792361"/>
          </a:xfrm>
          <a:prstGeom prst="rect">
            <a:avLst/>
          </a:prstGeom>
          <a:solidFill>
            <a:srgbClr val="F7D1F5"/>
          </a:solidFill>
        </p:spPr>
        <p:txBody>
          <a:bodyPr wrap="square"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Permits the radiant heat to reach the baby</a:t>
            </a:r>
          </a:p>
          <a:p>
            <a:pPr marL="257175" indent="-257175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Allows full visualization</a:t>
            </a:r>
          </a:p>
          <a:p>
            <a:pPr marL="257175" indent="-257175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Allows easy access to the baby without excessive heat loss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DD21ED-F73E-D6BD-CDFA-561D08BF3166}"/>
              </a:ext>
            </a:extLst>
          </p:cNvPr>
          <p:cNvSpPr>
            <a:spLocks noGrp="1"/>
          </p:cNvSpPr>
          <p:nvPr/>
        </p:nvSpPr>
        <p:spPr>
          <a:xfrm>
            <a:off x="8358347" y="6293303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11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2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2052" y="481832"/>
            <a:ext cx="7216877" cy="58578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Radiant Warmer – Probe Use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11258" y="1361461"/>
            <a:ext cx="8703246" cy="49213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E8719-5E80-CA6C-1455-9278DB3FA340}"/>
              </a:ext>
            </a:extLst>
          </p:cNvPr>
          <p:cNvSpPr>
            <a:spLocks noGrp="1"/>
          </p:cNvSpPr>
          <p:nvPr/>
        </p:nvSpPr>
        <p:spPr>
          <a:xfrm>
            <a:off x="8482467" y="6352297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12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0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8374" y="524743"/>
            <a:ext cx="8367252" cy="525462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Radiant Warmer – Function Check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773A3-F0EB-4092-AA63-DEB45B3D4AF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2671" y="1304485"/>
            <a:ext cx="7698658" cy="4924425"/>
          </a:xfrm>
          <a:prstGeom prst="rect">
            <a:avLst/>
          </a:prstGeom>
          <a:solidFill>
            <a:srgbClr val="FDDBFB"/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verify the operation of auditory and visual alarms, perform the following procedure:</a:t>
            </a:r>
          </a:p>
          <a:p>
            <a:pPr marL="685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Baby mode and unplug the temperature probe.</a:t>
            </a:r>
          </a:p>
          <a:p>
            <a:pPr marL="685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for alarm on the display and an audible alarm sound</a:t>
            </a:r>
          </a:p>
          <a:p>
            <a:pPr marL="685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Switch off power from the wall socket.</a:t>
            </a:r>
          </a:p>
          <a:p>
            <a:pPr marL="6858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for power failure audible alarm sounds from the warmer.</a:t>
            </a:r>
          </a:p>
          <a:p>
            <a:pPr marL="257175" indent="-2571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NB: If alarms are not activated while doing the above, the warmer is faulty and should not be used.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C5497-3FF0-6E04-1715-650C0216278D}"/>
              </a:ext>
            </a:extLst>
          </p:cNvPr>
          <p:cNvSpPr>
            <a:spLocks noGrp="1"/>
          </p:cNvSpPr>
          <p:nvPr/>
        </p:nvSpPr>
        <p:spPr>
          <a:xfrm>
            <a:off x="8523562" y="6333257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13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1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16868" y="674930"/>
            <a:ext cx="5910263" cy="512762"/>
          </a:xfrm>
        </p:spPr>
        <p:txBody>
          <a:bodyPr>
            <a:noAutofit/>
          </a:bodyPr>
          <a:lstStyle/>
          <a:p>
            <a:pPr algn="ctr" defTabSz="342900">
              <a:lnSpc>
                <a:spcPct val="100000"/>
              </a:lnSpc>
              <a:spcBef>
                <a:spcPts val="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The Radiant Warmer – Do Not!</a:t>
            </a:r>
            <a:endParaRPr lang="en-US" sz="3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sz="half" idx="4294967295"/>
          </p:nvPr>
        </p:nvSpPr>
        <p:spPr>
          <a:xfrm>
            <a:off x="757084" y="1318190"/>
            <a:ext cx="3746092" cy="4817140"/>
          </a:xfrm>
          <a:solidFill>
            <a:srgbClr val="F7D1F5"/>
          </a:solidFill>
        </p:spPr>
        <p:txBody>
          <a:bodyPr vert="horz" lIns="137160" tIns="205740" rIns="137160" bIns="34290" rtlCol="0">
            <a:noAutofit/>
          </a:bodyPr>
          <a:lstStyle/>
          <a:p>
            <a:pPr marL="257175" indent="-257175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Cover the overhead unit when in use.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 the warmer while the brakes are engaged.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 the warmer by holding the side panels use the mounting arm.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Pull the temperature probe in an attempt to unplug it, without engaging its latch.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4294967295"/>
          </p:nvPr>
        </p:nvSpPr>
        <p:spPr>
          <a:xfrm>
            <a:off x="4774560" y="1318190"/>
            <a:ext cx="3623117" cy="4817140"/>
          </a:xfrm>
          <a:solidFill>
            <a:srgbClr val="F7D1F5"/>
          </a:solidFill>
        </p:spPr>
        <p:txBody>
          <a:bodyPr vert="horz" lIns="137160" tIns="205740" rIns="137160" bIns="34290" rtlCol="0">
            <a:noAutofit/>
          </a:bodyPr>
          <a:lstStyle/>
          <a:p>
            <a:pPr marL="257175" indent="-257175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Pull the temperature probe cable while cleaning.</a:t>
            </a:r>
          </a:p>
          <a:p>
            <a:pPr marL="257175" indent="-257175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anything beyond 5kgs on the side trays.</a:t>
            </a:r>
          </a:p>
          <a:p>
            <a:pPr marL="257175" indent="-2571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Clean the infant radiant warmer’s heating element.</a:t>
            </a:r>
          </a:p>
          <a:p>
            <a:pPr marL="257175" indent="-257175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Operate the warmer where there is direct heat from the sun.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7CA1B-DAAD-B29B-D6FE-B77773C5ED9B}"/>
              </a:ext>
            </a:extLst>
          </p:cNvPr>
          <p:cNvSpPr>
            <a:spLocks noGrp="1"/>
          </p:cNvSpPr>
          <p:nvPr/>
        </p:nvSpPr>
        <p:spPr>
          <a:xfrm>
            <a:off x="8397677" y="6265828"/>
            <a:ext cx="464128" cy="2699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14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6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/>
        </p:nvSpPr>
        <p:spPr>
          <a:xfrm>
            <a:off x="3437874" y="4364666"/>
            <a:ext cx="2268252" cy="47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70C0"/>
              </a:buClr>
              <a:buSzPts val="4000"/>
            </a:pPr>
            <a:r>
              <a:rPr lang="en-US" sz="3000" b="1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1050" kern="0" dirty="0">
              <a:solidFill>
                <a:srgbClr val="7030A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3539613" y="1447718"/>
            <a:ext cx="1643624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6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22021" y="1610359"/>
            <a:ext cx="2607648" cy="3587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0206" y="2549525"/>
            <a:ext cx="7059562" cy="31678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11" dirty="0">
                <a:latin typeface="Arial" panose="020B0604020202020204" pitchFamily="34" charset="0"/>
                <a:cs typeface="Arial" panose="020B0604020202020204" pitchFamily="34" charset="0"/>
              </a:rPr>
              <a:t>Pre warm mode provides constant  low temperature used before placing the baby on the bed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preterm require strict temperature regulation &amp; monitoring while under  the radiant warmer during resuscitation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11" dirty="0">
                <a:latin typeface="Arial" panose="020B0604020202020204" pitchFamily="34" charset="0"/>
                <a:cs typeface="Arial" panose="020B0604020202020204" pitchFamily="34" charset="0"/>
              </a:rPr>
              <a:t>For asphyxiated babies maintain normothermia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1877BB4-B4E9-0F4F-76D4-CE4C05A27940}"/>
              </a:ext>
            </a:extLst>
          </p:cNvPr>
          <p:cNvSpPr>
            <a:spLocks noGrp="1"/>
          </p:cNvSpPr>
          <p:nvPr/>
        </p:nvSpPr>
        <p:spPr>
          <a:xfrm>
            <a:off x="8446838" y="6411290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16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41896-6726-30CB-1D08-4098C110B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48" y="829633"/>
            <a:ext cx="1696372" cy="15523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739207-1A55-9CEF-4138-E1809412DB4A}"/>
              </a:ext>
            </a:extLst>
          </p:cNvPr>
          <p:cNvCxnSpPr/>
          <p:nvPr/>
        </p:nvCxnSpPr>
        <p:spPr>
          <a:xfrm>
            <a:off x="4090220" y="2064774"/>
            <a:ext cx="2271251" cy="0"/>
          </a:xfrm>
          <a:prstGeom prst="line">
            <a:avLst/>
          </a:prstGeom>
          <a:ln w="28575">
            <a:solidFill>
              <a:srgbClr val="F69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96930" y="1798945"/>
            <a:ext cx="2620962" cy="52705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1470" y="2937132"/>
            <a:ext cx="7167716" cy="2205139"/>
          </a:xfrm>
        </p:spPr>
        <p:txBody>
          <a:bodyPr>
            <a:normAutofit/>
          </a:bodyPr>
          <a:lstStyle/>
          <a:p>
            <a:pPr marL="637699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Illustrate different parts of radiant warmer</a:t>
            </a:r>
          </a:p>
          <a:p>
            <a:pPr marL="637699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Discuss different modes of radiant warmer</a:t>
            </a:r>
          </a:p>
          <a:p>
            <a:pPr marL="637699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Highlight advantages of radiant warmer</a:t>
            </a:r>
          </a:p>
          <a:p>
            <a:pPr marL="637699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Discuss the care of the radiant warmer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2A75070-B1CB-E83D-B98B-22605E044123}"/>
              </a:ext>
            </a:extLst>
          </p:cNvPr>
          <p:cNvSpPr>
            <a:spLocks noGrp="1"/>
          </p:cNvSpPr>
          <p:nvPr/>
        </p:nvSpPr>
        <p:spPr>
          <a:xfrm>
            <a:off x="8309186" y="6401458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2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8CDE6-AC46-CDDD-6DE2-0AAAF572B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08" y="1308004"/>
            <a:ext cx="1526611" cy="139704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EF2CE2-B665-1C70-9786-C3C7A4A714A2}"/>
              </a:ext>
            </a:extLst>
          </p:cNvPr>
          <p:cNvCxnSpPr>
            <a:cxnSpLocks/>
          </p:cNvCxnSpPr>
          <p:nvPr/>
        </p:nvCxnSpPr>
        <p:spPr>
          <a:xfrm>
            <a:off x="3854245" y="2325995"/>
            <a:ext cx="2349910" cy="0"/>
          </a:xfrm>
          <a:prstGeom prst="line">
            <a:avLst/>
          </a:prstGeom>
          <a:ln w="19050">
            <a:solidFill>
              <a:srgbClr val="F694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6852" y="528335"/>
            <a:ext cx="6430296" cy="506720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Radiant Warmer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6A396D-7A9B-0CD9-EE6F-89A0F1B874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57200" y="1229033"/>
            <a:ext cx="82296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905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52299" y="480486"/>
            <a:ext cx="5829300" cy="477079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Radiant Warmer - Modes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11277" y="1288026"/>
            <a:ext cx="3341708" cy="1825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2B5D76-9D9C-2422-4943-655CC0D4F656}"/>
              </a:ext>
            </a:extLst>
          </p:cNvPr>
          <p:cNvSpPr txBox="1">
            <a:spLocks/>
          </p:cNvSpPr>
          <p:nvPr/>
        </p:nvSpPr>
        <p:spPr bwMode="auto">
          <a:xfrm>
            <a:off x="3942735" y="1288026"/>
            <a:ext cx="4689988" cy="5089488"/>
          </a:xfrm>
          <a:prstGeom prst="rect">
            <a:avLst/>
          </a:prstGeom>
          <a:solidFill>
            <a:srgbClr val="FDDBFB"/>
          </a:solidFill>
          <a:ln>
            <a:noFill/>
          </a:ln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1" kern="0" dirty="0"/>
              <a:t>Prewarm (25% power): </a:t>
            </a:r>
            <a:r>
              <a:rPr lang="en-US" sz="2400" kern="0" dirty="0"/>
              <a:t>Provides constant low heat to warm cot bedding before placing baby on the device</a:t>
            </a:r>
          </a:p>
          <a:p>
            <a:pPr defTabSz="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1" kern="0" dirty="0"/>
              <a:t>Automatic (Servo or baby mode): </a:t>
            </a:r>
            <a:r>
              <a:rPr lang="en-US" sz="2400" kern="0" dirty="0"/>
              <a:t>Adjusts heating to maintain baby’s temperature within normal range. Should always be used with a temperature probe. </a:t>
            </a:r>
          </a:p>
          <a:p>
            <a:pPr defTabSz="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1" kern="0" dirty="0"/>
              <a:t>Manual: </a:t>
            </a:r>
            <a:r>
              <a:rPr lang="en-US" sz="2400" kern="0" dirty="0"/>
              <a:t>Provided constant heat set by the user.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D32D4-609C-2AC4-8BAA-48495DC400EA}"/>
              </a:ext>
            </a:extLst>
          </p:cNvPr>
          <p:cNvSpPr>
            <a:spLocks noGrp="1"/>
          </p:cNvSpPr>
          <p:nvPr/>
        </p:nvSpPr>
        <p:spPr>
          <a:xfrm>
            <a:off x="8319018" y="6411291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4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9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idx="4294967295"/>
          </p:nvPr>
        </p:nvSpPr>
        <p:spPr>
          <a:xfrm>
            <a:off x="3152775" y="427191"/>
            <a:ext cx="2838450" cy="42068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Panel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BDB1FD94-7F87-B087-F164-3CAC4E1D67E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</a:blip>
          <a:srcRect l="21019" r="15853"/>
          <a:stretch/>
        </p:blipFill>
        <p:spPr>
          <a:xfrm>
            <a:off x="451582" y="1210317"/>
            <a:ext cx="3150761" cy="499400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0B205D5-4051-BCBD-B3B2-4F78B9F80142}"/>
              </a:ext>
            </a:extLst>
          </p:cNvPr>
          <p:cNvGrpSpPr/>
          <p:nvPr/>
        </p:nvGrpSpPr>
        <p:grpSpPr>
          <a:xfrm>
            <a:off x="3301443" y="973394"/>
            <a:ext cx="5676593" cy="5467848"/>
            <a:chOff x="2727760" y="1081423"/>
            <a:chExt cx="6248402" cy="54098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06CAE13-1518-DD0D-022B-B3044044B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7095"/>
            <a:stretch/>
          </p:blipFill>
          <p:spPr>
            <a:xfrm>
              <a:off x="2727760" y="1081423"/>
              <a:ext cx="4298731" cy="540987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026489" y="1165505"/>
              <a:ext cx="1608083" cy="39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Baby’s Temp.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47661" y="1706788"/>
              <a:ext cx="1608083" cy="39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Alarm mute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47660" y="2165457"/>
              <a:ext cx="1949673" cy="669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Low Temperature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87076" y="2434206"/>
              <a:ext cx="1949673" cy="39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Set temperature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47660" y="2790823"/>
              <a:ext cx="1949673" cy="39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Adjust output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67369" y="3105301"/>
              <a:ext cx="1949673" cy="39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Heater output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67369" y="3461918"/>
              <a:ext cx="1949673" cy="39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Temp probe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6489" y="3936179"/>
              <a:ext cx="1949673" cy="39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Select mode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69995" y="5177786"/>
              <a:ext cx="1949673" cy="39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Heating element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42404" y="4607274"/>
              <a:ext cx="1949673" cy="39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Power button</a:t>
              </a:r>
            </a:p>
          </p:txBody>
        </p:sp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6BB9636-946E-FBC4-4A2B-31C189E900B6}"/>
              </a:ext>
            </a:extLst>
          </p:cNvPr>
          <p:cNvSpPr>
            <a:spLocks noGrp="1"/>
          </p:cNvSpPr>
          <p:nvPr/>
        </p:nvSpPr>
        <p:spPr>
          <a:xfrm>
            <a:off x="8513908" y="6341013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5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6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9935" y="1092659"/>
            <a:ext cx="3647767" cy="5144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15372" y="538777"/>
            <a:ext cx="6513256" cy="485775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Radiant Warmer - Alarms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02802C-F4B5-89AF-A68F-B1D48AE42338}"/>
              </a:ext>
            </a:extLst>
          </p:cNvPr>
          <p:cNvSpPr txBox="1">
            <a:spLocks/>
          </p:cNvSpPr>
          <p:nvPr/>
        </p:nvSpPr>
        <p:spPr bwMode="auto">
          <a:xfrm>
            <a:off x="3893574" y="1278191"/>
            <a:ext cx="4660489" cy="4886632"/>
          </a:xfrm>
          <a:prstGeom prst="rect">
            <a:avLst/>
          </a:prstGeom>
          <a:solidFill>
            <a:srgbClr val="FDDBFB"/>
          </a:solidFill>
          <a:ln>
            <a:solidFill>
              <a:srgbClr val="FDDBFB"/>
            </a:solidFill>
          </a:ln>
        </p:spPr>
        <p:txBody>
          <a:bodyPr vert="horz" wrap="square" lIns="68569" tIns="68569" rIns="68569" bIns="68569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143000" lvl="2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600200" lvl="3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057400" lvl="4" indent="-228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2200" kern="0" dirty="0"/>
              <a:t>High temperature (&gt;0.5°C difference in baby mode and &gt;38°C when in manual mode)</a:t>
            </a:r>
          </a:p>
          <a:p>
            <a:pPr defTabSz="3429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2200" kern="0" dirty="0"/>
              <a:t>Low infant temperature (&lt;0.5°C difference in baby mode)</a:t>
            </a:r>
          </a:p>
          <a:p>
            <a:pPr defTabSz="3429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2200" kern="0" dirty="0"/>
              <a:t>Sensor disconnect alarm – when sensor is unplugged or faulty when in baby mode</a:t>
            </a:r>
          </a:p>
          <a:p>
            <a:pPr defTabSz="3429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2200" kern="0" dirty="0"/>
              <a:t>Power failure alarm</a:t>
            </a:r>
          </a:p>
          <a:p>
            <a:pPr defTabSz="3429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2200" kern="0" dirty="0"/>
              <a:t>Time out Manual mode alert alarm (every 15min)</a:t>
            </a:r>
          </a:p>
          <a:p>
            <a:pPr defTabSz="3429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sz="2200" kern="0" dirty="0"/>
              <a:t>Error alarm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A3A82E-26DF-77EA-D3C5-7AF13F07005A}"/>
              </a:ext>
            </a:extLst>
          </p:cNvPr>
          <p:cNvSpPr>
            <a:spLocks noGrp="1"/>
          </p:cNvSpPr>
          <p:nvPr/>
        </p:nvSpPr>
        <p:spPr>
          <a:xfrm>
            <a:off x="8397676" y="6273639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6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4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68859" y="554924"/>
            <a:ext cx="6601747" cy="477907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Radiant Warmer - Caution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4294967295"/>
          </p:nvPr>
        </p:nvSpPr>
        <p:spPr>
          <a:xfrm>
            <a:off x="1130709" y="2247714"/>
            <a:ext cx="7146831" cy="2815899"/>
          </a:xfrm>
        </p:spPr>
        <p:txBody>
          <a:bodyPr>
            <a:normAutofit/>
          </a:bodyPr>
          <a:lstStyle/>
          <a:p>
            <a:pPr marL="257175" indent="-257175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preterms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require strict temperature regulation &amp; monitoring while under  the radiant warmer during resuscitation.</a:t>
            </a:r>
          </a:p>
          <a:p>
            <a:pPr marL="257175" indent="-257175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Switch from prewarm mode to baby/servo mode after stabilizing the baby.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459757-747B-43C7-852C-B8E75116B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729" y="5624052"/>
            <a:ext cx="7323811" cy="511277"/>
          </a:xfrm>
          <a:prstGeom prst="rect">
            <a:avLst/>
          </a:prstGeom>
          <a:solidFill>
            <a:srgbClr val="F694EA"/>
          </a:solidFill>
          <a:ln>
            <a:noFill/>
          </a:ln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Clr>
                <a:srgbClr val="677480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  <a:ea typeface="Lato"/>
                <a:cs typeface="Arial" panose="020B0604020202020204" pitchFamily="34" charset="0"/>
                <a:sym typeface="Lato"/>
              </a:rPr>
              <a:t>For asphyxiated babies maintain </a:t>
            </a:r>
            <a:r>
              <a:rPr lang="en-US" altLang="en-US" sz="2400" dirty="0" err="1">
                <a:solidFill>
                  <a:prstClr val="black"/>
                </a:solidFill>
                <a:ea typeface="Lato"/>
                <a:cs typeface="Arial" panose="020B0604020202020204" pitchFamily="34" charset="0"/>
                <a:sym typeface="Lato"/>
              </a:rPr>
              <a:t>normothermia</a:t>
            </a:r>
            <a:r>
              <a:rPr lang="en-US" altLang="en-US" sz="2400" dirty="0">
                <a:solidFill>
                  <a:prstClr val="black"/>
                </a:solidFill>
                <a:ea typeface="Lato"/>
                <a:cs typeface="Arial" panose="020B0604020202020204" pitchFamily="34" charset="0"/>
                <a:sym typeface="Lato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DA31C-C57B-11A6-CCA7-560647F4FB84}"/>
              </a:ext>
            </a:extLst>
          </p:cNvPr>
          <p:cNvSpPr>
            <a:spLocks noGrp="1"/>
          </p:cNvSpPr>
          <p:nvPr/>
        </p:nvSpPr>
        <p:spPr>
          <a:xfrm>
            <a:off x="8545160" y="6371961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7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0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99851" y="478958"/>
            <a:ext cx="6945876" cy="4854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Radiant Warmer - Preparation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 descr="know Icon 80163">
            <a:extLst>
              <a:ext uri="{FF2B5EF4-FFF2-40B4-BE49-F238E27FC236}">
                <a16:creationId xmlns:a16="http://schemas.microsoft.com/office/drawing/2014/main" id="{F7EEAB4F-5C5F-4CD4-9597-3AE76775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6774" y="1027074"/>
            <a:ext cx="1883045" cy="19695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F4B21935-CE5B-4934-851D-AC9253DB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02" y="1677978"/>
            <a:ext cx="2313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1. </a:t>
            </a:r>
            <a:r>
              <a:rPr lang="en-US" altLang="en-US" sz="1800" dirty="0">
                <a:solidFill>
                  <a:srgbClr val="000000"/>
                </a:solidFill>
              </a:rPr>
              <a:t>Know the type of radiant warmer, its parts and how to use them</a:t>
            </a:r>
          </a:p>
        </p:txBody>
      </p:sp>
      <p:pic>
        <p:nvPicPr>
          <p:cNvPr id="8" name="Picture 12" descr="clipboard Icon 202115">
            <a:extLst>
              <a:ext uri="{FF2B5EF4-FFF2-40B4-BE49-F238E27FC236}">
                <a16:creationId xmlns:a16="http://schemas.microsoft.com/office/drawing/2014/main" id="{51469EB4-F71C-421E-8D54-5EBB1420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2930" y="3186306"/>
            <a:ext cx="1417049" cy="14385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EB9DB975-395A-46B7-84F4-70B52AFB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02" y="3509569"/>
            <a:ext cx="24677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2. </a:t>
            </a:r>
            <a:r>
              <a:rPr lang="en-US" altLang="en-US" sz="1800" dirty="0">
                <a:solidFill>
                  <a:srgbClr val="000000"/>
                </a:solidFill>
              </a:rPr>
              <a:t>Assemble all necessary items for resuscitation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445001C6-9C14-40E8-AE2B-9B02DD77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/>
          <a:stretch>
            <a:fillRect/>
          </a:stretch>
        </p:blipFill>
        <p:spPr bwMode="auto">
          <a:xfrm>
            <a:off x="2888203" y="5194472"/>
            <a:ext cx="1726501" cy="140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0C70F2EC-9DD1-414B-914F-6F1A67E09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03" y="5133412"/>
            <a:ext cx="2313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3. </a:t>
            </a:r>
            <a:r>
              <a:rPr lang="en-US" altLang="en-US" sz="1800" dirty="0">
                <a:solidFill>
                  <a:srgbClr val="000000"/>
                </a:solidFill>
              </a:rPr>
              <a:t>Lock the radiant warmer castors to secure it in place</a:t>
            </a:r>
          </a:p>
        </p:txBody>
      </p:sp>
      <p:pic>
        <p:nvPicPr>
          <p:cNvPr id="14" name="Picture 16" descr="Hand Washing Icon 2383491">
            <a:extLst>
              <a:ext uri="{FF2B5EF4-FFF2-40B4-BE49-F238E27FC236}">
                <a16:creationId xmlns:a16="http://schemas.microsoft.com/office/drawing/2014/main" id="{E43C5899-0E5D-484B-B3D3-88C7E32E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7215598" y="1269194"/>
            <a:ext cx="1660257" cy="153692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D0F09D4E-FFD3-4177-99BB-E63E31BC0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91" y="1667863"/>
            <a:ext cx="2584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4. </a:t>
            </a:r>
            <a:r>
              <a:rPr lang="en-US" altLang="en-US" sz="1800" dirty="0">
                <a:solidFill>
                  <a:srgbClr val="000000"/>
                </a:solidFill>
              </a:rPr>
              <a:t>Observe hand hygiene and wear PPE</a:t>
            </a:r>
          </a:p>
        </p:txBody>
      </p:sp>
      <p:pic>
        <p:nvPicPr>
          <p:cNvPr id="17" name="Picture 18" descr="Alcohol gel Icon 3344635">
            <a:extLst>
              <a:ext uri="{FF2B5EF4-FFF2-40B4-BE49-F238E27FC236}">
                <a16:creationId xmlns:a16="http://schemas.microsoft.com/office/drawing/2014/main" id="{5D1F7E77-781B-4BE6-A084-F512A010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44342" y="3351423"/>
            <a:ext cx="1159421" cy="134075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23">
            <a:extLst>
              <a:ext uri="{FF2B5EF4-FFF2-40B4-BE49-F238E27FC236}">
                <a16:creationId xmlns:a16="http://schemas.microsoft.com/office/drawing/2014/main" id="{87A8E4D4-002B-45C8-B8E2-00EA427DB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920" y="3506577"/>
            <a:ext cx="27185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5. </a:t>
            </a:r>
            <a:r>
              <a:rPr lang="en-US" altLang="en-US" sz="1800" dirty="0">
                <a:solidFill>
                  <a:srgbClr val="000000"/>
                </a:solidFill>
              </a:rPr>
              <a:t>Clean temperature probe with 70% alcohol and attach to warmer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3A48F6A0-C87F-4EC8-8A89-8FF39C70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920" y="5133412"/>
            <a:ext cx="2640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 dirty="0"/>
              <a:t>6. </a:t>
            </a:r>
            <a:r>
              <a:rPr lang="en-US" altLang="en-US" sz="1800" dirty="0">
                <a:solidFill>
                  <a:srgbClr val="000000"/>
                </a:solidFill>
              </a:rPr>
              <a:t>Switch the warmer on and set Prewarm mode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C3D2B-3354-C68A-C876-60E80DBEA1F5}"/>
              </a:ext>
            </a:extLst>
          </p:cNvPr>
          <p:cNvSpPr>
            <a:spLocks noGrp="1"/>
          </p:cNvSpPr>
          <p:nvPr/>
        </p:nvSpPr>
        <p:spPr>
          <a:xfrm>
            <a:off x="8525496" y="6401458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8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3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E877-64CF-B0D3-CDE2-056A8399E4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5282" y="542515"/>
            <a:ext cx="5733435" cy="490538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Preparation Requirements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F684D85-E7D4-5EC9-3A48-FB89189312C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9936" y="2782737"/>
            <a:ext cx="3795251" cy="3470581"/>
          </a:xfrm>
          <a:solidFill>
            <a:srgbClr val="F7D1F5"/>
          </a:solidFill>
        </p:spPr>
        <p:txBody>
          <a:bodyPr vert="horz" lIns="68580" tIns="137160" rIns="68580" bIns="3429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power source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 sensor (probe)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Clean mattress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Linen to cover the mattress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Cotton swabs with 70% alcohol Items for the specific procedure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B30BB8-6DC2-94AB-EEB1-DB54D2B0A35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20833" y="2792777"/>
            <a:ext cx="4050892" cy="3470582"/>
          </a:xfrm>
          <a:solidFill>
            <a:srgbClr val="F7D1F5"/>
          </a:solidFill>
        </p:spPr>
        <p:txBody>
          <a:bodyPr vert="horz" lIns="205740" tIns="137160" rIns="205740" bIns="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Alcohol based hand rub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Medical adhesive tape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thermometer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Plastic Wrap (if below 32 weeks GA)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Items for the specific procedure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FCC!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Baby with solid fill">
            <a:extLst>
              <a:ext uri="{FF2B5EF4-FFF2-40B4-BE49-F238E27FC236}">
                <a16:creationId xmlns:a16="http://schemas.microsoft.com/office/drawing/2014/main" id="{074B3426-B78D-C7E6-9133-EB34C19D1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8275" y="1291378"/>
            <a:ext cx="1196008" cy="1196008"/>
          </a:xfrm>
          <a:prstGeom prst="rect">
            <a:avLst/>
          </a:prstGeom>
        </p:spPr>
      </p:pic>
      <p:pic>
        <p:nvPicPr>
          <p:cNvPr id="14" name="Graphic 13" descr="Tools with solid fill">
            <a:extLst>
              <a:ext uri="{FF2B5EF4-FFF2-40B4-BE49-F238E27FC236}">
                <a16:creationId xmlns:a16="http://schemas.microsoft.com/office/drawing/2014/main" id="{1AACD31E-F34B-CC0F-4858-3E22A3822A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9717" y="1408205"/>
            <a:ext cx="962354" cy="9623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1E531-6429-C61E-43A3-FE7E42679455}"/>
              </a:ext>
            </a:extLst>
          </p:cNvPr>
          <p:cNvSpPr>
            <a:spLocks noGrp="1"/>
          </p:cNvSpPr>
          <p:nvPr/>
        </p:nvSpPr>
        <p:spPr>
          <a:xfrm>
            <a:off x="8439661" y="6368291"/>
            <a:ext cx="464128" cy="200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/>
            <a:fld id="{00000000-1234-1234-1234-123412341234}" type="slidenum">
              <a:rPr lang="en-US" sz="750">
                <a:solidFill>
                  <a:prstClr val="white">
                    <a:lumMod val="50000"/>
                  </a:prstClr>
                </a:solidFill>
              </a:rPr>
              <a:pPr defTabSz="342900"/>
              <a:t>9</a:t>
            </a:fld>
            <a:endParaRPr lang="en-US" sz="7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81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245</TotalTime>
  <Words>676</Words>
  <Application>Microsoft Office PowerPoint</Application>
  <PresentationFormat>On-screen Show (4:3)</PresentationFormat>
  <Paragraphs>102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Lato</vt:lpstr>
      <vt:lpstr>Times New Roman</vt:lpstr>
      <vt:lpstr>Office Theme</vt:lpstr>
      <vt:lpstr>Use of a radiant warmer</vt:lpstr>
      <vt:lpstr>Objectives </vt:lpstr>
      <vt:lpstr>Radiant Warmer</vt:lpstr>
      <vt:lpstr>The Radiant Warmer - Modes</vt:lpstr>
      <vt:lpstr>Control Panel</vt:lpstr>
      <vt:lpstr>The Radiant Warmer - Alarms</vt:lpstr>
      <vt:lpstr>The Radiant Warmer - Caution</vt:lpstr>
      <vt:lpstr>The Radiant Warmer - Preparation</vt:lpstr>
      <vt:lpstr>Preparation Requirements</vt:lpstr>
      <vt:lpstr>The Radiant Warmer Connecting to Peripherals</vt:lpstr>
      <vt:lpstr>The Radiant Warmer advantages</vt:lpstr>
      <vt:lpstr>The Radiant Warmer – Probe Use</vt:lpstr>
      <vt:lpstr>The Radiant Warmer – Function Check</vt:lpstr>
      <vt:lpstr>The Radiant Warmer – Do Not!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Griffin Marube Anasi</dc:creator>
  <cp:lastModifiedBy>USER</cp:lastModifiedBy>
  <cp:revision>4</cp:revision>
  <dcterms:created xsi:type="dcterms:W3CDTF">2025-05-21T13:16:16Z</dcterms:created>
  <dcterms:modified xsi:type="dcterms:W3CDTF">2025-09-30T08:26:42Z</dcterms:modified>
</cp:coreProperties>
</file>