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5"/>
  </p:notesMasterIdLst>
  <p:sldIdLst>
    <p:sldId id="1754" r:id="rId2"/>
    <p:sldId id="1967" r:id="rId3"/>
    <p:sldId id="1758" r:id="rId4"/>
    <p:sldId id="1757" r:id="rId5"/>
    <p:sldId id="1789" r:id="rId6"/>
    <p:sldId id="1857" r:id="rId7"/>
    <p:sldId id="1762" r:id="rId8"/>
    <p:sldId id="1784" r:id="rId9"/>
    <p:sldId id="1966" r:id="rId10"/>
    <p:sldId id="331" r:id="rId11"/>
    <p:sldId id="1895" r:id="rId12"/>
    <p:sldId id="1021" r:id="rId13"/>
    <p:sldId id="178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E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12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17DC0-1862-49F3-8207-BCC32AA75190}" type="datetimeFigureOut">
              <a:rPr lang="en-AE" smtClean="0"/>
              <a:t>30/09/2025</a:t>
            </a:fld>
            <a:endParaRPr lang="en-A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F988E-65D9-4D0E-928B-85DD136C6FCD}" type="slidenum">
              <a:rPr lang="en-AE" smtClean="0"/>
              <a:t>‹#›</a:t>
            </a:fld>
            <a:endParaRPr lang="en-AE"/>
          </a:p>
        </p:txBody>
      </p:sp>
    </p:spTree>
    <p:extLst>
      <p:ext uri="{BB962C8B-B14F-4D97-AF65-F5344CB8AC3E}">
        <p14:creationId xmlns:p14="http://schemas.microsoft.com/office/powerpoint/2010/main" val="3281231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747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3" name="Google Shape;573;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 important aspect of understanding FRC (and the respiratory cycle in general) is knowledge of the forces involved. There are 2 main mechanical forces throughout the breathing cycle: the force of the chest wall and the force of the lungs. Without the necessary physiological pressures, the chest wall would expand outward, and the lungs would collapse. This is what occurs when the vacuum is disrupted such as with a stab wound leading to a pneumothorax. FRC is the point at which these forces are at equilibrium; that is, the difference between the inner recoil forces of the lungs and the outer recoil forces of the chest wall are balanced</a:t>
            </a:r>
            <a:endParaRPr/>
          </a:p>
        </p:txBody>
      </p:sp>
      <p:sp>
        <p:nvSpPr>
          <p:cNvPr id="574" name="Google Shape;574;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prstClr val="black"/>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2864457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7" name="Google Shape;557;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Times"/>
                <a:ea typeface="Times"/>
                <a:cs typeface="Times"/>
                <a:sym typeface="Times"/>
              </a:rPr>
              <a:t>By avoiding endotracheal intubation and mechanical</a:t>
            </a:r>
            <a:endParaRPr dirty="0"/>
          </a:p>
          <a:p>
            <a:pPr marL="0" lvl="0" indent="0" algn="l" rtl="0">
              <a:spcBef>
                <a:spcPts val="0"/>
              </a:spcBef>
              <a:spcAft>
                <a:spcPts val="0"/>
              </a:spcAft>
              <a:buNone/>
            </a:pPr>
            <a:r>
              <a:rPr lang="en-US" dirty="0">
                <a:latin typeface="Times"/>
                <a:ea typeface="Times"/>
                <a:cs typeface="Times"/>
                <a:sym typeface="Times"/>
              </a:rPr>
              <a:t>ventilation, the constant distending pressure maintained in</a:t>
            </a:r>
            <a:endParaRPr dirty="0"/>
          </a:p>
          <a:p>
            <a:pPr marL="0" lvl="0" indent="0" algn="l" rtl="0">
              <a:spcBef>
                <a:spcPts val="0"/>
              </a:spcBef>
              <a:spcAft>
                <a:spcPts val="0"/>
              </a:spcAft>
              <a:buNone/>
            </a:pPr>
            <a:r>
              <a:rPr lang="en-US" dirty="0">
                <a:latin typeface="Times"/>
                <a:ea typeface="Times"/>
                <a:cs typeface="Times"/>
                <a:sym typeface="Times"/>
              </a:rPr>
              <a:t>the lung by CPAP may also provide some physiologic</a:t>
            </a:r>
            <a:endParaRPr dirty="0"/>
          </a:p>
          <a:p>
            <a:pPr marL="0" lvl="0" indent="0" algn="l" rtl="0">
              <a:spcBef>
                <a:spcPts val="0"/>
              </a:spcBef>
              <a:spcAft>
                <a:spcPts val="0"/>
              </a:spcAft>
              <a:buNone/>
            </a:pPr>
            <a:r>
              <a:rPr lang="en-US" dirty="0">
                <a:latin typeface="Times"/>
                <a:ea typeface="Times"/>
                <a:cs typeface="Times"/>
                <a:sym typeface="Times"/>
              </a:rPr>
              <a:t>benefits regarding lung protection and development. In</a:t>
            </a:r>
            <a:endParaRPr dirty="0"/>
          </a:p>
          <a:p>
            <a:pPr marL="0" lvl="0" indent="0" algn="l" rtl="0">
              <a:spcBef>
                <a:spcPts val="0"/>
              </a:spcBef>
              <a:spcAft>
                <a:spcPts val="0"/>
              </a:spcAft>
              <a:buNone/>
            </a:pPr>
            <a:r>
              <a:rPr lang="en-US" dirty="0">
                <a:latin typeface="Times"/>
                <a:ea typeface="Times"/>
                <a:cs typeface="Times"/>
                <a:sym typeface="Times"/>
              </a:rPr>
              <a:t>utero the transpulmonary pressure of the fluid-filled developing</a:t>
            </a:r>
            <a:endParaRPr dirty="0"/>
          </a:p>
          <a:p>
            <a:pPr marL="0" lvl="0" indent="0" algn="l" rtl="0">
              <a:spcBef>
                <a:spcPts val="0"/>
              </a:spcBef>
              <a:spcAft>
                <a:spcPts val="0"/>
              </a:spcAft>
              <a:buNone/>
            </a:pPr>
            <a:r>
              <a:rPr lang="en-US" dirty="0">
                <a:latin typeface="Times"/>
                <a:ea typeface="Times"/>
                <a:cs typeface="Times"/>
                <a:sym typeface="Times"/>
              </a:rPr>
              <a:t>lung is approximately 3–4 cm H2O.51 Coincidently,</a:t>
            </a:r>
            <a:endParaRPr dirty="0"/>
          </a:p>
          <a:p>
            <a:pPr marL="0" lvl="0" indent="0" algn="l" rtl="0">
              <a:spcBef>
                <a:spcPts val="0"/>
              </a:spcBef>
              <a:spcAft>
                <a:spcPts val="0"/>
              </a:spcAft>
              <a:buNone/>
            </a:pPr>
            <a:r>
              <a:rPr lang="en-US" dirty="0">
                <a:latin typeface="Times"/>
                <a:ea typeface="Times"/>
                <a:cs typeface="Times"/>
                <a:sym typeface="Times"/>
              </a:rPr>
              <a:t>CPAP at 5 cm H2O results in nasal pharyngeal</a:t>
            </a:r>
            <a:endParaRPr dirty="0"/>
          </a:p>
          <a:p>
            <a:pPr marL="0" lvl="0" indent="0" algn="l" rtl="0">
              <a:spcBef>
                <a:spcPts val="0"/>
              </a:spcBef>
              <a:spcAft>
                <a:spcPts val="0"/>
              </a:spcAft>
              <a:buNone/>
            </a:pPr>
            <a:r>
              <a:rPr lang="en-US" dirty="0">
                <a:latin typeface="Times"/>
                <a:ea typeface="Times"/>
                <a:cs typeface="Times"/>
                <a:sym typeface="Times"/>
              </a:rPr>
              <a:t>distending pressure of approximately 2–3 cm H2O.52 In</a:t>
            </a:r>
            <a:endParaRPr dirty="0"/>
          </a:p>
          <a:p>
            <a:pPr marL="0" lvl="0" indent="0" algn="l" rtl="0">
              <a:spcBef>
                <a:spcPts val="0"/>
              </a:spcBef>
              <a:spcAft>
                <a:spcPts val="0"/>
              </a:spcAft>
              <a:buNone/>
            </a:pPr>
            <a:r>
              <a:rPr lang="en-US" dirty="0">
                <a:latin typeface="Times"/>
                <a:ea typeface="Times"/>
                <a:cs typeface="Times"/>
                <a:sym typeface="Times"/>
              </a:rPr>
              <a:t>theory, spontaneous breathing, at a constant “low” distending</a:t>
            </a:r>
            <a:endParaRPr dirty="0"/>
          </a:p>
          <a:p>
            <a:pPr marL="0" lvl="0" indent="0" algn="l" rtl="0">
              <a:spcBef>
                <a:spcPts val="0"/>
              </a:spcBef>
              <a:spcAft>
                <a:spcPts val="0"/>
              </a:spcAft>
              <a:buNone/>
            </a:pPr>
            <a:r>
              <a:rPr lang="en-US" dirty="0">
                <a:latin typeface="Times"/>
                <a:ea typeface="Times"/>
                <a:cs typeface="Times"/>
                <a:sym typeface="Times"/>
              </a:rPr>
              <a:t>pressure, as provided by CPAP, would seem to be</a:t>
            </a:r>
            <a:endParaRPr dirty="0"/>
          </a:p>
          <a:p>
            <a:pPr marL="0" lvl="0" indent="0" algn="l" rtl="0">
              <a:spcBef>
                <a:spcPts val="0"/>
              </a:spcBef>
              <a:spcAft>
                <a:spcPts val="0"/>
              </a:spcAft>
              <a:buNone/>
            </a:pPr>
            <a:r>
              <a:rPr lang="en-US" dirty="0">
                <a:latin typeface="Times"/>
                <a:ea typeface="Times"/>
                <a:cs typeface="Times"/>
                <a:sym typeface="Times"/>
              </a:rPr>
              <a:t>more likely to provide some mechanical similarities to the</a:t>
            </a:r>
            <a:endParaRPr dirty="0"/>
          </a:p>
          <a:p>
            <a:pPr marL="0" lvl="0" indent="0" algn="l" rtl="0">
              <a:spcBef>
                <a:spcPts val="0"/>
              </a:spcBef>
              <a:spcAft>
                <a:spcPts val="0"/>
              </a:spcAft>
              <a:buNone/>
            </a:pPr>
            <a:r>
              <a:rPr lang="en-US" dirty="0">
                <a:latin typeface="Times"/>
                <a:ea typeface="Times"/>
                <a:cs typeface="Times"/>
                <a:sym typeface="Times"/>
              </a:rPr>
              <a:t>lungs in the intrauterine environment, promoting lung</a:t>
            </a:r>
            <a:endParaRPr dirty="0"/>
          </a:p>
          <a:p>
            <a:pPr marL="0" lvl="0" indent="0" algn="l" rtl="0">
              <a:spcBef>
                <a:spcPts val="0"/>
              </a:spcBef>
              <a:spcAft>
                <a:spcPts val="0"/>
              </a:spcAft>
              <a:buNone/>
            </a:pPr>
            <a:r>
              <a:rPr lang="en-US" dirty="0">
                <a:latin typeface="Times"/>
                <a:ea typeface="Times"/>
                <a:cs typeface="Times"/>
                <a:sym typeface="Times"/>
              </a:rPr>
              <a:t>growth/development and protection, than would mechanical</a:t>
            </a:r>
            <a:endParaRPr dirty="0"/>
          </a:p>
          <a:p>
            <a:pPr marL="0" lvl="0" indent="0" algn="l" rtl="0">
              <a:spcBef>
                <a:spcPts val="0"/>
              </a:spcBef>
              <a:spcAft>
                <a:spcPts val="0"/>
              </a:spcAft>
              <a:buNone/>
            </a:pPr>
            <a:r>
              <a:rPr lang="en-US" dirty="0">
                <a:latin typeface="Times"/>
                <a:ea typeface="Times"/>
                <a:cs typeface="Times"/>
                <a:sym typeface="Times"/>
              </a:rPr>
              <a:t>ventilation, which uses relatively high inflation pressure.</a:t>
            </a:r>
            <a:endParaRPr dirty="0"/>
          </a:p>
          <a:p>
            <a:pPr marL="0" lvl="0" indent="0" algn="l" rtl="0">
              <a:spcBef>
                <a:spcPts val="0"/>
              </a:spcBef>
              <a:spcAft>
                <a:spcPts val="0"/>
              </a:spcAft>
              <a:buNone/>
            </a:pPr>
            <a:r>
              <a:rPr lang="en-US" dirty="0">
                <a:latin typeface="Times"/>
                <a:ea typeface="Times"/>
                <a:cs typeface="Times"/>
                <a:sym typeface="Times"/>
              </a:rPr>
              <a:t>Much of the experimental evidence used to evaluate</a:t>
            </a:r>
            <a:endParaRPr dirty="0"/>
          </a:p>
          <a:p>
            <a:pPr marL="0" lvl="0" indent="0" algn="l" rtl="0">
              <a:spcBef>
                <a:spcPts val="0"/>
              </a:spcBef>
              <a:spcAft>
                <a:spcPts val="0"/>
              </a:spcAft>
              <a:buNone/>
            </a:pPr>
            <a:r>
              <a:rPr lang="en-US" dirty="0">
                <a:latin typeface="Times"/>
                <a:ea typeface="Times"/>
                <a:cs typeface="Times"/>
                <a:sym typeface="Times"/>
              </a:rPr>
              <a:t>these physiologic effects has been limited to a few studies</a:t>
            </a:r>
            <a:endParaRPr dirty="0"/>
          </a:p>
          <a:p>
            <a:pPr marL="0" lvl="0" indent="0" algn="l" rtl="0">
              <a:spcBef>
                <a:spcPts val="0"/>
              </a:spcBef>
              <a:spcAft>
                <a:spcPts val="0"/>
              </a:spcAft>
              <a:buNone/>
            </a:pPr>
            <a:r>
              <a:rPr lang="en-US" dirty="0">
                <a:latin typeface="Times"/>
                <a:ea typeface="Times"/>
                <a:cs typeface="Times"/>
                <a:sym typeface="Times"/>
              </a:rPr>
              <a:t>using animal models of prematurity</a:t>
            </a:r>
            <a:endParaRPr dirty="0"/>
          </a:p>
        </p:txBody>
      </p:sp>
      <p:sp>
        <p:nvSpPr>
          <p:cNvPr id="558" name="Google Shape;558;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200" b="0" i="0" u="none" strike="noStrike" kern="120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2929647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1985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5" name="Google Shape;585;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586" name="Google Shape;586;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2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655916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6" name="Google Shape;626;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7" name="Google Shape;627;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200" b="0" i="0" u="none" strike="noStrike" kern="120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156020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9DAD5A-0828-48AC-A0C8-C7A55594DA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633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8" name="Google Shape;848;p7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dirty="0"/>
              <a:t>Monitor patient;</a:t>
            </a:r>
            <a:endParaRPr b="1" dirty="0"/>
          </a:p>
          <a:p>
            <a:pPr marL="228600" lvl="0" indent="-228600" algn="l" rtl="0">
              <a:spcBef>
                <a:spcPts val="360"/>
              </a:spcBef>
              <a:spcAft>
                <a:spcPts val="0"/>
              </a:spcAft>
              <a:buClr>
                <a:schemeClr val="dk1"/>
              </a:buClr>
              <a:buSzPts val="1200"/>
              <a:buFont typeface="Calibri"/>
              <a:buAutoNum type="arabicPeriod"/>
            </a:pPr>
            <a:r>
              <a:rPr lang="en-US" dirty="0"/>
              <a:t>Vital signs (respiratory rate, heart rate, SPO</a:t>
            </a:r>
            <a:r>
              <a:rPr lang="en-US" baseline="-25000" dirty="0"/>
              <a:t>2</a:t>
            </a:r>
            <a:r>
              <a:rPr lang="en-US" dirty="0"/>
              <a:t> and temperature)</a:t>
            </a:r>
            <a:endParaRPr dirty="0"/>
          </a:p>
          <a:p>
            <a:pPr marL="228600" lvl="0" indent="-228600" algn="l" rtl="0">
              <a:spcBef>
                <a:spcPts val="360"/>
              </a:spcBef>
              <a:spcAft>
                <a:spcPts val="0"/>
              </a:spcAft>
              <a:buClr>
                <a:schemeClr val="dk1"/>
              </a:buClr>
              <a:buSzPts val="1200"/>
              <a:buFont typeface="Calibri"/>
              <a:buAutoNum type="arabicPeriod"/>
            </a:pPr>
            <a:r>
              <a:rPr lang="en-US" dirty="0"/>
              <a:t>Work of breathing</a:t>
            </a:r>
            <a:endParaRPr dirty="0"/>
          </a:p>
          <a:p>
            <a:pPr marL="228600" lvl="0" indent="-228600" algn="l" rtl="0">
              <a:spcBef>
                <a:spcPts val="360"/>
              </a:spcBef>
              <a:spcAft>
                <a:spcPts val="0"/>
              </a:spcAft>
              <a:buClr>
                <a:schemeClr val="dk1"/>
              </a:buClr>
              <a:buSzPts val="1200"/>
              <a:buFont typeface="Calibri"/>
              <a:buAutoNum type="arabicPeriod"/>
            </a:pPr>
            <a:r>
              <a:rPr lang="en-US" dirty="0"/>
              <a:t>Nasal blockages - Provide a few drops of saline to each nostril</a:t>
            </a:r>
            <a:endParaRPr dirty="0"/>
          </a:p>
          <a:p>
            <a:pPr marL="228600" lvl="0" indent="-228600" algn="l" rtl="0">
              <a:spcBef>
                <a:spcPts val="360"/>
              </a:spcBef>
              <a:spcAft>
                <a:spcPts val="0"/>
              </a:spcAft>
              <a:buClr>
                <a:schemeClr val="dk1"/>
              </a:buClr>
              <a:buSzPts val="1200"/>
              <a:buFont typeface="Calibri"/>
              <a:buAutoNum type="arabicPeriod"/>
            </a:pPr>
            <a:r>
              <a:rPr lang="en-US" dirty="0"/>
              <a:t>Abdominal distension – ensure oral gastric tube is in situ and open. </a:t>
            </a:r>
            <a:endParaRPr dirty="0"/>
          </a:p>
          <a:p>
            <a:pPr marL="0" lvl="0" indent="0" algn="l" rtl="0">
              <a:spcBef>
                <a:spcPts val="360"/>
              </a:spcBef>
              <a:spcAft>
                <a:spcPts val="0"/>
              </a:spcAft>
              <a:buClr>
                <a:schemeClr val="dk1"/>
              </a:buClr>
              <a:buSzPts val="1200"/>
              <a:buFont typeface="Arial"/>
              <a:buNone/>
            </a:pPr>
            <a:endParaRPr b="1" dirty="0"/>
          </a:p>
          <a:p>
            <a:pPr marL="0" lvl="0" indent="0" algn="l" rtl="0">
              <a:spcBef>
                <a:spcPts val="360"/>
              </a:spcBef>
              <a:spcAft>
                <a:spcPts val="0"/>
              </a:spcAft>
              <a:buClr>
                <a:schemeClr val="dk1"/>
              </a:buClr>
              <a:buSzPts val="1200"/>
              <a:buFont typeface="Arial"/>
              <a:buNone/>
            </a:pPr>
            <a:r>
              <a:rPr lang="en-US" b="1" dirty="0"/>
              <a:t>Check Attachment</a:t>
            </a:r>
            <a:endParaRPr dirty="0"/>
          </a:p>
          <a:p>
            <a:pPr marL="171450" lvl="0" indent="-171450" algn="l" rtl="0">
              <a:spcBef>
                <a:spcPts val="360"/>
              </a:spcBef>
              <a:spcAft>
                <a:spcPts val="0"/>
              </a:spcAft>
              <a:buClr>
                <a:schemeClr val="dk1"/>
              </a:buClr>
              <a:buSzPts val="1200"/>
              <a:buFont typeface="Arial"/>
              <a:buChar char="•"/>
            </a:pPr>
            <a:r>
              <a:rPr lang="en-US" dirty="0"/>
              <a:t>Check position of the prongs - Prongs should not be against the nose</a:t>
            </a:r>
            <a:endParaRPr dirty="0"/>
          </a:p>
          <a:p>
            <a:pPr marL="171450" lvl="0" indent="-171450" algn="l" rtl="0">
              <a:spcBef>
                <a:spcPts val="360"/>
              </a:spcBef>
              <a:spcAft>
                <a:spcPts val="0"/>
              </a:spcAft>
              <a:buClr>
                <a:schemeClr val="dk1"/>
              </a:buClr>
              <a:buSzPts val="1200"/>
              <a:buFont typeface="Arial"/>
              <a:buChar char="•"/>
            </a:pPr>
            <a:r>
              <a:rPr lang="en-US" dirty="0"/>
              <a:t>Check nasal septum for skin compromise</a:t>
            </a:r>
            <a:endParaRPr dirty="0"/>
          </a:p>
          <a:p>
            <a:pPr marL="171450" lvl="0" indent="-171450" algn="l" rtl="0">
              <a:spcBef>
                <a:spcPts val="360"/>
              </a:spcBef>
              <a:spcAft>
                <a:spcPts val="0"/>
              </a:spcAft>
              <a:buClr>
                <a:schemeClr val="dk1"/>
              </a:buClr>
              <a:buSzPts val="1200"/>
              <a:buFont typeface="Arial"/>
              <a:buChar char="•"/>
            </a:pPr>
            <a:r>
              <a:rPr lang="en-US" dirty="0"/>
              <a:t>Check tubing - Tubing should not be kinked or misplaced</a:t>
            </a:r>
            <a:endParaRPr dirty="0"/>
          </a:p>
          <a:p>
            <a:pPr marL="171450" lvl="0" indent="-171450" algn="l" rtl="0">
              <a:spcBef>
                <a:spcPts val="360"/>
              </a:spcBef>
              <a:spcAft>
                <a:spcPts val="0"/>
              </a:spcAft>
              <a:buClr>
                <a:schemeClr val="dk1"/>
              </a:buClr>
              <a:buSzPts val="1200"/>
              <a:buFont typeface="Arial"/>
              <a:buChar char="•"/>
            </a:pPr>
            <a:r>
              <a:rPr lang="en-US" dirty="0"/>
              <a:t>Check that the hat is not loose; if it is loose, replace with new hat </a:t>
            </a:r>
            <a:endParaRPr dirty="0"/>
          </a:p>
          <a:p>
            <a:pPr marL="0" lvl="0" indent="0" algn="l" rtl="0">
              <a:spcBef>
                <a:spcPts val="360"/>
              </a:spcBef>
              <a:spcAft>
                <a:spcPts val="0"/>
              </a:spcAft>
              <a:buClr>
                <a:schemeClr val="dk1"/>
              </a:buClr>
              <a:buSzPts val="1200"/>
              <a:buFont typeface="Arial"/>
              <a:buNone/>
            </a:pPr>
            <a:endParaRPr b="1" dirty="0"/>
          </a:p>
          <a:p>
            <a:pPr marL="0" lvl="0" indent="0" algn="l" rtl="0">
              <a:spcBef>
                <a:spcPts val="360"/>
              </a:spcBef>
              <a:spcAft>
                <a:spcPts val="0"/>
              </a:spcAft>
              <a:buClr>
                <a:schemeClr val="dk1"/>
              </a:buClr>
              <a:buSzPts val="1200"/>
              <a:buFont typeface="Arial"/>
              <a:buNone/>
            </a:pPr>
            <a:r>
              <a:rPr lang="en-US" b="1" dirty="0"/>
              <a:t>Check Equipment Function</a:t>
            </a:r>
            <a:endParaRPr dirty="0"/>
          </a:p>
          <a:p>
            <a:pPr marL="171450" lvl="0" indent="-171450" algn="l" rtl="0">
              <a:spcBef>
                <a:spcPts val="360"/>
              </a:spcBef>
              <a:spcAft>
                <a:spcPts val="0"/>
              </a:spcAft>
              <a:buClr>
                <a:schemeClr val="dk1"/>
              </a:buClr>
              <a:buSzPts val="1200"/>
              <a:buFont typeface="Arial"/>
              <a:buChar char="•"/>
            </a:pPr>
            <a:r>
              <a:rPr lang="en-US" dirty="0"/>
              <a:t>Check water level: If water level is below or above the decided treatment level, add or remove the water from bottle cap holes using a syringe and an NG tube. Decrease or increase by 1cm of H</a:t>
            </a:r>
            <a:r>
              <a:rPr lang="en-US" baseline="-25000" dirty="0"/>
              <a:t>2</a:t>
            </a:r>
            <a:r>
              <a:rPr lang="en-US" dirty="0"/>
              <a:t>O. For </a:t>
            </a:r>
            <a:r>
              <a:rPr lang="en-US" dirty="0" err="1"/>
              <a:t>Pumani</a:t>
            </a:r>
            <a:r>
              <a:rPr lang="en-US" dirty="0"/>
              <a:t> CPAP 1cm of H</a:t>
            </a:r>
            <a:r>
              <a:rPr lang="en-US" baseline="-25000" dirty="0"/>
              <a:t>2</a:t>
            </a:r>
            <a:r>
              <a:rPr lang="en-US" dirty="0"/>
              <a:t>O = 40mls of water</a:t>
            </a:r>
            <a:endParaRPr dirty="0"/>
          </a:p>
          <a:p>
            <a:pPr marL="171450" lvl="0" indent="-171450" algn="l" rtl="0">
              <a:spcBef>
                <a:spcPts val="360"/>
              </a:spcBef>
              <a:spcAft>
                <a:spcPts val="0"/>
              </a:spcAft>
              <a:buClr>
                <a:schemeClr val="dk1"/>
              </a:buClr>
              <a:buSzPts val="1200"/>
              <a:buFont typeface="Arial"/>
              <a:buChar char="•"/>
            </a:pPr>
            <a:r>
              <a:rPr lang="en-US" dirty="0"/>
              <a:t>Check that the CPAP is bubbling. If not may be due to the patient’s mouth being open or nasal prongs not fully fitting the patient’s nostrils. </a:t>
            </a:r>
            <a:endParaRPr dirty="0"/>
          </a:p>
          <a:p>
            <a:pPr marL="171450" lvl="0" indent="-171450" algn="l" rtl="0">
              <a:spcBef>
                <a:spcPts val="360"/>
              </a:spcBef>
              <a:spcAft>
                <a:spcPts val="0"/>
              </a:spcAft>
              <a:buClr>
                <a:schemeClr val="dk1"/>
              </a:buClr>
              <a:buSzPts val="1200"/>
              <a:buFont typeface="Arial"/>
              <a:buChar char="•"/>
            </a:pPr>
            <a:r>
              <a:rPr lang="en-US" dirty="0"/>
              <a:t>Check that the seal at the patient port is not cracked </a:t>
            </a:r>
            <a:endParaRPr dirty="0"/>
          </a:p>
          <a:p>
            <a:pPr marL="171450" lvl="0" indent="-171450" algn="l" rtl="0">
              <a:spcBef>
                <a:spcPts val="360"/>
              </a:spcBef>
              <a:spcAft>
                <a:spcPts val="0"/>
              </a:spcAft>
              <a:buClr>
                <a:schemeClr val="dk1"/>
              </a:buClr>
              <a:buSzPts val="1200"/>
              <a:buFont typeface="Arial"/>
              <a:buChar char="•"/>
            </a:pPr>
            <a:r>
              <a:rPr lang="en-US" dirty="0"/>
              <a:t>Check that oxygen and total flow settings are correct</a:t>
            </a:r>
            <a:endParaRPr dirty="0"/>
          </a:p>
          <a:p>
            <a:pPr marL="0" lvl="0" indent="0" algn="l" rtl="0">
              <a:spcBef>
                <a:spcPts val="360"/>
              </a:spcBef>
              <a:spcAft>
                <a:spcPts val="0"/>
              </a:spcAft>
              <a:buClr>
                <a:schemeClr val="dk1"/>
              </a:buClr>
              <a:buSzPts val="1200"/>
              <a:buFont typeface="Calibri"/>
              <a:buNone/>
            </a:pPr>
            <a:endParaRPr dirty="0"/>
          </a:p>
        </p:txBody>
      </p:sp>
      <p:sp>
        <p:nvSpPr>
          <p:cNvPr id="849" name="Google Shape;849;p7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t>10</a:t>
            </a:fld>
            <a:endParaRPr kumimoji="0" sz="1200" b="0" i="0" u="none" strike="noStrike" kern="120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2975753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4"/>
        <p:cNvGrpSpPr/>
        <p:nvPr/>
      </p:nvGrpSpPr>
      <p:grpSpPr>
        <a:xfrm>
          <a:off x="0" y="0"/>
          <a:ext cx="0" cy="0"/>
          <a:chOff x="0" y="0"/>
          <a:chExt cx="0" cy="0"/>
        </a:xfrm>
      </p:grpSpPr>
      <p:sp>
        <p:nvSpPr>
          <p:cNvPr id="2115" name="Google Shape;2115;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6" name="Google Shape;2116;p6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71450" lvl="0" indent="-95250" algn="l" rtl="0">
              <a:lnSpc>
                <a:spcPct val="90000"/>
              </a:lnSpc>
              <a:spcBef>
                <a:spcPts val="0"/>
              </a:spcBef>
              <a:spcAft>
                <a:spcPts val="0"/>
              </a:spcAft>
              <a:buClr>
                <a:schemeClr val="dk1"/>
              </a:buClr>
              <a:buSzPts val="1200"/>
              <a:buFont typeface="Times New Roman"/>
              <a:buNone/>
            </a:pPr>
            <a:endParaRPr/>
          </a:p>
        </p:txBody>
      </p:sp>
      <p:sp>
        <p:nvSpPr>
          <p:cNvPr id="2117" name="Google Shape;2117;p6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t>13</a:t>
            </a:fld>
            <a:endParaRPr kumimoji="0" sz="1200" b="0" i="0" u="none" strike="noStrike" kern="120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3128610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12720-B796-29C1-7418-4CC5E5C935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1" y="0"/>
            <a:ext cx="9136817" cy="6858000"/>
          </a:xfrm>
          <a:prstGeom prst="rect">
            <a:avLst/>
          </a:prstGeom>
        </p:spPr>
      </p:pic>
    </p:spTree>
    <p:extLst>
      <p:ext uri="{BB962C8B-B14F-4D97-AF65-F5344CB8AC3E}">
        <p14:creationId xmlns:p14="http://schemas.microsoft.com/office/powerpoint/2010/main" val="45905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D0FA976-3453-01F8-DB18-053485BDA6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1" y="0"/>
            <a:ext cx="9136817" cy="6858000"/>
          </a:xfrm>
          <a:prstGeom prst="rect">
            <a:avLst/>
          </a:prstGeom>
        </p:spPr>
      </p:pic>
    </p:spTree>
    <p:extLst>
      <p:ext uri="{BB962C8B-B14F-4D97-AF65-F5344CB8AC3E}">
        <p14:creationId xmlns:p14="http://schemas.microsoft.com/office/powerpoint/2010/main" val="3923868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D472D4-5B32-2694-72AF-30B779EE9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1" y="0"/>
            <a:ext cx="9136817" cy="6858000"/>
          </a:xfrm>
          <a:prstGeom prst="rect">
            <a:avLst/>
          </a:prstGeom>
        </p:spPr>
      </p:pic>
    </p:spTree>
    <p:extLst>
      <p:ext uri="{BB962C8B-B14F-4D97-AF65-F5344CB8AC3E}">
        <p14:creationId xmlns:p14="http://schemas.microsoft.com/office/powerpoint/2010/main" val="144638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 1 column">
    <p:spTree>
      <p:nvGrpSpPr>
        <p:cNvPr id="1" name="Shape 28"/>
        <p:cNvGrpSpPr/>
        <p:nvPr/>
      </p:nvGrpSpPr>
      <p:grpSpPr>
        <a:xfrm>
          <a:off x="0" y="0"/>
          <a:ext cx="0" cy="0"/>
          <a:chOff x="0" y="0"/>
          <a:chExt cx="0" cy="0"/>
        </a:xfrm>
      </p:grpSpPr>
      <p:pic>
        <p:nvPicPr>
          <p:cNvPr id="3" name="Picture 2">
            <a:extLst>
              <a:ext uri="{FF2B5EF4-FFF2-40B4-BE49-F238E27FC236}">
                <a16:creationId xmlns:a16="http://schemas.microsoft.com/office/drawing/2014/main" id="{7213922F-7CAB-7DED-3036-DB2F74001B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96"/>
            <a:ext cx="9144000" cy="6852608"/>
          </a:xfrm>
          <a:prstGeom prst="rect">
            <a:avLst/>
          </a:prstGeom>
        </p:spPr>
      </p:pic>
    </p:spTree>
    <p:extLst>
      <p:ext uri="{BB962C8B-B14F-4D97-AF65-F5344CB8AC3E}">
        <p14:creationId xmlns:p14="http://schemas.microsoft.com/office/powerpoint/2010/main" val="94494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18F02C-2FE7-33A9-0859-F19014EA74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1" y="0"/>
            <a:ext cx="9136817" cy="6858000"/>
          </a:xfrm>
          <a:prstGeom prst="rect">
            <a:avLst/>
          </a:prstGeom>
        </p:spPr>
      </p:pic>
    </p:spTree>
    <p:extLst>
      <p:ext uri="{BB962C8B-B14F-4D97-AF65-F5344CB8AC3E}">
        <p14:creationId xmlns:p14="http://schemas.microsoft.com/office/powerpoint/2010/main" val="3826392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B13088-6008-BEB8-49CC-F6EA009FC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1" y="0"/>
            <a:ext cx="9136817" cy="6858000"/>
          </a:xfrm>
          <a:prstGeom prst="rect">
            <a:avLst/>
          </a:prstGeom>
        </p:spPr>
      </p:pic>
    </p:spTree>
    <p:extLst>
      <p:ext uri="{BB962C8B-B14F-4D97-AF65-F5344CB8AC3E}">
        <p14:creationId xmlns:p14="http://schemas.microsoft.com/office/powerpoint/2010/main" val="3595654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aa-E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a-E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F9BDF-3FAD-4D62-B684-1701AE0CF1C7}" type="slidenum">
              <a:rPr lang="aa-ET" smtClean="0"/>
              <a:t>‹#›</a:t>
            </a:fld>
            <a:endParaRPr lang="aa-ET"/>
          </a:p>
        </p:txBody>
      </p:sp>
    </p:spTree>
    <p:extLst>
      <p:ext uri="{BB962C8B-B14F-4D97-AF65-F5344CB8AC3E}">
        <p14:creationId xmlns:p14="http://schemas.microsoft.com/office/powerpoint/2010/main" val="47708177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5" r:id="rId3"/>
    <p:sldLayoutId id="2147483680" r:id="rId4"/>
    <p:sldLayoutId id="2147483681" r:id="rId5"/>
    <p:sldLayoutId id="2147483682"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4" name="Picture 3">
            <a:extLst>
              <a:ext uri="{FF2B5EF4-FFF2-40B4-BE49-F238E27FC236}">
                <a16:creationId xmlns:a16="http://schemas.microsoft.com/office/drawing/2014/main" id="{ED69EA5A-70E8-5BB2-1CA2-069AEE548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1" y="0"/>
            <a:ext cx="9136817" cy="6858000"/>
          </a:xfrm>
          <a:prstGeom prst="rect">
            <a:avLst/>
          </a:prstGeom>
        </p:spPr>
      </p:pic>
      <p:sp>
        <p:nvSpPr>
          <p:cNvPr id="524" name="Google Shape;524;p46"/>
          <p:cNvSpPr txBox="1">
            <a:spLocks noGrp="1"/>
          </p:cNvSpPr>
          <p:nvPr>
            <p:ph type="title" idx="4294967295"/>
          </p:nvPr>
        </p:nvSpPr>
        <p:spPr>
          <a:xfrm>
            <a:off x="2369574" y="2624188"/>
            <a:ext cx="5850193" cy="1609624"/>
          </a:xfrm>
        </p:spPr>
        <p:txBody>
          <a:bodyPr>
            <a:normAutofit/>
          </a:bodyPr>
          <a:lstStyle/>
          <a:p>
            <a:r>
              <a:rPr lang="en-US" sz="3200" b="1" dirty="0">
                <a:solidFill>
                  <a:schemeClr val="bg1"/>
                </a:solidFill>
                <a:latin typeface="Arial" panose="020B0604020202020204" pitchFamily="34" charset="0"/>
                <a:cs typeface="Arial" panose="020B0604020202020204" pitchFamily="34" charset="0"/>
                <a:sym typeface="Calibri"/>
              </a:rPr>
              <a:t>Use of Continuous Positive Airway Pressure (CPAP) in newborns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50"/>
        <p:cNvGrpSpPr/>
        <p:nvPr/>
      </p:nvGrpSpPr>
      <p:grpSpPr>
        <a:xfrm>
          <a:off x="0" y="0"/>
          <a:ext cx="0" cy="0"/>
          <a:chOff x="0" y="0"/>
          <a:chExt cx="0" cy="0"/>
        </a:xfrm>
      </p:grpSpPr>
      <p:sp>
        <p:nvSpPr>
          <p:cNvPr id="851" name="Google Shape;851;p73"/>
          <p:cNvSpPr txBox="1">
            <a:spLocks noGrp="1"/>
          </p:cNvSpPr>
          <p:nvPr>
            <p:ph type="title" idx="4294967295"/>
          </p:nvPr>
        </p:nvSpPr>
        <p:spPr>
          <a:xfrm>
            <a:off x="3007518" y="545974"/>
            <a:ext cx="3128963" cy="322263"/>
          </a:xfrm>
        </p:spPr>
        <p:txBody>
          <a:bodyPr>
            <a:noAutofit/>
          </a:bodyPr>
          <a:lstStyle/>
          <a:p>
            <a:pPr algn="ctr"/>
            <a:r>
              <a:rPr lang="en-US" sz="3200" b="1" dirty="0">
                <a:solidFill>
                  <a:srgbClr val="7030A0"/>
                </a:solidFill>
                <a:latin typeface="Arial" panose="020B0604020202020204" pitchFamily="34" charset="0"/>
                <a:cs typeface="Arial" panose="020B0604020202020204" pitchFamily="34" charset="0"/>
                <a:sym typeface="Arial"/>
              </a:rPr>
              <a:t>Monitoring</a:t>
            </a:r>
            <a:endParaRPr lang="en-US" sz="3200" b="1" dirty="0">
              <a:solidFill>
                <a:srgbClr val="7030A0"/>
              </a:solidFill>
              <a:latin typeface="Arial" panose="020B0604020202020204" pitchFamily="34" charset="0"/>
              <a:cs typeface="Arial" panose="020B0604020202020204" pitchFamily="34" charset="0"/>
            </a:endParaRPr>
          </a:p>
        </p:txBody>
      </p:sp>
      <p:sp>
        <p:nvSpPr>
          <p:cNvPr id="852" name="Google Shape;852;p73"/>
          <p:cNvSpPr/>
          <p:nvPr/>
        </p:nvSpPr>
        <p:spPr>
          <a:xfrm>
            <a:off x="2939991" y="1362424"/>
            <a:ext cx="3234668" cy="1529242"/>
          </a:xfrm>
          <a:prstGeom prst="rect">
            <a:avLst/>
          </a:prstGeom>
          <a:noFill/>
          <a:ln>
            <a:noFill/>
          </a:ln>
        </p:spPr>
        <p:txBody>
          <a:bodyPr spcFirstLastPara="1" wrap="square" lIns="51427" tIns="25706" rIns="51427" bIns="25706" anchor="t" anchorCtr="0">
            <a:spAutoFit/>
          </a:bodyPr>
          <a:lstStyle/>
          <a:p>
            <a:pPr marL="214313" indent="-214313" defTabSz="342900">
              <a:buSzPts val="2400"/>
              <a:buFont typeface="Arial" panose="020B0604020202020204" pitchFamily="34" charset="0"/>
              <a:buChar char="•"/>
            </a:pPr>
            <a:r>
              <a:rPr lang="en-US" sz="1600" dirty="0">
                <a:solidFill>
                  <a:prstClr val="black"/>
                </a:solidFill>
                <a:latin typeface="Arial" panose="020B0604020202020204" pitchFamily="34" charset="0"/>
                <a:ea typeface="Arial"/>
                <a:cs typeface="Arial" panose="020B0604020202020204" pitchFamily="34" charset="0"/>
                <a:sym typeface="Arial"/>
              </a:rPr>
              <a:t>3 hourly monitoring of</a:t>
            </a:r>
          </a:p>
          <a:p>
            <a:pPr marL="214313" indent="-214313" defTabSz="342900">
              <a:buSzPts val="2400"/>
              <a:buFont typeface="Arial" panose="020B0604020202020204" pitchFamily="34" charset="0"/>
              <a:buChar char="•"/>
            </a:pPr>
            <a:r>
              <a:rPr lang="en-US" sz="1600" dirty="0">
                <a:solidFill>
                  <a:prstClr val="black"/>
                </a:solidFill>
                <a:latin typeface="Arial" panose="020B0604020202020204" pitchFamily="34" charset="0"/>
                <a:ea typeface="Arial"/>
                <a:cs typeface="Arial" panose="020B0604020202020204" pitchFamily="34" charset="0"/>
                <a:sym typeface="Arial"/>
              </a:rPr>
              <a:t>Vital signs-RR, HR, Spo2,Temp</a:t>
            </a:r>
            <a:endParaRPr sz="1600" dirty="0">
              <a:solidFill>
                <a:prstClr val="black"/>
              </a:solidFill>
              <a:latin typeface="Arial" panose="020B0604020202020204" pitchFamily="34" charset="0"/>
              <a:ea typeface="Calibri"/>
              <a:cs typeface="Arial" panose="020B0604020202020204" pitchFamily="34" charset="0"/>
              <a:sym typeface="Calibri"/>
            </a:endParaRPr>
          </a:p>
          <a:p>
            <a:pPr marL="214313" indent="-214313" defTabSz="342900">
              <a:buSzPts val="2400"/>
              <a:buFont typeface="Arial" panose="020B0604020202020204" pitchFamily="34" charset="0"/>
              <a:buChar char="•"/>
            </a:pPr>
            <a:r>
              <a:rPr lang="en-US" sz="1600" dirty="0">
                <a:solidFill>
                  <a:prstClr val="black"/>
                </a:solidFill>
                <a:latin typeface="Arial" panose="020B0604020202020204" pitchFamily="34" charset="0"/>
                <a:ea typeface="Arial"/>
                <a:cs typeface="Arial" panose="020B0604020202020204" pitchFamily="34" charset="0"/>
                <a:sym typeface="Arial"/>
              </a:rPr>
              <a:t>Work of breathing</a:t>
            </a:r>
            <a:endParaRPr sz="1600" dirty="0">
              <a:solidFill>
                <a:prstClr val="black"/>
              </a:solidFill>
              <a:latin typeface="Arial" panose="020B0604020202020204" pitchFamily="34" charset="0"/>
              <a:ea typeface="Calibri"/>
              <a:cs typeface="Arial" panose="020B0604020202020204" pitchFamily="34" charset="0"/>
              <a:sym typeface="Calibri"/>
            </a:endParaRPr>
          </a:p>
          <a:p>
            <a:pPr marL="214313" indent="-214313" defTabSz="342900">
              <a:buSzPts val="2400"/>
              <a:buFont typeface="Arial" panose="020B0604020202020204" pitchFamily="34" charset="0"/>
              <a:buChar char="•"/>
            </a:pPr>
            <a:r>
              <a:rPr lang="en-US" sz="1600" dirty="0">
                <a:solidFill>
                  <a:prstClr val="black"/>
                </a:solidFill>
                <a:latin typeface="Arial" panose="020B0604020202020204" pitchFamily="34" charset="0"/>
                <a:ea typeface="Arial"/>
                <a:cs typeface="Arial" panose="020B0604020202020204" pitchFamily="34" charset="0"/>
                <a:sym typeface="Arial"/>
              </a:rPr>
              <a:t>Nasal blockage (instill normal saline) </a:t>
            </a:r>
            <a:endParaRPr sz="1600" dirty="0">
              <a:solidFill>
                <a:prstClr val="black"/>
              </a:solidFill>
              <a:latin typeface="Arial" panose="020B0604020202020204" pitchFamily="34" charset="0"/>
              <a:ea typeface="Calibri"/>
              <a:cs typeface="Arial" panose="020B0604020202020204" pitchFamily="34" charset="0"/>
              <a:sym typeface="Calibri"/>
            </a:endParaRPr>
          </a:p>
          <a:p>
            <a:pPr marL="214313" indent="-214313" defTabSz="342900">
              <a:buSzPts val="2400"/>
              <a:buFont typeface="Arial" panose="020B0604020202020204" pitchFamily="34" charset="0"/>
              <a:buChar char="•"/>
            </a:pPr>
            <a:r>
              <a:rPr lang="en-US" sz="1600" dirty="0">
                <a:solidFill>
                  <a:prstClr val="black"/>
                </a:solidFill>
                <a:latin typeface="Arial" panose="020B0604020202020204" pitchFamily="34" charset="0"/>
                <a:ea typeface="Arial"/>
                <a:cs typeface="Arial" panose="020B0604020202020204" pitchFamily="34" charset="0"/>
                <a:sym typeface="Arial"/>
              </a:rPr>
              <a:t>Abdominal distension</a:t>
            </a:r>
            <a:endParaRPr sz="1600" dirty="0">
              <a:solidFill>
                <a:prstClr val="black"/>
              </a:solidFill>
              <a:latin typeface="Arial" panose="020B0604020202020204" pitchFamily="34" charset="0"/>
              <a:ea typeface="Calibri"/>
              <a:cs typeface="Arial" panose="020B0604020202020204" pitchFamily="34" charset="0"/>
              <a:sym typeface="Calibri"/>
            </a:endParaRPr>
          </a:p>
        </p:txBody>
      </p:sp>
      <p:sp>
        <p:nvSpPr>
          <p:cNvPr id="856" name="Google Shape;856;p73"/>
          <p:cNvSpPr/>
          <p:nvPr/>
        </p:nvSpPr>
        <p:spPr>
          <a:xfrm>
            <a:off x="805810" y="4968714"/>
            <a:ext cx="2879422" cy="1036799"/>
          </a:xfrm>
          <a:prstGeom prst="rect">
            <a:avLst/>
          </a:prstGeom>
          <a:noFill/>
          <a:ln>
            <a:noFill/>
          </a:ln>
        </p:spPr>
        <p:txBody>
          <a:bodyPr spcFirstLastPara="1" wrap="square" lIns="51427" tIns="25706" rIns="51427" bIns="25706" anchor="t" anchorCtr="0">
            <a:spAutoFit/>
          </a:bodyPr>
          <a:lstStyle/>
          <a:p>
            <a:pPr marL="214313" indent="-214313" defTabSz="342900">
              <a:buSzPts val="2400"/>
              <a:buFont typeface="Arial" panose="020B0604020202020204" pitchFamily="34" charset="0"/>
              <a:buChar char="•"/>
            </a:pPr>
            <a:r>
              <a:rPr lang="en-US" sz="1600" dirty="0">
                <a:solidFill>
                  <a:prstClr val="black"/>
                </a:solidFill>
                <a:latin typeface="Arial" panose="020B0604020202020204" pitchFamily="34" charset="0"/>
                <a:ea typeface="Arial"/>
                <a:cs typeface="Arial" panose="020B0604020202020204" pitchFamily="34" charset="0"/>
                <a:sym typeface="Arial"/>
              </a:rPr>
              <a:t>Position of the prongs</a:t>
            </a:r>
            <a:endParaRPr sz="1600" dirty="0">
              <a:solidFill>
                <a:prstClr val="black"/>
              </a:solidFill>
              <a:latin typeface="Arial" panose="020B0604020202020204" pitchFamily="34" charset="0"/>
              <a:ea typeface="Calibri"/>
              <a:cs typeface="Arial" panose="020B0604020202020204" pitchFamily="34" charset="0"/>
              <a:sym typeface="Calibri"/>
            </a:endParaRPr>
          </a:p>
          <a:p>
            <a:pPr marL="214313" indent="-214313" defTabSz="342900">
              <a:buSzPts val="2400"/>
              <a:buFont typeface="Arial" panose="020B0604020202020204" pitchFamily="34" charset="0"/>
              <a:buChar char="•"/>
            </a:pPr>
            <a:r>
              <a:rPr lang="en-US" sz="1600" dirty="0">
                <a:solidFill>
                  <a:prstClr val="black"/>
                </a:solidFill>
                <a:latin typeface="Arial" panose="020B0604020202020204" pitchFamily="34" charset="0"/>
                <a:ea typeface="Arial"/>
                <a:cs typeface="Arial" panose="020B0604020202020204" pitchFamily="34" charset="0"/>
                <a:sym typeface="Arial"/>
              </a:rPr>
              <a:t>Nasal septum intact</a:t>
            </a:r>
            <a:endParaRPr sz="1600" dirty="0">
              <a:solidFill>
                <a:prstClr val="black"/>
              </a:solidFill>
              <a:latin typeface="Arial" panose="020B0604020202020204" pitchFamily="34" charset="0"/>
              <a:ea typeface="Calibri"/>
              <a:cs typeface="Arial" panose="020B0604020202020204" pitchFamily="34" charset="0"/>
              <a:sym typeface="Calibri"/>
            </a:endParaRPr>
          </a:p>
          <a:p>
            <a:pPr marL="214313" indent="-214313" defTabSz="342900">
              <a:buSzPts val="2400"/>
              <a:buFont typeface="Arial" panose="020B0604020202020204" pitchFamily="34" charset="0"/>
              <a:buChar char="•"/>
            </a:pPr>
            <a:r>
              <a:rPr lang="en-US" sz="1600" dirty="0">
                <a:solidFill>
                  <a:prstClr val="black"/>
                </a:solidFill>
                <a:latin typeface="Arial" panose="020B0604020202020204" pitchFamily="34" charset="0"/>
                <a:ea typeface="Arial"/>
                <a:cs typeface="Arial" panose="020B0604020202020204" pitchFamily="34" charset="0"/>
                <a:sym typeface="Arial"/>
              </a:rPr>
              <a:t>Tubing not kinked</a:t>
            </a:r>
            <a:endParaRPr sz="1600" dirty="0">
              <a:solidFill>
                <a:prstClr val="black"/>
              </a:solidFill>
              <a:latin typeface="Arial" panose="020B0604020202020204" pitchFamily="34" charset="0"/>
              <a:ea typeface="Calibri"/>
              <a:cs typeface="Arial" panose="020B0604020202020204" pitchFamily="34" charset="0"/>
              <a:sym typeface="Calibri"/>
            </a:endParaRPr>
          </a:p>
          <a:p>
            <a:pPr marL="214313" indent="-214313" defTabSz="342900">
              <a:buSzPts val="2400"/>
              <a:buFont typeface="Arial" panose="020B0604020202020204" pitchFamily="34" charset="0"/>
              <a:buChar char="•"/>
            </a:pPr>
            <a:r>
              <a:rPr lang="en-US" sz="1600" dirty="0">
                <a:solidFill>
                  <a:prstClr val="black"/>
                </a:solidFill>
                <a:latin typeface="Arial" panose="020B0604020202020204" pitchFamily="34" charset="0"/>
                <a:ea typeface="Arial"/>
                <a:cs typeface="Arial" panose="020B0604020202020204" pitchFamily="34" charset="0"/>
                <a:sym typeface="Arial"/>
              </a:rPr>
              <a:t>Hat snuggly fit</a:t>
            </a:r>
            <a:endParaRPr sz="1600" dirty="0">
              <a:solidFill>
                <a:prstClr val="black"/>
              </a:solidFill>
              <a:latin typeface="Arial" panose="020B0604020202020204" pitchFamily="34" charset="0"/>
              <a:ea typeface="Calibri"/>
              <a:cs typeface="Arial" panose="020B0604020202020204" pitchFamily="34" charset="0"/>
              <a:sym typeface="Calibri"/>
            </a:endParaRPr>
          </a:p>
        </p:txBody>
      </p:sp>
      <p:sp>
        <p:nvSpPr>
          <p:cNvPr id="857" name="Google Shape;857;p73"/>
          <p:cNvSpPr/>
          <p:nvPr/>
        </p:nvSpPr>
        <p:spPr>
          <a:xfrm>
            <a:off x="5635750" y="4968714"/>
            <a:ext cx="2997537" cy="1283020"/>
          </a:xfrm>
          <a:prstGeom prst="rect">
            <a:avLst/>
          </a:prstGeom>
          <a:noFill/>
          <a:ln>
            <a:noFill/>
          </a:ln>
        </p:spPr>
        <p:txBody>
          <a:bodyPr spcFirstLastPara="1" wrap="square" lIns="51427" tIns="25706" rIns="51427" bIns="25706" anchor="t" anchorCtr="0">
            <a:spAutoFit/>
          </a:bodyPr>
          <a:lstStyle/>
          <a:p>
            <a:pPr marL="214313" indent="-214313" defTabSz="342900">
              <a:buSzPts val="2400"/>
              <a:buFont typeface="Arial" panose="020B0604020202020204" pitchFamily="34" charset="0"/>
              <a:buChar char="•"/>
            </a:pPr>
            <a:r>
              <a:rPr lang="en-US" sz="1600" dirty="0">
                <a:solidFill>
                  <a:prstClr val="black"/>
                </a:solidFill>
                <a:latin typeface="Arial" panose="020B0604020202020204" pitchFamily="34" charset="0"/>
                <a:ea typeface="Arial"/>
                <a:cs typeface="Arial" panose="020B0604020202020204" pitchFamily="34" charset="0"/>
                <a:sym typeface="Arial"/>
              </a:rPr>
              <a:t>Correct water level</a:t>
            </a:r>
          </a:p>
          <a:p>
            <a:pPr marL="214313" indent="-214313" defTabSz="342900">
              <a:buSzPts val="2400"/>
              <a:buFont typeface="Arial" panose="020B0604020202020204" pitchFamily="34" charset="0"/>
              <a:buChar char="•"/>
            </a:pPr>
            <a:r>
              <a:rPr lang="en-US" sz="1600" dirty="0">
                <a:solidFill>
                  <a:prstClr val="black"/>
                </a:solidFill>
                <a:latin typeface="Arial" panose="020B0604020202020204" pitchFamily="34" charset="0"/>
                <a:ea typeface="Calibri"/>
                <a:cs typeface="Arial" panose="020B0604020202020204" pitchFamily="34" charset="0"/>
                <a:sym typeface="Arial"/>
              </a:rPr>
              <a:t>Ensure oxygen flow</a:t>
            </a:r>
            <a:endParaRPr sz="1600" dirty="0">
              <a:solidFill>
                <a:prstClr val="black"/>
              </a:solidFill>
              <a:latin typeface="Arial" panose="020B0604020202020204" pitchFamily="34" charset="0"/>
              <a:ea typeface="Calibri"/>
              <a:cs typeface="Arial" panose="020B0604020202020204" pitchFamily="34" charset="0"/>
              <a:sym typeface="Calibri"/>
            </a:endParaRPr>
          </a:p>
          <a:p>
            <a:pPr marL="214313" indent="-214313" defTabSz="342900">
              <a:buSzPts val="2400"/>
              <a:buFont typeface="Arial" panose="020B0604020202020204" pitchFamily="34" charset="0"/>
              <a:buChar char="•"/>
            </a:pPr>
            <a:r>
              <a:rPr lang="en-US" sz="1600" dirty="0">
                <a:solidFill>
                  <a:prstClr val="black"/>
                </a:solidFill>
                <a:latin typeface="Arial" panose="020B0604020202020204" pitchFamily="34" charset="0"/>
                <a:ea typeface="Arial"/>
                <a:cs typeface="Arial" panose="020B0604020202020204" pitchFamily="34" charset="0"/>
                <a:sym typeface="Arial"/>
              </a:rPr>
              <a:t>Ensure there is bubbling</a:t>
            </a:r>
            <a:endParaRPr sz="1600" dirty="0">
              <a:solidFill>
                <a:prstClr val="black"/>
              </a:solidFill>
              <a:latin typeface="Arial" panose="020B0604020202020204" pitchFamily="34" charset="0"/>
              <a:ea typeface="Arial"/>
              <a:cs typeface="Arial" panose="020B0604020202020204" pitchFamily="34" charset="0"/>
              <a:sym typeface="Arial"/>
            </a:endParaRPr>
          </a:p>
          <a:p>
            <a:pPr marL="214313" indent="-214313" defTabSz="342900">
              <a:buSzPts val="2400"/>
              <a:buFont typeface="Arial" panose="020B0604020202020204" pitchFamily="34" charset="0"/>
              <a:buChar char="•"/>
            </a:pPr>
            <a:r>
              <a:rPr lang="en-US" sz="1600" dirty="0">
                <a:solidFill>
                  <a:prstClr val="black"/>
                </a:solidFill>
                <a:latin typeface="Arial" panose="020B0604020202020204" pitchFamily="34" charset="0"/>
                <a:ea typeface="Calibri"/>
                <a:cs typeface="Arial" panose="020B0604020202020204" pitchFamily="34" charset="0"/>
                <a:sym typeface="Calibri"/>
              </a:rPr>
              <a:t>Humidifier is filled</a:t>
            </a:r>
            <a:endParaRPr sz="1600" dirty="0">
              <a:solidFill>
                <a:prstClr val="black"/>
              </a:solidFill>
              <a:latin typeface="Arial" panose="020B0604020202020204" pitchFamily="34" charset="0"/>
              <a:ea typeface="Calibri"/>
              <a:cs typeface="Arial" panose="020B0604020202020204" pitchFamily="34" charset="0"/>
              <a:sym typeface="Calibri"/>
            </a:endParaRPr>
          </a:p>
          <a:p>
            <a:pPr marL="214313" indent="-214313" defTabSz="342900">
              <a:buSzPts val="2400"/>
              <a:buFont typeface="Arial" panose="020B0604020202020204" pitchFamily="34" charset="0"/>
              <a:buChar char="•"/>
            </a:pPr>
            <a:r>
              <a:rPr lang="en-US" sz="1600" dirty="0">
                <a:solidFill>
                  <a:prstClr val="black"/>
                </a:solidFill>
                <a:latin typeface="Arial" panose="020B0604020202020204" pitchFamily="34" charset="0"/>
                <a:ea typeface="Calibri"/>
                <a:cs typeface="Arial" panose="020B0604020202020204" pitchFamily="34" charset="0"/>
                <a:sym typeface="Calibri"/>
              </a:rPr>
              <a:t>Correct blender setting</a:t>
            </a:r>
            <a:endParaRPr sz="1600" dirty="0">
              <a:solidFill>
                <a:prstClr val="black"/>
              </a:solidFill>
              <a:latin typeface="Arial" panose="020B0604020202020204" pitchFamily="34" charset="0"/>
              <a:ea typeface="Calibri"/>
              <a:cs typeface="Arial" panose="020B0604020202020204" pitchFamily="34" charset="0"/>
              <a:sym typeface="Calibri"/>
            </a:endParaRPr>
          </a:p>
        </p:txBody>
      </p:sp>
      <p:pic>
        <p:nvPicPr>
          <p:cNvPr id="858" name="Google Shape;858;p73"/>
          <p:cNvPicPr preferRelativeResize="0"/>
          <p:nvPr/>
        </p:nvPicPr>
        <p:blipFill rotWithShape="1">
          <a:blip r:embed="rId4">
            <a:alphaModFix/>
          </a:blip>
          <a:srcRect/>
          <a:stretch/>
        </p:blipFill>
        <p:spPr>
          <a:xfrm>
            <a:off x="2866034" y="3103615"/>
            <a:ext cx="3005904" cy="1685284"/>
          </a:xfrm>
          <a:prstGeom prst="rect">
            <a:avLst/>
          </a:prstGeom>
          <a:noFill/>
          <a:ln>
            <a:noFill/>
          </a:ln>
        </p:spPr>
      </p:pic>
      <p:pic>
        <p:nvPicPr>
          <p:cNvPr id="860" name="Google Shape;860;p73"/>
          <p:cNvPicPr preferRelativeResize="0"/>
          <p:nvPr/>
        </p:nvPicPr>
        <p:blipFill rotWithShape="1">
          <a:blip r:embed="rId5">
            <a:alphaModFix/>
          </a:blip>
          <a:srcRect/>
          <a:stretch/>
        </p:blipFill>
        <p:spPr>
          <a:xfrm>
            <a:off x="560438" y="848594"/>
            <a:ext cx="2079453" cy="2769677"/>
          </a:xfrm>
          <a:prstGeom prst="roundRect">
            <a:avLst/>
          </a:prstGeom>
          <a:noFill/>
          <a:ln>
            <a:noFill/>
          </a:ln>
        </p:spPr>
      </p:pic>
      <p:pic>
        <p:nvPicPr>
          <p:cNvPr id="861" name="Google Shape;861;p73"/>
          <p:cNvPicPr preferRelativeResize="0"/>
          <p:nvPr/>
        </p:nvPicPr>
        <p:blipFill rotWithShape="1">
          <a:blip r:embed="rId6">
            <a:alphaModFix/>
          </a:blip>
          <a:srcRect t="40554" r="50533"/>
          <a:stretch/>
        </p:blipFill>
        <p:spPr>
          <a:xfrm>
            <a:off x="6308761" y="868237"/>
            <a:ext cx="2276442" cy="2716354"/>
          </a:xfrm>
          <a:prstGeom prst="roundRect">
            <a:avLst/>
          </a:prstGeom>
          <a:noFill/>
          <a:ln>
            <a:noFill/>
          </a:ln>
        </p:spPr>
      </p:pic>
      <p:sp>
        <p:nvSpPr>
          <p:cNvPr id="2" name="Slide Number Placeholder 2">
            <a:extLst>
              <a:ext uri="{FF2B5EF4-FFF2-40B4-BE49-F238E27FC236}">
                <a16:creationId xmlns:a16="http://schemas.microsoft.com/office/drawing/2014/main" id="{513D66E7-48D6-1F6C-31B9-60C548F47A71}"/>
              </a:ext>
            </a:extLst>
          </p:cNvPr>
          <p:cNvSpPr txBox="1">
            <a:spLocks/>
          </p:cNvSpPr>
          <p:nvPr/>
        </p:nvSpPr>
        <p:spPr>
          <a:xfrm>
            <a:off x="7090237" y="6243425"/>
            <a:ext cx="154305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2A8F9BDF-3FAD-4D62-B684-1701AE0CF1C7}" type="slidenum">
              <a:rPr lang="aa-ET" sz="750">
                <a:solidFill>
                  <a:prstClr val="white">
                    <a:lumMod val="50000"/>
                  </a:prstClr>
                </a:solidFill>
                <a:latin typeface="Calibri" panose="020F0502020204030204"/>
              </a:rPr>
              <a:pPr algn="r"/>
              <a:t>10</a:t>
            </a:fld>
            <a:endParaRPr lang="aa-ET" sz="750" dirty="0">
              <a:solidFill>
                <a:prstClr val="white">
                  <a:lumMod val="50000"/>
                </a:prstClr>
              </a:solidFill>
              <a:latin typeface="Calibri" panose="020F050202020403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7F6E1471-C094-55A1-32CD-98C563FF4DA1}"/>
              </a:ext>
            </a:extLst>
          </p:cNvPr>
          <p:cNvSpPr txBox="1">
            <a:spLocks/>
          </p:cNvSpPr>
          <p:nvPr/>
        </p:nvSpPr>
        <p:spPr>
          <a:xfrm>
            <a:off x="7159064" y="6312251"/>
            <a:ext cx="154305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2A8F9BDF-3FAD-4D62-B684-1701AE0CF1C7}" type="slidenum">
              <a:rPr lang="aa-ET" sz="750">
                <a:solidFill>
                  <a:prstClr val="white">
                    <a:lumMod val="50000"/>
                  </a:prstClr>
                </a:solidFill>
                <a:latin typeface="Calibri" panose="020F0502020204030204"/>
              </a:rPr>
              <a:pPr algn="r"/>
              <a:t>11</a:t>
            </a:fld>
            <a:endParaRPr lang="aa-ET" sz="750" dirty="0">
              <a:solidFill>
                <a:prstClr val="white">
                  <a:lumMod val="50000"/>
                </a:prstClr>
              </a:solidFill>
              <a:latin typeface="Calibri" panose="020F0502020204030204"/>
            </a:endParaRPr>
          </a:p>
        </p:txBody>
      </p:sp>
      <p:pic>
        <p:nvPicPr>
          <p:cNvPr id="5" name="Picture 4">
            <a:extLst>
              <a:ext uri="{FF2B5EF4-FFF2-40B4-BE49-F238E27FC236}">
                <a16:creationId xmlns:a16="http://schemas.microsoft.com/office/drawing/2014/main" id="{E6C66DEC-44F5-3C61-23E1-F86887035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90" y="290434"/>
            <a:ext cx="8338320" cy="6277131"/>
          </a:xfrm>
          <a:prstGeom prst="rect">
            <a:avLst/>
          </a:prstGeom>
        </p:spPr>
      </p:pic>
    </p:spTree>
    <p:extLst>
      <p:ext uri="{BB962C8B-B14F-4D97-AF65-F5344CB8AC3E}">
        <p14:creationId xmlns:p14="http://schemas.microsoft.com/office/powerpoint/2010/main" val="542314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3097161" y="4160531"/>
            <a:ext cx="2949677" cy="447675"/>
          </a:xfrm>
        </p:spPr>
        <p:txBody>
          <a:bodyPr>
            <a:noAutofit/>
          </a:bodyPr>
          <a:lstStyle/>
          <a:p>
            <a:pPr algn="ctr"/>
            <a:r>
              <a:rPr lang="en-US" altLang="en-US" sz="3200" b="1" dirty="0">
                <a:solidFill>
                  <a:srgbClr val="7030A0"/>
                </a:solidFill>
                <a:latin typeface="Arial" panose="020B0604020202020204" pitchFamily="34" charset="0"/>
                <a:cs typeface="Arial" panose="020B0604020202020204" pitchFamily="34" charset="0"/>
              </a:rPr>
              <a:t>Questions</a:t>
            </a:r>
            <a:endParaRPr lang="en-GB" sz="3200" b="1" dirty="0">
              <a:solidFill>
                <a:srgbClr val="7030A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294967295"/>
          </p:nvPr>
        </p:nvSpPr>
        <p:spPr>
          <a:xfrm>
            <a:off x="7315815" y="6350716"/>
            <a:ext cx="1543050" cy="274638"/>
          </a:xfrm>
        </p:spPr>
        <p:txBody>
          <a:bodyPr/>
          <a:lstStyle/>
          <a:p>
            <a:pPr>
              <a:defRPr/>
            </a:pPr>
            <a:fld id="{B4C2FB50-5688-F94C-A69C-D4341E77C3E8}" type="slidenum">
              <a:rPr lang="en-US">
                <a:solidFill>
                  <a:prstClr val="black">
                    <a:tint val="75000"/>
                  </a:prstClr>
                </a:solidFill>
                <a:latin typeface="Calibri" panose="020F0502020204030204"/>
              </a:rPr>
              <a:pPr>
                <a:defRPr/>
              </a:pPr>
              <a:t>12</a:t>
            </a:fld>
            <a:endParaRPr lang="en-US" dirty="0">
              <a:solidFill>
                <a:prstClr val="black">
                  <a:tint val="75000"/>
                </a:prstClr>
              </a:solidFill>
              <a:latin typeface="Calibri" panose="020F0502020204030204"/>
            </a:endParaRPr>
          </a:p>
        </p:txBody>
      </p:sp>
      <p:pic>
        <p:nvPicPr>
          <p:cNvPr id="4" name="Picture 3">
            <a:extLst>
              <a:ext uri="{FF2B5EF4-FFF2-40B4-BE49-F238E27FC236}">
                <a16:creationId xmlns:a16="http://schemas.microsoft.com/office/drawing/2014/main" id="{232F63D9-C616-7081-B5CF-B61795F840CC}"/>
              </a:ext>
            </a:extLst>
          </p:cNvPr>
          <p:cNvPicPr>
            <a:picLocks noChangeAspect="1"/>
          </p:cNvPicPr>
          <p:nvPr/>
        </p:nvPicPr>
        <p:blipFill rotWithShape="1">
          <a:blip r:embed="rId2"/>
          <a:srcRect l="33145" t="24504" r="31338" b="35845"/>
          <a:stretch/>
        </p:blipFill>
        <p:spPr>
          <a:xfrm>
            <a:off x="3877032" y="2060884"/>
            <a:ext cx="1389936" cy="1798277"/>
          </a:xfrm>
          <a:prstGeom prst="rect">
            <a:avLst/>
          </a:prstGeom>
        </p:spPr>
      </p:pic>
    </p:spTree>
    <p:extLst>
      <p:ext uri="{BB962C8B-B14F-4D97-AF65-F5344CB8AC3E}">
        <p14:creationId xmlns:p14="http://schemas.microsoft.com/office/powerpoint/2010/main" val="3003909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8"/>
        <p:cNvGrpSpPr/>
        <p:nvPr/>
      </p:nvGrpSpPr>
      <p:grpSpPr>
        <a:xfrm>
          <a:off x="0" y="0"/>
          <a:ext cx="0" cy="0"/>
          <a:chOff x="0" y="0"/>
          <a:chExt cx="0" cy="0"/>
        </a:xfrm>
      </p:grpSpPr>
      <p:sp>
        <p:nvSpPr>
          <p:cNvPr id="6" name="Subtitle 5"/>
          <p:cNvSpPr>
            <a:spLocks noGrp="1"/>
          </p:cNvSpPr>
          <p:nvPr>
            <p:ph idx="4294967295"/>
          </p:nvPr>
        </p:nvSpPr>
        <p:spPr>
          <a:xfrm>
            <a:off x="1240248" y="2087101"/>
            <a:ext cx="7146668" cy="4233807"/>
          </a:xfrm>
        </p:spPr>
        <p:txBody>
          <a:bodyPr>
            <a:noAutofit/>
          </a:bodyPr>
          <a:lstStyle/>
          <a:p>
            <a:pPr>
              <a:lnSpc>
                <a:spcPct val="150000"/>
              </a:lnSpc>
              <a:buClr>
                <a:srgbClr val="000000"/>
              </a:buClr>
              <a:buSzPts val="2400"/>
            </a:pPr>
            <a:r>
              <a:rPr lang="en-US" sz="2400" dirty="0">
                <a:solidFill>
                  <a:srgbClr val="000000"/>
                </a:solidFill>
                <a:latin typeface="Arial" panose="020B0604020202020204" pitchFamily="34" charset="0"/>
                <a:ea typeface="Arial"/>
                <a:cs typeface="Arial" panose="020B0604020202020204" pitchFamily="34" charset="0"/>
                <a:sym typeface="Arial"/>
              </a:rPr>
              <a:t>CPAP promotes lung growth/development and protects the lungs.</a:t>
            </a:r>
            <a:endParaRPr lang="en-US" sz="2400" dirty="0">
              <a:latin typeface="Arial" panose="020B0604020202020204" pitchFamily="34" charset="0"/>
              <a:cs typeface="Arial" panose="020B0604020202020204" pitchFamily="34" charset="0"/>
            </a:endParaRPr>
          </a:p>
          <a:p>
            <a:pPr>
              <a:lnSpc>
                <a:spcPct val="150000"/>
              </a:lnSpc>
              <a:buClr>
                <a:srgbClr val="000000"/>
              </a:buClr>
              <a:buSzPts val="2400"/>
            </a:pPr>
            <a:r>
              <a:rPr lang="en-US" sz="2400" dirty="0">
                <a:solidFill>
                  <a:srgbClr val="000000"/>
                </a:solidFill>
                <a:latin typeface="Arial" panose="020B0604020202020204" pitchFamily="34" charset="0"/>
                <a:ea typeface="Arial"/>
                <a:cs typeface="Arial" panose="020B0604020202020204" pitchFamily="34" charset="0"/>
                <a:sym typeface="Arial"/>
              </a:rPr>
              <a:t>CPAP should be initiated at an FiO</a:t>
            </a:r>
            <a:r>
              <a:rPr lang="en-US" sz="2400" baseline="-25000" dirty="0">
                <a:solidFill>
                  <a:srgbClr val="000000"/>
                </a:solidFill>
                <a:latin typeface="Arial" panose="020B0604020202020204" pitchFamily="34" charset="0"/>
                <a:ea typeface="Arial"/>
                <a:cs typeface="Arial" panose="020B0604020202020204" pitchFamily="34" charset="0"/>
                <a:sym typeface="Arial"/>
              </a:rPr>
              <a:t>2</a:t>
            </a:r>
            <a:r>
              <a:rPr lang="en-US" sz="2400" dirty="0">
                <a:solidFill>
                  <a:srgbClr val="000000"/>
                </a:solidFill>
                <a:latin typeface="Arial" panose="020B0604020202020204" pitchFamily="34" charset="0"/>
                <a:ea typeface="Arial"/>
                <a:cs typeface="Arial" panose="020B0604020202020204" pitchFamily="34" charset="0"/>
                <a:sym typeface="Arial"/>
              </a:rPr>
              <a:t> of 50%, PEEP of 6cmH</a:t>
            </a:r>
            <a:r>
              <a:rPr lang="en-US" sz="2400" baseline="-25000" dirty="0">
                <a:solidFill>
                  <a:srgbClr val="000000"/>
                </a:solidFill>
                <a:latin typeface="Arial" panose="020B0604020202020204" pitchFamily="34" charset="0"/>
                <a:ea typeface="Arial"/>
                <a:cs typeface="Arial" panose="020B0604020202020204" pitchFamily="34" charset="0"/>
                <a:sym typeface="Arial"/>
              </a:rPr>
              <a:t>2</a:t>
            </a:r>
            <a:r>
              <a:rPr lang="en-US" sz="2400" dirty="0">
                <a:solidFill>
                  <a:srgbClr val="000000"/>
                </a:solidFill>
                <a:latin typeface="Arial" panose="020B0604020202020204" pitchFamily="34" charset="0"/>
                <a:ea typeface="Arial"/>
                <a:cs typeface="Arial" panose="020B0604020202020204" pitchFamily="34" charset="0"/>
                <a:sym typeface="Arial"/>
              </a:rPr>
              <a:t>O, which is then titrated to achieve oxygen saturation targets of 90-95%.</a:t>
            </a:r>
            <a:endParaRPr lang="en-US" sz="2400" dirty="0">
              <a:latin typeface="Arial" panose="020B0604020202020204" pitchFamily="34" charset="0"/>
              <a:cs typeface="Arial" panose="020B0604020202020204" pitchFamily="34" charset="0"/>
            </a:endParaRPr>
          </a:p>
          <a:p>
            <a:pPr>
              <a:lnSpc>
                <a:spcPct val="150000"/>
              </a:lnSpc>
              <a:buClr>
                <a:srgbClr val="000000"/>
              </a:buClr>
              <a:buSzPts val="2400"/>
            </a:pPr>
            <a:r>
              <a:rPr lang="en-US" sz="2400" dirty="0">
                <a:solidFill>
                  <a:srgbClr val="000000"/>
                </a:solidFill>
                <a:latin typeface="Arial" panose="020B0604020202020204" pitchFamily="34" charset="0"/>
                <a:ea typeface="Arial"/>
                <a:cs typeface="Arial" panose="020B0604020202020204" pitchFamily="34" charset="0"/>
                <a:sym typeface="Arial"/>
              </a:rPr>
              <a:t>Regularly monitor patient to optimize CPAP benefits and reduce risk of complications.</a:t>
            </a:r>
            <a:endParaRPr lang="en-US"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0E53D7DC-2A04-F9E2-B9E1-A4AFCD59199D}"/>
              </a:ext>
            </a:extLst>
          </p:cNvPr>
          <p:cNvSpPr>
            <a:spLocks noGrp="1"/>
          </p:cNvSpPr>
          <p:nvPr>
            <p:ph type="sldNum" sz="quarter" idx="4294967295"/>
          </p:nvPr>
        </p:nvSpPr>
        <p:spPr>
          <a:xfrm>
            <a:off x="6604819" y="6356350"/>
            <a:ext cx="2057400" cy="365125"/>
          </a:xfrm>
        </p:spPr>
        <p:txBody>
          <a:bodyPr/>
          <a:lstStyle/>
          <a:p>
            <a:fld id="{2A8F9BDF-3FAD-4D62-B684-1701AE0CF1C7}" type="slidenum">
              <a:rPr lang="aa-ET" smtClean="0"/>
              <a:t>13</a:t>
            </a:fld>
            <a:endParaRPr lang="aa-ET" dirty="0"/>
          </a:p>
        </p:txBody>
      </p:sp>
      <p:pic>
        <p:nvPicPr>
          <p:cNvPr id="5" name="Picture 4">
            <a:extLst>
              <a:ext uri="{FF2B5EF4-FFF2-40B4-BE49-F238E27FC236}">
                <a16:creationId xmlns:a16="http://schemas.microsoft.com/office/drawing/2014/main" id="{80BD96C8-750E-C2E7-FEBB-C15AD6482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263" y="537091"/>
            <a:ext cx="1693761" cy="1550010"/>
          </a:xfrm>
          <a:prstGeom prst="rect">
            <a:avLst/>
          </a:prstGeom>
        </p:spPr>
      </p:pic>
      <p:sp>
        <p:nvSpPr>
          <p:cNvPr id="2119" name="Google Shape;2119;p64"/>
          <p:cNvSpPr txBox="1">
            <a:spLocks noGrp="1"/>
          </p:cNvSpPr>
          <p:nvPr>
            <p:ph type="title" idx="4294967295"/>
          </p:nvPr>
        </p:nvSpPr>
        <p:spPr>
          <a:xfrm>
            <a:off x="4011077" y="1165224"/>
            <a:ext cx="2240781" cy="596900"/>
          </a:xfrm>
        </p:spPr>
        <p:txBody>
          <a:bodyPr>
            <a:noAutofit/>
          </a:bodyPr>
          <a:lstStyle/>
          <a:p>
            <a:r>
              <a:rPr lang="en-US" sz="3200" b="1" dirty="0">
                <a:solidFill>
                  <a:srgbClr val="7030A0"/>
                </a:solidFill>
                <a:latin typeface="Arial" panose="020B0604020202020204" pitchFamily="34" charset="0"/>
                <a:cs typeface="Arial" panose="020B0604020202020204" pitchFamily="34" charset="0"/>
                <a:sym typeface="Arial"/>
              </a:rPr>
              <a:t>Summary</a:t>
            </a:r>
            <a:endParaRPr lang="en-US" sz="3200" b="1" dirty="0">
              <a:solidFill>
                <a:srgbClr val="7030A0"/>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4B7E2A8-C689-ECDA-6B47-06C66AB3D0A4}"/>
              </a:ext>
            </a:extLst>
          </p:cNvPr>
          <p:cNvCxnSpPr/>
          <p:nvPr/>
        </p:nvCxnSpPr>
        <p:spPr>
          <a:xfrm>
            <a:off x="3932903" y="1740310"/>
            <a:ext cx="2172929" cy="0"/>
          </a:xfrm>
          <a:prstGeom prst="line">
            <a:avLst/>
          </a:prstGeom>
          <a:ln w="28575">
            <a:solidFill>
              <a:srgbClr val="FA8EE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97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FDCAA-1D0F-960C-B798-09E22ED26D20}"/>
              </a:ext>
            </a:extLst>
          </p:cNvPr>
          <p:cNvSpPr>
            <a:spLocks noGrp="1"/>
          </p:cNvSpPr>
          <p:nvPr>
            <p:ph type="title" idx="4294967295"/>
          </p:nvPr>
        </p:nvSpPr>
        <p:spPr>
          <a:xfrm>
            <a:off x="3834581" y="1617741"/>
            <a:ext cx="2517058" cy="604684"/>
          </a:xfrm>
        </p:spPr>
        <p:txBody>
          <a:bodyPr>
            <a:normAutofit/>
          </a:bodyPr>
          <a:lstStyle/>
          <a:p>
            <a:r>
              <a:rPr lang="en-US" sz="3200" b="1" dirty="0">
                <a:solidFill>
                  <a:srgbClr val="7030A0"/>
                </a:solidFill>
                <a:latin typeface="Arial" panose="020B0604020202020204" pitchFamily="34" charset="0"/>
                <a:cs typeface="Arial" panose="020B0604020202020204" pitchFamily="34" charset="0"/>
              </a:rPr>
              <a:t>Objectives </a:t>
            </a:r>
            <a:endParaRPr lang="en-AE" sz="3200" b="1"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ABC3E6E-D894-A2B0-CDE3-1209E7EA9A65}"/>
              </a:ext>
            </a:extLst>
          </p:cNvPr>
          <p:cNvSpPr>
            <a:spLocks noGrp="1"/>
          </p:cNvSpPr>
          <p:nvPr>
            <p:ph idx="4294967295"/>
          </p:nvPr>
        </p:nvSpPr>
        <p:spPr>
          <a:xfrm>
            <a:off x="1366685" y="2957280"/>
            <a:ext cx="6843251" cy="2282979"/>
          </a:xfrm>
        </p:spPr>
        <p:txBody>
          <a:bodyPr/>
          <a:lstStyle/>
          <a:p>
            <a:pPr>
              <a:lnSpc>
                <a:spcPct val="100000"/>
              </a:lnSpc>
              <a:spcBef>
                <a:spcPts val="600"/>
              </a:spcBef>
              <a:spcAft>
                <a:spcPts val="600"/>
              </a:spcAft>
            </a:pPr>
            <a:r>
              <a:rPr lang="en-US" dirty="0">
                <a:latin typeface="Arial" panose="020B0604020202020204" pitchFamily="34" charset="0"/>
                <a:cs typeface="Arial" panose="020B0604020202020204" pitchFamily="34" charset="0"/>
              </a:rPr>
              <a:t>Outline indications for CPAP</a:t>
            </a:r>
          </a:p>
          <a:p>
            <a:pPr>
              <a:lnSpc>
                <a:spcPct val="100000"/>
              </a:lnSpc>
              <a:spcBef>
                <a:spcPts val="600"/>
              </a:spcBef>
              <a:spcAft>
                <a:spcPts val="600"/>
              </a:spcAft>
            </a:pPr>
            <a:r>
              <a:rPr lang="en-US" dirty="0">
                <a:latin typeface="Arial" panose="020B0604020202020204" pitchFamily="34" charset="0"/>
                <a:cs typeface="Arial" panose="020B0604020202020204" pitchFamily="34" charset="0"/>
              </a:rPr>
              <a:t>Discuss timing and initiation of CPAP</a:t>
            </a:r>
          </a:p>
          <a:p>
            <a:pPr>
              <a:lnSpc>
                <a:spcPct val="100000"/>
              </a:lnSpc>
              <a:spcBef>
                <a:spcPts val="600"/>
              </a:spcBef>
              <a:spcAft>
                <a:spcPts val="600"/>
              </a:spcAft>
            </a:pPr>
            <a:r>
              <a:rPr lang="en-US" dirty="0">
                <a:latin typeface="Arial" panose="020B0604020202020204" pitchFamily="34" charset="0"/>
                <a:cs typeface="Arial" panose="020B0604020202020204" pitchFamily="34" charset="0"/>
              </a:rPr>
              <a:t>Discuss monitoring of a patient on CPAP therapy </a:t>
            </a:r>
            <a:endParaRPr lang="en-AE"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1825E1C-5656-BE67-85BC-C53A74550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8473" y="1176571"/>
            <a:ext cx="1624934" cy="1487024"/>
          </a:xfrm>
          <a:prstGeom prst="rect">
            <a:avLst/>
          </a:prstGeom>
        </p:spPr>
      </p:pic>
      <p:cxnSp>
        <p:nvCxnSpPr>
          <p:cNvPr id="7" name="Straight Connector 6">
            <a:extLst>
              <a:ext uri="{FF2B5EF4-FFF2-40B4-BE49-F238E27FC236}">
                <a16:creationId xmlns:a16="http://schemas.microsoft.com/office/drawing/2014/main" id="{A5F99278-C27B-6E78-804A-6CC9E3BE6174}"/>
              </a:ext>
            </a:extLst>
          </p:cNvPr>
          <p:cNvCxnSpPr/>
          <p:nvPr/>
        </p:nvCxnSpPr>
        <p:spPr>
          <a:xfrm>
            <a:off x="3814916" y="2241755"/>
            <a:ext cx="2477729" cy="0"/>
          </a:xfrm>
          <a:prstGeom prst="line">
            <a:avLst/>
          </a:prstGeom>
          <a:ln w="28575">
            <a:solidFill>
              <a:srgbClr val="FA8EE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7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75"/>
        <p:cNvGrpSpPr/>
        <p:nvPr/>
      </p:nvGrpSpPr>
      <p:grpSpPr>
        <a:xfrm>
          <a:off x="0" y="0"/>
          <a:ext cx="0" cy="0"/>
          <a:chOff x="0" y="0"/>
          <a:chExt cx="0" cy="0"/>
        </a:xfrm>
      </p:grpSpPr>
      <p:grpSp>
        <p:nvGrpSpPr>
          <p:cNvPr id="3" name="Group 2"/>
          <p:cNvGrpSpPr/>
          <p:nvPr/>
        </p:nvGrpSpPr>
        <p:grpSpPr>
          <a:xfrm>
            <a:off x="1384510" y="2328586"/>
            <a:ext cx="6177854" cy="1954666"/>
            <a:chOff x="667468" y="1197676"/>
            <a:chExt cx="7639296" cy="2417065"/>
          </a:xfrm>
        </p:grpSpPr>
        <p:pic>
          <p:nvPicPr>
            <p:cNvPr id="577" name="Google Shape;577;p50"/>
            <p:cNvPicPr preferRelativeResize="0"/>
            <p:nvPr/>
          </p:nvPicPr>
          <p:blipFill rotWithShape="1">
            <a:blip r:embed="rId4">
              <a:alphaModFix/>
            </a:blip>
            <a:srcRect/>
            <a:stretch/>
          </p:blipFill>
          <p:spPr>
            <a:xfrm>
              <a:off x="5959568" y="1249845"/>
              <a:ext cx="2347196" cy="2352080"/>
            </a:xfrm>
            <a:prstGeom prst="rect">
              <a:avLst/>
            </a:prstGeom>
            <a:noFill/>
            <a:ln>
              <a:noFill/>
            </a:ln>
          </p:spPr>
        </p:pic>
        <p:pic>
          <p:nvPicPr>
            <p:cNvPr id="578" name="Google Shape;578;p50"/>
            <p:cNvPicPr preferRelativeResize="0"/>
            <p:nvPr/>
          </p:nvPicPr>
          <p:blipFill rotWithShape="1">
            <a:blip r:embed="rId5">
              <a:alphaModFix/>
            </a:blip>
            <a:srcRect/>
            <a:stretch/>
          </p:blipFill>
          <p:spPr>
            <a:xfrm>
              <a:off x="667468" y="1197676"/>
              <a:ext cx="2347196" cy="2417065"/>
            </a:xfrm>
            <a:prstGeom prst="rect">
              <a:avLst/>
            </a:prstGeom>
            <a:noFill/>
            <a:ln>
              <a:noFill/>
            </a:ln>
          </p:spPr>
        </p:pic>
        <p:sp>
          <p:nvSpPr>
            <p:cNvPr id="580" name="Google Shape;580;p50"/>
            <p:cNvSpPr txBox="1"/>
            <p:nvPr/>
          </p:nvSpPr>
          <p:spPr>
            <a:xfrm>
              <a:off x="3514773" y="1608426"/>
              <a:ext cx="1944686" cy="577984"/>
            </a:xfrm>
            <a:prstGeom prst="rect">
              <a:avLst/>
            </a:prstGeom>
            <a:noFill/>
            <a:ln>
              <a:noFill/>
            </a:ln>
          </p:spPr>
          <p:txBody>
            <a:bodyPr spcFirstLastPara="1" wrap="square" lIns="51427" tIns="25706" rIns="51427" bIns="25706" anchor="t" anchorCtr="0">
              <a:spAutoFit/>
            </a:bodyPr>
            <a:lstStyle/>
            <a:p>
              <a:pPr algn="ctr" defTabSz="342900"/>
              <a:r>
                <a:rPr lang="en-US" sz="2700" b="1" dirty="0">
                  <a:solidFill>
                    <a:prstClr val="black"/>
                  </a:solidFill>
                  <a:latin typeface="Calibri"/>
                  <a:ea typeface="Calibri"/>
                  <a:cs typeface="Calibri"/>
                  <a:sym typeface="Calibri"/>
                </a:rPr>
                <a:t>CPAP</a:t>
              </a:r>
              <a:endParaRPr sz="2700" dirty="0">
                <a:solidFill>
                  <a:prstClr val="black"/>
                </a:solidFill>
                <a:latin typeface="Calibri" panose="020F0502020204030204"/>
              </a:endParaRPr>
            </a:p>
          </p:txBody>
        </p:sp>
        <p:sp>
          <p:nvSpPr>
            <p:cNvPr id="581" name="Google Shape;581;p50"/>
            <p:cNvSpPr/>
            <p:nvPr/>
          </p:nvSpPr>
          <p:spPr>
            <a:xfrm>
              <a:off x="3014664" y="2186410"/>
              <a:ext cx="2944903" cy="654050"/>
            </a:xfrm>
            <a:prstGeom prst="rightArrow">
              <a:avLst>
                <a:gd name="adj1" fmla="val 50000"/>
                <a:gd name="adj2" fmla="val 50000"/>
              </a:avLst>
            </a:prstGeom>
            <a:solidFill>
              <a:srgbClr val="9628A8"/>
            </a:solidFill>
            <a:ln>
              <a:noFill/>
            </a:ln>
          </p:spPr>
          <p:txBody>
            <a:bodyPr spcFirstLastPara="1" wrap="square" lIns="51427" tIns="25706" rIns="51427" bIns="25706" anchor="ctr" anchorCtr="0">
              <a:noAutofit/>
            </a:bodyPr>
            <a:lstStyle/>
            <a:p>
              <a:pPr algn="ctr" defTabSz="342900"/>
              <a:endParaRPr sz="1013">
                <a:solidFill>
                  <a:prstClr val="white"/>
                </a:solidFill>
                <a:latin typeface="Calibri"/>
                <a:ea typeface="Calibri"/>
                <a:cs typeface="Calibri"/>
                <a:sym typeface="Calibri"/>
              </a:endParaRPr>
            </a:p>
          </p:txBody>
        </p:sp>
      </p:grpSp>
      <p:sp>
        <p:nvSpPr>
          <p:cNvPr id="579" name="Google Shape;579;p50"/>
          <p:cNvSpPr txBox="1"/>
          <p:nvPr/>
        </p:nvSpPr>
        <p:spPr>
          <a:xfrm>
            <a:off x="942478" y="6350004"/>
            <a:ext cx="7099367" cy="205802"/>
          </a:xfrm>
          <a:prstGeom prst="rect">
            <a:avLst/>
          </a:prstGeom>
          <a:noFill/>
          <a:ln>
            <a:noFill/>
          </a:ln>
        </p:spPr>
        <p:txBody>
          <a:bodyPr spcFirstLastPara="1" wrap="square" lIns="51427" tIns="25706" rIns="51427" bIns="25706" anchor="t" anchorCtr="0">
            <a:spAutoFit/>
          </a:bodyPr>
          <a:lstStyle/>
          <a:p>
            <a:pPr algn="ctr" defTabSz="342900"/>
            <a:r>
              <a:rPr lang="en-US" sz="1000" i="1" dirty="0">
                <a:solidFill>
                  <a:srgbClr val="7F7F7F"/>
                </a:solidFill>
                <a:latin typeface="Arial"/>
                <a:ea typeface="Arial"/>
                <a:cs typeface="Arial"/>
                <a:sym typeface="Arial"/>
              </a:rPr>
              <a:t>Image borrowed from https://newbornsbaby.blogspot.com/2019/01/premature-baby-lung-complications.html</a:t>
            </a:r>
            <a:endParaRPr sz="1000" dirty="0">
              <a:solidFill>
                <a:prstClr val="black"/>
              </a:solidFill>
              <a:latin typeface="Calibri" panose="020F0502020204030204"/>
            </a:endParaRPr>
          </a:p>
        </p:txBody>
      </p:sp>
      <p:sp>
        <p:nvSpPr>
          <p:cNvPr id="582" name="Google Shape;582;p50"/>
          <p:cNvSpPr/>
          <p:nvPr/>
        </p:nvSpPr>
        <p:spPr>
          <a:xfrm>
            <a:off x="935888" y="4433687"/>
            <a:ext cx="7184951" cy="1762563"/>
          </a:xfrm>
          <a:prstGeom prst="roundRect">
            <a:avLst>
              <a:gd name="adj" fmla="val 2982"/>
            </a:avLst>
          </a:prstGeom>
          <a:solidFill>
            <a:schemeClr val="bg1">
              <a:lumMod val="95000"/>
            </a:schemeClr>
          </a:solidFill>
          <a:ln>
            <a:noFill/>
          </a:ln>
        </p:spPr>
        <p:txBody>
          <a:bodyPr spcFirstLastPara="1" wrap="square" lIns="274320" tIns="25706" rIns="51427" bIns="25706" anchor="ctr" anchorCtr="0">
            <a:noAutofit/>
          </a:bodyPr>
          <a:lstStyle/>
          <a:p>
            <a:pPr marL="160735" indent="-96441" defTabSz="342900">
              <a:lnSpc>
                <a:spcPct val="150000"/>
              </a:lnSpc>
              <a:buClr>
                <a:prstClr val="white"/>
              </a:buClr>
              <a:buSzPts val="1800"/>
            </a:pPr>
            <a:endParaRPr sz="2000" dirty="0">
              <a:solidFill>
                <a:prstClr val="black"/>
              </a:solidFill>
              <a:latin typeface="Arial" panose="020B0604020202020204" pitchFamily="34" charset="0"/>
              <a:ea typeface="Calibri"/>
              <a:cs typeface="Arial" panose="020B0604020202020204" pitchFamily="34" charset="0"/>
              <a:sym typeface="Calibri"/>
            </a:endParaRPr>
          </a:p>
          <a:p>
            <a:pPr marL="257175" indent="-257175" defTabSz="342900">
              <a:spcAft>
                <a:spcPts val="675"/>
              </a:spcAft>
              <a:buClr>
                <a:prstClr val="black"/>
              </a:buClr>
              <a:buSzPts val="1800"/>
              <a:buFont typeface="Calibri"/>
              <a:buAutoNum type="arabicPeriod"/>
            </a:pPr>
            <a:r>
              <a:rPr lang="en-US" sz="2000" dirty="0">
                <a:solidFill>
                  <a:prstClr val="black"/>
                </a:solidFill>
                <a:latin typeface="Arial" panose="020B0604020202020204" pitchFamily="34" charset="0"/>
                <a:ea typeface="Calibri"/>
                <a:cs typeface="Arial" panose="020B0604020202020204" pitchFamily="34" charset="0"/>
                <a:sym typeface="Calibri"/>
              </a:rPr>
              <a:t>Improves oxygenation</a:t>
            </a:r>
            <a:endParaRPr sz="2000" dirty="0">
              <a:solidFill>
                <a:prstClr val="black"/>
              </a:solidFill>
              <a:latin typeface="Arial" panose="020B0604020202020204" pitchFamily="34" charset="0"/>
              <a:cs typeface="Arial" panose="020B0604020202020204" pitchFamily="34" charset="0"/>
            </a:endParaRPr>
          </a:p>
          <a:p>
            <a:pPr marL="257175" indent="-257175" defTabSz="342900">
              <a:spcAft>
                <a:spcPts val="675"/>
              </a:spcAft>
              <a:buClr>
                <a:prstClr val="black"/>
              </a:buClr>
              <a:buSzPts val="1800"/>
              <a:buFont typeface="Calibri"/>
              <a:buAutoNum type="arabicPeriod"/>
            </a:pPr>
            <a:r>
              <a:rPr lang="en-US" sz="2000" dirty="0">
                <a:solidFill>
                  <a:prstClr val="black"/>
                </a:solidFill>
                <a:latin typeface="Arial" panose="020B0604020202020204" pitchFamily="34" charset="0"/>
                <a:ea typeface="Calibri"/>
                <a:cs typeface="Arial" panose="020B0604020202020204" pitchFamily="34" charset="0"/>
                <a:sym typeface="Calibri"/>
              </a:rPr>
              <a:t>Continuous distending pressure which keeps alveoli open </a:t>
            </a:r>
            <a:endParaRPr sz="2000" dirty="0">
              <a:solidFill>
                <a:prstClr val="black"/>
              </a:solidFill>
              <a:latin typeface="Arial" panose="020B0604020202020204" pitchFamily="34" charset="0"/>
              <a:cs typeface="Arial" panose="020B0604020202020204" pitchFamily="34" charset="0"/>
            </a:endParaRPr>
          </a:p>
          <a:p>
            <a:pPr marL="257175" indent="-257175" defTabSz="342900">
              <a:spcAft>
                <a:spcPts val="675"/>
              </a:spcAft>
              <a:buClr>
                <a:prstClr val="black"/>
              </a:buClr>
              <a:buSzPts val="1800"/>
              <a:buFont typeface="Calibri"/>
              <a:buAutoNum type="arabicPeriod"/>
            </a:pPr>
            <a:r>
              <a:rPr lang="en-US" sz="2000" dirty="0">
                <a:solidFill>
                  <a:prstClr val="black"/>
                </a:solidFill>
                <a:latin typeface="Arial" panose="020B0604020202020204" pitchFamily="34" charset="0"/>
                <a:ea typeface="Calibri"/>
                <a:cs typeface="Arial" panose="020B0604020202020204" pitchFamily="34" charset="0"/>
                <a:sym typeface="Calibri"/>
              </a:rPr>
              <a:t>Promotes Lung growth and development.</a:t>
            </a:r>
            <a:endParaRPr sz="2000" dirty="0">
              <a:solidFill>
                <a:prstClr val="black"/>
              </a:solidFill>
              <a:latin typeface="Arial" panose="020B0604020202020204" pitchFamily="34" charset="0"/>
              <a:cs typeface="Arial" panose="020B0604020202020204" pitchFamily="34" charset="0"/>
            </a:endParaRPr>
          </a:p>
          <a:p>
            <a:pPr marL="257175" indent="-257175" defTabSz="342900">
              <a:spcAft>
                <a:spcPts val="675"/>
              </a:spcAft>
              <a:buClr>
                <a:prstClr val="black"/>
              </a:buClr>
              <a:buSzPts val="1800"/>
              <a:buFont typeface="Calibri"/>
              <a:buAutoNum type="arabicPeriod"/>
            </a:pPr>
            <a:r>
              <a:rPr lang="en-US" sz="2000" dirty="0">
                <a:solidFill>
                  <a:prstClr val="black"/>
                </a:solidFill>
                <a:latin typeface="Arial" panose="020B0604020202020204" pitchFamily="34" charset="0"/>
                <a:ea typeface="Calibri"/>
                <a:cs typeface="Arial" panose="020B0604020202020204" pitchFamily="34" charset="0"/>
                <a:sym typeface="Calibri"/>
              </a:rPr>
              <a:t>Promote surfactant production</a:t>
            </a:r>
            <a:endParaRPr sz="2000" dirty="0">
              <a:solidFill>
                <a:prstClr val="black"/>
              </a:solidFill>
              <a:latin typeface="Arial" panose="020B0604020202020204" pitchFamily="34" charset="0"/>
              <a:cs typeface="Arial" panose="020B0604020202020204" pitchFamily="34" charset="0"/>
            </a:endParaRPr>
          </a:p>
          <a:p>
            <a:pPr defTabSz="342900">
              <a:lnSpc>
                <a:spcPct val="150000"/>
              </a:lnSpc>
            </a:pPr>
            <a:endParaRPr sz="2000" dirty="0">
              <a:solidFill>
                <a:prstClr val="black"/>
              </a:solidFill>
              <a:latin typeface="Calibri"/>
              <a:ea typeface="Calibri"/>
              <a:cs typeface="Calibri"/>
              <a:sym typeface="Calibri"/>
            </a:endParaRPr>
          </a:p>
        </p:txBody>
      </p:sp>
      <p:sp>
        <p:nvSpPr>
          <p:cNvPr id="2" name="Title 1"/>
          <p:cNvSpPr>
            <a:spLocks noGrp="1"/>
          </p:cNvSpPr>
          <p:nvPr>
            <p:ph type="title" idx="4294967295"/>
          </p:nvPr>
        </p:nvSpPr>
        <p:spPr>
          <a:xfrm>
            <a:off x="2219188" y="507996"/>
            <a:ext cx="4508500" cy="571337"/>
          </a:xfrm>
        </p:spPr>
        <p:txBody>
          <a:bodyPr>
            <a:normAutofit/>
          </a:bodyPr>
          <a:lstStyle/>
          <a:p>
            <a:pPr algn="ctr"/>
            <a:r>
              <a:rPr lang="en-US" sz="3200" b="1" dirty="0">
                <a:solidFill>
                  <a:schemeClr val="bg1"/>
                </a:solidFill>
                <a:latin typeface="Arial" panose="020B0604020202020204" pitchFamily="34" charset="0"/>
                <a:cs typeface="Arial" panose="020B0604020202020204" pitchFamily="34" charset="0"/>
              </a:rPr>
              <a:t>Introduction</a:t>
            </a:r>
            <a:endParaRPr lang="en-GB" sz="3200" b="1" dirty="0">
              <a:solidFill>
                <a:schemeClr val="bg1"/>
              </a:solidFill>
              <a:latin typeface="Arial" panose="020B0604020202020204" pitchFamily="34" charset="0"/>
              <a:cs typeface="Arial" panose="020B0604020202020204" pitchFamily="34" charset="0"/>
            </a:endParaRPr>
          </a:p>
        </p:txBody>
      </p:sp>
      <p:sp>
        <p:nvSpPr>
          <p:cNvPr id="4" name="Slide Number Placeholder 2">
            <a:extLst>
              <a:ext uri="{FF2B5EF4-FFF2-40B4-BE49-F238E27FC236}">
                <a16:creationId xmlns:a16="http://schemas.microsoft.com/office/drawing/2014/main" id="{3A4FAF7F-F11E-E1C8-583E-003D7B3F32CE}"/>
              </a:ext>
            </a:extLst>
          </p:cNvPr>
          <p:cNvSpPr txBox="1">
            <a:spLocks/>
          </p:cNvSpPr>
          <p:nvPr/>
        </p:nvSpPr>
        <p:spPr>
          <a:xfrm>
            <a:off x="7270320" y="6393069"/>
            <a:ext cx="154305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2A8F9BDF-3FAD-4D62-B684-1701AE0CF1C7}" type="slidenum">
              <a:rPr lang="aa-ET" sz="750">
                <a:solidFill>
                  <a:prstClr val="white">
                    <a:lumMod val="50000"/>
                  </a:prstClr>
                </a:solidFill>
                <a:latin typeface="Calibri" panose="020F0502020204030204"/>
              </a:rPr>
              <a:pPr algn="r"/>
              <a:t>3</a:t>
            </a:fld>
            <a:endParaRPr lang="aa-ET" sz="750" dirty="0">
              <a:solidFill>
                <a:prstClr val="white">
                  <a:lumMod val="50000"/>
                </a:prstClr>
              </a:solidFill>
              <a:latin typeface="Calibri" panose="020F0502020204030204"/>
            </a:endParaRPr>
          </a:p>
        </p:txBody>
      </p:sp>
      <p:sp>
        <p:nvSpPr>
          <p:cNvPr id="5" name="TextBox 4">
            <a:extLst>
              <a:ext uri="{FF2B5EF4-FFF2-40B4-BE49-F238E27FC236}">
                <a16:creationId xmlns:a16="http://schemas.microsoft.com/office/drawing/2014/main" id="{3D4DD33E-18A4-02A3-5427-D325CB793629}"/>
              </a:ext>
            </a:extLst>
          </p:cNvPr>
          <p:cNvSpPr txBox="1"/>
          <p:nvPr/>
        </p:nvSpPr>
        <p:spPr>
          <a:xfrm>
            <a:off x="3215433" y="1724214"/>
            <a:ext cx="2553456" cy="507831"/>
          </a:xfrm>
          <a:prstGeom prst="rect">
            <a:avLst/>
          </a:prstGeom>
          <a:noFill/>
        </p:spPr>
        <p:txBody>
          <a:bodyPr wrap="none" rtlCol="0">
            <a:spAutoFit/>
          </a:bodyPr>
          <a:lstStyle/>
          <a:p>
            <a:r>
              <a:rPr lang="en-US" sz="2700" b="1" dirty="0">
                <a:solidFill>
                  <a:srgbClr val="7030A0"/>
                </a:solidFill>
              </a:rPr>
              <a:t>Benefits of CPAP</a:t>
            </a:r>
            <a:endParaRPr lang="en-AE" sz="2700" b="1" dirty="0">
              <a:solidFill>
                <a:srgbClr val="7030A0"/>
              </a:solidFill>
            </a:endParaRPr>
          </a:p>
        </p:txBody>
      </p:sp>
      <p:sp>
        <p:nvSpPr>
          <p:cNvPr id="7" name="TextBox 6">
            <a:extLst>
              <a:ext uri="{FF2B5EF4-FFF2-40B4-BE49-F238E27FC236}">
                <a16:creationId xmlns:a16="http://schemas.microsoft.com/office/drawing/2014/main" id="{E91DAF20-7DBA-C49C-360D-450DDC97888C}"/>
              </a:ext>
            </a:extLst>
          </p:cNvPr>
          <p:cNvSpPr txBox="1"/>
          <p:nvPr/>
        </p:nvSpPr>
        <p:spPr>
          <a:xfrm>
            <a:off x="621862" y="1219202"/>
            <a:ext cx="7703151" cy="430887"/>
          </a:xfrm>
          <a:prstGeom prst="rect">
            <a:avLst/>
          </a:prstGeom>
          <a:noFill/>
        </p:spPr>
        <p:txBody>
          <a:bodyPr wrap="square" rtlCol="0">
            <a:spAutoFit/>
          </a:bodyPr>
          <a:lstStyle/>
          <a:p>
            <a:pPr algn="ctr"/>
            <a:r>
              <a:rPr lang="en-US" sz="2200" b="1" dirty="0">
                <a:latin typeface="Arial" panose="020B0604020202020204" pitchFamily="34" charset="0"/>
                <a:cs typeface="Arial" panose="020B0604020202020204" pitchFamily="34" charset="0"/>
              </a:rPr>
              <a:t>CPAP is a non- invasive method of respiratory support </a:t>
            </a:r>
            <a:endParaRPr lang="en-AE" sz="2200" b="1"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59"/>
        <p:cNvGrpSpPr/>
        <p:nvPr/>
      </p:nvGrpSpPr>
      <p:grpSpPr>
        <a:xfrm>
          <a:off x="0" y="0"/>
          <a:ext cx="0" cy="0"/>
          <a:chOff x="0" y="0"/>
          <a:chExt cx="0" cy="0"/>
        </a:xfrm>
      </p:grpSpPr>
      <p:sp>
        <p:nvSpPr>
          <p:cNvPr id="569" name="Google Shape;569;p49"/>
          <p:cNvSpPr txBox="1"/>
          <p:nvPr/>
        </p:nvSpPr>
        <p:spPr>
          <a:xfrm>
            <a:off x="559260" y="6129126"/>
            <a:ext cx="7719501" cy="359691"/>
          </a:xfrm>
          <a:prstGeom prst="rect">
            <a:avLst/>
          </a:prstGeom>
          <a:noFill/>
          <a:ln>
            <a:noFill/>
          </a:ln>
        </p:spPr>
        <p:txBody>
          <a:bodyPr spcFirstLastPara="1" wrap="square" lIns="51427" tIns="25706" rIns="51427" bIns="25706" anchor="t" anchorCtr="0">
            <a:spAutoFit/>
          </a:bodyPr>
          <a:lstStyle/>
          <a:p>
            <a:pPr algn="ctr" defTabSz="342900"/>
            <a:r>
              <a:rPr lang="en-US" sz="1000" i="1" dirty="0">
                <a:solidFill>
                  <a:srgbClr val="7F7F7F"/>
                </a:solidFill>
                <a:latin typeface="Arial"/>
                <a:ea typeface="Arial"/>
                <a:cs typeface="Arial"/>
                <a:sym typeface="Arial"/>
              </a:rPr>
              <a:t>Nasal Continuous Positive Airway Pressure (CPAP)for the Respiratory Care of the Newborn Infant Robert M DiBlasi RRT-NPS 2009</a:t>
            </a:r>
            <a:endParaRPr sz="1000" dirty="0">
              <a:solidFill>
                <a:prstClr val="black"/>
              </a:solidFill>
              <a:latin typeface="Calibri" panose="020F0502020204030204"/>
            </a:endParaRPr>
          </a:p>
          <a:p>
            <a:pPr algn="ctr" defTabSz="342900"/>
            <a:r>
              <a:rPr lang="en-US" sz="1000" i="1" dirty="0">
                <a:solidFill>
                  <a:srgbClr val="7F7F7F"/>
                </a:solidFill>
                <a:latin typeface="Arial"/>
                <a:ea typeface="Arial"/>
                <a:cs typeface="Arial"/>
                <a:sym typeface="Arial"/>
              </a:rPr>
              <a:t>Image borrowed from https://consultqd.clevelandclinic.org/bubble-cpap-for-prevention-of-chronic-lung-disease-in-premature-infants/</a:t>
            </a:r>
            <a:endParaRPr sz="1000" dirty="0">
              <a:solidFill>
                <a:prstClr val="black"/>
              </a:solidFill>
              <a:latin typeface="Calibri" panose="020F0502020204030204"/>
            </a:endParaRPr>
          </a:p>
        </p:txBody>
      </p:sp>
      <p:sp>
        <p:nvSpPr>
          <p:cNvPr id="2" name="Title 1"/>
          <p:cNvSpPr>
            <a:spLocks noGrp="1"/>
          </p:cNvSpPr>
          <p:nvPr>
            <p:ph type="title" idx="4294967295"/>
          </p:nvPr>
        </p:nvSpPr>
        <p:spPr>
          <a:xfrm>
            <a:off x="2316956" y="381733"/>
            <a:ext cx="4510088" cy="503237"/>
          </a:xfrm>
        </p:spPr>
        <p:txBody>
          <a:bodyPr>
            <a:normAutofit/>
          </a:bodyPr>
          <a:lstStyle/>
          <a:p>
            <a:pPr algn="ctr"/>
            <a:r>
              <a:rPr lang="en-US" sz="3000" b="1" dirty="0">
                <a:solidFill>
                  <a:srgbClr val="7030A0"/>
                </a:solidFill>
                <a:latin typeface="Arial" panose="020B0604020202020204" pitchFamily="34" charset="0"/>
                <a:ea typeface="Arial"/>
                <a:cs typeface="Arial" panose="020B0604020202020204" pitchFamily="34" charset="0"/>
                <a:sym typeface="Arial"/>
              </a:rPr>
              <a:t>Why use CPAP??</a:t>
            </a:r>
          </a:p>
        </p:txBody>
      </p:sp>
      <p:grpSp>
        <p:nvGrpSpPr>
          <p:cNvPr id="7" name="Group 6">
            <a:extLst>
              <a:ext uri="{FF2B5EF4-FFF2-40B4-BE49-F238E27FC236}">
                <a16:creationId xmlns:a16="http://schemas.microsoft.com/office/drawing/2014/main" id="{9EAE0ED3-AA99-6050-4B52-9AEA832A29D0}"/>
              </a:ext>
            </a:extLst>
          </p:cNvPr>
          <p:cNvGrpSpPr/>
          <p:nvPr/>
        </p:nvGrpSpPr>
        <p:grpSpPr>
          <a:xfrm>
            <a:off x="666102" y="916958"/>
            <a:ext cx="7811796" cy="5041220"/>
            <a:chOff x="1460647" y="1900238"/>
            <a:chExt cx="6154178" cy="3389193"/>
          </a:xfrm>
        </p:grpSpPr>
        <p:grpSp>
          <p:nvGrpSpPr>
            <p:cNvPr id="3" name="Group 2">
              <a:extLst>
                <a:ext uri="{FF2B5EF4-FFF2-40B4-BE49-F238E27FC236}">
                  <a16:creationId xmlns:a16="http://schemas.microsoft.com/office/drawing/2014/main" id="{D699021D-E5BE-ACF4-C9CE-7F03688886F2}"/>
                </a:ext>
              </a:extLst>
            </p:cNvPr>
            <p:cNvGrpSpPr/>
            <p:nvPr/>
          </p:nvGrpSpPr>
          <p:grpSpPr>
            <a:xfrm>
              <a:off x="1460647" y="1900238"/>
              <a:ext cx="6154178" cy="3389193"/>
              <a:chOff x="1566200" y="1901979"/>
              <a:chExt cx="6165753" cy="3395567"/>
            </a:xfrm>
          </p:grpSpPr>
          <p:sp>
            <p:nvSpPr>
              <p:cNvPr id="5" name="Rounded Rectangle 4"/>
              <p:cNvSpPr/>
              <p:nvPr/>
            </p:nvSpPr>
            <p:spPr>
              <a:xfrm>
                <a:off x="1566200" y="1913540"/>
                <a:ext cx="2934363" cy="3384006"/>
              </a:xfrm>
              <a:prstGeom prst="roundRect">
                <a:avLst/>
              </a:prstGeom>
              <a:blipFill>
                <a:blip r:embed="rId4">
                  <a:duotone>
                    <a:schemeClr val="accent4">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013">
                  <a:solidFill>
                    <a:prstClr val="white"/>
                  </a:solidFill>
                  <a:latin typeface="Calibri" panose="020F0502020204030204"/>
                </a:endParaRPr>
              </a:p>
            </p:txBody>
          </p:sp>
          <p:sp>
            <p:nvSpPr>
              <p:cNvPr id="17" name="Rounded Rectangle 16"/>
              <p:cNvSpPr/>
              <p:nvPr/>
            </p:nvSpPr>
            <p:spPr>
              <a:xfrm>
                <a:off x="4797590" y="1901979"/>
                <a:ext cx="2934363" cy="3384006"/>
              </a:xfrm>
              <a:prstGeom prst="roundRect">
                <a:avLst/>
              </a:prstGeom>
              <a:blipFill>
                <a:blip r:embed="rId4">
                  <a:duotone>
                    <a:schemeClr val="accent4">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013">
                  <a:solidFill>
                    <a:prstClr val="white"/>
                  </a:solidFill>
                  <a:latin typeface="Calibri" panose="020F0502020204030204"/>
                </a:endParaRPr>
              </a:p>
            </p:txBody>
          </p:sp>
          <p:sp>
            <p:nvSpPr>
              <p:cNvPr id="562" name="Google Shape;562;p49"/>
              <p:cNvSpPr/>
              <p:nvPr/>
            </p:nvSpPr>
            <p:spPr>
              <a:xfrm>
                <a:off x="5371802" y="2062039"/>
                <a:ext cx="1785938" cy="502095"/>
              </a:xfrm>
              <a:prstGeom prst="roundRect">
                <a:avLst>
                  <a:gd name="adj" fmla="val 16667"/>
                </a:avLst>
              </a:prstGeom>
              <a:solidFill>
                <a:srgbClr val="8F4EA0"/>
              </a:solidFill>
              <a:ln>
                <a:noFill/>
              </a:ln>
            </p:spPr>
            <p:txBody>
              <a:bodyPr spcFirstLastPara="1" wrap="square" lIns="51427" tIns="25706" rIns="51427" bIns="25706" anchor="ctr" anchorCtr="0">
                <a:noAutofit/>
              </a:bodyPr>
              <a:lstStyle/>
              <a:p>
                <a:pPr algn="ctr" defTabSz="342900"/>
                <a:r>
                  <a:rPr lang="en-US" sz="2700" b="1" dirty="0">
                    <a:solidFill>
                      <a:srgbClr val="FFFFFF"/>
                    </a:solidFill>
                    <a:latin typeface="Arial" panose="020B0604020202020204" pitchFamily="34" charset="0"/>
                    <a:ea typeface="Calibri"/>
                    <a:cs typeface="Arial" panose="020B0604020202020204" pitchFamily="34" charset="0"/>
                    <a:sym typeface="Calibri"/>
                  </a:rPr>
                  <a:t>CPAP </a:t>
                </a:r>
                <a:endParaRPr sz="2700" dirty="0">
                  <a:solidFill>
                    <a:prstClr val="black"/>
                  </a:solidFill>
                  <a:latin typeface="Arial" panose="020B0604020202020204" pitchFamily="34" charset="0"/>
                  <a:cs typeface="Arial" panose="020B0604020202020204" pitchFamily="34" charset="0"/>
                </a:endParaRPr>
              </a:p>
            </p:txBody>
          </p:sp>
          <p:sp>
            <p:nvSpPr>
              <p:cNvPr id="564" name="Google Shape;564;p49"/>
              <p:cNvSpPr/>
              <p:nvPr/>
            </p:nvSpPr>
            <p:spPr>
              <a:xfrm>
                <a:off x="2102635" y="2062039"/>
                <a:ext cx="2012156" cy="502095"/>
              </a:xfrm>
              <a:prstGeom prst="roundRect">
                <a:avLst>
                  <a:gd name="adj" fmla="val 16667"/>
                </a:avLst>
              </a:prstGeom>
              <a:solidFill>
                <a:srgbClr val="8F4EA0"/>
              </a:solidFill>
              <a:ln>
                <a:noFill/>
              </a:ln>
            </p:spPr>
            <p:txBody>
              <a:bodyPr spcFirstLastPara="1" wrap="square" lIns="51427" tIns="25706" rIns="51427" bIns="25706" anchor="ctr" anchorCtr="0">
                <a:noAutofit/>
              </a:bodyPr>
              <a:lstStyle/>
              <a:p>
                <a:pPr algn="ctr" defTabSz="342900"/>
                <a:r>
                  <a:rPr lang="en-US" sz="2700" b="1" dirty="0">
                    <a:solidFill>
                      <a:srgbClr val="FFFFFF"/>
                    </a:solidFill>
                    <a:latin typeface="Arial" panose="020B0604020202020204" pitchFamily="34" charset="0"/>
                    <a:ea typeface="Calibri"/>
                    <a:cs typeface="Arial" panose="020B0604020202020204" pitchFamily="34" charset="0"/>
                    <a:sym typeface="Calibri"/>
                  </a:rPr>
                  <a:t>In-utero </a:t>
                </a:r>
                <a:endParaRPr sz="2700" dirty="0">
                  <a:solidFill>
                    <a:prstClr val="black"/>
                  </a:solidFill>
                  <a:latin typeface="Arial" panose="020B0604020202020204" pitchFamily="34" charset="0"/>
                  <a:cs typeface="Arial" panose="020B0604020202020204" pitchFamily="34" charset="0"/>
                </a:endParaRPr>
              </a:p>
            </p:txBody>
          </p:sp>
          <p:pic>
            <p:nvPicPr>
              <p:cNvPr id="565" name="Google Shape;565;p49"/>
              <p:cNvPicPr preferRelativeResize="0"/>
              <p:nvPr/>
            </p:nvPicPr>
            <p:blipFill rotWithShape="1">
              <a:blip r:embed="rId5">
                <a:alphaModFix/>
              </a:blip>
              <a:srcRect/>
              <a:stretch/>
            </p:blipFill>
            <p:spPr>
              <a:xfrm>
                <a:off x="2285906" y="2617832"/>
                <a:ext cx="1528857" cy="1323117"/>
              </a:xfrm>
              <a:prstGeom prst="rect">
                <a:avLst/>
              </a:prstGeom>
              <a:ln>
                <a:noFill/>
              </a:ln>
              <a:effectLst>
                <a:outerShdw blurRad="292100" dist="139700" dir="2700000" algn="tl" rotWithShape="0">
                  <a:srgbClr val="333333">
                    <a:alpha val="65000"/>
                  </a:srgbClr>
                </a:outerShdw>
              </a:effectLst>
            </p:spPr>
          </p:pic>
          <p:pic>
            <p:nvPicPr>
              <p:cNvPr id="566" name="Google Shape;566;p49"/>
              <p:cNvPicPr preferRelativeResize="0"/>
              <p:nvPr/>
            </p:nvPicPr>
            <p:blipFill rotWithShape="1">
              <a:blip r:embed="rId6">
                <a:alphaModFix/>
              </a:blip>
              <a:srcRect/>
              <a:stretch/>
            </p:blipFill>
            <p:spPr>
              <a:xfrm>
                <a:off x="3164682" y="3293184"/>
                <a:ext cx="246460" cy="264404"/>
              </a:xfrm>
              <a:prstGeom prst="rect">
                <a:avLst/>
              </a:prstGeom>
              <a:noFill/>
              <a:ln>
                <a:noFill/>
              </a:ln>
            </p:spPr>
          </p:pic>
          <p:sp>
            <p:nvSpPr>
              <p:cNvPr id="567" name="Google Shape;567;p49"/>
              <p:cNvSpPr txBox="1"/>
              <p:nvPr/>
            </p:nvSpPr>
            <p:spPr>
              <a:xfrm>
                <a:off x="1658483" y="4086896"/>
                <a:ext cx="2783702" cy="1168311"/>
              </a:xfrm>
              <a:prstGeom prst="rect">
                <a:avLst/>
              </a:prstGeom>
              <a:noFill/>
              <a:ln>
                <a:noFill/>
              </a:ln>
            </p:spPr>
            <p:txBody>
              <a:bodyPr spcFirstLastPara="1" wrap="square" lIns="51427" tIns="25706" rIns="51427" bIns="25706" anchor="t" anchorCtr="0">
                <a:spAutoFit/>
              </a:bodyPr>
              <a:lstStyle/>
              <a:p>
                <a:pPr algn="ctr" defTabSz="342900">
                  <a:buClr>
                    <a:prstClr val="black"/>
                  </a:buClr>
                  <a:buSzPts val="1800"/>
                </a:pPr>
                <a:r>
                  <a:rPr lang="en-US" sz="2100" dirty="0">
                    <a:solidFill>
                      <a:prstClr val="black"/>
                    </a:solidFill>
                    <a:latin typeface="Arial" panose="020B0604020202020204" pitchFamily="34" charset="0"/>
                    <a:ea typeface="Arial"/>
                    <a:cs typeface="Arial" panose="020B0604020202020204" pitchFamily="34" charset="0"/>
                    <a:sym typeface="Arial"/>
                  </a:rPr>
                  <a:t>Fetal lungs in utero remain distended due to the pressure of 3 – 4 cm</a:t>
                </a:r>
                <a:r>
                  <a:rPr lang="en-US" sz="2100" dirty="0">
                    <a:solidFill>
                      <a:srgbClr val="000000"/>
                    </a:solidFill>
                    <a:latin typeface="Arial" panose="020B0604020202020204" pitchFamily="34" charset="0"/>
                    <a:ea typeface="Arial"/>
                    <a:cs typeface="Arial" panose="020B0604020202020204" pitchFamily="34" charset="0"/>
                    <a:sym typeface="Arial"/>
                  </a:rPr>
                  <a:t>H</a:t>
                </a:r>
                <a:r>
                  <a:rPr lang="en-US" sz="2100" baseline="-25000" dirty="0">
                    <a:solidFill>
                      <a:srgbClr val="000000"/>
                    </a:solidFill>
                    <a:latin typeface="Arial" panose="020B0604020202020204" pitchFamily="34" charset="0"/>
                    <a:ea typeface="Arial"/>
                    <a:cs typeface="Arial" panose="020B0604020202020204" pitchFamily="34" charset="0"/>
                    <a:sym typeface="Arial"/>
                  </a:rPr>
                  <a:t>2</a:t>
                </a:r>
                <a:r>
                  <a:rPr lang="en-US" sz="2100" dirty="0">
                    <a:solidFill>
                      <a:srgbClr val="000000"/>
                    </a:solidFill>
                    <a:latin typeface="Arial" panose="020B0604020202020204" pitchFamily="34" charset="0"/>
                    <a:ea typeface="Arial"/>
                    <a:cs typeface="Arial" panose="020B0604020202020204" pitchFamily="34" charset="0"/>
                    <a:sym typeface="Arial"/>
                  </a:rPr>
                  <a:t>0 maintained by the fluid in the fetal lungs</a:t>
                </a:r>
              </a:p>
            </p:txBody>
          </p:sp>
          <p:sp>
            <p:nvSpPr>
              <p:cNvPr id="568" name="Google Shape;568;p49"/>
              <p:cNvSpPr txBox="1"/>
              <p:nvPr/>
            </p:nvSpPr>
            <p:spPr>
              <a:xfrm>
                <a:off x="4884407" y="4128800"/>
                <a:ext cx="2754064" cy="941671"/>
              </a:xfrm>
              <a:prstGeom prst="rect">
                <a:avLst/>
              </a:prstGeom>
              <a:noFill/>
              <a:ln>
                <a:noFill/>
              </a:ln>
            </p:spPr>
            <p:txBody>
              <a:bodyPr spcFirstLastPara="1" wrap="square" lIns="51427" tIns="25706" rIns="51427" bIns="25706" anchor="t" anchorCtr="0">
                <a:noAutofit/>
              </a:bodyPr>
              <a:lstStyle/>
              <a:p>
                <a:pPr algn="ctr" defTabSz="342900">
                  <a:buClr>
                    <a:prstClr val="black"/>
                  </a:buClr>
                  <a:buSzPts val="2400"/>
                </a:pPr>
                <a:r>
                  <a:rPr lang="en-US" sz="2100" dirty="0">
                    <a:solidFill>
                      <a:prstClr val="black"/>
                    </a:solidFill>
                    <a:latin typeface="Arial" panose="020B0604020202020204" pitchFamily="34" charset="0"/>
                    <a:ea typeface="Arial"/>
                    <a:cs typeface="Arial" panose="020B0604020202020204" pitchFamily="34" charset="0"/>
                    <a:sym typeface="Arial"/>
                  </a:rPr>
                  <a:t>CPAP mimics normal physiology.</a:t>
                </a:r>
                <a:endParaRPr sz="2100" dirty="0">
                  <a:solidFill>
                    <a:prstClr val="black"/>
                  </a:solidFill>
                  <a:latin typeface="Arial" panose="020B0604020202020204" pitchFamily="34" charset="0"/>
                  <a:cs typeface="Arial" panose="020B0604020202020204" pitchFamily="34" charset="0"/>
                </a:endParaRPr>
              </a:p>
              <a:p>
                <a:pPr algn="ctr" defTabSz="342900">
                  <a:buClr>
                    <a:prstClr val="black"/>
                  </a:buClr>
                  <a:buSzPts val="2400"/>
                </a:pPr>
                <a:r>
                  <a:rPr lang="en-US" sz="2100" dirty="0">
                    <a:solidFill>
                      <a:prstClr val="black"/>
                    </a:solidFill>
                    <a:latin typeface="Arial" panose="020B0604020202020204" pitchFamily="34" charset="0"/>
                    <a:ea typeface="Arial"/>
                    <a:cs typeface="Arial" panose="020B0604020202020204" pitchFamily="34" charset="0"/>
                    <a:sym typeface="Arial"/>
                  </a:rPr>
                  <a:t>Constant distending pressure at 3 – 4 cmH</a:t>
                </a:r>
                <a:r>
                  <a:rPr lang="en-US" sz="2100" baseline="-25000" dirty="0">
                    <a:solidFill>
                      <a:prstClr val="black"/>
                    </a:solidFill>
                    <a:latin typeface="Arial" panose="020B0604020202020204" pitchFamily="34" charset="0"/>
                    <a:ea typeface="Arial"/>
                    <a:cs typeface="Arial" panose="020B0604020202020204" pitchFamily="34" charset="0"/>
                    <a:sym typeface="Arial"/>
                  </a:rPr>
                  <a:t>2</a:t>
                </a:r>
                <a:r>
                  <a:rPr lang="en-US" sz="2100" dirty="0">
                    <a:solidFill>
                      <a:prstClr val="black"/>
                    </a:solidFill>
                    <a:latin typeface="Arial" panose="020B0604020202020204" pitchFamily="34" charset="0"/>
                    <a:ea typeface="Arial"/>
                    <a:cs typeface="Arial" panose="020B0604020202020204" pitchFamily="34" charset="0"/>
                    <a:sym typeface="Arial"/>
                  </a:rPr>
                  <a:t>0.</a:t>
                </a:r>
                <a:endParaRPr sz="2100" dirty="0">
                  <a:solidFill>
                    <a:prstClr val="black"/>
                  </a:solidFill>
                  <a:latin typeface="Arial" panose="020B0604020202020204" pitchFamily="34" charset="0"/>
                  <a:cs typeface="Arial" panose="020B0604020202020204" pitchFamily="34" charset="0"/>
                </a:endParaRPr>
              </a:p>
            </p:txBody>
          </p:sp>
        </p:grpSp>
        <p:pic>
          <p:nvPicPr>
            <p:cNvPr id="6" name="Picture 5">
              <a:extLst>
                <a:ext uri="{FF2B5EF4-FFF2-40B4-BE49-F238E27FC236}">
                  <a16:creationId xmlns:a16="http://schemas.microsoft.com/office/drawing/2014/main" id="{B260071A-0128-49EB-1321-0A7A09435A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2454" y="2619200"/>
              <a:ext cx="1789236" cy="1419266"/>
            </a:xfrm>
            <a:prstGeom prst="rect">
              <a:avLst/>
            </a:prstGeom>
          </p:spPr>
        </p:pic>
      </p:grpSp>
      <p:sp>
        <p:nvSpPr>
          <p:cNvPr id="4" name="Slide Number Placeholder 2">
            <a:extLst>
              <a:ext uri="{FF2B5EF4-FFF2-40B4-BE49-F238E27FC236}">
                <a16:creationId xmlns:a16="http://schemas.microsoft.com/office/drawing/2014/main" id="{4DAC52F3-E171-53B2-7037-18A522AC2505}"/>
              </a:ext>
            </a:extLst>
          </p:cNvPr>
          <p:cNvSpPr txBox="1">
            <a:spLocks/>
          </p:cNvSpPr>
          <p:nvPr/>
        </p:nvSpPr>
        <p:spPr>
          <a:xfrm>
            <a:off x="7041690" y="6297433"/>
            <a:ext cx="154305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2A8F9BDF-3FAD-4D62-B684-1701AE0CF1C7}" type="slidenum">
              <a:rPr lang="aa-ET" sz="750">
                <a:solidFill>
                  <a:prstClr val="white">
                    <a:lumMod val="50000"/>
                  </a:prstClr>
                </a:solidFill>
                <a:latin typeface="Calibri" panose="020F0502020204030204"/>
              </a:rPr>
              <a:pPr algn="r"/>
              <a:t>4</a:t>
            </a:fld>
            <a:endParaRPr lang="aa-ET" sz="750" dirty="0">
              <a:solidFill>
                <a:prstClr val="white">
                  <a:lumMod val="50000"/>
                </a:prstClr>
              </a:solidFill>
              <a:latin typeface="Calibri" panose="020F0502020204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29"/>
        <p:cNvGrpSpPr/>
        <p:nvPr/>
      </p:nvGrpSpPr>
      <p:grpSpPr>
        <a:xfrm>
          <a:off x="0" y="0"/>
          <a:ext cx="0" cy="0"/>
          <a:chOff x="0" y="0"/>
          <a:chExt cx="0" cy="0"/>
        </a:xfrm>
      </p:grpSpPr>
      <p:sp>
        <p:nvSpPr>
          <p:cNvPr id="530" name="Google Shape;530;p47"/>
          <p:cNvSpPr txBox="1">
            <a:spLocks noGrp="1"/>
          </p:cNvSpPr>
          <p:nvPr>
            <p:ph type="title" idx="4294967295"/>
          </p:nvPr>
        </p:nvSpPr>
        <p:spPr>
          <a:xfrm>
            <a:off x="2317750" y="526948"/>
            <a:ext cx="4508500" cy="503238"/>
          </a:xfrm>
        </p:spPr>
        <p:txBody>
          <a:bodyPr>
            <a:noAutofit/>
          </a:bodyPr>
          <a:lstStyle/>
          <a:p>
            <a:pPr algn="ctr"/>
            <a:r>
              <a:rPr lang="en-US" sz="3200" b="1" dirty="0">
                <a:solidFill>
                  <a:schemeClr val="bg1"/>
                </a:solidFill>
                <a:latin typeface="Arial" panose="020B0604020202020204" pitchFamily="34" charset="0"/>
                <a:cs typeface="Arial" panose="020B0604020202020204" pitchFamily="34" charset="0"/>
                <a:sym typeface="Calibri"/>
              </a:rPr>
              <a:t>Indications for CPAP</a:t>
            </a:r>
            <a:endParaRPr lang="en-US" sz="3200" b="1" dirty="0">
              <a:solidFill>
                <a:schemeClr val="bg1"/>
              </a:solidFill>
              <a:latin typeface="Arial" panose="020B0604020202020204" pitchFamily="34" charset="0"/>
              <a:cs typeface="Arial" panose="020B0604020202020204" pitchFamily="34" charset="0"/>
            </a:endParaRPr>
          </a:p>
        </p:txBody>
      </p:sp>
      <p:sp>
        <p:nvSpPr>
          <p:cNvPr id="531" name="Google Shape;531;p47"/>
          <p:cNvSpPr txBox="1">
            <a:spLocks noGrp="1"/>
          </p:cNvSpPr>
          <p:nvPr>
            <p:ph type="body" idx="4294967295"/>
          </p:nvPr>
        </p:nvSpPr>
        <p:spPr>
          <a:xfrm>
            <a:off x="1054408" y="1435540"/>
            <a:ext cx="7420997" cy="4895512"/>
          </a:xfrm>
        </p:spPr>
        <p:txBody>
          <a:bodyPr>
            <a:noAutofit/>
          </a:bodyPr>
          <a:lstStyle/>
          <a:p>
            <a:pPr>
              <a:lnSpc>
                <a:spcPct val="100000"/>
              </a:lnSpc>
              <a:spcAft>
                <a:spcPts val="675"/>
              </a:spcAft>
            </a:pPr>
            <a:r>
              <a:rPr lang="en-US" sz="2400" dirty="0">
                <a:latin typeface="Arial" panose="020B0604020202020204" pitchFamily="34" charset="0"/>
                <a:cs typeface="Arial" panose="020B0604020202020204" pitchFamily="34" charset="0"/>
              </a:rPr>
              <a:t>The main indication is in the management of respiratory distress syndrome (RDS)</a:t>
            </a:r>
          </a:p>
          <a:p>
            <a:pPr>
              <a:lnSpc>
                <a:spcPct val="100000"/>
              </a:lnSpc>
              <a:spcAft>
                <a:spcPts val="675"/>
              </a:spcAft>
            </a:pPr>
            <a:r>
              <a:rPr lang="en-US" sz="2400" dirty="0">
                <a:latin typeface="Arial" panose="020B0604020202020204" pitchFamily="34" charset="0"/>
                <a:cs typeface="Arial" panose="020B0604020202020204" pitchFamily="34" charset="0"/>
              </a:rPr>
              <a:t>Other indications include; </a:t>
            </a:r>
          </a:p>
          <a:p>
            <a:pPr lvl="1">
              <a:lnSpc>
                <a:spcPct val="100000"/>
              </a:lnSpc>
              <a:spcAft>
                <a:spcPts val="675"/>
              </a:spcAft>
              <a:buFont typeface="Wingdings" panose="05000000000000000000" pitchFamily="2" charset="2"/>
              <a:buChar char="ü"/>
            </a:pPr>
            <a:r>
              <a:rPr lang="en-US" dirty="0">
                <a:latin typeface="Arial" panose="020B0604020202020204" pitchFamily="34" charset="0"/>
                <a:cs typeface="Arial" panose="020B0604020202020204" pitchFamily="34" charset="0"/>
              </a:rPr>
              <a:t>Meconium aspiration syndrome</a:t>
            </a:r>
          </a:p>
          <a:p>
            <a:pPr lvl="1">
              <a:lnSpc>
                <a:spcPct val="100000"/>
              </a:lnSpc>
              <a:spcAft>
                <a:spcPts val="675"/>
              </a:spcAft>
              <a:buFont typeface="Wingdings" panose="05000000000000000000" pitchFamily="2" charset="2"/>
              <a:buChar char="ü"/>
            </a:pPr>
            <a:r>
              <a:rPr lang="en-US" dirty="0">
                <a:latin typeface="Arial" panose="020B0604020202020204" pitchFamily="34" charset="0"/>
                <a:cs typeface="Arial" panose="020B0604020202020204" pitchFamily="34" charset="0"/>
              </a:rPr>
              <a:t>Transient </a:t>
            </a:r>
            <a:r>
              <a:rPr lang="en-US" dirty="0" err="1">
                <a:latin typeface="Arial" panose="020B0604020202020204" pitchFamily="34" charset="0"/>
                <a:cs typeface="Arial" panose="020B0604020202020204" pitchFamily="34" charset="0"/>
              </a:rPr>
              <a:t>tachypnoea</a:t>
            </a:r>
            <a:r>
              <a:rPr lang="en-US" dirty="0">
                <a:latin typeface="Arial" panose="020B0604020202020204" pitchFamily="34" charset="0"/>
                <a:cs typeface="Arial" panose="020B0604020202020204" pitchFamily="34" charset="0"/>
              </a:rPr>
              <a:t> of the newborn</a:t>
            </a:r>
          </a:p>
          <a:p>
            <a:pPr lvl="1">
              <a:lnSpc>
                <a:spcPct val="100000"/>
              </a:lnSpc>
              <a:spcAft>
                <a:spcPts val="675"/>
              </a:spcAft>
              <a:buFont typeface="Wingdings" panose="05000000000000000000" pitchFamily="2" charset="2"/>
              <a:buChar char="ü"/>
            </a:pPr>
            <a:r>
              <a:rPr lang="en-US" dirty="0">
                <a:latin typeface="Arial" panose="020B0604020202020204" pitchFamily="34" charset="0"/>
                <a:cs typeface="Arial" panose="020B0604020202020204" pitchFamily="34" charset="0"/>
              </a:rPr>
              <a:t>Persistent pulmonary hypertension of the newborn </a:t>
            </a:r>
          </a:p>
          <a:p>
            <a:pPr lvl="1">
              <a:lnSpc>
                <a:spcPct val="100000"/>
              </a:lnSpc>
              <a:spcAft>
                <a:spcPts val="675"/>
              </a:spcAft>
              <a:buFont typeface="Wingdings" panose="05000000000000000000" pitchFamily="2" charset="2"/>
              <a:buChar char="ü"/>
            </a:pPr>
            <a:r>
              <a:rPr lang="en-US" dirty="0">
                <a:latin typeface="Arial" panose="020B0604020202020204" pitchFamily="34" charset="0"/>
                <a:cs typeface="Arial" panose="020B0604020202020204" pitchFamily="34" charset="0"/>
              </a:rPr>
              <a:t>Pulmonary oedema</a:t>
            </a:r>
          </a:p>
          <a:p>
            <a:pPr>
              <a:lnSpc>
                <a:spcPct val="100000"/>
              </a:lnSpc>
              <a:spcAft>
                <a:spcPts val="675"/>
              </a:spcAft>
              <a:defRPr/>
            </a:pPr>
            <a:r>
              <a:rPr lang="en-US" sz="2400" dirty="0">
                <a:solidFill>
                  <a:prstClr val="black"/>
                </a:solidFill>
                <a:latin typeface="Arial" panose="020B0604020202020204" pitchFamily="34" charset="0"/>
                <a:cs typeface="Arial" panose="020B0604020202020204" pitchFamily="34" charset="0"/>
              </a:rPr>
              <a:t>CPAP is also used in the prevention of </a:t>
            </a:r>
            <a:r>
              <a:rPr lang="en-US" sz="2400" dirty="0" err="1">
                <a:solidFill>
                  <a:prstClr val="black"/>
                </a:solidFill>
                <a:latin typeface="Arial" panose="020B0604020202020204" pitchFamily="34" charset="0"/>
                <a:cs typeface="Arial" panose="020B0604020202020204" pitchFamily="34" charset="0"/>
              </a:rPr>
              <a:t>apnoea</a:t>
            </a:r>
            <a:r>
              <a:rPr lang="en-US" sz="2400" dirty="0">
                <a:solidFill>
                  <a:prstClr val="black"/>
                </a:solidFill>
                <a:latin typeface="Arial" panose="020B0604020202020204" pitchFamily="34" charset="0"/>
                <a:cs typeface="Arial" panose="020B0604020202020204" pitchFamily="34" charset="0"/>
              </a:rPr>
              <a:t> of prematurity</a:t>
            </a:r>
          </a:p>
          <a:p>
            <a:pPr>
              <a:lnSpc>
                <a:spcPct val="100000"/>
              </a:lnSpc>
              <a:spcAft>
                <a:spcPts val="675"/>
              </a:spcAft>
            </a:pPr>
            <a:endParaRPr lang="en-US" sz="2400" dirty="0">
              <a:latin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87138C42-8663-CC23-944E-F053235881FA}"/>
              </a:ext>
            </a:extLst>
          </p:cNvPr>
          <p:cNvSpPr txBox="1">
            <a:spLocks/>
          </p:cNvSpPr>
          <p:nvPr/>
        </p:nvSpPr>
        <p:spPr>
          <a:xfrm>
            <a:off x="7139398" y="6361412"/>
            <a:ext cx="154305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2A8F9BDF-3FAD-4D62-B684-1701AE0CF1C7}" type="slidenum">
              <a:rPr lang="aa-ET" sz="750">
                <a:solidFill>
                  <a:prstClr val="white">
                    <a:lumMod val="50000"/>
                  </a:prstClr>
                </a:solidFill>
                <a:latin typeface="Calibri" panose="020F0502020204030204"/>
              </a:rPr>
              <a:pPr algn="r"/>
              <a:t>5</a:t>
            </a:fld>
            <a:endParaRPr lang="aa-ET" sz="750"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2001751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87"/>
        <p:cNvGrpSpPr/>
        <p:nvPr/>
      </p:nvGrpSpPr>
      <p:grpSpPr>
        <a:xfrm>
          <a:off x="0" y="0"/>
          <a:ext cx="0" cy="0"/>
          <a:chOff x="0" y="0"/>
          <a:chExt cx="0" cy="0"/>
        </a:xfrm>
      </p:grpSpPr>
      <p:graphicFrame>
        <p:nvGraphicFramePr>
          <p:cNvPr id="588" name="Google Shape;588;p51"/>
          <p:cNvGraphicFramePr/>
          <p:nvPr>
            <p:extLst>
              <p:ext uri="{D42A27DB-BD31-4B8C-83A1-F6EECF244321}">
                <p14:modId xmlns:p14="http://schemas.microsoft.com/office/powerpoint/2010/main" val="1169606358"/>
              </p:ext>
            </p:extLst>
          </p:nvPr>
        </p:nvGraphicFramePr>
        <p:xfrm>
          <a:off x="619432" y="1052053"/>
          <a:ext cx="7885471" cy="5112887"/>
        </p:xfrm>
        <a:graphic>
          <a:graphicData uri="http://schemas.openxmlformats.org/drawingml/2006/table">
            <a:tbl>
              <a:tblPr firstRow="1" bandRow="1">
                <a:tableStyleId>{5940675A-B579-460E-94D1-54222C63F5DA}</a:tableStyleId>
              </a:tblPr>
              <a:tblGrid>
                <a:gridCol w="3942338">
                  <a:extLst>
                    <a:ext uri="{9D8B030D-6E8A-4147-A177-3AD203B41FA5}">
                      <a16:colId xmlns:a16="http://schemas.microsoft.com/office/drawing/2014/main" val="20000"/>
                    </a:ext>
                  </a:extLst>
                </a:gridCol>
                <a:gridCol w="3943133">
                  <a:extLst>
                    <a:ext uri="{9D8B030D-6E8A-4147-A177-3AD203B41FA5}">
                      <a16:colId xmlns:a16="http://schemas.microsoft.com/office/drawing/2014/main" val="20001"/>
                    </a:ext>
                  </a:extLst>
                </a:gridCol>
              </a:tblGrid>
              <a:tr h="5794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panose="020B0604020202020204" pitchFamily="34" charset="0"/>
                          <a:cs typeface="Arial" panose="020B0604020202020204" pitchFamily="34" charset="0"/>
                          <a:sym typeface="Arial"/>
                        </a:rPr>
                        <a:t>Prophylactic CPAP</a:t>
                      </a:r>
                      <a:endParaRPr lang="en-US" sz="2000" b="1" dirty="0">
                        <a:solidFill>
                          <a:schemeClr val="bg1"/>
                        </a:solidFill>
                        <a:latin typeface="Arial" panose="020B0604020202020204" pitchFamily="34" charset="0"/>
                        <a:cs typeface="Arial" panose="020B0604020202020204" pitchFamily="34" charset="0"/>
                      </a:endParaRPr>
                    </a:p>
                  </a:txBody>
                  <a:tcPr marL="51427" marR="51427" marT="25706" marB="25706" anchor="ctr">
                    <a:solidFill>
                      <a:srgbClr val="8F4EA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panose="020B0604020202020204" pitchFamily="34" charset="0"/>
                          <a:cs typeface="Arial" panose="020B0604020202020204" pitchFamily="34" charset="0"/>
                          <a:sym typeface="Arial"/>
                        </a:rPr>
                        <a:t>Rescue CPAP</a:t>
                      </a:r>
                      <a:endParaRPr sz="2000" b="1" u="none" strike="noStrike" cap="none" dirty="0">
                        <a:solidFill>
                          <a:schemeClr val="bg1"/>
                        </a:solidFill>
                        <a:latin typeface="Arial" panose="020B0604020202020204" pitchFamily="34" charset="0"/>
                        <a:cs typeface="Arial" panose="020B0604020202020204" pitchFamily="34" charset="0"/>
                      </a:endParaRPr>
                    </a:p>
                  </a:txBody>
                  <a:tcPr marL="51427" marR="51427" marT="25706" marB="25706" anchor="ctr">
                    <a:solidFill>
                      <a:srgbClr val="8F4EA0"/>
                    </a:solidFill>
                  </a:tcPr>
                </a:tc>
                <a:extLst>
                  <a:ext uri="{0D108BD9-81ED-4DB2-BD59-A6C34878D82A}">
                    <a16:rowId xmlns:a16="http://schemas.microsoft.com/office/drawing/2014/main" val="10000"/>
                  </a:ext>
                </a:extLst>
              </a:tr>
              <a:tr h="4533473">
                <a:tc>
                  <a:txBody>
                    <a:bodyPr/>
                    <a:lstStyle/>
                    <a:p>
                      <a:pPr marL="241300" marR="0" lvl="1" indent="0" algn="l" rtl="0">
                        <a:lnSpc>
                          <a:spcPct val="100000"/>
                        </a:lnSpc>
                        <a:spcBef>
                          <a:spcPts val="0"/>
                        </a:spcBef>
                        <a:spcAft>
                          <a:spcPts val="0"/>
                        </a:spcAft>
                        <a:buClr>
                          <a:srgbClr val="CC3300"/>
                        </a:buClr>
                        <a:buSzPts val="2500"/>
                        <a:buFont typeface="Arial"/>
                        <a:buNone/>
                      </a:pPr>
                      <a:r>
                        <a:rPr lang="en-US" sz="2000" b="1" dirty="0">
                          <a:solidFill>
                            <a:schemeClr val="tx1"/>
                          </a:solidFill>
                          <a:latin typeface="Arial" panose="020B0604020202020204" pitchFamily="34" charset="0"/>
                          <a:cs typeface="Arial" panose="020B0604020202020204" pitchFamily="34" charset="0"/>
                        </a:rPr>
                        <a:t>&lt; 32 weeks</a:t>
                      </a:r>
                      <a:endParaRPr sz="2000" b="1" dirty="0">
                        <a:solidFill>
                          <a:schemeClr val="tx1"/>
                        </a:solidFill>
                        <a:latin typeface="Arial" panose="020B0604020202020204" pitchFamily="34" charset="0"/>
                        <a:cs typeface="Arial" panose="020B0604020202020204" pitchFamily="34" charset="0"/>
                      </a:endParaRPr>
                    </a:p>
                    <a:p>
                      <a:pPr marL="558800" marR="0" lvl="1" indent="-285750" algn="l" defTabSz="914400" rtl="0" eaLnBrk="1" fontAlgn="auto" latinLnBrk="0" hangingPunct="1">
                        <a:lnSpc>
                          <a:spcPct val="100000"/>
                        </a:lnSpc>
                        <a:spcBef>
                          <a:spcPts val="1200"/>
                        </a:spcBef>
                        <a:spcAft>
                          <a:spcPts val="0"/>
                        </a:spcAft>
                        <a:buClr>
                          <a:schemeClr val="dk1"/>
                        </a:buClr>
                        <a:buSzPts val="2400"/>
                        <a:buFont typeface="Arial"/>
                        <a:buChar char="•"/>
                        <a:tabLst/>
                        <a:defRPr/>
                      </a:pPr>
                      <a:r>
                        <a:rPr lang="en-US" sz="2000" u="none" strike="noStrike" cap="none" dirty="0">
                          <a:latin typeface="Arial" panose="020B0604020202020204" pitchFamily="34" charset="0"/>
                          <a:cs typeface="Arial" panose="020B0604020202020204" pitchFamily="34" charset="0"/>
                        </a:rPr>
                        <a:t>Initiated as soon as possible preferably</a:t>
                      </a:r>
                      <a:r>
                        <a:rPr lang="en-US" sz="2000" u="none" strike="noStrike" cap="none" baseline="0" dirty="0">
                          <a:latin typeface="Arial" panose="020B0604020202020204" pitchFamily="34" charset="0"/>
                          <a:cs typeface="Arial" panose="020B0604020202020204" pitchFamily="34" charset="0"/>
                        </a:rPr>
                        <a:t> </a:t>
                      </a:r>
                      <a:r>
                        <a:rPr lang="en-US" sz="2000" u="none" strike="noStrike" cap="none" dirty="0">
                          <a:latin typeface="Arial" panose="020B0604020202020204" pitchFamily="34" charset="0"/>
                          <a:cs typeface="Arial" panose="020B0604020202020204" pitchFamily="34" charset="0"/>
                        </a:rPr>
                        <a:t>in the delivery room</a:t>
                      </a:r>
                      <a:endParaRPr lang="en-US" sz="2000" dirty="0">
                        <a:latin typeface="Arial" panose="020B0604020202020204" pitchFamily="34" charset="0"/>
                        <a:cs typeface="Arial" panose="020B0604020202020204" pitchFamily="34" charset="0"/>
                      </a:endParaRPr>
                    </a:p>
                    <a:p>
                      <a:pPr marL="615950" marR="0" lvl="1" indent="-342900" algn="l" defTabSz="914400" rtl="0" eaLnBrk="1" fontAlgn="auto" latinLnBrk="0" hangingPunct="1">
                        <a:lnSpc>
                          <a:spcPct val="100000"/>
                        </a:lnSpc>
                        <a:spcBef>
                          <a:spcPts val="1200"/>
                        </a:spcBef>
                        <a:spcAft>
                          <a:spcPts val="0"/>
                        </a:spcAft>
                        <a:buClr>
                          <a:schemeClr val="dk1"/>
                        </a:buClr>
                        <a:buSzPts val="2400"/>
                        <a:buFont typeface="Wingdings" panose="05000000000000000000" pitchFamily="2" charset="2"/>
                        <a:buChar char="ü"/>
                        <a:tabLst/>
                        <a:defRPr/>
                      </a:pPr>
                      <a:r>
                        <a:rPr lang="en-US" sz="2000" dirty="0">
                          <a:latin typeface="Arial" panose="020B0604020202020204" pitchFamily="34" charset="0"/>
                          <a:cs typeface="Arial" panose="020B0604020202020204" pitchFamily="34" charset="0"/>
                        </a:rPr>
                        <a:t>Preterm</a:t>
                      </a:r>
                      <a:r>
                        <a:rPr lang="en-US" sz="2000" baseline="0" dirty="0">
                          <a:latin typeface="Arial" panose="020B0604020202020204" pitchFamily="34" charset="0"/>
                          <a:cs typeface="Arial" panose="020B0604020202020204" pitchFamily="34" charset="0"/>
                        </a:rPr>
                        <a:t> w</a:t>
                      </a:r>
                      <a:r>
                        <a:rPr lang="en-US" sz="2000" dirty="0">
                          <a:latin typeface="Arial" panose="020B0604020202020204" pitchFamily="34" charset="0"/>
                          <a:cs typeface="Arial" panose="020B0604020202020204" pitchFamily="34" charset="0"/>
                        </a:rPr>
                        <a:t>ith no signs of distress</a:t>
                      </a:r>
                      <a:endParaRPr lang="en-US" sz="2000" u="none" strike="noStrike" cap="none" dirty="0">
                        <a:latin typeface="Arial" panose="020B0604020202020204" pitchFamily="34" charset="0"/>
                        <a:cs typeface="Arial" panose="020B0604020202020204" pitchFamily="34" charset="0"/>
                      </a:endParaRPr>
                    </a:p>
                    <a:p>
                      <a:pPr marL="615950" marR="0" lvl="1" indent="-342900" algn="l" defTabSz="914400" rtl="0" eaLnBrk="1" fontAlgn="auto" latinLnBrk="0" hangingPunct="1">
                        <a:lnSpc>
                          <a:spcPct val="100000"/>
                        </a:lnSpc>
                        <a:spcBef>
                          <a:spcPts val="1200"/>
                        </a:spcBef>
                        <a:spcAft>
                          <a:spcPts val="0"/>
                        </a:spcAft>
                        <a:buClr>
                          <a:schemeClr val="dk1"/>
                        </a:buClr>
                        <a:buSzPts val="2400"/>
                        <a:buFont typeface="Wingdings" panose="05000000000000000000" pitchFamily="2" charset="2"/>
                        <a:buChar char="ü"/>
                        <a:tabLst/>
                        <a:defRPr/>
                      </a:pPr>
                      <a:r>
                        <a:rPr lang="en-US" sz="2000" u="none" strike="noStrike" cap="none" dirty="0">
                          <a:latin typeface="Arial" panose="020B0604020202020204" pitchFamily="34" charset="0"/>
                          <a:cs typeface="Arial" panose="020B0604020202020204" pitchFamily="34" charset="0"/>
                        </a:rPr>
                        <a:t>Good cardiac activity</a:t>
                      </a:r>
                    </a:p>
                    <a:p>
                      <a:pPr marL="615950" marR="0" lvl="1" indent="-342900" algn="l" defTabSz="914400" rtl="0" eaLnBrk="1" fontAlgn="auto" latinLnBrk="0" hangingPunct="1">
                        <a:lnSpc>
                          <a:spcPct val="100000"/>
                        </a:lnSpc>
                        <a:spcBef>
                          <a:spcPts val="1200"/>
                        </a:spcBef>
                        <a:spcAft>
                          <a:spcPts val="0"/>
                        </a:spcAft>
                        <a:buClr>
                          <a:schemeClr val="dk1"/>
                        </a:buClr>
                        <a:buSzPts val="2400"/>
                        <a:buFont typeface="Wingdings" panose="05000000000000000000" pitchFamily="2" charset="2"/>
                        <a:buChar char="ü"/>
                        <a:tabLst/>
                        <a:defRPr/>
                      </a:pPr>
                      <a:r>
                        <a:rPr lang="en-US" sz="2000" u="none" strike="noStrike" cap="none" dirty="0">
                          <a:latin typeface="Arial" panose="020B0604020202020204" pitchFamily="34" charset="0"/>
                          <a:cs typeface="Arial" panose="020B0604020202020204" pitchFamily="34" charset="0"/>
                        </a:rPr>
                        <a:t> breathing spontaneously</a:t>
                      </a:r>
                      <a:endParaRPr sz="2000" dirty="0">
                        <a:latin typeface="Arial" panose="020B0604020202020204" pitchFamily="34" charset="0"/>
                        <a:cs typeface="Arial" panose="020B0604020202020204" pitchFamily="34" charset="0"/>
                      </a:endParaRPr>
                    </a:p>
                    <a:p>
                      <a:pPr marL="558800" marR="0" lvl="1" indent="-285750" algn="l" rtl="0">
                        <a:lnSpc>
                          <a:spcPct val="100000"/>
                        </a:lnSpc>
                        <a:spcBef>
                          <a:spcPts val="1200"/>
                        </a:spcBef>
                        <a:spcAft>
                          <a:spcPts val="0"/>
                        </a:spcAft>
                        <a:buClr>
                          <a:schemeClr val="dk1"/>
                        </a:buClr>
                        <a:buSzPts val="2400"/>
                        <a:buFont typeface="Arial"/>
                        <a:buChar char="•"/>
                      </a:pPr>
                      <a:r>
                        <a:rPr lang="en-US" sz="2000" u="none" strike="noStrike" cap="none" dirty="0">
                          <a:latin typeface="Arial" panose="020B0604020202020204" pitchFamily="34" charset="0"/>
                          <a:cs typeface="Arial" panose="020B0604020202020204" pitchFamily="34" charset="0"/>
                        </a:rPr>
                        <a:t>Reduces the need for mechanical ventilation  </a:t>
                      </a:r>
                      <a:endParaRPr sz="2000" dirty="0">
                        <a:latin typeface="Arial" panose="020B0604020202020204" pitchFamily="34" charset="0"/>
                        <a:cs typeface="Arial" panose="020B0604020202020204" pitchFamily="34" charset="0"/>
                      </a:endParaRPr>
                    </a:p>
                  </a:txBody>
                  <a:tcPr marL="51427" marR="51427" marT="25706" marB="25706"/>
                </a:tc>
                <a:tc>
                  <a:txBody>
                    <a:bodyPr/>
                    <a:lstStyle/>
                    <a:p>
                      <a:pPr marL="0" marR="0" lvl="0" indent="0" algn="l" rtl="0">
                        <a:spcBef>
                          <a:spcPts val="0"/>
                        </a:spcBef>
                        <a:spcAft>
                          <a:spcPts val="0"/>
                        </a:spcAft>
                        <a:buClr>
                          <a:srgbClr val="CC3300"/>
                        </a:buClr>
                        <a:buSzPts val="2400"/>
                        <a:buFont typeface="Arial"/>
                        <a:buNone/>
                      </a:pPr>
                      <a:r>
                        <a:rPr lang="en-US" sz="2000" b="1" u="none" strike="noStrike" cap="none" dirty="0">
                          <a:solidFill>
                            <a:schemeClr val="tx1"/>
                          </a:solidFill>
                          <a:latin typeface="Arial" panose="020B0604020202020204" pitchFamily="34" charset="0"/>
                          <a:cs typeface="Arial" panose="020B0604020202020204" pitchFamily="34" charset="0"/>
                        </a:rPr>
                        <a:t>≥ 3</a:t>
                      </a:r>
                      <a:r>
                        <a:rPr lang="en-US" sz="2000" b="1" dirty="0">
                          <a:solidFill>
                            <a:schemeClr val="tx1"/>
                          </a:solidFill>
                          <a:latin typeface="Arial" panose="020B0604020202020204" pitchFamily="34" charset="0"/>
                          <a:cs typeface="Arial" panose="020B0604020202020204" pitchFamily="34" charset="0"/>
                        </a:rPr>
                        <a:t>2 weeks</a:t>
                      </a:r>
                      <a:endParaRPr sz="2000" b="1" u="none" strike="noStrike" cap="none" dirty="0">
                        <a:solidFill>
                          <a:schemeClr val="tx1"/>
                        </a:solidFill>
                        <a:latin typeface="Arial" panose="020B0604020202020204" pitchFamily="34" charset="0"/>
                        <a:cs typeface="Arial" panose="020B0604020202020204" pitchFamily="34" charset="0"/>
                      </a:endParaRPr>
                    </a:p>
                    <a:p>
                      <a:pPr marL="285750" marR="0" lvl="0" indent="-285750" algn="l" rtl="0">
                        <a:spcBef>
                          <a:spcPts val="1200"/>
                        </a:spcBef>
                        <a:spcAft>
                          <a:spcPts val="0"/>
                        </a:spcAft>
                        <a:buClr>
                          <a:schemeClr val="dk1"/>
                        </a:buClr>
                        <a:buSzPts val="2400"/>
                        <a:buFont typeface="Arial"/>
                        <a:buChar char="•"/>
                      </a:pPr>
                      <a:r>
                        <a:rPr lang="en-US" sz="2000" dirty="0">
                          <a:latin typeface="Arial" panose="020B0604020202020204" pitchFamily="34" charset="0"/>
                          <a:cs typeface="Arial" panose="020B0604020202020204" pitchFamily="34" charset="0"/>
                        </a:rPr>
                        <a:t>Signs of respiratory distress</a:t>
                      </a:r>
                      <a:r>
                        <a:rPr lang="en-US" sz="2000" baseline="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one or more of</a:t>
                      </a:r>
                      <a:r>
                        <a:rPr lang="en-US" sz="2000" baseline="0" dirty="0">
                          <a:latin typeface="Arial" panose="020B0604020202020204" pitchFamily="34" charset="0"/>
                          <a:cs typeface="Arial" panose="020B0604020202020204" pitchFamily="34" charset="0"/>
                        </a:rPr>
                        <a:t> the following; </a:t>
                      </a:r>
                      <a:r>
                        <a:rPr lang="en-US" sz="2000" dirty="0">
                          <a:latin typeface="Arial" panose="020B0604020202020204" pitchFamily="34" charset="0"/>
                          <a:cs typeface="Arial" panose="020B0604020202020204" pitchFamily="34" charset="0"/>
                        </a:rPr>
                        <a:t>Tachypnoea (RR&gt;60bpm),</a:t>
                      </a:r>
                      <a:r>
                        <a:rPr lang="en-US" sz="2000" baseline="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Nasal flaring, Grunting,</a:t>
                      </a:r>
                      <a:r>
                        <a:rPr lang="en-US" sz="2000" baseline="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Sternal retraction,</a:t>
                      </a:r>
                      <a:r>
                        <a:rPr lang="en-US" sz="2000" baseline="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Lower chest indrawing</a:t>
                      </a:r>
                    </a:p>
                    <a:p>
                      <a:pPr marL="285750" marR="0" lvl="0" indent="-285750" algn="l" defTabSz="914400" rtl="0" eaLnBrk="1" fontAlgn="auto" latinLnBrk="0" hangingPunct="1">
                        <a:lnSpc>
                          <a:spcPct val="100000"/>
                        </a:lnSpc>
                        <a:spcBef>
                          <a:spcPts val="1200"/>
                        </a:spcBef>
                        <a:spcAft>
                          <a:spcPts val="0"/>
                        </a:spcAft>
                        <a:buClr>
                          <a:schemeClr val="dk1"/>
                        </a:buClr>
                        <a:buSzPts val="2400"/>
                        <a:buFont typeface="Arial"/>
                        <a:buChar char="•"/>
                        <a:tabLst/>
                        <a:defRPr/>
                      </a:pPr>
                      <a:r>
                        <a:rPr lang="en-US" sz="2000" u="none" strike="noStrike" cap="none" dirty="0">
                          <a:latin typeface="Arial" panose="020B0604020202020204" pitchFamily="34" charset="0"/>
                          <a:cs typeface="Arial" panose="020B0604020202020204" pitchFamily="34" charset="0"/>
                        </a:rPr>
                        <a:t>Initiated after failed trial of oxygen therapy for 15 minutes</a:t>
                      </a:r>
                      <a:endParaRPr sz="2000" dirty="0">
                        <a:latin typeface="Arial" panose="020B0604020202020204" pitchFamily="34" charset="0"/>
                        <a:cs typeface="Arial" panose="020B0604020202020204" pitchFamily="34" charset="0"/>
                      </a:endParaRPr>
                    </a:p>
                    <a:p>
                      <a:pPr marL="742950" marR="0" lvl="1" indent="-285750" algn="l" rtl="0">
                        <a:spcBef>
                          <a:spcPts val="1200"/>
                        </a:spcBef>
                        <a:spcAft>
                          <a:spcPts val="0"/>
                        </a:spcAft>
                        <a:buClr>
                          <a:schemeClr val="dk1"/>
                        </a:buClr>
                        <a:buSzPts val="2400"/>
                        <a:buFont typeface="Arial"/>
                        <a:buChar char="•"/>
                      </a:pPr>
                      <a:r>
                        <a:rPr lang="en-US" sz="2000" u="none" strike="noStrike" cap="none" dirty="0">
                          <a:latin typeface="Arial" panose="020B0604020202020204" pitchFamily="34" charset="0"/>
                          <a:cs typeface="Arial" panose="020B0604020202020204" pitchFamily="34" charset="0"/>
                        </a:rPr>
                        <a:t>Neonate with increased work of breathing and SpO</a:t>
                      </a:r>
                      <a:r>
                        <a:rPr lang="en-US" sz="2000" u="none" strike="noStrike" cap="none" baseline="-25000" dirty="0">
                          <a:latin typeface="Arial" panose="020B0604020202020204" pitchFamily="34" charset="0"/>
                          <a:cs typeface="Arial" panose="020B0604020202020204" pitchFamily="34" charset="0"/>
                        </a:rPr>
                        <a:t>2</a:t>
                      </a:r>
                      <a:r>
                        <a:rPr lang="en-US" sz="2000" u="none" strike="noStrike" cap="none" dirty="0">
                          <a:latin typeface="Arial" panose="020B0604020202020204" pitchFamily="34" charset="0"/>
                          <a:cs typeface="Arial" panose="020B0604020202020204" pitchFamily="34" charset="0"/>
                        </a:rPr>
                        <a:t>&lt; 90% on nasal prongs at 1L/min</a:t>
                      </a:r>
                    </a:p>
                  </a:txBody>
                  <a:tcPr marL="51427" marR="51427" marT="25706" marB="25706"/>
                </a:tc>
                <a:extLst>
                  <a:ext uri="{0D108BD9-81ED-4DB2-BD59-A6C34878D82A}">
                    <a16:rowId xmlns:a16="http://schemas.microsoft.com/office/drawing/2014/main" val="10001"/>
                  </a:ext>
                </a:extLst>
              </a:tr>
            </a:tbl>
          </a:graphicData>
        </a:graphic>
      </p:graphicFrame>
      <p:sp>
        <p:nvSpPr>
          <p:cNvPr id="589" name="Google Shape;589;p51"/>
          <p:cNvSpPr txBox="1">
            <a:spLocks noGrp="1"/>
          </p:cNvSpPr>
          <p:nvPr>
            <p:ph type="title" idx="4294967295"/>
          </p:nvPr>
        </p:nvSpPr>
        <p:spPr>
          <a:xfrm>
            <a:off x="1995487" y="387982"/>
            <a:ext cx="5153025" cy="663575"/>
          </a:xfrm>
        </p:spPr>
        <p:txBody>
          <a:bodyPr>
            <a:noAutofit/>
          </a:bodyPr>
          <a:lstStyle/>
          <a:p>
            <a:pPr algn="ctr"/>
            <a:r>
              <a:rPr lang="en-US" sz="3200" b="1" dirty="0">
                <a:solidFill>
                  <a:srgbClr val="8F4EA0"/>
                </a:solidFill>
                <a:latin typeface="Arial" panose="020B0604020202020204" pitchFamily="34" charset="0"/>
                <a:cs typeface="Arial" panose="020B0604020202020204" pitchFamily="34" charset="0"/>
              </a:rPr>
              <a:t>Timing of CPAP initiation</a:t>
            </a:r>
          </a:p>
        </p:txBody>
      </p:sp>
      <p:sp>
        <p:nvSpPr>
          <p:cNvPr id="594" name="Google Shape;594;p51"/>
          <p:cNvSpPr/>
          <p:nvPr/>
        </p:nvSpPr>
        <p:spPr>
          <a:xfrm>
            <a:off x="3574717" y="2282812"/>
            <a:ext cx="523853" cy="207791"/>
          </a:xfrm>
          <a:prstGeom prst="rect">
            <a:avLst/>
          </a:prstGeom>
          <a:noFill/>
          <a:ln>
            <a:noFill/>
          </a:ln>
        </p:spPr>
        <p:txBody>
          <a:bodyPr spcFirstLastPara="1" wrap="square" lIns="51427" tIns="25706" rIns="51427" bIns="25706" anchor="t" anchorCtr="0">
            <a:spAutoFit/>
          </a:bodyPr>
          <a:lstStyle/>
          <a:p>
            <a:pPr defTabSz="342900"/>
            <a:endParaRPr sz="1013">
              <a:solidFill>
                <a:prstClr val="black"/>
              </a:solidFill>
              <a:latin typeface="Calibri" panose="020F0502020204030204"/>
            </a:endParaRPr>
          </a:p>
        </p:txBody>
      </p:sp>
      <p:sp>
        <p:nvSpPr>
          <p:cNvPr id="595" name="Google Shape;595;p51"/>
          <p:cNvSpPr/>
          <p:nvPr/>
        </p:nvSpPr>
        <p:spPr>
          <a:xfrm>
            <a:off x="4809633" y="2284336"/>
            <a:ext cx="716519" cy="207791"/>
          </a:xfrm>
          <a:prstGeom prst="rect">
            <a:avLst/>
          </a:prstGeom>
          <a:noFill/>
          <a:ln>
            <a:noFill/>
          </a:ln>
        </p:spPr>
        <p:txBody>
          <a:bodyPr spcFirstLastPara="1" wrap="square" lIns="51427" tIns="25706" rIns="51427" bIns="25706" anchor="t" anchorCtr="0">
            <a:spAutoFit/>
          </a:bodyPr>
          <a:lstStyle/>
          <a:p>
            <a:pPr defTabSz="342900"/>
            <a:endParaRPr sz="1013">
              <a:solidFill>
                <a:prstClr val="black"/>
              </a:solidFill>
              <a:latin typeface="Calibri" panose="020F0502020204030204"/>
            </a:endParaRPr>
          </a:p>
        </p:txBody>
      </p:sp>
      <p:sp>
        <p:nvSpPr>
          <p:cNvPr id="598" name="Google Shape;598;p51"/>
          <p:cNvSpPr txBox="1"/>
          <p:nvPr/>
        </p:nvSpPr>
        <p:spPr>
          <a:xfrm>
            <a:off x="1432598" y="6339904"/>
            <a:ext cx="6214785" cy="167330"/>
          </a:xfrm>
          <a:prstGeom prst="rect">
            <a:avLst/>
          </a:prstGeom>
          <a:noFill/>
          <a:ln>
            <a:noFill/>
          </a:ln>
        </p:spPr>
        <p:txBody>
          <a:bodyPr spcFirstLastPara="1" wrap="square" lIns="51427" tIns="25706" rIns="51427" bIns="25706" anchor="t" anchorCtr="0">
            <a:spAutoFit/>
          </a:bodyPr>
          <a:lstStyle/>
          <a:p>
            <a:pPr algn="ctr" defTabSz="342900"/>
            <a:r>
              <a:rPr lang="en-US" sz="750" i="1" dirty="0">
                <a:solidFill>
                  <a:srgbClr val="7F7F7F"/>
                </a:solidFill>
                <a:latin typeface="Arial"/>
                <a:ea typeface="Arial"/>
                <a:cs typeface="Arial"/>
                <a:sym typeface="Arial"/>
              </a:rPr>
              <a:t>Nasal Continuous Positive Airway Pressure (CPAP)for the Respiratory Care of the Newborn Infant Robert M DiBlasi RRT-NPS 2009</a:t>
            </a:r>
            <a:endParaRPr sz="750" dirty="0">
              <a:solidFill>
                <a:prstClr val="black"/>
              </a:solidFill>
              <a:latin typeface="Calibri" panose="020F0502020204030204"/>
            </a:endParaRPr>
          </a:p>
        </p:txBody>
      </p:sp>
      <p:sp>
        <p:nvSpPr>
          <p:cNvPr id="2" name="Slide Number Placeholder 2">
            <a:extLst>
              <a:ext uri="{FF2B5EF4-FFF2-40B4-BE49-F238E27FC236}">
                <a16:creationId xmlns:a16="http://schemas.microsoft.com/office/drawing/2014/main" id="{777FBC5D-4F87-92BC-9F27-BA269FA7F2BF}"/>
              </a:ext>
            </a:extLst>
          </p:cNvPr>
          <p:cNvSpPr txBox="1">
            <a:spLocks/>
          </p:cNvSpPr>
          <p:nvPr/>
        </p:nvSpPr>
        <p:spPr>
          <a:xfrm>
            <a:off x="7094726" y="6285396"/>
            <a:ext cx="154305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2A8F9BDF-3FAD-4D62-B684-1701AE0CF1C7}" type="slidenum">
              <a:rPr lang="aa-ET" sz="750">
                <a:solidFill>
                  <a:prstClr val="white">
                    <a:lumMod val="50000"/>
                  </a:prstClr>
                </a:solidFill>
                <a:latin typeface="Calibri" panose="020F0502020204030204"/>
              </a:rPr>
              <a:pPr algn="r"/>
              <a:t>6</a:t>
            </a:fld>
            <a:endParaRPr lang="aa-ET" sz="750"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172726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28"/>
        <p:cNvGrpSpPr/>
        <p:nvPr/>
      </p:nvGrpSpPr>
      <p:grpSpPr>
        <a:xfrm>
          <a:off x="0" y="0"/>
          <a:ext cx="0" cy="0"/>
          <a:chOff x="0" y="0"/>
          <a:chExt cx="0" cy="0"/>
        </a:xfrm>
      </p:grpSpPr>
      <p:sp>
        <p:nvSpPr>
          <p:cNvPr id="629" name="Google Shape;629;p54"/>
          <p:cNvSpPr txBox="1">
            <a:spLocks noGrp="1"/>
          </p:cNvSpPr>
          <p:nvPr>
            <p:ph type="title" idx="4294967295"/>
          </p:nvPr>
        </p:nvSpPr>
        <p:spPr>
          <a:xfrm>
            <a:off x="1566862" y="455138"/>
            <a:ext cx="6010275" cy="669925"/>
          </a:xfrm>
        </p:spPr>
        <p:txBody>
          <a:bodyPr>
            <a:normAutofit/>
          </a:bodyPr>
          <a:lstStyle/>
          <a:p>
            <a:pPr algn="ctr"/>
            <a:r>
              <a:rPr lang="en-US" sz="3200" b="1" dirty="0" err="1">
                <a:solidFill>
                  <a:srgbClr val="7030A0"/>
                </a:solidFill>
                <a:latin typeface="Arial" panose="020B0604020202020204" pitchFamily="34" charset="0"/>
                <a:cs typeface="Arial" panose="020B0604020202020204" pitchFamily="34" charset="0"/>
                <a:sym typeface="Arial"/>
              </a:rPr>
              <a:t>bCPAP</a:t>
            </a:r>
            <a:r>
              <a:rPr lang="en-US" sz="3200" b="1" dirty="0">
                <a:solidFill>
                  <a:srgbClr val="7030A0"/>
                </a:solidFill>
                <a:latin typeface="Arial" panose="020B0604020202020204" pitchFamily="34" charset="0"/>
                <a:cs typeface="Arial" panose="020B0604020202020204" pitchFamily="34" charset="0"/>
                <a:sym typeface="Arial"/>
              </a:rPr>
              <a:t> Components</a:t>
            </a:r>
            <a:endParaRPr lang="en-US" sz="3200" b="1" dirty="0">
              <a:solidFill>
                <a:srgbClr val="7030A0"/>
              </a:solidFill>
              <a:latin typeface="Arial" panose="020B0604020202020204" pitchFamily="34" charset="0"/>
              <a:cs typeface="Arial" panose="020B0604020202020204" pitchFamily="34" charset="0"/>
            </a:endParaRPr>
          </a:p>
        </p:txBody>
      </p:sp>
      <p:sp>
        <p:nvSpPr>
          <p:cNvPr id="3" name="TextBox 2"/>
          <p:cNvSpPr txBox="1"/>
          <p:nvPr/>
        </p:nvSpPr>
        <p:spPr>
          <a:xfrm>
            <a:off x="5752933" y="2145931"/>
            <a:ext cx="3066693" cy="3182923"/>
          </a:xfrm>
          <a:prstGeom prst="rect">
            <a:avLst/>
          </a:prstGeom>
          <a:noFill/>
        </p:spPr>
        <p:txBody>
          <a:bodyPr wrap="square" rtlCol="0">
            <a:spAutoFit/>
          </a:bodyPr>
          <a:lstStyle/>
          <a:p>
            <a:pPr defTabSz="342900">
              <a:spcBef>
                <a:spcPts val="450"/>
              </a:spcBef>
            </a:pPr>
            <a:r>
              <a:rPr lang="en-US" sz="2000" b="1" dirty="0">
                <a:solidFill>
                  <a:prstClr val="black"/>
                </a:solidFill>
                <a:latin typeface="Arial" panose="020B0604020202020204" pitchFamily="34" charset="0"/>
                <a:cs typeface="Arial" panose="020B0604020202020204" pitchFamily="34" charset="0"/>
              </a:rPr>
              <a:t>Five key components of bCPAP</a:t>
            </a:r>
            <a:r>
              <a:rPr lang="en-US" sz="2000" dirty="0">
                <a:solidFill>
                  <a:prstClr val="black"/>
                </a:solidFill>
                <a:latin typeface="Arial" panose="020B0604020202020204" pitchFamily="34" charset="0"/>
                <a:cs typeface="Arial" panose="020B0604020202020204" pitchFamily="34" charset="0"/>
              </a:rPr>
              <a:t>:</a:t>
            </a:r>
          </a:p>
          <a:p>
            <a:pPr marL="289322" indent="-289322" defTabSz="342900">
              <a:spcBef>
                <a:spcPts val="450"/>
              </a:spcBef>
              <a:buFont typeface="+mj-lt"/>
              <a:buAutoNum type="arabicPeriod"/>
            </a:pPr>
            <a:r>
              <a:rPr lang="en-US" sz="2000" dirty="0">
                <a:solidFill>
                  <a:prstClr val="black"/>
                </a:solidFill>
                <a:latin typeface="Arial" panose="020B0604020202020204" pitchFamily="34" charset="0"/>
                <a:cs typeface="Arial" panose="020B0604020202020204" pitchFamily="34" charset="0"/>
              </a:rPr>
              <a:t>A source of continuous airflow </a:t>
            </a:r>
          </a:p>
          <a:p>
            <a:pPr marL="289322" indent="-289322" defTabSz="342900">
              <a:spcBef>
                <a:spcPts val="450"/>
              </a:spcBef>
              <a:buFont typeface="+mj-lt"/>
              <a:buAutoNum type="arabicPeriod"/>
            </a:pPr>
            <a:r>
              <a:rPr lang="en-US" sz="2000" dirty="0">
                <a:solidFill>
                  <a:prstClr val="black"/>
                </a:solidFill>
                <a:latin typeface="Arial" panose="020B0604020202020204" pitchFamily="34" charset="0"/>
                <a:cs typeface="Arial" panose="020B0604020202020204" pitchFamily="34" charset="0"/>
              </a:rPr>
              <a:t>Inspiratory tube</a:t>
            </a:r>
          </a:p>
          <a:p>
            <a:pPr marL="289322" indent="-289322" defTabSz="342900">
              <a:spcBef>
                <a:spcPts val="450"/>
              </a:spcBef>
              <a:buFont typeface="+mj-lt"/>
              <a:buAutoNum type="arabicPeriod"/>
            </a:pPr>
            <a:r>
              <a:rPr lang="en-US" sz="2000" dirty="0">
                <a:solidFill>
                  <a:prstClr val="black"/>
                </a:solidFill>
                <a:latin typeface="Arial" panose="020B0604020202020204" pitchFamily="34" charset="0"/>
                <a:cs typeface="Arial" panose="020B0604020202020204" pitchFamily="34" charset="0"/>
              </a:rPr>
              <a:t>Nasal Interface </a:t>
            </a:r>
          </a:p>
          <a:p>
            <a:pPr marL="289322" indent="-289322" defTabSz="342900">
              <a:spcBef>
                <a:spcPts val="450"/>
              </a:spcBef>
              <a:buFont typeface="+mj-lt"/>
              <a:buAutoNum type="arabicPeriod"/>
            </a:pPr>
            <a:r>
              <a:rPr lang="en-US" sz="2000" dirty="0">
                <a:solidFill>
                  <a:prstClr val="black"/>
                </a:solidFill>
                <a:latin typeface="Arial" panose="020B0604020202020204" pitchFamily="34" charset="0"/>
                <a:cs typeface="Arial" panose="020B0604020202020204" pitchFamily="34" charset="0"/>
              </a:rPr>
              <a:t>Expiratory tube</a:t>
            </a:r>
          </a:p>
          <a:p>
            <a:pPr marL="289322" indent="-289322" defTabSz="342900">
              <a:spcBef>
                <a:spcPts val="450"/>
              </a:spcBef>
              <a:buFont typeface="+mj-lt"/>
              <a:buAutoNum type="arabicPeriod"/>
            </a:pPr>
            <a:r>
              <a:rPr lang="en-US" sz="2000" dirty="0">
                <a:solidFill>
                  <a:prstClr val="black"/>
                </a:solidFill>
                <a:latin typeface="Arial" panose="020B0604020202020204" pitchFamily="34" charset="0"/>
                <a:cs typeface="Arial" panose="020B0604020202020204" pitchFamily="34" charset="0"/>
              </a:rPr>
              <a:t>Pressure-generating bottle </a:t>
            </a:r>
          </a:p>
        </p:txBody>
      </p:sp>
      <p:grpSp>
        <p:nvGrpSpPr>
          <p:cNvPr id="11" name="Group 10"/>
          <p:cNvGrpSpPr/>
          <p:nvPr/>
        </p:nvGrpSpPr>
        <p:grpSpPr>
          <a:xfrm>
            <a:off x="73571" y="1179658"/>
            <a:ext cx="5920707" cy="4611542"/>
            <a:chOff x="502644" y="1746389"/>
            <a:chExt cx="5087673" cy="3851062"/>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644" y="1746389"/>
              <a:ext cx="5087673" cy="3740748"/>
            </a:xfrm>
            <a:prstGeom prst="rect">
              <a:avLst/>
            </a:prstGeom>
          </p:spPr>
        </p:pic>
        <p:sp>
          <p:nvSpPr>
            <p:cNvPr id="9" name="TextBox 8"/>
            <p:cNvSpPr txBox="1"/>
            <p:nvPr/>
          </p:nvSpPr>
          <p:spPr>
            <a:xfrm>
              <a:off x="3901715" y="5263642"/>
              <a:ext cx="413580" cy="333809"/>
            </a:xfrm>
            <a:prstGeom prst="rect">
              <a:avLst/>
            </a:prstGeom>
            <a:noFill/>
          </p:spPr>
          <p:txBody>
            <a:bodyPr wrap="square" rtlCol="0">
              <a:spAutoFit/>
            </a:bodyPr>
            <a:lstStyle/>
            <a:p>
              <a:pPr algn="ctr" defTabSz="342900"/>
              <a:r>
                <a:rPr lang="en-US" sz="1125" b="1" dirty="0">
                  <a:solidFill>
                    <a:prstClr val="black"/>
                  </a:solidFill>
                  <a:latin typeface="Calibri" panose="020F0502020204030204"/>
                </a:rPr>
                <a:t>1</a:t>
              </a:r>
              <a:endParaRPr lang="en-US" sz="1125" dirty="0">
                <a:solidFill>
                  <a:prstClr val="black"/>
                </a:solidFill>
                <a:latin typeface="Calibri" panose="020F0502020204030204"/>
              </a:endParaRPr>
            </a:p>
          </p:txBody>
        </p:sp>
        <p:sp>
          <p:nvSpPr>
            <p:cNvPr id="12" name="TextBox 11"/>
            <p:cNvSpPr txBox="1"/>
            <p:nvPr/>
          </p:nvSpPr>
          <p:spPr>
            <a:xfrm>
              <a:off x="2872061" y="2462385"/>
              <a:ext cx="413580" cy="333809"/>
            </a:xfrm>
            <a:prstGeom prst="rect">
              <a:avLst/>
            </a:prstGeom>
            <a:noFill/>
          </p:spPr>
          <p:txBody>
            <a:bodyPr wrap="square" rtlCol="0">
              <a:spAutoFit/>
            </a:bodyPr>
            <a:lstStyle/>
            <a:p>
              <a:pPr algn="ctr" defTabSz="342900"/>
              <a:r>
                <a:rPr lang="en-US" sz="1125" b="1" dirty="0">
                  <a:solidFill>
                    <a:prstClr val="black"/>
                  </a:solidFill>
                  <a:latin typeface="Calibri" panose="020F0502020204030204"/>
                </a:rPr>
                <a:t>2</a:t>
              </a:r>
              <a:endParaRPr lang="en-US" sz="1125" dirty="0">
                <a:solidFill>
                  <a:prstClr val="black"/>
                </a:solidFill>
                <a:latin typeface="Calibri" panose="020F0502020204030204"/>
              </a:endParaRPr>
            </a:p>
          </p:txBody>
        </p:sp>
        <p:sp>
          <p:nvSpPr>
            <p:cNvPr id="13" name="TextBox 12"/>
            <p:cNvSpPr txBox="1"/>
            <p:nvPr/>
          </p:nvSpPr>
          <p:spPr>
            <a:xfrm>
              <a:off x="2364061" y="3935586"/>
              <a:ext cx="413580" cy="333809"/>
            </a:xfrm>
            <a:prstGeom prst="rect">
              <a:avLst/>
            </a:prstGeom>
            <a:noFill/>
          </p:spPr>
          <p:txBody>
            <a:bodyPr wrap="square" rtlCol="0">
              <a:spAutoFit/>
            </a:bodyPr>
            <a:lstStyle/>
            <a:p>
              <a:pPr algn="ctr" defTabSz="342900"/>
              <a:r>
                <a:rPr lang="en-US" sz="1125" b="1" dirty="0">
                  <a:solidFill>
                    <a:prstClr val="black"/>
                  </a:solidFill>
                  <a:latin typeface="Calibri" panose="020F0502020204030204"/>
                </a:rPr>
                <a:t>3</a:t>
              </a:r>
              <a:endParaRPr lang="en-US" sz="1125" dirty="0">
                <a:solidFill>
                  <a:prstClr val="black"/>
                </a:solidFill>
                <a:latin typeface="Calibri" panose="020F0502020204030204"/>
              </a:endParaRPr>
            </a:p>
          </p:txBody>
        </p:sp>
        <p:sp>
          <p:nvSpPr>
            <p:cNvPr id="14" name="TextBox 13"/>
            <p:cNvSpPr txBox="1"/>
            <p:nvPr/>
          </p:nvSpPr>
          <p:spPr>
            <a:xfrm>
              <a:off x="878163" y="2170286"/>
              <a:ext cx="413580" cy="333809"/>
            </a:xfrm>
            <a:prstGeom prst="rect">
              <a:avLst/>
            </a:prstGeom>
            <a:noFill/>
          </p:spPr>
          <p:txBody>
            <a:bodyPr wrap="square" rtlCol="0">
              <a:spAutoFit/>
            </a:bodyPr>
            <a:lstStyle/>
            <a:p>
              <a:pPr algn="ctr" defTabSz="342900"/>
              <a:r>
                <a:rPr lang="en-US" sz="1125" b="1" dirty="0">
                  <a:solidFill>
                    <a:prstClr val="black"/>
                  </a:solidFill>
                  <a:latin typeface="Calibri" panose="020F0502020204030204"/>
                </a:rPr>
                <a:t>4</a:t>
              </a:r>
              <a:endParaRPr lang="en-US" sz="1125" dirty="0">
                <a:solidFill>
                  <a:prstClr val="black"/>
                </a:solidFill>
                <a:latin typeface="Calibri" panose="020F0502020204030204"/>
              </a:endParaRPr>
            </a:p>
          </p:txBody>
        </p:sp>
        <p:sp>
          <p:nvSpPr>
            <p:cNvPr id="15" name="TextBox 14"/>
            <p:cNvSpPr txBox="1"/>
            <p:nvPr/>
          </p:nvSpPr>
          <p:spPr>
            <a:xfrm>
              <a:off x="1068660" y="5263642"/>
              <a:ext cx="413580" cy="333809"/>
            </a:xfrm>
            <a:prstGeom prst="rect">
              <a:avLst/>
            </a:prstGeom>
            <a:noFill/>
          </p:spPr>
          <p:txBody>
            <a:bodyPr wrap="square" rtlCol="0">
              <a:spAutoFit/>
            </a:bodyPr>
            <a:lstStyle/>
            <a:p>
              <a:pPr algn="ctr" defTabSz="342900"/>
              <a:r>
                <a:rPr lang="en-US" sz="1125" b="1" dirty="0">
                  <a:solidFill>
                    <a:prstClr val="black"/>
                  </a:solidFill>
                  <a:latin typeface="Calibri" panose="020F0502020204030204"/>
                </a:rPr>
                <a:t>5</a:t>
              </a:r>
              <a:endParaRPr lang="en-US" sz="1125" dirty="0">
                <a:solidFill>
                  <a:prstClr val="black"/>
                </a:solidFill>
                <a:latin typeface="Calibri" panose="020F0502020204030204"/>
              </a:endParaRPr>
            </a:p>
          </p:txBody>
        </p:sp>
      </p:grpSp>
      <p:sp>
        <p:nvSpPr>
          <p:cNvPr id="2" name="Slide Number Placeholder 2">
            <a:extLst>
              <a:ext uri="{FF2B5EF4-FFF2-40B4-BE49-F238E27FC236}">
                <a16:creationId xmlns:a16="http://schemas.microsoft.com/office/drawing/2014/main" id="{D3B1AFBC-A8FB-9C4D-81E6-365A4F17D2FC}"/>
              </a:ext>
            </a:extLst>
          </p:cNvPr>
          <p:cNvSpPr txBox="1">
            <a:spLocks/>
          </p:cNvSpPr>
          <p:nvPr/>
        </p:nvSpPr>
        <p:spPr>
          <a:xfrm>
            <a:off x="7188559" y="6366056"/>
            <a:ext cx="154305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2A8F9BDF-3FAD-4D62-B684-1701AE0CF1C7}" type="slidenum">
              <a:rPr lang="aa-ET" sz="750">
                <a:solidFill>
                  <a:prstClr val="white">
                    <a:lumMod val="50000"/>
                  </a:prstClr>
                </a:solidFill>
                <a:latin typeface="Calibri" panose="020F0502020204030204"/>
              </a:rPr>
              <a:pPr algn="r"/>
              <a:t>7</a:t>
            </a:fld>
            <a:endParaRPr lang="aa-ET" sz="750" dirty="0">
              <a:solidFill>
                <a:prstClr val="white">
                  <a:lumMod val="50000"/>
                </a:prstClr>
              </a:solidFill>
              <a:latin typeface="Calibri" panose="020F050202020403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5861749" y="3501179"/>
            <a:ext cx="2846692" cy="2926752"/>
          </a:xfrm>
          <a:prstGeom prst="roundRect">
            <a:avLst/>
          </a:prstGeom>
        </p:spPr>
      </p:pic>
      <p:pic>
        <p:nvPicPr>
          <p:cNvPr id="5" name="Content Placeholder 4"/>
          <p:cNvPicPr>
            <a:picLocks noGrp="1" noChangeAspect="1"/>
          </p:cNvPicPr>
          <p:nvPr>
            <p:ph idx="4294967295"/>
          </p:nvPr>
        </p:nvPicPr>
        <p:blipFill>
          <a:blip r:embed="rId3"/>
          <a:stretch>
            <a:fillRect/>
          </a:stretch>
        </p:blipFill>
        <p:spPr>
          <a:xfrm>
            <a:off x="646520" y="1082644"/>
            <a:ext cx="2027380" cy="2056343"/>
          </a:xfrm>
          <a:prstGeom prst="roundRect">
            <a:avLst/>
          </a:prstGeom>
        </p:spPr>
      </p:pic>
      <p:sp>
        <p:nvSpPr>
          <p:cNvPr id="6" name="TextBox 5"/>
          <p:cNvSpPr txBox="1"/>
          <p:nvPr/>
        </p:nvSpPr>
        <p:spPr>
          <a:xfrm flipH="1">
            <a:off x="902269" y="3191398"/>
            <a:ext cx="1484024" cy="307777"/>
          </a:xfrm>
          <a:prstGeom prst="rect">
            <a:avLst/>
          </a:prstGeom>
          <a:noFill/>
        </p:spPr>
        <p:txBody>
          <a:bodyPr wrap="square" rtlCol="0">
            <a:spAutoFit/>
          </a:bodyPr>
          <a:lstStyle/>
          <a:p>
            <a:r>
              <a:rPr lang="en-US" sz="1400" b="1" dirty="0">
                <a:solidFill>
                  <a:prstClr val="black"/>
                </a:solidFill>
                <a:latin typeface="Arial" panose="020B0604020202020204" pitchFamily="34" charset="0"/>
                <a:cs typeface="Arial" panose="020B0604020202020204" pitchFamily="34" charset="0"/>
              </a:rPr>
              <a:t>VAYU bCPAP</a:t>
            </a:r>
          </a:p>
        </p:txBody>
      </p:sp>
      <p:pic>
        <p:nvPicPr>
          <p:cNvPr id="7" name="Picture 6"/>
          <p:cNvPicPr>
            <a:picLocks noChangeAspect="1"/>
          </p:cNvPicPr>
          <p:nvPr/>
        </p:nvPicPr>
        <p:blipFill rotWithShape="1">
          <a:blip r:embed="rId4"/>
          <a:srcRect l="12062" t="16392" r="10873"/>
          <a:stretch/>
        </p:blipFill>
        <p:spPr>
          <a:xfrm>
            <a:off x="3160575" y="1082644"/>
            <a:ext cx="2822850" cy="2006458"/>
          </a:xfrm>
          <a:prstGeom prst="roundRect">
            <a:avLst/>
          </a:prstGeom>
        </p:spPr>
      </p:pic>
      <p:sp>
        <p:nvSpPr>
          <p:cNvPr id="8" name="TextBox 7"/>
          <p:cNvSpPr txBox="1"/>
          <p:nvPr/>
        </p:nvSpPr>
        <p:spPr>
          <a:xfrm>
            <a:off x="3823491" y="3175084"/>
            <a:ext cx="1538691" cy="307777"/>
          </a:xfrm>
          <a:prstGeom prst="rect">
            <a:avLst/>
          </a:prstGeom>
          <a:noFill/>
        </p:spPr>
        <p:txBody>
          <a:bodyPr wrap="none" rtlCol="0">
            <a:spAutoFit/>
          </a:bodyPr>
          <a:lstStyle/>
          <a:p>
            <a:r>
              <a:rPr lang="en-US" sz="1400" b="1" dirty="0">
                <a:solidFill>
                  <a:prstClr val="black"/>
                </a:solidFill>
                <a:latin typeface="Arial" panose="020B0604020202020204" pitchFamily="34" charset="0"/>
                <a:cs typeface="Arial" panose="020B0604020202020204" pitchFamily="34" charset="0"/>
              </a:rPr>
              <a:t>PUMANI bCPAP</a:t>
            </a:r>
          </a:p>
        </p:txBody>
      </p:sp>
      <p:pic>
        <p:nvPicPr>
          <p:cNvPr id="9" name="Picture 8"/>
          <p:cNvPicPr>
            <a:picLocks noChangeAspect="1"/>
          </p:cNvPicPr>
          <p:nvPr/>
        </p:nvPicPr>
        <p:blipFill>
          <a:blip r:embed="rId5"/>
          <a:stretch>
            <a:fillRect/>
          </a:stretch>
        </p:blipFill>
        <p:spPr>
          <a:xfrm>
            <a:off x="6167421" y="766065"/>
            <a:ext cx="2677362" cy="2677362"/>
          </a:xfrm>
          <a:prstGeom prst="roundRect">
            <a:avLst/>
          </a:prstGeom>
        </p:spPr>
      </p:pic>
      <p:sp>
        <p:nvSpPr>
          <p:cNvPr id="10" name="TextBox 9"/>
          <p:cNvSpPr txBox="1"/>
          <p:nvPr/>
        </p:nvSpPr>
        <p:spPr>
          <a:xfrm>
            <a:off x="6625363" y="3191398"/>
            <a:ext cx="1846721" cy="523220"/>
          </a:xfrm>
          <a:prstGeom prst="rect">
            <a:avLst/>
          </a:prstGeom>
          <a:noFill/>
        </p:spPr>
        <p:txBody>
          <a:bodyPr wrap="square" rtlCol="0">
            <a:spAutoFit/>
          </a:bodyPr>
          <a:lstStyle/>
          <a:p>
            <a:pPr algn="ctr"/>
            <a:r>
              <a:rPr lang="en-US" sz="1400" b="1" dirty="0">
                <a:solidFill>
                  <a:prstClr val="black"/>
                </a:solidFill>
                <a:latin typeface="Arial" panose="020B0604020202020204" pitchFamily="34" charset="0"/>
                <a:cs typeface="Arial" panose="020B0604020202020204" pitchFamily="34" charset="0"/>
              </a:rPr>
              <a:t>DIAMEDICA BABY bCPAP</a:t>
            </a:r>
          </a:p>
        </p:txBody>
      </p:sp>
      <p:pic>
        <p:nvPicPr>
          <p:cNvPr id="11" name="Picture 10"/>
          <p:cNvPicPr>
            <a:picLocks noChangeAspect="1"/>
          </p:cNvPicPr>
          <p:nvPr/>
        </p:nvPicPr>
        <p:blipFill>
          <a:blip r:embed="rId6"/>
          <a:stretch>
            <a:fillRect/>
          </a:stretch>
        </p:blipFill>
        <p:spPr>
          <a:xfrm>
            <a:off x="332882" y="3686643"/>
            <a:ext cx="2972782" cy="2259315"/>
          </a:xfrm>
          <a:prstGeom prst="roundRect">
            <a:avLst/>
          </a:prstGeom>
        </p:spPr>
      </p:pic>
      <p:sp>
        <p:nvSpPr>
          <p:cNvPr id="12" name="TextBox 11"/>
          <p:cNvSpPr txBox="1"/>
          <p:nvPr/>
        </p:nvSpPr>
        <p:spPr>
          <a:xfrm>
            <a:off x="783000" y="6013377"/>
            <a:ext cx="1890900" cy="523220"/>
          </a:xfrm>
          <a:prstGeom prst="rect">
            <a:avLst/>
          </a:prstGeom>
          <a:noFill/>
        </p:spPr>
        <p:txBody>
          <a:bodyPr wrap="square" rtlCol="0">
            <a:spAutoFit/>
          </a:bodyPr>
          <a:lstStyle/>
          <a:p>
            <a:pPr algn="ctr"/>
            <a:r>
              <a:rPr lang="en-US" sz="1400" b="1" dirty="0">
                <a:solidFill>
                  <a:prstClr val="black"/>
                </a:solidFill>
                <a:latin typeface="Arial" panose="020B0604020202020204" pitchFamily="34" charset="0"/>
                <a:cs typeface="Arial" panose="020B0604020202020204" pitchFamily="34" charset="0"/>
              </a:rPr>
              <a:t>FISHER AND </a:t>
            </a:r>
          </a:p>
          <a:p>
            <a:pPr algn="ctr"/>
            <a:r>
              <a:rPr lang="en-US" sz="1400" b="1" dirty="0">
                <a:solidFill>
                  <a:prstClr val="black"/>
                </a:solidFill>
                <a:latin typeface="Arial" panose="020B0604020202020204" pitchFamily="34" charset="0"/>
                <a:cs typeface="Arial" panose="020B0604020202020204" pitchFamily="34" charset="0"/>
              </a:rPr>
              <a:t>PAYKEL bCPAP</a:t>
            </a:r>
          </a:p>
        </p:txBody>
      </p:sp>
      <p:sp>
        <p:nvSpPr>
          <p:cNvPr id="14" name="TextBox 13"/>
          <p:cNvSpPr txBox="1"/>
          <p:nvPr/>
        </p:nvSpPr>
        <p:spPr>
          <a:xfrm>
            <a:off x="6205334" y="6091898"/>
            <a:ext cx="2289199" cy="307777"/>
          </a:xfrm>
          <a:prstGeom prst="rect">
            <a:avLst/>
          </a:prstGeom>
          <a:noFill/>
        </p:spPr>
        <p:txBody>
          <a:bodyPr wrap="square" rtlCol="0">
            <a:spAutoFit/>
          </a:bodyPr>
          <a:lstStyle/>
          <a:p>
            <a:pPr algn="ctr"/>
            <a:r>
              <a:rPr lang="en-US" sz="1400" b="1" dirty="0">
                <a:solidFill>
                  <a:prstClr val="black"/>
                </a:solidFill>
                <a:latin typeface="Arial" panose="020B0604020202020204" pitchFamily="34" charset="0"/>
                <a:cs typeface="Arial" panose="020B0604020202020204" pitchFamily="34" charset="0"/>
              </a:rPr>
              <a:t>CAREFUSION CPAP</a:t>
            </a:r>
          </a:p>
        </p:txBody>
      </p:sp>
      <p:pic>
        <p:nvPicPr>
          <p:cNvPr id="15" name="Picture 14"/>
          <p:cNvPicPr>
            <a:picLocks noChangeAspect="1"/>
          </p:cNvPicPr>
          <p:nvPr/>
        </p:nvPicPr>
        <p:blipFill rotWithShape="1">
          <a:blip r:embed="rId7"/>
          <a:srcRect l="19349" r="21138"/>
          <a:stretch/>
        </p:blipFill>
        <p:spPr>
          <a:xfrm>
            <a:off x="3412430" y="3609845"/>
            <a:ext cx="2369781" cy="2500644"/>
          </a:xfrm>
          <a:prstGeom prst="roundRect">
            <a:avLst/>
          </a:prstGeom>
        </p:spPr>
      </p:pic>
      <p:sp>
        <p:nvSpPr>
          <p:cNvPr id="16" name="TextBox 15"/>
          <p:cNvSpPr txBox="1"/>
          <p:nvPr/>
        </p:nvSpPr>
        <p:spPr>
          <a:xfrm>
            <a:off x="3820317" y="6142288"/>
            <a:ext cx="1389611" cy="307777"/>
          </a:xfrm>
          <a:prstGeom prst="rect">
            <a:avLst/>
          </a:prstGeom>
          <a:noFill/>
        </p:spPr>
        <p:txBody>
          <a:bodyPr wrap="none" rtlCol="0">
            <a:spAutoFit/>
          </a:bodyPr>
          <a:lstStyle/>
          <a:p>
            <a:r>
              <a:rPr lang="en-US" sz="1400" b="1" dirty="0">
                <a:solidFill>
                  <a:prstClr val="black"/>
                </a:solidFill>
                <a:latin typeface="Arial" panose="020B0604020202020204" pitchFamily="34" charset="0"/>
                <a:cs typeface="Arial" panose="020B0604020202020204" pitchFamily="34" charset="0"/>
              </a:rPr>
              <a:t>COMEN CPAP</a:t>
            </a:r>
          </a:p>
        </p:txBody>
      </p:sp>
      <p:sp>
        <p:nvSpPr>
          <p:cNvPr id="3" name="Slide Number Placeholder 2">
            <a:extLst>
              <a:ext uri="{FF2B5EF4-FFF2-40B4-BE49-F238E27FC236}">
                <a16:creationId xmlns:a16="http://schemas.microsoft.com/office/drawing/2014/main" id="{7D6B2018-B5BD-CFF8-A7D6-44F147EE247C}"/>
              </a:ext>
            </a:extLst>
          </p:cNvPr>
          <p:cNvSpPr txBox="1">
            <a:spLocks/>
          </p:cNvSpPr>
          <p:nvPr/>
        </p:nvSpPr>
        <p:spPr>
          <a:xfrm>
            <a:off x="7165391" y="6262753"/>
            <a:ext cx="154305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2A8F9BDF-3FAD-4D62-B684-1701AE0CF1C7}" type="slidenum">
              <a:rPr lang="aa-ET" sz="750">
                <a:solidFill>
                  <a:schemeClr val="bg1">
                    <a:lumMod val="50000"/>
                  </a:schemeClr>
                </a:solidFill>
              </a:rPr>
              <a:pPr algn="r"/>
              <a:t>8</a:t>
            </a:fld>
            <a:endParaRPr lang="aa-ET" sz="750" dirty="0">
              <a:solidFill>
                <a:schemeClr val="bg1">
                  <a:lumMod val="50000"/>
                </a:schemeClr>
              </a:solidFill>
            </a:endParaRPr>
          </a:p>
        </p:txBody>
      </p:sp>
      <p:sp>
        <p:nvSpPr>
          <p:cNvPr id="20" name="TextBox 19">
            <a:extLst>
              <a:ext uri="{FF2B5EF4-FFF2-40B4-BE49-F238E27FC236}">
                <a16:creationId xmlns:a16="http://schemas.microsoft.com/office/drawing/2014/main" id="{4B6D9ECF-17D9-CE1A-2C50-6A5626902669}"/>
              </a:ext>
            </a:extLst>
          </p:cNvPr>
          <p:cNvSpPr txBox="1"/>
          <p:nvPr/>
        </p:nvSpPr>
        <p:spPr>
          <a:xfrm>
            <a:off x="1846914" y="430069"/>
            <a:ext cx="5491847" cy="600164"/>
          </a:xfrm>
          <a:prstGeom prst="rect">
            <a:avLst/>
          </a:prstGeom>
          <a:noFill/>
        </p:spPr>
        <p:txBody>
          <a:bodyPr wrap="square" rtlCol="0">
            <a:spAutoFit/>
          </a:bodyPr>
          <a:lstStyle/>
          <a:p>
            <a:pPr algn="ctr"/>
            <a:r>
              <a:rPr lang="en-US" sz="3300" b="1" dirty="0">
                <a:solidFill>
                  <a:srgbClr val="7030A0"/>
                </a:solidFill>
                <a:latin typeface="Arial" panose="020B0604020202020204" pitchFamily="34" charset="0"/>
                <a:cs typeface="Arial" panose="020B0604020202020204" pitchFamily="34" charset="0"/>
              </a:rPr>
              <a:t>CPAP Devices</a:t>
            </a:r>
            <a:endParaRPr lang="en-AE" sz="33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6024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Title 1"/>
          <p:cNvSpPr txBox="1">
            <a:spLocks/>
          </p:cNvSpPr>
          <p:nvPr/>
        </p:nvSpPr>
        <p:spPr>
          <a:xfrm>
            <a:off x="1244395" y="127819"/>
            <a:ext cx="6955708" cy="1013965"/>
          </a:xfrm>
          <a:prstGeom prst="rect">
            <a:avLst/>
          </a:prstGeom>
          <a:noFill/>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prstClr val="white"/>
                </a:solidFill>
                <a:latin typeface="Arial (Body)"/>
              </a:rPr>
              <a:t>General principles for preparing a </a:t>
            </a:r>
            <a:r>
              <a:rPr lang="en-US" sz="3200" b="1" dirty="0" err="1">
                <a:solidFill>
                  <a:prstClr val="white"/>
                </a:solidFill>
                <a:latin typeface="Arial (Body)"/>
              </a:rPr>
              <a:t>bCPAP</a:t>
            </a:r>
            <a:r>
              <a:rPr lang="en-US" sz="3200" b="1" dirty="0">
                <a:solidFill>
                  <a:prstClr val="white"/>
                </a:solidFill>
                <a:latin typeface="Arial (Body)"/>
              </a:rPr>
              <a:t> machine for use</a:t>
            </a:r>
          </a:p>
        </p:txBody>
      </p:sp>
      <p:sp>
        <p:nvSpPr>
          <p:cNvPr id="15" name="Content Placeholder 2"/>
          <p:cNvSpPr txBox="1">
            <a:spLocks/>
          </p:cNvSpPr>
          <p:nvPr/>
        </p:nvSpPr>
        <p:spPr>
          <a:xfrm>
            <a:off x="661699" y="1296664"/>
            <a:ext cx="3645381" cy="505570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7175" indent="-257175" algn="l">
              <a:lnSpc>
                <a:spcPct val="110000"/>
              </a:lnSpc>
              <a:spcAft>
                <a:spcPts val="450"/>
              </a:spcAft>
              <a:buFont typeface="Arial" panose="020B0604020202020204" pitchFamily="34" charset="0"/>
              <a:buChar char="•"/>
            </a:pPr>
            <a:r>
              <a:rPr lang="en-US" sz="2000" dirty="0">
                <a:solidFill>
                  <a:prstClr val="black"/>
                </a:solidFill>
                <a:latin typeface="Arial (Body)"/>
              </a:rPr>
              <a:t>Observe IPC measures</a:t>
            </a:r>
          </a:p>
          <a:p>
            <a:pPr marL="257175" indent="-257175" algn="l">
              <a:lnSpc>
                <a:spcPct val="110000"/>
              </a:lnSpc>
              <a:spcAft>
                <a:spcPts val="450"/>
              </a:spcAft>
              <a:buFont typeface="Arial" panose="020B0604020202020204" pitchFamily="34" charset="0"/>
              <a:buChar char="•"/>
            </a:pPr>
            <a:r>
              <a:rPr lang="en-US" sz="2000" dirty="0">
                <a:solidFill>
                  <a:prstClr val="black"/>
                </a:solidFill>
                <a:latin typeface="Arial (Body)"/>
              </a:rPr>
              <a:t>Fill pressure generating and humidifier bottle with distilled water to the indicated level.</a:t>
            </a:r>
          </a:p>
          <a:p>
            <a:pPr marL="257175" indent="-257175" algn="l">
              <a:lnSpc>
                <a:spcPct val="110000"/>
              </a:lnSpc>
              <a:spcAft>
                <a:spcPts val="450"/>
              </a:spcAft>
              <a:buFont typeface="Arial" panose="020B0604020202020204" pitchFamily="34" charset="0"/>
              <a:buChar char="•"/>
            </a:pPr>
            <a:r>
              <a:rPr lang="en-US" sz="2000" dirty="0">
                <a:solidFill>
                  <a:prstClr val="black"/>
                </a:solidFill>
                <a:latin typeface="Arial (Body)"/>
              </a:rPr>
              <a:t>Connect both the inspiratory and expiratory tubing appropriately</a:t>
            </a:r>
          </a:p>
          <a:p>
            <a:pPr marL="257175" indent="-257175" algn="l">
              <a:lnSpc>
                <a:spcPct val="110000"/>
              </a:lnSpc>
              <a:spcAft>
                <a:spcPts val="450"/>
              </a:spcAft>
              <a:buFont typeface="Arial" panose="020B0604020202020204" pitchFamily="34" charset="0"/>
              <a:buChar char="•"/>
            </a:pPr>
            <a:r>
              <a:rPr lang="en-US" sz="2000" dirty="0">
                <a:solidFill>
                  <a:prstClr val="black"/>
                </a:solidFill>
                <a:latin typeface="Arial (Body)"/>
              </a:rPr>
              <a:t>Connect the correct size of the interface to the inspiratory and expiratory tubing</a:t>
            </a:r>
          </a:p>
          <a:p>
            <a:pPr marL="257175" indent="-257175" algn="l">
              <a:lnSpc>
                <a:spcPct val="110000"/>
              </a:lnSpc>
              <a:spcAft>
                <a:spcPts val="450"/>
              </a:spcAft>
              <a:buFont typeface="Arial" panose="020B0604020202020204" pitchFamily="34" charset="0"/>
              <a:buChar char="•"/>
            </a:pPr>
            <a:r>
              <a:rPr lang="en-US" sz="2000" dirty="0">
                <a:solidFill>
                  <a:prstClr val="black"/>
                </a:solidFill>
                <a:latin typeface="Arial (Body)"/>
              </a:rPr>
              <a:t>Connect an oxygen source to the air/oxygen blender </a:t>
            </a:r>
          </a:p>
        </p:txBody>
      </p:sp>
      <p:sp>
        <p:nvSpPr>
          <p:cNvPr id="16" name="Content Placeholder 4">
            <a:extLst>
              <a:ext uri="{FF2B5EF4-FFF2-40B4-BE49-F238E27FC236}">
                <a16:creationId xmlns:a16="http://schemas.microsoft.com/office/drawing/2014/main" id="{CD2E87CA-83C1-B873-E663-66A1847B0D40}"/>
              </a:ext>
            </a:extLst>
          </p:cNvPr>
          <p:cNvSpPr txBox="1">
            <a:spLocks/>
          </p:cNvSpPr>
          <p:nvPr/>
        </p:nvSpPr>
        <p:spPr>
          <a:xfrm>
            <a:off x="4866969" y="1296664"/>
            <a:ext cx="3736251" cy="50999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450"/>
              </a:spcAft>
            </a:pPr>
            <a:r>
              <a:rPr lang="en-US" sz="2000" dirty="0">
                <a:solidFill>
                  <a:prstClr val="black"/>
                </a:solidFill>
                <a:latin typeface="Arial (Body)"/>
              </a:rPr>
              <a:t>Set the oxygen flow (as per manufacturer instructions)</a:t>
            </a:r>
          </a:p>
          <a:p>
            <a:pPr>
              <a:lnSpc>
                <a:spcPct val="110000"/>
              </a:lnSpc>
              <a:spcAft>
                <a:spcPts val="450"/>
              </a:spcAft>
            </a:pPr>
            <a:r>
              <a:rPr lang="en-US" sz="2000" dirty="0">
                <a:solidFill>
                  <a:prstClr val="black"/>
                </a:solidFill>
                <a:latin typeface="Arial (Body)"/>
              </a:rPr>
              <a:t>Set PEEP at 6cm of H</a:t>
            </a:r>
            <a:r>
              <a:rPr lang="en-US" sz="2000" baseline="-25000" dirty="0">
                <a:solidFill>
                  <a:prstClr val="black"/>
                </a:solidFill>
                <a:latin typeface="Arial (Body)"/>
              </a:rPr>
              <a:t>2</a:t>
            </a:r>
            <a:r>
              <a:rPr lang="en-US" sz="2000" dirty="0">
                <a:solidFill>
                  <a:prstClr val="black"/>
                </a:solidFill>
                <a:latin typeface="Arial (Body)"/>
              </a:rPr>
              <a:t>O and FiO</a:t>
            </a:r>
            <a:r>
              <a:rPr lang="en-US" sz="2000" baseline="-25000" dirty="0">
                <a:solidFill>
                  <a:prstClr val="black"/>
                </a:solidFill>
                <a:latin typeface="Arial (Body)"/>
              </a:rPr>
              <a:t>2</a:t>
            </a:r>
            <a:r>
              <a:rPr lang="en-US" sz="2000" dirty="0">
                <a:solidFill>
                  <a:prstClr val="black"/>
                </a:solidFill>
                <a:latin typeface="Arial (Body)"/>
              </a:rPr>
              <a:t> of 50 % then adjust appropriately</a:t>
            </a:r>
          </a:p>
          <a:p>
            <a:pPr>
              <a:lnSpc>
                <a:spcPct val="110000"/>
              </a:lnSpc>
              <a:spcAft>
                <a:spcPts val="450"/>
              </a:spcAft>
            </a:pPr>
            <a:r>
              <a:rPr lang="en-US" sz="2000" dirty="0">
                <a:solidFill>
                  <a:prstClr val="black"/>
                </a:solidFill>
                <a:latin typeface="Arial (Body)"/>
              </a:rPr>
              <a:t>Test for functioning (bubbling) Occlude the interface inlet with your finger </a:t>
            </a:r>
          </a:p>
          <a:p>
            <a:pPr lvl="1">
              <a:lnSpc>
                <a:spcPct val="110000"/>
              </a:lnSpc>
              <a:spcAft>
                <a:spcPts val="450"/>
              </a:spcAft>
            </a:pPr>
            <a:r>
              <a:rPr lang="en-US" sz="2000" dirty="0">
                <a:solidFill>
                  <a:prstClr val="black"/>
                </a:solidFill>
                <a:latin typeface="Arial (Body)"/>
              </a:rPr>
              <a:t>Observe for bubbling in the pressure-generating bottle.</a:t>
            </a:r>
          </a:p>
          <a:p>
            <a:pPr>
              <a:lnSpc>
                <a:spcPct val="110000"/>
              </a:lnSpc>
              <a:spcAft>
                <a:spcPts val="450"/>
              </a:spcAft>
            </a:pPr>
            <a:r>
              <a:rPr lang="en-US" sz="2000" dirty="0">
                <a:solidFill>
                  <a:prstClr val="black"/>
                </a:solidFill>
                <a:latin typeface="Arial (Body)"/>
              </a:rPr>
              <a:t>Machine is ready for use</a:t>
            </a:r>
          </a:p>
        </p:txBody>
      </p:sp>
      <p:sp>
        <p:nvSpPr>
          <p:cNvPr id="17" name="Slide Number Placeholder 2">
            <a:extLst>
              <a:ext uri="{FF2B5EF4-FFF2-40B4-BE49-F238E27FC236}">
                <a16:creationId xmlns:a16="http://schemas.microsoft.com/office/drawing/2014/main" id="{CB82EA7B-51EE-4D76-F3D1-235218ADE6F9}"/>
              </a:ext>
            </a:extLst>
          </p:cNvPr>
          <p:cNvSpPr txBox="1">
            <a:spLocks/>
          </p:cNvSpPr>
          <p:nvPr/>
        </p:nvSpPr>
        <p:spPr>
          <a:xfrm>
            <a:off x="7326211" y="6347446"/>
            <a:ext cx="154305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2A8F9BDF-3FAD-4D62-B684-1701AE0CF1C7}" type="slidenum">
              <a:rPr lang="aa-ET" sz="750">
                <a:solidFill>
                  <a:prstClr val="white">
                    <a:lumMod val="50000"/>
                  </a:prstClr>
                </a:solidFill>
                <a:latin typeface="Calibri" panose="020F0502020204030204"/>
              </a:rPr>
              <a:pPr algn="r"/>
              <a:t>9</a:t>
            </a:fld>
            <a:endParaRPr lang="aa-ET" sz="750" dirty="0">
              <a:solidFill>
                <a:prstClr val="white">
                  <a:lumMod val="50000"/>
                </a:prstClr>
              </a:solidFill>
              <a:latin typeface="Calibri" panose="020F0502020204030204"/>
            </a:endParaRPr>
          </a:p>
        </p:txBody>
      </p:sp>
      <p:cxnSp>
        <p:nvCxnSpPr>
          <p:cNvPr id="19" name="Straight Connector 18">
            <a:extLst>
              <a:ext uri="{FF2B5EF4-FFF2-40B4-BE49-F238E27FC236}">
                <a16:creationId xmlns:a16="http://schemas.microsoft.com/office/drawing/2014/main" id="{67D802B2-46FC-7AEE-0B99-DA72AAB7FD4A}"/>
              </a:ext>
            </a:extLst>
          </p:cNvPr>
          <p:cNvCxnSpPr>
            <a:cxnSpLocks/>
          </p:cNvCxnSpPr>
          <p:nvPr/>
        </p:nvCxnSpPr>
        <p:spPr>
          <a:xfrm>
            <a:off x="4581833" y="1414339"/>
            <a:ext cx="0" cy="4938027"/>
          </a:xfrm>
          <a:prstGeom prst="line">
            <a:avLst/>
          </a:prstGeom>
          <a:ln w="28575">
            <a:solidFill>
              <a:srgbClr val="7030A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887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117</TotalTime>
  <Words>1059</Words>
  <Application>Microsoft Office PowerPoint</Application>
  <PresentationFormat>On-screen Show (4:3)</PresentationFormat>
  <Paragraphs>149</Paragraphs>
  <Slides>13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(Body)</vt:lpstr>
      <vt:lpstr>Calibri</vt:lpstr>
      <vt:lpstr>Calibri Light</vt:lpstr>
      <vt:lpstr>Times</vt:lpstr>
      <vt:lpstr>Times New Roman</vt:lpstr>
      <vt:lpstr>Wingdings</vt:lpstr>
      <vt:lpstr>Office Theme</vt:lpstr>
      <vt:lpstr>Use of Continuous Positive Airway Pressure (CPAP) in newborns</vt:lpstr>
      <vt:lpstr>Objectives </vt:lpstr>
      <vt:lpstr>Introduction</vt:lpstr>
      <vt:lpstr>Why use CPAP??</vt:lpstr>
      <vt:lpstr>Indications for CPAP</vt:lpstr>
      <vt:lpstr>Timing of CPAP initiation</vt:lpstr>
      <vt:lpstr>bCPAP Components</vt:lpstr>
      <vt:lpstr>PowerPoint Presentation</vt:lpstr>
      <vt:lpstr>PowerPoint Presentation</vt:lpstr>
      <vt:lpstr>Monitoring</vt:lpstr>
      <vt:lpstr>PowerPoint Presentation</vt:lpstr>
      <vt:lpstr>Questions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USER</cp:lastModifiedBy>
  <cp:revision>10</cp:revision>
  <dcterms:created xsi:type="dcterms:W3CDTF">2025-05-20T09:36:38Z</dcterms:created>
  <dcterms:modified xsi:type="dcterms:W3CDTF">2025-09-30T08:36:58Z</dcterms:modified>
</cp:coreProperties>
</file>