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00" r:id="rId3"/>
    <p:sldId id="16763406" r:id="rId4"/>
    <p:sldId id="16763395" r:id="rId5"/>
    <p:sldId id="16763394" r:id="rId6"/>
    <p:sldId id="16763408" r:id="rId7"/>
    <p:sldId id="16763409" r:id="rId8"/>
    <p:sldId id="275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FA5B5-2998-41E6-A770-B8B95C01E262}" type="datetimeFigureOut">
              <a:rPr lang="en-AE" smtClean="0"/>
              <a:t>30/09/2025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9EB0E-E02E-47C1-BBBA-88100F9681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6563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A6C7D7-5B9A-A61B-8B2D-AAE00DEF1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5EBD90-8C5B-244D-456B-977AEFA0E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8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BD7F7C-4D0F-55E5-D745-7C1347780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6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6E5072-FCC4-AB7B-57C3-8476465D8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"/>
            <a:ext cx="9144000" cy="68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8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2AEB51-3170-BE3F-30F4-030537A100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4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C5A252-47CE-BB55-8F00-38D224048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3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16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6" r:id="rId5"/>
    <p:sldLayoutId id="2147483665" r:id="rId6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cap="all" spc="2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6A21C0-E2FA-1A98-3FE5-811D8AF1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1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5AB92-655A-76B7-2C32-A1820FE8A6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19837" y="2612102"/>
            <a:ext cx="3876162" cy="7087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Incubator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FF8CE-F1F9-750A-2F25-335B79B15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1" b="1"/>
          <a:stretch>
            <a:fillRect/>
          </a:stretch>
        </p:blipFill>
        <p:spPr>
          <a:xfrm>
            <a:off x="6456247" y="2241755"/>
            <a:ext cx="2687753" cy="2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21894" y="1621965"/>
            <a:ext cx="2620962" cy="5270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8697" y="2872945"/>
            <a:ext cx="6921909" cy="31738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7699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 temperature setting of an incubator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7699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Illustrate the importance of incubator humidification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7699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Demonstrate the setting of incubator  humidity  </a:t>
            </a:r>
          </a:p>
          <a:p>
            <a:pPr marL="294799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2A75070-B1CB-E83D-B98B-22605E044123}"/>
              </a:ext>
            </a:extLst>
          </p:cNvPr>
          <p:cNvSpPr>
            <a:spLocks noGrp="1"/>
          </p:cNvSpPr>
          <p:nvPr/>
        </p:nvSpPr>
        <p:spPr>
          <a:xfrm>
            <a:off x="8427173" y="6362129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2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A3525-FA8C-1162-2F87-87DBEFF9F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46" y="1137080"/>
            <a:ext cx="1635638" cy="14968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69D52-4ED0-372A-97A4-37A6382A7CC5}"/>
              </a:ext>
            </a:extLst>
          </p:cNvPr>
          <p:cNvCxnSpPr/>
          <p:nvPr/>
        </p:nvCxnSpPr>
        <p:spPr>
          <a:xfrm>
            <a:off x="3805084" y="2172929"/>
            <a:ext cx="2487561" cy="0"/>
          </a:xfrm>
          <a:prstGeom prst="line">
            <a:avLst/>
          </a:prstGeom>
          <a:ln w="28575">
            <a:solidFill>
              <a:srgbClr val="F98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4294967295"/>
          </p:nvPr>
        </p:nvSpPr>
        <p:spPr>
          <a:xfrm>
            <a:off x="715346" y="1207071"/>
            <a:ext cx="7869143" cy="50567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Switch the control to manual (AIR) and preheat to 37°C </a:t>
            </a:r>
          </a:p>
          <a:p>
            <a:pPr marL="257175" indent="-257175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Place the baby in the incubator and attach the  temp probe to the baby’s skin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(The right  side of the  abdomen is best)</a:t>
            </a:r>
          </a:p>
          <a:p>
            <a:pPr marL="257175" indent="-257175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sure that the cable from the baby’s skin is correctly  plugged into the incubator</a:t>
            </a:r>
          </a:p>
          <a:p>
            <a:pPr marL="257175" indent="-257175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Switch the incubator control from manual (AIR) to servo-controlled (SKIN)</a:t>
            </a:r>
          </a:p>
          <a:p>
            <a:pPr marL="257175" indent="-257175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Set the required skin temperature to 36.5°C on the control  panel</a:t>
            </a:r>
          </a:p>
          <a:p>
            <a:pPr marL="257175" indent="-257175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actual skin temp will be displayed on the panel </a:t>
            </a:r>
          </a:p>
          <a:p>
            <a:pPr marL="257175" indent="-257175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8490" y="448056"/>
            <a:ext cx="6567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GB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Servo-controlled mode incubator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75035C3-40B0-AAC3-3E14-1A88150B9A2D}"/>
              </a:ext>
            </a:extLst>
          </p:cNvPr>
          <p:cNvSpPr>
            <a:spLocks noGrp="1"/>
          </p:cNvSpPr>
          <p:nvPr/>
        </p:nvSpPr>
        <p:spPr>
          <a:xfrm>
            <a:off x="8584489" y="6371962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3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19FDCB-F58C-5679-F69C-4ECDE00990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0644" y="1792953"/>
            <a:ext cx="8642712" cy="3791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011ADE-5ECF-573C-F0AC-1284B8F3F540}"/>
              </a:ext>
            </a:extLst>
          </p:cNvPr>
          <p:cNvSpPr txBox="1"/>
          <p:nvPr/>
        </p:nvSpPr>
        <p:spPr>
          <a:xfrm>
            <a:off x="1406203" y="448056"/>
            <a:ext cx="65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 temperature setting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61B7CD5-D2D0-8FD7-83A8-680E9C1A5938}"/>
              </a:ext>
            </a:extLst>
          </p:cNvPr>
          <p:cNvSpPr>
            <a:spLocks noGrp="1"/>
          </p:cNvSpPr>
          <p:nvPr/>
        </p:nvSpPr>
        <p:spPr>
          <a:xfrm>
            <a:off x="8476334" y="6371961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4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4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ABB4A-5D1A-AAD6-CCF3-312D22C7C0B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82138" y="1441753"/>
            <a:ext cx="7810506" cy="45952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kin of a fetus begins to keratinize from 18 weeks gestation to 32-34 weeks gestation.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All neonates &lt;30 weeks should be provided with incubator humidity due to lack of full skin keratinization.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Humidification is used to:</a:t>
            </a:r>
          </a:p>
          <a:p>
            <a:pPr marL="600075" lvl="1" indent="-257175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reduce high levels of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transepidermal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water loss (TEWL)</a:t>
            </a:r>
          </a:p>
          <a:p>
            <a:pPr marL="600075" lvl="1" indent="-257175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maintain electrolyte/fluid status</a:t>
            </a:r>
          </a:p>
          <a:p>
            <a:pPr marL="600075" lvl="1" indent="-257175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maintain body temperature (36.5-37.5⁰C).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3660" y="447111"/>
            <a:ext cx="3916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Humidification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F9E06DC-137D-E9CF-B93B-F2322CA5B591}"/>
              </a:ext>
            </a:extLst>
          </p:cNvPr>
          <p:cNvSpPr>
            <a:spLocks noGrp="1"/>
          </p:cNvSpPr>
          <p:nvPr/>
        </p:nvSpPr>
        <p:spPr>
          <a:xfrm>
            <a:off x="8564825" y="6381135"/>
            <a:ext cx="464128" cy="304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5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3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7933FD7-4BDA-DA08-399E-9A6C4BE26C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5668" y="502521"/>
            <a:ext cx="5592661" cy="55086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KE" sz="32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ncubator </a:t>
            </a:r>
            <a:r>
              <a:rPr lang="en-US" sz="32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KE" sz="32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50610" y="1383123"/>
            <a:ext cx="3945704" cy="4860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KE" altLang="en-KE" sz="2200" b="1" u="sng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Babies ≤27</a:t>
            </a:r>
            <a:r>
              <a:rPr lang="en-US" altLang="en-KE" sz="2200" b="1" u="sng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completed weeks GA </a:t>
            </a:r>
            <a:r>
              <a:rPr lang="en-KE" altLang="en-KE" sz="2200" b="1" u="sng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b="1" u="sng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/>
            <a:r>
              <a:rPr lang="en-GB" sz="22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Commence humidity of at least 80% and maintain at 70-80% for first 7 days </a:t>
            </a:r>
          </a:p>
          <a:p>
            <a:pPr marL="128588" indent="-128588"/>
            <a:r>
              <a:rPr lang="en-GB" sz="22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Wean by 5% each day if temp and fluid balance are stable on day 8. </a:t>
            </a:r>
          </a:p>
          <a:p>
            <a:pPr marL="128588" indent="-128588"/>
            <a:r>
              <a:rPr lang="en-GB" sz="22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Discontinue incubator humidity when 40% is achieved or at 21 days (whichever is reached first).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42650" y="1383123"/>
            <a:ext cx="3755917" cy="43824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KE" altLang="en-KE" sz="2200" b="1" u="sng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Babies 28-29</a:t>
            </a:r>
            <a:r>
              <a:rPr lang="en-US" altLang="en-KE" sz="2200" b="1" u="sng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completed weeks GA</a:t>
            </a:r>
            <a:r>
              <a:rPr lang="en-KE" altLang="en-KE" sz="2200" b="1" u="sng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/>
            <a:r>
              <a:rPr lang="en-GB" sz="22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Commence humidification at 70-80% </a:t>
            </a:r>
          </a:p>
          <a:p>
            <a:pPr marL="257175" indent="-257175"/>
            <a:r>
              <a:rPr lang="en-GB" sz="22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Wean by 5% each day if temp and fluid balance stable after 48 hours</a:t>
            </a:r>
          </a:p>
          <a:p>
            <a:pPr marL="257175" indent="-257175"/>
            <a:r>
              <a:rPr lang="en-GB" sz="22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Discontinue incubator humidity when 40% is achieved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47D819-C0CD-55DE-9917-ACB291C00B24}"/>
              </a:ext>
            </a:extLst>
          </p:cNvPr>
          <p:cNvCxnSpPr>
            <a:cxnSpLocks/>
          </p:cNvCxnSpPr>
          <p:nvPr/>
        </p:nvCxnSpPr>
        <p:spPr>
          <a:xfrm>
            <a:off x="4572000" y="1474839"/>
            <a:ext cx="0" cy="4591664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36C89B3-7AC8-AAE7-C513-04BC6BD3D6D5}"/>
              </a:ext>
            </a:extLst>
          </p:cNvPr>
          <p:cNvSpPr>
            <a:spLocks noGrp="1"/>
          </p:cNvSpPr>
          <p:nvPr/>
        </p:nvSpPr>
        <p:spPr>
          <a:xfrm>
            <a:off x="8466503" y="6379228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6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1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3CF7D4-C5DF-6A66-C59F-2DC1B3AA1A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1100" y="256817"/>
            <a:ext cx="6781800" cy="673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Humidification Settings</a:t>
            </a:r>
            <a:endParaRPr lang="en-AE" b="1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EC4C3-A986-8846-6E84-2A5613E07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31" y="855439"/>
            <a:ext cx="8023738" cy="55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5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/>
        </p:nvSpPr>
        <p:spPr>
          <a:xfrm>
            <a:off x="3437874" y="4428078"/>
            <a:ext cx="2268252" cy="47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SzPts val="4000"/>
            </a:pPr>
            <a:r>
              <a:rPr lang="en-US" sz="30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1050" kern="0" dirty="0">
              <a:solidFill>
                <a:srgbClr val="7030A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3557640" y="1419779"/>
            <a:ext cx="1242138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D7EE-1734-BAC7-A1EB-5164ED8468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4915" y="1347019"/>
            <a:ext cx="2025446" cy="560439"/>
          </a:xfrm>
          <a:prstGeom prst="rect">
            <a:avLst/>
          </a:prstGeom>
        </p:spPr>
        <p:txBody>
          <a:bodyPr/>
          <a:lstStyle/>
          <a:p>
            <a:r>
              <a:rPr lang="en-GB" b="1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789DC-CDA1-613D-E7E7-73516695EC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9535" y="2467897"/>
            <a:ext cx="7000568" cy="3324532"/>
          </a:xfrm>
          <a:prstGeom prst="rect">
            <a:avLst/>
          </a:prstGeom>
        </p:spPr>
        <p:txBody>
          <a:bodyPr/>
          <a:lstStyle/>
          <a:p>
            <a:pPr marL="365760" indent="-365760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All neonates &lt;30 weeks should be provided with incubator humidity</a:t>
            </a:r>
          </a:p>
          <a:p>
            <a:pPr marL="365760" indent="-365760"/>
            <a:r>
              <a:rPr lang="en-GB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Commence humidity of at least 80% and wean as  per the gestational age</a:t>
            </a:r>
          </a:p>
          <a:p>
            <a:pPr marL="365760" indent="-365760"/>
            <a:r>
              <a:rPr lang="en-GB" sz="2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Ensure the temperature probe is placed in an incubator and functional before placing the baby in the in the incubator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F818B-7D82-9031-35D2-360382D21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63" y="698090"/>
            <a:ext cx="1588788" cy="14539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1F1C76-BB41-4B0A-3EC3-6A308261B419}"/>
              </a:ext>
            </a:extLst>
          </p:cNvPr>
          <p:cNvCxnSpPr/>
          <p:nvPr/>
        </p:nvCxnSpPr>
        <p:spPr>
          <a:xfrm>
            <a:off x="3628103" y="1907458"/>
            <a:ext cx="2399071" cy="0"/>
          </a:xfrm>
          <a:prstGeom prst="line">
            <a:avLst/>
          </a:prstGeom>
          <a:ln w="28575">
            <a:solidFill>
              <a:srgbClr val="F98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406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333</Words>
  <Application>Microsoft Office PowerPoint</Application>
  <PresentationFormat>On-screen Show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ChronicleVTI</vt:lpstr>
      <vt:lpstr>Use of Incubator</vt:lpstr>
      <vt:lpstr>Objectives </vt:lpstr>
      <vt:lpstr>PowerPoint Presentation</vt:lpstr>
      <vt:lpstr>PowerPoint Presentation</vt:lpstr>
      <vt:lpstr>PowerPoint Presentation</vt:lpstr>
      <vt:lpstr>Incubator Humidification </vt:lpstr>
      <vt:lpstr>Humidification Settings</vt:lpstr>
      <vt:lpstr>PowerPoint Presentation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Griffin Marube Anasi</dc:creator>
  <cp:lastModifiedBy>USER</cp:lastModifiedBy>
  <cp:revision>8</cp:revision>
  <dcterms:created xsi:type="dcterms:W3CDTF">2025-05-21T06:15:25Z</dcterms:created>
  <dcterms:modified xsi:type="dcterms:W3CDTF">2025-09-30T08:26:56Z</dcterms:modified>
</cp:coreProperties>
</file>